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B74632-6E93-4DE5-8F31-FFF73AE5164B}">
  <a:tblStyle styleId="{2AB74632-6E93-4DE5-8F31-FFF73AE5164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f2c71ab5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f2c71ab5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f2c71ab5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f2c71ab5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f2c71ab5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f2c71ab5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f2c71ab5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6f2c71ab5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6f2c71ab5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6f2c71ab5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6f2c71ab5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6f2c71ab5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f2c71ab5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f2c71ab5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f2c71ab5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f2c71ab5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f2c71ab5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f2c71ab5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f2c71ab5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f2c71ab5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f2c71ab5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f2c71ab5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f2c71ab5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f2c71ab5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f2c71ab5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f2c71ab5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70868a4f8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70868a4f8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geeksforgeeks.org/machine-learning/gradient-descent-algorithm-and-its-varian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geeksforgeeks.org/machine-learning/getting-started-with-classification/" TargetMode="External"/><Relationship Id="rId4" Type="http://schemas.openxmlformats.org/officeDocument/2006/relationships/hyperlink" Target="https://www.geeksforgeeks.org/machine-learning/regression-in-machine-learning/" TargetMode="External"/><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geeksforgeeks.org/machine-learning/unsupervised-learning/" TargetMode="External"/><Relationship Id="rId4" Type="http://schemas.openxmlformats.org/officeDocument/2006/relationships/hyperlink" Target="https://www.geeksforgeeks.org/machine-learning/clustering-in-machine-learning/" TargetMode="External"/><Relationship Id="rId5" Type="http://schemas.openxmlformats.org/officeDocument/2006/relationships/hyperlink" Target="https://www.geeksforgeeks.org/machine-learning/association-rule/" TargetMode="External"/><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geeksforgeeks.org/machine-learning/what-is-reinforcement-learning/"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254500"/>
          </a:xfrm>
          <a:prstGeom prst="rect">
            <a:avLst/>
          </a:prstGeom>
        </p:spPr>
        <p:txBody>
          <a:bodyPr anchorCtr="0" anchor="b" bIns="91425" lIns="91425" spcFirstLastPara="1" rIns="91425" wrap="square" tIns="91425">
            <a:normAutofit/>
          </a:bodyPr>
          <a:lstStyle/>
          <a:p>
            <a:pPr indent="0" lvl="0" marL="0" rtl="0" algn="ctr">
              <a:spcBef>
                <a:spcPts val="1500"/>
              </a:spcBef>
              <a:spcAft>
                <a:spcPts val="0"/>
              </a:spcAft>
              <a:buClr>
                <a:schemeClr val="dk1"/>
              </a:buClr>
              <a:buSzPts val="1100"/>
              <a:buFont typeface="Arial"/>
              <a:buNone/>
            </a:pPr>
            <a:r>
              <a:rPr b="1" lang="en" sz="3600">
                <a:latin typeface="Times New Roman"/>
                <a:ea typeface="Times New Roman"/>
                <a:cs typeface="Times New Roman"/>
                <a:sym typeface="Times New Roman"/>
              </a:rPr>
              <a:t>Maximum likelihood estimation (MLE) and Least Square method</a:t>
            </a:r>
            <a:endParaRPr sz="3600">
              <a:latin typeface="Times New Roman"/>
              <a:ea typeface="Times New Roman"/>
              <a:cs typeface="Times New Roman"/>
              <a:sym typeface="Times New Roman"/>
            </a:endParaRPr>
          </a:p>
        </p:txBody>
      </p:sp>
      <p:pic>
        <p:nvPicPr>
          <p:cNvPr id="55" name="Google Shape;55;p13"/>
          <p:cNvPicPr preferRelativeResize="0"/>
          <p:nvPr/>
        </p:nvPicPr>
        <p:blipFill rotWithShape="1">
          <a:blip r:embed="rId3">
            <a:alphaModFix/>
          </a:blip>
          <a:srcRect b="0" l="-4997" r="0" t="0"/>
          <a:stretch/>
        </p:blipFill>
        <p:spPr>
          <a:xfrm>
            <a:off x="8067675" y="0"/>
            <a:ext cx="1076325" cy="499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113025" y="1212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600">
                <a:latin typeface="Times New Roman"/>
                <a:ea typeface="Times New Roman"/>
                <a:cs typeface="Times New Roman"/>
                <a:sym typeface="Times New Roman"/>
              </a:rPr>
              <a:t>Likelihood Function</a:t>
            </a:r>
            <a:endParaRPr b="1" sz="1600">
              <a:latin typeface="Times New Roman"/>
              <a:ea typeface="Times New Roman"/>
              <a:cs typeface="Times New Roman"/>
              <a:sym typeface="Times New Roman"/>
            </a:endParaRPr>
          </a:p>
          <a:p>
            <a:pPr indent="-330200" lvl="0" marL="457200" rtl="0" algn="l">
              <a:lnSpc>
                <a:spcPct val="115000"/>
              </a:lnSpc>
              <a:spcBef>
                <a:spcPts val="1200"/>
              </a:spcBef>
              <a:spcAft>
                <a:spcPts val="0"/>
              </a:spcAft>
              <a:buSzPts val="1600"/>
              <a:buFont typeface="Times New Roman"/>
              <a:buChar char="●"/>
            </a:pPr>
            <a:r>
              <a:rPr lang="en" sz="1600">
                <a:latin typeface="Times New Roman"/>
                <a:ea typeface="Times New Roman"/>
                <a:cs typeface="Times New Roman"/>
                <a:sym typeface="Times New Roman"/>
              </a:rPr>
              <a:t>Likelihood: L(θ)=P(X1,X2,...,Xn∣θ)</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Often written as:</a:t>
            </a: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 L(θ)=∏i=1nf(xi∣θ)Log-likelihood:</a:t>
            </a: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 ℓ(θ)=log⁡L(θ)</a:t>
            </a:r>
            <a:endParaRPr sz="1600">
              <a:latin typeface="Times New Roman"/>
              <a:ea typeface="Times New Roman"/>
              <a:cs typeface="Times New Roman"/>
              <a:sym typeface="Times New Roman"/>
            </a:endParaRPr>
          </a:p>
        </p:txBody>
      </p:sp>
      <p:sp>
        <p:nvSpPr>
          <p:cNvPr id="110" name="Google Shape;110;p22"/>
          <p:cNvSpPr txBox="1"/>
          <p:nvPr>
            <p:ph idx="1" type="body"/>
          </p:nvPr>
        </p:nvSpPr>
        <p:spPr>
          <a:xfrm>
            <a:off x="228100" y="1942600"/>
            <a:ext cx="8604300" cy="2626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MLE – Step-by-Step</a:t>
            </a:r>
            <a:endParaRPr b="1" sz="1600">
              <a:solidFill>
                <a:schemeClr val="dk1"/>
              </a:solidFill>
              <a:latin typeface="Times New Roman"/>
              <a:ea typeface="Times New Roman"/>
              <a:cs typeface="Times New Roman"/>
              <a:sym typeface="Times New Roman"/>
            </a:endParaRPr>
          </a:p>
          <a:p>
            <a:pPr indent="-330200" lvl="0" marL="457200" rtl="0" algn="l">
              <a:spcBef>
                <a:spcPts val="12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Define the likelihood function</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AutoNum type="arabicPeriod"/>
            </a:pPr>
            <a:r>
              <a:rPr lang="en" sz="1600">
                <a:solidFill>
                  <a:schemeClr val="dk1"/>
                </a:solidFill>
                <a:latin typeface="Times New Roman"/>
                <a:ea typeface="Times New Roman"/>
                <a:cs typeface="Times New Roman"/>
                <a:sym typeface="Times New Roman"/>
              </a:rPr>
              <a:t>Take the </a:t>
            </a:r>
            <a:r>
              <a:rPr b="1" lang="en" sz="1600">
                <a:solidFill>
                  <a:schemeClr val="dk1"/>
                </a:solidFill>
                <a:latin typeface="Times New Roman"/>
                <a:ea typeface="Times New Roman"/>
                <a:cs typeface="Times New Roman"/>
                <a:sym typeface="Times New Roman"/>
              </a:rPr>
              <a:t>log</a:t>
            </a:r>
            <a:r>
              <a:rPr lang="en" sz="1600">
                <a:solidFill>
                  <a:schemeClr val="dk1"/>
                </a:solidFill>
                <a:latin typeface="Times New Roman"/>
                <a:ea typeface="Times New Roman"/>
                <a:cs typeface="Times New Roman"/>
                <a:sym typeface="Times New Roman"/>
              </a:rPr>
              <a:t> of the likelihood (log-likelihood)</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Differentiate the log-likelihood w.r.t. parameter(s)</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Set derivative = 0 and solve for parameter</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117725" y="51500"/>
            <a:ext cx="8714700" cy="966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62857"/>
              <a:buFont typeface="Arial"/>
              <a:buNone/>
            </a:pPr>
            <a:r>
              <a:rPr b="1" lang="en" sz="1750">
                <a:latin typeface="Times New Roman"/>
                <a:ea typeface="Times New Roman"/>
                <a:cs typeface="Times New Roman"/>
                <a:sym typeface="Times New Roman"/>
              </a:rPr>
              <a:t>MLE Example – Bernoulli Distribution</a:t>
            </a:r>
            <a:endParaRPr b="1" sz="1750">
              <a:latin typeface="Times New Roman"/>
              <a:ea typeface="Times New Roman"/>
              <a:cs typeface="Times New Roman"/>
              <a:sym typeface="Times New Roman"/>
            </a:endParaRPr>
          </a:p>
          <a:p>
            <a:pPr indent="-328612" lvl="0" marL="457200" rtl="0" algn="l">
              <a:lnSpc>
                <a:spcPct val="115000"/>
              </a:lnSpc>
              <a:spcBef>
                <a:spcPts val="1200"/>
              </a:spcBef>
              <a:spcAft>
                <a:spcPts val="0"/>
              </a:spcAft>
              <a:buSzPct val="100000"/>
              <a:buFont typeface="Times New Roman"/>
              <a:buChar char="●"/>
            </a:pPr>
            <a:r>
              <a:rPr lang="en" sz="1750">
                <a:latin typeface="Times New Roman"/>
                <a:ea typeface="Times New Roman"/>
                <a:cs typeface="Times New Roman"/>
                <a:sym typeface="Times New Roman"/>
              </a:rPr>
              <a:t>X∼Bernoulli(p)</a:t>
            </a:r>
            <a:endParaRPr sz="1750">
              <a:latin typeface="Times New Roman"/>
              <a:ea typeface="Times New Roman"/>
              <a:cs typeface="Times New Roman"/>
              <a:sym typeface="Times New Roman"/>
            </a:endParaRPr>
          </a:p>
          <a:p>
            <a:pPr indent="-328612" lvl="0" marL="457200" rtl="0" algn="l">
              <a:lnSpc>
                <a:spcPct val="115000"/>
              </a:lnSpc>
              <a:spcBef>
                <a:spcPts val="0"/>
              </a:spcBef>
              <a:spcAft>
                <a:spcPts val="0"/>
              </a:spcAft>
              <a:buSzPct val="100000"/>
              <a:buFont typeface="Times New Roman"/>
              <a:buChar char="●"/>
            </a:pPr>
            <a:r>
              <a:rPr lang="en" sz="1750">
                <a:latin typeface="Times New Roman"/>
                <a:ea typeface="Times New Roman"/>
                <a:cs typeface="Times New Roman"/>
                <a:sym typeface="Times New Roman"/>
              </a:rPr>
              <a:t>Likelihood:</a:t>
            </a:r>
            <a:br>
              <a:rPr lang="en" sz="1750">
                <a:latin typeface="Times New Roman"/>
                <a:ea typeface="Times New Roman"/>
                <a:cs typeface="Times New Roman"/>
                <a:sym typeface="Times New Roman"/>
              </a:rPr>
            </a:br>
            <a:r>
              <a:rPr lang="en" sz="1750">
                <a:latin typeface="Times New Roman"/>
                <a:ea typeface="Times New Roman"/>
                <a:cs typeface="Times New Roman"/>
                <a:sym typeface="Times New Roman"/>
              </a:rPr>
              <a:t> L(p)=∏pxi(1−p)1−xi</a:t>
            </a:r>
            <a:endParaRPr sz="1750">
              <a:latin typeface="Times New Roman"/>
              <a:ea typeface="Times New Roman"/>
              <a:cs typeface="Times New Roman"/>
              <a:sym typeface="Times New Roman"/>
            </a:endParaRPr>
          </a:p>
          <a:p>
            <a:pPr indent="-328612" lvl="0" marL="457200" rtl="0" algn="l">
              <a:lnSpc>
                <a:spcPct val="115000"/>
              </a:lnSpc>
              <a:spcBef>
                <a:spcPts val="0"/>
              </a:spcBef>
              <a:spcAft>
                <a:spcPts val="0"/>
              </a:spcAft>
              <a:buSzPct val="100000"/>
              <a:buFont typeface="Times New Roman"/>
              <a:buChar char="●"/>
            </a:pPr>
            <a:r>
              <a:rPr lang="en" sz="1750">
                <a:latin typeface="Times New Roman"/>
                <a:ea typeface="Times New Roman"/>
                <a:cs typeface="Times New Roman"/>
                <a:sym typeface="Times New Roman"/>
              </a:rPr>
              <a:t>Log-likelihood:</a:t>
            </a:r>
            <a:br>
              <a:rPr lang="en" sz="1750">
                <a:latin typeface="Times New Roman"/>
                <a:ea typeface="Times New Roman"/>
                <a:cs typeface="Times New Roman"/>
                <a:sym typeface="Times New Roman"/>
              </a:rPr>
            </a:br>
            <a:r>
              <a:rPr lang="en" sz="1750">
                <a:latin typeface="Times New Roman"/>
                <a:ea typeface="Times New Roman"/>
                <a:cs typeface="Times New Roman"/>
                <a:sym typeface="Times New Roman"/>
              </a:rPr>
              <a:t> ℓ(p)=∑xilog⁡p+(1−xi)log⁡(1−p)</a:t>
            </a:r>
            <a:endParaRPr sz="1750">
              <a:latin typeface="Times New Roman"/>
              <a:ea typeface="Times New Roman"/>
              <a:cs typeface="Times New Roman"/>
              <a:sym typeface="Times New Roman"/>
            </a:endParaRPr>
          </a:p>
          <a:p>
            <a:pPr indent="-328612" lvl="0" marL="457200" rtl="0" algn="l">
              <a:lnSpc>
                <a:spcPct val="115000"/>
              </a:lnSpc>
              <a:spcBef>
                <a:spcPts val="0"/>
              </a:spcBef>
              <a:spcAft>
                <a:spcPts val="0"/>
              </a:spcAft>
              <a:buSzPct val="100000"/>
              <a:buFont typeface="Times New Roman"/>
              <a:buChar char="●"/>
            </a:pPr>
            <a:r>
              <a:rPr lang="en" sz="1750">
                <a:latin typeface="Times New Roman"/>
                <a:ea typeface="Times New Roman"/>
                <a:cs typeface="Times New Roman"/>
                <a:sym typeface="Times New Roman"/>
              </a:rPr>
              <a:t>MLE estimate: p^=1/n∑xi</a:t>
            </a:r>
            <a:endParaRPr sz="1750">
              <a:latin typeface="Times New Roman"/>
              <a:ea typeface="Times New Roman"/>
              <a:cs typeface="Times New Roman"/>
              <a:sym typeface="Times New Roman"/>
            </a:endParaRPr>
          </a:p>
        </p:txBody>
      </p:sp>
      <p:sp>
        <p:nvSpPr>
          <p:cNvPr id="116" name="Google Shape;116;p23"/>
          <p:cNvSpPr txBox="1"/>
          <p:nvPr>
            <p:ph idx="1" type="body"/>
          </p:nvPr>
        </p:nvSpPr>
        <p:spPr>
          <a:xfrm>
            <a:off x="382625" y="2332600"/>
            <a:ext cx="8449800" cy="24651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 </a:t>
            </a:r>
            <a:r>
              <a:rPr b="1" lang="en" sz="1850">
                <a:solidFill>
                  <a:schemeClr val="dk1"/>
                </a:solidFill>
                <a:latin typeface="Times New Roman"/>
                <a:ea typeface="Times New Roman"/>
                <a:cs typeface="Times New Roman"/>
                <a:sym typeface="Times New Roman"/>
              </a:rPr>
              <a:t>Properties of MLE</a:t>
            </a:r>
            <a:endParaRPr b="1" sz="1850">
              <a:solidFill>
                <a:schemeClr val="dk1"/>
              </a:solidFill>
              <a:latin typeface="Times New Roman"/>
              <a:ea typeface="Times New Roman"/>
              <a:cs typeface="Times New Roman"/>
              <a:sym typeface="Times New Roman"/>
            </a:endParaRPr>
          </a:p>
          <a:p>
            <a:pPr indent="-319643" lvl="0" marL="457200" rtl="0" algn="l">
              <a:spcBef>
                <a:spcPts val="1200"/>
              </a:spcBef>
              <a:spcAft>
                <a:spcPts val="0"/>
              </a:spcAft>
              <a:buClr>
                <a:schemeClr val="dk1"/>
              </a:buClr>
              <a:buSzPct val="100000"/>
              <a:buFont typeface="Times New Roman"/>
              <a:buChar char="●"/>
            </a:pPr>
            <a:r>
              <a:rPr b="1" lang="en" sz="1850">
                <a:solidFill>
                  <a:schemeClr val="dk1"/>
                </a:solidFill>
                <a:latin typeface="Times New Roman"/>
                <a:ea typeface="Times New Roman"/>
                <a:cs typeface="Times New Roman"/>
                <a:sym typeface="Times New Roman"/>
              </a:rPr>
              <a:t>Asymptotically unbiased</a:t>
            </a:r>
            <a:br>
              <a:rPr b="1" lang="en" sz="1850">
                <a:solidFill>
                  <a:schemeClr val="dk1"/>
                </a:solidFill>
                <a:latin typeface="Times New Roman"/>
                <a:ea typeface="Times New Roman"/>
                <a:cs typeface="Times New Roman"/>
                <a:sym typeface="Times New Roman"/>
              </a:rPr>
            </a:br>
            <a:endParaRPr b="1" sz="1850">
              <a:solidFill>
                <a:schemeClr val="dk1"/>
              </a:solidFill>
              <a:latin typeface="Times New Roman"/>
              <a:ea typeface="Times New Roman"/>
              <a:cs typeface="Times New Roman"/>
              <a:sym typeface="Times New Roman"/>
            </a:endParaRPr>
          </a:p>
          <a:p>
            <a:pPr indent="-319643" lvl="0" marL="457200" rtl="0" algn="l">
              <a:spcBef>
                <a:spcPts val="0"/>
              </a:spcBef>
              <a:spcAft>
                <a:spcPts val="0"/>
              </a:spcAft>
              <a:buClr>
                <a:schemeClr val="dk1"/>
              </a:buClr>
              <a:buSzPct val="100000"/>
              <a:buChar char="●"/>
            </a:pPr>
            <a:r>
              <a:rPr b="1" lang="en" sz="1850">
                <a:solidFill>
                  <a:schemeClr val="dk1"/>
                </a:solidFill>
                <a:latin typeface="Times New Roman"/>
                <a:ea typeface="Times New Roman"/>
                <a:cs typeface="Times New Roman"/>
                <a:sym typeface="Times New Roman"/>
              </a:rPr>
              <a:t>Consistent</a:t>
            </a:r>
            <a:r>
              <a:rPr lang="en" sz="1850">
                <a:solidFill>
                  <a:schemeClr val="dk1"/>
                </a:solidFill>
                <a:latin typeface="Times New Roman"/>
                <a:ea typeface="Times New Roman"/>
                <a:cs typeface="Times New Roman"/>
                <a:sym typeface="Times New Roman"/>
              </a:rPr>
              <a:t> (converges to true value)</a:t>
            </a:r>
            <a:br>
              <a:rPr lang="en" sz="1850">
                <a:solidFill>
                  <a:schemeClr val="dk1"/>
                </a:solidFill>
                <a:latin typeface="Times New Roman"/>
                <a:ea typeface="Times New Roman"/>
                <a:cs typeface="Times New Roman"/>
                <a:sym typeface="Times New Roman"/>
              </a:rPr>
            </a:br>
            <a:endParaRPr sz="1850">
              <a:solidFill>
                <a:schemeClr val="dk1"/>
              </a:solidFill>
              <a:latin typeface="Times New Roman"/>
              <a:ea typeface="Times New Roman"/>
              <a:cs typeface="Times New Roman"/>
              <a:sym typeface="Times New Roman"/>
            </a:endParaRPr>
          </a:p>
          <a:p>
            <a:pPr indent="-319643" lvl="0" marL="457200" rtl="0" algn="l">
              <a:spcBef>
                <a:spcPts val="0"/>
              </a:spcBef>
              <a:spcAft>
                <a:spcPts val="0"/>
              </a:spcAft>
              <a:buClr>
                <a:schemeClr val="dk1"/>
              </a:buClr>
              <a:buSzPct val="100000"/>
              <a:buChar char="●"/>
            </a:pPr>
            <a:r>
              <a:rPr b="1" lang="en" sz="1850">
                <a:solidFill>
                  <a:schemeClr val="dk1"/>
                </a:solidFill>
                <a:latin typeface="Times New Roman"/>
                <a:ea typeface="Times New Roman"/>
                <a:cs typeface="Times New Roman"/>
                <a:sym typeface="Times New Roman"/>
              </a:rPr>
              <a:t>Efficient</a:t>
            </a:r>
            <a:r>
              <a:rPr lang="en" sz="1850">
                <a:solidFill>
                  <a:schemeClr val="dk1"/>
                </a:solidFill>
                <a:latin typeface="Times New Roman"/>
                <a:ea typeface="Times New Roman"/>
                <a:cs typeface="Times New Roman"/>
                <a:sym typeface="Times New Roman"/>
              </a:rPr>
              <a:t> (lowest variance)</a:t>
            </a:r>
            <a:br>
              <a:rPr lang="en" sz="1850">
                <a:solidFill>
                  <a:schemeClr val="dk1"/>
                </a:solidFill>
                <a:latin typeface="Times New Roman"/>
                <a:ea typeface="Times New Roman"/>
                <a:cs typeface="Times New Roman"/>
                <a:sym typeface="Times New Roman"/>
              </a:rPr>
            </a:br>
            <a:endParaRPr sz="1850">
              <a:solidFill>
                <a:schemeClr val="dk1"/>
              </a:solidFill>
              <a:latin typeface="Times New Roman"/>
              <a:ea typeface="Times New Roman"/>
              <a:cs typeface="Times New Roman"/>
              <a:sym typeface="Times New Roman"/>
            </a:endParaRPr>
          </a:p>
          <a:p>
            <a:pPr indent="-319643" lvl="0" marL="457200" rtl="0" algn="l">
              <a:spcBef>
                <a:spcPts val="0"/>
              </a:spcBef>
              <a:spcAft>
                <a:spcPts val="0"/>
              </a:spcAft>
              <a:buClr>
                <a:schemeClr val="dk1"/>
              </a:buClr>
              <a:buSzPct val="100000"/>
              <a:buFont typeface="Times New Roman"/>
              <a:buChar char="●"/>
            </a:pPr>
            <a:r>
              <a:rPr lang="en" sz="1850">
                <a:solidFill>
                  <a:schemeClr val="dk1"/>
                </a:solidFill>
                <a:latin typeface="Times New Roman"/>
                <a:ea typeface="Times New Roman"/>
                <a:cs typeface="Times New Roman"/>
                <a:sym typeface="Times New Roman"/>
              </a:rPr>
              <a:t>Sensitive to model assumptions</a:t>
            </a:r>
            <a:endParaRPr sz="185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242825" y="147175"/>
            <a:ext cx="8589600" cy="870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62857"/>
              <a:buFont typeface="Arial"/>
              <a:buNone/>
            </a:pPr>
            <a:r>
              <a:rPr b="1" lang="en" sz="1750">
                <a:latin typeface="Times New Roman"/>
                <a:ea typeface="Times New Roman"/>
                <a:cs typeface="Times New Roman"/>
                <a:sym typeface="Times New Roman"/>
              </a:rPr>
              <a:t>MLE in Linear Regression</a:t>
            </a:r>
            <a:endParaRPr b="1" sz="1750">
              <a:latin typeface="Times New Roman"/>
              <a:ea typeface="Times New Roman"/>
              <a:cs typeface="Times New Roman"/>
              <a:sym typeface="Times New Roman"/>
            </a:endParaRPr>
          </a:p>
          <a:p>
            <a:pPr indent="-328612" lvl="0" marL="457200" rtl="0" algn="l">
              <a:lnSpc>
                <a:spcPct val="115000"/>
              </a:lnSpc>
              <a:spcBef>
                <a:spcPts val="1200"/>
              </a:spcBef>
              <a:spcAft>
                <a:spcPts val="0"/>
              </a:spcAft>
              <a:buSzPct val="100000"/>
              <a:buFont typeface="Times New Roman"/>
              <a:buChar char="●"/>
            </a:pPr>
            <a:r>
              <a:rPr lang="en" sz="1750">
                <a:latin typeface="Times New Roman"/>
                <a:ea typeface="Times New Roman"/>
                <a:cs typeface="Times New Roman"/>
                <a:sym typeface="Times New Roman"/>
              </a:rPr>
              <a:t>Linear model: y=β0+β1x+ϵ</a:t>
            </a:r>
            <a:endParaRPr sz="1750">
              <a:latin typeface="Times New Roman"/>
              <a:ea typeface="Times New Roman"/>
              <a:cs typeface="Times New Roman"/>
              <a:sym typeface="Times New Roman"/>
            </a:endParaRPr>
          </a:p>
          <a:p>
            <a:pPr indent="-328612" lvl="0" marL="457200" rtl="0" algn="l">
              <a:lnSpc>
                <a:spcPct val="115000"/>
              </a:lnSpc>
              <a:spcBef>
                <a:spcPts val="0"/>
              </a:spcBef>
              <a:spcAft>
                <a:spcPts val="0"/>
              </a:spcAft>
              <a:buSzPct val="100000"/>
              <a:buChar char="●"/>
            </a:pPr>
            <a:r>
              <a:rPr lang="en" sz="1750">
                <a:latin typeface="Times New Roman"/>
                <a:ea typeface="Times New Roman"/>
                <a:cs typeface="Times New Roman"/>
                <a:sym typeface="Times New Roman"/>
              </a:rPr>
              <a:t>Maximizing this yields the </a:t>
            </a:r>
            <a:r>
              <a:rPr b="1" lang="en" sz="1750">
                <a:latin typeface="Times New Roman"/>
                <a:ea typeface="Times New Roman"/>
                <a:cs typeface="Times New Roman"/>
                <a:sym typeface="Times New Roman"/>
              </a:rPr>
              <a:t>Least Squares solution</a:t>
            </a:r>
            <a:endParaRPr sz="1750">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 sz="1750">
                <a:latin typeface="Times New Roman"/>
                <a:ea typeface="Times New Roman"/>
                <a:cs typeface="Times New Roman"/>
                <a:sym typeface="Times New Roman"/>
              </a:rPr>
              <a:t>Least Squares Estimation (LSE)</a:t>
            </a:r>
            <a:endParaRPr b="1" sz="175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750">
                <a:latin typeface="Times New Roman"/>
                <a:ea typeface="Times New Roman"/>
                <a:cs typeface="Times New Roman"/>
                <a:sym typeface="Times New Roman"/>
              </a:rPr>
              <a:t>Introduction to Least Squares</a:t>
            </a:r>
            <a:endParaRPr b="1" sz="1750">
              <a:latin typeface="Times New Roman"/>
              <a:ea typeface="Times New Roman"/>
              <a:cs typeface="Times New Roman"/>
              <a:sym typeface="Times New Roman"/>
            </a:endParaRPr>
          </a:p>
          <a:p>
            <a:pPr indent="-328612" lvl="0" marL="457200" rtl="0" algn="l">
              <a:lnSpc>
                <a:spcPct val="115000"/>
              </a:lnSpc>
              <a:spcBef>
                <a:spcPts val="1200"/>
              </a:spcBef>
              <a:spcAft>
                <a:spcPts val="0"/>
              </a:spcAft>
              <a:buSzPct val="100000"/>
              <a:buFont typeface="Times New Roman"/>
              <a:buChar char="●"/>
            </a:pPr>
            <a:r>
              <a:rPr lang="en" sz="1750">
                <a:latin typeface="Times New Roman"/>
                <a:ea typeface="Times New Roman"/>
                <a:cs typeface="Times New Roman"/>
                <a:sym typeface="Times New Roman"/>
              </a:rPr>
              <a:t>Objective: Minimize the sum of squared differences between predicted and actual values</a:t>
            </a:r>
            <a:endParaRPr sz="1750">
              <a:latin typeface="Times New Roman"/>
              <a:ea typeface="Times New Roman"/>
              <a:cs typeface="Times New Roman"/>
              <a:sym typeface="Times New Roman"/>
            </a:endParaRPr>
          </a:p>
          <a:p>
            <a:pPr indent="-328612" lvl="0" marL="457200" rtl="0" algn="l">
              <a:lnSpc>
                <a:spcPct val="115000"/>
              </a:lnSpc>
              <a:spcBef>
                <a:spcPts val="0"/>
              </a:spcBef>
              <a:spcAft>
                <a:spcPts val="0"/>
              </a:spcAft>
              <a:buSzPct val="100000"/>
              <a:buFont typeface="Times New Roman"/>
              <a:buChar char="●"/>
            </a:pPr>
            <a:r>
              <a:rPr lang="en" sz="1750">
                <a:latin typeface="Times New Roman"/>
                <a:ea typeface="Times New Roman"/>
                <a:cs typeface="Times New Roman"/>
                <a:sym typeface="Times New Roman"/>
              </a:rPr>
              <a:t>Loss function:</a:t>
            </a:r>
            <a:br>
              <a:rPr lang="en" sz="1750">
                <a:latin typeface="Times New Roman"/>
                <a:ea typeface="Times New Roman"/>
                <a:cs typeface="Times New Roman"/>
                <a:sym typeface="Times New Roman"/>
              </a:rPr>
            </a:br>
            <a:r>
              <a:rPr lang="en" sz="1750">
                <a:latin typeface="Times New Roman"/>
                <a:ea typeface="Times New Roman"/>
                <a:cs typeface="Times New Roman"/>
                <a:sym typeface="Times New Roman"/>
              </a:rPr>
              <a:t> SSE=∑i=1n(yi−y^i)2</a:t>
            </a:r>
            <a:endParaRPr sz="1750">
              <a:latin typeface="Times New Roman"/>
              <a:ea typeface="Times New Roman"/>
              <a:cs typeface="Times New Roman"/>
              <a:sym typeface="Times New Roman"/>
            </a:endParaRPr>
          </a:p>
          <a:p>
            <a:pPr indent="0" lvl="0" marL="0" rtl="0" algn="l">
              <a:spcBef>
                <a:spcPts val="1200"/>
              </a:spcBef>
              <a:spcAft>
                <a:spcPts val="0"/>
              </a:spcAft>
              <a:buNone/>
            </a:pPr>
            <a:r>
              <a:t/>
            </a:r>
            <a:endParaRPr sz="1750">
              <a:latin typeface="Times New Roman"/>
              <a:ea typeface="Times New Roman"/>
              <a:cs typeface="Times New Roman"/>
              <a:sym typeface="Times New Roman"/>
            </a:endParaRPr>
          </a:p>
        </p:txBody>
      </p:sp>
      <p:sp>
        <p:nvSpPr>
          <p:cNvPr id="122" name="Google Shape;122;p24"/>
          <p:cNvSpPr txBox="1"/>
          <p:nvPr>
            <p:ph idx="1" type="body"/>
          </p:nvPr>
        </p:nvSpPr>
        <p:spPr>
          <a:xfrm>
            <a:off x="242500" y="3134675"/>
            <a:ext cx="8589600" cy="1964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 Least Squares in Linear Regression</a:t>
            </a:r>
            <a:endParaRPr b="1" sz="1600">
              <a:solidFill>
                <a:schemeClr val="dk1"/>
              </a:solidFill>
              <a:latin typeface="Times New Roman"/>
              <a:ea typeface="Times New Roman"/>
              <a:cs typeface="Times New Roman"/>
              <a:sym typeface="Times New Roman"/>
            </a:endParaRPr>
          </a:p>
          <a:p>
            <a:pPr indent="-330200" lvl="0" marL="457200" rtl="0" algn="l">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y=β0+β1x+ϵ</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Minimize:</a:t>
            </a:r>
            <a:br>
              <a:rPr lang="en" sz="1600">
                <a:solidFill>
                  <a:schemeClr val="dk1"/>
                </a:solidFill>
                <a:latin typeface="Times New Roman"/>
                <a:ea typeface="Times New Roman"/>
                <a:cs typeface="Times New Roman"/>
                <a:sym typeface="Times New Roman"/>
              </a:rPr>
            </a:br>
            <a:r>
              <a:rPr lang="en" sz="1600">
                <a:solidFill>
                  <a:schemeClr val="dk1"/>
                </a:solidFill>
                <a:latin typeface="Times New Roman"/>
                <a:ea typeface="Times New Roman"/>
                <a:cs typeface="Times New Roman"/>
                <a:sym typeface="Times New Roman"/>
              </a:rPr>
              <a:t> ∑(yi−β0−β1xi)2</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Closed-form solution using calculus or matrix algebra</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220750" y="110375"/>
            <a:ext cx="8611500" cy="907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600">
                <a:latin typeface="Times New Roman"/>
                <a:ea typeface="Times New Roman"/>
                <a:cs typeface="Times New Roman"/>
                <a:sym typeface="Times New Roman"/>
              </a:rPr>
              <a:t>Matrix Form of Least Squares</a:t>
            </a:r>
            <a:endParaRPr b="1" sz="1600">
              <a:latin typeface="Times New Roman"/>
              <a:ea typeface="Times New Roman"/>
              <a:cs typeface="Times New Roman"/>
              <a:sym typeface="Times New Roman"/>
            </a:endParaRPr>
          </a:p>
          <a:p>
            <a:pPr indent="-330200" lvl="0" marL="457200" rtl="0" algn="l">
              <a:lnSpc>
                <a:spcPct val="115000"/>
              </a:lnSpc>
              <a:spcBef>
                <a:spcPts val="1200"/>
              </a:spcBef>
              <a:spcAft>
                <a:spcPts val="0"/>
              </a:spcAft>
              <a:buSzPts val="1600"/>
              <a:buFont typeface="Times New Roman"/>
              <a:buChar char="●"/>
            </a:pPr>
            <a:r>
              <a:rPr lang="en" sz="1600">
                <a:latin typeface="Times New Roman"/>
                <a:ea typeface="Times New Roman"/>
                <a:cs typeface="Times New Roman"/>
                <a:sym typeface="Times New Roman"/>
              </a:rPr>
              <a:t>y=Xβ+ϵ</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Estimate:</a:t>
            </a: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 β^=(XTX)−1XTy</a:t>
            </a:r>
            <a:endParaRPr sz="1600">
              <a:latin typeface="Times New Roman"/>
              <a:ea typeface="Times New Roman"/>
              <a:cs typeface="Times New Roman"/>
              <a:sym typeface="Times New Roman"/>
            </a:endParaRPr>
          </a:p>
        </p:txBody>
      </p:sp>
      <p:sp>
        <p:nvSpPr>
          <p:cNvPr id="128" name="Google Shape;128;p25"/>
          <p:cNvSpPr txBox="1"/>
          <p:nvPr>
            <p:ph idx="1" type="body"/>
          </p:nvPr>
        </p:nvSpPr>
        <p:spPr>
          <a:xfrm>
            <a:off x="220750" y="1589400"/>
            <a:ext cx="8611800" cy="29793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Example – Least Squares Regression</a:t>
            </a:r>
            <a:endParaRPr b="1" sz="1600">
              <a:solidFill>
                <a:schemeClr val="dk1"/>
              </a:solidFill>
              <a:latin typeface="Times New Roman"/>
              <a:ea typeface="Times New Roman"/>
              <a:cs typeface="Times New Roman"/>
              <a:sym typeface="Times New Roman"/>
            </a:endParaRPr>
          </a:p>
          <a:p>
            <a:pPr indent="-330200" lvl="0" marL="457200" rtl="0" algn="l">
              <a:lnSpc>
                <a:spcPct val="105000"/>
              </a:lnSpc>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Dataset: height vs weight</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lnSpc>
                <a:spcPct val="10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Fit a line: y=β0+β1x</a:t>
            </a:r>
            <a:endParaRPr sz="1600">
              <a:solidFill>
                <a:schemeClr val="dk1"/>
              </a:solidFill>
              <a:latin typeface="Times New Roman"/>
              <a:ea typeface="Times New Roman"/>
              <a:cs typeface="Times New Roman"/>
              <a:sym typeface="Times New Roman"/>
            </a:endParaRPr>
          </a:p>
          <a:p>
            <a:pPr indent="-330200" lvl="0" marL="457200" rtl="0" algn="l">
              <a:lnSpc>
                <a:spcPct val="10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Visualize the fit and residuals</a:t>
            </a:r>
            <a:endParaRPr sz="1600">
              <a:solidFill>
                <a:schemeClr val="dk1"/>
              </a:solidFill>
              <a:latin typeface="Times New Roman"/>
              <a:ea typeface="Times New Roman"/>
              <a:cs typeface="Times New Roman"/>
              <a:sym typeface="Times New Roman"/>
            </a:endParaRPr>
          </a:p>
          <a:p>
            <a:pPr indent="0" lvl="0" marL="457200" rtl="0" algn="l">
              <a:lnSpc>
                <a:spcPct val="10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b="1" lang="en" sz="1600">
                <a:solidFill>
                  <a:schemeClr val="dk1"/>
                </a:solidFill>
                <a:latin typeface="Times New Roman"/>
                <a:ea typeface="Times New Roman"/>
                <a:cs typeface="Times New Roman"/>
                <a:sym typeface="Times New Roman"/>
              </a:rPr>
              <a:t>Geometric Interpretation</a:t>
            </a:r>
            <a:endParaRPr sz="1600">
              <a:solidFill>
                <a:schemeClr val="dk1"/>
              </a:solidFill>
              <a:latin typeface="Times New Roman"/>
              <a:ea typeface="Times New Roman"/>
              <a:cs typeface="Times New Roman"/>
              <a:sym typeface="Times New Roman"/>
            </a:endParaRPr>
          </a:p>
          <a:p>
            <a:pPr indent="-330200" lvl="0" marL="457200" rtl="0" algn="l">
              <a:lnSpc>
                <a:spcPct val="105000"/>
              </a:lnSpc>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Residual vector is orthogonal to fitted values</a:t>
            </a:r>
            <a:endParaRPr sz="16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191325" y="154525"/>
            <a:ext cx="8640900" cy="863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600">
                <a:latin typeface="Times New Roman"/>
                <a:ea typeface="Times New Roman"/>
                <a:cs typeface="Times New Roman"/>
                <a:sym typeface="Times New Roman"/>
              </a:rPr>
              <a:t>Assumptions of LSE</a:t>
            </a:r>
            <a:endParaRPr b="1" sz="1600">
              <a:latin typeface="Times New Roman"/>
              <a:ea typeface="Times New Roman"/>
              <a:cs typeface="Times New Roman"/>
              <a:sym typeface="Times New Roman"/>
            </a:endParaRPr>
          </a:p>
          <a:p>
            <a:pPr indent="-330200" lvl="0" marL="457200" rtl="0" algn="l">
              <a:lnSpc>
                <a:spcPct val="115000"/>
              </a:lnSpc>
              <a:spcBef>
                <a:spcPts val="1200"/>
              </a:spcBef>
              <a:spcAft>
                <a:spcPts val="0"/>
              </a:spcAft>
              <a:buSzPts val="1600"/>
              <a:buFont typeface="Times New Roman"/>
              <a:buChar char="●"/>
            </a:pPr>
            <a:r>
              <a:rPr lang="en" sz="1600">
                <a:latin typeface="Times New Roman"/>
                <a:ea typeface="Times New Roman"/>
                <a:cs typeface="Times New Roman"/>
                <a:sym typeface="Times New Roman"/>
              </a:rPr>
              <a:t>Linearity</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Independence</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Homoscedasticity</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Normality of errors (for inference)</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34" name="Google Shape;134;p26"/>
          <p:cNvSpPr txBox="1"/>
          <p:nvPr>
            <p:ph idx="1" type="body"/>
          </p:nvPr>
        </p:nvSpPr>
        <p:spPr>
          <a:xfrm>
            <a:off x="191325" y="1846950"/>
            <a:ext cx="9038400" cy="27366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 </a:t>
            </a:r>
            <a:r>
              <a:rPr b="1" lang="en" sz="1600">
                <a:solidFill>
                  <a:schemeClr val="dk1"/>
                </a:solidFill>
                <a:latin typeface="Times New Roman"/>
                <a:ea typeface="Times New Roman"/>
                <a:cs typeface="Times New Roman"/>
                <a:sym typeface="Times New Roman"/>
              </a:rPr>
              <a:t>MLE vs Least Squares</a:t>
            </a:r>
            <a:endParaRPr b="1"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chemeClr val="dk1"/>
                </a:solidFill>
                <a:latin typeface="Times New Roman"/>
                <a:ea typeface="Times New Roman"/>
                <a:cs typeface="Times New Roman"/>
                <a:sym typeface="Times New Roman"/>
              </a:rPr>
              <a:t>Comparison Table</a:t>
            </a:r>
            <a:endParaRPr b="1"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b="1" sz="1600">
              <a:solidFill>
                <a:schemeClr val="dk1"/>
              </a:solidFill>
              <a:latin typeface="Times New Roman"/>
              <a:ea typeface="Times New Roman"/>
              <a:cs typeface="Times New Roman"/>
              <a:sym typeface="Times New Roman"/>
            </a:endParaRPr>
          </a:p>
          <a:p>
            <a:pPr indent="0" lvl="0" marL="0" rtl="0" algn="l">
              <a:spcBef>
                <a:spcPts val="200"/>
              </a:spcBef>
              <a:spcAft>
                <a:spcPts val="1200"/>
              </a:spcAft>
              <a:buNone/>
            </a:pPr>
            <a:r>
              <a:t/>
            </a:r>
            <a:endParaRPr sz="1600">
              <a:latin typeface="Times New Roman"/>
              <a:ea typeface="Times New Roman"/>
              <a:cs typeface="Times New Roman"/>
              <a:sym typeface="Times New Roman"/>
            </a:endParaRPr>
          </a:p>
        </p:txBody>
      </p:sp>
      <p:graphicFrame>
        <p:nvGraphicFramePr>
          <p:cNvPr id="135" name="Google Shape;135;p26"/>
          <p:cNvGraphicFramePr/>
          <p:nvPr/>
        </p:nvGraphicFramePr>
        <p:xfrm>
          <a:off x="939750" y="2676275"/>
          <a:ext cx="3000000" cy="3000000"/>
        </p:xfrm>
        <a:graphic>
          <a:graphicData uri="http://schemas.openxmlformats.org/drawingml/2006/table">
            <a:tbl>
              <a:tblPr>
                <a:noFill/>
                <a:tableStyleId>{2AB74632-6E93-4DE5-8F31-FFF73AE5164B}</a:tableStyleId>
              </a:tblPr>
              <a:tblGrid>
                <a:gridCol w="1911750"/>
                <a:gridCol w="1320825"/>
                <a:gridCol w="3406400"/>
              </a:tblGrid>
              <a:tr h="190500">
                <a:tc>
                  <a:txBody>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Feature</a:t>
                      </a:r>
                      <a:endParaRPr b="1" sz="16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b="1" lang="en" sz="1600">
                          <a:latin typeface="Times New Roman"/>
                          <a:ea typeface="Times New Roman"/>
                          <a:cs typeface="Times New Roman"/>
                          <a:sym typeface="Times New Roman"/>
                        </a:rPr>
                        <a:t>MLE</a:t>
                      </a:r>
                      <a:endParaRPr b="1" sz="16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b="1" lang="en" sz="1600">
                          <a:latin typeface="Times New Roman"/>
                          <a:ea typeface="Times New Roman"/>
                          <a:cs typeface="Times New Roman"/>
                          <a:sym typeface="Times New Roman"/>
                        </a:rPr>
                        <a:t>                        </a:t>
                      </a:r>
                      <a:r>
                        <a:rPr b="1" lang="en" sz="1600">
                          <a:latin typeface="Times New Roman"/>
                          <a:ea typeface="Times New Roman"/>
                          <a:cs typeface="Times New Roman"/>
                          <a:sym typeface="Times New Roman"/>
                        </a:rPr>
                        <a:t>Least Squares</a:t>
                      </a:r>
                      <a:endParaRPr b="1" sz="1600">
                        <a:latin typeface="Times New Roman"/>
                        <a:ea typeface="Times New Roman"/>
                        <a:cs typeface="Times New Roman"/>
                        <a:sym typeface="Times New Roman"/>
                      </a:endParaRPr>
                    </a:p>
                  </a:txBody>
                  <a:tcPr marT="91425" marB="91425" marR="91425" marL="91425"/>
                </a:tc>
              </a:tr>
            </a:tbl>
          </a:graphicData>
        </a:graphic>
      </p:graphicFrame>
      <p:graphicFrame>
        <p:nvGraphicFramePr>
          <p:cNvPr id="136" name="Google Shape;136;p26"/>
          <p:cNvGraphicFramePr/>
          <p:nvPr/>
        </p:nvGraphicFramePr>
        <p:xfrm>
          <a:off x="583700" y="3347175"/>
          <a:ext cx="3000000" cy="3000000"/>
        </p:xfrm>
        <a:graphic>
          <a:graphicData uri="http://schemas.openxmlformats.org/drawingml/2006/table">
            <a:tbl>
              <a:tblPr>
                <a:noFill/>
                <a:tableStyleId>{2AB74632-6E93-4DE5-8F31-FFF73AE5164B}</a:tableStyleId>
              </a:tblPr>
              <a:tblGrid>
                <a:gridCol w="1463425"/>
                <a:gridCol w="3109775"/>
                <a:gridCol w="2263725"/>
              </a:tblGrid>
              <a:tr h="4733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  Objective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Maximize likelihood</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Minimize error</a:t>
                      </a:r>
                      <a:endParaRPr>
                        <a:latin typeface="Times New Roman"/>
                        <a:ea typeface="Times New Roman"/>
                        <a:cs typeface="Times New Roman"/>
                        <a:sym typeface="Times New Roman"/>
                      </a:endParaRPr>
                    </a:p>
                  </a:txBody>
                  <a:tcPr marT="91425" marB="91425" marR="91425" marL="91425"/>
                </a:tc>
              </a:tr>
            </a:tbl>
          </a:graphicData>
        </a:graphic>
      </p:graphicFrame>
      <p:graphicFrame>
        <p:nvGraphicFramePr>
          <p:cNvPr id="137" name="Google Shape;137;p26"/>
          <p:cNvGraphicFramePr/>
          <p:nvPr/>
        </p:nvGraphicFramePr>
        <p:xfrm>
          <a:off x="614038" y="3635975"/>
          <a:ext cx="3000000" cy="3000000"/>
        </p:xfrm>
        <a:graphic>
          <a:graphicData uri="http://schemas.openxmlformats.org/drawingml/2006/table">
            <a:tbl>
              <a:tblPr>
                <a:noFill/>
                <a:tableStyleId>{2AB74632-6E93-4DE5-8F31-FFF73AE5164B}</a:tableStyleId>
              </a:tblPr>
              <a:tblGrid>
                <a:gridCol w="1108850"/>
                <a:gridCol w="3133725"/>
                <a:gridCol w="3133725"/>
              </a:tblGrid>
              <a:tr h="2936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 Output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Parameter estimates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Parameter estimates</a:t>
                      </a:r>
                      <a:endParaRPr>
                        <a:latin typeface="Times New Roman"/>
                        <a:ea typeface="Times New Roman"/>
                        <a:cs typeface="Times New Roman"/>
                        <a:sym typeface="Times New Roman"/>
                      </a:endParaRPr>
                    </a:p>
                  </a:txBody>
                  <a:tcPr marT="91425" marB="91425" marR="91425" marL="91425"/>
                </a:tc>
              </a:tr>
            </a:tbl>
          </a:graphicData>
        </a:graphic>
      </p:graphicFrame>
      <p:graphicFrame>
        <p:nvGraphicFramePr>
          <p:cNvPr id="138" name="Google Shape;138;p26"/>
          <p:cNvGraphicFramePr/>
          <p:nvPr/>
        </p:nvGraphicFramePr>
        <p:xfrm>
          <a:off x="675375" y="3929600"/>
          <a:ext cx="3000000" cy="3000000"/>
        </p:xfrm>
        <a:graphic>
          <a:graphicData uri="http://schemas.openxmlformats.org/drawingml/2006/table">
            <a:tbl>
              <a:tblPr>
                <a:noFill/>
                <a:tableStyleId>{2AB74632-6E93-4DE5-8F31-FFF73AE5164B}</a:tableStyleId>
              </a:tblPr>
              <a:tblGrid>
                <a:gridCol w="1252450"/>
                <a:gridCol w="2607575"/>
                <a:gridCol w="4502275"/>
              </a:tblGrid>
              <a:tr h="373350">
                <a:tc>
                  <a:txBody>
                    <a:bodyPr/>
                    <a:lstStyle/>
                    <a:p>
                      <a:pPr indent="0" lvl="0" marL="0" rtl="0" algn="l">
                        <a:spcBef>
                          <a:spcPts val="0"/>
                        </a:spcBef>
                        <a:spcAft>
                          <a:spcPts val="0"/>
                        </a:spcAft>
                        <a:buNone/>
                      </a:pPr>
                      <a:r>
                        <a:rPr lang="en">
                          <a:latin typeface="Times New Roman"/>
                          <a:ea typeface="Times New Roman"/>
                          <a:cs typeface="Times New Roman"/>
                          <a:sym typeface="Times New Roman"/>
                        </a:rPr>
                        <a:t>Based 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Probabilistic model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Deterministic error minimization</a:t>
                      </a:r>
                      <a:endParaRPr>
                        <a:latin typeface="Times New Roman"/>
                        <a:ea typeface="Times New Roman"/>
                        <a:cs typeface="Times New Roman"/>
                        <a:sym typeface="Times New Roman"/>
                      </a:endParaRPr>
                    </a:p>
                  </a:txBody>
                  <a:tcPr marT="91425" marB="91425" marR="91425" marL="91425"/>
                </a:tc>
              </a:tr>
            </a:tbl>
          </a:graphicData>
        </a:graphic>
      </p:graphicFrame>
      <p:graphicFrame>
        <p:nvGraphicFramePr>
          <p:cNvPr id="139" name="Google Shape;139;p26"/>
          <p:cNvGraphicFramePr/>
          <p:nvPr/>
        </p:nvGraphicFramePr>
        <p:xfrm>
          <a:off x="583700" y="4271875"/>
          <a:ext cx="3000000" cy="3000000"/>
        </p:xfrm>
        <a:graphic>
          <a:graphicData uri="http://schemas.openxmlformats.org/drawingml/2006/table">
            <a:tbl>
              <a:tblPr>
                <a:noFill/>
                <a:tableStyleId>{2AB74632-6E93-4DE5-8F31-FFF73AE5164B}</a:tableStyleId>
              </a:tblPr>
              <a:tblGrid>
                <a:gridCol w="1248575"/>
                <a:gridCol w="3893500"/>
                <a:gridCol w="2234225"/>
              </a:tblGrid>
              <a:tr h="3924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 Connection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Equivalent when errors are Gaussian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Special case of MLE</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600">
                <a:latin typeface="Times New Roman"/>
                <a:ea typeface="Times New Roman"/>
                <a:cs typeface="Times New Roman"/>
                <a:sym typeface="Times New Roman"/>
              </a:rPr>
              <a:t>When are They Equivalent?</a:t>
            </a:r>
            <a:endParaRPr b="1" sz="1600">
              <a:latin typeface="Times New Roman"/>
              <a:ea typeface="Times New Roman"/>
              <a:cs typeface="Times New Roman"/>
              <a:sym typeface="Times New Roman"/>
            </a:endParaRPr>
          </a:p>
          <a:p>
            <a:pPr indent="-330200" lvl="0" marL="457200" rtl="0" algn="l">
              <a:lnSpc>
                <a:spcPct val="115000"/>
              </a:lnSpc>
              <a:spcBef>
                <a:spcPts val="1200"/>
              </a:spcBef>
              <a:spcAft>
                <a:spcPts val="0"/>
              </a:spcAft>
              <a:buSzPts val="1600"/>
              <a:buFont typeface="Times New Roman"/>
              <a:buChar char="●"/>
            </a:pPr>
            <a:r>
              <a:rPr lang="en" sz="1600">
                <a:latin typeface="Times New Roman"/>
                <a:ea typeface="Times New Roman"/>
                <a:cs typeface="Times New Roman"/>
                <a:sym typeface="Times New Roman"/>
              </a:rPr>
              <a:t>When error terms are Gaussian:</a:t>
            </a: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 MLE≡Least Squares</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MLE is more general (works for Poisson, Bernoulli, etc.)</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45" name="Google Shape;145;p27"/>
          <p:cNvSpPr txBox="1"/>
          <p:nvPr>
            <p:ph idx="1" type="body"/>
          </p:nvPr>
        </p:nvSpPr>
        <p:spPr>
          <a:xfrm>
            <a:off x="206025" y="2428250"/>
            <a:ext cx="8766300" cy="2648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Applications in Machine Learning</a:t>
            </a:r>
            <a:endParaRPr b="1" sz="1600">
              <a:solidFill>
                <a:schemeClr val="dk1"/>
              </a:solidFill>
              <a:latin typeface="Times New Roman"/>
              <a:ea typeface="Times New Roman"/>
              <a:cs typeface="Times New Roman"/>
              <a:sym typeface="Times New Roman"/>
            </a:endParaRPr>
          </a:p>
          <a:p>
            <a:pPr indent="-330200" lvl="0" marL="457200" rtl="0" algn="l">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MLE: Logistic regression, Naive Bayes, HMMs</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LSE: Linear regression, curve fitting</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Both foundational for optimization-based learning</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25100" y="213400"/>
            <a:ext cx="8631300" cy="190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1640">
                <a:highlight>
                  <a:schemeClr val="lt1"/>
                </a:highlight>
                <a:latin typeface="Times New Roman"/>
                <a:ea typeface="Times New Roman"/>
                <a:cs typeface="Times New Roman"/>
                <a:sym typeface="Times New Roman"/>
              </a:rPr>
              <a:t>What is Machine learning ?</a:t>
            </a:r>
            <a:endParaRPr b="1" sz="1640">
              <a:highlight>
                <a:schemeClr val="lt1"/>
              </a:highlight>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1640">
              <a:highlight>
                <a:schemeClr val="lt1"/>
              </a:highlight>
              <a:latin typeface="Times New Roman"/>
              <a:ea typeface="Times New Roman"/>
              <a:cs typeface="Times New Roman"/>
              <a:sym typeface="Times New Roman"/>
            </a:endParaRPr>
          </a:p>
          <a:p>
            <a:pPr indent="0" lvl="0" marL="0" rtl="0" algn="l">
              <a:spcBef>
                <a:spcPts val="0"/>
              </a:spcBef>
              <a:spcAft>
                <a:spcPts val="0"/>
              </a:spcAft>
              <a:buSzPts val="990"/>
              <a:buNone/>
            </a:pPr>
            <a:r>
              <a:rPr b="1" lang="en" sz="1640">
                <a:highlight>
                  <a:schemeClr val="lt1"/>
                </a:highlight>
                <a:latin typeface="Times New Roman"/>
                <a:ea typeface="Times New Roman"/>
                <a:cs typeface="Times New Roman"/>
                <a:sym typeface="Times New Roman"/>
              </a:rPr>
              <a:t>Machine learning</a:t>
            </a:r>
            <a:r>
              <a:rPr b="1" lang="en" sz="1640">
                <a:highlight>
                  <a:schemeClr val="lt1"/>
                </a:highlight>
                <a:latin typeface="Times New Roman"/>
                <a:ea typeface="Times New Roman"/>
                <a:cs typeface="Times New Roman"/>
                <a:sym typeface="Times New Roman"/>
              </a:rPr>
              <a:t>(ML) </a:t>
            </a:r>
            <a:r>
              <a:rPr lang="en" sz="1640">
                <a:highlight>
                  <a:schemeClr val="lt1"/>
                </a:highlight>
                <a:latin typeface="Times New Roman"/>
                <a:ea typeface="Times New Roman"/>
                <a:cs typeface="Times New Roman"/>
                <a:sym typeface="Times New Roman"/>
              </a:rPr>
              <a:t>allows computers to learn and make decisions without being explicitly programmed. It involves feeding data into algorithms to identify patterns and make predictions on new data. It is used in various applications like image recognition, speech processing, language translation, recommender systems, etc. In this article, we will see more about ML and its core concepts.</a:t>
            </a:r>
            <a:endParaRPr sz="1640">
              <a:highlight>
                <a:schemeClr val="lt1"/>
              </a:highlight>
              <a:latin typeface="Times New Roman"/>
              <a:ea typeface="Times New Roman"/>
              <a:cs typeface="Times New Roman"/>
              <a:sym typeface="Times New Roman"/>
            </a:endParaRPr>
          </a:p>
        </p:txBody>
      </p:sp>
      <p:pic>
        <p:nvPicPr>
          <p:cNvPr id="61" name="Google Shape;61;p14"/>
          <p:cNvPicPr preferRelativeResize="0"/>
          <p:nvPr/>
        </p:nvPicPr>
        <p:blipFill>
          <a:blip r:embed="rId3">
            <a:alphaModFix/>
          </a:blip>
          <a:stretch>
            <a:fillRect/>
          </a:stretch>
        </p:blipFill>
        <p:spPr>
          <a:xfrm>
            <a:off x="1895200" y="2462200"/>
            <a:ext cx="4484526" cy="224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327850" y="203175"/>
            <a:ext cx="4293200" cy="2180925"/>
          </a:xfrm>
          <a:prstGeom prst="rect">
            <a:avLst/>
          </a:prstGeom>
          <a:noFill/>
          <a:ln>
            <a:noFill/>
          </a:ln>
        </p:spPr>
      </p:pic>
      <p:pic>
        <p:nvPicPr>
          <p:cNvPr id="67" name="Google Shape;67;p15"/>
          <p:cNvPicPr preferRelativeResize="0"/>
          <p:nvPr/>
        </p:nvPicPr>
        <p:blipFill>
          <a:blip r:embed="rId4">
            <a:alphaModFix/>
          </a:blip>
          <a:stretch>
            <a:fillRect/>
          </a:stretch>
        </p:blipFill>
        <p:spPr>
          <a:xfrm>
            <a:off x="4112475" y="2531275"/>
            <a:ext cx="4293200" cy="231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806850" y="1880075"/>
            <a:ext cx="4803400" cy="2401700"/>
          </a:xfrm>
          <a:prstGeom prst="rect">
            <a:avLst/>
          </a:prstGeom>
          <a:noFill/>
          <a:ln>
            <a:noFill/>
          </a:ln>
        </p:spPr>
      </p:pic>
      <p:sp>
        <p:nvSpPr>
          <p:cNvPr id="73" name="Google Shape;73;p16"/>
          <p:cNvSpPr txBox="1"/>
          <p:nvPr/>
        </p:nvSpPr>
        <p:spPr>
          <a:xfrm>
            <a:off x="0" y="0"/>
            <a:ext cx="88962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1"/>
                </a:solidFill>
                <a:highlight>
                  <a:schemeClr val="lt1"/>
                </a:highlight>
                <a:latin typeface="Times New Roman"/>
                <a:ea typeface="Times New Roman"/>
                <a:cs typeface="Times New Roman"/>
                <a:sym typeface="Times New Roman"/>
              </a:rPr>
              <a:t>Why do we need Machine Learning?</a:t>
            </a:r>
            <a:endParaRPr b="1" sz="1600">
              <a:solidFill>
                <a:schemeClr val="dk1"/>
              </a:solidFill>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800"/>
              </a:spcAft>
              <a:buNone/>
            </a:pPr>
            <a:r>
              <a:rPr lang="en" sz="1600">
                <a:solidFill>
                  <a:schemeClr val="dk1"/>
                </a:solidFill>
                <a:highlight>
                  <a:schemeClr val="lt1"/>
                </a:highlight>
                <a:latin typeface="Times New Roman"/>
                <a:ea typeface="Times New Roman"/>
                <a:cs typeface="Times New Roman"/>
                <a:sym typeface="Times New Roman"/>
              </a:rPr>
              <a:t>Traditional programming requires exact instructions and doesn’t handle complex tasks like understanding images or language well. It can’t efficiently process large amounts of data. Machine Learning solves these problems by learning from examples and making predictions without fixed rules.</a:t>
            </a:r>
            <a:endParaRPr sz="16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110375" y="44150"/>
            <a:ext cx="8970000" cy="17145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8750"/>
              <a:buFont typeface="Arial"/>
              <a:buNone/>
            </a:pPr>
            <a:r>
              <a:rPr b="1" lang="en" sz="1600">
                <a:highlight>
                  <a:schemeClr val="lt1"/>
                </a:highlight>
                <a:latin typeface="Times New Roman"/>
                <a:ea typeface="Times New Roman"/>
                <a:cs typeface="Times New Roman"/>
                <a:sym typeface="Times New Roman"/>
              </a:rPr>
              <a:t>What Makes a Machine "Learn"?</a:t>
            </a:r>
            <a:endParaRPr b="1" sz="16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68750"/>
              <a:buFont typeface="Arial"/>
              <a:buNone/>
            </a:pPr>
            <a:r>
              <a:rPr lang="en" sz="1600">
                <a:highlight>
                  <a:schemeClr val="lt1"/>
                </a:highlight>
                <a:latin typeface="Times New Roman"/>
                <a:ea typeface="Times New Roman"/>
                <a:cs typeface="Times New Roman"/>
                <a:sym typeface="Times New Roman"/>
              </a:rPr>
              <a:t>A machine "learns" by identifying patterns in data and improving its ability to perform specific tasks without being explicitly programmed for every scenario. This learning process helps machines to make accurate predictions or decisions based on the information they receive. Unlike traditional programming where instructions are fixed, ML allows models to adapt and improve through experience.</a:t>
            </a:r>
            <a:endParaRPr sz="1600">
              <a:highlight>
                <a:schemeClr val="lt1"/>
              </a:highlight>
              <a:latin typeface="Times New Roman"/>
              <a:ea typeface="Times New Roman"/>
              <a:cs typeface="Times New Roman"/>
              <a:sym typeface="Times New Roman"/>
            </a:endParaRPr>
          </a:p>
          <a:p>
            <a:pPr indent="0" lvl="0" marL="0" rtl="0" algn="ctr">
              <a:spcBef>
                <a:spcPts val="800"/>
              </a:spcBef>
              <a:spcAft>
                <a:spcPts val="0"/>
              </a:spcAft>
              <a:buNone/>
            </a:pPr>
            <a:r>
              <a:t/>
            </a:r>
            <a:endParaRPr sz="1600">
              <a:latin typeface="Times New Roman"/>
              <a:ea typeface="Times New Roman"/>
              <a:cs typeface="Times New Roman"/>
              <a:sym typeface="Times New Roman"/>
            </a:endParaRPr>
          </a:p>
        </p:txBody>
      </p:sp>
      <p:sp>
        <p:nvSpPr>
          <p:cNvPr id="79" name="Google Shape;79;p17"/>
          <p:cNvSpPr txBox="1"/>
          <p:nvPr>
            <p:ph idx="1" type="subTitle"/>
          </p:nvPr>
        </p:nvSpPr>
        <p:spPr>
          <a:xfrm>
            <a:off x="311700" y="1427525"/>
            <a:ext cx="8520600" cy="3326100"/>
          </a:xfrm>
          <a:prstGeom prst="rect">
            <a:avLst/>
          </a:prstGeom>
        </p:spPr>
        <p:txBody>
          <a:bodyPr anchorCtr="0" anchor="t" bIns="91425" lIns="91425" spcFirstLastPara="1" rIns="91425" wrap="square" tIns="91425">
            <a:noAutofit/>
          </a:bodyPr>
          <a:lstStyle/>
          <a:p>
            <a:pPr indent="-307736" lvl="0" marL="685800" rtl="0" algn="l">
              <a:lnSpc>
                <a:spcPct val="148000"/>
              </a:lnSpc>
              <a:spcBef>
                <a:spcPts val="0"/>
              </a:spcBef>
              <a:spcAft>
                <a:spcPts val="0"/>
              </a:spcAft>
              <a:buClr>
                <a:schemeClr val="dk1"/>
              </a:buClr>
              <a:buSzPts val="1246"/>
              <a:buFont typeface="Nunito"/>
              <a:buAutoNum type="arabicPeriod"/>
            </a:pPr>
            <a:r>
              <a:rPr b="1" lang="en" sz="1246">
                <a:solidFill>
                  <a:schemeClr val="dk1"/>
                </a:solidFill>
                <a:highlight>
                  <a:schemeClr val="lt1"/>
                </a:highlight>
                <a:latin typeface="Times New Roman"/>
                <a:ea typeface="Times New Roman"/>
                <a:cs typeface="Times New Roman"/>
                <a:sym typeface="Times New Roman"/>
              </a:rPr>
              <a:t>Data Input: </a:t>
            </a:r>
            <a:r>
              <a:rPr lang="en" sz="1246">
                <a:solidFill>
                  <a:schemeClr val="dk1"/>
                </a:solidFill>
                <a:highlight>
                  <a:schemeClr val="lt1"/>
                </a:highlight>
                <a:latin typeface="Times New Roman"/>
                <a:ea typeface="Times New Roman"/>
                <a:cs typeface="Times New Roman"/>
                <a:sym typeface="Times New Roman"/>
              </a:rPr>
              <a:t>Machine needs data like text, images or numbers to analyze. Good quality and enough quantity of data are important for effective learning.</a:t>
            </a:r>
            <a:endParaRPr sz="1246">
              <a:solidFill>
                <a:schemeClr val="dk1"/>
              </a:solidFill>
              <a:highlight>
                <a:schemeClr val="lt1"/>
              </a:highlight>
              <a:latin typeface="Times New Roman"/>
              <a:ea typeface="Times New Roman"/>
              <a:cs typeface="Times New Roman"/>
              <a:sym typeface="Times New Roman"/>
            </a:endParaRPr>
          </a:p>
          <a:p>
            <a:pPr indent="-307736" lvl="0" marL="685800" rtl="0" algn="l">
              <a:lnSpc>
                <a:spcPct val="148000"/>
              </a:lnSpc>
              <a:spcBef>
                <a:spcPts val="0"/>
              </a:spcBef>
              <a:spcAft>
                <a:spcPts val="0"/>
              </a:spcAft>
              <a:buClr>
                <a:schemeClr val="dk1"/>
              </a:buClr>
              <a:buSzPts val="1246"/>
              <a:buFont typeface="Nunito"/>
              <a:buAutoNum type="arabicPeriod"/>
            </a:pPr>
            <a:r>
              <a:rPr b="1" lang="en" sz="1246">
                <a:solidFill>
                  <a:schemeClr val="dk1"/>
                </a:solidFill>
                <a:highlight>
                  <a:schemeClr val="lt1"/>
                </a:highlight>
                <a:latin typeface="Times New Roman"/>
                <a:ea typeface="Times New Roman"/>
                <a:cs typeface="Times New Roman"/>
                <a:sym typeface="Times New Roman"/>
              </a:rPr>
              <a:t>Algorithms:</a:t>
            </a:r>
            <a:r>
              <a:rPr lang="en" sz="1246">
                <a:solidFill>
                  <a:schemeClr val="dk1"/>
                </a:solidFill>
                <a:highlight>
                  <a:schemeClr val="lt1"/>
                </a:highlight>
                <a:latin typeface="Times New Roman"/>
                <a:ea typeface="Times New Roman"/>
                <a:cs typeface="Times New Roman"/>
                <a:sym typeface="Times New Roman"/>
              </a:rPr>
              <a:t> Algorithms are mathematical methods that help the machine find patterns in data. Different algorithms help different tasks such as classification or regression.</a:t>
            </a:r>
            <a:endParaRPr sz="1246">
              <a:solidFill>
                <a:schemeClr val="dk1"/>
              </a:solidFill>
              <a:highlight>
                <a:schemeClr val="lt1"/>
              </a:highlight>
              <a:latin typeface="Times New Roman"/>
              <a:ea typeface="Times New Roman"/>
              <a:cs typeface="Times New Roman"/>
              <a:sym typeface="Times New Roman"/>
            </a:endParaRPr>
          </a:p>
          <a:p>
            <a:pPr indent="-307736" lvl="0" marL="685800" rtl="0" algn="l">
              <a:lnSpc>
                <a:spcPct val="148000"/>
              </a:lnSpc>
              <a:spcBef>
                <a:spcPts val="0"/>
              </a:spcBef>
              <a:spcAft>
                <a:spcPts val="0"/>
              </a:spcAft>
              <a:buClr>
                <a:schemeClr val="dk1"/>
              </a:buClr>
              <a:buSzPts val="1246"/>
              <a:buFont typeface="Nunito"/>
              <a:buAutoNum type="arabicPeriod"/>
            </a:pPr>
            <a:r>
              <a:rPr b="1" lang="en" sz="1246">
                <a:solidFill>
                  <a:schemeClr val="dk1"/>
                </a:solidFill>
                <a:highlight>
                  <a:schemeClr val="lt1"/>
                </a:highlight>
                <a:latin typeface="Times New Roman"/>
                <a:ea typeface="Times New Roman"/>
                <a:cs typeface="Times New Roman"/>
                <a:sym typeface="Times New Roman"/>
              </a:rPr>
              <a:t>Model Training:</a:t>
            </a:r>
            <a:r>
              <a:rPr lang="en" sz="1246">
                <a:solidFill>
                  <a:schemeClr val="dk1"/>
                </a:solidFill>
                <a:highlight>
                  <a:schemeClr val="lt1"/>
                </a:highlight>
                <a:latin typeface="Times New Roman"/>
                <a:ea typeface="Times New Roman"/>
                <a:cs typeface="Times New Roman"/>
                <a:sym typeface="Times New Roman"/>
              </a:rPr>
              <a:t> During training, the machine adjusts its internal settings to better predict outcomes. It learns by reducing the difference between its predictions and actual results.</a:t>
            </a:r>
            <a:endParaRPr sz="1246">
              <a:solidFill>
                <a:schemeClr val="dk1"/>
              </a:solidFill>
              <a:highlight>
                <a:schemeClr val="lt1"/>
              </a:highlight>
              <a:latin typeface="Times New Roman"/>
              <a:ea typeface="Times New Roman"/>
              <a:cs typeface="Times New Roman"/>
              <a:sym typeface="Times New Roman"/>
            </a:endParaRPr>
          </a:p>
          <a:p>
            <a:pPr indent="-307736" lvl="0" marL="685800" rtl="0" algn="l">
              <a:lnSpc>
                <a:spcPct val="148000"/>
              </a:lnSpc>
              <a:spcBef>
                <a:spcPts val="0"/>
              </a:spcBef>
              <a:spcAft>
                <a:spcPts val="0"/>
              </a:spcAft>
              <a:buClr>
                <a:schemeClr val="dk1"/>
              </a:buClr>
              <a:buSzPts val="1246"/>
              <a:buFont typeface="Nunito"/>
              <a:buAutoNum type="arabicPeriod"/>
            </a:pPr>
            <a:r>
              <a:rPr b="1" lang="en" sz="1246">
                <a:solidFill>
                  <a:schemeClr val="dk1"/>
                </a:solidFill>
                <a:highlight>
                  <a:schemeClr val="lt1"/>
                </a:highlight>
                <a:latin typeface="Times New Roman"/>
                <a:ea typeface="Times New Roman"/>
                <a:cs typeface="Times New Roman"/>
                <a:sym typeface="Times New Roman"/>
              </a:rPr>
              <a:t>Feedback Loop:</a:t>
            </a:r>
            <a:r>
              <a:rPr lang="en" sz="1246">
                <a:solidFill>
                  <a:schemeClr val="dk1"/>
                </a:solidFill>
                <a:highlight>
                  <a:schemeClr val="lt1"/>
                </a:highlight>
                <a:latin typeface="Times New Roman"/>
                <a:ea typeface="Times New Roman"/>
                <a:cs typeface="Times New Roman"/>
                <a:sym typeface="Times New Roman"/>
              </a:rPr>
              <a:t> Machine compares its predictions with true outcomes and uses this feedback to correct errors. Techniques like </a:t>
            </a:r>
            <a:r>
              <a:rPr lang="en" sz="1246" u="sng">
                <a:solidFill>
                  <a:schemeClr val="dk1"/>
                </a:solidFill>
                <a:highlight>
                  <a:schemeClr val="lt1"/>
                </a:highlight>
                <a:latin typeface="Times New Roman"/>
                <a:ea typeface="Times New Roman"/>
                <a:cs typeface="Times New Roman"/>
                <a:sym typeface="Times New Roman"/>
                <a:hlinkClick r:id="rId3">
                  <a:extLst>
                    <a:ext uri="{A12FA001-AC4F-418D-AE19-62706E023703}">
                      <ahyp:hlinkClr val="tx"/>
                    </a:ext>
                  </a:extLst>
                </a:hlinkClick>
              </a:rPr>
              <a:t>gradient descen</a:t>
            </a:r>
            <a:r>
              <a:rPr lang="en" sz="1246">
                <a:solidFill>
                  <a:schemeClr val="dk1"/>
                </a:solidFill>
                <a:highlight>
                  <a:schemeClr val="lt1"/>
                </a:highlight>
                <a:latin typeface="Times New Roman"/>
                <a:ea typeface="Times New Roman"/>
                <a:cs typeface="Times New Roman"/>
                <a:sym typeface="Times New Roman"/>
              </a:rPr>
              <a:t>t help it update and improve.</a:t>
            </a:r>
            <a:endParaRPr sz="1246">
              <a:solidFill>
                <a:schemeClr val="dk1"/>
              </a:solidFill>
              <a:highlight>
                <a:schemeClr val="lt1"/>
              </a:highlight>
              <a:latin typeface="Times New Roman"/>
              <a:ea typeface="Times New Roman"/>
              <a:cs typeface="Times New Roman"/>
              <a:sym typeface="Times New Roman"/>
            </a:endParaRPr>
          </a:p>
          <a:p>
            <a:pPr indent="-307736" lvl="0" marL="685800" rtl="0" algn="l">
              <a:lnSpc>
                <a:spcPct val="148000"/>
              </a:lnSpc>
              <a:spcBef>
                <a:spcPts val="0"/>
              </a:spcBef>
              <a:spcAft>
                <a:spcPts val="0"/>
              </a:spcAft>
              <a:buClr>
                <a:schemeClr val="dk1"/>
              </a:buClr>
              <a:buSzPts val="1246"/>
              <a:buFont typeface="Nunito"/>
              <a:buAutoNum type="arabicPeriod"/>
            </a:pPr>
            <a:r>
              <a:rPr b="1" lang="en" sz="1246">
                <a:solidFill>
                  <a:schemeClr val="dk1"/>
                </a:solidFill>
                <a:highlight>
                  <a:schemeClr val="lt1"/>
                </a:highlight>
                <a:latin typeface="Times New Roman"/>
                <a:ea typeface="Times New Roman"/>
                <a:cs typeface="Times New Roman"/>
                <a:sym typeface="Times New Roman"/>
              </a:rPr>
              <a:t>Experience and Iteration:</a:t>
            </a:r>
            <a:r>
              <a:rPr lang="en" sz="1246">
                <a:solidFill>
                  <a:schemeClr val="dk1"/>
                </a:solidFill>
                <a:highlight>
                  <a:schemeClr val="lt1"/>
                </a:highlight>
                <a:latin typeface="Times New Roman"/>
                <a:ea typeface="Times New Roman"/>
                <a:cs typeface="Times New Roman"/>
                <a:sym typeface="Times New Roman"/>
              </a:rPr>
              <a:t> Machine repeats training many times with data helps in refining its predictions with each pass, more data and iterations improve accuracy.</a:t>
            </a:r>
            <a:endParaRPr sz="1246">
              <a:solidFill>
                <a:schemeClr val="dk1"/>
              </a:solidFill>
              <a:highlight>
                <a:schemeClr val="lt1"/>
              </a:highlight>
              <a:latin typeface="Times New Roman"/>
              <a:ea typeface="Times New Roman"/>
              <a:cs typeface="Times New Roman"/>
              <a:sym typeface="Times New Roman"/>
            </a:endParaRPr>
          </a:p>
          <a:p>
            <a:pPr indent="-307736" lvl="0" marL="685800" rtl="0" algn="l">
              <a:lnSpc>
                <a:spcPct val="148000"/>
              </a:lnSpc>
              <a:spcBef>
                <a:spcPts val="0"/>
              </a:spcBef>
              <a:spcAft>
                <a:spcPts val="0"/>
              </a:spcAft>
              <a:buClr>
                <a:schemeClr val="dk1"/>
              </a:buClr>
              <a:buSzPts val="1246"/>
              <a:buFont typeface="Nunito"/>
              <a:buAutoNum type="arabicPeriod"/>
            </a:pPr>
            <a:r>
              <a:rPr b="1" lang="en" sz="1246">
                <a:solidFill>
                  <a:schemeClr val="dk1"/>
                </a:solidFill>
                <a:highlight>
                  <a:schemeClr val="lt1"/>
                </a:highlight>
                <a:latin typeface="Times New Roman"/>
                <a:ea typeface="Times New Roman"/>
                <a:cs typeface="Times New Roman"/>
                <a:sym typeface="Times New Roman"/>
              </a:rPr>
              <a:t>Evaluation and Generalization: </a:t>
            </a:r>
            <a:r>
              <a:rPr lang="en" sz="1246">
                <a:solidFill>
                  <a:schemeClr val="dk1"/>
                </a:solidFill>
                <a:highlight>
                  <a:schemeClr val="lt1"/>
                </a:highlight>
                <a:latin typeface="Times New Roman"/>
                <a:ea typeface="Times New Roman"/>
                <a:cs typeface="Times New Roman"/>
                <a:sym typeface="Times New Roman"/>
              </a:rPr>
              <a:t>Model is tested on unseen data to ensure it performs well on real-world tasks.</a:t>
            </a:r>
            <a:endParaRPr sz="1246">
              <a:solidFill>
                <a:schemeClr val="dk1"/>
              </a:solidFill>
              <a:highlight>
                <a:schemeClr val="lt1"/>
              </a:highlight>
              <a:latin typeface="Times New Roman"/>
              <a:ea typeface="Times New Roman"/>
              <a:cs typeface="Times New Roman"/>
              <a:sym typeface="Times New Roman"/>
            </a:endParaRPr>
          </a:p>
          <a:p>
            <a:pPr indent="0" lvl="0" marL="0" rtl="0" algn="ctr">
              <a:lnSpc>
                <a:spcPct val="90000"/>
              </a:lnSpc>
              <a:spcBef>
                <a:spcPts val="1800"/>
              </a:spcBef>
              <a:spcAft>
                <a:spcPts val="0"/>
              </a:spcAft>
              <a:buSzPts val="852"/>
              <a:buNone/>
            </a:pPr>
            <a:r>
              <a:t/>
            </a:r>
            <a:endParaRPr sz="217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147175" y="95650"/>
            <a:ext cx="8381100" cy="2001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b="1" sz="16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6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6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6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600">
                <a:highlight>
                  <a:schemeClr val="lt1"/>
                </a:highlight>
                <a:latin typeface="Times New Roman"/>
                <a:ea typeface="Times New Roman"/>
                <a:cs typeface="Times New Roman"/>
                <a:sym typeface="Times New Roman"/>
              </a:rPr>
              <a:t>Types of Machine Learning</a:t>
            </a:r>
            <a:endParaRPr b="1" sz="1600">
              <a:highlight>
                <a:schemeClr val="lt1"/>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600">
                <a:highlight>
                  <a:schemeClr val="lt1"/>
                </a:highlight>
                <a:latin typeface="Times New Roman"/>
                <a:ea typeface="Times New Roman"/>
                <a:cs typeface="Times New Roman"/>
                <a:sym typeface="Times New Roman"/>
              </a:rPr>
              <a:t>There are three main types of machine learning which are as follows:</a:t>
            </a:r>
            <a:endParaRPr sz="1600">
              <a:highlight>
                <a:schemeClr val="lt1"/>
              </a:highlight>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dk1"/>
              </a:buClr>
              <a:buSzPts val="1100"/>
              <a:buFont typeface="Arial"/>
              <a:buNone/>
            </a:pPr>
            <a:r>
              <a:rPr b="1" lang="en" sz="1600">
                <a:highlight>
                  <a:schemeClr val="lt1"/>
                </a:highlight>
                <a:latin typeface="Times New Roman"/>
                <a:ea typeface="Times New Roman"/>
                <a:cs typeface="Times New Roman"/>
                <a:sym typeface="Times New Roman"/>
              </a:rPr>
              <a:t>Supervised learning </a:t>
            </a:r>
            <a:r>
              <a:rPr lang="en" sz="1600">
                <a:highlight>
                  <a:schemeClr val="lt1"/>
                </a:highlight>
                <a:latin typeface="Times New Roman"/>
                <a:ea typeface="Times New Roman"/>
                <a:cs typeface="Times New Roman"/>
                <a:sym typeface="Times New Roman"/>
              </a:rPr>
              <a:t>trains a model using labeled data where each input has a known correct output. The model learns by comparing its predictions with these correct answers and improves over time. It is used for both </a:t>
            </a:r>
            <a:r>
              <a:rPr lang="en" sz="1600">
                <a:highlight>
                  <a:schemeClr val="lt1"/>
                </a:highlight>
                <a:uFill>
                  <a:noFill/>
                </a:uFill>
                <a:latin typeface="Times New Roman"/>
                <a:ea typeface="Times New Roman"/>
                <a:cs typeface="Times New Roman"/>
                <a:sym typeface="Times New Roman"/>
                <a:hlinkClick r:id="rId3"/>
              </a:rPr>
              <a:t>classification </a:t>
            </a:r>
            <a:r>
              <a:rPr lang="en" sz="1600">
                <a:highlight>
                  <a:schemeClr val="lt1"/>
                </a:highlight>
                <a:latin typeface="Times New Roman"/>
                <a:ea typeface="Times New Roman"/>
                <a:cs typeface="Times New Roman"/>
                <a:sym typeface="Times New Roman"/>
              </a:rPr>
              <a:t>and </a:t>
            </a:r>
            <a:r>
              <a:rPr lang="en" sz="1600">
                <a:highlight>
                  <a:schemeClr val="lt1"/>
                </a:highlight>
                <a:uFill>
                  <a:noFill/>
                </a:uFill>
                <a:latin typeface="Times New Roman"/>
                <a:ea typeface="Times New Roman"/>
                <a:cs typeface="Times New Roman"/>
                <a:sym typeface="Times New Roman"/>
                <a:hlinkClick r:id="rId4"/>
              </a:rPr>
              <a:t>regression</a:t>
            </a:r>
            <a:r>
              <a:rPr lang="en" sz="1600">
                <a:highlight>
                  <a:schemeClr val="lt1"/>
                </a:highlight>
                <a:latin typeface="Times New Roman"/>
                <a:ea typeface="Times New Roman"/>
                <a:cs typeface="Times New Roman"/>
                <a:sym typeface="Times New Roman"/>
              </a:rPr>
              <a:t> problems.</a:t>
            </a:r>
            <a:endParaRPr sz="1600">
              <a:highlight>
                <a:schemeClr val="lt1"/>
              </a:highlight>
              <a:latin typeface="Times New Roman"/>
              <a:ea typeface="Times New Roman"/>
              <a:cs typeface="Times New Roman"/>
              <a:sym typeface="Times New Roman"/>
            </a:endParaRPr>
          </a:p>
          <a:p>
            <a:pPr indent="0" lvl="0" marL="0" rtl="0" algn="ctr">
              <a:spcBef>
                <a:spcPts val="800"/>
              </a:spcBef>
              <a:spcAft>
                <a:spcPts val="0"/>
              </a:spcAft>
              <a:buNone/>
            </a:pPr>
            <a:r>
              <a:t/>
            </a:r>
            <a:endParaRPr b="1" sz="1600">
              <a:highlight>
                <a:schemeClr val="lt1"/>
              </a:highlight>
              <a:latin typeface="Times New Roman"/>
              <a:ea typeface="Times New Roman"/>
              <a:cs typeface="Times New Roman"/>
              <a:sym typeface="Times New Roman"/>
            </a:endParaRPr>
          </a:p>
        </p:txBody>
      </p:sp>
      <p:pic>
        <p:nvPicPr>
          <p:cNvPr id="85" name="Google Shape;85;p18"/>
          <p:cNvPicPr preferRelativeResize="0"/>
          <p:nvPr/>
        </p:nvPicPr>
        <p:blipFill>
          <a:blip r:embed="rId5">
            <a:alphaModFix/>
          </a:blip>
          <a:stretch>
            <a:fillRect/>
          </a:stretch>
        </p:blipFill>
        <p:spPr>
          <a:xfrm>
            <a:off x="1167850" y="1844925"/>
            <a:ext cx="5838705" cy="274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132450" y="132450"/>
            <a:ext cx="8700000" cy="21633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8750"/>
              <a:buFont typeface="Arial"/>
              <a:buNone/>
            </a:pPr>
            <a:r>
              <a:rPr b="1" lang="en" sz="1600">
                <a:highlight>
                  <a:schemeClr val="lt1"/>
                </a:highlight>
                <a:latin typeface="Times New Roman"/>
                <a:ea typeface="Times New Roman"/>
                <a:cs typeface="Times New Roman"/>
                <a:sym typeface="Times New Roman"/>
              </a:rPr>
              <a:t>Unsupervised learning:</a:t>
            </a:r>
            <a:endParaRPr b="1" sz="1600">
              <a:highlight>
                <a:schemeClr val="lt1"/>
              </a:highlight>
              <a:latin typeface="Times New Roman"/>
              <a:ea typeface="Times New Roman"/>
              <a:cs typeface="Times New Roman"/>
              <a:sym typeface="Times New Roman"/>
            </a:endParaRPr>
          </a:p>
          <a:p>
            <a:pPr indent="0" lvl="0" marL="0" rtl="0" algn="just">
              <a:lnSpc>
                <a:spcPct val="115000"/>
              </a:lnSpc>
              <a:spcBef>
                <a:spcPts val="1800"/>
              </a:spcBef>
              <a:spcAft>
                <a:spcPts val="0"/>
              </a:spcAft>
              <a:buClr>
                <a:schemeClr val="dk1"/>
              </a:buClr>
              <a:buSzPct val="68750"/>
              <a:buFont typeface="Arial"/>
              <a:buNone/>
            </a:pPr>
            <a:r>
              <a:rPr b="1" lang="en" sz="1600">
                <a:highlight>
                  <a:schemeClr val="lt1"/>
                </a:highlight>
                <a:uFill>
                  <a:noFill/>
                </a:uFill>
                <a:latin typeface="Times New Roman"/>
                <a:ea typeface="Times New Roman"/>
                <a:cs typeface="Times New Roman"/>
                <a:sym typeface="Times New Roman"/>
                <a:hlinkClick r:id="rId3"/>
              </a:rPr>
              <a:t>Unsupervised learning</a:t>
            </a:r>
            <a:r>
              <a:rPr lang="en" sz="1600">
                <a:highlight>
                  <a:schemeClr val="lt1"/>
                </a:highlight>
                <a:latin typeface="Times New Roman"/>
                <a:ea typeface="Times New Roman"/>
                <a:cs typeface="Times New Roman"/>
                <a:sym typeface="Times New Roman"/>
              </a:rPr>
              <a:t> works with unlabeled data where no correct answers or categories are provided. The model's job is to find the data, hidden patterns, similarities or groups on its own. This is useful in scenarios where labeling data is difficult or impossible. Common applications are </a:t>
            </a:r>
            <a:r>
              <a:rPr lang="en" sz="1600">
                <a:highlight>
                  <a:schemeClr val="lt1"/>
                </a:highlight>
                <a:uFill>
                  <a:noFill/>
                </a:uFill>
                <a:latin typeface="Times New Roman"/>
                <a:ea typeface="Times New Roman"/>
                <a:cs typeface="Times New Roman"/>
                <a:sym typeface="Times New Roman"/>
                <a:hlinkClick r:id="rId4"/>
              </a:rPr>
              <a:t>clustering</a:t>
            </a:r>
            <a:r>
              <a:rPr lang="en" sz="1600">
                <a:highlight>
                  <a:schemeClr val="lt1"/>
                </a:highlight>
                <a:latin typeface="Times New Roman"/>
                <a:ea typeface="Times New Roman"/>
                <a:cs typeface="Times New Roman"/>
                <a:sym typeface="Times New Roman"/>
              </a:rPr>
              <a:t> and </a:t>
            </a:r>
            <a:r>
              <a:rPr lang="en" sz="1600">
                <a:highlight>
                  <a:schemeClr val="lt1"/>
                </a:highlight>
                <a:uFill>
                  <a:noFill/>
                </a:uFill>
                <a:latin typeface="Times New Roman"/>
                <a:ea typeface="Times New Roman"/>
                <a:cs typeface="Times New Roman"/>
                <a:sym typeface="Times New Roman"/>
                <a:hlinkClick r:id="rId5"/>
              </a:rPr>
              <a:t>association</a:t>
            </a:r>
            <a:r>
              <a:rPr lang="en" sz="1600">
                <a:highlight>
                  <a:schemeClr val="lt1"/>
                </a:highlight>
                <a:latin typeface="Times New Roman"/>
                <a:ea typeface="Times New Roman"/>
                <a:cs typeface="Times New Roman"/>
                <a:sym typeface="Times New Roman"/>
              </a:rPr>
              <a:t>.</a:t>
            </a:r>
            <a:endParaRPr sz="1600">
              <a:highlight>
                <a:schemeClr val="lt1"/>
              </a:highlight>
              <a:latin typeface="Times New Roman"/>
              <a:ea typeface="Times New Roman"/>
              <a:cs typeface="Times New Roman"/>
              <a:sym typeface="Times New Roman"/>
            </a:endParaRPr>
          </a:p>
          <a:p>
            <a:pPr indent="0" lvl="0" marL="0" rtl="0" algn="ctr">
              <a:spcBef>
                <a:spcPts val="800"/>
              </a:spcBef>
              <a:spcAft>
                <a:spcPts val="0"/>
              </a:spcAft>
              <a:buNone/>
            </a:pPr>
            <a:r>
              <a:t/>
            </a:r>
            <a:endParaRPr/>
          </a:p>
        </p:txBody>
      </p:sp>
      <p:pic>
        <p:nvPicPr>
          <p:cNvPr id="91" name="Google Shape;91;p19"/>
          <p:cNvPicPr preferRelativeResize="0"/>
          <p:nvPr/>
        </p:nvPicPr>
        <p:blipFill>
          <a:blip r:embed="rId6">
            <a:alphaModFix/>
          </a:blip>
          <a:stretch>
            <a:fillRect/>
          </a:stretch>
        </p:blipFill>
        <p:spPr>
          <a:xfrm>
            <a:off x="822000" y="1933050"/>
            <a:ext cx="6835888" cy="254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ctrTitle"/>
          </p:nvPr>
        </p:nvSpPr>
        <p:spPr>
          <a:xfrm>
            <a:off x="228100" y="441500"/>
            <a:ext cx="8604300" cy="2082300"/>
          </a:xfrm>
          <a:prstGeom prst="rect">
            <a:avLst/>
          </a:prstGeom>
        </p:spPr>
        <p:txBody>
          <a:bodyPr anchorCtr="0" anchor="b"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t/>
            </a:r>
            <a:endParaRPr b="1" sz="1600">
              <a:highlight>
                <a:schemeClr val="lt1"/>
              </a:highlight>
              <a:latin typeface="Times New Roman"/>
              <a:ea typeface="Times New Roman"/>
              <a:cs typeface="Times New Roman"/>
              <a:sym typeface="Times New Roman"/>
            </a:endParaRPr>
          </a:p>
          <a:p>
            <a:pPr indent="0" lvl="0" marL="0" rtl="0" algn="just">
              <a:lnSpc>
                <a:spcPct val="115000"/>
              </a:lnSpc>
              <a:spcBef>
                <a:spcPts val="1800"/>
              </a:spcBef>
              <a:spcAft>
                <a:spcPts val="0"/>
              </a:spcAft>
              <a:buClr>
                <a:schemeClr val="dk1"/>
              </a:buClr>
              <a:buSzPts val="1100"/>
              <a:buFont typeface="Arial"/>
              <a:buNone/>
            </a:pPr>
            <a:r>
              <a:rPr b="1" lang="en" sz="1600">
                <a:highlight>
                  <a:schemeClr val="lt1"/>
                </a:highlight>
                <a:uFill>
                  <a:noFill/>
                </a:uFill>
                <a:latin typeface="Times New Roman"/>
                <a:ea typeface="Times New Roman"/>
                <a:cs typeface="Times New Roman"/>
                <a:sym typeface="Times New Roman"/>
                <a:hlinkClick r:id="rId3"/>
              </a:rPr>
              <a:t>Reinforcement Learning (RL)</a:t>
            </a:r>
            <a:r>
              <a:rPr lang="en" sz="1600">
                <a:highlight>
                  <a:schemeClr val="lt1"/>
                </a:highlight>
                <a:latin typeface="Times New Roman"/>
                <a:ea typeface="Times New Roman"/>
                <a:cs typeface="Times New Roman"/>
                <a:sym typeface="Times New Roman"/>
              </a:rPr>
              <a:t> trains an agent to make decisions by interacting with an environment. Instead of being told the correct answers, agent learns by trial and error method and gets rewards for good actions and penalties for bad ones. Over time it develops a strategy to maximize rewards and achieve goals. This approach is good for problems having sequential decision making such as robotics, gaming and autonomous systems.</a:t>
            </a:r>
            <a:endParaRPr sz="1600">
              <a:highlight>
                <a:schemeClr val="lt1"/>
              </a:highlight>
              <a:latin typeface="Times New Roman"/>
              <a:ea typeface="Times New Roman"/>
              <a:cs typeface="Times New Roman"/>
              <a:sym typeface="Times New Roman"/>
            </a:endParaRPr>
          </a:p>
          <a:p>
            <a:pPr indent="0" lvl="0" marL="0" rtl="0" algn="ctr">
              <a:spcBef>
                <a:spcPts val="800"/>
              </a:spcBef>
              <a:spcAft>
                <a:spcPts val="0"/>
              </a:spcAft>
              <a:buNone/>
            </a:pPr>
            <a:r>
              <a:t/>
            </a:r>
            <a:endParaRPr/>
          </a:p>
        </p:txBody>
      </p:sp>
      <p:pic>
        <p:nvPicPr>
          <p:cNvPr id="97" name="Google Shape;97;p20"/>
          <p:cNvPicPr preferRelativeResize="0"/>
          <p:nvPr/>
        </p:nvPicPr>
        <p:blipFill>
          <a:blip r:embed="rId4">
            <a:alphaModFix/>
          </a:blip>
          <a:stretch>
            <a:fillRect/>
          </a:stretch>
        </p:blipFill>
        <p:spPr>
          <a:xfrm>
            <a:off x="1355150" y="2218625"/>
            <a:ext cx="6286500" cy="278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235475" y="154525"/>
            <a:ext cx="8153100" cy="625500"/>
          </a:xfrm>
          <a:prstGeom prst="rect">
            <a:avLst/>
          </a:prstGeom>
        </p:spPr>
        <p:txBody>
          <a:bodyPr anchorCtr="0" anchor="t" bIns="91425" lIns="91425" spcFirstLastPara="1" rIns="91425" wrap="square" tIns="91425">
            <a:normAutofit fontScale="90000"/>
          </a:bodyPr>
          <a:lstStyle/>
          <a:p>
            <a:pPr indent="0" lvl="0" marL="457200" rtl="0" algn="l">
              <a:lnSpc>
                <a:spcPct val="115000"/>
              </a:lnSpc>
              <a:spcBef>
                <a:spcPts val="1200"/>
              </a:spcBef>
              <a:spcAft>
                <a:spcPts val="0"/>
              </a:spcAft>
              <a:buNone/>
            </a:pPr>
            <a:r>
              <a:rPr lang="en" sz="1750">
                <a:latin typeface="Times New Roman"/>
                <a:ea typeface="Times New Roman"/>
                <a:cs typeface="Times New Roman"/>
                <a:sym typeface="Times New Roman"/>
              </a:rPr>
              <a:t>What is parameter estimation?</a:t>
            </a:r>
            <a:endParaRPr sz="1750">
              <a:latin typeface="Times New Roman"/>
              <a:ea typeface="Times New Roman"/>
              <a:cs typeface="Times New Roman"/>
              <a:sym typeface="Times New Roman"/>
            </a:endParaRPr>
          </a:p>
          <a:p>
            <a:pPr indent="-328612" lvl="0" marL="457200" rtl="0" algn="l">
              <a:lnSpc>
                <a:spcPct val="115000"/>
              </a:lnSpc>
              <a:spcBef>
                <a:spcPts val="1200"/>
              </a:spcBef>
              <a:spcAft>
                <a:spcPts val="0"/>
              </a:spcAft>
              <a:buSzPct val="100000"/>
              <a:buFont typeface="Times New Roman"/>
              <a:buChar char="●"/>
            </a:pPr>
            <a:r>
              <a:rPr lang="en" sz="1750">
                <a:latin typeface="Times New Roman"/>
                <a:ea typeface="Times New Roman"/>
                <a:cs typeface="Times New Roman"/>
                <a:sym typeface="Times New Roman"/>
              </a:rPr>
              <a:t>Goal: estimate unknown parameters using data</a:t>
            </a:r>
            <a:endParaRPr sz="1750">
              <a:latin typeface="Times New Roman"/>
              <a:ea typeface="Times New Roman"/>
              <a:cs typeface="Times New Roman"/>
              <a:sym typeface="Times New Roman"/>
            </a:endParaRPr>
          </a:p>
          <a:p>
            <a:pPr indent="-328612" lvl="0" marL="457200" rtl="0" algn="l">
              <a:lnSpc>
                <a:spcPct val="115000"/>
              </a:lnSpc>
              <a:spcBef>
                <a:spcPts val="0"/>
              </a:spcBef>
              <a:spcAft>
                <a:spcPts val="0"/>
              </a:spcAft>
              <a:buSzPct val="100000"/>
              <a:buFont typeface="Times New Roman"/>
              <a:buChar char="●"/>
            </a:pPr>
            <a:r>
              <a:rPr lang="en" sz="1750">
                <a:latin typeface="Times New Roman"/>
                <a:ea typeface="Times New Roman"/>
                <a:cs typeface="Times New Roman"/>
                <a:sym typeface="Times New Roman"/>
              </a:rPr>
              <a:t>Two popular methods:</a:t>
            </a:r>
            <a:endParaRPr sz="1750">
              <a:latin typeface="Times New Roman"/>
              <a:ea typeface="Times New Roman"/>
              <a:cs typeface="Times New Roman"/>
              <a:sym typeface="Times New Roman"/>
            </a:endParaRPr>
          </a:p>
          <a:p>
            <a:pPr indent="-328612" lvl="1" marL="914400" rtl="0" algn="l">
              <a:lnSpc>
                <a:spcPct val="115000"/>
              </a:lnSpc>
              <a:spcBef>
                <a:spcPts val="0"/>
              </a:spcBef>
              <a:spcAft>
                <a:spcPts val="0"/>
              </a:spcAft>
              <a:buSzPct val="100000"/>
              <a:buFont typeface="Times New Roman"/>
              <a:buChar char="○"/>
            </a:pPr>
            <a:r>
              <a:rPr lang="en" sz="1750">
                <a:latin typeface="Times New Roman"/>
                <a:ea typeface="Times New Roman"/>
                <a:cs typeface="Times New Roman"/>
                <a:sym typeface="Times New Roman"/>
              </a:rPr>
              <a:t>Maximum Likelihood Estimation (MLE)</a:t>
            </a:r>
            <a:endParaRPr sz="1750">
              <a:latin typeface="Times New Roman"/>
              <a:ea typeface="Times New Roman"/>
              <a:cs typeface="Times New Roman"/>
              <a:sym typeface="Times New Roman"/>
            </a:endParaRPr>
          </a:p>
          <a:p>
            <a:pPr indent="-328612" lvl="1" marL="914400" rtl="0" algn="l">
              <a:lnSpc>
                <a:spcPct val="115000"/>
              </a:lnSpc>
              <a:spcBef>
                <a:spcPts val="0"/>
              </a:spcBef>
              <a:spcAft>
                <a:spcPts val="0"/>
              </a:spcAft>
              <a:buSzPct val="100000"/>
              <a:buFont typeface="Times New Roman"/>
              <a:buChar char="○"/>
            </a:pPr>
            <a:r>
              <a:rPr lang="en" sz="1750">
                <a:latin typeface="Times New Roman"/>
                <a:ea typeface="Times New Roman"/>
                <a:cs typeface="Times New Roman"/>
                <a:sym typeface="Times New Roman"/>
              </a:rPr>
              <a:t>Least Squares Estimation (LSE)</a:t>
            </a:r>
            <a:br>
              <a:rPr lang="en" sz="1750">
                <a:latin typeface="Times New Roman"/>
                <a:ea typeface="Times New Roman"/>
                <a:cs typeface="Times New Roman"/>
                <a:sym typeface="Times New Roman"/>
              </a:rPr>
            </a:br>
            <a:endParaRPr sz="175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sp>
        <p:nvSpPr>
          <p:cNvPr id="103" name="Google Shape;103;p21"/>
          <p:cNvSpPr txBox="1"/>
          <p:nvPr>
            <p:ph idx="1" type="body"/>
          </p:nvPr>
        </p:nvSpPr>
        <p:spPr>
          <a:xfrm>
            <a:off x="235475" y="2111850"/>
            <a:ext cx="8596800" cy="24573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Maximum Likelihood Estimation (MLE)</a:t>
            </a:r>
            <a:endParaRPr b="1"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Intuition Behind MLE</a:t>
            </a:r>
            <a:endParaRPr b="1" sz="1600">
              <a:solidFill>
                <a:schemeClr val="dk1"/>
              </a:solidFill>
              <a:latin typeface="Times New Roman"/>
              <a:ea typeface="Times New Roman"/>
              <a:cs typeface="Times New Roman"/>
              <a:sym typeface="Times New Roman"/>
            </a:endParaRPr>
          </a:p>
          <a:p>
            <a:pPr indent="-330200" lvl="0" marL="457200" rtl="0" algn="l">
              <a:spcBef>
                <a:spcPts val="120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Select parameters that </a:t>
            </a:r>
            <a:r>
              <a:rPr b="1" lang="en" sz="1600">
                <a:solidFill>
                  <a:schemeClr val="dk1"/>
                </a:solidFill>
                <a:latin typeface="Times New Roman"/>
                <a:ea typeface="Times New Roman"/>
                <a:cs typeface="Times New Roman"/>
                <a:sym typeface="Times New Roman"/>
              </a:rPr>
              <a:t>maximize the probability</a:t>
            </a:r>
            <a:r>
              <a:rPr lang="en" sz="1600">
                <a:solidFill>
                  <a:schemeClr val="dk1"/>
                </a:solidFill>
                <a:latin typeface="Times New Roman"/>
                <a:ea typeface="Times New Roman"/>
                <a:cs typeface="Times New Roman"/>
                <a:sym typeface="Times New Roman"/>
              </a:rPr>
              <a:t> of observed data</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Likelihood = probability of data given parameters</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Example: Coin toss — estimate the bias of a coin</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pic>
        <p:nvPicPr>
          <p:cNvPr id="104" name="Google Shape;104;p21"/>
          <p:cNvPicPr preferRelativeResize="0"/>
          <p:nvPr/>
        </p:nvPicPr>
        <p:blipFill rotWithShape="1">
          <a:blip r:embed="rId3">
            <a:alphaModFix/>
          </a:blip>
          <a:srcRect b="0" l="-4997" r="0" t="0"/>
          <a:stretch/>
        </p:blipFill>
        <p:spPr>
          <a:xfrm>
            <a:off x="8067675" y="0"/>
            <a:ext cx="1076325" cy="49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