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C77F-ACF0-4648-9FB0-62798C403F34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B1831-C3B3-4CA2-973D-1A237D15C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6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 session goals. Clarify that ML is foundational to modern AI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examples like AlphaGo to demonstrate learning through trial and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the differences to reinforce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Recap key takeaways. Invite questions before moving to quiz.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this quiz to check students'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Wrap up the session and invite interaction.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ML allows computers to learn from data. It mimics how humans learn from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Highlight the shift in paradigm: ML focuses on learning rules from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B1831-C3B3-4CA2-973D-1A237D15C2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0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real-world value: automation, scalability, and adaptability.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visuals or examples to connect ML to daily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Brief overview of the main types. Detailed discussion in upcoming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how models learn mapping from input to output using labeled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how it identifies structure in unstructured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DAC5-EC17-4316-A9C5-55AAD44C4598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F7EFD00C-824F-9D8B-E1F8-3B9D1680F76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83500" y="0"/>
            <a:ext cx="1460500" cy="75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1343-9368-49C3-B547-EE4D6FE0DF98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3A3989EF-606C-1F47-1A52-68F3075BA54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7A33-3065-41E7-ADCB-9A91B549FAFB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E806C57F-50E3-5B91-7FF3-F037716B246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8E92-55F2-4BFF-A2C9-4964B9B03E02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F3936FA2-F3B6-0718-4418-C7B3DFF4FC4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CDF8-79C9-4C0A-A48E-4EE7B6138C6D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68DE1E24-ABC4-7D7D-8FE5-45732FD8EC0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EA1EC-E12A-46EF-8DE4-A97A9CEE2371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28;p1">
            <a:extLst>
              <a:ext uri="{FF2B5EF4-FFF2-40B4-BE49-F238E27FC236}">
                <a16:creationId xmlns:a16="http://schemas.microsoft.com/office/drawing/2014/main" id="{A95932C4-9AE5-88DF-277A-A80E723300A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713A-BCAD-4E36-9EAE-968782439B4B}" type="datetime1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oogle Shape;28;p1">
            <a:extLst>
              <a:ext uri="{FF2B5EF4-FFF2-40B4-BE49-F238E27FC236}">
                <a16:creationId xmlns:a16="http://schemas.microsoft.com/office/drawing/2014/main" id="{41649EDA-505C-976B-8743-CB6C1C32034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34B6-E0C6-4DFD-A354-234EA8B675E2}" type="datetime1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oogle Shape;28;p1">
            <a:extLst>
              <a:ext uri="{FF2B5EF4-FFF2-40B4-BE49-F238E27FC236}">
                <a16:creationId xmlns:a16="http://schemas.microsoft.com/office/drawing/2014/main" id="{F2478D12-56E7-476A-2741-12831E22C8F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A5557-3D5B-448C-A1CD-94E3B6A9F2EC}" type="datetime1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oogle Shape;28;p1">
            <a:extLst>
              <a:ext uri="{FF2B5EF4-FFF2-40B4-BE49-F238E27FC236}">
                <a16:creationId xmlns:a16="http://schemas.microsoft.com/office/drawing/2014/main" id="{3FB855FC-3680-38E7-3653-3F5CE0B8901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DE33-2FC3-46B3-B1A6-FC007E87EB69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28;p1">
            <a:extLst>
              <a:ext uri="{FF2B5EF4-FFF2-40B4-BE49-F238E27FC236}">
                <a16:creationId xmlns:a16="http://schemas.microsoft.com/office/drawing/2014/main" id="{A500F23F-7953-20E5-BD4C-05E61E31447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4619-E189-4752-805C-7347F1C841B5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28;p1">
            <a:extLst>
              <a:ext uri="{FF2B5EF4-FFF2-40B4-BE49-F238E27FC236}">
                <a16:creationId xmlns:a16="http://schemas.microsoft.com/office/drawing/2014/main" id="{D8F94133-BC78-E65A-7DDB-0032AA079A8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21133-DD01-4D5F-949A-87475951AE6C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2ED8E470-8761-68DF-8009-D38F11D19423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810500" y="0"/>
            <a:ext cx="1333500" cy="67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Learning: What, Why &amp;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-1</a:t>
            </a:r>
          </a:p>
          <a:p>
            <a:r>
              <a:rPr lang="en-US" dirty="0"/>
              <a:t>INTRODUCTION</a:t>
            </a:r>
            <a:endParaRPr dirty="0"/>
          </a:p>
          <a:p>
            <a:r>
              <a:rPr dirty="0"/>
              <a:t>Your Name | 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834F-666A-C65C-C6ED-7C64A50F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B53D7-0F70-4CD1-87CF-62F33DA50C0C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A7202-2A8A-93AA-5CDD-053C6D5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985" y="4231284"/>
            <a:ext cx="7983940" cy="177420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dirty="0"/>
              <a:t>•</a:t>
            </a:r>
            <a:r>
              <a:rPr lang="en-US" dirty="0"/>
              <a:t>Focuses on training models to make predictions or decision based on labeled training data.</a:t>
            </a:r>
            <a:r>
              <a:rPr dirty="0"/>
              <a:t> </a:t>
            </a:r>
            <a:endParaRPr lang="en-US" dirty="0"/>
          </a:p>
          <a:p>
            <a:pPr marL="0" indent="0" algn="just">
              <a:buNone/>
            </a:pPr>
            <a:r>
              <a:rPr dirty="0"/>
              <a:t>• Output is known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Examples: Classification, Regression</a:t>
            </a:r>
          </a:p>
          <a:p>
            <a:pPr marL="0" indent="0">
              <a:buNone/>
            </a:pPr>
            <a:r>
              <a:rPr lang="en-US" dirty="0"/>
              <a:t>• Use Case: Spam detection, house price prediction</a:t>
            </a:r>
          </a:p>
          <a:p>
            <a:pPr marL="0" indent="0" algn="just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72DDA-419B-1A87-DDEA-B37E4EC2B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26" y="1287987"/>
            <a:ext cx="4739184" cy="2817052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13286D1-4DFA-E78C-FC42-083619AC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5BEF-D8C7-4E64-BF44-B7C3E06B3425}" type="datetime1">
              <a:rPr lang="en-US" smtClean="0"/>
              <a:t>7/14/2025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31135D-533E-007B-C143-389174BA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4116530"/>
            <a:ext cx="8345606" cy="266701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When a program automatically recognizes patterns or relationships in a given dataset. The algorithm is essentially on its own finding structure in its input, as it's not provided with classifications or labels ahead of time.</a:t>
            </a:r>
            <a:r>
              <a:rPr dirty="0"/>
              <a:t> </a:t>
            </a:r>
            <a:endParaRPr lang="en-US" dirty="0"/>
          </a:p>
          <a:p>
            <a:pPr algn="just"/>
            <a:r>
              <a:rPr dirty="0"/>
              <a:t>Learns from unlabeled data</a:t>
            </a:r>
            <a:r>
              <a:rPr lang="en-US" dirty="0"/>
              <a:t>.</a:t>
            </a:r>
          </a:p>
          <a:p>
            <a:pPr algn="just"/>
            <a:r>
              <a:rPr dirty="0"/>
              <a:t>Finds hidden patterns</a:t>
            </a:r>
            <a:endParaRPr lang="en-US" dirty="0"/>
          </a:p>
          <a:p>
            <a:pPr algn="just"/>
            <a:r>
              <a:rPr dirty="0"/>
              <a:t>Examples: Clustering, Association</a:t>
            </a:r>
            <a:endParaRPr lang="en-US" dirty="0"/>
          </a:p>
          <a:p>
            <a:pPr algn="just"/>
            <a:r>
              <a:rPr dirty="0"/>
              <a:t>Use Case: Market basket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9E842-A175-76CB-9B9E-C9091931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45" y="1351687"/>
            <a:ext cx="5924593" cy="266701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734C80-14D4-457A-4637-0C9224DA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02BE-4D2B-4840-9D4F-ACA9E1163BE6}" type="datetime1">
              <a:rPr lang="en-US" smtClean="0"/>
              <a:t>7/14/2025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22913-BB8D-B9D2-D0E6-908D563A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6745"/>
            <a:ext cx="8229600" cy="228941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Learns via rewards and penalties</a:t>
            </a:r>
          </a:p>
          <a:p>
            <a:pPr marL="0" indent="0">
              <a:buNone/>
            </a:pPr>
            <a:r>
              <a:rPr dirty="0"/>
              <a:t>• Agent interacts with environment</a:t>
            </a:r>
          </a:p>
          <a:p>
            <a:pPr marL="0" indent="0">
              <a:buNone/>
            </a:pPr>
            <a:r>
              <a:rPr dirty="0"/>
              <a:t>• Use Case: Robotics, game playing (e.g., AlphaGo)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5146E-918D-26C0-FFF6-CC33946C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6" y="1289712"/>
            <a:ext cx="8096250" cy="28384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218CC1-38C5-1314-3324-940C52D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A788-CB5D-49B9-9D0D-B348D969ECFF}" type="datetime1">
              <a:rPr lang="en-US" smtClean="0"/>
              <a:t>7/14/2025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9F312-30FC-BC90-6DB4-6E6A2930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ML Types Comparison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0062DF5-8C87-0931-4EA5-680DDD5B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424" y="1200110"/>
            <a:ext cx="6932351" cy="54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D617D4-8476-C303-F9BE-6FC05A9D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DD5E-FBF7-43FF-B25F-1500216298AA}" type="datetime1">
              <a:rPr lang="en-US" smtClean="0"/>
              <a:t>7/14/2025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A64A-AC21-56DE-1A5B-09AC52E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ML teaches computers to learn from data</a:t>
            </a:r>
          </a:p>
          <a:p>
            <a:pPr marL="0" indent="0">
              <a:buNone/>
            </a:pPr>
            <a:r>
              <a:rPr dirty="0"/>
              <a:t>• Applied in various domains</a:t>
            </a:r>
          </a:p>
          <a:p>
            <a:pPr marL="0" indent="0">
              <a:buNone/>
            </a:pPr>
            <a:r>
              <a:rPr dirty="0"/>
              <a:t>• Three main types: Supervised, Unsupervised, Reinforcement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D720-CEA1-E489-B441-D248486D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1798-EC04-4B03-8D75-DE8CCA8B4114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4AC09-48D5-E950-3D14-730F5874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Which ML type requires labeled data?</a:t>
            </a:r>
          </a:p>
          <a:p>
            <a:r>
              <a:t>Q2: What kind of learning is used in chess-playing bots?</a:t>
            </a:r>
          </a:p>
          <a:p>
            <a:r>
              <a:t>Q3: Give an example of unsupervised learning.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62F7-8DBF-6D75-5C16-4FEE3B1B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6E0-5502-4BFD-A836-066E20E85F46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7EF46-75AF-68A8-CC26-E2513BA9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Questions &amp; Answers</a:t>
            </a:r>
          </a:p>
          <a:p>
            <a:pPr marL="0" indent="0">
              <a:buNone/>
            </a:pPr>
            <a:r>
              <a:t>• Your Name / Email / Institution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4718-0826-1247-83A3-2D49FE8E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D13F-9680-4B6A-8377-369A334FC542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3EA55-E714-7715-2248-C1D72898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Define what Machine Learning (ML) is</a:t>
            </a:r>
          </a:p>
          <a:p>
            <a:pPr marL="0" indent="0">
              <a:buNone/>
            </a:pPr>
            <a:r>
              <a:rPr dirty="0"/>
              <a:t>• Understand the need and importance of ML</a:t>
            </a:r>
          </a:p>
          <a:p>
            <a:pPr marL="0" indent="0">
              <a:buNone/>
            </a:pPr>
            <a:r>
              <a:rPr dirty="0"/>
              <a:t>• Explore types of ML with examples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A59235-BF9E-37E1-1EA3-0BEA2440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5489-4223-4A31-954A-EF81A026EF5A}" type="datetime1">
              <a:rPr lang="en-US" smtClean="0"/>
              <a:t>7/14/2025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01060-90FC-A9DC-E11A-9BD0CE9E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Subfield of Artificial Intelligence (AI)</a:t>
            </a:r>
          </a:p>
          <a:p>
            <a:pPr marL="0" indent="0">
              <a:buNone/>
            </a:pPr>
            <a:r>
              <a:rPr dirty="0"/>
              <a:t>• Enables machines to learn from data</a:t>
            </a:r>
          </a:p>
          <a:p>
            <a:pPr marL="0" indent="0">
              <a:buNone/>
            </a:pPr>
            <a:r>
              <a:rPr dirty="0"/>
              <a:t>• No explicit programming needed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D08F9-2E96-6DA1-796A-C1C253A4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8" y="3426050"/>
            <a:ext cx="4700091" cy="300517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669E4C-1935-0BED-B873-75BF4F32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5921-0E8A-448A-8AC3-417649FCFE42}" type="datetime1">
              <a:rPr lang="en-US" smtClean="0"/>
              <a:t>7/14/2025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43165-EC2F-EB9A-6DF2-6503CEEC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Traditional vs Machine Learning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41CDBC-23C3-AA18-68D5-2BF86DF65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" y="1715227"/>
            <a:ext cx="7645836" cy="3361740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9549F13E-8E08-AF95-E60D-508ABC92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1CB63-15E3-4BAB-849E-2D8A17CA8F34}" type="datetime1">
              <a:rPr lang="en-US" smtClean="0"/>
              <a:t>7/14/2025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684F209-4929-A78C-E305-228BC709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EC73-40D3-052E-13CD-CF2306F3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893131-3CC3-91AB-FFB7-4E50F88114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395785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In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muli"/>
              </a:rPr>
              <a:t>Traditional Programming Solution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, a programmer will analyze how a human will determine whether an email is spam, and enumerate an exhaustive list of rules and patterns. For example: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the word FREE occurs several times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there are phrases like Weight Loss,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messages claiming you have won a lottery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messages originating from specific countries or IP addresses, and so on.</a:t>
            </a:r>
          </a:p>
          <a:p>
            <a:pPr algn="just">
              <a:buNone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As spammers change tactics, the programmer needs to continuously update these rules to keep up with them. This is how Knowledge or Expert Systems were built in the past.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0FBE4-FF29-03E3-C7C7-7BBFAED4B8BA}"/>
              </a:ext>
            </a:extLst>
          </p:cNvPr>
          <p:cNvSpPr txBox="1"/>
          <p:nvPr/>
        </p:nvSpPr>
        <p:spPr>
          <a:xfrm>
            <a:off x="4804012" y="1600200"/>
            <a:ext cx="3957851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In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muli"/>
              </a:rPr>
              <a:t>Machine Learning Solutions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, a programmer will: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Prepare data set: a large number of emails labeled by humans as spam or no-spam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Train, test, and tune models, and select the best.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During inference, this model is applied to determine whether to keep in an email in the inbox or the spam folder.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Statistical models are not 100% accurate. Spammers too keep coming up with new tactics. So sometimes spam classification is incorrect. Users will move such emails from the inbox to the spam folder (or vice versa).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Such user actions are tracked and are treated as new human-labeled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muli"/>
              </a:rPr>
              <a:t>These examples are added to the data set, and a new model is trained to remain up-to-date with the spam trends.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8859B8-9FB0-3AC7-1D89-DCA380ED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59F4-E173-4CD0-9BEF-D797D0735773}" type="datetime1">
              <a:rPr lang="en-US" smtClean="0"/>
              <a:t>7/14/2025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E976-4D08-D875-E864-0FF0CB0D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8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3FC0-F3E6-3015-A86D-E89C1CA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Traditional vs Machine Learning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A18425-8E99-E963-EA17-9059C4BDE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59980"/>
              </p:ext>
            </p:extLst>
          </p:nvPr>
        </p:nvGraphicFramePr>
        <p:xfrm>
          <a:off x="702859" y="1729852"/>
          <a:ext cx="7444854" cy="42342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47790">
                  <a:extLst>
                    <a:ext uri="{9D8B030D-6E8A-4147-A177-3AD203B41FA5}">
                      <a16:colId xmlns:a16="http://schemas.microsoft.com/office/drawing/2014/main" val="2626246700"/>
                    </a:ext>
                  </a:extLst>
                </a:gridCol>
                <a:gridCol w="3051786">
                  <a:extLst>
                    <a:ext uri="{9D8B030D-6E8A-4147-A177-3AD203B41FA5}">
                      <a16:colId xmlns:a16="http://schemas.microsoft.com/office/drawing/2014/main" val="2651333596"/>
                    </a:ext>
                  </a:extLst>
                </a:gridCol>
                <a:gridCol w="3645278">
                  <a:extLst>
                    <a:ext uri="{9D8B030D-6E8A-4147-A177-3AD203B41FA5}">
                      <a16:colId xmlns:a16="http://schemas.microsoft.com/office/drawing/2014/main" val="1615980045"/>
                    </a:ext>
                  </a:extLst>
                </a:gridCol>
              </a:tblGrid>
              <a:tr h="261198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IN" sz="1200" b="1" dirty="0" err="1">
                          <a:effectLst/>
                        </a:rPr>
                        <a:t>S.No</a:t>
                      </a:r>
                      <a:endParaRPr lang="en-IN" sz="1200" b="1" dirty="0">
                        <a:effectLst/>
                      </a:endParaRP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IN" sz="1200" b="1">
                          <a:effectLst/>
                        </a:rPr>
                        <a:t>Traditional Software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IN" sz="1200" b="1" dirty="0">
                          <a:effectLst/>
                        </a:rPr>
                        <a:t>Machine Learning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481418648"/>
                  </a:ext>
                </a:extLst>
              </a:tr>
              <a:tr h="1553540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IN" sz="1200" dirty="0">
                          <a:effectLst/>
                        </a:rPr>
                        <a:t>1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US" sz="1200">
                          <a:effectLst/>
                        </a:rPr>
                        <a:t>In traditional software, the primary objective is to meet functional and non-functional requirements.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US" sz="1200" dirty="0">
                          <a:effectLst/>
                        </a:rPr>
                        <a:t>In machine learning models, the primary goal is to optimize the metric (accuracy, precision/recall, RMSE, </a:t>
                      </a:r>
                      <a:r>
                        <a:rPr lang="en-US" sz="1200" dirty="0" err="1">
                          <a:effectLst/>
                        </a:rPr>
                        <a:t>etc</a:t>
                      </a:r>
                      <a:r>
                        <a:rPr lang="en-US" sz="1200" dirty="0">
                          <a:effectLst/>
                        </a:rPr>
                        <a:t>) of the models. Every 0.1 % improvement in the model metrics could result in significant business value creation.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3917064910"/>
                  </a:ext>
                </a:extLst>
              </a:tr>
              <a:tr h="982895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IN" sz="1200">
                          <a:effectLst/>
                        </a:rPr>
                        <a:t>2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US" sz="1200" dirty="0">
                          <a:effectLst/>
                        </a:rPr>
                        <a:t>The quality of the software primary depends on the quality of the code.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US" sz="1200" dirty="0">
                          <a:effectLst/>
                        </a:rPr>
                        <a:t>The quality of the model depends upon various parameters which are mainly related to the input data and hyperparameters tuning.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2322119176"/>
                  </a:ext>
                </a:extLst>
              </a:tr>
              <a:tr h="1436586"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IN" sz="1200">
                          <a:effectLst/>
                        </a:rPr>
                        <a:t>3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US" sz="1200">
                          <a:effectLst/>
                        </a:rPr>
                        <a:t>Traditional software is created using one software stack such as MEAN, Java, etc.</a:t>
                      </a:r>
                    </a:p>
                  </a:txBody>
                  <a:tcPr marL="61999" marR="61999" marT="31000" marB="31000" anchor="ctr"/>
                </a:tc>
                <a:tc>
                  <a:txBody>
                    <a:bodyPr/>
                    <a:lstStyle/>
                    <a:p>
                      <a:pPr fontAlgn="base">
                        <a:buNone/>
                      </a:pPr>
                      <a:r>
                        <a:rPr lang="en-US" sz="1200" dirty="0">
                          <a:effectLst/>
                        </a:rPr>
                        <a:t>Machine learning models could be created using different algorithms and associated libraries. Each of these algorithms could result in different performance.</a:t>
                      </a:r>
                    </a:p>
                  </a:txBody>
                  <a:tcPr marL="61999" marR="61999" marT="31000" marB="31000" anchor="ctr"/>
                </a:tc>
                <a:extLst>
                  <a:ext uri="{0D108BD9-81ED-4DB2-BD59-A6C34878D82A}">
                    <a16:rowId xmlns:a16="http://schemas.microsoft.com/office/drawing/2014/main" val="329649609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4A00-2ACF-A671-DA6F-6FF62F09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9FB0-2AB2-46B9-8A69-19580D58E02C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2A71-8402-14F8-750F-23BE4DDB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Automates decision-making processes</a:t>
            </a:r>
          </a:p>
          <a:p>
            <a:pPr marL="0" indent="0">
              <a:buNone/>
            </a:pPr>
            <a:r>
              <a:rPr dirty="0"/>
              <a:t>• Handles large, complex datasets</a:t>
            </a:r>
          </a:p>
          <a:p>
            <a:pPr marL="0" indent="0">
              <a:buNone/>
            </a:pPr>
            <a:r>
              <a:rPr dirty="0"/>
              <a:t>• Enables smart applications (e.g., AI assistants, recommender systems)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2D11-882E-61ED-817D-CDA2B2A9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B9B1-5EA3-4B48-85F5-B702A65E56B4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7FA49-F902-41F4-3A6A-2C34E540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Real-Life Applications of 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180D73-6B6D-DC46-A6AD-08748170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7" y="1167938"/>
            <a:ext cx="8704515" cy="5328396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563D298-A023-38BC-3D0C-5AB9B866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C0E50-4A31-4B5E-A739-1F4442C7F710}" type="datetime1">
              <a:rPr lang="en-US" smtClean="0"/>
              <a:t>7/14/2025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7BBE824-4BF5-0937-2AAF-ECFDDF25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Machine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663A0-9EF0-4465-B6FD-4D9C8B004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96" y="1347792"/>
            <a:ext cx="5688547" cy="438426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2BF9678-F463-5AB4-7242-60B556BB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BA8-753F-4646-A625-3F7725B8DA1E}" type="datetime1">
              <a:rPr lang="en-US" smtClean="0"/>
              <a:t>7/14/2025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A494A-9785-C3CE-711F-EF6D6923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871</Words>
  <Application>Microsoft Office PowerPoint</Application>
  <PresentationFormat>On-screen Show (4:3)</PresentationFormat>
  <Paragraphs>119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muli</vt:lpstr>
      <vt:lpstr>Office Theme</vt:lpstr>
      <vt:lpstr>Machine Learning: What, Why &amp; Types</vt:lpstr>
      <vt:lpstr>Learning Objectives</vt:lpstr>
      <vt:lpstr>What is Machine Learning?</vt:lpstr>
      <vt:lpstr>Traditional vs Machine Learning</vt:lpstr>
      <vt:lpstr>EXAMPLE</vt:lpstr>
      <vt:lpstr>Traditional vs Machine Learning</vt:lpstr>
      <vt:lpstr>Why Machine Learning?</vt:lpstr>
      <vt:lpstr>Real-Life Applications of ML</vt:lpstr>
      <vt:lpstr>Types of Machine Learning</vt:lpstr>
      <vt:lpstr>Supervised Learning</vt:lpstr>
      <vt:lpstr>Unsupervised Learning</vt:lpstr>
      <vt:lpstr>Reinforcement Learning</vt:lpstr>
      <vt:lpstr>ML Types Comparison</vt:lpstr>
      <vt:lpstr>Summary</vt:lpstr>
      <vt:lpstr>Quiz Time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SANJEETH G</dc:creator>
  <cp:keywords/>
  <dc:description>generated using python-pptx</dc:description>
  <cp:lastModifiedBy>sujeetha ganga</cp:lastModifiedBy>
  <cp:revision>4</cp:revision>
  <dcterms:created xsi:type="dcterms:W3CDTF">2013-01-27T09:14:16Z</dcterms:created>
  <dcterms:modified xsi:type="dcterms:W3CDTF">2025-07-14T09:00:30Z</dcterms:modified>
  <cp:category/>
</cp:coreProperties>
</file>