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329C-8971-5348-7C65-75A35B008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7467-F2C9-BA86-C5B3-2910B9CB2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88F8-BCA2-E7E6-E85F-A9C159C0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8618-3494-C0C2-013A-FF2EDB7C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C12D-4472-3793-2A75-A3683C26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6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BBD3-06EE-C15B-6142-AD875C0C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C7A9-81BE-15EF-7808-9E0797771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8E03-D20E-8FE6-8D7F-564C7E13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2687-8DCC-3B2F-D783-56D8F90A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44F49-4040-A9F7-1F5A-97202FAD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9C8C1-4CC8-11C8-5AD7-A5A0682D1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EB323-F76A-30A9-C91F-10E4EF65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8A254-9F3D-AD0C-0BA3-C46864EF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35C5-50D2-4192-4D58-B69F7348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D4CA-4B71-18E7-071C-3AF69B79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5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A179-B9C1-D3B3-D92A-72DFF9C9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D09A-C264-8418-4DB6-7D6CC3C4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DA94-F835-C5F5-C38B-99F5B1E6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31-BB2E-381C-BD39-204D8CD7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78D7-DCA4-8DD3-FC3D-B8AC09C5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0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F778-0562-A262-3F93-F60C87A6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EDCF-ED1D-BACF-A898-90526A842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FD75-59CB-14D0-6242-1ADB0DAE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B805-9EDC-64A6-4441-3342AF02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6246-CBA6-EC31-ACF0-99B836D6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6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E472-2E93-4139-0865-3636EAF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995A-1611-DF34-2652-7BDCAFCE9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0872C-CED9-6885-D4B7-0ED4327D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84D7-CC0B-9D4A-328D-E84E315D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6059-36C6-E0C3-8A5C-0E66DE50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B4778-6E36-EA42-3DFB-DA7FFF98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4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A04F-1D93-D11E-9FB1-9ED8F074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9C54E-F8CE-F2DF-16CB-CD5A14EC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C3698-1E86-B6BA-0EF9-4968905C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A451-2D0D-CEDF-4297-62E926068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743BF-7F94-9280-47AB-E92DCE551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97E55-D004-035C-C98E-DC41A01F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E6597-F0DF-1F3C-CFE2-AAF1AEC6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CEA47-251F-C538-DEDD-6DFD15DF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7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FC96-A235-23B2-AFFA-38FB9CFF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4719A-69A2-DC6B-8980-23DEC8A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58B4E-C987-E869-DF2B-7DD1AB3E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1BDAE-030F-E7EA-FB41-697CC877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21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3703-A91A-FB4E-2755-7552B113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60DF6-65DB-72A0-674F-D1A8417F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F0DBB-14B9-868A-B77B-29EE1F11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4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ECE-251B-D444-5EF8-977C5786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DDF-EAD7-740A-EEB1-C3E8C395D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0EF20-4AC9-6D40-472C-88206FEE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12666-1B73-B170-75F2-FE4CB5A0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B6CB-6CCB-FF48-C80E-70CC57D2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B659-8FD3-C899-0492-996E0706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8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AFE3-B50F-15D4-EFF9-A849DA81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C9475-B81E-203B-B714-B093AC689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F4BE5-D332-4B6E-06E3-9345B87D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72A4-FEBD-7EDD-D762-4FF2FB12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E7C7-B6E8-B07C-754A-8B59CBDA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8E7D7-CA8D-8542-FFDD-499AE9F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BB0A3-C659-0E06-A343-84BBE622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80DDB-F12F-8E5B-A538-00FD35DE8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30771-02DF-9875-B97B-3859C4AB8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186C-8424-48A4-B600-9CA9BA1BCE6E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BD502-C82B-AECD-4FC8-E8128762E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CED8-EDE7-433B-AE94-500F3A66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7838-37F4-4615-AC47-91C9BFCA737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521B417F-0396-61FA-49FC-C7726917F29D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31500" y="-34925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16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3900-B8EF-BD65-CBB9-A8AB2B042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and unsupervised learning, </a:t>
            </a:r>
            <a:br>
              <a:rPr lang="en-US" dirty="0"/>
            </a:br>
            <a:r>
              <a:rPr lang="en-US" dirty="0"/>
              <a:t>Polynomial curve fitting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072DF-F611-7D6D-0DC2-03DCDB90E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-1 </a:t>
            </a:r>
          </a:p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37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Image Classification &amp; Handwriting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Image Classification:</a:t>
            </a:r>
          </a:p>
          <a:p>
            <a:pPr marL="0" indent="0">
              <a:buNone/>
            </a:pPr>
            <a:r>
              <a:rPr dirty="0"/>
              <a:t>  • Input: Pixels → Output: Object class</a:t>
            </a:r>
          </a:p>
          <a:p>
            <a:pPr marL="0" indent="0">
              <a:buNone/>
            </a:pPr>
            <a:r>
              <a:rPr dirty="0"/>
              <a:t>- Handwriting Recognition:</a:t>
            </a:r>
          </a:p>
          <a:p>
            <a:pPr marL="0" indent="0">
              <a:buNone/>
            </a:pPr>
            <a:r>
              <a:rPr dirty="0"/>
              <a:t>  • Used in OCR (digits, letters)</a:t>
            </a:r>
          </a:p>
          <a:p>
            <a:pPr marL="0" indent="0">
              <a:buNone/>
            </a:pPr>
            <a:r>
              <a:rPr dirty="0"/>
              <a:t>- Datasets: MNIST, CIFAR-10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 Detection and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Face Detection: Finds faces in images</a:t>
            </a:r>
          </a:p>
          <a:p>
            <a:pPr marL="0" indent="0">
              <a:buNone/>
            </a:pPr>
            <a:r>
              <a:rPr dirty="0"/>
              <a:t>- Face Recognition: Matches faces to identities</a:t>
            </a:r>
          </a:p>
          <a:p>
            <a:pPr marL="0" indent="0">
              <a:buNone/>
            </a:pPr>
            <a:r>
              <a:rPr dirty="0"/>
              <a:t>- Techniques: CNNs, Haar Cascades, Deep 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Predicts continuous values using labeled data.</a:t>
            </a:r>
          </a:p>
          <a:p>
            <a:pPr marL="0" indent="0">
              <a:buNone/>
            </a:pPr>
            <a:r>
              <a:rPr dirty="0"/>
              <a:t>- Examples:</a:t>
            </a:r>
          </a:p>
          <a:p>
            <a:pPr marL="0" indent="0">
              <a:buNone/>
            </a:pPr>
            <a:r>
              <a:rPr dirty="0"/>
              <a:t>  • House price prediction</a:t>
            </a:r>
          </a:p>
          <a:p>
            <a:pPr marL="0" indent="0">
              <a:buNone/>
            </a:pPr>
            <a:r>
              <a:rPr dirty="0"/>
              <a:t>  • Temperature forecasting</a:t>
            </a:r>
          </a:p>
          <a:p>
            <a:pPr marL="0" indent="0">
              <a:buNone/>
            </a:pPr>
            <a:r>
              <a:rPr dirty="0"/>
              <a:t>  • Income estimation</a:t>
            </a:r>
          </a:p>
          <a:p>
            <a:pPr marL="0" indent="0">
              <a:buNone/>
            </a:pPr>
            <a:r>
              <a:rPr dirty="0"/>
              <a:t>- Algorithms: Linear Regression, SVR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vs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A1904-52C3-2452-6BDE-17B4141F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7" y="2060813"/>
            <a:ext cx="8303826" cy="24846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Supervised learning uses labeled data</a:t>
            </a:r>
          </a:p>
          <a:p>
            <a:pPr marL="0" indent="0">
              <a:buNone/>
            </a:pPr>
            <a:r>
              <a:rPr dirty="0"/>
              <a:t>- Classification: Discrete labels</a:t>
            </a:r>
          </a:p>
          <a:p>
            <a:pPr marL="0" indent="0">
              <a:buNone/>
            </a:pPr>
            <a:r>
              <a:rPr dirty="0"/>
              <a:t>- Regression: Continuous values</a:t>
            </a:r>
          </a:p>
          <a:p>
            <a:pPr marL="0" indent="0">
              <a:buNone/>
            </a:pPr>
            <a:r>
              <a:rPr dirty="0"/>
              <a:t>- Probabilistic outputs = confidence</a:t>
            </a:r>
          </a:p>
          <a:p>
            <a:pPr marL="0" indent="0">
              <a:buNone/>
            </a:pPr>
            <a:r>
              <a:rPr dirty="0"/>
              <a:t>- Applications: Text, image, face, numeric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BEB3-82A9-A700-B1C8-18E99195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92" y="2533343"/>
            <a:ext cx="8229600" cy="1143000"/>
          </a:xfrm>
        </p:spPr>
        <p:txBody>
          <a:bodyPr/>
          <a:lstStyle/>
          <a:p>
            <a:r>
              <a:rPr lang="en-IN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4976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Unsupervised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Unsupervised Learning is a type of machine learning where the model learns from unlabeled data.</a:t>
            </a:r>
          </a:p>
          <a:p>
            <a:r>
              <a:t>- Goal: Discover hidden patterns, structures, or features in data.</a:t>
            </a:r>
          </a:p>
          <a:p>
            <a:r>
              <a:t>- Key Techniques: Clustering, Dimensionality Reduction, Association Rule Mining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Clustering: Grouping similar data points based on features.</a:t>
            </a:r>
          </a:p>
          <a:p>
            <a:r>
              <a:t>- Algorithms: K-Means, Hierarchical Clustering, DBSCAN</a:t>
            </a:r>
          </a:p>
          <a:p>
            <a:r>
              <a:t>- Examples: Customer segmentation, Image compression, Social media communities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 Case: Customer Segmentation</a:t>
            </a:r>
          </a:p>
          <a:p>
            <a:endParaRPr/>
          </a:p>
          <a:p>
            <a:r>
              <a:t>Input: Age, income, purchase frequency</a:t>
            </a:r>
          </a:p>
          <a:p>
            <a:r>
              <a:t>Clusters:</a:t>
            </a:r>
          </a:p>
          <a:p>
            <a:r>
              <a:t>- High-spenders</a:t>
            </a:r>
          </a:p>
          <a:p>
            <a:r>
              <a:t>- Occasional buyers</a:t>
            </a:r>
          </a:p>
          <a:p>
            <a:r>
              <a:t>- Budget customers</a:t>
            </a:r>
          </a:p>
          <a:p>
            <a:endParaRPr/>
          </a:p>
          <a:p>
            <a:r>
              <a:t>Benefit: Enables targeted marketing.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Latent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Latent Factors: Hidden variables explaining observed patterns.</a:t>
            </a:r>
          </a:p>
          <a:p>
            <a:r>
              <a:t>- Example: Movie preferences → genre, mood, actor affinity</a:t>
            </a:r>
          </a:p>
          <a:p>
            <a:r>
              <a:t>- Techniques: PCA, Non-negative Matrix Factorization (NMF)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9542-F72E-2C0B-DF80-5F3761BA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DDDD-93A4-6D7C-AA10-F52CBB10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IN" dirty="0"/>
              <a:t>Polynomial curve fitting</a:t>
            </a:r>
          </a:p>
        </p:txBody>
      </p:sp>
    </p:spTree>
    <p:extLst>
      <p:ext uri="{BB962C8B-B14F-4D97-AF65-F5344CB8AC3E}">
        <p14:creationId xmlns:p14="http://schemas.microsoft.com/office/powerpoint/2010/main" val="349086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Discovering Graph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Graph-Based Learning: Representing data as networks.</a:t>
            </a:r>
          </a:p>
          <a:p>
            <a:r>
              <a:t>- Applications: Social network analysis, Fraud detection, Biology</a:t>
            </a:r>
          </a:p>
          <a:p>
            <a:r>
              <a:t>- Goal: Identify communities, hubs, and bridges.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Matrix Completion – Image Inpainting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Matrix Completion: Filling missing values in a matrix.</a:t>
            </a:r>
          </a:p>
          <a:p>
            <a:r>
              <a:t>- Image Inpainting: Predict missing pixels in damaged images.</a:t>
            </a:r>
          </a:p>
          <a:p>
            <a:r>
              <a:t>- Techniques: Low-rank approximation, Autoencoders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Recommends items based on similar users.</a:t>
            </a:r>
          </a:p>
          <a:p>
            <a:r>
              <a:t>- Types: User-based and Item-based filtering</a:t>
            </a:r>
          </a:p>
          <a:p>
            <a:r>
              <a:t>- Example: Netflix recommending movies</a:t>
            </a:r>
          </a:p>
          <a:p>
            <a:r>
              <a:t>- Built on: Matrix Factorization, Similarity Measures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Basket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Finds associations between products bought together.</a:t>
            </a:r>
          </a:p>
          <a:p>
            <a:pPr marL="0" indent="0">
              <a:buNone/>
            </a:pPr>
            <a:r>
              <a:rPr dirty="0"/>
              <a:t>- Techniques: </a:t>
            </a:r>
            <a:r>
              <a:rPr dirty="0" err="1"/>
              <a:t>Apriori</a:t>
            </a:r>
            <a:r>
              <a:rPr dirty="0"/>
              <a:t> Algorithm, FP-Growth</a:t>
            </a:r>
          </a:p>
          <a:p>
            <a:pPr marL="0" indent="0">
              <a:buNone/>
            </a:pPr>
            <a:r>
              <a:rPr dirty="0"/>
              <a:t>- Example: Bread → Butter</a:t>
            </a:r>
          </a:p>
          <a:p>
            <a:pPr marL="0" indent="0">
              <a:buNone/>
            </a:pPr>
            <a:r>
              <a:rPr dirty="0"/>
              <a:t>- Applications: Cross-selling, Store product layout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Unsupervised learning uses unlabeled data.</a:t>
            </a:r>
          </a:p>
          <a:p>
            <a:pPr marL="0" indent="0">
              <a:buNone/>
            </a:pPr>
            <a:r>
              <a:rPr dirty="0"/>
              <a:t>- Discovers clusters, latent factors, graph structures, associations.</a:t>
            </a:r>
          </a:p>
          <a:p>
            <a:pPr marL="0" indent="0">
              <a:buNone/>
            </a:pPr>
            <a:r>
              <a:rPr dirty="0"/>
              <a:t>- Applications: Marketing, recommendations, social networks, image repair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9FC0-C164-E425-01BC-625C73B86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678" y="2410513"/>
            <a:ext cx="8229600" cy="1143000"/>
          </a:xfrm>
        </p:spPr>
        <p:txBody>
          <a:bodyPr/>
          <a:lstStyle/>
          <a:p>
            <a:r>
              <a:rPr lang="en-IN" dirty="0"/>
              <a:t>Polynomial Curve Fitting</a:t>
            </a:r>
          </a:p>
        </p:txBody>
      </p:sp>
    </p:spTree>
    <p:extLst>
      <p:ext uri="{BB962C8B-B14F-4D97-AF65-F5344CB8AC3E}">
        <p14:creationId xmlns:p14="http://schemas.microsoft.com/office/powerpoint/2010/main" val="362780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Polynomial Curve Fitting?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supervised learning approach used to model the relationship between input x and target t</a:t>
            </a:r>
          </a:p>
          <a:p>
            <a:r>
              <a:rPr dirty="0"/>
              <a:t>- Assumes the function can be approximated by a polynomial:</a:t>
            </a:r>
          </a:p>
          <a:p>
            <a:r>
              <a:rPr dirty="0"/>
              <a:t>  y(x, w) = w0 + w1x + w2x^2 + ... + </a:t>
            </a:r>
            <a:r>
              <a:rPr dirty="0" err="1"/>
              <a:t>wMx^M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Polynomial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goal is to determine the coefficients w = {w0, w1, ..., wM}</a:t>
            </a:r>
          </a:p>
          <a:p>
            <a:r>
              <a:t>- Model is trained using a set of N input-output pairs {(xₙ, tₙ)}</a:t>
            </a:r>
          </a:p>
          <a:p>
            <a:r>
              <a:t>- We minimize the sum-of-squares error:</a:t>
            </a:r>
          </a:p>
          <a:p>
            <a:r>
              <a:t>  E(w) = 1/2 ∑(y(xₙ, w) - tₙ)²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and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Underfitting: Model is too simple (e.g., low M)</a:t>
            </a:r>
          </a:p>
          <a:p>
            <a:r>
              <a:t>- Overfitting: Model is too complex (e.g., high M)</a:t>
            </a:r>
          </a:p>
          <a:p>
            <a:r>
              <a:t>- A good model balances bias and variance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Example: Fitting a Sinusoidal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True function: t = sin(2πx) + noise</a:t>
            </a:r>
          </a:p>
          <a:p>
            <a:r>
              <a:t>- Polynomial models of varying degrees M are fit to the data</a:t>
            </a:r>
          </a:p>
          <a:p>
            <a:r>
              <a:t>- Overfitting observed for high M when data is limited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Supervised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006" y="4169391"/>
            <a:ext cx="9027994" cy="268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Supervised Learning is a type of machine learning where the model is trained using labeled data.</a:t>
            </a:r>
          </a:p>
          <a:p>
            <a:pPr marL="0" indent="0">
              <a:buNone/>
            </a:pPr>
            <a:r>
              <a:rPr sz="2400" dirty="0"/>
              <a:t>- Key Idea: Input → Algorithm → Output</a:t>
            </a:r>
          </a:p>
          <a:p>
            <a:pPr marL="0" indent="0">
              <a:buNone/>
            </a:pPr>
            <a:r>
              <a:rPr sz="2400" dirty="0"/>
              <a:t>- Types:</a:t>
            </a:r>
          </a:p>
          <a:p>
            <a:pPr marL="0" indent="0">
              <a:buNone/>
            </a:pPr>
            <a:r>
              <a:rPr sz="2400" dirty="0"/>
              <a:t>  • Classification (Categorical output)</a:t>
            </a:r>
          </a:p>
          <a:p>
            <a:pPr marL="0" indent="0">
              <a:buNone/>
            </a:pPr>
            <a:r>
              <a:rPr sz="2400" dirty="0"/>
              <a:t>  • Regression (Continuous output)</a:t>
            </a:r>
          </a:p>
        </p:txBody>
      </p:sp>
      <p:pic>
        <p:nvPicPr>
          <p:cNvPr id="1028" name="Picture 4" descr="How does supervised learning work?">
            <a:extLst>
              <a:ext uri="{FF2B5EF4-FFF2-40B4-BE49-F238E27FC236}">
                <a16:creationId xmlns:a16="http://schemas.microsoft.com/office/drawing/2014/main" id="{68C291D0-334C-2133-51FF-BD483FA77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28" y="1417089"/>
            <a:ext cx="4717577" cy="28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Controlling Overfitting: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 penalty term to the error function:</a:t>
            </a:r>
          </a:p>
          <a:p>
            <a:r>
              <a:t>  E(w) = 1/2 ∑(y(xₙ, w) - tₙ)² + λ/2 ∑w_j²</a:t>
            </a:r>
          </a:p>
          <a:p>
            <a:r>
              <a:t>- λ is a regularization parameter that controls complexity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Model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Techniques:</a:t>
            </a:r>
          </a:p>
          <a:p>
            <a:pPr marL="0" indent="0">
              <a:buNone/>
            </a:pPr>
            <a:r>
              <a:rPr dirty="0"/>
              <a:t>  • Cross-validation</a:t>
            </a:r>
          </a:p>
          <a:p>
            <a:pPr marL="0" indent="0">
              <a:buNone/>
            </a:pPr>
            <a:r>
              <a:rPr dirty="0"/>
              <a:t>  • Bayesian inference</a:t>
            </a:r>
          </a:p>
          <a:p>
            <a:pPr marL="0" indent="0">
              <a:buNone/>
            </a:pPr>
            <a:r>
              <a:rPr dirty="0"/>
              <a:t>- Goal: Select M and λ to generalize well on unseen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Polynomial curve fitting illustrates the core challenges of machine learning:</a:t>
            </a:r>
          </a:p>
          <a:p>
            <a:pPr marL="0" indent="0">
              <a:buNone/>
            </a:pPr>
            <a:r>
              <a:rPr dirty="0"/>
              <a:t>  • Overfitting vs underfitting</a:t>
            </a:r>
          </a:p>
          <a:p>
            <a:pPr marL="0" indent="0">
              <a:buNone/>
            </a:pPr>
            <a:r>
              <a:rPr dirty="0"/>
              <a:t>  • Importance of model selection and regularization</a:t>
            </a:r>
          </a:p>
          <a:p>
            <a:pPr marL="0" indent="0">
              <a:buNone/>
            </a:pPr>
            <a:r>
              <a:rPr dirty="0"/>
              <a:t>- Fundamental to regression and function approximation tasks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  <a:r>
              <a:rPr lang="en-US" dirty="0"/>
              <a:t> – curve fitting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Bishop, C. M. (2006). Pattern Recognition and Machine Learning. Springer</a:t>
            </a:r>
            <a:r>
              <a:rPr lang="en-US" dirty="0"/>
              <a:t>-</a:t>
            </a:r>
            <a:r>
              <a:rPr dirty="0"/>
              <a:t>Chapter 1: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43499" cy="2330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- Classification assigns input data into predefined categories.</a:t>
            </a:r>
          </a:p>
          <a:p>
            <a:pPr marL="0" indent="0">
              <a:buNone/>
            </a:pPr>
            <a:r>
              <a:rPr sz="2400" dirty="0"/>
              <a:t>- Examples:</a:t>
            </a:r>
          </a:p>
          <a:p>
            <a:pPr marL="0" indent="0">
              <a:buNone/>
            </a:pPr>
            <a:r>
              <a:rPr sz="2400" dirty="0"/>
              <a:t>  • Email spam detection</a:t>
            </a:r>
          </a:p>
          <a:p>
            <a:pPr marL="0" indent="0">
              <a:buNone/>
            </a:pPr>
            <a:r>
              <a:rPr sz="2400" dirty="0"/>
              <a:t>  • Tumor diagnosis</a:t>
            </a:r>
          </a:p>
          <a:p>
            <a:pPr marL="0" indent="0">
              <a:buNone/>
            </a:pPr>
            <a:r>
              <a:rPr sz="2400" dirty="0"/>
              <a:t>  • Animal image classification</a:t>
            </a:r>
          </a:p>
          <a:p>
            <a:pPr marL="0" indent="0">
              <a:buNone/>
            </a:pPr>
            <a:r>
              <a:rPr sz="2400" dirty="0"/>
              <a:t>- Output: Discrete / Categorical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38941" cy="494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Example: Email Spam Detection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A6C64-1209-9F1E-3322-1F9F6DB7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35" y="2149523"/>
            <a:ext cx="6920939" cy="173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A55C0-1301-859B-1B43-C49668E7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672593"/>
            <a:ext cx="6115095" cy="287657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4144B8-48D9-ED63-0F3B-82B9C25B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157" y="2741681"/>
            <a:ext cx="28059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Features: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Keywords (win, free, urgent)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Sender address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Email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Model learns</a:t>
            </a:r>
            <a:r>
              <a:rPr lang="en-US" altLang="en-US" dirty="0">
                <a:latin typeface="Arial" panose="020B0604020202020204" pitchFamily="34" charset="0"/>
              </a:rPr>
              <a:t> patterns from labeled emails.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for Probabilistic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- Real-world data is uncertain.</a:t>
            </a:r>
          </a:p>
          <a:p>
            <a:pPr marL="0" indent="0">
              <a:buNone/>
            </a:pPr>
            <a:r>
              <a:rPr dirty="0"/>
              <a:t>- Probabilistic outputs provide confidence levels.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- Email is spam: 90% confidence</a:t>
            </a:r>
          </a:p>
          <a:p>
            <a:pPr marL="0" indent="0">
              <a:buNone/>
            </a:pPr>
            <a:r>
              <a:rPr dirty="0"/>
              <a:t>- Not spam: 10%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Benefits:</a:t>
            </a:r>
          </a:p>
          <a:p>
            <a:pPr marL="0" indent="0">
              <a:buNone/>
            </a:pPr>
            <a:r>
              <a:rPr dirty="0"/>
              <a:t>- Better decision-making</a:t>
            </a:r>
          </a:p>
          <a:p>
            <a:pPr marL="0" indent="0">
              <a:buNone/>
            </a:pPr>
            <a:r>
              <a:rPr dirty="0"/>
              <a:t>- Thresholding possible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Document Classification &amp; Email Filtering</a:t>
            </a:r>
          </a:p>
          <a:p>
            <a:pPr marL="0" indent="0">
              <a:buNone/>
            </a:pPr>
            <a:r>
              <a:rPr dirty="0"/>
              <a:t>- Classifying Flowers (Iris Dataset)</a:t>
            </a:r>
          </a:p>
          <a:p>
            <a:pPr marL="0" indent="0">
              <a:buNone/>
            </a:pPr>
            <a:r>
              <a:rPr dirty="0"/>
              <a:t>- Image Classification &amp; Handwriting Recognition</a:t>
            </a:r>
          </a:p>
          <a:p>
            <a:pPr marL="0" indent="0">
              <a:buNone/>
            </a:pPr>
            <a:r>
              <a:rPr dirty="0"/>
              <a:t>- Face Detection &amp; Recognition</a:t>
            </a:r>
          </a:p>
          <a:p>
            <a:pPr marL="0" indent="0">
              <a:buNone/>
            </a:pPr>
            <a:r>
              <a:rPr dirty="0"/>
              <a:t>- Stock Price Prediction (Regression)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Document Classification &amp; Spam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643952" cy="10542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- Document Classification:</a:t>
            </a:r>
          </a:p>
          <a:p>
            <a:pPr marL="0" indent="0">
              <a:buNone/>
            </a:pPr>
            <a:r>
              <a:rPr dirty="0"/>
              <a:t>  • News categorization, Language detection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074" name="Picture 2" descr="What is Spam Filtering? Types of spam filters 📧">
            <a:extLst>
              <a:ext uri="{FF2B5EF4-FFF2-40B4-BE49-F238E27FC236}">
                <a16:creationId xmlns:a16="http://schemas.microsoft.com/office/drawing/2014/main" id="{D55CEAEF-D1CD-707C-319F-16FD1777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422" y="2654491"/>
            <a:ext cx="4394579" cy="236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8F640-ADE1-66E8-3115-B7741B45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63" y="2837054"/>
            <a:ext cx="4452804" cy="1930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A3F3E-F4CA-E16F-FAEE-08056BB8EDC7}"/>
              </a:ext>
            </a:extLst>
          </p:cNvPr>
          <p:cNvSpPr txBox="1"/>
          <p:nvPr/>
        </p:nvSpPr>
        <p:spPr>
          <a:xfrm>
            <a:off x="7249237" y="1516786"/>
            <a:ext cx="29001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Spam Filtering:</a:t>
            </a:r>
          </a:p>
          <a:p>
            <a:r>
              <a:rPr lang="en-US" dirty="0"/>
              <a:t>  • Uses Naive Bayes, SVM</a:t>
            </a:r>
          </a:p>
          <a:p>
            <a:r>
              <a:rPr lang="en-US" dirty="0"/>
              <a:t>  • Features: Word frequency, links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9CF13-4090-C265-9082-FB3863C97F60}"/>
              </a:ext>
            </a:extLst>
          </p:cNvPr>
          <p:cNvCxnSpPr/>
          <p:nvPr/>
        </p:nvCxnSpPr>
        <p:spPr>
          <a:xfrm>
            <a:off x="6321188" y="1516786"/>
            <a:ext cx="0" cy="50136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Classifying Flowers (Iris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Dataset: </a:t>
            </a:r>
            <a:r>
              <a:rPr dirty="0" err="1"/>
              <a:t>Setosa</a:t>
            </a:r>
            <a:r>
              <a:rPr dirty="0"/>
              <a:t>, Versicolor, Virginica</a:t>
            </a:r>
          </a:p>
          <a:p>
            <a:pPr marL="0" indent="0">
              <a:buNone/>
            </a:pPr>
            <a:r>
              <a:rPr dirty="0"/>
              <a:t>- Features: Petal &amp; Sepal length/width</a:t>
            </a:r>
          </a:p>
          <a:p>
            <a:pPr marL="0" indent="0">
              <a:buNone/>
            </a:pPr>
            <a:r>
              <a:rPr dirty="0"/>
              <a:t>- Algorithms: Decision Tree, KNN, SVM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1075</Words>
  <Application>Microsoft Office PowerPoint</Application>
  <PresentationFormat>Widescreen</PresentationFormat>
  <Paragraphs>157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Supervised and unsupervised learning,  Polynomial curve fitting</vt:lpstr>
      <vt:lpstr>Learning Objectives</vt:lpstr>
      <vt:lpstr>What is Supervised Learning?</vt:lpstr>
      <vt:lpstr>What is Classification?</vt:lpstr>
      <vt:lpstr>Example of Classification</vt:lpstr>
      <vt:lpstr>Need for Probabilistic Predictions</vt:lpstr>
      <vt:lpstr>Real-World Applications</vt:lpstr>
      <vt:lpstr>Document Classification &amp; Spam Filtering</vt:lpstr>
      <vt:lpstr>Classifying Flowers (Iris Dataset)</vt:lpstr>
      <vt:lpstr>Image Classification &amp; Handwriting Recognition</vt:lpstr>
      <vt:lpstr>Face Detection and Recognition</vt:lpstr>
      <vt:lpstr>What is Regression?</vt:lpstr>
      <vt:lpstr>Classification vs Regression</vt:lpstr>
      <vt:lpstr>Summary</vt:lpstr>
      <vt:lpstr>Unsupervised Learning</vt:lpstr>
      <vt:lpstr>What is Unsupervised Learning?</vt:lpstr>
      <vt:lpstr>Discovering Clusters</vt:lpstr>
      <vt:lpstr>Example of Clustering</vt:lpstr>
      <vt:lpstr>Discovering Latent Factors</vt:lpstr>
      <vt:lpstr>Discovering Graph Structure</vt:lpstr>
      <vt:lpstr>Matrix Completion – Image Inpainting</vt:lpstr>
      <vt:lpstr>Collaborative Filtering</vt:lpstr>
      <vt:lpstr>Market Basket Analysis</vt:lpstr>
      <vt:lpstr>Summary</vt:lpstr>
      <vt:lpstr>Polynomial Curve Fitting</vt:lpstr>
      <vt:lpstr>What is Polynomial Curve Fitting?</vt:lpstr>
      <vt:lpstr>The Polynomial Model</vt:lpstr>
      <vt:lpstr>Overfitting and Underfitting</vt:lpstr>
      <vt:lpstr>Example: Fitting a Sinusoidal Function</vt:lpstr>
      <vt:lpstr>Controlling Overfitting: Regularization</vt:lpstr>
      <vt:lpstr>Choosing Model Complexity</vt:lpstr>
      <vt:lpstr>Key Takeaways</vt:lpstr>
      <vt:lpstr>References – curve 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sujeetha ganga</dc:creator>
  <cp:lastModifiedBy>sujeetha ganga</cp:lastModifiedBy>
  <cp:revision>5</cp:revision>
  <dcterms:created xsi:type="dcterms:W3CDTF">2025-07-14T09:03:13Z</dcterms:created>
  <dcterms:modified xsi:type="dcterms:W3CDTF">2025-07-15T04:08:24Z</dcterms:modified>
</cp:coreProperties>
</file>