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395A826D-AC90-0B51-0B0C-DAA77A1F9949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77150" y="44451"/>
            <a:ext cx="1460500" cy="75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Discrete Random Variables – Probability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A490A-8533-09EA-3349-A1D6F22ED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Bernoulli Distribution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Binary Classification:</a:t>
            </a:r>
          </a:p>
          <a:p>
            <a:pPr marL="0" indent="0">
              <a:buNone/>
            </a:pPr>
            <a:r>
              <a:rPr dirty="0"/>
              <a:t>Y ∈ {0,1}, P(Y=1)=p, P(Y=0)=1−p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Used in:</a:t>
            </a:r>
          </a:p>
          <a:p>
            <a:pPr marL="0" indent="0">
              <a:buNone/>
            </a:pPr>
            <a:r>
              <a:rPr dirty="0"/>
              <a:t>- Logistic Regression</a:t>
            </a:r>
          </a:p>
          <a:p>
            <a:pPr marL="0" indent="0">
              <a:buNone/>
            </a:pPr>
            <a:r>
              <a:rPr dirty="0"/>
              <a:t>- Naive Bayes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Example –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Context: Spam classification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DRV: Word frequency</a:t>
            </a:r>
          </a:p>
          <a:p>
            <a:pPr marL="0" indent="0">
              <a:buNone/>
            </a:pPr>
            <a:r>
              <a:rPr dirty="0"/>
              <a:t>PMF: P(</a:t>
            </a:r>
            <a:r>
              <a:rPr dirty="0" err="1"/>
              <a:t>word_i</a:t>
            </a:r>
            <a:r>
              <a:rPr dirty="0"/>
              <a:t> | class)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Laplace smoothing:</a:t>
            </a:r>
          </a:p>
          <a:p>
            <a:pPr marL="0" indent="0">
              <a:buNone/>
            </a:pPr>
            <a:r>
              <a:rPr dirty="0"/>
              <a:t>P(</a:t>
            </a:r>
            <a:r>
              <a:rPr dirty="0" err="1"/>
              <a:t>word_i</a:t>
            </a:r>
            <a:r>
              <a:rPr dirty="0"/>
              <a:t> | class) = (count + 1)/(total + V)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Discrete Random Variables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Applications:</a:t>
            </a:r>
          </a:p>
          <a:p>
            <a:pPr marL="0" indent="0">
              <a:buNone/>
            </a:pPr>
            <a:r>
              <a:rPr dirty="0"/>
              <a:t>- Feature counts (text data)</a:t>
            </a:r>
          </a:p>
          <a:p>
            <a:pPr marL="0" indent="0">
              <a:buNone/>
            </a:pPr>
            <a:r>
              <a:rPr dirty="0"/>
              <a:t>- Class labels</a:t>
            </a:r>
          </a:p>
          <a:p>
            <a:pPr marL="0" indent="0">
              <a:buNone/>
            </a:pPr>
            <a:r>
              <a:rPr dirty="0"/>
              <a:t>- Decision trees</a:t>
            </a:r>
          </a:p>
          <a:p>
            <a:pPr marL="0" indent="0">
              <a:buNone/>
            </a:pPr>
            <a:r>
              <a:rPr dirty="0"/>
              <a:t>- Discrete sampling in probabilistic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DRVs model classification &amp; count data</a:t>
            </a:r>
          </a:p>
          <a:p>
            <a:pPr marL="0" indent="0">
              <a:buNone/>
            </a:pPr>
            <a:r>
              <a:rPr dirty="0"/>
              <a:t>- PMF defines probability</a:t>
            </a:r>
          </a:p>
          <a:p>
            <a:pPr marL="0" indent="0">
              <a:buNone/>
            </a:pPr>
            <a:r>
              <a:rPr dirty="0"/>
              <a:t>- Expectation &amp; variance quantify uncertainty</a:t>
            </a:r>
          </a:p>
          <a:p>
            <a:pPr marL="0" indent="0">
              <a:buNone/>
            </a:pPr>
            <a:r>
              <a:rPr dirty="0"/>
              <a:t>- Core: Bernoulli, Binomial, Poisson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Bishop, C. M. Pattern Recognition and Machine Learning. Springer.</a:t>
            </a:r>
          </a:p>
          <a:p>
            <a:r>
              <a:rPr dirty="0"/>
              <a:t>2. Murphy, K. P. Machine Learning: A Probabilistic Perspective.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Define discrete random variables and understand their properties</a:t>
            </a:r>
          </a:p>
          <a:p>
            <a:pPr marL="0" indent="0">
              <a:buNone/>
            </a:pPr>
            <a:r>
              <a:rPr dirty="0"/>
              <a:t>- Explore the probability mass function (PMF)</a:t>
            </a:r>
          </a:p>
          <a:p>
            <a:pPr marL="0" indent="0">
              <a:buNone/>
            </a:pPr>
            <a:r>
              <a:rPr dirty="0"/>
              <a:t>- Learn expectation, variance, and standard deviation</a:t>
            </a:r>
          </a:p>
          <a:p>
            <a:pPr marL="0" indent="0">
              <a:buNone/>
            </a:pPr>
            <a:r>
              <a:rPr dirty="0"/>
              <a:t>- Relevance in ML models</a:t>
            </a:r>
          </a:p>
          <a:p>
            <a:pPr marL="0" indent="0">
              <a:buNone/>
            </a:pPr>
            <a:r>
              <a:rPr dirty="0"/>
              <a:t>- Real-world examples in 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Random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random variable is a numerical outcome of a random experiment.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Types:</a:t>
            </a:r>
          </a:p>
          <a:p>
            <a:pPr marL="0" indent="0">
              <a:buNone/>
            </a:pPr>
            <a:r>
              <a:rPr dirty="0"/>
              <a:t>- Discrete – Countable outcomes (e.g., dice roll)</a:t>
            </a:r>
          </a:p>
          <a:p>
            <a:pPr marL="0" indent="0">
              <a:buNone/>
            </a:pPr>
            <a:r>
              <a:rPr dirty="0"/>
              <a:t>- Continuous – Uncountable outcomes (e.g., height)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Discrete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Discrete Random Variable (DRV) takes on finite or countably infinite values.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Examples:</a:t>
            </a:r>
          </a:p>
          <a:p>
            <a:pPr marL="0" indent="0">
              <a:buNone/>
            </a:pPr>
            <a:r>
              <a:rPr dirty="0"/>
              <a:t>- Number of spam emails in a day</a:t>
            </a:r>
          </a:p>
          <a:p>
            <a:pPr marL="0" indent="0">
              <a:buNone/>
            </a:pPr>
            <a:r>
              <a:rPr dirty="0"/>
              <a:t>- Number of customers in an hour</a:t>
            </a:r>
          </a:p>
          <a:p>
            <a:pPr marL="0" indent="0">
              <a:buNone/>
            </a:pPr>
            <a:r>
              <a:rPr dirty="0"/>
              <a:t>- Class label prediction in 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Probability Mass Function (PMF)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P(X = x) = p(x)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Properties:</a:t>
            </a:r>
          </a:p>
          <a:p>
            <a:pPr marL="0" indent="0">
              <a:buNone/>
            </a:pPr>
            <a:r>
              <a:rPr dirty="0"/>
              <a:t>- 0 ≤ p(x) ≤ 1</a:t>
            </a:r>
          </a:p>
          <a:p>
            <a:pPr marL="0" indent="0">
              <a:buNone/>
            </a:pPr>
            <a:r>
              <a:rPr dirty="0"/>
              <a:t>- Sum of all p(x) = 1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 Fair die → p(x) = 1/6 for x = 1 to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Definition: F(x) = P(X ≤ x)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It gives the probability that the variable is ≤ a value.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Visual: Step graph for fair die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Expectation (Mean)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E[X] = Σ x * p(x)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X = {1,2,3}, p(x) = {0.2, 0.5, 0.3}</a:t>
            </a:r>
          </a:p>
          <a:p>
            <a:pPr marL="0" indent="0">
              <a:buNone/>
            </a:pPr>
            <a:r>
              <a:rPr dirty="0"/>
              <a:t>E[X] = 1×0.2 + 2×0.5 + 3×0.3 = 2.1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Variance and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Variance:</a:t>
            </a:r>
          </a:p>
          <a:p>
            <a:pPr marL="0" indent="0">
              <a:buNone/>
            </a:pPr>
            <a:r>
              <a:rPr dirty="0"/>
              <a:t>Var(X) = E[(X - E[X])²] = Σ (x - μ)² * p(x)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Standard Deviation:</a:t>
            </a:r>
          </a:p>
          <a:p>
            <a:pPr marL="0" indent="0">
              <a:buNone/>
            </a:pPr>
            <a:r>
              <a:rPr dirty="0"/>
              <a:t>σ = √Var(X)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Use in ML: Measure uncertainty in prediction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Discrete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Bernoulli: Success/failure (binary classification)</a:t>
            </a:r>
          </a:p>
          <a:p>
            <a:pPr marL="0" indent="0">
              <a:buNone/>
            </a:pPr>
            <a:r>
              <a:rPr dirty="0"/>
              <a:t>- Binomial: # of successes in n trials</a:t>
            </a:r>
          </a:p>
          <a:p>
            <a:pPr marL="0" indent="0">
              <a:buNone/>
            </a:pPr>
            <a:r>
              <a:rPr dirty="0"/>
              <a:t>- Poisson: Events in interval</a:t>
            </a:r>
          </a:p>
          <a:p>
            <a:pPr marL="0" indent="0">
              <a:buNone/>
            </a:pPr>
            <a:r>
              <a:rPr dirty="0"/>
              <a:t>- Geometric: Trials until first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526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Discrete Random Variables – Probability Theory</vt:lpstr>
      <vt:lpstr>Learning Objectives</vt:lpstr>
      <vt:lpstr>What is a Random Variable?</vt:lpstr>
      <vt:lpstr>Discrete Random Variable</vt:lpstr>
      <vt:lpstr>Probability Mass Function (PMF)</vt:lpstr>
      <vt:lpstr>Cumulative Distribution Function (CDF)</vt:lpstr>
      <vt:lpstr>Expectation (Mean)</vt:lpstr>
      <vt:lpstr>Variance and Standard Deviation</vt:lpstr>
      <vt:lpstr>Common Discrete Distributions</vt:lpstr>
      <vt:lpstr>Bernoulli Distribution in ML</vt:lpstr>
      <vt:lpstr>ML Example – Naive Bayes</vt:lpstr>
      <vt:lpstr>Discrete Random Variables in ML</vt:lpstr>
      <vt:lpstr>Summary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SANJEETH G</dc:creator>
  <cp:keywords/>
  <dc:description>generated using python-pptx</dc:description>
  <cp:lastModifiedBy>sujeetha ganga</cp:lastModifiedBy>
  <cp:revision>4</cp:revision>
  <dcterms:created xsi:type="dcterms:W3CDTF">2013-01-27T09:14:16Z</dcterms:created>
  <dcterms:modified xsi:type="dcterms:W3CDTF">2025-07-15T05:23:36Z</dcterms:modified>
  <cp:category/>
</cp:coreProperties>
</file>