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E40B9D-BDC3-443D-8666-9C2D6756340D}">
  <a:tblStyle styleId="{E6E40B9D-BDC3-443D-8666-9C2D675634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83d977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083d977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083d977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083d977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83d977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083d977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083d977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083d977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083d977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083d977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083d977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083d977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083d977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083d977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083d977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083d977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083d977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083d977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083d977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083d977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4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Probabilistic Discriminative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 data generation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May require more labeled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Difficult for semi-supervised learning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650" y="2224500"/>
            <a:ext cx="8520600" cy="23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detection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Entity Recognition (NER)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classification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82125" y="314675"/>
            <a:ext cx="8550300" cy="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Real-World Example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 case: Email spam classifier using logistic regression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Input features: frequency of spam words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Output: P(spam∣x)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01500" y="2398125"/>
            <a:ext cx="843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discriminative models learn P(y∣x)P(y|x)P(y∣x)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Logistic regression, CRFs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Widely used due to flexibility and performance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7952"/>
              <a:buFont typeface="Arial"/>
              <a:buNone/>
            </a:pPr>
            <a:r>
              <a:rPr b="1" lang="en" sz="141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861">
                <a:latin typeface="Times New Roman"/>
                <a:ea typeface="Times New Roman"/>
                <a:cs typeface="Times New Roman"/>
                <a:sym typeface="Times New Roman"/>
              </a:rPr>
              <a:t>ntroduction</a:t>
            </a:r>
            <a:endParaRPr b="1" sz="186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What are discriminative models?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Why use probabilistic versions?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Examples: Logistic Regression, Conditional Random Fields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026" y="2606425"/>
            <a:ext cx="3191774" cy="2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8525" y="97650"/>
            <a:ext cx="87237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Classification Paradigm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Difference between: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Generative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P(x,y)P(x, y)P(x,y) → use Bayes rule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Discriminative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P(y∣x)P(y|x)P(y∣x) directly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Generative vs Discriminative model flow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8725" y="2517500"/>
            <a:ext cx="85935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vs Deterministic Models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Deterministic: Hard decisions (e.g., perceptron)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Probabilistic: Models uncertainty → outputs probabilities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Probabilistic output (soft decision) vs deterministic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97650" y="65100"/>
            <a:ext cx="87348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Why Discriminative Models?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Focus directly on prediction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Often better accuracy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Simpler models (no need to model xxx)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06175" y="2224500"/>
            <a:ext cx="86259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Bayes’ Theorem Refresher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P(y∣x)=P(x∣y)P(y)P(x)P(y|x)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Generative: model P(x∣y),(P(y)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Discriminative: model P(y∣x)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 </a:t>
            </a: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Key Properties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Direct conditional probability estimation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Often convex optimization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Supports probabilistic outputs (soft classification)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909825"/>
            <a:ext cx="8520600" cy="26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Simplest probabilistic discriminative model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P(y=1∣x)=σ(wTx)P(y=1|x)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function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Convex optimization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Logistic Regression – Diagram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Linear decision boundary and sigmoid curve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Show class probabilities on the sigmoid curve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00" y="2181573"/>
            <a:ext cx="4662900" cy="26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Maximum Likelihood Estimation (MLE)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MLE maximizes likelihood of observed labels: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L(w)=∏iP(yi∣xi;w)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 log-likelihood for numerical stability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575" y="2495800"/>
            <a:ext cx="85206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in Logistic Regression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 (Ridge), L1 (Lasso)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 overfitting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interpretation of priors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14025" y="19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Conditional Random Fields (CRFs)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Structured output: sequences, graphs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Used in NLP (e.g., POS tagging)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P(y∣x)=1Z(x)exp⁡(∑iϕi(x,y))P(y|x)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CRFs – Diagram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Chain structure of linear-chain CRF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Explain: nodes = labels, edges = dependencies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300" y="3298775"/>
            <a:ext cx="4297100" cy="17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Comparison Table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629900" y="123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{E6E40B9D-BDC3-443D-8666-9C2D6756340D}</a:tableStyleId>
              </a:tblPr>
              <a:tblGrid>
                <a:gridCol w="2264750"/>
                <a:gridCol w="1550475"/>
                <a:gridCol w="1167225"/>
                <a:gridCol w="1445925"/>
                <a:gridCol w="1567900"/>
              </a:tblGrid>
              <a:tr h="84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</a:t>
                      </a: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babilistic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0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0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CRFs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Sequence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NLP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0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 margin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