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705ca9e90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705ca9e90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708164ce0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708164ce0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705ca9e90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705ca9e90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705ca9e90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705ca9e90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705ca9e90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705ca9e90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705ca9e90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705ca9e90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705ca9e90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705ca9e90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705ca9e90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705ca9e90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Support Vector Machine Algorithm</a:t>
            </a:r>
            <a:endParaRPr>
              <a:latin typeface="Times New Roman"/>
              <a:ea typeface="Times New Roman"/>
              <a:cs typeface="Times New Roman"/>
              <a:sym typeface="Times New Roman"/>
            </a:endParaRPr>
          </a:p>
        </p:txBody>
      </p:sp>
      <p:pic>
        <p:nvPicPr>
          <p:cNvPr id="55" name="Google Shape;55;p13"/>
          <p:cNvPicPr preferRelativeResize="0"/>
          <p:nvPr/>
        </p:nvPicPr>
        <p:blipFill rotWithShape="1">
          <a:blip r:embed="rId3">
            <a:alphaModFix/>
          </a:blip>
          <a:srcRect b="0" l="-4997" r="0" t="0"/>
          <a:stretch/>
        </p:blipFill>
        <p:spPr>
          <a:xfrm>
            <a:off x="8067675" y="0"/>
            <a:ext cx="1076325" cy="499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200"/>
              </a:spcAft>
              <a:buClr>
                <a:schemeClr val="dk1"/>
              </a:buClr>
              <a:buSzPts val="1100"/>
              <a:buFont typeface="Arial"/>
              <a:buNone/>
            </a:pPr>
            <a:r>
              <a:rPr b="1" lang="en" sz="2300">
                <a:latin typeface="Times New Roman"/>
                <a:ea typeface="Times New Roman"/>
                <a:cs typeface="Times New Roman"/>
                <a:sym typeface="Times New Roman"/>
              </a:rPr>
              <a:t>What is SVM?</a:t>
            </a:r>
            <a:endParaRPr sz="4000">
              <a:latin typeface="Times New Roman"/>
              <a:ea typeface="Times New Roman"/>
              <a:cs typeface="Times New Roman"/>
              <a:sym typeface="Times New Roman"/>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t/>
            </a:r>
            <a:endParaRPr b="1" sz="1100">
              <a:solidFill>
                <a:schemeClr val="dk1"/>
              </a:solidFill>
            </a:endParaRPr>
          </a:p>
          <a:p>
            <a:pPr indent="-330200" lvl="0" marL="457200" rtl="0" algn="l">
              <a:spcBef>
                <a:spcPts val="12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A supervised learning algorithm for classification and regression.</a:t>
            </a:r>
            <a:br>
              <a:rPr lang="en"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Char char="●"/>
            </a:pPr>
            <a:r>
              <a:rPr lang="en" sz="1600">
                <a:solidFill>
                  <a:schemeClr val="dk1"/>
                </a:solidFill>
                <a:latin typeface="Times New Roman"/>
                <a:ea typeface="Times New Roman"/>
                <a:cs typeface="Times New Roman"/>
                <a:sym typeface="Times New Roman"/>
              </a:rPr>
              <a:t>Finds the optimal </a:t>
            </a:r>
            <a:r>
              <a:rPr b="1" lang="en" sz="1600">
                <a:solidFill>
                  <a:schemeClr val="dk1"/>
                </a:solidFill>
                <a:latin typeface="Times New Roman"/>
                <a:ea typeface="Times New Roman"/>
                <a:cs typeface="Times New Roman"/>
                <a:sym typeface="Times New Roman"/>
              </a:rPr>
              <a:t>hyperplane</a:t>
            </a:r>
            <a:r>
              <a:rPr lang="en" sz="1600">
                <a:solidFill>
                  <a:schemeClr val="dk1"/>
                </a:solidFill>
                <a:latin typeface="Times New Roman"/>
                <a:ea typeface="Times New Roman"/>
                <a:cs typeface="Times New Roman"/>
                <a:sym typeface="Times New Roman"/>
              </a:rPr>
              <a:t> to separate data.</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600">
              <a:latin typeface="Times New Roman"/>
              <a:ea typeface="Times New Roman"/>
              <a:cs typeface="Times New Roman"/>
              <a:sym typeface="Times New Roman"/>
            </a:endParaRPr>
          </a:p>
        </p:txBody>
      </p:sp>
      <p:pic>
        <p:nvPicPr>
          <p:cNvPr id="62" name="Google Shape;62;p14"/>
          <p:cNvPicPr preferRelativeResize="0"/>
          <p:nvPr/>
        </p:nvPicPr>
        <p:blipFill rotWithShape="1">
          <a:blip r:embed="rId3">
            <a:alphaModFix/>
          </a:blip>
          <a:srcRect b="0" l="-4997" r="0" t="0"/>
          <a:stretch/>
        </p:blipFill>
        <p:spPr>
          <a:xfrm>
            <a:off x="8067675" y="0"/>
            <a:ext cx="1076325" cy="499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108525" y="151925"/>
            <a:ext cx="8723700" cy="499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Definition</a:t>
            </a:r>
            <a:endParaRPr>
              <a:latin typeface="Times New Roman"/>
              <a:ea typeface="Times New Roman"/>
              <a:cs typeface="Times New Roman"/>
              <a:sym typeface="Times New Roman"/>
            </a:endParaRPr>
          </a:p>
        </p:txBody>
      </p:sp>
      <p:sp>
        <p:nvSpPr>
          <p:cNvPr id="68" name="Google Shape;68;p15"/>
          <p:cNvSpPr txBox="1"/>
          <p:nvPr>
            <p:ph idx="1" type="body"/>
          </p:nvPr>
        </p:nvSpPr>
        <p:spPr>
          <a:xfrm>
            <a:off x="303825" y="792150"/>
            <a:ext cx="8528400" cy="377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highlight>
                  <a:schemeClr val="lt1"/>
                </a:highlight>
                <a:latin typeface="Times New Roman"/>
                <a:ea typeface="Times New Roman"/>
                <a:cs typeface="Times New Roman"/>
                <a:sym typeface="Times New Roman"/>
              </a:rPr>
              <a:t>A Support Vector Machine (SVM) is a supervised machine learning algorithm used for classification and regression tasks. It works by finding the optimal hyperplane that best separates data points into different classes, maximizing the margin between the classes. </a:t>
            </a:r>
            <a:endParaRPr sz="16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None/>
            </a:pPr>
            <a:r>
              <a:rPr lang="en" sz="1600">
                <a:solidFill>
                  <a:schemeClr val="dk1"/>
                </a:solidFill>
                <a:highlight>
                  <a:schemeClr val="lt1"/>
                </a:highlight>
                <a:latin typeface="Times New Roman"/>
                <a:ea typeface="Times New Roman"/>
                <a:cs typeface="Times New Roman"/>
                <a:sym typeface="Times New Roman"/>
              </a:rPr>
              <a:t>SVMs are particularly effective in high-dimensional spaces and can handle both linear and non-linear data using kernel functions. </a:t>
            </a:r>
            <a:endParaRPr sz="16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600">
              <a:solidFill>
                <a:schemeClr val="dk1"/>
              </a:solidFill>
              <a:highlight>
                <a:schemeClr val="lt1"/>
              </a:highlight>
              <a:latin typeface="Times New Roman"/>
              <a:ea typeface="Times New Roman"/>
              <a:cs typeface="Times New Roman"/>
              <a:sym typeface="Times New Roman"/>
            </a:endParaRPr>
          </a:p>
        </p:txBody>
      </p:sp>
      <p:pic>
        <p:nvPicPr>
          <p:cNvPr id="69" name="Google Shape;69;p15"/>
          <p:cNvPicPr preferRelativeResize="0"/>
          <p:nvPr/>
        </p:nvPicPr>
        <p:blipFill>
          <a:blip r:embed="rId3">
            <a:alphaModFix/>
          </a:blip>
          <a:stretch>
            <a:fillRect/>
          </a:stretch>
        </p:blipFill>
        <p:spPr>
          <a:xfrm>
            <a:off x="2050900" y="2817250"/>
            <a:ext cx="4850499" cy="1859650"/>
          </a:xfrm>
          <a:prstGeom prst="rect">
            <a:avLst/>
          </a:prstGeom>
          <a:noFill/>
          <a:ln>
            <a:noFill/>
          </a:ln>
        </p:spPr>
      </p:pic>
      <p:pic>
        <p:nvPicPr>
          <p:cNvPr id="70" name="Google Shape;70;p15"/>
          <p:cNvPicPr preferRelativeResize="0"/>
          <p:nvPr/>
        </p:nvPicPr>
        <p:blipFill rotWithShape="1">
          <a:blip r:embed="rId4">
            <a:alphaModFix/>
          </a:blip>
          <a:srcRect b="0" l="-4997" r="0" t="0"/>
          <a:stretch/>
        </p:blipFill>
        <p:spPr>
          <a:xfrm>
            <a:off x="8067675" y="0"/>
            <a:ext cx="1076325" cy="499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990"/>
              <a:buFont typeface="Arial"/>
              <a:buNone/>
            </a:pPr>
            <a:r>
              <a:rPr b="1" lang="en" sz="1590">
                <a:latin typeface="Times New Roman"/>
                <a:ea typeface="Times New Roman"/>
                <a:cs typeface="Times New Roman"/>
                <a:sym typeface="Times New Roman"/>
              </a:rPr>
              <a:t>M</a:t>
            </a:r>
            <a:r>
              <a:rPr b="1" lang="en" sz="1600">
                <a:latin typeface="Times New Roman"/>
                <a:ea typeface="Times New Roman"/>
                <a:cs typeface="Times New Roman"/>
                <a:sym typeface="Times New Roman"/>
              </a:rPr>
              <a:t>argin and Hyperplane</a:t>
            </a:r>
            <a:endParaRPr b="1" sz="1600">
              <a:latin typeface="Times New Roman"/>
              <a:ea typeface="Times New Roman"/>
              <a:cs typeface="Times New Roman"/>
              <a:sym typeface="Times New Roman"/>
            </a:endParaRPr>
          </a:p>
          <a:p>
            <a:pPr indent="-330200" lvl="0" marL="457200" rtl="0" algn="l">
              <a:lnSpc>
                <a:spcPct val="115000"/>
              </a:lnSpc>
              <a:spcBef>
                <a:spcPts val="1200"/>
              </a:spcBef>
              <a:spcAft>
                <a:spcPts val="0"/>
              </a:spcAft>
              <a:buSzPts val="1600"/>
              <a:buChar char="●"/>
            </a:pPr>
            <a:r>
              <a:rPr b="1" lang="en" sz="1600">
                <a:latin typeface="Times New Roman"/>
                <a:ea typeface="Times New Roman"/>
                <a:cs typeface="Times New Roman"/>
                <a:sym typeface="Times New Roman"/>
              </a:rPr>
              <a:t>Margin:</a:t>
            </a:r>
            <a:r>
              <a:rPr lang="en" sz="1600">
                <a:latin typeface="Times New Roman"/>
                <a:ea typeface="Times New Roman"/>
                <a:cs typeface="Times New Roman"/>
                <a:sym typeface="Times New Roman"/>
              </a:rPr>
              <a:t> Distance between the hyperplane and the nearest data points.</a:t>
            </a:r>
            <a:br>
              <a:rPr lang="en"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Char char="●"/>
            </a:pPr>
            <a:r>
              <a:rPr b="1" lang="en" sz="1600">
                <a:latin typeface="Times New Roman"/>
                <a:ea typeface="Times New Roman"/>
                <a:cs typeface="Times New Roman"/>
                <a:sym typeface="Times New Roman"/>
              </a:rPr>
              <a:t>Support Vectors:</a:t>
            </a:r>
            <a:r>
              <a:rPr lang="en" sz="1600">
                <a:latin typeface="Times New Roman"/>
                <a:ea typeface="Times New Roman"/>
                <a:cs typeface="Times New Roman"/>
                <a:sym typeface="Times New Roman"/>
              </a:rPr>
              <a:t> Points closest to the hyperplane.</a:t>
            </a:r>
            <a:endParaRPr sz="1600">
              <a:latin typeface="Times New Roman"/>
              <a:ea typeface="Times New Roman"/>
              <a:cs typeface="Times New Roman"/>
              <a:sym typeface="Times New Roman"/>
            </a:endParaRPr>
          </a:p>
          <a:p>
            <a:pPr indent="0" lvl="0" marL="0" rtl="0" algn="l">
              <a:spcBef>
                <a:spcPts val="1200"/>
              </a:spcBef>
              <a:spcAft>
                <a:spcPts val="0"/>
              </a:spcAft>
              <a:buSzPts val="990"/>
              <a:buNone/>
            </a:pPr>
            <a:r>
              <a:t/>
            </a:r>
            <a:endParaRPr sz="1600">
              <a:latin typeface="Times New Roman"/>
              <a:ea typeface="Times New Roman"/>
              <a:cs typeface="Times New Roman"/>
              <a:sym typeface="Times New Roman"/>
            </a:endParaRPr>
          </a:p>
        </p:txBody>
      </p:sp>
      <p:sp>
        <p:nvSpPr>
          <p:cNvPr id="76" name="Google Shape;76;p16"/>
          <p:cNvSpPr txBox="1"/>
          <p:nvPr>
            <p:ph idx="1" type="body"/>
          </p:nvPr>
        </p:nvSpPr>
        <p:spPr>
          <a:xfrm>
            <a:off x="269850" y="2029200"/>
            <a:ext cx="8604300" cy="2517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600">
                <a:solidFill>
                  <a:schemeClr val="dk1"/>
                </a:solidFill>
                <a:latin typeface="Times New Roman"/>
                <a:ea typeface="Times New Roman"/>
                <a:cs typeface="Times New Roman"/>
                <a:sym typeface="Times New Roman"/>
              </a:rPr>
              <a:t>Linear Classification</a:t>
            </a:r>
            <a:endParaRPr b="1" sz="1600">
              <a:solidFill>
                <a:schemeClr val="dk1"/>
              </a:solidFill>
              <a:latin typeface="Times New Roman"/>
              <a:ea typeface="Times New Roman"/>
              <a:cs typeface="Times New Roman"/>
              <a:sym typeface="Times New Roman"/>
            </a:endParaRPr>
          </a:p>
          <a:p>
            <a:pPr indent="-330200" lvl="0" marL="457200" rtl="0" algn="l">
              <a:spcBef>
                <a:spcPts val="12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Works well when data is linearly separable.</a:t>
            </a:r>
            <a:br>
              <a:rPr lang="en"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Shows a line dividing two classes (simple 2D example).</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2200">
              <a:latin typeface="Times New Roman"/>
              <a:ea typeface="Times New Roman"/>
              <a:cs typeface="Times New Roman"/>
              <a:sym typeface="Times New Roman"/>
            </a:endParaRPr>
          </a:p>
        </p:txBody>
      </p:sp>
      <p:pic>
        <p:nvPicPr>
          <p:cNvPr id="77" name="Google Shape;77;p16"/>
          <p:cNvPicPr preferRelativeResize="0"/>
          <p:nvPr/>
        </p:nvPicPr>
        <p:blipFill rotWithShape="1">
          <a:blip r:embed="rId3">
            <a:alphaModFix/>
          </a:blip>
          <a:srcRect b="0" l="-4997" r="0" t="0"/>
          <a:stretch/>
        </p:blipFill>
        <p:spPr>
          <a:xfrm>
            <a:off x="8067675" y="0"/>
            <a:ext cx="1076325" cy="499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600">
                <a:latin typeface="Times New Roman"/>
                <a:ea typeface="Times New Roman"/>
                <a:cs typeface="Times New Roman"/>
                <a:sym typeface="Times New Roman"/>
              </a:rPr>
              <a:t>Objective of SVM</a:t>
            </a:r>
            <a:endParaRPr b="1" sz="1600">
              <a:latin typeface="Times New Roman"/>
              <a:ea typeface="Times New Roman"/>
              <a:cs typeface="Times New Roman"/>
              <a:sym typeface="Times New Roman"/>
            </a:endParaRPr>
          </a:p>
          <a:p>
            <a:pPr indent="-330200" lvl="0" marL="457200" rtl="0" algn="l">
              <a:lnSpc>
                <a:spcPct val="115000"/>
              </a:lnSpc>
              <a:spcBef>
                <a:spcPts val="1200"/>
              </a:spcBef>
              <a:spcAft>
                <a:spcPts val="0"/>
              </a:spcAft>
              <a:buSzPts val="1600"/>
              <a:buFont typeface="Times New Roman"/>
              <a:buChar char="●"/>
            </a:pPr>
            <a:r>
              <a:rPr lang="en" sz="1600">
                <a:latin typeface="Times New Roman"/>
                <a:ea typeface="Times New Roman"/>
                <a:cs typeface="Times New Roman"/>
                <a:sym typeface="Times New Roman"/>
              </a:rPr>
              <a:t>Maximize the margin</a:t>
            </a:r>
            <a:br>
              <a:rPr lang="en"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Equation of hyperplane:</a:t>
            </a:r>
            <a:br>
              <a:rPr lang="en" sz="1600">
                <a:latin typeface="Times New Roman"/>
                <a:ea typeface="Times New Roman"/>
                <a:cs typeface="Times New Roman"/>
                <a:sym typeface="Times New Roman"/>
              </a:rPr>
            </a:br>
            <a:r>
              <a:rPr lang="en" sz="1600">
                <a:latin typeface="Times New Roman"/>
                <a:ea typeface="Times New Roman"/>
                <a:cs typeface="Times New Roman"/>
                <a:sym typeface="Times New Roman"/>
              </a:rPr>
              <a:t> wTx+b=0</a:t>
            </a:r>
            <a:endParaRPr sz="1600">
              <a:latin typeface="Times New Roman"/>
              <a:ea typeface="Times New Roman"/>
              <a:cs typeface="Times New Roman"/>
              <a:sym typeface="Times New Roman"/>
            </a:endParaRPr>
          </a:p>
          <a:p>
            <a:pPr indent="0" lvl="0" marL="0" rtl="0" algn="l">
              <a:spcBef>
                <a:spcPts val="1200"/>
              </a:spcBef>
              <a:spcAft>
                <a:spcPts val="0"/>
              </a:spcAft>
              <a:buNone/>
            </a:pPr>
            <a:r>
              <a:t/>
            </a:r>
            <a:endParaRPr sz="1600"/>
          </a:p>
        </p:txBody>
      </p:sp>
      <p:sp>
        <p:nvSpPr>
          <p:cNvPr id="83" name="Google Shape;83;p17"/>
          <p:cNvSpPr txBox="1"/>
          <p:nvPr>
            <p:ph idx="1" type="body"/>
          </p:nvPr>
        </p:nvSpPr>
        <p:spPr>
          <a:xfrm>
            <a:off x="455750" y="2300475"/>
            <a:ext cx="8376300" cy="2268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600">
                <a:solidFill>
                  <a:schemeClr val="dk1"/>
                </a:solidFill>
                <a:latin typeface="Times New Roman"/>
                <a:ea typeface="Times New Roman"/>
                <a:cs typeface="Times New Roman"/>
                <a:sym typeface="Times New Roman"/>
              </a:rPr>
              <a:t>Hard Margin SVM</a:t>
            </a:r>
            <a:endParaRPr b="1" sz="1600">
              <a:solidFill>
                <a:schemeClr val="dk1"/>
              </a:solidFill>
              <a:latin typeface="Times New Roman"/>
              <a:ea typeface="Times New Roman"/>
              <a:cs typeface="Times New Roman"/>
              <a:sym typeface="Times New Roman"/>
            </a:endParaRPr>
          </a:p>
          <a:p>
            <a:pPr indent="-330200" lvl="0" marL="457200" rtl="0" algn="l">
              <a:spcBef>
                <a:spcPts val="12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Assumes perfect separation</a:t>
            </a:r>
            <a:br>
              <a:rPr lang="en"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No tolerance for misclassification</a:t>
            </a:r>
            <a:br>
              <a:rPr lang="en"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Used when data is noise-free</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84" name="Google Shape;84;p17"/>
          <p:cNvPicPr preferRelativeResize="0"/>
          <p:nvPr/>
        </p:nvPicPr>
        <p:blipFill rotWithShape="1">
          <a:blip r:embed="rId3">
            <a:alphaModFix/>
          </a:blip>
          <a:srcRect b="0" l="-4997" r="0" t="0"/>
          <a:stretch/>
        </p:blipFill>
        <p:spPr>
          <a:xfrm>
            <a:off x="8067675" y="0"/>
            <a:ext cx="1076325" cy="499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600">
                <a:latin typeface="Times New Roman"/>
                <a:ea typeface="Times New Roman"/>
                <a:cs typeface="Times New Roman"/>
                <a:sym typeface="Times New Roman"/>
              </a:rPr>
              <a:t>Soft Margin SVM</a:t>
            </a:r>
            <a:endParaRPr b="1" sz="1600">
              <a:latin typeface="Times New Roman"/>
              <a:ea typeface="Times New Roman"/>
              <a:cs typeface="Times New Roman"/>
              <a:sym typeface="Times New Roman"/>
            </a:endParaRPr>
          </a:p>
          <a:p>
            <a:pPr indent="-330200" lvl="0" marL="457200" rtl="0" algn="l">
              <a:lnSpc>
                <a:spcPct val="115000"/>
              </a:lnSpc>
              <a:spcBef>
                <a:spcPts val="1200"/>
              </a:spcBef>
              <a:spcAft>
                <a:spcPts val="0"/>
              </a:spcAft>
              <a:buSzPts val="1600"/>
              <a:buChar char="●"/>
            </a:pPr>
            <a:r>
              <a:rPr lang="en" sz="1600">
                <a:latin typeface="Times New Roman"/>
                <a:ea typeface="Times New Roman"/>
                <a:cs typeface="Times New Roman"/>
                <a:sym typeface="Times New Roman"/>
              </a:rPr>
              <a:t>Allows some misclassification using </a:t>
            </a:r>
            <a:r>
              <a:rPr b="1" lang="en" sz="1600">
                <a:latin typeface="Times New Roman"/>
                <a:ea typeface="Times New Roman"/>
                <a:cs typeface="Times New Roman"/>
                <a:sym typeface="Times New Roman"/>
              </a:rPr>
              <a:t>slack variables (ξ)</a:t>
            </a:r>
            <a:br>
              <a:rPr b="1" lang="en" sz="1600">
                <a:latin typeface="Times New Roman"/>
                <a:ea typeface="Times New Roman"/>
                <a:cs typeface="Times New Roman"/>
                <a:sym typeface="Times New Roman"/>
              </a:rPr>
            </a:br>
            <a:endParaRPr b="1"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Balances margin maximization and error minimization</a:t>
            </a:r>
            <a:endParaRPr sz="1600">
              <a:latin typeface="Times New Roman"/>
              <a:ea typeface="Times New Roman"/>
              <a:cs typeface="Times New Roman"/>
              <a:sym typeface="Times New Roman"/>
            </a:endParaRPr>
          </a:p>
          <a:p>
            <a:pPr indent="0" lvl="0" marL="0" rtl="0" algn="l">
              <a:spcBef>
                <a:spcPts val="1200"/>
              </a:spcBef>
              <a:spcAft>
                <a:spcPts val="0"/>
              </a:spcAft>
              <a:buNone/>
            </a:pPr>
            <a:r>
              <a:t/>
            </a:r>
            <a:endParaRPr sz="1600">
              <a:latin typeface="Times New Roman"/>
              <a:ea typeface="Times New Roman"/>
              <a:cs typeface="Times New Roman"/>
              <a:sym typeface="Times New Roman"/>
            </a:endParaRPr>
          </a:p>
        </p:txBody>
      </p:sp>
      <p:sp>
        <p:nvSpPr>
          <p:cNvPr id="90" name="Google Shape;90;p18"/>
          <p:cNvSpPr txBox="1"/>
          <p:nvPr>
            <p:ph idx="1" type="body"/>
          </p:nvPr>
        </p:nvSpPr>
        <p:spPr>
          <a:xfrm>
            <a:off x="499150" y="1974925"/>
            <a:ext cx="8333100" cy="2594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600">
                <a:solidFill>
                  <a:schemeClr val="dk1"/>
                </a:solidFill>
                <a:latin typeface="Times New Roman"/>
                <a:ea typeface="Times New Roman"/>
                <a:cs typeface="Times New Roman"/>
                <a:sym typeface="Times New Roman"/>
              </a:rPr>
              <a:t>Role of Regularization Parameter (C)</a:t>
            </a:r>
            <a:endParaRPr b="1" sz="1600">
              <a:solidFill>
                <a:schemeClr val="dk1"/>
              </a:solidFill>
              <a:latin typeface="Times New Roman"/>
              <a:ea typeface="Times New Roman"/>
              <a:cs typeface="Times New Roman"/>
              <a:sym typeface="Times New Roman"/>
            </a:endParaRPr>
          </a:p>
          <a:p>
            <a:pPr indent="-330200" lvl="0" marL="457200" rtl="0" algn="l">
              <a:spcBef>
                <a:spcPts val="1200"/>
              </a:spcBef>
              <a:spcAft>
                <a:spcPts val="0"/>
              </a:spcAft>
              <a:buClr>
                <a:schemeClr val="dk1"/>
              </a:buClr>
              <a:buSzPts val="1600"/>
              <a:buChar char="●"/>
            </a:pPr>
            <a:r>
              <a:rPr lang="en" sz="1600">
                <a:solidFill>
                  <a:schemeClr val="dk1"/>
                </a:solidFill>
                <a:latin typeface="Times New Roman"/>
                <a:ea typeface="Times New Roman"/>
                <a:cs typeface="Times New Roman"/>
                <a:sym typeface="Times New Roman"/>
              </a:rPr>
              <a:t>Large </a:t>
            </a:r>
            <a:r>
              <a:rPr b="1" lang="en" sz="1600">
                <a:solidFill>
                  <a:schemeClr val="dk1"/>
                </a:solidFill>
                <a:latin typeface="Times New Roman"/>
                <a:ea typeface="Times New Roman"/>
                <a:cs typeface="Times New Roman"/>
                <a:sym typeface="Times New Roman"/>
              </a:rPr>
              <a:t>C</a:t>
            </a:r>
            <a:r>
              <a:rPr lang="en" sz="1600">
                <a:solidFill>
                  <a:schemeClr val="dk1"/>
                </a:solidFill>
                <a:latin typeface="Times New Roman"/>
                <a:ea typeface="Times New Roman"/>
                <a:cs typeface="Times New Roman"/>
                <a:sym typeface="Times New Roman"/>
              </a:rPr>
              <a:t> → less tolerance for misclassification</a:t>
            </a:r>
            <a:br>
              <a:rPr lang="en"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Char char="●"/>
            </a:pPr>
            <a:r>
              <a:rPr lang="en" sz="1600">
                <a:solidFill>
                  <a:schemeClr val="dk1"/>
                </a:solidFill>
                <a:latin typeface="Times New Roman"/>
                <a:ea typeface="Times New Roman"/>
                <a:cs typeface="Times New Roman"/>
                <a:sym typeface="Times New Roman"/>
              </a:rPr>
              <a:t>Small </a:t>
            </a:r>
            <a:r>
              <a:rPr b="1" lang="en" sz="1600">
                <a:solidFill>
                  <a:schemeClr val="dk1"/>
                </a:solidFill>
                <a:latin typeface="Times New Roman"/>
                <a:ea typeface="Times New Roman"/>
                <a:cs typeface="Times New Roman"/>
                <a:sym typeface="Times New Roman"/>
              </a:rPr>
              <a:t>C</a:t>
            </a:r>
            <a:r>
              <a:rPr lang="en" sz="1600">
                <a:solidFill>
                  <a:schemeClr val="dk1"/>
                </a:solidFill>
                <a:latin typeface="Times New Roman"/>
                <a:ea typeface="Times New Roman"/>
                <a:cs typeface="Times New Roman"/>
                <a:sym typeface="Times New Roman"/>
              </a:rPr>
              <a:t> → more tolerance, larger margin</a:t>
            </a:r>
            <a:br>
              <a:rPr lang="en"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p:txBody>
      </p:sp>
      <p:pic>
        <p:nvPicPr>
          <p:cNvPr id="91" name="Google Shape;91;p18"/>
          <p:cNvPicPr preferRelativeResize="0"/>
          <p:nvPr/>
        </p:nvPicPr>
        <p:blipFill rotWithShape="1">
          <a:blip r:embed="rId3">
            <a:alphaModFix/>
          </a:blip>
          <a:srcRect b="0" l="-4997" r="0" t="0"/>
          <a:stretch/>
        </p:blipFill>
        <p:spPr>
          <a:xfrm>
            <a:off x="8067675" y="0"/>
            <a:ext cx="1076325" cy="499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600">
                <a:latin typeface="Times New Roman"/>
                <a:ea typeface="Times New Roman"/>
                <a:cs typeface="Times New Roman"/>
                <a:sym typeface="Times New Roman"/>
              </a:rPr>
              <a:t>Non-Linearly Separable Data</a:t>
            </a:r>
            <a:endParaRPr b="1" sz="1600">
              <a:latin typeface="Times New Roman"/>
              <a:ea typeface="Times New Roman"/>
              <a:cs typeface="Times New Roman"/>
              <a:sym typeface="Times New Roman"/>
            </a:endParaRPr>
          </a:p>
          <a:p>
            <a:pPr indent="-330200" lvl="0" marL="457200" rtl="0" algn="l">
              <a:lnSpc>
                <a:spcPct val="115000"/>
              </a:lnSpc>
              <a:spcBef>
                <a:spcPts val="1200"/>
              </a:spcBef>
              <a:spcAft>
                <a:spcPts val="0"/>
              </a:spcAft>
              <a:buSzPts val="1600"/>
              <a:buFont typeface="Times New Roman"/>
              <a:buChar char="●"/>
            </a:pPr>
            <a:r>
              <a:rPr lang="en" sz="1600">
                <a:latin typeface="Times New Roman"/>
                <a:ea typeface="Times New Roman"/>
                <a:cs typeface="Times New Roman"/>
                <a:sym typeface="Times New Roman"/>
              </a:rPr>
              <a:t>Not all data can be linearly separated</a:t>
            </a:r>
            <a:br>
              <a:rPr lang="en"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Need transformation to higher dimensions</a:t>
            </a:r>
            <a:endParaRPr sz="1600">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97" name="Google Shape;97;p19"/>
          <p:cNvSpPr txBox="1"/>
          <p:nvPr>
            <p:ph idx="1" type="body"/>
          </p:nvPr>
        </p:nvSpPr>
        <p:spPr>
          <a:xfrm>
            <a:off x="311750" y="2072600"/>
            <a:ext cx="8520600" cy="24963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600">
                <a:solidFill>
                  <a:schemeClr val="dk1"/>
                </a:solidFill>
                <a:latin typeface="Times New Roman"/>
                <a:ea typeface="Times New Roman"/>
                <a:cs typeface="Times New Roman"/>
                <a:sym typeface="Times New Roman"/>
              </a:rPr>
              <a:t>Kernel Trick</a:t>
            </a:r>
            <a:endParaRPr b="1" sz="1600">
              <a:solidFill>
                <a:schemeClr val="dk1"/>
              </a:solidFill>
              <a:latin typeface="Times New Roman"/>
              <a:ea typeface="Times New Roman"/>
              <a:cs typeface="Times New Roman"/>
              <a:sym typeface="Times New Roman"/>
            </a:endParaRPr>
          </a:p>
          <a:p>
            <a:pPr indent="-330200" lvl="0" marL="457200" rtl="0" algn="l">
              <a:spcBef>
                <a:spcPts val="1200"/>
              </a:spcBef>
              <a:spcAft>
                <a:spcPts val="0"/>
              </a:spcAft>
              <a:buClr>
                <a:schemeClr val="dk1"/>
              </a:buClr>
              <a:buSzPts val="1600"/>
              <a:buChar char="●"/>
            </a:pPr>
            <a:r>
              <a:rPr lang="en" sz="1600">
                <a:solidFill>
                  <a:schemeClr val="dk1"/>
                </a:solidFill>
                <a:latin typeface="Times New Roman"/>
                <a:ea typeface="Times New Roman"/>
                <a:cs typeface="Times New Roman"/>
                <a:sym typeface="Times New Roman"/>
              </a:rPr>
              <a:t>Uses </a:t>
            </a:r>
            <a:r>
              <a:rPr b="1" lang="en" sz="1600">
                <a:solidFill>
                  <a:schemeClr val="dk1"/>
                </a:solidFill>
                <a:latin typeface="Times New Roman"/>
                <a:ea typeface="Times New Roman"/>
                <a:cs typeface="Times New Roman"/>
                <a:sym typeface="Times New Roman"/>
              </a:rPr>
              <a:t>kernels</a:t>
            </a:r>
            <a:r>
              <a:rPr lang="en" sz="1600">
                <a:solidFill>
                  <a:schemeClr val="dk1"/>
                </a:solidFill>
                <a:latin typeface="Times New Roman"/>
                <a:ea typeface="Times New Roman"/>
                <a:cs typeface="Times New Roman"/>
                <a:sym typeface="Times New Roman"/>
              </a:rPr>
              <a:t> to map data to higher dimensions</a:t>
            </a:r>
            <a:br>
              <a:rPr lang="en"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Without computing explicit transformation</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98" name="Google Shape;98;p19"/>
          <p:cNvPicPr preferRelativeResize="0"/>
          <p:nvPr/>
        </p:nvPicPr>
        <p:blipFill rotWithShape="1">
          <a:blip r:embed="rId3">
            <a:alphaModFix/>
          </a:blip>
          <a:srcRect b="0" l="-4997" r="0" t="0"/>
          <a:stretch/>
        </p:blipFill>
        <p:spPr>
          <a:xfrm>
            <a:off x="8067675" y="0"/>
            <a:ext cx="1076325" cy="499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357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600">
                <a:latin typeface="Times New Roman"/>
                <a:ea typeface="Times New Roman"/>
                <a:cs typeface="Times New Roman"/>
                <a:sym typeface="Times New Roman"/>
              </a:rPr>
              <a:t>Dual Form of SVM</a:t>
            </a:r>
            <a:endParaRPr b="1" sz="1600">
              <a:latin typeface="Times New Roman"/>
              <a:ea typeface="Times New Roman"/>
              <a:cs typeface="Times New Roman"/>
              <a:sym typeface="Times New Roman"/>
            </a:endParaRPr>
          </a:p>
          <a:p>
            <a:pPr indent="-330200" lvl="0" marL="457200" rtl="0" algn="l">
              <a:lnSpc>
                <a:spcPct val="115000"/>
              </a:lnSpc>
              <a:spcBef>
                <a:spcPts val="1200"/>
              </a:spcBef>
              <a:spcAft>
                <a:spcPts val="0"/>
              </a:spcAft>
              <a:buSzPts val="1600"/>
              <a:buFont typeface="Times New Roman"/>
              <a:buChar char="●"/>
            </a:pPr>
            <a:r>
              <a:rPr lang="en" sz="1600">
                <a:latin typeface="Times New Roman"/>
                <a:ea typeface="Times New Roman"/>
                <a:cs typeface="Times New Roman"/>
                <a:sym typeface="Times New Roman"/>
              </a:rPr>
              <a:t>Uses Lagrange multipliers</a:t>
            </a:r>
            <a:br>
              <a:rPr lang="en"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Enables use of kernels in optimization</a:t>
            </a:r>
            <a:br>
              <a:rPr lang="en"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i="1" lang="en" sz="1600">
                <a:latin typeface="Times New Roman"/>
                <a:ea typeface="Times New Roman"/>
                <a:cs typeface="Times New Roman"/>
                <a:sym typeface="Times New Roman"/>
              </a:rPr>
              <a:t>(Keep math minimal if audience is non-math.)</a:t>
            </a:r>
            <a:endParaRPr i="1" sz="1600">
              <a:latin typeface="Times New Roman"/>
              <a:ea typeface="Times New Roman"/>
              <a:cs typeface="Times New Roman"/>
              <a:sym typeface="Times New Roman"/>
            </a:endParaRPr>
          </a:p>
          <a:p>
            <a:pPr indent="0" lvl="0" marL="0" rtl="0" algn="l">
              <a:spcBef>
                <a:spcPts val="1200"/>
              </a:spcBef>
              <a:spcAft>
                <a:spcPts val="0"/>
              </a:spcAft>
              <a:buNone/>
            </a:pPr>
            <a:r>
              <a:t/>
            </a:r>
            <a:endParaRPr sz="1600">
              <a:latin typeface="Times New Roman"/>
              <a:ea typeface="Times New Roman"/>
              <a:cs typeface="Times New Roman"/>
              <a:sym typeface="Times New Roman"/>
            </a:endParaRPr>
          </a:p>
        </p:txBody>
      </p:sp>
      <p:sp>
        <p:nvSpPr>
          <p:cNvPr id="104" name="Google Shape;104;p20"/>
          <p:cNvSpPr txBox="1"/>
          <p:nvPr>
            <p:ph idx="1" type="body"/>
          </p:nvPr>
        </p:nvSpPr>
        <p:spPr>
          <a:xfrm>
            <a:off x="311650" y="2040050"/>
            <a:ext cx="8520600" cy="29949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Clr>
                <a:schemeClr val="dk1"/>
              </a:buClr>
              <a:buSzPts val="1100"/>
              <a:buFont typeface="Arial"/>
              <a:buNone/>
            </a:pPr>
            <a:r>
              <a:rPr b="1" lang="en" sz="1600">
                <a:solidFill>
                  <a:schemeClr val="dk1"/>
                </a:solidFill>
                <a:latin typeface="Times New Roman"/>
                <a:ea typeface="Times New Roman"/>
                <a:cs typeface="Times New Roman"/>
                <a:sym typeface="Times New Roman"/>
              </a:rPr>
              <a:t>SVM in Practice (scikit-learn)</a:t>
            </a:r>
            <a:endParaRPr b="1" sz="1600">
              <a:solidFill>
                <a:schemeClr val="dk1"/>
              </a:solidFill>
              <a:latin typeface="Times New Roman"/>
              <a:ea typeface="Times New Roman"/>
              <a:cs typeface="Times New Roman"/>
              <a:sym typeface="Times New Roman"/>
            </a:endParaRPr>
          </a:p>
          <a:p>
            <a:pPr indent="-330200" lvl="0" marL="457200" rtl="0" algn="l">
              <a:lnSpc>
                <a:spcPct val="150000"/>
              </a:lnSpc>
              <a:spcBef>
                <a:spcPts val="12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Use sklearn.svm.SVC</a:t>
            </a:r>
            <a:endParaRPr sz="1600">
              <a:solidFill>
                <a:schemeClr val="dk1"/>
              </a:solidFill>
              <a:latin typeface="Times New Roman"/>
              <a:ea typeface="Times New Roman"/>
              <a:cs typeface="Times New Roman"/>
              <a:sym typeface="Times New Roman"/>
            </a:endParaRPr>
          </a:p>
          <a:p>
            <a:pPr indent="0" lvl="0" marL="0" rtl="0" algn="l">
              <a:lnSpc>
                <a:spcPct val="8000"/>
              </a:lnSpc>
              <a:spcBef>
                <a:spcPts val="1200"/>
              </a:spcBef>
              <a:spcAft>
                <a:spcPts val="0"/>
              </a:spcAft>
              <a:buNone/>
            </a:pPr>
            <a:r>
              <a:rPr lang="en" sz="1600">
                <a:solidFill>
                  <a:schemeClr val="dk1"/>
                </a:solidFill>
                <a:latin typeface="Times New Roman"/>
                <a:ea typeface="Times New Roman"/>
                <a:cs typeface="Times New Roman"/>
                <a:sym typeface="Times New Roman"/>
              </a:rPr>
              <a:t>python</a:t>
            </a:r>
            <a:endParaRPr sz="1600">
              <a:solidFill>
                <a:schemeClr val="dk1"/>
              </a:solidFill>
              <a:latin typeface="Times New Roman"/>
              <a:ea typeface="Times New Roman"/>
              <a:cs typeface="Times New Roman"/>
              <a:sym typeface="Times New Roman"/>
            </a:endParaRPr>
          </a:p>
          <a:p>
            <a:pPr indent="0" lvl="0" marL="0" rtl="0" algn="l">
              <a:lnSpc>
                <a:spcPct val="8000"/>
              </a:lnSpc>
              <a:spcBef>
                <a:spcPts val="120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CopyEdit</a:t>
            </a:r>
            <a:endParaRPr sz="1600">
              <a:solidFill>
                <a:schemeClr val="dk1"/>
              </a:solidFill>
              <a:latin typeface="Times New Roman"/>
              <a:ea typeface="Times New Roman"/>
              <a:cs typeface="Times New Roman"/>
              <a:sym typeface="Times New Roman"/>
            </a:endParaRPr>
          </a:p>
          <a:p>
            <a:pPr indent="0" lvl="0" marL="0" rtl="0" algn="l">
              <a:lnSpc>
                <a:spcPct val="8000"/>
              </a:lnSpc>
              <a:spcBef>
                <a:spcPts val="1200"/>
              </a:spcBef>
              <a:spcAft>
                <a:spcPts val="0"/>
              </a:spcAft>
              <a:buNone/>
            </a:pPr>
            <a:r>
              <a:rPr lang="en" sz="1600">
                <a:solidFill>
                  <a:schemeClr val="dk1"/>
                </a:solidFill>
                <a:latin typeface="Times New Roman"/>
                <a:ea typeface="Times New Roman"/>
                <a:cs typeface="Times New Roman"/>
                <a:sym typeface="Times New Roman"/>
              </a:rPr>
              <a:t>from sklearn.svm import SVC</a:t>
            </a:r>
            <a:endParaRPr sz="1600">
              <a:solidFill>
                <a:schemeClr val="dk1"/>
              </a:solidFill>
              <a:latin typeface="Times New Roman"/>
              <a:ea typeface="Times New Roman"/>
              <a:cs typeface="Times New Roman"/>
              <a:sym typeface="Times New Roman"/>
            </a:endParaRPr>
          </a:p>
          <a:p>
            <a:pPr indent="0" lvl="0" marL="0" rtl="0" algn="l">
              <a:lnSpc>
                <a:spcPct val="8000"/>
              </a:lnSpc>
              <a:spcBef>
                <a:spcPts val="1200"/>
              </a:spcBef>
              <a:spcAft>
                <a:spcPts val="0"/>
              </a:spcAft>
              <a:buNone/>
            </a:pPr>
            <a:r>
              <a:rPr lang="en" sz="1600">
                <a:solidFill>
                  <a:schemeClr val="dk1"/>
                </a:solidFill>
                <a:latin typeface="Times New Roman"/>
                <a:ea typeface="Times New Roman"/>
                <a:cs typeface="Times New Roman"/>
                <a:sym typeface="Times New Roman"/>
              </a:rPr>
              <a:t>model = SVC(kernel='rbf')</a:t>
            </a:r>
            <a:endParaRPr sz="1600">
              <a:solidFill>
                <a:schemeClr val="dk1"/>
              </a:solidFill>
              <a:latin typeface="Times New Roman"/>
              <a:ea typeface="Times New Roman"/>
              <a:cs typeface="Times New Roman"/>
              <a:sym typeface="Times New Roman"/>
            </a:endParaRPr>
          </a:p>
          <a:p>
            <a:pPr indent="0" lvl="0" marL="0" rtl="0" algn="l">
              <a:lnSpc>
                <a:spcPct val="8000"/>
              </a:lnSpc>
              <a:spcBef>
                <a:spcPts val="1200"/>
              </a:spcBef>
              <a:spcAft>
                <a:spcPts val="1200"/>
              </a:spcAft>
              <a:buClr>
                <a:schemeClr val="dk1"/>
              </a:buClr>
              <a:buSzPts val="1100"/>
              <a:buFont typeface="Arial"/>
              <a:buNone/>
            </a:pPr>
            <a:r>
              <a:rPr lang="en" sz="1600">
                <a:solidFill>
                  <a:schemeClr val="dk1"/>
                </a:solidFill>
                <a:latin typeface="Times New Roman"/>
                <a:ea typeface="Times New Roman"/>
                <a:cs typeface="Times New Roman"/>
                <a:sym typeface="Times New Roman"/>
              </a:rPr>
              <a:t>model.fit(X_train, y_train)</a:t>
            </a:r>
            <a:endParaRPr sz="1600">
              <a:solidFill>
                <a:schemeClr val="dk1"/>
              </a:solidFill>
              <a:latin typeface="Times New Roman"/>
              <a:ea typeface="Times New Roman"/>
              <a:cs typeface="Times New Roman"/>
              <a:sym typeface="Times New Roman"/>
            </a:endParaRPr>
          </a:p>
        </p:txBody>
      </p:sp>
      <p:pic>
        <p:nvPicPr>
          <p:cNvPr id="105" name="Google Shape;105;p20"/>
          <p:cNvPicPr preferRelativeResize="0"/>
          <p:nvPr/>
        </p:nvPicPr>
        <p:blipFill rotWithShape="1">
          <a:blip r:embed="rId3">
            <a:alphaModFix/>
          </a:blip>
          <a:srcRect b="0" l="-4997" r="0" t="0"/>
          <a:stretch/>
        </p:blipFill>
        <p:spPr>
          <a:xfrm>
            <a:off x="8067675" y="0"/>
            <a:ext cx="1076325" cy="499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292975" y="108525"/>
            <a:ext cx="8539200" cy="909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600">
                <a:latin typeface="Times New Roman"/>
                <a:ea typeface="Times New Roman"/>
                <a:cs typeface="Times New Roman"/>
                <a:sym typeface="Times New Roman"/>
              </a:rPr>
              <a:t>Applications of SVM</a:t>
            </a:r>
            <a:endParaRPr b="1" sz="1600">
              <a:latin typeface="Times New Roman"/>
              <a:ea typeface="Times New Roman"/>
              <a:cs typeface="Times New Roman"/>
              <a:sym typeface="Times New Roman"/>
            </a:endParaRPr>
          </a:p>
          <a:p>
            <a:pPr indent="-330200" lvl="0" marL="457200" rtl="0" algn="l">
              <a:lnSpc>
                <a:spcPct val="115000"/>
              </a:lnSpc>
              <a:spcBef>
                <a:spcPts val="1200"/>
              </a:spcBef>
              <a:spcAft>
                <a:spcPts val="0"/>
              </a:spcAft>
              <a:buSzPts val="1600"/>
              <a:buFont typeface="Times New Roman"/>
              <a:buChar char="●"/>
            </a:pPr>
            <a:r>
              <a:rPr lang="en" sz="1600">
                <a:latin typeface="Times New Roman"/>
                <a:ea typeface="Times New Roman"/>
                <a:cs typeface="Times New Roman"/>
                <a:sym typeface="Times New Roman"/>
              </a:rPr>
              <a:t>Text classification</a:t>
            </a:r>
            <a:br>
              <a:rPr lang="en"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Image recognition</a:t>
            </a:r>
            <a:br>
              <a:rPr lang="en"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Bioinformatics</a:t>
            </a:r>
            <a:br>
              <a:rPr lang="en"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Handwriting recognition</a:t>
            </a:r>
            <a:endParaRPr sz="1600">
              <a:latin typeface="Times New Roman"/>
              <a:ea typeface="Times New Roman"/>
              <a:cs typeface="Times New Roman"/>
              <a:sym typeface="Times New Roman"/>
            </a:endParaRPr>
          </a:p>
          <a:p>
            <a:pPr indent="0" lvl="0" marL="0" rtl="0" algn="l">
              <a:spcBef>
                <a:spcPts val="1200"/>
              </a:spcBef>
              <a:spcAft>
                <a:spcPts val="0"/>
              </a:spcAft>
              <a:buNone/>
            </a:pPr>
            <a:r>
              <a:t/>
            </a:r>
            <a:endParaRPr sz="1600">
              <a:latin typeface="Times New Roman"/>
              <a:ea typeface="Times New Roman"/>
              <a:cs typeface="Times New Roman"/>
              <a:sym typeface="Times New Roman"/>
            </a:endParaRPr>
          </a:p>
        </p:txBody>
      </p:sp>
      <p:sp>
        <p:nvSpPr>
          <p:cNvPr id="111" name="Google Shape;111;p21"/>
          <p:cNvSpPr txBox="1"/>
          <p:nvPr>
            <p:ph idx="1" type="body"/>
          </p:nvPr>
        </p:nvSpPr>
        <p:spPr>
          <a:xfrm>
            <a:off x="97650" y="2571750"/>
            <a:ext cx="8734500" cy="2409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600">
                <a:solidFill>
                  <a:schemeClr val="dk1"/>
                </a:solidFill>
                <a:latin typeface="Times New Roman"/>
                <a:ea typeface="Times New Roman"/>
                <a:cs typeface="Times New Roman"/>
                <a:sym typeface="Times New Roman"/>
              </a:rPr>
              <a:t>Summary</a:t>
            </a:r>
            <a:endParaRPr b="1" sz="1600">
              <a:solidFill>
                <a:schemeClr val="dk1"/>
              </a:solidFill>
              <a:latin typeface="Times New Roman"/>
              <a:ea typeface="Times New Roman"/>
              <a:cs typeface="Times New Roman"/>
              <a:sym typeface="Times New Roman"/>
            </a:endParaRPr>
          </a:p>
          <a:p>
            <a:pPr indent="-330200" lvl="0" marL="457200" rtl="0" algn="l">
              <a:lnSpc>
                <a:spcPct val="150000"/>
              </a:lnSpc>
              <a:spcBef>
                <a:spcPts val="12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Works for linear and non-linear problems using kernels</a:t>
            </a:r>
            <a:br>
              <a:rPr lang="en" sz="1600">
                <a:solidFill>
                  <a:schemeClr val="dk1"/>
                </a:solidFill>
                <a:latin typeface="Times New Roman"/>
                <a:ea typeface="Times New Roman"/>
                <a:cs typeface="Times New Roman"/>
                <a:sym typeface="Times New Roman"/>
              </a:rPr>
            </a:br>
            <a:r>
              <a:rPr lang="en" sz="1600">
                <a:solidFill>
                  <a:schemeClr val="dk1"/>
                </a:solidFill>
                <a:latin typeface="Times New Roman"/>
                <a:ea typeface="Times New Roman"/>
                <a:cs typeface="Times New Roman"/>
                <a:sym typeface="Times New Roman"/>
              </a:rPr>
              <a:t>Powerful for high-dimensional data</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S</a:t>
            </a:r>
            <a:r>
              <a:rPr lang="en" sz="1600">
                <a:solidFill>
                  <a:schemeClr val="dk1"/>
                </a:solidFill>
                <a:latin typeface="Times New Roman"/>
                <a:ea typeface="Times New Roman"/>
                <a:cs typeface="Times New Roman"/>
                <a:sym typeface="Times New Roman"/>
              </a:rPr>
              <a:t>VM maximizes margin between classes</a:t>
            </a:r>
            <a:br>
              <a:rPr lang="en"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0" lvl="0" marL="0" rtl="0" algn="l">
              <a:spcBef>
                <a:spcPts val="200"/>
              </a:spcBef>
              <a:spcAft>
                <a:spcPts val="1200"/>
              </a:spcAft>
              <a:buNone/>
            </a:pPr>
            <a:r>
              <a:t/>
            </a:r>
            <a:endParaRPr>
              <a:latin typeface="Times New Roman"/>
              <a:ea typeface="Times New Roman"/>
              <a:cs typeface="Times New Roman"/>
              <a:sym typeface="Times New Roman"/>
            </a:endParaRPr>
          </a:p>
        </p:txBody>
      </p:sp>
      <p:pic>
        <p:nvPicPr>
          <p:cNvPr id="112" name="Google Shape;112;p21"/>
          <p:cNvPicPr preferRelativeResize="0"/>
          <p:nvPr/>
        </p:nvPicPr>
        <p:blipFill rotWithShape="1">
          <a:blip r:embed="rId3">
            <a:alphaModFix/>
          </a:blip>
          <a:srcRect b="0" l="-4997" r="0" t="0"/>
          <a:stretch/>
        </p:blipFill>
        <p:spPr>
          <a:xfrm>
            <a:off x="8067675" y="0"/>
            <a:ext cx="1076325" cy="499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