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73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61C3F-7D51-4F90-BFF3-8A6AC917A420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9CF87B-CD59-462A-842C-A04231FAB9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368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Bayes' Rule and its relevance in machine learning through practical applications: medical diagnosis and generative classifiers.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Demonstrate Naive Bayes in action with a practical NLP task like spam classification.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Recap core takeaways: Bayesian inference, model design, Naive Bayes usage.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hands-on exercises and comparisons with other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the formula and emphasize that Bayes' Rule allows updating prior beliefs based on new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Break down each component and relate it to real-world terminology and understanding.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Pose a real-world problem: interpreting a medical test result using Bayesian reasoning.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Walk through the calculation step-by-step and highlight the importance of the base 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this to illustrate the 'base rate fallacy' and show why Bayesian methods are crucial.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how Naive Bayes classifiers work based on Bayes' theorem.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Clarify the conditional independence assumption and its implications for scalability.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 the steps in applying a Naive Bayes model to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28;p1">
            <a:extLst>
              <a:ext uri="{FF2B5EF4-FFF2-40B4-BE49-F238E27FC236}">
                <a16:creationId xmlns:a16="http://schemas.microsoft.com/office/drawing/2014/main" id="{395A826D-AC90-0B51-0B0C-DAA77A1F9949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683500" y="0"/>
            <a:ext cx="1460500" cy="755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Fundamental Rules of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Topic: Union, Joint, and Conditional Probability</a:t>
            </a:r>
          </a:p>
          <a:p>
            <a:r>
              <a:rPr dirty="0"/>
              <a:t>Course: Machine Learning</a:t>
            </a:r>
          </a:p>
          <a:p>
            <a:r>
              <a:rPr dirty="0"/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Bayes’ Rule?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P(A|B) = [P(B|A) * P(A)] / P(B)</a:t>
            </a:r>
          </a:p>
          <a:p>
            <a:r>
              <a:rPr dirty="0"/>
              <a:t>Used to update beliefs after observing evidence.</a:t>
            </a:r>
            <a:endParaRPr lang="en-US" dirty="0"/>
          </a:p>
          <a:p>
            <a:r>
              <a:rPr lang="en-IN" dirty="0"/>
              <a:t>Posterior = Likelihood × Prior / Evidence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of Bayes’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P(A): Prior</a:t>
            </a:r>
            <a:r>
              <a:rPr lang="en-US" dirty="0"/>
              <a:t> </a:t>
            </a:r>
            <a:r>
              <a:rPr lang="en-IN" dirty="0"/>
              <a:t>probability (before seeing evidence)</a:t>
            </a:r>
            <a:endParaRPr dirty="0"/>
          </a:p>
          <a:p>
            <a:r>
              <a:rPr dirty="0"/>
              <a:t>P(B|A): Likelihood</a:t>
            </a:r>
            <a:r>
              <a:rPr lang="en-US" dirty="0"/>
              <a:t> (probability of evidence given A)</a:t>
            </a:r>
            <a:endParaRPr dirty="0"/>
          </a:p>
          <a:p>
            <a:r>
              <a:rPr dirty="0"/>
              <a:t>P(B): Marginal Probability</a:t>
            </a:r>
            <a:r>
              <a:rPr lang="en-US" dirty="0"/>
              <a:t> </a:t>
            </a:r>
            <a:r>
              <a:rPr lang="en-IN" dirty="0"/>
              <a:t>of evidence</a:t>
            </a:r>
            <a:endParaRPr dirty="0"/>
          </a:p>
          <a:p>
            <a:r>
              <a:rPr dirty="0"/>
              <a:t>P(A|B): Posterior</a:t>
            </a:r>
            <a:r>
              <a:rPr lang="en-US" dirty="0"/>
              <a:t> (updated probability of A given B)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 – Medical Diagnosis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disease affects 1% of the population. A diagnostic test gives a </a:t>
            </a:r>
            <a:r>
              <a:rPr lang="en-US" b="1" dirty="0"/>
              <a:t>positive result</a:t>
            </a:r>
            <a:r>
              <a:rPr lang="en-US" dirty="0"/>
              <a:t> 99% of the time if the patient has the disease and gives a </a:t>
            </a:r>
            <a:r>
              <a:rPr lang="en-US" b="1" dirty="0"/>
              <a:t>false positive</a:t>
            </a:r>
            <a:r>
              <a:rPr lang="en-US" dirty="0"/>
              <a:t> 5% of the time.</a:t>
            </a:r>
          </a:p>
          <a:p>
            <a:r>
              <a:rPr dirty="0"/>
              <a:t>Disease prevalence = 1%</a:t>
            </a:r>
          </a:p>
          <a:p>
            <a:r>
              <a:rPr dirty="0"/>
              <a:t>True Positive Rate = 99%</a:t>
            </a:r>
          </a:p>
          <a:p>
            <a:r>
              <a:rPr dirty="0"/>
              <a:t>False Positive Rate = 5%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– Medical Diagnosis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48DFD-F042-F297-47F0-D8B15986E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30" y="1345507"/>
            <a:ext cx="3865270" cy="15478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E97395-1870-5C49-B2E2-600A301B21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49" y="3088864"/>
            <a:ext cx="6810425" cy="2085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E301C54-6F77-7456-2667-C2E4EEC8D763}"/>
              </a:ext>
            </a:extLst>
          </p:cNvPr>
          <p:cNvSpPr txBox="1"/>
          <p:nvPr/>
        </p:nvSpPr>
        <p:spPr>
          <a:xfrm>
            <a:off x="764274" y="5753501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Only ~16.67% of positive tests actually indicate disease due to low base rate (prior).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It Matters – Real-World Relevance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FEFE862-CD72-8DC7-93FD-6DEAC62CD6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accuracy does not guarantee high certainty in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Bayesian inference corrects for base rate fallacy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avoid overconfidence in model predictions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Example – Generative Classifiers (Naive Bayes)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Bayes’ Rule is used in </a:t>
            </a:r>
            <a:r>
              <a:rPr lang="en-US" b="1" dirty="0"/>
              <a:t>Naive Bayes Classifiers</a:t>
            </a:r>
            <a:endParaRPr lang="en-US" dirty="0"/>
          </a:p>
          <a:p>
            <a:r>
              <a:rPr lang="en-US" dirty="0"/>
              <a:t>Goal: Predict class C given features x</a:t>
            </a:r>
            <a:r>
              <a:rPr lang="en-US" baseline="-25000" dirty="0"/>
              <a:t>1</a:t>
            </a:r>
            <a:r>
              <a:rPr lang="en-US" dirty="0"/>
              <a:t>,x</a:t>
            </a:r>
            <a:r>
              <a:rPr lang="en-US" baseline="-25000" dirty="0"/>
              <a:t>2</a:t>
            </a:r>
            <a:r>
              <a:rPr lang="en-US" dirty="0"/>
              <a:t>,...,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​</a:t>
            </a:r>
          </a:p>
          <a:p>
            <a:r>
              <a:rPr dirty="0"/>
              <a:t>Naive Bayes uses Bayes’ Rule: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  <a:r>
              <a:rPr dirty="0"/>
              <a:t>P(</a:t>
            </a:r>
            <a:r>
              <a:rPr dirty="0" err="1"/>
              <a:t>C|x</a:t>
            </a:r>
            <a:r>
              <a:rPr dirty="0"/>
              <a:t>) = P(</a:t>
            </a:r>
            <a:r>
              <a:rPr dirty="0" err="1"/>
              <a:t>x|C</a:t>
            </a:r>
            <a:r>
              <a:rPr dirty="0"/>
              <a:t>) * P(C) / P(x)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 in Naive Bayes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Assumes conditional independence: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This simplifies computation significantly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46492D-371C-C198-FF86-9204BE4B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86" y="2552132"/>
            <a:ext cx="4744998" cy="11769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Naive Bayes Classifier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lang="en-IN" dirty="0"/>
              <a:t>Calculate </a:t>
            </a:r>
            <a:r>
              <a:rPr lang="en-IN" b="1" dirty="0"/>
              <a:t>prior</a:t>
            </a:r>
            <a:r>
              <a:rPr lang="en-IN" dirty="0"/>
              <a:t> probabilities P(C)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lang="en-US" dirty="0"/>
              <a:t>Estimate </a:t>
            </a:r>
            <a:r>
              <a:rPr lang="en-US" b="1" dirty="0"/>
              <a:t>likelihood</a:t>
            </a:r>
            <a:r>
              <a:rPr lang="en-US" dirty="0"/>
              <a:t> P(</a:t>
            </a:r>
            <a:r>
              <a:rPr lang="en-US" dirty="0" err="1"/>
              <a:t>x</a:t>
            </a:r>
            <a:r>
              <a:rPr lang="en-US" baseline="-25000" dirty="0" err="1"/>
              <a:t>i</a:t>
            </a:r>
            <a:r>
              <a:rPr lang="en-US" dirty="0" err="1"/>
              <a:t>∣C</a:t>
            </a:r>
            <a:r>
              <a:rPr lang="en-US" dirty="0"/>
              <a:t>) from training data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lang="en-US" dirty="0"/>
              <a:t>Use Bayes’ Rule to get </a:t>
            </a:r>
            <a:r>
              <a:rPr lang="en-US" b="1" dirty="0"/>
              <a:t>posterior</a:t>
            </a:r>
            <a:r>
              <a:rPr lang="en-US" dirty="0"/>
              <a:t> P(C∣x</a:t>
            </a:r>
            <a:r>
              <a:rPr lang="en-US" baseline="-25000" dirty="0"/>
              <a:t>1</a:t>
            </a:r>
            <a:r>
              <a:rPr lang="en-US" dirty="0"/>
              <a:t>,...,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dirty="0"/>
              <a:t>4. Choose class with max posterior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– Text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6" y="1511490"/>
            <a:ext cx="9437427" cy="4525963"/>
          </a:xfrm>
        </p:spPr>
        <p:txBody>
          <a:bodyPr>
            <a:normAutofit/>
          </a:bodyPr>
          <a:lstStyle/>
          <a:p>
            <a:r>
              <a:rPr dirty="0"/>
              <a:t>Spam detection using word features and Bayes' Rule</a:t>
            </a:r>
            <a:endParaRPr lang="en-US" dirty="0"/>
          </a:p>
          <a:p>
            <a:r>
              <a:rPr lang="en-IN" dirty="0"/>
              <a:t>Classes: Spam / Not Spam</a:t>
            </a:r>
          </a:p>
          <a:p>
            <a:r>
              <a:rPr lang="en-US" dirty="0"/>
              <a:t>Features: Word counts or word presence (e.g., “free”, “offer”)</a:t>
            </a:r>
          </a:p>
          <a:p>
            <a:r>
              <a:rPr lang="en-US" dirty="0"/>
              <a:t>Naive Bayes predicts spam based on word likelihoods:</a:t>
            </a:r>
          </a:p>
          <a:p>
            <a:pPr marL="0" indent="0">
              <a:buNone/>
            </a:pPr>
            <a:r>
              <a:rPr lang="en-IN" dirty="0"/>
              <a:t>		</a:t>
            </a:r>
            <a:r>
              <a:rPr lang="en-IN" sz="2800" dirty="0"/>
              <a:t>P(</a:t>
            </a:r>
            <a:r>
              <a:rPr lang="en-IN" sz="2800" dirty="0" err="1"/>
              <a:t>Spam∣free</a:t>
            </a:r>
            <a:r>
              <a:rPr lang="en-IN" sz="2800" dirty="0"/>
              <a:t>, win)∝P(</a:t>
            </a:r>
            <a:r>
              <a:rPr lang="en-IN" sz="2800" dirty="0" err="1"/>
              <a:t>free∣Spam</a:t>
            </a:r>
            <a:r>
              <a:rPr lang="en-IN" sz="2800" dirty="0"/>
              <a:t>)⋅P(</a:t>
            </a:r>
            <a:r>
              <a:rPr lang="en-IN" sz="2800" dirty="0" err="1"/>
              <a:t>win∣Spam</a:t>
            </a:r>
            <a:r>
              <a:rPr lang="en-IN" sz="2800" dirty="0"/>
              <a:t>)⋅P(Spam)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Bayes' Rule = Prior × Likelihood / Evidence</a:t>
            </a:r>
          </a:p>
          <a:p>
            <a:r>
              <a:t>Used in inference and classification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Understand the rules of probability: union, joint, and conditional</a:t>
            </a:r>
          </a:p>
          <a:p>
            <a:pPr marL="0" indent="0">
              <a:buNone/>
            </a:pPr>
            <a:r>
              <a:rPr dirty="0"/>
              <a:t>• Learn how to apply these rules in calculations</a:t>
            </a:r>
          </a:p>
          <a:p>
            <a:pPr marL="0" indent="0">
              <a:buNone/>
            </a:pPr>
            <a:r>
              <a:rPr dirty="0"/>
              <a:t>• Explore examples relevant to machine learning</a:t>
            </a:r>
          </a:p>
          <a:p>
            <a:pPr marL="0" indent="0">
              <a:buNone/>
            </a:pPr>
            <a:r>
              <a:rPr dirty="0"/>
              <a:t>• Understand relationships between rules and Bayes’ theorem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Suggested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Try problems on medical diagnosis</a:t>
            </a:r>
          </a:p>
          <a:p>
            <a:r>
              <a:t>Implement Naive Bayes in scikit-learn</a:t>
            </a:r>
          </a:p>
          <a:p>
            <a:r>
              <a:t>Compare with Logistic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Union of Two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Rule: P(A ∪ B) = P(A) + P(B) - P(A ∩ B)</a:t>
            </a:r>
          </a:p>
          <a:p>
            <a:pPr marL="0" indent="0">
              <a:buNone/>
            </a:pPr>
            <a:r>
              <a:rPr dirty="0"/>
              <a:t>• Subtracting P(A ∩ B) avoids double-counting</a:t>
            </a:r>
          </a:p>
          <a:p>
            <a:pPr marL="0" indent="0">
              <a:buNone/>
            </a:pPr>
            <a:r>
              <a:rPr dirty="0"/>
              <a:t>• If A and B are mutually exclusive: P(A ∩ B) = 0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P(A) = 0.4, P(B) = 0.3, P(A ∩ B) = 0.1</a:t>
            </a:r>
          </a:p>
          <a:p>
            <a:pPr marL="0" indent="0">
              <a:buNone/>
            </a:pPr>
            <a:r>
              <a:rPr dirty="0"/>
              <a:t>P(A ∪ B) = 0.4 + 0.3 - 0.1 = 0.6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Joint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Definition: Probability of both events occurring</a:t>
            </a:r>
          </a:p>
          <a:p>
            <a:pPr marL="0" indent="0">
              <a:buNone/>
            </a:pPr>
            <a:r>
              <a:rPr dirty="0"/>
              <a:t>• Rule: P(A ∩ B) = P(A) × P(B) if A and B are independent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P(A) = 0.5, P(B) = 0.4 (independent)</a:t>
            </a:r>
          </a:p>
          <a:p>
            <a:pPr marL="0" indent="0">
              <a:buNone/>
            </a:pPr>
            <a:r>
              <a:rPr dirty="0"/>
              <a:t>P(A ∩ B) = 0.5 × 0.4 = 0.2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Definition: Probability of A given B has occurred</a:t>
            </a:r>
          </a:p>
          <a:p>
            <a:pPr marL="0" indent="0">
              <a:buNone/>
            </a:pPr>
            <a:r>
              <a:rPr dirty="0"/>
              <a:t>• Rule: P(A | B) = P(A ∩ B) / P(B), P(B) &gt; 0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P(A ∩ B) = 0.15, P(B) = 0.3</a:t>
            </a:r>
          </a:p>
          <a:p>
            <a:pPr marL="0" indent="0">
              <a:buNone/>
            </a:pPr>
            <a:r>
              <a:rPr dirty="0"/>
              <a:t>P(A | B) = 0.15 / 0.3 = 0.5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Relationship Between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Joint Probability via Conditionals:</a:t>
            </a:r>
          </a:p>
          <a:p>
            <a:pPr marL="0" indent="0">
              <a:buNone/>
            </a:pPr>
            <a:r>
              <a:rPr dirty="0"/>
              <a:t>  P(A ∩ B) = P(A | B) × P(B) = P(B | A) × P(A)</a:t>
            </a:r>
          </a:p>
          <a:p>
            <a:pPr marL="0" indent="0">
              <a:buNone/>
            </a:pPr>
            <a:r>
              <a:rPr dirty="0"/>
              <a:t>• Foundation for Bayes’ Theorem</a:t>
            </a:r>
          </a:p>
          <a:p>
            <a:pPr marL="0" indent="0">
              <a:buNone/>
            </a:pPr>
            <a:r>
              <a:rPr dirty="0"/>
              <a:t>• Essential for probabilistic ML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Naive Bayes Classifier: Uses P(Class | Features)</a:t>
            </a:r>
          </a:p>
          <a:p>
            <a:pPr marL="0" indent="0">
              <a:buNone/>
            </a:pPr>
            <a:r>
              <a:rPr dirty="0"/>
              <a:t>• Bayesian Networks: Graphs of conditional dependencies</a:t>
            </a:r>
          </a:p>
          <a:p>
            <a:pPr marL="0" indent="0">
              <a:buNone/>
            </a:pPr>
            <a:r>
              <a:rPr dirty="0"/>
              <a:t>• Hidden Markov Models: Use joint &amp; conditional probabilities</a:t>
            </a:r>
          </a:p>
          <a:p>
            <a:pPr marL="0" indent="0">
              <a:buNone/>
            </a:pPr>
            <a:r>
              <a:rPr dirty="0"/>
              <a:t>• Probabilistic Inference and Generative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Union Rule: P(A ∪ B) = P(A) + P(B) - P(A ∩ B)</a:t>
            </a:r>
          </a:p>
          <a:p>
            <a:pPr marL="0" indent="0">
              <a:buNone/>
            </a:pPr>
            <a:r>
              <a:rPr dirty="0"/>
              <a:t>• Joint Rule: P(A ∩ B) = P(A) × P(B) for independent A, B</a:t>
            </a:r>
          </a:p>
          <a:p>
            <a:pPr marL="0" indent="0">
              <a:buNone/>
            </a:pPr>
            <a:r>
              <a:rPr dirty="0"/>
              <a:t>• Conditional: P(A | B) = P(A ∩ B) / P(B)</a:t>
            </a:r>
          </a:p>
          <a:p>
            <a:pPr marL="0" indent="0">
              <a:buNone/>
            </a:pPr>
            <a:r>
              <a:rPr dirty="0"/>
              <a:t>• These rules underpin many machine learning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Bayes’ Rule – Applications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Example: Medical Diagnosis and Generative Classifiers</a:t>
            </a:r>
          </a:p>
          <a:p>
            <a:r>
              <a:rPr dirty="0"/>
              <a:t>Course: Machine Learning</a:t>
            </a:r>
          </a:p>
          <a:p>
            <a:r>
              <a:rPr dirty="0"/>
              <a:t>Instructor: [Your Name]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1097</Words>
  <Application>Microsoft Office PowerPoint</Application>
  <PresentationFormat>On-screen Show (4:3)</PresentationFormat>
  <Paragraphs>111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Fundamental Rules of Probability</vt:lpstr>
      <vt:lpstr>Learning Objectives</vt:lpstr>
      <vt:lpstr>Union of Two Events</vt:lpstr>
      <vt:lpstr>Joint Probability</vt:lpstr>
      <vt:lpstr>Conditional Probability</vt:lpstr>
      <vt:lpstr>Relationship Between Rules</vt:lpstr>
      <vt:lpstr>Applications in Machine Learning</vt:lpstr>
      <vt:lpstr>Summary</vt:lpstr>
      <vt:lpstr>Bayes’ Rule – Applications in Machine Learning</vt:lpstr>
      <vt:lpstr>What is Bayes’ Rule?</vt:lpstr>
      <vt:lpstr>Components of Bayes’ Rule</vt:lpstr>
      <vt:lpstr>Example – Medical Diagnosis Problem</vt:lpstr>
      <vt:lpstr>Solution – Medical Diagnosis</vt:lpstr>
      <vt:lpstr>Why It Matters – Real-World Relevance</vt:lpstr>
      <vt:lpstr>Example – Generative Classifiers (Naive Bayes)</vt:lpstr>
      <vt:lpstr>Assumptions in Naive Bayes</vt:lpstr>
      <vt:lpstr>Naive Bayes Classifier Workflow</vt:lpstr>
      <vt:lpstr>Example – Text Classification</vt:lpstr>
      <vt:lpstr>Summary</vt:lpstr>
      <vt:lpstr>Suggested Practice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sujeetha ganga</cp:lastModifiedBy>
  <cp:revision>4</cp:revision>
  <dcterms:created xsi:type="dcterms:W3CDTF">2013-01-27T09:14:16Z</dcterms:created>
  <dcterms:modified xsi:type="dcterms:W3CDTF">2025-07-15T06:10:14Z</dcterms:modified>
  <cp:category/>
</cp:coreProperties>
</file>