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F29F-473E-9810-C034-3DF40C227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B947F-65B0-4731-E6B5-BDDEE623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4BD67-B626-FDDF-B7E0-468A625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104-AD64-40C0-A24C-F33CA73118E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5756C-713B-6C39-F409-4C5D1F6A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51C0D-4D5F-FCC1-FA4B-6944DA5F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FDA0-ACF7-4CE3-8311-4BF20D226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6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A754-70AB-F612-061C-6D73D44D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1DEF7-5D5A-E000-72CD-1DF7F5FF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4C5BC-6493-1438-B8E5-0723BE20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104-AD64-40C0-A24C-F33CA73118E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FBC48-9E4B-5466-3982-02D6E881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18744-E721-DFAD-ACDB-52DACE56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FDA0-ACF7-4CE3-8311-4BF20D226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21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E8571-DDFA-F81F-478A-094D0C46D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D94DD-EB87-85B8-B046-33B53A495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2799-E9FE-1513-2617-CEBBFA94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104-AD64-40C0-A24C-F33CA73118E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1016-115D-48A8-4065-3DA233E9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BEDC-9775-7A71-E6F6-87133F23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FDA0-ACF7-4CE3-8311-4BF20D226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1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ECA3-57E3-51CD-2D4A-FA0DDFBF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9687-7938-5249-E6B6-AB3E50ED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EB62-8B34-B5A4-22F8-C84BFA69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104-AD64-40C0-A24C-F33CA73118E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24D6-4B58-F191-511F-E048B0F3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D3BC-86D1-E747-E045-E5DCE3F3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FDA0-ACF7-4CE3-8311-4BF20D226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6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CE2E-692E-8AAD-3B90-C78DF944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A3EAA-FED5-C7A6-8CE9-A49ED9643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ECCE-4F34-37F1-AAE5-EA13FF72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104-AD64-40C0-A24C-F33CA73118E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7A704-2DDE-C966-2958-14C4E284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EE05C-9873-66D3-37C4-F148B6DB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FDA0-ACF7-4CE3-8311-4BF20D226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4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629A-7D72-A888-EE4A-8D3AB984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2701-9EB7-ABDF-9D2B-91BAF840A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60660-AFA6-CCD0-63B0-547AE8477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A0A90-FD9E-50D1-680F-F22E08A0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104-AD64-40C0-A24C-F33CA73118E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6C651-6BFC-F2FF-5131-BBEEBDAF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FC40-D492-DBC3-533E-BF67E8B6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FDA0-ACF7-4CE3-8311-4BF20D226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24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14CC-D95D-9132-94F6-64BDB2A1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293A-CC44-7506-9139-641A8BC6D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5871F-809B-2FA6-60CA-F8547E256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C8D19-5C3E-216A-76E3-AECD64EA1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46A59-6950-9162-88ED-90B0135AE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61910-4C35-F88D-E3AD-442DCE5D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104-AD64-40C0-A24C-F33CA73118E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00DBC-2B48-BA9F-D6DA-A61E4507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3F2E7-064E-A6D8-1D98-E29E754A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FDA0-ACF7-4CE3-8311-4BF20D226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1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1CD0-219C-F491-DA37-00B3A44A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CFA6C-EC31-66DD-9AEC-B26C1AEA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104-AD64-40C0-A24C-F33CA73118E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8D718-2C7F-84EB-DF27-9960C71B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4F21F-30B8-2AB1-4F71-4047EAB5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FDA0-ACF7-4CE3-8311-4BF20D226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90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0C4E2-26BD-5CCC-4C58-89FB8434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104-AD64-40C0-A24C-F33CA73118E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91C1B-7953-AF26-38A8-124F9818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3F32C-D302-6031-C25B-7F15D46F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FDA0-ACF7-4CE3-8311-4BF20D226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12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431B-4870-7CE8-3AA3-EC8B9029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4504-4EBE-FA01-83E0-CD67E7983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67B2E-EDAF-4832-FB40-B479CDE53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04EC3-00C2-8AF9-3116-17FDB79F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104-AD64-40C0-A24C-F33CA73118E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D66CB-3DDD-3C4E-0747-B29E16D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47B48-FAC9-BCEE-B117-8D65C54A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FDA0-ACF7-4CE3-8311-4BF20D226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0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AA1E-7B8A-4FFB-E79C-85DCFEEC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85F13-8FFC-D606-DAEB-BD5415815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4F843-9DD1-12DD-6D66-C569172F4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DB7A9-2F49-E0CE-87DA-FFA3DEA0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104-AD64-40C0-A24C-F33CA73118E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A6249-1652-540D-ACC2-89747067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E10CD-CCFE-C925-CFC5-E47276AB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FDA0-ACF7-4CE3-8311-4BF20D226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0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AFEA8-3302-9FF3-24AC-65C18000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D2EEC-BB2F-6717-05CF-8D5C2172D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338A-2B2E-8838-0B2B-34D5F0720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1104-AD64-40C0-A24C-F33CA73118E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B5325-CC5C-6335-BFF7-E92D101DB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AAFDB-D2A1-0ADB-9494-8B01BFB47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FDA0-ACF7-4CE3-8311-4BF20D22699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oogle Shape;28;p1">
            <a:extLst>
              <a:ext uri="{FF2B5EF4-FFF2-40B4-BE49-F238E27FC236}">
                <a16:creationId xmlns:a16="http://schemas.microsoft.com/office/drawing/2014/main" id="{DAAEB49E-DDF5-8E34-7C8E-7996B064CE79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0731500" y="0"/>
            <a:ext cx="1460500" cy="75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44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B1F8-661C-1B4D-9D22-064EA9D1A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Continuous random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D5B8A-A3C0-1C49-D343-E165C5F96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Session-6</a:t>
            </a:r>
          </a:p>
          <a:p>
            <a:r>
              <a:rPr lang="en-US" dirty="0"/>
              <a:t>Unit-1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98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3B9D-2BC8-A2CA-2D67-37AEB95B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9984-EFE1-06E9-C117-21937FA6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Random Variable Functions</a:t>
            </a:r>
          </a:p>
          <a:p>
            <a:pPr marL="0" indent="0">
              <a:buNone/>
            </a:pPr>
            <a:r>
              <a:rPr lang="en-IN" dirty="0"/>
              <a:t>For any random variable X if it assume the values x1, x2,…</a:t>
            </a:r>
            <a:r>
              <a:rPr lang="en-IN" dirty="0" err="1"/>
              <a:t>xn</a:t>
            </a:r>
            <a:r>
              <a:rPr lang="en-IN" dirty="0"/>
              <a:t> where the probability</a:t>
            </a:r>
          </a:p>
          <a:p>
            <a:pPr marL="0" indent="0">
              <a:buNone/>
            </a:pPr>
            <a:r>
              <a:rPr lang="en-IN" dirty="0"/>
              <a:t>corresponding to each random variable is P(x1), P(x2),…P(</a:t>
            </a:r>
            <a:r>
              <a:rPr lang="en-IN" dirty="0" err="1"/>
              <a:t>xn</a:t>
            </a:r>
            <a:r>
              <a:rPr lang="en-IN" dirty="0"/>
              <a:t>), then the expected value of the</a:t>
            </a:r>
          </a:p>
          <a:p>
            <a:pPr marL="0" indent="0">
              <a:buNone/>
            </a:pPr>
            <a:r>
              <a:rPr lang="en-IN" dirty="0"/>
              <a:t>variable is,</a:t>
            </a:r>
          </a:p>
          <a:p>
            <a:pPr marL="0" indent="0">
              <a:buNone/>
            </a:pPr>
            <a:r>
              <a:rPr lang="en-IN" dirty="0"/>
              <a:t>Expectation of X, E(x) = Σ </a:t>
            </a:r>
            <a:r>
              <a:rPr lang="en-IN" dirty="0" err="1"/>
              <a:t>x.P</a:t>
            </a:r>
            <a:r>
              <a:rPr lang="en-IN" dirty="0"/>
              <a:t>(x)</a:t>
            </a:r>
          </a:p>
          <a:p>
            <a:pPr marL="0" indent="0">
              <a:buNone/>
            </a:pPr>
            <a:r>
              <a:rPr lang="en-IN" dirty="0"/>
              <a:t>Now for any new random variable Y in which the random variable X is its input, i.e. Y = f(X),</a:t>
            </a:r>
          </a:p>
          <a:p>
            <a:pPr marL="0" indent="0">
              <a:buNone/>
            </a:pPr>
            <a:r>
              <a:rPr lang="en-IN" dirty="0"/>
              <a:t>then the cumulative distribution function of Y is,</a:t>
            </a:r>
          </a:p>
          <a:p>
            <a:pPr marL="0" indent="0">
              <a:buNone/>
            </a:pPr>
            <a:r>
              <a:rPr lang="en-IN" dirty="0"/>
              <a:t>Fy(Y) = P(g(X) ≤ y)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50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2D20-B16F-8A3A-9AE8-86244A4B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 Example with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7D47-A018-61A6-1A76-D1A0E0D6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1. Find the mean value for the continuous random variable, f(x) = x2, 1 ≤ x ≤ 3</a:t>
            </a:r>
          </a:p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Given,</a:t>
            </a:r>
          </a:p>
          <a:p>
            <a:pPr marL="0" indent="0">
              <a:buNone/>
            </a:pPr>
            <a:r>
              <a:rPr lang="en-IN" dirty="0"/>
              <a:t>f(x) = x2</a:t>
            </a:r>
          </a:p>
          <a:p>
            <a:pPr marL="0" indent="0">
              <a:buNone/>
            </a:pPr>
            <a:r>
              <a:rPr lang="en-IN" dirty="0"/>
              <a:t>1 ≤ x ≤ 3</a:t>
            </a:r>
          </a:p>
          <a:p>
            <a:pPr marL="0" indent="0">
              <a:buNone/>
            </a:pPr>
            <a:r>
              <a:rPr lang="en-IN" dirty="0"/>
              <a:t>E(x) = ∫3 1 </a:t>
            </a:r>
            <a:r>
              <a:rPr lang="en-IN" dirty="0" err="1"/>
              <a:t>x.f</a:t>
            </a:r>
            <a:r>
              <a:rPr lang="en-IN" dirty="0"/>
              <a:t>(x)dx</a:t>
            </a:r>
          </a:p>
          <a:p>
            <a:pPr marL="0" indent="0">
              <a:buNone/>
            </a:pPr>
            <a:r>
              <a:rPr lang="en-IN" dirty="0"/>
              <a:t>E(x) = ∫31 x.x2.dx</a:t>
            </a:r>
          </a:p>
          <a:p>
            <a:pPr marL="0" indent="0">
              <a:buNone/>
            </a:pPr>
            <a:r>
              <a:rPr lang="en-IN" dirty="0"/>
              <a:t>E(x) = ∫31 x3.dx</a:t>
            </a:r>
          </a:p>
          <a:p>
            <a:pPr marL="0" indent="0">
              <a:buNone/>
            </a:pPr>
            <a:r>
              <a:rPr lang="en-IN" dirty="0"/>
              <a:t>E(x) = [x4/4]31</a:t>
            </a:r>
          </a:p>
          <a:p>
            <a:pPr marL="0" indent="0">
              <a:buNone/>
            </a:pPr>
            <a:r>
              <a:rPr lang="en-IN" dirty="0"/>
              <a:t>E(x) = 1/4{34– 14} = 1/4{81 – 1}</a:t>
            </a:r>
          </a:p>
          <a:p>
            <a:pPr marL="0" indent="0">
              <a:buNone/>
            </a:pPr>
            <a:r>
              <a:rPr lang="en-IN" dirty="0"/>
              <a:t>E(x) = 1/4{80} = 20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72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964E-37CD-BC87-D94A-D0244CDC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24" y="477672"/>
            <a:ext cx="10889776" cy="569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2. Find the mean value for the continuous random variable, f(x) = ex, 1 ≤ x ≤ 3</a:t>
            </a:r>
          </a:p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Given,</a:t>
            </a:r>
          </a:p>
          <a:p>
            <a:pPr marL="0" indent="0">
              <a:buNone/>
            </a:pPr>
            <a:r>
              <a:rPr lang="en-IN" dirty="0"/>
              <a:t>f(x) = ex 1 ≤ x ≤ 3</a:t>
            </a:r>
          </a:p>
          <a:p>
            <a:pPr marL="0" indent="0">
              <a:buNone/>
            </a:pPr>
            <a:r>
              <a:rPr lang="en-IN" dirty="0"/>
              <a:t>E(x) = ∫3</a:t>
            </a:r>
          </a:p>
          <a:p>
            <a:pPr marL="0" indent="0">
              <a:buNone/>
            </a:pPr>
            <a:r>
              <a:rPr lang="en-IN" dirty="0"/>
              <a:t>1 </a:t>
            </a:r>
            <a:r>
              <a:rPr lang="en-IN" dirty="0" err="1"/>
              <a:t>x.f</a:t>
            </a:r>
            <a:r>
              <a:rPr lang="en-IN" dirty="0"/>
              <a:t>(x)dx</a:t>
            </a:r>
          </a:p>
          <a:p>
            <a:pPr marL="0" indent="0">
              <a:buNone/>
            </a:pPr>
            <a:r>
              <a:rPr lang="en-IN" dirty="0"/>
              <a:t>E(x) = ∫31 </a:t>
            </a:r>
            <a:r>
              <a:rPr lang="en-IN" dirty="0" err="1"/>
              <a:t>x.ex.dx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E(x) = [</a:t>
            </a:r>
            <a:r>
              <a:rPr lang="en-IN" dirty="0" err="1"/>
              <a:t>x.ex</a:t>
            </a:r>
            <a:r>
              <a:rPr lang="en-IN" dirty="0"/>
              <a:t> – ex]31</a:t>
            </a:r>
          </a:p>
          <a:p>
            <a:pPr marL="0" indent="0">
              <a:buNone/>
            </a:pPr>
            <a:r>
              <a:rPr lang="en-IN" dirty="0"/>
              <a:t>E(x) = [ex(x – 1)]31</a:t>
            </a:r>
          </a:p>
          <a:p>
            <a:pPr marL="0" indent="0">
              <a:buNone/>
            </a:pPr>
            <a:r>
              <a:rPr lang="en-IN" dirty="0"/>
              <a:t>E(x) = e3(2) – e(0)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445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A876-85B2-0E02-12FB-BB0E2704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C14C-0B96-7225-30D7-C1691AC8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3. Find the mean value for the continuous random variable, f(x) = x2, 1 ≤ x ≤ 3</a:t>
            </a:r>
          </a:p>
          <a:p>
            <a:pPr marL="0" indent="0">
              <a:buNone/>
            </a:pPr>
            <a:r>
              <a:rPr lang="en-IN" dirty="0"/>
              <a:t>Solution :</a:t>
            </a:r>
          </a:p>
          <a:p>
            <a:pPr marL="0" indent="0">
              <a:buNone/>
            </a:pPr>
            <a:r>
              <a:rPr lang="en-IN" dirty="0"/>
              <a:t>f(x) = x^2, 1 ≤ x ≤ 3</a:t>
            </a:r>
          </a:p>
          <a:p>
            <a:pPr marL="0" indent="0">
              <a:buNone/>
            </a:pPr>
            <a:r>
              <a:rPr lang="en-IN" dirty="0"/>
              <a:t>Mean = ∫(x^3)dx / ∫(x^2)dx from 1 to 3</a:t>
            </a:r>
          </a:p>
          <a:p>
            <a:pPr marL="0" indent="0">
              <a:buNone/>
            </a:pPr>
            <a:r>
              <a:rPr lang="en-IN" dirty="0"/>
              <a:t>= [(1/4)x^4]₁ ³ / [(1/3)x^3]₁ ³</a:t>
            </a:r>
          </a:p>
          <a:p>
            <a:pPr marL="0" indent="0">
              <a:buNone/>
            </a:pPr>
            <a:r>
              <a:rPr lang="en-IN" dirty="0"/>
              <a:t>= (81/4 – 1/4) / (27/3 – 1/3)</a:t>
            </a:r>
          </a:p>
          <a:p>
            <a:pPr marL="0" indent="0">
              <a:buNone/>
            </a:pPr>
            <a:r>
              <a:rPr lang="en-IN" dirty="0"/>
              <a:t>= 20 / 26/3</a:t>
            </a:r>
          </a:p>
          <a:p>
            <a:pPr marL="0" indent="0">
              <a:buNone/>
            </a:pPr>
            <a:r>
              <a:rPr lang="en-IN" dirty="0"/>
              <a:t>= 20 * 3/26 = 60/26 ≈ 2.31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65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2B33-88FF-1565-7C20-9B747B73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BBAA-6299-FB88-9B3A-B75AF9E6D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 variable is a fundamental concept in statistics that bridges the gap between theoretical probability and real-world data. random variable in statistics is a function that assigns a real value to an outcome in the sample space of a random experiment. For example: if you roll a die, you can assign a number to each possible outcome.</a:t>
            </a:r>
          </a:p>
          <a:p>
            <a:r>
              <a:rPr lang="en-IN" dirty="0"/>
              <a:t>There are two basic types of random variables,</a:t>
            </a:r>
          </a:p>
          <a:p>
            <a:pPr lvl="1"/>
            <a:r>
              <a:rPr lang="en-IN" dirty="0"/>
              <a:t> Discrete Random Variables (which take on specific values)</a:t>
            </a:r>
          </a:p>
          <a:p>
            <a:pPr lvl="1"/>
            <a:r>
              <a:rPr lang="en-IN" dirty="0"/>
              <a:t> Continuous Random Variables (assume any value within a given range)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09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4981-2D56-B429-D1A0-8D6ADA2A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 Definition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C991-FEFA-2B10-538E-BF9E0F56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Random variable in statistics is a variable whose possible values are numerical outcomes of a random phenomenon. It is a function that assigns a real number to each outcome in the sample space of a random experiment. We define a random variable as a function that maps from the sample space of an experiment to the real numbers. Mathematically, Random Variable is expressed as, </a:t>
            </a:r>
          </a:p>
          <a:p>
            <a:pPr marL="0" indent="0">
              <a:buNone/>
            </a:pPr>
            <a:r>
              <a:rPr lang="en-IN" dirty="0"/>
              <a:t>X: S →R</a:t>
            </a:r>
          </a:p>
          <a:p>
            <a:pPr marL="0" indent="0">
              <a:buNone/>
            </a:pPr>
            <a:r>
              <a:rPr lang="en-IN" dirty="0"/>
              <a:t>where, </a:t>
            </a:r>
          </a:p>
          <a:p>
            <a:pPr lvl="1"/>
            <a:r>
              <a:rPr lang="en-IN" dirty="0"/>
              <a:t> X is Random Variable (It is usually denoted using capital letter)</a:t>
            </a:r>
          </a:p>
          <a:p>
            <a:pPr lvl="1"/>
            <a:r>
              <a:rPr lang="en-IN" dirty="0"/>
              <a:t> S is Sample Space</a:t>
            </a:r>
          </a:p>
          <a:p>
            <a:pPr lvl="1"/>
            <a:r>
              <a:rPr lang="en-IN" dirty="0"/>
              <a:t> R is Set of Real Numbers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3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2861-CF2F-E2F2-5324-6E4D538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 Example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E0C9-30C8-FF1D-55A2-D4E753A8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Example 1</a:t>
            </a:r>
          </a:p>
          <a:p>
            <a:pPr marL="0" indent="0">
              <a:buNone/>
            </a:pPr>
            <a:r>
              <a:rPr lang="en-IN" dirty="0"/>
              <a:t>If two unbiased coins are tossed then find the random variable associated with that event.</a:t>
            </a:r>
          </a:p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Suppose Two (unbiased) coins are tossed</a:t>
            </a:r>
          </a:p>
          <a:p>
            <a:pPr marL="0" indent="0">
              <a:buNone/>
            </a:pPr>
            <a:r>
              <a:rPr lang="en-IN" dirty="0"/>
              <a:t>X = number of heads. [X is a random variable or function]</a:t>
            </a:r>
          </a:p>
          <a:p>
            <a:pPr marL="0" indent="0">
              <a:buNone/>
            </a:pPr>
            <a:r>
              <a:rPr lang="en-IN" dirty="0"/>
              <a:t>Here, the sample space S = {HH, HT, TH, TT}</a:t>
            </a:r>
          </a:p>
          <a:p>
            <a:pPr marL="0" indent="0">
              <a:buNone/>
            </a:pPr>
            <a:r>
              <a:rPr lang="en-IN" b="1" dirty="0"/>
              <a:t>Example 2</a:t>
            </a:r>
          </a:p>
          <a:p>
            <a:pPr marL="0" indent="0">
              <a:buNone/>
            </a:pPr>
            <a:r>
              <a:rPr lang="en-IN" dirty="0"/>
              <a:t>Suppose a random variable X takes m different values i.e. sample space</a:t>
            </a:r>
          </a:p>
          <a:p>
            <a:pPr marL="0" indent="0">
              <a:buNone/>
            </a:pPr>
            <a:r>
              <a:rPr lang="en-IN" dirty="0"/>
              <a:t>X = {x1, x2, x3………</a:t>
            </a:r>
            <a:r>
              <a:rPr lang="en-IN" dirty="0" err="1"/>
              <a:t>xm</a:t>
            </a:r>
            <a:r>
              <a:rPr lang="en-IN" dirty="0"/>
              <a:t>} with probabilities</a:t>
            </a:r>
          </a:p>
          <a:p>
            <a:pPr marL="0" indent="0">
              <a:buNone/>
            </a:pPr>
            <a:r>
              <a:rPr lang="en-IN" dirty="0"/>
              <a:t>P(X = xi) = pi</a:t>
            </a:r>
          </a:p>
          <a:p>
            <a:pPr marL="0" indent="0">
              <a:buNone/>
            </a:pPr>
            <a:r>
              <a:rPr lang="en-IN" dirty="0"/>
              <a:t>where 1 ≤ </a:t>
            </a:r>
            <a:r>
              <a:rPr lang="en-IN" dirty="0" err="1"/>
              <a:t>i</a:t>
            </a:r>
            <a:r>
              <a:rPr lang="en-IN" dirty="0"/>
              <a:t> ≤ m</a:t>
            </a:r>
          </a:p>
          <a:p>
            <a:pPr marL="0" indent="0">
              <a:buNone/>
            </a:pPr>
            <a:r>
              <a:rPr lang="en-IN" dirty="0"/>
              <a:t>The probabilities must satisfy the following conditions :</a:t>
            </a:r>
          </a:p>
          <a:p>
            <a:pPr marL="0" indent="0">
              <a:buNone/>
            </a:pPr>
            <a:r>
              <a:rPr lang="en-IN" dirty="0"/>
              <a:t>• 0 ≤ pi ≤ 1; where 1 ≤ </a:t>
            </a:r>
            <a:r>
              <a:rPr lang="en-IN" dirty="0" err="1"/>
              <a:t>i</a:t>
            </a:r>
            <a:r>
              <a:rPr lang="en-IN" dirty="0"/>
              <a:t> ≤ m</a:t>
            </a:r>
          </a:p>
          <a:p>
            <a:pPr marL="0" indent="0">
              <a:buNone/>
            </a:pPr>
            <a:r>
              <a:rPr lang="en-IN" dirty="0"/>
              <a:t>• p1 + p2 + p3 + ……. + pm = 1 Or we can say 0 ≤ pi ≤ 1 and </a:t>
            </a:r>
            <a:r>
              <a:rPr lang="en-IN" dirty="0" err="1"/>
              <a:t>Σpi</a:t>
            </a:r>
            <a:r>
              <a:rPr lang="en-IN" dirty="0"/>
              <a:t> = 1</a:t>
            </a:r>
          </a:p>
          <a:p>
            <a:pPr marL="0" indent="0">
              <a:buNone/>
            </a:pPr>
            <a:r>
              <a:rPr lang="en-IN" dirty="0"/>
              <a:t>Hence possible values for random variable X are 0, 1, 2.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08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C2A6-980F-AF06-BDEB-EE852C29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1352-E26E-ABD7-7E29-C760BFA56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X = {0, 1, 2} where m = 3</a:t>
            </a:r>
          </a:p>
          <a:p>
            <a:pPr marL="0" indent="0">
              <a:buNone/>
            </a:pPr>
            <a:r>
              <a:rPr lang="en-IN" dirty="0"/>
              <a:t>• P(X = 0) = (Probability that number of heads is 0) = P(TT) = 1/2×1/2 = 1/4</a:t>
            </a:r>
          </a:p>
          <a:p>
            <a:pPr marL="0" indent="0">
              <a:buNone/>
            </a:pPr>
            <a:r>
              <a:rPr lang="en-IN" dirty="0"/>
              <a:t>• P(X = 1) = (Probability that number of heads is 1) = P(HT | TH) = 1/2×1/2 + 1/2×1/2 = 1/2</a:t>
            </a:r>
          </a:p>
          <a:p>
            <a:pPr marL="0" indent="0">
              <a:buNone/>
            </a:pPr>
            <a:r>
              <a:rPr lang="en-IN" dirty="0"/>
              <a:t>• P(X = 2) = (Probability that number of heads is 2) = P(HH) = 1/2×1/2 = 1/4</a:t>
            </a:r>
          </a:p>
          <a:p>
            <a:pPr marL="0" indent="0">
              <a:buNone/>
            </a:pPr>
            <a:r>
              <a:rPr lang="en-IN" dirty="0"/>
              <a:t>Here, you can observe that, (0 ≤ p1, p2, p3 ≤ 1/2)</a:t>
            </a:r>
          </a:p>
          <a:p>
            <a:pPr marL="0" indent="0">
              <a:buNone/>
            </a:pPr>
            <a:r>
              <a:rPr lang="en-IN" dirty="0"/>
              <a:t>p1 + p2 + p3 = 1/4 + 2/4 + 1/4 = 1</a:t>
            </a:r>
          </a:p>
          <a:p>
            <a:pPr marL="0" indent="0">
              <a:buNone/>
            </a:pPr>
            <a:r>
              <a:rPr lang="en-IN" dirty="0"/>
              <a:t>For example,</a:t>
            </a:r>
          </a:p>
          <a:p>
            <a:pPr marL="0" indent="0">
              <a:buNone/>
            </a:pPr>
            <a:r>
              <a:rPr lang="en-IN" dirty="0"/>
              <a:t>Suppose a dice is thrown (X = outcome of the dice). Here, the sample space S = {1, 2, 3, 4, 5, 6}.</a:t>
            </a:r>
          </a:p>
          <a:p>
            <a:pPr marL="0" indent="0">
              <a:buNone/>
            </a:pPr>
            <a:r>
              <a:rPr lang="en-IN" dirty="0"/>
              <a:t>The output of the function will be:</a:t>
            </a:r>
          </a:p>
          <a:p>
            <a:pPr marL="0" indent="0">
              <a:buNone/>
            </a:pPr>
            <a:r>
              <a:rPr lang="en-IN" dirty="0"/>
              <a:t>• P(X=1) = 1/6</a:t>
            </a:r>
          </a:p>
          <a:p>
            <a:pPr marL="0" indent="0">
              <a:buNone/>
            </a:pPr>
            <a:r>
              <a:rPr lang="en-IN" dirty="0"/>
              <a:t>• P(X=2) = 1/6</a:t>
            </a:r>
          </a:p>
          <a:p>
            <a:pPr marL="0" indent="0">
              <a:buNone/>
            </a:pPr>
            <a:r>
              <a:rPr lang="en-IN" dirty="0"/>
              <a:t>• P(X=3) = 1/6</a:t>
            </a:r>
          </a:p>
          <a:p>
            <a:pPr marL="0" indent="0">
              <a:buNone/>
            </a:pPr>
            <a:r>
              <a:rPr lang="en-IN" dirty="0"/>
              <a:t>• P(X=4) = 1/6</a:t>
            </a:r>
          </a:p>
          <a:p>
            <a:pPr marL="0" indent="0">
              <a:buNone/>
            </a:pPr>
            <a:r>
              <a:rPr lang="en-IN" dirty="0"/>
              <a:t>• P(X=5) = 1/6</a:t>
            </a:r>
          </a:p>
          <a:p>
            <a:pPr marL="0" indent="0">
              <a:buNone/>
            </a:pPr>
            <a:r>
              <a:rPr lang="en-IN" dirty="0"/>
              <a:t>• P(X=6) = 1/6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36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752C-3CBB-6C4C-9B0D-63FAC58C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Random Variable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6C8F-D3B7-18F5-D772-913C66048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Continuous Random Variable takes on an infinite number of values. The probability function associated with it is said to be PDF (Probability Density Function).</a:t>
            </a:r>
          </a:p>
          <a:p>
            <a:pPr marL="0" indent="0">
              <a:buNone/>
            </a:pPr>
            <a:r>
              <a:rPr lang="en-IN" dirty="0"/>
              <a:t>PDF (Probability Density Function)</a:t>
            </a:r>
          </a:p>
          <a:p>
            <a:pPr marL="0" indent="0">
              <a:buNone/>
            </a:pPr>
            <a:r>
              <a:rPr lang="en-IN" dirty="0"/>
              <a:t>If X is a continuous random variable. P (x &lt; X &lt; x + dx) = f(x)dx then,</a:t>
            </a:r>
          </a:p>
          <a:p>
            <a:pPr marL="0" indent="0">
              <a:buNone/>
            </a:pPr>
            <a:r>
              <a:rPr lang="en-IN" dirty="0"/>
              <a:t>• 0 ≤ f(x) ≤ 1; for all x</a:t>
            </a:r>
          </a:p>
          <a:p>
            <a:pPr marL="0" indent="0">
              <a:buNone/>
            </a:pPr>
            <a:r>
              <a:rPr lang="en-IN" dirty="0"/>
              <a:t>• ∫ f(x) dx = 1 over all values of x</a:t>
            </a:r>
          </a:p>
          <a:p>
            <a:pPr marL="0" indent="0">
              <a:buNone/>
            </a:pPr>
            <a:r>
              <a:rPr lang="en-IN" dirty="0"/>
              <a:t>Then P (X) is said to be a PDF of the distribution.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28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042-6AEC-DCD0-CDE7-48BF4806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9" y="293427"/>
            <a:ext cx="11162731" cy="64144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Continuous Random Variables Example</a:t>
            </a:r>
          </a:p>
          <a:p>
            <a:pPr marL="0" indent="0">
              <a:buNone/>
            </a:pPr>
            <a:r>
              <a:rPr lang="en-IN" dirty="0"/>
              <a:t>Find the value of P (1 &lt; X &lt; 2)</a:t>
            </a:r>
          </a:p>
          <a:p>
            <a:pPr marL="0" indent="0">
              <a:buNone/>
            </a:pPr>
            <a:r>
              <a:rPr lang="en-IN" dirty="0"/>
              <a:t>Such that,</a:t>
            </a:r>
          </a:p>
          <a:p>
            <a:pPr marL="0" indent="0">
              <a:buNone/>
            </a:pPr>
            <a:r>
              <a:rPr lang="en-IN" dirty="0"/>
              <a:t>• f(x) = kx3; 0 ≤ x ≤ 3 = 0</a:t>
            </a:r>
          </a:p>
          <a:p>
            <a:pPr marL="0" indent="0">
              <a:buNone/>
            </a:pPr>
            <a:r>
              <a:rPr lang="en-IN" dirty="0"/>
              <a:t>Otherwise f(x) is a density function.</a:t>
            </a:r>
          </a:p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If a function f is said to be a density function, then the sum of  all probabilities is equal to 1.</a:t>
            </a:r>
          </a:p>
          <a:p>
            <a:pPr marL="0" indent="0">
              <a:buNone/>
            </a:pPr>
            <a:r>
              <a:rPr lang="en-IN" dirty="0"/>
              <a:t>Since it is a continuous random variable Integral value is 1 overall sample space s.</a:t>
            </a:r>
          </a:p>
          <a:p>
            <a:pPr marL="0" indent="0">
              <a:buNone/>
            </a:pPr>
            <a:r>
              <a:rPr lang="en-IN" dirty="0"/>
              <a:t>∫ f(x) dx = 1</a:t>
            </a:r>
          </a:p>
          <a:p>
            <a:pPr marL="0" indent="0">
              <a:buNone/>
            </a:pPr>
            <a:r>
              <a:rPr lang="en-IN" dirty="0"/>
              <a:t>∫ kx3 dx = 1</a:t>
            </a:r>
          </a:p>
          <a:p>
            <a:pPr marL="0" indent="0">
              <a:buNone/>
            </a:pPr>
            <a:r>
              <a:rPr lang="en-IN" dirty="0"/>
              <a:t>K[x4]/4 = 1</a:t>
            </a:r>
          </a:p>
          <a:p>
            <a:pPr marL="0" indent="0">
              <a:buNone/>
            </a:pPr>
            <a:r>
              <a:rPr lang="en-IN" dirty="0"/>
              <a:t>Given interval, 0 ≤ x ≤ 3 = 0</a:t>
            </a:r>
          </a:p>
          <a:p>
            <a:pPr marL="0" indent="0">
              <a:buNone/>
            </a:pPr>
            <a:r>
              <a:rPr lang="en-IN" dirty="0"/>
              <a:t>K[34 – 04]/4 = 1</a:t>
            </a:r>
          </a:p>
          <a:p>
            <a:pPr marL="0" indent="0">
              <a:buNone/>
            </a:pPr>
            <a:r>
              <a:rPr lang="en-IN" dirty="0"/>
              <a:t>K(81/4) = 1</a:t>
            </a:r>
          </a:p>
          <a:p>
            <a:pPr marL="0" indent="0">
              <a:buNone/>
            </a:pPr>
            <a:r>
              <a:rPr lang="en-IN" dirty="0"/>
              <a:t>K = 4/81</a:t>
            </a:r>
          </a:p>
          <a:p>
            <a:pPr marL="0" indent="0">
              <a:buNone/>
            </a:pPr>
            <a:r>
              <a:rPr lang="en-IN" dirty="0"/>
              <a:t>Thus,</a:t>
            </a:r>
          </a:p>
          <a:p>
            <a:pPr marL="0" indent="0">
              <a:buNone/>
            </a:pPr>
            <a:r>
              <a:rPr lang="en-IN" dirty="0"/>
              <a:t>P (1 &lt; X &lt; 2) = k×[X4]/4</a:t>
            </a:r>
          </a:p>
          <a:p>
            <a:pPr marL="0" indent="0">
              <a:buNone/>
            </a:pPr>
            <a:r>
              <a:rPr lang="en-IN" dirty="0"/>
              <a:t>P = 4/81×[16-1]/4</a:t>
            </a:r>
          </a:p>
          <a:p>
            <a:pPr marL="0" indent="0">
              <a:buNone/>
            </a:pPr>
            <a:r>
              <a:rPr lang="en-IN" dirty="0"/>
              <a:t>P = 15/81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29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DE71-006F-02E6-FF8F-80E21C9AF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52" y="348018"/>
            <a:ext cx="10910248" cy="58289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Random Variable Formulas</a:t>
            </a:r>
          </a:p>
          <a:p>
            <a:pPr marL="0" indent="0">
              <a:buNone/>
            </a:pPr>
            <a:r>
              <a:rPr lang="en-IN" dirty="0"/>
              <a:t>There are two main random variable formulas,</a:t>
            </a:r>
          </a:p>
          <a:p>
            <a:pPr marL="0" indent="0">
              <a:buNone/>
            </a:pPr>
            <a:r>
              <a:rPr lang="en-IN" dirty="0"/>
              <a:t>• Mean of Random Variable</a:t>
            </a:r>
          </a:p>
          <a:p>
            <a:pPr marL="0" indent="0">
              <a:buNone/>
            </a:pPr>
            <a:r>
              <a:rPr lang="en-IN" dirty="0"/>
              <a:t>• Variance of Random Variable</a:t>
            </a:r>
          </a:p>
          <a:p>
            <a:pPr marL="0" indent="0">
              <a:buNone/>
            </a:pPr>
            <a:r>
              <a:rPr lang="en-IN" dirty="0"/>
              <a:t>Let’s learn about the same in detail,</a:t>
            </a:r>
          </a:p>
          <a:p>
            <a:pPr marL="0" indent="0">
              <a:buNone/>
            </a:pPr>
            <a:r>
              <a:rPr lang="en-IN" dirty="0"/>
              <a:t>Mean of Random Variable</a:t>
            </a:r>
          </a:p>
          <a:p>
            <a:pPr marL="0" indent="0">
              <a:buNone/>
            </a:pPr>
            <a:r>
              <a:rPr lang="en-IN" dirty="0"/>
              <a:t>For any random variable X where P is its respective probability we define its mean as,</a:t>
            </a:r>
          </a:p>
          <a:p>
            <a:pPr marL="0" indent="0">
              <a:buNone/>
            </a:pPr>
            <a:r>
              <a:rPr lang="en-IN" dirty="0"/>
              <a:t>Mean(μ) = Σ X.P</a:t>
            </a:r>
          </a:p>
          <a:p>
            <a:pPr marL="0" indent="0">
              <a:buNone/>
            </a:pPr>
            <a:r>
              <a:rPr lang="en-IN" dirty="0"/>
              <a:t>where,</a:t>
            </a:r>
          </a:p>
          <a:p>
            <a:pPr marL="0" indent="0">
              <a:buNone/>
            </a:pPr>
            <a:r>
              <a:rPr lang="en-IN" dirty="0"/>
              <a:t>• X is the random variable that consist of all possible values.</a:t>
            </a:r>
          </a:p>
          <a:p>
            <a:pPr marL="0" indent="0">
              <a:buNone/>
            </a:pPr>
            <a:r>
              <a:rPr lang="en-IN" dirty="0"/>
              <a:t>• P is the probability of respective variables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25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19C2-AE33-FCA0-28F8-6CE1BF5E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07" y="361666"/>
            <a:ext cx="11094493" cy="581529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Variance of Random Variable</a:t>
            </a:r>
          </a:p>
          <a:p>
            <a:pPr marL="0" indent="0">
              <a:buNone/>
            </a:pPr>
            <a:r>
              <a:rPr lang="en-IN" dirty="0"/>
              <a:t>The variance of a random variable tells us how the random variable is spread about the mean</a:t>
            </a:r>
          </a:p>
          <a:p>
            <a:pPr marL="0" indent="0">
              <a:buNone/>
            </a:pPr>
            <a:r>
              <a:rPr lang="en-IN" dirty="0"/>
              <a:t>value of the random variable. Variance of Random Variable is calculated using the formula,</a:t>
            </a:r>
          </a:p>
          <a:p>
            <a:pPr marL="0" indent="0">
              <a:buNone/>
            </a:pPr>
            <a:r>
              <a:rPr lang="en-IN" dirty="0"/>
              <a:t>Var(x) = σ2 = E(X2) – {E(X)}2</a:t>
            </a:r>
          </a:p>
          <a:p>
            <a:pPr marL="0" indent="0">
              <a:buNone/>
            </a:pPr>
            <a:r>
              <a:rPr lang="en-IN" dirty="0"/>
              <a:t>where,</a:t>
            </a:r>
          </a:p>
          <a:p>
            <a:pPr marL="0" indent="0">
              <a:buNone/>
            </a:pPr>
            <a:r>
              <a:rPr lang="en-IN" dirty="0"/>
              <a:t>• E(X2) = ΣX2P</a:t>
            </a:r>
          </a:p>
          <a:p>
            <a:pPr marL="0" indent="0">
              <a:buNone/>
            </a:pPr>
            <a:r>
              <a:rPr lang="en-IN" dirty="0"/>
              <a:t>• E(X) = ΣXP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78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1451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Continuous random variable</vt:lpstr>
      <vt:lpstr>Random Variable </vt:lpstr>
      <vt:lpstr>Random Variable Definition </vt:lpstr>
      <vt:lpstr>Random Variable Example </vt:lpstr>
      <vt:lpstr>PowerPoint Presentation</vt:lpstr>
      <vt:lpstr>Continuous Random Variable </vt:lpstr>
      <vt:lpstr>PowerPoint Presentation</vt:lpstr>
      <vt:lpstr>PowerPoint Presentation</vt:lpstr>
      <vt:lpstr>PowerPoint Presentation</vt:lpstr>
      <vt:lpstr>PowerPoint Presentation</vt:lpstr>
      <vt:lpstr>Random Variable Example with Solutions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sujeetha ganga</dc:creator>
  <cp:lastModifiedBy>sujeetha ganga</cp:lastModifiedBy>
  <cp:revision>2</cp:revision>
  <dcterms:created xsi:type="dcterms:W3CDTF">2025-07-18T05:55:55Z</dcterms:created>
  <dcterms:modified xsi:type="dcterms:W3CDTF">2025-07-26T06:02:01Z</dcterms:modified>
</cp:coreProperties>
</file>