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0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90355C-10B0-4C52-94FD-870386E3DE86}" type="datetimeFigureOut">
              <a:rPr lang="en-IN" smtClean="0"/>
              <a:t>18-07-2025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32FC0C-6613-4637-B7F9-214170CC7458}" type="slidenum">
              <a:rPr lang="en-IN" smtClean="0"/>
              <a:t>‹#›</a:t>
            </a:fld>
            <a:endParaRPr lang="en-IN"/>
          </a:p>
        </p:txBody>
      </p:sp>
    </p:spTree>
    <p:extLst>
      <p:ext uri="{BB962C8B-B14F-4D97-AF65-F5344CB8AC3E}">
        <p14:creationId xmlns:p14="http://schemas.microsoft.com/office/powerpoint/2010/main" val="3549386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A32FC0C-6613-4637-B7F9-214170CC7458}" type="slidenum">
              <a:rPr lang="en-IN" smtClean="0"/>
              <a:t>7</a:t>
            </a:fld>
            <a:endParaRPr lang="en-IN"/>
          </a:p>
        </p:txBody>
      </p:sp>
    </p:spTree>
    <p:extLst>
      <p:ext uri="{BB962C8B-B14F-4D97-AF65-F5344CB8AC3E}">
        <p14:creationId xmlns:p14="http://schemas.microsoft.com/office/powerpoint/2010/main" val="3326857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A32FC0C-6613-4637-B7F9-214170CC7458}" type="slidenum">
              <a:rPr lang="en-IN" smtClean="0"/>
              <a:t>18</a:t>
            </a:fld>
            <a:endParaRPr lang="en-IN"/>
          </a:p>
        </p:txBody>
      </p:sp>
    </p:spTree>
    <p:extLst>
      <p:ext uri="{BB962C8B-B14F-4D97-AF65-F5344CB8AC3E}">
        <p14:creationId xmlns:p14="http://schemas.microsoft.com/office/powerpoint/2010/main" val="1445056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8FF90-B9BA-8214-2610-A462D6D6E4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3AFEE8B-179F-FDED-4D3D-961868F249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3674078-EAFB-C7D1-1C80-F6B7EBFE3547}"/>
              </a:ext>
            </a:extLst>
          </p:cNvPr>
          <p:cNvSpPr>
            <a:spLocks noGrp="1"/>
          </p:cNvSpPr>
          <p:nvPr>
            <p:ph type="dt" sz="half" idx="10"/>
          </p:nvPr>
        </p:nvSpPr>
        <p:spPr/>
        <p:txBody>
          <a:bodyPr/>
          <a:lstStyle/>
          <a:p>
            <a:fld id="{BC4FB43C-3FA8-4206-83D4-FDB62C7E7A15}" type="datetimeFigureOut">
              <a:rPr lang="en-IN" smtClean="0"/>
              <a:t>18-07-2025</a:t>
            </a:fld>
            <a:endParaRPr lang="en-IN"/>
          </a:p>
        </p:txBody>
      </p:sp>
      <p:sp>
        <p:nvSpPr>
          <p:cNvPr id="5" name="Footer Placeholder 4">
            <a:extLst>
              <a:ext uri="{FF2B5EF4-FFF2-40B4-BE49-F238E27FC236}">
                <a16:creationId xmlns:a16="http://schemas.microsoft.com/office/drawing/2014/main" id="{D4B59C34-24FA-26A6-8563-AF1A1F6B65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3C08E0-DF75-EF4E-DCBE-63B1A8FD0ADE}"/>
              </a:ext>
            </a:extLst>
          </p:cNvPr>
          <p:cNvSpPr>
            <a:spLocks noGrp="1"/>
          </p:cNvSpPr>
          <p:nvPr>
            <p:ph type="sldNum" sz="quarter" idx="12"/>
          </p:nvPr>
        </p:nvSpPr>
        <p:spPr/>
        <p:txBody>
          <a:bodyPr/>
          <a:lstStyle/>
          <a:p>
            <a:fld id="{B8D85670-37D4-4FCF-ACEF-BE184B7BFB81}" type="slidenum">
              <a:rPr lang="en-IN" smtClean="0"/>
              <a:t>‹#›</a:t>
            </a:fld>
            <a:endParaRPr lang="en-IN"/>
          </a:p>
        </p:txBody>
      </p:sp>
    </p:spTree>
    <p:extLst>
      <p:ext uri="{BB962C8B-B14F-4D97-AF65-F5344CB8AC3E}">
        <p14:creationId xmlns:p14="http://schemas.microsoft.com/office/powerpoint/2010/main" val="236415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0B7B7-3C29-D473-DB7E-1DF97FBE0D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9B0440-DA74-F43C-033C-616697A758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6D8A5F-1341-449E-4E62-1E95585979F2}"/>
              </a:ext>
            </a:extLst>
          </p:cNvPr>
          <p:cNvSpPr>
            <a:spLocks noGrp="1"/>
          </p:cNvSpPr>
          <p:nvPr>
            <p:ph type="dt" sz="half" idx="10"/>
          </p:nvPr>
        </p:nvSpPr>
        <p:spPr/>
        <p:txBody>
          <a:bodyPr/>
          <a:lstStyle/>
          <a:p>
            <a:fld id="{BC4FB43C-3FA8-4206-83D4-FDB62C7E7A15}" type="datetimeFigureOut">
              <a:rPr lang="en-IN" smtClean="0"/>
              <a:t>18-07-2025</a:t>
            </a:fld>
            <a:endParaRPr lang="en-IN"/>
          </a:p>
        </p:txBody>
      </p:sp>
      <p:sp>
        <p:nvSpPr>
          <p:cNvPr id="5" name="Footer Placeholder 4">
            <a:extLst>
              <a:ext uri="{FF2B5EF4-FFF2-40B4-BE49-F238E27FC236}">
                <a16:creationId xmlns:a16="http://schemas.microsoft.com/office/drawing/2014/main" id="{219CF6F9-3B10-1960-49B1-4F9650A355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8C0E7C-A608-320D-3A9F-50AE77FAF8A0}"/>
              </a:ext>
            </a:extLst>
          </p:cNvPr>
          <p:cNvSpPr>
            <a:spLocks noGrp="1"/>
          </p:cNvSpPr>
          <p:nvPr>
            <p:ph type="sldNum" sz="quarter" idx="12"/>
          </p:nvPr>
        </p:nvSpPr>
        <p:spPr/>
        <p:txBody>
          <a:bodyPr/>
          <a:lstStyle/>
          <a:p>
            <a:fld id="{B8D85670-37D4-4FCF-ACEF-BE184B7BFB81}" type="slidenum">
              <a:rPr lang="en-IN" smtClean="0"/>
              <a:t>‹#›</a:t>
            </a:fld>
            <a:endParaRPr lang="en-IN"/>
          </a:p>
        </p:txBody>
      </p:sp>
    </p:spTree>
    <p:extLst>
      <p:ext uri="{BB962C8B-B14F-4D97-AF65-F5344CB8AC3E}">
        <p14:creationId xmlns:p14="http://schemas.microsoft.com/office/powerpoint/2010/main" val="8241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1DD75-6296-5116-AD78-8BA646E49C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09DD75-38B6-D0BB-CA89-9997021AD6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1B87DF-0625-7540-F16A-9E2A1DCB479F}"/>
              </a:ext>
            </a:extLst>
          </p:cNvPr>
          <p:cNvSpPr>
            <a:spLocks noGrp="1"/>
          </p:cNvSpPr>
          <p:nvPr>
            <p:ph type="dt" sz="half" idx="10"/>
          </p:nvPr>
        </p:nvSpPr>
        <p:spPr/>
        <p:txBody>
          <a:bodyPr/>
          <a:lstStyle/>
          <a:p>
            <a:fld id="{BC4FB43C-3FA8-4206-83D4-FDB62C7E7A15}" type="datetimeFigureOut">
              <a:rPr lang="en-IN" smtClean="0"/>
              <a:t>18-07-2025</a:t>
            </a:fld>
            <a:endParaRPr lang="en-IN"/>
          </a:p>
        </p:txBody>
      </p:sp>
      <p:sp>
        <p:nvSpPr>
          <p:cNvPr id="5" name="Footer Placeholder 4">
            <a:extLst>
              <a:ext uri="{FF2B5EF4-FFF2-40B4-BE49-F238E27FC236}">
                <a16:creationId xmlns:a16="http://schemas.microsoft.com/office/drawing/2014/main" id="{437B0B3C-0172-2445-A84B-60604905A2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B2A1FA-4F49-44E1-B7F3-BD2DE5E50F20}"/>
              </a:ext>
            </a:extLst>
          </p:cNvPr>
          <p:cNvSpPr>
            <a:spLocks noGrp="1"/>
          </p:cNvSpPr>
          <p:nvPr>
            <p:ph type="sldNum" sz="quarter" idx="12"/>
          </p:nvPr>
        </p:nvSpPr>
        <p:spPr/>
        <p:txBody>
          <a:bodyPr/>
          <a:lstStyle/>
          <a:p>
            <a:fld id="{B8D85670-37D4-4FCF-ACEF-BE184B7BFB81}" type="slidenum">
              <a:rPr lang="en-IN" smtClean="0"/>
              <a:t>‹#›</a:t>
            </a:fld>
            <a:endParaRPr lang="en-IN"/>
          </a:p>
        </p:txBody>
      </p:sp>
    </p:spTree>
    <p:extLst>
      <p:ext uri="{BB962C8B-B14F-4D97-AF65-F5344CB8AC3E}">
        <p14:creationId xmlns:p14="http://schemas.microsoft.com/office/powerpoint/2010/main" val="391995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578F8-E52C-3481-363A-1EBB9D6A3C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31B770-8511-848B-95CB-508D324777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807258-4E34-B85F-1289-3CE2FDB7C690}"/>
              </a:ext>
            </a:extLst>
          </p:cNvPr>
          <p:cNvSpPr>
            <a:spLocks noGrp="1"/>
          </p:cNvSpPr>
          <p:nvPr>
            <p:ph type="dt" sz="half" idx="10"/>
          </p:nvPr>
        </p:nvSpPr>
        <p:spPr/>
        <p:txBody>
          <a:bodyPr/>
          <a:lstStyle/>
          <a:p>
            <a:fld id="{BC4FB43C-3FA8-4206-83D4-FDB62C7E7A15}" type="datetimeFigureOut">
              <a:rPr lang="en-IN" smtClean="0"/>
              <a:t>18-07-2025</a:t>
            </a:fld>
            <a:endParaRPr lang="en-IN"/>
          </a:p>
        </p:txBody>
      </p:sp>
      <p:sp>
        <p:nvSpPr>
          <p:cNvPr id="5" name="Footer Placeholder 4">
            <a:extLst>
              <a:ext uri="{FF2B5EF4-FFF2-40B4-BE49-F238E27FC236}">
                <a16:creationId xmlns:a16="http://schemas.microsoft.com/office/drawing/2014/main" id="{87B68710-0DDF-265B-2DB6-B9D1503B22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E0D166-2A57-B414-00A2-3E40C2160D04}"/>
              </a:ext>
            </a:extLst>
          </p:cNvPr>
          <p:cNvSpPr>
            <a:spLocks noGrp="1"/>
          </p:cNvSpPr>
          <p:nvPr>
            <p:ph type="sldNum" sz="quarter" idx="12"/>
          </p:nvPr>
        </p:nvSpPr>
        <p:spPr/>
        <p:txBody>
          <a:bodyPr/>
          <a:lstStyle/>
          <a:p>
            <a:fld id="{B8D85670-37D4-4FCF-ACEF-BE184B7BFB81}" type="slidenum">
              <a:rPr lang="en-IN" smtClean="0"/>
              <a:t>‹#›</a:t>
            </a:fld>
            <a:endParaRPr lang="en-IN"/>
          </a:p>
        </p:txBody>
      </p:sp>
    </p:spTree>
    <p:extLst>
      <p:ext uri="{BB962C8B-B14F-4D97-AF65-F5344CB8AC3E}">
        <p14:creationId xmlns:p14="http://schemas.microsoft.com/office/powerpoint/2010/main" val="916439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87BDD-2827-466B-AAED-B11A587946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614B69-3E35-1F4A-4787-50639AE5C1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B5DFC3-09E2-051D-B40B-94F41776EE68}"/>
              </a:ext>
            </a:extLst>
          </p:cNvPr>
          <p:cNvSpPr>
            <a:spLocks noGrp="1"/>
          </p:cNvSpPr>
          <p:nvPr>
            <p:ph type="dt" sz="half" idx="10"/>
          </p:nvPr>
        </p:nvSpPr>
        <p:spPr/>
        <p:txBody>
          <a:bodyPr/>
          <a:lstStyle/>
          <a:p>
            <a:fld id="{BC4FB43C-3FA8-4206-83D4-FDB62C7E7A15}" type="datetimeFigureOut">
              <a:rPr lang="en-IN" smtClean="0"/>
              <a:t>18-07-2025</a:t>
            </a:fld>
            <a:endParaRPr lang="en-IN"/>
          </a:p>
        </p:txBody>
      </p:sp>
      <p:sp>
        <p:nvSpPr>
          <p:cNvPr id="5" name="Footer Placeholder 4">
            <a:extLst>
              <a:ext uri="{FF2B5EF4-FFF2-40B4-BE49-F238E27FC236}">
                <a16:creationId xmlns:a16="http://schemas.microsoft.com/office/drawing/2014/main" id="{8F66D994-E33B-E23D-21B6-14779C22DE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8923AD-4C8E-4C7A-045C-21F4E8AF5E47}"/>
              </a:ext>
            </a:extLst>
          </p:cNvPr>
          <p:cNvSpPr>
            <a:spLocks noGrp="1"/>
          </p:cNvSpPr>
          <p:nvPr>
            <p:ph type="sldNum" sz="quarter" idx="12"/>
          </p:nvPr>
        </p:nvSpPr>
        <p:spPr/>
        <p:txBody>
          <a:bodyPr/>
          <a:lstStyle/>
          <a:p>
            <a:fld id="{B8D85670-37D4-4FCF-ACEF-BE184B7BFB81}" type="slidenum">
              <a:rPr lang="en-IN" smtClean="0"/>
              <a:t>‹#›</a:t>
            </a:fld>
            <a:endParaRPr lang="en-IN"/>
          </a:p>
        </p:txBody>
      </p:sp>
    </p:spTree>
    <p:extLst>
      <p:ext uri="{BB962C8B-B14F-4D97-AF65-F5344CB8AC3E}">
        <p14:creationId xmlns:p14="http://schemas.microsoft.com/office/powerpoint/2010/main" val="2637795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C8FC1-6042-9DFA-E6CB-BA65AB6A60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D2CDF0-28E6-B6C7-2640-0DEC562EE7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4F4B27-B4D6-34E1-96DB-97CCD76246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72CB866-5C06-D535-EFC9-F48EE343AC21}"/>
              </a:ext>
            </a:extLst>
          </p:cNvPr>
          <p:cNvSpPr>
            <a:spLocks noGrp="1"/>
          </p:cNvSpPr>
          <p:nvPr>
            <p:ph type="dt" sz="half" idx="10"/>
          </p:nvPr>
        </p:nvSpPr>
        <p:spPr/>
        <p:txBody>
          <a:bodyPr/>
          <a:lstStyle/>
          <a:p>
            <a:fld id="{BC4FB43C-3FA8-4206-83D4-FDB62C7E7A15}" type="datetimeFigureOut">
              <a:rPr lang="en-IN" smtClean="0"/>
              <a:t>18-07-2025</a:t>
            </a:fld>
            <a:endParaRPr lang="en-IN"/>
          </a:p>
        </p:txBody>
      </p:sp>
      <p:sp>
        <p:nvSpPr>
          <p:cNvPr id="6" name="Footer Placeholder 5">
            <a:extLst>
              <a:ext uri="{FF2B5EF4-FFF2-40B4-BE49-F238E27FC236}">
                <a16:creationId xmlns:a16="http://schemas.microsoft.com/office/drawing/2014/main" id="{02C7727D-A6AE-B35E-0BEE-1C69EBC203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A62FE6-97B5-1ABA-EE44-483A66361182}"/>
              </a:ext>
            </a:extLst>
          </p:cNvPr>
          <p:cNvSpPr>
            <a:spLocks noGrp="1"/>
          </p:cNvSpPr>
          <p:nvPr>
            <p:ph type="sldNum" sz="quarter" idx="12"/>
          </p:nvPr>
        </p:nvSpPr>
        <p:spPr/>
        <p:txBody>
          <a:bodyPr/>
          <a:lstStyle/>
          <a:p>
            <a:fld id="{B8D85670-37D4-4FCF-ACEF-BE184B7BFB81}" type="slidenum">
              <a:rPr lang="en-IN" smtClean="0"/>
              <a:t>‹#›</a:t>
            </a:fld>
            <a:endParaRPr lang="en-IN"/>
          </a:p>
        </p:txBody>
      </p:sp>
    </p:spTree>
    <p:extLst>
      <p:ext uri="{BB962C8B-B14F-4D97-AF65-F5344CB8AC3E}">
        <p14:creationId xmlns:p14="http://schemas.microsoft.com/office/powerpoint/2010/main" val="951417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52DB-3FD7-F973-5151-F9E3BD1406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2B0FA1-401E-9D6B-54B4-CB9BB66826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ED788A-6A35-0A02-A286-1552F1B657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9ECFFF2-A90D-B244-38B9-3CA32FC137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C59C2-7584-C52C-BFC2-A7FC86C61E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3F89D28-F6DB-00A7-8496-2879A9086D93}"/>
              </a:ext>
            </a:extLst>
          </p:cNvPr>
          <p:cNvSpPr>
            <a:spLocks noGrp="1"/>
          </p:cNvSpPr>
          <p:nvPr>
            <p:ph type="dt" sz="half" idx="10"/>
          </p:nvPr>
        </p:nvSpPr>
        <p:spPr/>
        <p:txBody>
          <a:bodyPr/>
          <a:lstStyle/>
          <a:p>
            <a:fld id="{BC4FB43C-3FA8-4206-83D4-FDB62C7E7A15}" type="datetimeFigureOut">
              <a:rPr lang="en-IN" smtClean="0"/>
              <a:t>18-07-2025</a:t>
            </a:fld>
            <a:endParaRPr lang="en-IN"/>
          </a:p>
        </p:txBody>
      </p:sp>
      <p:sp>
        <p:nvSpPr>
          <p:cNvPr id="8" name="Footer Placeholder 7">
            <a:extLst>
              <a:ext uri="{FF2B5EF4-FFF2-40B4-BE49-F238E27FC236}">
                <a16:creationId xmlns:a16="http://schemas.microsoft.com/office/drawing/2014/main" id="{FD11303C-488D-C19C-8D96-4FF90E0D4E1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3B781AA-295B-1AAB-2479-AB5029C04C8C}"/>
              </a:ext>
            </a:extLst>
          </p:cNvPr>
          <p:cNvSpPr>
            <a:spLocks noGrp="1"/>
          </p:cNvSpPr>
          <p:nvPr>
            <p:ph type="sldNum" sz="quarter" idx="12"/>
          </p:nvPr>
        </p:nvSpPr>
        <p:spPr/>
        <p:txBody>
          <a:bodyPr/>
          <a:lstStyle/>
          <a:p>
            <a:fld id="{B8D85670-37D4-4FCF-ACEF-BE184B7BFB81}" type="slidenum">
              <a:rPr lang="en-IN" smtClean="0"/>
              <a:t>‹#›</a:t>
            </a:fld>
            <a:endParaRPr lang="en-IN"/>
          </a:p>
        </p:txBody>
      </p:sp>
    </p:spTree>
    <p:extLst>
      <p:ext uri="{BB962C8B-B14F-4D97-AF65-F5344CB8AC3E}">
        <p14:creationId xmlns:p14="http://schemas.microsoft.com/office/powerpoint/2010/main" val="81932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E685C-FD66-3738-AC91-BADA234CDC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E9F3A50-C39A-6830-D988-C0BDECC56735}"/>
              </a:ext>
            </a:extLst>
          </p:cNvPr>
          <p:cNvSpPr>
            <a:spLocks noGrp="1"/>
          </p:cNvSpPr>
          <p:nvPr>
            <p:ph type="dt" sz="half" idx="10"/>
          </p:nvPr>
        </p:nvSpPr>
        <p:spPr/>
        <p:txBody>
          <a:bodyPr/>
          <a:lstStyle/>
          <a:p>
            <a:fld id="{BC4FB43C-3FA8-4206-83D4-FDB62C7E7A15}" type="datetimeFigureOut">
              <a:rPr lang="en-IN" smtClean="0"/>
              <a:t>18-07-2025</a:t>
            </a:fld>
            <a:endParaRPr lang="en-IN"/>
          </a:p>
        </p:txBody>
      </p:sp>
      <p:sp>
        <p:nvSpPr>
          <p:cNvPr id="4" name="Footer Placeholder 3">
            <a:extLst>
              <a:ext uri="{FF2B5EF4-FFF2-40B4-BE49-F238E27FC236}">
                <a16:creationId xmlns:a16="http://schemas.microsoft.com/office/drawing/2014/main" id="{4BEF6D3A-87FC-09AA-F174-E81A6EA4683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35A6E70-94EB-86CA-1B73-67CCFAFEE203}"/>
              </a:ext>
            </a:extLst>
          </p:cNvPr>
          <p:cNvSpPr>
            <a:spLocks noGrp="1"/>
          </p:cNvSpPr>
          <p:nvPr>
            <p:ph type="sldNum" sz="quarter" idx="12"/>
          </p:nvPr>
        </p:nvSpPr>
        <p:spPr/>
        <p:txBody>
          <a:bodyPr/>
          <a:lstStyle/>
          <a:p>
            <a:fld id="{B8D85670-37D4-4FCF-ACEF-BE184B7BFB81}" type="slidenum">
              <a:rPr lang="en-IN" smtClean="0"/>
              <a:t>‹#›</a:t>
            </a:fld>
            <a:endParaRPr lang="en-IN"/>
          </a:p>
        </p:txBody>
      </p:sp>
    </p:spTree>
    <p:extLst>
      <p:ext uri="{BB962C8B-B14F-4D97-AF65-F5344CB8AC3E}">
        <p14:creationId xmlns:p14="http://schemas.microsoft.com/office/powerpoint/2010/main" val="81337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26311D-7F50-7A5D-887A-3AFA3E521113}"/>
              </a:ext>
            </a:extLst>
          </p:cNvPr>
          <p:cNvSpPr>
            <a:spLocks noGrp="1"/>
          </p:cNvSpPr>
          <p:nvPr>
            <p:ph type="dt" sz="half" idx="10"/>
          </p:nvPr>
        </p:nvSpPr>
        <p:spPr/>
        <p:txBody>
          <a:bodyPr/>
          <a:lstStyle/>
          <a:p>
            <a:fld id="{BC4FB43C-3FA8-4206-83D4-FDB62C7E7A15}" type="datetimeFigureOut">
              <a:rPr lang="en-IN" smtClean="0"/>
              <a:t>18-07-2025</a:t>
            </a:fld>
            <a:endParaRPr lang="en-IN"/>
          </a:p>
        </p:txBody>
      </p:sp>
      <p:sp>
        <p:nvSpPr>
          <p:cNvPr id="3" name="Footer Placeholder 2">
            <a:extLst>
              <a:ext uri="{FF2B5EF4-FFF2-40B4-BE49-F238E27FC236}">
                <a16:creationId xmlns:a16="http://schemas.microsoft.com/office/drawing/2014/main" id="{1A282741-D84F-BC33-6FE9-313B2DC0CA9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D22E23D-42B1-326F-B626-BDD81FB1CCF5}"/>
              </a:ext>
            </a:extLst>
          </p:cNvPr>
          <p:cNvSpPr>
            <a:spLocks noGrp="1"/>
          </p:cNvSpPr>
          <p:nvPr>
            <p:ph type="sldNum" sz="quarter" idx="12"/>
          </p:nvPr>
        </p:nvSpPr>
        <p:spPr/>
        <p:txBody>
          <a:bodyPr/>
          <a:lstStyle/>
          <a:p>
            <a:fld id="{B8D85670-37D4-4FCF-ACEF-BE184B7BFB81}" type="slidenum">
              <a:rPr lang="en-IN" smtClean="0"/>
              <a:t>‹#›</a:t>
            </a:fld>
            <a:endParaRPr lang="en-IN"/>
          </a:p>
        </p:txBody>
      </p:sp>
    </p:spTree>
    <p:extLst>
      <p:ext uri="{BB962C8B-B14F-4D97-AF65-F5344CB8AC3E}">
        <p14:creationId xmlns:p14="http://schemas.microsoft.com/office/powerpoint/2010/main" val="968892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79972-F60D-5A80-CB0F-FB596FDDD4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0921227-F221-C323-A14A-A45FF3BC71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76F8BA-2D05-FDA1-7F8E-DDE6A85FDB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625FA8-F4C6-E370-F1C8-F716F0FC9212}"/>
              </a:ext>
            </a:extLst>
          </p:cNvPr>
          <p:cNvSpPr>
            <a:spLocks noGrp="1"/>
          </p:cNvSpPr>
          <p:nvPr>
            <p:ph type="dt" sz="half" idx="10"/>
          </p:nvPr>
        </p:nvSpPr>
        <p:spPr/>
        <p:txBody>
          <a:bodyPr/>
          <a:lstStyle/>
          <a:p>
            <a:fld id="{BC4FB43C-3FA8-4206-83D4-FDB62C7E7A15}" type="datetimeFigureOut">
              <a:rPr lang="en-IN" smtClean="0"/>
              <a:t>18-07-2025</a:t>
            </a:fld>
            <a:endParaRPr lang="en-IN"/>
          </a:p>
        </p:txBody>
      </p:sp>
      <p:sp>
        <p:nvSpPr>
          <p:cNvPr id="6" name="Footer Placeholder 5">
            <a:extLst>
              <a:ext uri="{FF2B5EF4-FFF2-40B4-BE49-F238E27FC236}">
                <a16:creationId xmlns:a16="http://schemas.microsoft.com/office/drawing/2014/main" id="{AFC65E15-5C72-4240-E90E-F5B8CBF9D5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2B6EDE-8C4A-0BAC-34E9-5DAAF9876A57}"/>
              </a:ext>
            </a:extLst>
          </p:cNvPr>
          <p:cNvSpPr>
            <a:spLocks noGrp="1"/>
          </p:cNvSpPr>
          <p:nvPr>
            <p:ph type="sldNum" sz="quarter" idx="12"/>
          </p:nvPr>
        </p:nvSpPr>
        <p:spPr/>
        <p:txBody>
          <a:bodyPr/>
          <a:lstStyle/>
          <a:p>
            <a:fld id="{B8D85670-37D4-4FCF-ACEF-BE184B7BFB81}" type="slidenum">
              <a:rPr lang="en-IN" smtClean="0"/>
              <a:t>‹#›</a:t>
            </a:fld>
            <a:endParaRPr lang="en-IN"/>
          </a:p>
        </p:txBody>
      </p:sp>
    </p:spTree>
    <p:extLst>
      <p:ext uri="{BB962C8B-B14F-4D97-AF65-F5344CB8AC3E}">
        <p14:creationId xmlns:p14="http://schemas.microsoft.com/office/powerpoint/2010/main" val="4085013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A6837-D3BA-EE6E-267C-22D1C0059F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4CDFD7E-760A-351B-BC17-8A5A9A65B5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CCBA29F-0BDB-6813-BF79-C0160A1786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6F563C-DA82-55F9-F4BE-0F698483534A}"/>
              </a:ext>
            </a:extLst>
          </p:cNvPr>
          <p:cNvSpPr>
            <a:spLocks noGrp="1"/>
          </p:cNvSpPr>
          <p:nvPr>
            <p:ph type="dt" sz="half" idx="10"/>
          </p:nvPr>
        </p:nvSpPr>
        <p:spPr/>
        <p:txBody>
          <a:bodyPr/>
          <a:lstStyle/>
          <a:p>
            <a:fld id="{BC4FB43C-3FA8-4206-83D4-FDB62C7E7A15}" type="datetimeFigureOut">
              <a:rPr lang="en-IN" smtClean="0"/>
              <a:t>18-07-2025</a:t>
            </a:fld>
            <a:endParaRPr lang="en-IN"/>
          </a:p>
        </p:txBody>
      </p:sp>
      <p:sp>
        <p:nvSpPr>
          <p:cNvPr id="6" name="Footer Placeholder 5">
            <a:extLst>
              <a:ext uri="{FF2B5EF4-FFF2-40B4-BE49-F238E27FC236}">
                <a16:creationId xmlns:a16="http://schemas.microsoft.com/office/drawing/2014/main" id="{F4CA1BFA-5A7A-8FE1-7F6D-ACEA902594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D09707-C39B-66CD-379C-50E193F0C521}"/>
              </a:ext>
            </a:extLst>
          </p:cNvPr>
          <p:cNvSpPr>
            <a:spLocks noGrp="1"/>
          </p:cNvSpPr>
          <p:nvPr>
            <p:ph type="sldNum" sz="quarter" idx="12"/>
          </p:nvPr>
        </p:nvSpPr>
        <p:spPr/>
        <p:txBody>
          <a:bodyPr/>
          <a:lstStyle/>
          <a:p>
            <a:fld id="{B8D85670-37D4-4FCF-ACEF-BE184B7BFB81}" type="slidenum">
              <a:rPr lang="en-IN" smtClean="0"/>
              <a:t>‹#›</a:t>
            </a:fld>
            <a:endParaRPr lang="en-IN"/>
          </a:p>
        </p:txBody>
      </p:sp>
    </p:spTree>
    <p:extLst>
      <p:ext uri="{BB962C8B-B14F-4D97-AF65-F5344CB8AC3E}">
        <p14:creationId xmlns:p14="http://schemas.microsoft.com/office/powerpoint/2010/main" val="1886409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CE705C-3CAB-EE7E-B667-668AE48E7F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B16456-C2C0-2A86-8E6B-39202E9970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120E20-BCD7-2370-E4EE-0CC2CEF992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4FB43C-3FA8-4206-83D4-FDB62C7E7A15}" type="datetimeFigureOut">
              <a:rPr lang="en-IN" smtClean="0"/>
              <a:t>18-07-2025</a:t>
            </a:fld>
            <a:endParaRPr lang="en-IN"/>
          </a:p>
        </p:txBody>
      </p:sp>
      <p:sp>
        <p:nvSpPr>
          <p:cNvPr id="5" name="Footer Placeholder 4">
            <a:extLst>
              <a:ext uri="{FF2B5EF4-FFF2-40B4-BE49-F238E27FC236}">
                <a16:creationId xmlns:a16="http://schemas.microsoft.com/office/drawing/2014/main" id="{A07DC54E-9027-C006-F644-851D576172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C9432A5-F55C-E4BA-100D-49A7A591A4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85670-37D4-4FCF-ACEF-BE184B7BFB81}" type="slidenum">
              <a:rPr lang="en-IN" smtClean="0"/>
              <a:t>‹#›</a:t>
            </a:fld>
            <a:endParaRPr lang="en-IN"/>
          </a:p>
        </p:txBody>
      </p:sp>
    </p:spTree>
    <p:extLst>
      <p:ext uri="{BB962C8B-B14F-4D97-AF65-F5344CB8AC3E}">
        <p14:creationId xmlns:p14="http://schemas.microsoft.com/office/powerpoint/2010/main" val="254831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D94AF-A801-A98B-E889-07F4F9196AD7}"/>
              </a:ext>
            </a:extLst>
          </p:cNvPr>
          <p:cNvSpPr>
            <a:spLocks noGrp="1"/>
          </p:cNvSpPr>
          <p:nvPr>
            <p:ph type="ctrTitle"/>
          </p:nvPr>
        </p:nvSpPr>
        <p:spPr/>
        <p:txBody>
          <a:bodyPr>
            <a:normAutofit fontScale="90000"/>
          </a:bodyPr>
          <a:lstStyle/>
          <a:p>
            <a:r>
              <a:rPr lang="en-US" b="1" dirty="0"/>
              <a:t>Probability Density Estimation &amp; Maximum Likelihood Estimation</a:t>
            </a:r>
            <a:br>
              <a:rPr lang="en-IN" b="1" dirty="0"/>
            </a:br>
            <a:endParaRPr lang="en-IN" dirty="0"/>
          </a:p>
        </p:txBody>
      </p:sp>
      <p:sp>
        <p:nvSpPr>
          <p:cNvPr id="3" name="Subtitle 2">
            <a:extLst>
              <a:ext uri="{FF2B5EF4-FFF2-40B4-BE49-F238E27FC236}">
                <a16:creationId xmlns:a16="http://schemas.microsoft.com/office/drawing/2014/main" id="{05395871-3BF0-81EE-30B9-87F3E9504C16}"/>
              </a:ext>
            </a:extLst>
          </p:cNvPr>
          <p:cNvSpPr>
            <a:spLocks noGrp="1"/>
          </p:cNvSpPr>
          <p:nvPr>
            <p:ph type="subTitle" idx="1"/>
          </p:nvPr>
        </p:nvSpPr>
        <p:spPr/>
        <p:txBody>
          <a:bodyPr/>
          <a:lstStyle/>
          <a:p>
            <a:r>
              <a:rPr lang="en-US" dirty="0"/>
              <a:t>SESSION -8</a:t>
            </a:r>
            <a:br>
              <a:rPr lang="en-US" dirty="0"/>
            </a:br>
            <a:r>
              <a:rPr lang="en-US" dirty="0"/>
              <a:t>UNIT-1</a:t>
            </a:r>
            <a:endParaRPr lang="en-IN" dirty="0"/>
          </a:p>
        </p:txBody>
      </p:sp>
    </p:spTree>
    <p:extLst>
      <p:ext uri="{BB962C8B-B14F-4D97-AF65-F5344CB8AC3E}">
        <p14:creationId xmlns:p14="http://schemas.microsoft.com/office/powerpoint/2010/main" val="556290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D954A-5D00-BC04-E613-C0C34F9D83CE}"/>
              </a:ext>
            </a:extLst>
          </p:cNvPr>
          <p:cNvSpPr>
            <a:spLocks noGrp="1"/>
          </p:cNvSpPr>
          <p:nvPr>
            <p:ph type="title"/>
          </p:nvPr>
        </p:nvSpPr>
        <p:spPr/>
        <p:txBody>
          <a:bodyPr/>
          <a:lstStyle/>
          <a:p>
            <a:r>
              <a:rPr lang="en-US" b="1" i="1" dirty="0"/>
              <a:t>Intuition:</a:t>
            </a:r>
            <a:br>
              <a:rPr lang="en-IN" b="1" i="1" dirty="0"/>
            </a:br>
            <a:endParaRPr lang="en-IN" dirty="0"/>
          </a:p>
        </p:txBody>
      </p:sp>
      <p:sp>
        <p:nvSpPr>
          <p:cNvPr id="3" name="Content Placeholder 2">
            <a:extLst>
              <a:ext uri="{FF2B5EF4-FFF2-40B4-BE49-F238E27FC236}">
                <a16:creationId xmlns:a16="http://schemas.microsoft.com/office/drawing/2014/main" id="{5F071789-892E-F305-91AB-AA4DAECFFBF6}"/>
              </a:ext>
            </a:extLst>
          </p:cNvPr>
          <p:cNvSpPr>
            <a:spLocks noGrp="1"/>
          </p:cNvSpPr>
          <p:nvPr>
            <p:ph idx="1"/>
          </p:nvPr>
        </p:nvSpPr>
        <p:spPr>
          <a:xfrm>
            <a:off x="4176215" y="1825625"/>
            <a:ext cx="7177585" cy="4351338"/>
          </a:xfrm>
        </p:spPr>
        <p:txBody>
          <a:bodyPr>
            <a:normAutofit fontScale="92500" lnSpcReduction="10000"/>
          </a:bodyPr>
          <a:lstStyle/>
          <a:p>
            <a:pPr algn="just"/>
            <a:r>
              <a:rPr lang="en-US" dirty="0"/>
              <a:t>Fig 1 shows multiple attempts at fitting the PDF bell curve over the random sample data. Red bell curves indicate poorly fitted PDF and the green bell curve shows the best fitting PDF over the data. We obtained the optimum bell curve by checking the values in Maximum Likelihood Estimate plot corresponding to each PDF.</a:t>
            </a:r>
            <a:endParaRPr lang="en-IN" dirty="0"/>
          </a:p>
          <a:p>
            <a:pPr algn="just"/>
            <a:r>
              <a:rPr lang="en-US" dirty="0"/>
              <a:t>As observed in Fig 1, the red plots poorly fit the normal distribution, hence their </a:t>
            </a:r>
            <a:r>
              <a:rPr lang="en-US" i="1" dirty="0"/>
              <a:t>‘likelihood estimate’ </a:t>
            </a:r>
            <a:r>
              <a:rPr lang="en-US" dirty="0"/>
              <a:t>is also lower. The green PDF curve has the maximum likelihood estimate as it fits the data perfectly. This is how the maximum likelihood estimate method works.</a:t>
            </a:r>
            <a:endParaRPr lang="en-IN" dirty="0"/>
          </a:p>
          <a:p>
            <a:pPr algn="just"/>
            <a:endParaRPr lang="en-IN" dirty="0"/>
          </a:p>
        </p:txBody>
      </p:sp>
      <p:pic>
        <p:nvPicPr>
          <p:cNvPr id="4" name="Image 26">
            <a:extLst>
              <a:ext uri="{FF2B5EF4-FFF2-40B4-BE49-F238E27FC236}">
                <a16:creationId xmlns:a16="http://schemas.microsoft.com/office/drawing/2014/main" id="{9D485D0B-3577-3C51-62C4-93D62D1A18B7}"/>
              </a:ext>
            </a:extLst>
          </p:cNvPr>
          <p:cNvPicPr>
            <a:picLocks/>
          </p:cNvPicPr>
          <p:nvPr/>
        </p:nvPicPr>
        <p:blipFill>
          <a:blip r:embed="rId2" cstate="print"/>
          <a:stretch>
            <a:fillRect/>
          </a:stretch>
        </p:blipFill>
        <p:spPr>
          <a:xfrm>
            <a:off x="436122" y="1140764"/>
            <a:ext cx="3176270" cy="3743960"/>
          </a:xfrm>
          <a:prstGeom prst="rect">
            <a:avLst/>
          </a:prstGeom>
        </p:spPr>
      </p:pic>
      <p:sp>
        <p:nvSpPr>
          <p:cNvPr id="6" name="TextBox 5">
            <a:extLst>
              <a:ext uri="{FF2B5EF4-FFF2-40B4-BE49-F238E27FC236}">
                <a16:creationId xmlns:a16="http://schemas.microsoft.com/office/drawing/2014/main" id="{CA8AE40F-8F21-3465-FE07-FB33FD680A0B}"/>
              </a:ext>
            </a:extLst>
          </p:cNvPr>
          <p:cNvSpPr txBox="1"/>
          <p:nvPr/>
        </p:nvSpPr>
        <p:spPr>
          <a:xfrm>
            <a:off x="1786151" y="4884724"/>
            <a:ext cx="1509783" cy="369332"/>
          </a:xfrm>
          <a:prstGeom prst="rect">
            <a:avLst/>
          </a:prstGeom>
          <a:noFill/>
        </p:spPr>
        <p:txBody>
          <a:bodyPr wrap="square">
            <a:spAutoFit/>
          </a:bodyPr>
          <a:lstStyle/>
          <a:p>
            <a:r>
              <a:rPr lang="en-US" dirty="0"/>
              <a:t>Fig 1 </a:t>
            </a:r>
            <a:endParaRPr lang="en-IN" dirty="0"/>
          </a:p>
        </p:txBody>
      </p:sp>
    </p:spTree>
    <p:extLst>
      <p:ext uri="{BB962C8B-B14F-4D97-AF65-F5344CB8AC3E}">
        <p14:creationId xmlns:p14="http://schemas.microsoft.com/office/powerpoint/2010/main" val="237800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FB0E3-A874-1AFD-FEF3-D04A8E6F4A12}"/>
              </a:ext>
            </a:extLst>
          </p:cNvPr>
          <p:cNvSpPr>
            <a:spLocks noGrp="1"/>
          </p:cNvSpPr>
          <p:nvPr>
            <p:ph type="title"/>
          </p:nvPr>
        </p:nvSpPr>
        <p:spPr/>
        <p:txBody>
          <a:bodyPr/>
          <a:lstStyle/>
          <a:p>
            <a:r>
              <a:rPr lang="en-US" b="1" i="1" dirty="0"/>
              <a:t>Mathematics Involved</a:t>
            </a:r>
            <a:br>
              <a:rPr lang="en-IN" b="1" i="1" dirty="0"/>
            </a:br>
            <a:endParaRPr lang="en-IN" dirty="0"/>
          </a:p>
        </p:txBody>
      </p:sp>
      <p:sp>
        <p:nvSpPr>
          <p:cNvPr id="3" name="Content Placeholder 2">
            <a:extLst>
              <a:ext uri="{FF2B5EF4-FFF2-40B4-BE49-F238E27FC236}">
                <a16:creationId xmlns:a16="http://schemas.microsoft.com/office/drawing/2014/main" id="{4B67DAD2-9190-179E-517C-F5FFB30FA953}"/>
              </a:ext>
            </a:extLst>
          </p:cNvPr>
          <p:cNvSpPr>
            <a:spLocks noGrp="1"/>
          </p:cNvSpPr>
          <p:nvPr>
            <p:ph idx="1"/>
          </p:nvPr>
        </p:nvSpPr>
        <p:spPr>
          <a:xfrm>
            <a:off x="333233" y="1027907"/>
            <a:ext cx="4852726" cy="2049664"/>
          </a:xfrm>
        </p:spPr>
        <p:txBody>
          <a:bodyPr>
            <a:normAutofit lnSpcReduction="10000"/>
          </a:bodyPr>
          <a:lstStyle/>
          <a:p>
            <a:pPr marR="226060" indent="0" algn="just">
              <a:lnSpc>
                <a:spcPct val="115000"/>
              </a:lnSpc>
              <a:spcBef>
                <a:spcPts val="1675"/>
              </a:spcBef>
              <a:buNone/>
            </a:pPr>
            <a:r>
              <a:rPr lang="en-US" sz="1900" dirty="0">
                <a:solidFill>
                  <a:srgbClr val="232323"/>
                </a:solidFill>
                <a:latin typeface="Times New Roman" panose="02020603050405020304" pitchFamily="18" charset="0"/>
              </a:rPr>
              <a:t>In the intuition, we discussed the role that Likelihood value plays in determining the optimum PDF curve. Let us understand the math involved in MLE method. We  calculate  Likelihood  based  on  conditional  probabilities. </a:t>
            </a:r>
            <a:endParaRPr lang="en-IN" sz="1900" dirty="0">
              <a:solidFill>
                <a:srgbClr val="232323"/>
              </a:solidFill>
              <a:latin typeface="Times New Roman" panose="02020603050405020304" pitchFamily="18" charset="0"/>
            </a:endParaRPr>
          </a:p>
          <a:p>
            <a:endParaRPr lang="en-IN" dirty="0"/>
          </a:p>
        </p:txBody>
      </p:sp>
      <p:pic>
        <p:nvPicPr>
          <p:cNvPr id="6" name="Image 27">
            <a:extLst>
              <a:ext uri="{FF2B5EF4-FFF2-40B4-BE49-F238E27FC236}">
                <a16:creationId xmlns:a16="http://schemas.microsoft.com/office/drawing/2014/main" id="{C01BC38D-17D7-FB9B-67B2-24F78B7F7A12}"/>
              </a:ext>
            </a:extLst>
          </p:cNvPr>
          <p:cNvPicPr>
            <a:picLocks/>
          </p:cNvPicPr>
          <p:nvPr/>
        </p:nvPicPr>
        <p:blipFill>
          <a:blip r:embed="rId2" cstate="print"/>
          <a:stretch>
            <a:fillRect/>
          </a:stretch>
        </p:blipFill>
        <p:spPr>
          <a:xfrm>
            <a:off x="416257" y="3077571"/>
            <a:ext cx="4852726" cy="2872853"/>
          </a:xfrm>
          <a:prstGeom prst="rect">
            <a:avLst/>
          </a:prstGeom>
        </p:spPr>
      </p:pic>
      <p:sp>
        <p:nvSpPr>
          <p:cNvPr id="10" name="TextBox 9">
            <a:extLst>
              <a:ext uri="{FF2B5EF4-FFF2-40B4-BE49-F238E27FC236}">
                <a16:creationId xmlns:a16="http://schemas.microsoft.com/office/drawing/2014/main" id="{8E97B6B3-D196-63BE-3D1A-3673E8196071}"/>
              </a:ext>
            </a:extLst>
          </p:cNvPr>
          <p:cNvSpPr txBox="1"/>
          <p:nvPr/>
        </p:nvSpPr>
        <p:spPr>
          <a:xfrm>
            <a:off x="5846360" y="1009086"/>
            <a:ext cx="6097136" cy="1978106"/>
          </a:xfrm>
          <a:prstGeom prst="rect">
            <a:avLst/>
          </a:prstGeom>
          <a:noFill/>
        </p:spPr>
        <p:txBody>
          <a:bodyPr wrap="square">
            <a:spAutoFit/>
          </a:bodyPr>
          <a:lstStyle/>
          <a:p>
            <a:pPr marL="228600" marR="226060" algn="just">
              <a:lnSpc>
                <a:spcPct val="115000"/>
              </a:lnSpc>
              <a:spcBef>
                <a:spcPts val="1675"/>
              </a:spcBef>
              <a:buNone/>
            </a:pPr>
            <a:r>
              <a:rPr lang="en-US" sz="1800" dirty="0">
                <a:solidFill>
                  <a:srgbClr val="232323"/>
                </a:solidFill>
                <a:effectLst/>
                <a:latin typeface="Times New Roman" panose="02020603050405020304" pitchFamily="18" charset="0"/>
                <a:ea typeface="Times New Roman" panose="02020603050405020304" pitchFamily="18" charset="0"/>
              </a:rPr>
              <a:t>In the above-given equation, we are trying to determine the likelihood value by calculating the joint probability of each X</a:t>
            </a:r>
            <a:r>
              <a:rPr lang="en-US" sz="1800" baseline="-25000" dirty="0">
                <a:solidFill>
                  <a:srgbClr val="232323"/>
                </a:solidFill>
                <a:effectLst/>
                <a:latin typeface="Times New Roman" panose="02020603050405020304" pitchFamily="18" charset="0"/>
                <a:ea typeface="Times New Roman" panose="02020603050405020304" pitchFamily="18" charset="0"/>
              </a:rPr>
              <a:t>i</a:t>
            </a:r>
            <a:r>
              <a:rPr lang="en-US" sz="1800" dirty="0">
                <a:solidFill>
                  <a:srgbClr val="232323"/>
                </a:solidFill>
                <a:effectLst/>
                <a:latin typeface="Times New Roman" panose="02020603050405020304" pitchFamily="18" charset="0"/>
                <a:ea typeface="Times New Roman" panose="02020603050405020304" pitchFamily="18" charset="0"/>
              </a:rPr>
              <a:t> taking a specific value x</a:t>
            </a:r>
            <a:r>
              <a:rPr lang="en-US" sz="1800" baseline="-25000" dirty="0">
                <a:solidFill>
                  <a:srgbClr val="232323"/>
                </a:solidFill>
                <a:effectLst/>
                <a:latin typeface="Times New Roman" panose="02020603050405020304" pitchFamily="18" charset="0"/>
                <a:ea typeface="Times New Roman" panose="02020603050405020304" pitchFamily="18" charset="0"/>
              </a:rPr>
              <a:t>i</a:t>
            </a:r>
            <a:r>
              <a:rPr lang="en-US" sz="1800" dirty="0">
                <a:solidFill>
                  <a:srgbClr val="232323"/>
                </a:solidFill>
                <a:effectLst/>
                <a:latin typeface="Times New Roman" panose="02020603050405020304" pitchFamily="18" charset="0"/>
                <a:ea typeface="Times New Roman" panose="02020603050405020304" pitchFamily="18" charset="0"/>
              </a:rPr>
              <a:t> involved in a particular PDF. Now, since we are looking for the maximum likelihood</a:t>
            </a:r>
            <a:r>
              <a:rPr lang="en-US" sz="1800" spc="-20" dirty="0">
                <a:solidFill>
                  <a:srgbClr val="232323"/>
                </a:solidFill>
                <a:effectLst/>
                <a:latin typeface="Times New Roman" panose="02020603050405020304" pitchFamily="18" charset="0"/>
                <a:ea typeface="Times New Roman" panose="02020603050405020304" pitchFamily="18" charset="0"/>
              </a:rPr>
              <a:t> </a:t>
            </a:r>
            <a:r>
              <a:rPr lang="en-US" sz="1800" dirty="0">
                <a:solidFill>
                  <a:srgbClr val="232323"/>
                </a:solidFill>
                <a:effectLst/>
                <a:latin typeface="Times New Roman" panose="02020603050405020304" pitchFamily="18" charset="0"/>
                <a:ea typeface="Times New Roman" panose="02020603050405020304" pitchFamily="18" charset="0"/>
              </a:rPr>
              <a:t>value,</a:t>
            </a:r>
            <a:r>
              <a:rPr lang="en-US" sz="1800" spc="-5" dirty="0">
                <a:solidFill>
                  <a:srgbClr val="232323"/>
                </a:solidFill>
                <a:effectLst/>
                <a:latin typeface="Times New Roman" panose="02020603050405020304" pitchFamily="18" charset="0"/>
                <a:ea typeface="Times New Roman" panose="02020603050405020304" pitchFamily="18" charset="0"/>
              </a:rPr>
              <a:t> </a:t>
            </a:r>
            <a:r>
              <a:rPr lang="en-US" sz="1800" dirty="0">
                <a:solidFill>
                  <a:srgbClr val="232323"/>
                </a:solidFill>
                <a:effectLst/>
                <a:latin typeface="Times New Roman" panose="02020603050405020304" pitchFamily="18" charset="0"/>
                <a:ea typeface="Times New Roman" panose="02020603050405020304" pitchFamily="18" charset="0"/>
              </a:rPr>
              <a:t>we</a:t>
            </a:r>
            <a:r>
              <a:rPr lang="en-US" sz="1800" spc="-10" dirty="0">
                <a:solidFill>
                  <a:srgbClr val="232323"/>
                </a:solidFill>
                <a:effectLst/>
                <a:latin typeface="Times New Roman" panose="02020603050405020304" pitchFamily="18" charset="0"/>
                <a:ea typeface="Times New Roman" panose="02020603050405020304" pitchFamily="18" charset="0"/>
              </a:rPr>
              <a:t> </a:t>
            </a:r>
            <a:r>
              <a:rPr lang="en-US" sz="1800" dirty="0">
                <a:solidFill>
                  <a:srgbClr val="232323"/>
                </a:solidFill>
                <a:effectLst/>
                <a:latin typeface="Times New Roman" panose="02020603050405020304" pitchFamily="18" charset="0"/>
                <a:ea typeface="Times New Roman" panose="02020603050405020304" pitchFamily="18" charset="0"/>
              </a:rPr>
              <a:t>differentiate</a:t>
            </a:r>
            <a:r>
              <a:rPr lang="en-US" sz="1800" spc="-10" dirty="0">
                <a:solidFill>
                  <a:srgbClr val="232323"/>
                </a:solidFill>
                <a:effectLst/>
                <a:latin typeface="Times New Roman" panose="02020603050405020304" pitchFamily="18" charset="0"/>
                <a:ea typeface="Times New Roman" panose="02020603050405020304" pitchFamily="18" charset="0"/>
              </a:rPr>
              <a:t> </a:t>
            </a:r>
            <a:r>
              <a:rPr lang="en-US" sz="1800" dirty="0">
                <a:solidFill>
                  <a:srgbClr val="232323"/>
                </a:solidFill>
                <a:effectLst/>
                <a:latin typeface="Times New Roman" panose="02020603050405020304" pitchFamily="18" charset="0"/>
                <a:ea typeface="Times New Roman" panose="02020603050405020304" pitchFamily="18" charset="0"/>
              </a:rPr>
              <a:t>the</a:t>
            </a:r>
            <a:r>
              <a:rPr lang="en-US" sz="1800" spc="-10" dirty="0">
                <a:solidFill>
                  <a:srgbClr val="232323"/>
                </a:solidFill>
                <a:effectLst/>
                <a:latin typeface="Times New Roman" panose="02020603050405020304" pitchFamily="18" charset="0"/>
                <a:ea typeface="Times New Roman" panose="02020603050405020304" pitchFamily="18" charset="0"/>
              </a:rPr>
              <a:t> </a:t>
            </a:r>
            <a:r>
              <a:rPr lang="en-US" sz="1800" dirty="0">
                <a:solidFill>
                  <a:srgbClr val="232323"/>
                </a:solidFill>
                <a:effectLst/>
                <a:latin typeface="Times New Roman" panose="02020603050405020304" pitchFamily="18" charset="0"/>
                <a:ea typeface="Times New Roman" panose="02020603050405020304" pitchFamily="18" charset="0"/>
              </a:rPr>
              <a:t>likelihood</a:t>
            </a:r>
            <a:r>
              <a:rPr lang="en-US" sz="1800" spc="-10" dirty="0">
                <a:solidFill>
                  <a:srgbClr val="232323"/>
                </a:solidFill>
                <a:effectLst/>
                <a:latin typeface="Times New Roman" panose="02020603050405020304" pitchFamily="18" charset="0"/>
                <a:ea typeface="Times New Roman" panose="02020603050405020304" pitchFamily="18" charset="0"/>
              </a:rPr>
              <a:t> </a:t>
            </a:r>
            <a:r>
              <a:rPr lang="en-US" sz="1800" dirty="0">
                <a:solidFill>
                  <a:srgbClr val="232323"/>
                </a:solidFill>
                <a:effectLst/>
                <a:latin typeface="Times New Roman" panose="02020603050405020304" pitchFamily="18" charset="0"/>
                <a:ea typeface="Times New Roman" panose="02020603050405020304" pitchFamily="18" charset="0"/>
              </a:rPr>
              <a:t>function</a:t>
            </a:r>
            <a:r>
              <a:rPr lang="en-US" sz="1800" spc="-10" dirty="0">
                <a:solidFill>
                  <a:srgbClr val="232323"/>
                </a:solidFill>
                <a:effectLst/>
                <a:latin typeface="Times New Roman" panose="02020603050405020304" pitchFamily="18" charset="0"/>
                <a:ea typeface="Times New Roman" panose="02020603050405020304" pitchFamily="18" charset="0"/>
              </a:rPr>
              <a:t> </a:t>
            </a:r>
            <a:r>
              <a:rPr lang="en-US" sz="1800" dirty="0">
                <a:solidFill>
                  <a:srgbClr val="232323"/>
                </a:solidFill>
                <a:effectLst/>
                <a:latin typeface="Times New Roman" panose="02020603050405020304" pitchFamily="18" charset="0"/>
                <a:ea typeface="Times New Roman" panose="02020603050405020304" pitchFamily="18" charset="0"/>
              </a:rPr>
              <a:t>w.r.t</a:t>
            </a:r>
            <a:r>
              <a:rPr lang="en-US" sz="1800" spc="-10" dirty="0">
                <a:solidFill>
                  <a:srgbClr val="232323"/>
                </a:solidFill>
                <a:effectLst/>
                <a:latin typeface="Times New Roman" panose="02020603050405020304" pitchFamily="18" charset="0"/>
                <a:ea typeface="Times New Roman" panose="02020603050405020304" pitchFamily="18" charset="0"/>
              </a:rPr>
              <a:t> </a:t>
            </a:r>
            <a:r>
              <a:rPr lang="en-US" sz="1800" dirty="0">
                <a:solidFill>
                  <a:srgbClr val="232323"/>
                </a:solidFill>
                <a:effectLst/>
                <a:latin typeface="Times New Roman" panose="02020603050405020304" pitchFamily="18" charset="0"/>
                <a:ea typeface="Times New Roman" panose="02020603050405020304" pitchFamily="18" charset="0"/>
              </a:rPr>
              <a:t>P and</a:t>
            </a:r>
            <a:r>
              <a:rPr lang="en-US" sz="1800" spc="-10" dirty="0">
                <a:solidFill>
                  <a:srgbClr val="232323"/>
                </a:solidFill>
                <a:effectLst/>
                <a:latin typeface="Times New Roman" panose="02020603050405020304" pitchFamily="18" charset="0"/>
                <a:ea typeface="Times New Roman" panose="02020603050405020304" pitchFamily="18" charset="0"/>
              </a:rPr>
              <a:t> </a:t>
            </a:r>
            <a:r>
              <a:rPr lang="en-US" sz="1800" dirty="0">
                <a:solidFill>
                  <a:srgbClr val="232323"/>
                </a:solidFill>
                <a:effectLst/>
                <a:latin typeface="Times New Roman" panose="02020603050405020304" pitchFamily="18" charset="0"/>
                <a:ea typeface="Times New Roman" panose="02020603050405020304" pitchFamily="18" charset="0"/>
              </a:rPr>
              <a:t>set</a:t>
            </a:r>
            <a:r>
              <a:rPr lang="en-US" sz="1800" spc="-10" dirty="0">
                <a:solidFill>
                  <a:srgbClr val="232323"/>
                </a:solidFill>
                <a:effectLst/>
                <a:latin typeface="Times New Roman" panose="02020603050405020304" pitchFamily="18" charset="0"/>
                <a:ea typeface="Times New Roman" panose="02020603050405020304" pitchFamily="18" charset="0"/>
              </a:rPr>
              <a:t> </a:t>
            </a:r>
            <a:r>
              <a:rPr lang="en-US" sz="1800" dirty="0">
                <a:solidFill>
                  <a:srgbClr val="232323"/>
                </a:solidFill>
                <a:effectLst/>
                <a:latin typeface="Times New Roman" panose="02020603050405020304" pitchFamily="18" charset="0"/>
                <a:ea typeface="Times New Roman" panose="02020603050405020304" pitchFamily="18" charset="0"/>
              </a:rPr>
              <a:t>it</a:t>
            </a:r>
            <a:r>
              <a:rPr lang="en-US" sz="1800" spc="-10" dirty="0">
                <a:solidFill>
                  <a:srgbClr val="232323"/>
                </a:solidFill>
                <a:effectLst/>
                <a:latin typeface="Times New Roman" panose="02020603050405020304" pitchFamily="18" charset="0"/>
                <a:ea typeface="Times New Roman" panose="02020603050405020304" pitchFamily="18" charset="0"/>
              </a:rPr>
              <a:t> </a:t>
            </a:r>
            <a:r>
              <a:rPr lang="en-US" sz="1800" dirty="0">
                <a:solidFill>
                  <a:srgbClr val="232323"/>
                </a:solidFill>
                <a:effectLst/>
                <a:latin typeface="Times New Roman" panose="02020603050405020304" pitchFamily="18" charset="0"/>
                <a:ea typeface="Times New Roman" panose="02020603050405020304" pitchFamily="18" charset="0"/>
              </a:rPr>
              <a:t>to</a:t>
            </a:r>
            <a:r>
              <a:rPr lang="en-US" sz="1800" spc="-10" dirty="0">
                <a:solidFill>
                  <a:srgbClr val="232323"/>
                </a:solidFill>
                <a:effectLst/>
                <a:latin typeface="Times New Roman" panose="02020603050405020304" pitchFamily="18" charset="0"/>
                <a:ea typeface="Times New Roman" panose="02020603050405020304" pitchFamily="18" charset="0"/>
              </a:rPr>
              <a:t> </a:t>
            </a:r>
            <a:r>
              <a:rPr lang="en-US" sz="1800" dirty="0">
                <a:solidFill>
                  <a:srgbClr val="232323"/>
                </a:solidFill>
                <a:effectLst/>
                <a:latin typeface="Times New Roman" panose="02020603050405020304" pitchFamily="18" charset="0"/>
                <a:ea typeface="Times New Roman" panose="02020603050405020304" pitchFamily="18" charset="0"/>
              </a:rPr>
              <a:t>0 as given below.</a:t>
            </a:r>
            <a:endParaRPr lang="en-IN" sz="2400" dirty="0">
              <a:effectLst/>
              <a:latin typeface="Times New Roman" panose="02020603050405020304" pitchFamily="18" charset="0"/>
              <a:ea typeface="Times New Roman" panose="02020603050405020304" pitchFamily="18" charset="0"/>
            </a:endParaRPr>
          </a:p>
        </p:txBody>
      </p:sp>
      <p:pic>
        <p:nvPicPr>
          <p:cNvPr id="11" name="Image 28">
            <a:extLst>
              <a:ext uri="{FF2B5EF4-FFF2-40B4-BE49-F238E27FC236}">
                <a16:creationId xmlns:a16="http://schemas.microsoft.com/office/drawing/2014/main" id="{88716921-ABBA-06CF-85DF-02311FA6DD56}"/>
              </a:ext>
            </a:extLst>
          </p:cNvPr>
          <p:cNvPicPr>
            <a:picLocks/>
          </p:cNvPicPr>
          <p:nvPr/>
        </p:nvPicPr>
        <p:blipFill>
          <a:blip r:embed="rId3" cstate="print"/>
          <a:stretch>
            <a:fillRect/>
          </a:stretch>
        </p:blipFill>
        <p:spPr>
          <a:xfrm>
            <a:off x="7231227" y="3141260"/>
            <a:ext cx="1619345" cy="605050"/>
          </a:xfrm>
          <a:prstGeom prst="rect">
            <a:avLst/>
          </a:prstGeom>
        </p:spPr>
      </p:pic>
      <p:sp>
        <p:nvSpPr>
          <p:cNvPr id="13" name="TextBox 12">
            <a:extLst>
              <a:ext uri="{FF2B5EF4-FFF2-40B4-BE49-F238E27FC236}">
                <a16:creationId xmlns:a16="http://schemas.microsoft.com/office/drawing/2014/main" id="{321CBC38-75DB-90C7-3BE9-6962E567BD77}"/>
              </a:ext>
            </a:extLst>
          </p:cNvPr>
          <p:cNvSpPr txBox="1"/>
          <p:nvPr/>
        </p:nvSpPr>
        <p:spPr>
          <a:xfrm>
            <a:off x="6094864" y="3870809"/>
            <a:ext cx="6097136" cy="2450543"/>
          </a:xfrm>
          <a:prstGeom prst="rect">
            <a:avLst/>
          </a:prstGeom>
          <a:noFill/>
        </p:spPr>
        <p:txBody>
          <a:bodyPr wrap="square">
            <a:spAutoFit/>
          </a:bodyPr>
          <a:lstStyle/>
          <a:p>
            <a:pPr marL="228600" marR="226060" algn="just">
              <a:lnSpc>
                <a:spcPct val="115000"/>
              </a:lnSpc>
              <a:buNone/>
            </a:pPr>
            <a:r>
              <a:rPr lang="en-US" sz="1800" dirty="0">
                <a:solidFill>
                  <a:srgbClr val="232323"/>
                </a:solidFill>
                <a:effectLst/>
                <a:latin typeface="Times New Roman" panose="02020603050405020304" pitchFamily="18" charset="0"/>
                <a:ea typeface="Times New Roman" panose="02020603050405020304" pitchFamily="18" charset="0"/>
              </a:rPr>
              <a:t>This way, we can obtain the PDF curve that has the maximum likelihood of fit over the random sample data.</a:t>
            </a:r>
            <a:endParaRPr lang="en-IN" sz="2400" dirty="0">
              <a:effectLst/>
              <a:latin typeface="Times New Roman" panose="02020603050405020304" pitchFamily="18" charset="0"/>
              <a:ea typeface="Times New Roman" panose="02020603050405020304" pitchFamily="18" charset="0"/>
            </a:endParaRPr>
          </a:p>
          <a:p>
            <a:pPr marL="228600" marR="226060" algn="just">
              <a:lnSpc>
                <a:spcPct val="115000"/>
              </a:lnSpc>
              <a:spcBef>
                <a:spcPts val="1205"/>
              </a:spcBef>
              <a:buNone/>
            </a:pPr>
            <a:r>
              <a:rPr lang="en-US" sz="1800" dirty="0">
                <a:solidFill>
                  <a:srgbClr val="232323"/>
                </a:solidFill>
                <a:effectLst/>
                <a:latin typeface="Times New Roman" panose="02020603050405020304" pitchFamily="18" charset="0"/>
                <a:ea typeface="Times New Roman" panose="02020603050405020304" pitchFamily="18" charset="0"/>
              </a:rPr>
              <a:t>But, if you observe carefully, differentiating L w.r.t P is not an easy task as</a:t>
            </a:r>
            <a:r>
              <a:rPr lang="en-US" sz="1800" spc="200" dirty="0">
                <a:solidFill>
                  <a:srgbClr val="232323"/>
                </a:solidFill>
                <a:effectLst/>
                <a:latin typeface="Times New Roman" panose="02020603050405020304" pitchFamily="18" charset="0"/>
                <a:ea typeface="Times New Roman" panose="02020603050405020304" pitchFamily="18" charset="0"/>
              </a:rPr>
              <a:t> </a:t>
            </a:r>
            <a:r>
              <a:rPr lang="en-US" sz="1800" dirty="0">
                <a:solidFill>
                  <a:srgbClr val="232323"/>
                </a:solidFill>
                <a:effectLst/>
                <a:latin typeface="Times New Roman" panose="02020603050405020304" pitchFamily="18" charset="0"/>
                <a:ea typeface="Times New Roman" panose="02020603050405020304" pitchFamily="18" charset="0"/>
              </a:rPr>
              <a:t>all the probabilities in the likelihood function is a product. Hence, the calculation becomes computationally expensive. To solve this, we take the log of the Likelihood function L.</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64772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16DA9-41E9-4BE7-3338-7EFCA9F9A69F}"/>
              </a:ext>
            </a:extLst>
          </p:cNvPr>
          <p:cNvSpPr>
            <a:spLocks noGrp="1"/>
          </p:cNvSpPr>
          <p:nvPr>
            <p:ph type="title"/>
          </p:nvPr>
        </p:nvSpPr>
        <p:spPr/>
        <p:txBody>
          <a:bodyPr/>
          <a:lstStyle/>
          <a:p>
            <a:r>
              <a:rPr lang="en-US" b="1" i="1" dirty="0"/>
              <a:t>Log Likelihood</a:t>
            </a:r>
            <a:br>
              <a:rPr lang="en-IN" b="1" i="1" dirty="0"/>
            </a:br>
            <a:endParaRPr lang="en-IN" dirty="0"/>
          </a:p>
        </p:txBody>
      </p:sp>
      <p:pic>
        <p:nvPicPr>
          <p:cNvPr id="4" name="Image 29">
            <a:extLst>
              <a:ext uri="{FF2B5EF4-FFF2-40B4-BE49-F238E27FC236}">
                <a16:creationId xmlns:a16="http://schemas.microsoft.com/office/drawing/2014/main" id="{AD8FC5A1-A304-5839-499C-8C3D8A0ED999}"/>
              </a:ext>
            </a:extLst>
          </p:cNvPr>
          <p:cNvPicPr>
            <a:picLocks noGrp="1"/>
          </p:cNvPicPr>
          <p:nvPr>
            <p:ph idx="1"/>
          </p:nvPr>
        </p:nvPicPr>
        <p:blipFill>
          <a:blip r:embed="rId2" cstate="print"/>
          <a:stretch>
            <a:fillRect/>
          </a:stretch>
        </p:blipFill>
        <p:spPr>
          <a:xfrm>
            <a:off x="838200" y="1576388"/>
            <a:ext cx="3048000" cy="228600"/>
          </a:xfrm>
          <a:prstGeom prst="rect">
            <a:avLst/>
          </a:prstGeom>
        </p:spPr>
      </p:pic>
      <p:sp>
        <p:nvSpPr>
          <p:cNvPr id="6" name="TextBox 5">
            <a:extLst>
              <a:ext uri="{FF2B5EF4-FFF2-40B4-BE49-F238E27FC236}">
                <a16:creationId xmlns:a16="http://schemas.microsoft.com/office/drawing/2014/main" id="{E0DA5062-DD12-F410-0DC9-1039EDF9C95E}"/>
              </a:ext>
            </a:extLst>
          </p:cNvPr>
          <p:cNvSpPr txBox="1"/>
          <p:nvPr/>
        </p:nvSpPr>
        <p:spPr>
          <a:xfrm>
            <a:off x="4645357" y="1027906"/>
            <a:ext cx="6097136" cy="1341008"/>
          </a:xfrm>
          <a:prstGeom prst="rect">
            <a:avLst/>
          </a:prstGeom>
          <a:noFill/>
        </p:spPr>
        <p:txBody>
          <a:bodyPr wrap="square">
            <a:spAutoFit/>
          </a:bodyPr>
          <a:lstStyle/>
          <a:p>
            <a:pPr marL="228600" marR="227330" algn="just">
              <a:lnSpc>
                <a:spcPct val="115000"/>
              </a:lnSpc>
              <a:spcBef>
                <a:spcPts val="295"/>
              </a:spcBef>
              <a:buNone/>
            </a:pPr>
            <a:r>
              <a:rPr lang="en-US" sz="1800" dirty="0">
                <a:solidFill>
                  <a:srgbClr val="232323"/>
                </a:solidFill>
                <a:effectLst/>
                <a:latin typeface="Times New Roman" panose="02020603050405020304" pitchFamily="18" charset="0"/>
                <a:ea typeface="Times New Roman" panose="02020603050405020304" pitchFamily="18" charset="0"/>
              </a:rPr>
              <a:t>Taking the log of likelihood function gives the same result as before due to the increasing nature of Log function. But now, it becomes less</a:t>
            </a:r>
            <a:r>
              <a:rPr lang="en-US" sz="1800" spc="200" dirty="0">
                <a:solidFill>
                  <a:srgbClr val="232323"/>
                </a:solidFill>
                <a:effectLst/>
                <a:latin typeface="Times New Roman" panose="02020603050405020304" pitchFamily="18" charset="0"/>
                <a:ea typeface="Times New Roman" panose="02020603050405020304" pitchFamily="18" charset="0"/>
              </a:rPr>
              <a:t> </a:t>
            </a:r>
            <a:r>
              <a:rPr lang="en-US" sz="1800" dirty="0">
                <a:solidFill>
                  <a:srgbClr val="232323"/>
                </a:solidFill>
                <a:effectLst/>
                <a:latin typeface="Times New Roman" panose="02020603050405020304" pitchFamily="18" charset="0"/>
                <a:ea typeface="Times New Roman" panose="02020603050405020304" pitchFamily="18" charset="0"/>
              </a:rPr>
              <a:t>computational due to the property of logarithm:</a:t>
            </a:r>
            <a:endParaRPr lang="en-IN" sz="2400" dirty="0">
              <a:effectLst/>
              <a:latin typeface="Times New Roman" panose="02020603050405020304" pitchFamily="18" charset="0"/>
              <a:ea typeface="Times New Roman" panose="02020603050405020304" pitchFamily="18" charset="0"/>
            </a:endParaRPr>
          </a:p>
        </p:txBody>
      </p:sp>
      <p:pic>
        <p:nvPicPr>
          <p:cNvPr id="7" name="Image 30">
            <a:extLst>
              <a:ext uri="{FF2B5EF4-FFF2-40B4-BE49-F238E27FC236}">
                <a16:creationId xmlns:a16="http://schemas.microsoft.com/office/drawing/2014/main" id="{DCD8F257-2554-EC56-246A-ED74715A948E}"/>
              </a:ext>
            </a:extLst>
          </p:cNvPr>
          <p:cNvPicPr>
            <a:picLocks/>
          </p:cNvPicPr>
          <p:nvPr/>
        </p:nvPicPr>
        <p:blipFill>
          <a:blip r:embed="rId3" cstate="print"/>
          <a:stretch>
            <a:fillRect/>
          </a:stretch>
        </p:blipFill>
        <p:spPr>
          <a:xfrm>
            <a:off x="838200" y="2787650"/>
            <a:ext cx="2048301" cy="641349"/>
          </a:xfrm>
          <a:prstGeom prst="rect">
            <a:avLst/>
          </a:prstGeom>
        </p:spPr>
      </p:pic>
      <p:sp>
        <p:nvSpPr>
          <p:cNvPr id="9" name="TextBox 8">
            <a:extLst>
              <a:ext uri="{FF2B5EF4-FFF2-40B4-BE49-F238E27FC236}">
                <a16:creationId xmlns:a16="http://schemas.microsoft.com/office/drawing/2014/main" id="{DFD93A99-9773-F309-A663-8F2836632318}"/>
              </a:ext>
            </a:extLst>
          </p:cNvPr>
          <p:cNvSpPr txBox="1"/>
          <p:nvPr/>
        </p:nvSpPr>
        <p:spPr>
          <a:xfrm>
            <a:off x="4645357" y="2847029"/>
            <a:ext cx="6097136" cy="369332"/>
          </a:xfrm>
          <a:prstGeom prst="rect">
            <a:avLst/>
          </a:prstGeom>
          <a:noFill/>
        </p:spPr>
        <p:txBody>
          <a:bodyPr wrap="square">
            <a:spAutoFit/>
          </a:bodyPr>
          <a:lstStyle/>
          <a:p>
            <a:pPr marL="228600" marR="0" algn="just">
              <a:buNone/>
            </a:pPr>
            <a:r>
              <a:rPr lang="en-US" sz="1800" dirty="0">
                <a:solidFill>
                  <a:srgbClr val="232323"/>
                </a:solidFill>
                <a:effectLst/>
                <a:latin typeface="Times New Roman" panose="02020603050405020304" pitchFamily="18" charset="0"/>
                <a:ea typeface="Times New Roman" panose="02020603050405020304" pitchFamily="18" charset="0"/>
              </a:rPr>
              <a:t>Thus,</a:t>
            </a:r>
            <a:r>
              <a:rPr lang="en-US" sz="1800" spc="-20" dirty="0">
                <a:solidFill>
                  <a:srgbClr val="232323"/>
                </a:solidFill>
                <a:effectLst/>
                <a:latin typeface="Times New Roman" panose="02020603050405020304" pitchFamily="18" charset="0"/>
                <a:ea typeface="Times New Roman" panose="02020603050405020304" pitchFamily="18" charset="0"/>
              </a:rPr>
              <a:t> </a:t>
            </a:r>
            <a:r>
              <a:rPr lang="en-US" sz="1800" dirty="0">
                <a:solidFill>
                  <a:srgbClr val="232323"/>
                </a:solidFill>
                <a:effectLst/>
                <a:latin typeface="Times New Roman" panose="02020603050405020304" pitchFamily="18" charset="0"/>
                <a:ea typeface="Times New Roman" panose="02020603050405020304" pitchFamily="18" charset="0"/>
              </a:rPr>
              <a:t>the</a:t>
            </a:r>
            <a:r>
              <a:rPr lang="en-US" sz="1800" spc="-15" dirty="0">
                <a:solidFill>
                  <a:srgbClr val="232323"/>
                </a:solidFill>
                <a:effectLst/>
                <a:latin typeface="Times New Roman" panose="02020603050405020304" pitchFamily="18" charset="0"/>
                <a:ea typeface="Times New Roman" panose="02020603050405020304" pitchFamily="18" charset="0"/>
              </a:rPr>
              <a:t> </a:t>
            </a:r>
            <a:r>
              <a:rPr lang="en-US" sz="1800" dirty="0">
                <a:solidFill>
                  <a:srgbClr val="232323"/>
                </a:solidFill>
                <a:effectLst/>
                <a:latin typeface="Times New Roman" panose="02020603050405020304" pitchFamily="18" charset="0"/>
                <a:ea typeface="Times New Roman" panose="02020603050405020304" pitchFamily="18" charset="0"/>
              </a:rPr>
              <a:t>equation</a:t>
            </a:r>
            <a:r>
              <a:rPr lang="en-US" sz="1800" spc="-5" dirty="0">
                <a:solidFill>
                  <a:srgbClr val="232323"/>
                </a:solidFill>
                <a:effectLst/>
                <a:latin typeface="Times New Roman" panose="02020603050405020304" pitchFamily="18" charset="0"/>
                <a:ea typeface="Times New Roman" panose="02020603050405020304" pitchFamily="18" charset="0"/>
              </a:rPr>
              <a:t> </a:t>
            </a:r>
            <a:r>
              <a:rPr lang="en-US" sz="1800" spc="-10" dirty="0">
                <a:solidFill>
                  <a:srgbClr val="232323"/>
                </a:solidFill>
                <a:effectLst/>
                <a:latin typeface="Times New Roman" panose="02020603050405020304" pitchFamily="18" charset="0"/>
                <a:ea typeface="Times New Roman" panose="02020603050405020304" pitchFamily="18" charset="0"/>
              </a:rPr>
              <a:t>becomes:</a:t>
            </a:r>
            <a:endParaRPr lang="en-IN" sz="2400" dirty="0">
              <a:effectLst/>
              <a:latin typeface="Times New Roman" panose="02020603050405020304" pitchFamily="18" charset="0"/>
              <a:ea typeface="Times New Roman" panose="02020603050405020304" pitchFamily="18" charset="0"/>
            </a:endParaRPr>
          </a:p>
        </p:txBody>
      </p:sp>
      <p:pic>
        <p:nvPicPr>
          <p:cNvPr id="10" name="Image 31">
            <a:extLst>
              <a:ext uri="{FF2B5EF4-FFF2-40B4-BE49-F238E27FC236}">
                <a16:creationId xmlns:a16="http://schemas.microsoft.com/office/drawing/2014/main" id="{6A6B8DC8-34C0-3008-C505-7F4EA3FA12F3}"/>
              </a:ext>
            </a:extLst>
          </p:cNvPr>
          <p:cNvPicPr>
            <a:picLocks/>
          </p:cNvPicPr>
          <p:nvPr/>
        </p:nvPicPr>
        <p:blipFill>
          <a:blip r:embed="rId4" cstate="print"/>
          <a:stretch>
            <a:fillRect/>
          </a:stretch>
        </p:blipFill>
        <p:spPr>
          <a:xfrm>
            <a:off x="876300" y="4068761"/>
            <a:ext cx="2971800" cy="685800"/>
          </a:xfrm>
          <a:prstGeom prst="rect">
            <a:avLst/>
          </a:prstGeom>
        </p:spPr>
      </p:pic>
      <p:sp>
        <p:nvSpPr>
          <p:cNvPr id="12" name="TextBox 11">
            <a:extLst>
              <a:ext uri="{FF2B5EF4-FFF2-40B4-BE49-F238E27FC236}">
                <a16:creationId xmlns:a16="http://schemas.microsoft.com/office/drawing/2014/main" id="{5DF0FBBF-6EE9-0651-3788-E022C6C5160E}"/>
              </a:ext>
            </a:extLst>
          </p:cNvPr>
          <p:cNvSpPr txBox="1"/>
          <p:nvPr/>
        </p:nvSpPr>
        <p:spPr>
          <a:xfrm>
            <a:off x="4727243" y="4068761"/>
            <a:ext cx="6097136" cy="646331"/>
          </a:xfrm>
          <a:prstGeom prst="rect">
            <a:avLst/>
          </a:prstGeom>
          <a:noFill/>
        </p:spPr>
        <p:txBody>
          <a:bodyPr wrap="square">
            <a:spAutoFit/>
          </a:bodyPr>
          <a:lstStyle/>
          <a:p>
            <a:pPr marL="228600" marR="0" algn="just">
              <a:buNone/>
            </a:pPr>
            <a:r>
              <a:rPr lang="en-US" sz="1800" dirty="0">
                <a:solidFill>
                  <a:srgbClr val="232323"/>
                </a:solidFill>
                <a:effectLst/>
                <a:latin typeface="Times New Roman" panose="02020603050405020304" pitchFamily="18" charset="0"/>
                <a:ea typeface="Times New Roman" panose="02020603050405020304" pitchFamily="18" charset="0"/>
              </a:rPr>
              <a:t>Now,</a:t>
            </a:r>
            <a:r>
              <a:rPr lang="en-US" sz="1800" spc="-35" dirty="0">
                <a:solidFill>
                  <a:srgbClr val="232323"/>
                </a:solidFill>
                <a:effectLst/>
                <a:latin typeface="Times New Roman" panose="02020603050405020304" pitchFamily="18" charset="0"/>
                <a:ea typeface="Times New Roman" panose="02020603050405020304" pitchFamily="18" charset="0"/>
              </a:rPr>
              <a:t> </a:t>
            </a:r>
            <a:r>
              <a:rPr lang="en-US" sz="1800" dirty="0">
                <a:solidFill>
                  <a:srgbClr val="232323"/>
                </a:solidFill>
                <a:effectLst/>
                <a:latin typeface="Times New Roman" panose="02020603050405020304" pitchFamily="18" charset="0"/>
                <a:ea typeface="Times New Roman" panose="02020603050405020304" pitchFamily="18" charset="0"/>
              </a:rPr>
              <a:t>we</a:t>
            </a:r>
            <a:r>
              <a:rPr lang="en-US" sz="1800" spc="-10" dirty="0">
                <a:solidFill>
                  <a:srgbClr val="232323"/>
                </a:solidFill>
                <a:effectLst/>
                <a:latin typeface="Times New Roman" panose="02020603050405020304" pitchFamily="18" charset="0"/>
                <a:ea typeface="Times New Roman" panose="02020603050405020304" pitchFamily="18" charset="0"/>
              </a:rPr>
              <a:t> </a:t>
            </a:r>
            <a:r>
              <a:rPr lang="en-US" sz="1800" dirty="0">
                <a:solidFill>
                  <a:srgbClr val="232323"/>
                </a:solidFill>
                <a:effectLst/>
                <a:latin typeface="Times New Roman" panose="02020603050405020304" pitchFamily="18" charset="0"/>
                <a:ea typeface="Times New Roman" panose="02020603050405020304" pitchFamily="18" charset="0"/>
              </a:rPr>
              <a:t>can</a:t>
            </a:r>
            <a:r>
              <a:rPr lang="en-US" sz="1800" spc="5" dirty="0">
                <a:solidFill>
                  <a:srgbClr val="232323"/>
                </a:solidFill>
                <a:effectLst/>
                <a:latin typeface="Times New Roman" panose="02020603050405020304" pitchFamily="18" charset="0"/>
                <a:ea typeface="Times New Roman" panose="02020603050405020304" pitchFamily="18" charset="0"/>
              </a:rPr>
              <a:t> </a:t>
            </a:r>
            <a:r>
              <a:rPr lang="en-US" sz="1800" dirty="0">
                <a:solidFill>
                  <a:srgbClr val="232323"/>
                </a:solidFill>
                <a:effectLst/>
                <a:latin typeface="Times New Roman" panose="02020603050405020304" pitchFamily="18" charset="0"/>
                <a:ea typeface="Times New Roman" panose="02020603050405020304" pitchFamily="18" charset="0"/>
              </a:rPr>
              <a:t>easily</a:t>
            </a:r>
            <a:r>
              <a:rPr lang="en-US" sz="1800" spc="-15" dirty="0">
                <a:solidFill>
                  <a:srgbClr val="232323"/>
                </a:solidFill>
                <a:effectLst/>
                <a:latin typeface="Times New Roman" panose="02020603050405020304" pitchFamily="18" charset="0"/>
                <a:ea typeface="Times New Roman" panose="02020603050405020304" pitchFamily="18" charset="0"/>
              </a:rPr>
              <a:t> </a:t>
            </a:r>
            <a:r>
              <a:rPr lang="en-US" sz="1800" dirty="0">
                <a:solidFill>
                  <a:srgbClr val="232323"/>
                </a:solidFill>
                <a:effectLst/>
                <a:latin typeface="Times New Roman" panose="02020603050405020304" pitchFamily="18" charset="0"/>
                <a:ea typeface="Times New Roman" panose="02020603050405020304" pitchFamily="18" charset="0"/>
              </a:rPr>
              <a:t>differentiate</a:t>
            </a:r>
            <a:r>
              <a:rPr lang="en-US" sz="1800" spc="-20" dirty="0">
                <a:solidFill>
                  <a:srgbClr val="232323"/>
                </a:solidFill>
                <a:effectLst/>
                <a:latin typeface="Times New Roman" panose="02020603050405020304" pitchFamily="18" charset="0"/>
                <a:ea typeface="Times New Roman" panose="02020603050405020304" pitchFamily="18" charset="0"/>
              </a:rPr>
              <a:t> </a:t>
            </a:r>
            <a:r>
              <a:rPr lang="en-US" sz="1800" dirty="0">
                <a:solidFill>
                  <a:srgbClr val="232323"/>
                </a:solidFill>
                <a:effectLst/>
                <a:latin typeface="Times New Roman" panose="02020603050405020304" pitchFamily="18" charset="0"/>
                <a:ea typeface="Times New Roman" panose="02020603050405020304" pitchFamily="18" charset="0"/>
              </a:rPr>
              <a:t>log</a:t>
            </a:r>
            <a:r>
              <a:rPr lang="en-US" sz="1800" spc="-10" dirty="0">
                <a:solidFill>
                  <a:srgbClr val="232323"/>
                </a:solidFill>
                <a:effectLst/>
                <a:latin typeface="Times New Roman" panose="02020603050405020304" pitchFamily="18" charset="0"/>
                <a:ea typeface="Times New Roman" panose="02020603050405020304" pitchFamily="18" charset="0"/>
              </a:rPr>
              <a:t> </a:t>
            </a:r>
            <a:r>
              <a:rPr lang="en-US" sz="1800" dirty="0">
                <a:solidFill>
                  <a:srgbClr val="232323"/>
                </a:solidFill>
                <a:effectLst/>
                <a:latin typeface="Times New Roman" panose="02020603050405020304" pitchFamily="18" charset="0"/>
                <a:ea typeface="Times New Roman" panose="02020603050405020304" pitchFamily="18" charset="0"/>
              </a:rPr>
              <a:t>L</a:t>
            </a:r>
            <a:r>
              <a:rPr lang="en-US" sz="1800" spc="-25" dirty="0">
                <a:solidFill>
                  <a:srgbClr val="232323"/>
                </a:solidFill>
                <a:effectLst/>
                <a:latin typeface="Times New Roman" panose="02020603050405020304" pitchFamily="18" charset="0"/>
                <a:ea typeface="Times New Roman" panose="02020603050405020304" pitchFamily="18" charset="0"/>
              </a:rPr>
              <a:t> </a:t>
            </a:r>
            <a:r>
              <a:rPr lang="en-US" sz="1800" dirty="0" err="1">
                <a:solidFill>
                  <a:srgbClr val="232323"/>
                </a:solidFill>
                <a:effectLst/>
                <a:latin typeface="Times New Roman" panose="02020603050405020304" pitchFamily="18" charset="0"/>
                <a:ea typeface="Times New Roman" panose="02020603050405020304" pitchFamily="18" charset="0"/>
              </a:rPr>
              <a:t>wrt</a:t>
            </a:r>
            <a:r>
              <a:rPr lang="en-US" sz="1800" spc="-10" dirty="0">
                <a:solidFill>
                  <a:srgbClr val="232323"/>
                </a:solidFill>
                <a:effectLst/>
                <a:latin typeface="Times New Roman" panose="02020603050405020304" pitchFamily="18" charset="0"/>
                <a:ea typeface="Times New Roman" panose="02020603050405020304" pitchFamily="18" charset="0"/>
              </a:rPr>
              <a:t> </a:t>
            </a:r>
            <a:r>
              <a:rPr lang="en-US" sz="1800" dirty="0">
                <a:solidFill>
                  <a:srgbClr val="232323"/>
                </a:solidFill>
                <a:effectLst/>
                <a:latin typeface="Times New Roman" panose="02020603050405020304" pitchFamily="18" charset="0"/>
                <a:ea typeface="Times New Roman" panose="02020603050405020304" pitchFamily="18" charset="0"/>
              </a:rPr>
              <a:t>P</a:t>
            </a:r>
            <a:r>
              <a:rPr lang="en-US" sz="1800" spc="-10" dirty="0">
                <a:solidFill>
                  <a:srgbClr val="232323"/>
                </a:solidFill>
                <a:effectLst/>
                <a:latin typeface="Times New Roman" panose="02020603050405020304" pitchFamily="18" charset="0"/>
                <a:ea typeface="Times New Roman" panose="02020603050405020304" pitchFamily="18" charset="0"/>
              </a:rPr>
              <a:t> </a:t>
            </a:r>
            <a:r>
              <a:rPr lang="en-US" sz="1800" dirty="0">
                <a:solidFill>
                  <a:srgbClr val="232323"/>
                </a:solidFill>
                <a:effectLst/>
                <a:latin typeface="Times New Roman" panose="02020603050405020304" pitchFamily="18" charset="0"/>
                <a:ea typeface="Times New Roman" panose="02020603050405020304" pitchFamily="18" charset="0"/>
              </a:rPr>
              <a:t>and</a:t>
            </a:r>
            <a:r>
              <a:rPr lang="en-US" sz="1800" spc="-15" dirty="0">
                <a:solidFill>
                  <a:srgbClr val="232323"/>
                </a:solidFill>
                <a:effectLst/>
                <a:latin typeface="Times New Roman" panose="02020603050405020304" pitchFamily="18" charset="0"/>
                <a:ea typeface="Times New Roman" panose="02020603050405020304" pitchFamily="18" charset="0"/>
              </a:rPr>
              <a:t> </a:t>
            </a:r>
            <a:r>
              <a:rPr lang="en-US" sz="1800" dirty="0">
                <a:solidFill>
                  <a:srgbClr val="232323"/>
                </a:solidFill>
                <a:effectLst/>
                <a:latin typeface="Times New Roman" panose="02020603050405020304" pitchFamily="18" charset="0"/>
                <a:ea typeface="Times New Roman" panose="02020603050405020304" pitchFamily="18" charset="0"/>
              </a:rPr>
              <a:t>obtain</a:t>
            </a:r>
            <a:r>
              <a:rPr lang="en-US" sz="1800" spc="-10" dirty="0">
                <a:solidFill>
                  <a:srgbClr val="232323"/>
                </a:solidFill>
                <a:effectLst/>
                <a:latin typeface="Times New Roman" panose="02020603050405020304" pitchFamily="18" charset="0"/>
                <a:ea typeface="Times New Roman" panose="02020603050405020304" pitchFamily="18" charset="0"/>
              </a:rPr>
              <a:t> </a:t>
            </a:r>
            <a:r>
              <a:rPr lang="en-US" sz="1800" dirty="0">
                <a:solidFill>
                  <a:srgbClr val="232323"/>
                </a:solidFill>
                <a:effectLst/>
                <a:latin typeface="Times New Roman" panose="02020603050405020304" pitchFamily="18" charset="0"/>
                <a:ea typeface="Times New Roman" panose="02020603050405020304" pitchFamily="18" charset="0"/>
              </a:rPr>
              <a:t>the</a:t>
            </a:r>
            <a:r>
              <a:rPr lang="en-US" sz="1800" spc="-20" dirty="0">
                <a:solidFill>
                  <a:srgbClr val="232323"/>
                </a:solidFill>
                <a:effectLst/>
                <a:latin typeface="Times New Roman" panose="02020603050405020304" pitchFamily="18" charset="0"/>
                <a:ea typeface="Times New Roman" panose="02020603050405020304" pitchFamily="18" charset="0"/>
              </a:rPr>
              <a:t> </a:t>
            </a:r>
            <a:r>
              <a:rPr lang="en-US" sz="1800" dirty="0">
                <a:solidFill>
                  <a:srgbClr val="232323"/>
                </a:solidFill>
                <a:effectLst/>
                <a:latin typeface="Times New Roman" panose="02020603050405020304" pitchFamily="18" charset="0"/>
                <a:ea typeface="Times New Roman" panose="02020603050405020304" pitchFamily="18" charset="0"/>
              </a:rPr>
              <a:t>desired</a:t>
            </a:r>
            <a:r>
              <a:rPr lang="en-US" sz="1800" spc="5" dirty="0">
                <a:solidFill>
                  <a:srgbClr val="232323"/>
                </a:solidFill>
                <a:effectLst/>
                <a:latin typeface="Times New Roman" panose="02020603050405020304" pitchFamily="18" charset="0"/>
                <a:ea typeface="Times New Roman" panose="02020603050405020304" pitchFamily="18" charset="0"/>
              </a:rPr>
              <a:t> </a:t>
            </a:r>
            <a:r>
              <a:rPr lang="en-US" sz="1800" spc="-10" dirty="0">
                <a:solidFill>
                  <a:srgbClr val="232323"/>
                </a:solidFill>
                <a:effectLst/>
                <a:latin typeface="Times New Roman" panose="02020603050405020304" pitchFamily="18" charset="0"/>
                <a:ea typeface="Times New Roman" panose="02020603050405020304" pitchFamily="18" charset="0"/>
              </a:rPr>
              <a:t>result.</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3828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F5463-9C03-CE0B-E28A-D6BA05A3B895}"/>
              </a:ext>
            </a:extLst>
          </p:cNvPr>
          <p:cNvSpPr>
            <a:spLocks noGrp="1"/>
          </p:cNvSpPr>
          <p:nvPr>
            <p:ph type="title"/>
          </p:nvPr>
        </p:nvSpPr>
        <p:spPr/>
        <p:txBody>
          <a:bodyPr/>
          <a:lstStyle/>
          <a:p>
            <a:r>
              <a:rPr lang="en-US" b="1" dirty="0"/>
              <a:t>Covariance and Correlation</a:t>
            </a:r>
            <a:endParaRPr lang="en-IN" dirty="0"/>
          </a:p>
        </p:txBody>
      </p:sp>
      <p:sp>
        <p:nvSpPr>
          <p:cNvPr id="3" name="Content Placeholder 2">
            <a:extLst>
              <a:ext uri="{FF2B5EF4-FFF2-40B4-BE49-F238E27FC236}">
                <a16:creationId xmlns:a16="http://schemas.microsoft.com/office/drawing/2014/main" id="{CA3721BA-5828-2598-C72E-00A737602CD3}"/>
              </a:ext>
            </a:extLst>
          </p:cNvPr>
          <p:cNvSpPr>
            <a:spLocks noGrp="1"/>
          </p:cNvSpPr>
          <p:nvPr>
            <p:ph idx="1"/>
          </p:nvPr>
        </p:nvSpPr>
        <p:spPr/>
        <p:txBody>
          <a:bodyPr>
            <a:normAutofit fontScale="92500" lnSpcReduction="10000"/>
          </a:bodyPr>
          <a:lstStyle/>
          <a:p>
            <a:r>
              <a:rPr lang="en-US" b="1" dirty="0"/>
              <a:t>Covariance and correlation </a:t>
            </a:r>
            <a:r>
              <a:rPr lang="en-US" dirty="0"/>
              <a:t>are the two </a:t>
            </a:r>
            <a:r>
              <a:rPr lang="en-US" b="1" dirty="0"/>
              <a:t>key concepts in Statistics </a:t>
            </a:r>
            <a:r>
              <a:rPr lang="en-US" dirty="0"/>
              <a:t>that help us </a:t>
            </a:r>
            <a:r>
              <a:rPr lang="en-US" b="1" dirty="0"/>
              <a:t>analyze the relationship between two variables. </a:t>
            </a:r>
            <a:r>
              <a:rPr lang="en-US" dirty="0"/>
              <a:t>Covariance measures how two variables change together, </a:t>
            </a:r>
            <a:r>
              <a:rPr lang="en-US" b="1" dirty="0"/>
              <a:t>indicating whether they move in the same or opposite directions</a:t>
            </a:r>
            <a:r>
              <a:rPr lang="en-US" dirty="0"/>
              <a:t>.</a:t>
            </a:r>
            <a:endParaRPr lang="en-IN" dirty="0"/>
          </a:p>
          <a:p>
            <a:r>
              <a:rPr lang="en-US" dirty="0"/>
              <a:t>However, its magnitude can be difficult to interpret because it’s not standardized. Correlation, refines this measure by normalizing covariance, Correlation explains the proportion in which the second variable change. </a:t>
            </a:r>
            <a:r>
              <a:rPr lang="en-US" b="1" dirty="0"/>
              <a:t>Correlation varies between -1 to +1. </a:t>
            </a:r>
            <a:r>
              <a:rPr lang="en-US" dirty="0"/>
              <a:t>If the correlation value is 0 then it means there is no Linear Relationship between variables however other functional relationship may exist. This allows for a clearer understanding of both the strength and direction of the relationship between variables.</a:t>
            </a:r>
            <a:endParaRPr lang="en-IN" dirty="0"/>
          </a:p>
          <a:p>
            <a:r>
              <a:rPr lang="en-US" dirty="0"/>
              <a:t> </a:t>
            </a:r>
            <a:endParaRPr lang="en-IN" dirty="0"/>
          </a:p>
          <a:p>
            <a:endParaRPr lang="en-IN" dirty="0"/>
          </a:p>
        </p:txBody>
      </p:sp>
    </p:spTree>
    <p:extLst>
      <p:ext uri="{BB962C8B-B14F-4D97-AF65-F5344CB8AC3E}">
        <p14:creationId xmlns:p14="http://schemas.microsoft.com/office/powerpoint/2010/main" val="663254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4E060-0B6E-76F6-B97B-8C9398145184}"/>
              </a:ext>
            </a:extLst>
          </p:cNvPr>
          <p:cNvSpPr>
            <a:spLocks noGrp="1"/>
          </p:cNvSpPr>
          <p:nvPr>
            <p:ph type="title"/>
          </p:nvPr>
        </p:nvSpPr>
        <p:spPr/>
        <p:txBody>
          <a:bodyPr/>
          <a:lstStyle/>
          <a:p>
            <a:r>
              <a:rPr lang="en-US" b="1" i="1" dirty="0"/>
              <a:t>What is Covariance?</a:t>
            </a:r>
            <a:endParaRPr lang="en-IN" dirty="0"/>
          </a:p>
        </p:txBody>
      </p:sp>
      <p:sp>
        <p:nvSpPr>
          <p:cNvPr id="3" name="Content Placeholder 2">
            <a:extLst>
              <a:ext uri="{FF2B5EF4-FFF2-40B4-BE49-F238E27FC236}">
                <a16:creationId xmlns:a16="http://schemas.microsoft.com/office/drawing/2014/main" id="{5229173E-5AA6-C768-65BD-587E2DC41B16}"/>
              </a:ext>
            </a:extLst>
          </p:cNvPr>
          <p:cNvSpPr>
            <a:spLocks noGrp="1"/>
          </p:cNvSpPr>
          <p:nvPr>
            <p:ph idx="1"/>
          </p:nvPr>
        </p:nvSpPr>
        <p:spPr/>
        <p:txBody>
          <a:bodyPr>
            <a:normAutofit fontScale="77500" lnSpcReduction="20000"/>
          </a:bodyPr>
          <a:lstStyle/>
          <a:p>
            <a:r>
              <a:rPr lang="en-US" b="1" dirty="0"/>
              <a:t>Covariance is a statistical measure </a:t>
            </a:r>
            <a:r>
              <a:rPr lang="en-US" dirty="0"/>
              <a:t>that </a:t>
            </a:r>
            <a:r>
              <a:rPr lang="en-US" b="1" dirty="0"/>
              <a:t>indicates the direction of the linear relationship between two variables</a:t>
            </a:r>
            <a:r>
              <a:rPr lang="en-US" dirty="0"/>
              <a:t>. It assesses how much two variables change together from their mean values.</a:t>
            </a:r>
            <a:endParaRPr lang="en-IN" dirty="0"/>
          </a:p>
          <a:p>
            <a:r>
              <a:rPr lang="en-US" dirty="0"/>
              <a:t>Types of Covariance:</a:t>
            </a:r>
            <a:endParaRPr lang="en-IN" dirty="0"/>
          </a:p>
          <a:p>
            <a:pPr lvl="0"/>
            <a:r>
              <a:rPr lang="en-US" b="1" dirty="0"/>
              <a:t>Positive Covariance</a:t>
            </a:r>
            <a:r>
              <a:rPr lang="en-US" dirty="0"/>
              <a:t>: When one variable increases, the other variable tends to increase as well, and vice versa.</a:t>
            </a:r>
            <a:endParaRPr lang="en-IN" dirty="0"/>
          </a:p>
          <a:p>
            <a:pPr lvl="0"/>
            <a:r>
              <a:rPr lang="en-US" b="1" dirty="0"/>
              <a:t>Negative Covariance</a:t>
            </a:r>
            <a:r>
              <a:rPr lang="en-US" dirty="0"/>
              <a:t>: When one variable increases, the other variable tends to decrease.</a:t>
            </a:r>
            <a:endParaRPr lang="en-IN" dirty="0"/>
          </a:p>
          <a:p>
            <a:pPr lvl="0"/>
            <a:r>
              <a:rPr lang="en-US" b="1" dirty="0"/>
              <a:t>Zero Covariance</a:t>
            </a:r>
            <a:r>
              <a:rPr lang="en-US" dirty="0"/>
              <a:t>: There is no linear relationship between the two variables; they move independently of each other.</a:t>
            </a:r>
            <a:endParaRPr lang="en-IN" dirty="0"/>
          </a:p>
          <a:p>
            <a:r>
              <a:rPr lang="en-US" dirty="0"/>
              <a:t>Covariance is calculated by taking the average of the product of the deviations of each variable from their respective means. It is useful for understanding the direction of the relationship but not its strength, as its magnitude depends on the units of the variables.</a:t>
            </a:r>
            <a:endParaRPr lang="en-IN" dirty="0"/>
          </a:p>
          <a:p>
            <a:r>
              <a:rPr lang="en-US" dirty="0"/>
              <a:t>It is an essential tool for understanding how variables change together and are widely used in various fields, including finance, economics, and science.</a:t>
            </a:r>
            <a:endParaRPr lang="en-IN" dirty="0"/>
          </a:p>
          <a:p>
            <a:endParaRPr lang="en-IN" dirty="0"/>
          </a:p>
        </p:txBody>
      </p:sp>
    </p:spTree>
    <p:extLst>
      <p:ext uri="{BB962C8B-B14F-4D97-AF65-F5344CB8AC3E}">
        <p14:creationId xmlns:p14="http://schemas.microsoft.com/office/powerpoint/2010/main" val="2375988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90F4C-9FBB-A428-9922-B09AA5E467E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0041B8-8D41-E548-485F-1DEA53AFFB04}"/>
              </a:ext>
            </a:extLst>
          </p:cNvPr>
          <p:cNvSpPr>
            <a:spLocks noGrp="1"/>
          </p:cNvSpPr>
          <p:nvPr>
            <p:ph idx="1"/>
          </p:nvPr>
        </p:nvSpPr>
        <p:spPr/>
        <p:txBody>
          <a:bodyPr/>
          <a:lstStyle/>
          <a:p>
            <a:r>
              <a:rPr lang="en-US" b="1" i="1" dirty="0"/>
              <a:t>Covariance:</a:t>
            </a:r>
            <a:endParaRPr lang="en-IN" b="1" i="1" dirty="0"/>
          </a:p>
          <a:p>
            <a:pPr lvl="0"/>
            <a:r>
              <a:rPr lang="en-US" dirty="0"/>
              <a:t>It is the relationship between a pair of random variables where change in one variable causes change in another variable.</a:t>
            </a:r>
            <a:endParaRPr lang="en-IN" dirty="0"/>
          </a:p>
          <a:p>
            <a:pPr lvl="0"/>
            <a:r>
              <a:rPr lang="en-US" dirty="0"/>
              <a:t>It can take any value between – infinity to +infinity, where the negative value represents the negative relationship whereas a positive value represents the positive relationship.</a:t>
            </a:r>
            <a:endParaRPr lang="en-IN" dirty="0"/>
          </a:p>
          <a:p>
            <a:pPr lvl="0"/>
            <a:r>
              <a:rPr lang="en-US" dirty="0"/>
              <a:t>It is used for the linear relationship between variables.</a:t>
            </a:r>
            <a:endParaRPr lang="en-IN" dirty="0"/>
          </a:p>
          <a:p>
            <a:pPr lvl="0"/>
            <a:r>
              <a:rPr lang="en-US" dirty="0"/>
              <a:t>It gives the direction of relationship between variables.</a:t>
            </a:r>
            <a:endParaRPr lang="en-IN" dirty="0"/>
          </a:p>
          <a:p>
            <a:endParaRPr lang="en-IN" dirty="0"/>
          </a:p>
        </p:txBody>
      </p:sp>
    </p:spTree>
    <p:extLst>
      <p:ext uri="{BB962C8B-B14F-4D97-AF65-F5344CB8AC3E}">
        <p14:creationId xmlns:p14="http://schemas.microsoft.com/office/powerpoint/2010/main" val="1861285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9221A-CC75-16A2-F563-FC661BFA22FF}"/>
              </a:ext>
            </a:extLst>
          </p:cNvPr>
          <p:cNvSpPr>
            <a:spLocks noGrp="1"/>
          </p:cNvSpPr>
          <p:nvPr>
            <p:ph type="title"/>
          </p:nvPr>
        </p:nvSpPr>
        <p:spPr/>
        <p:txBody>
          <a:bodyPr/>
          <a:lstStyle/>
          <a:p>
            <a:r>
              <a:rPr lang="en-US" b="1" dirty="0"/>
              <a:t>Covariance Formula</a:t>
            </a:r>
            <a:endParaRPr lang="en-IN" dirty="0"/>
          </a:p>
        </p:txBody>
      </p:sp>
      <p:sp>
        <p:nvSpPr>
          <p:cNvPr id="3" name="Content Placeholder 2">
            <a:extLst>
              <a:ext uri="{FF2B5EF4-FFF2-40B4-BE49-F238E27FC236}">
                <a16:creationId xmlns:a16="http://schemas.microsoft.com/office/drawing/2014/main" id="{2BC2FEE0-65B2-6A79-4C69-C3E7310FA70D}"/>
              </a:ext>
            </a:extLst>
          </p:cNvPr>
          <p:cNvSpPr>
            <a:spLocks noGrp="1"/>
          </p:cNvSpPr>
          <p:nvPr>
            <p:ph idx="1"/>
          </p:nvPr>
        </p:nvSpPr>
        <p:spPr>
          <a:xfrm>
            <a:off x="838200" y="1825625"/>
            <a:ext cx="10515600" cy="2930620"/>
          </a:xfrm>
        </p:spPr>
        <p:txBody>
          <a:bodyPr/>
          <a:lstStyle/>
          <a:p>
            <a:r>
              <a:rPr lang="en-US" b="1" dirty="0"/>
              <a:t>For Population:</a:t>
            </a:r>
          </a:p>
          <a:p>
            <a:r>
              <a:rPr lang="en-US" b="1" dirty="0"/>
              <a:t>For Sample:</a:t>
            </a:r>
          </a:p>
          <a:p>
            <a:endParaRPr lang="en-US" b="1" dirty="0"/>
          </a:p>
          <a:p>
            <a:endParaRPr lang="en-US" b="1" dirty="0"/>
          </a:p>
          <a:p>
            <a:r>
              <a:rPr lang="en-US" b="1" dirty="0"/>
              <a:t>Here, x’ and y’ = mean of given sample set n = total no of sample xi and </a:t>
            </a:r>
            <a:r>
              <a:rPr lang="en-US" b="1" dirty="0" err="1"/>
              <a:t>yi</a:t>
            </a:r>
            <a:r>
              <a:rPr lang="en-US" b="1" dirty="0"/>
              <a:t> = individual sample of set</a:t>
            </a:r>
            <a:endParaRPr lang="en-IN" dirty="0"/>
          </a:p>
          <a:p>
            <a:endParaRPr lang="en-IN" dirty="0"/>
          </a:p>
          <a:p>
            <a:endParaRPr lang="en-IN" dirty="0"/>
          </a:p>
          <a:p>
            <a:endParaRPr lang="en-IN" dirty="0"/>
          </a:p>
        </p:txBody>
      </p:sp>
      <p:pic>
        <p:nvPicPr>
          <p:cNvPr id="4" name="Image 32">
            <a:extLst>
              <a:ext uri="{FF2B5EF4-FFF2-40B4-BE49-F238E27FC236}">
                <a16:creationId xmlns:a16="http://schemas.microsoft.com/office/drawing/2014/main" id="{617CFF01-559F-7F91-5DBC-5BF9C63A8702}"/>
              </a:ext>
            </a:extLst>
          </p:cNvPr>
          <p:cNvPicPr>
            <a:picLocks/>
          </p:cNvPicPr>
          <p:nvPr/>
        </p:nvPicPr>
        <p:blipFill>
          <a:blip r:embed="rId2" cstate="print"/>
          <a:stretch>
            <a:fillRect/>
          </a:stretch>
        </p:blipFill>
        <p:spPr>
          <a:xfrm>
            <a:off x="3886309" y="1910715"/>
            <a:ext cx="2325697" cy="443523"/>
          </a:xfrm>
          <a:prstGeom prst="rect">
            <a:avLst/>
          </a:prstGeom>
        </p:spPr>
      </p:pic>
      <p:pic>
        <p:nvPicPr>
          <p:cNvPr id="5" name="Image 33">
            <a:extLst>
              <a:ext uri="{FF2B5EF4-FFF2-40B4-BE49-F238E27FC236}">
                <a16:creationId xmlns:a16="http://schemas.microsoft.com/office/drawing/2014/main" id="{13CF706D-01CA-F108-8324-47B615FFED08}"/>
              </a:ext>
            </a:extLst>
          </p:cNvPr>
          <p:cNvPicPr>
            <a:picLocks/>
          </p:cNvPicPr>
          <p:nvPr/>
        </p:nvPicPr>
        <p:blipFill>
          <a:blip r:embed="rId3" cstate="print"/>
          <a:stretch>
            <a:fillRect/>
          </a:stretch>
        </p:blipFill>
        <p:spPr>
          <a:xfrm>
            <a:off x="3899535" y="2580720"/>
            <a:ext cx="2467146" cy="715214"/>
          </a:xfrm>
          <a:prstGeom prst="rect">
            <a:avLst/>
          </a:prstGeom>
        </p:spPr>
      </p:pic>
      <p:pic>
        <p:nvPicPr>
          <p:cNvPr id="6" name="Image 34">
            <a:extLst>
              <a:ext uri="{FF2B5EF4-FFF2-40B4-BE49-F238E27FC236}">
                <a16:creationId xmlns:a16="http://schemas.microsoft.com/office/drawing/2014/main" id="{095536DB-3D66-EC7C-0F9B-103C62709E15}"/>
              </a:ext>
            </a:extLst>
          </p:cNvPr>
          <p:cNvPicPr>
            <a:picLocks/>
          </p:cNvPicPr>
          <p:nvPr/>
        </p:nvPicPr>
        <p:blipFill>
          <a:blip r:embed="rId4" cstate="print"/>
          <a:stretch>
            <a:fillRect/>
          </a:stretch>
        </p:blipFill>
        <p:spPr>
          <a:xfrm>
            <a:off x="3392359" y="4673302"/>
            <a:ext cx="4315460" cy="1974215"/>
          </a:xfrm>
          <a:prstGeom prst="rect">
            <a:avLst/>
          </a:prstGeom>
        </p:spPr>
      </p:pic>
    </p:spTree>
    <p:extLst>
      <p:ext uri="{BB962C8B-B14F-4D97-AF65-F5344CB8AC3E}">
        <p14:creationId xmlns:p14="http://schemas.microsoft.com/office/powerpoint/2010/main" val="2076175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BB1E2-3DA4-82F5-8ABB-79380F7011E1}"/>
              </a:ext>
            </a:extLst>
          </p:cNvPr>
          <p:cNvSpPr>
            <a:spLocks noGrp="1"/>
          </p:cNvSpPr>
          <p:nvPr>
            <p:ph type="title"/>
          </p:nvPr>
        </p:nvSpPr>
        <p:spPr/>
        <p:txBody>
          <a:bodyPr/>
          <a:lstStyle/>
          <a:p>
            <a:r>
              <a:rPr lang="en-US" b="1" i="1" dirty="0"/>
              <a:t>What is Correlation?</a:t>
            </a:r>
            <a:br>
              <a:rPr lang="en-IN" b="1" i="1" dirty="0"/>
            </a:br>
            <a:endParaRPr lang="en-IN" dirty="0"/>
          </a:p>
        </p:txBody>
      </p:sp>
      <p:sp>
        <p:nvSpPr>
          <p:cNvPr id="3" name="Content Placeholder 2">
            <a:extLst>
              <a:ext uri="{FF2B5EF4-FFF2-40B4-BE49-F238E27FC236}">
                <a16:creationId xmlns:a16="http://schemas.microsoft.com/office/drawing/2014/main" id="{27EC8BA2-809A-576B-7CDC-AB242EB63D37}"/>
              </a:ext>
            </a:extLst>
          </p:cNvPr>
          <p:cNvSpPr>
            <a:spLocks noGrp="1"/>
          </p:cNvSpPr>
          <p:nvPr>
            <p:ph idx="1"/>
          </p:nvPr>
        </p:nvSpPr>
        <p:spPr/>
        <p:txBody>
          <a:bodyPr>
            <a:normAutofit lnSpcReduction="10000"/>
          </a:bodyPr>
          <a:lstStyle/>
          <a:p>
            <a:r>
              <a:rPr lang="en-US" dirty="0"/>
              <a:t>Correlation is a standardized measure of the strength and direction of the linear relationship between two variables. It is derived from covariance and ranges between -1 and 1. Unlike covariance, which only indicates the direction of the relationship, correlation provides a standardized measure.</a:t>
            </a:r>
            <a:endParaRPr lang="en-IN" dirty="0"/>
          </a:p>
          <a:p>
            <a:pPr lvl="0"/>
            <a:r>
              <a:rPr lang="en-US" dirty="0"/>
              <a:t>Positive Correlation (close to +1): As one variable increases, the other variable also tends to increase.</a:t>
            </a:r>
            <a:endParaRPr lang="en-IN" dirty="0"/>
          </a:p>
          <a:p>
            <a:pPr lvl="0"/>
            <a:r>
              <a:rPr lang="en-US" dirty="0"/>
              <a:t>Negative Correlation (close to -1): As one variable increases, the other variable tends to decrease.</a:t>
            </a:r>
            <a:endParaRPr lang="en-IN" dirty="0"/>
          </a:p>
          <a:p>
            <a:pPr lvl="0"/>
            <a:r>
              <a:rPr lang="en-US" dirty="0"/>
              <a:t>Zero Correlation: There is no linear relationship between the variables. </a:t>
            </a:r>
            <a:endParaRPr lang="en-IN" dirty="0"/>
          </a:p>
          <a:p>
            <a:endParaRPr lang="en-IN" dirty="0"/>
          </a:p>
        </p:txBody>
      </p:sp>
    </p:spTree>
    <p:extLst>
      <p:ext uri="{BB962C8B-B14F-4D97-AF65-F5344CB8AC3E}">
        <p14:creationId xmlns:p14="http://schemas.microsoft.com/office/powerpoint/2010/main" val="3367702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2AAB9-0CE5-49C2-1648-DC99851BC7D1}"/>
              </a:ext>
            </a:extLst>
          </p:cNvPr>
          <p:cNvSpPr>
            <a:spLocks noGrp="1"/>
          </p:cNvSpPr>
          <p:nvPr>
            <p:ph type="title"/>
          </p:nvPr>
        </p:nvSpPr>
        <p:spPr>
          <a:xfrm>
            <a:off x="838200" y="365126"/>
            <a:ext cx="10515600" cy="59704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F57F28CC-FA90-9789-3CF8-6E795B7E84A4}"/>
              </a:ext>
            </a:extLst>
          </p:cNvPr>
          <p:cNvSpPr>
            <a:spLocks noGrp="1"/>
          </p:cNvSpPr>
          <p:nvPr>
            <p:ph idx="1"/>
          </p:nvPr>
        </p:nvSpPr>
        <p:spPr>
          <a:xfrm>
            <a:off x="477671" y="1201002"/>
            <a:ext cx="11232107" cy="5786651"/>
          </a:xfrm>
        </p:spPr>
        <p:txBody>
          <a:bodyPr>
            <a:normAutofit/>
          </a:bodyPr>
          <a:lstStyle/>
          <a:p>
            <a:pPr lvl="0"/>
            <a:r>
              <a:rPr lang="en-US" dirty="0"/>
              <a:t>The </a:t>
            </a:r>
            <a:r>
              <a:rPr lang="en-US" u="sng" dirty="0"/>
              <a:t>correlation coefficient</a:t>
            </a:r>
            <a:r>
              <a:rPr lang="en-US" dirty="0"/>
              <a:t> ρ (rho) for variables X and Y is defined as:</a:t>
            </a:r>
            <a:endParaRPr lang="en-IN" dirty="0"/>
          </a:p>
          <a:p>
            <a:pPr marL="971550" lvl="1" indent="-514350">
              <a:buFont typeface="+mj-lt"/>
              <a:buAutoNum type="arabicPeriod"/>
            </a:pPr>
            <a:r>
              <a:rPr lang="en-US" dirty="0"/>
              <a:t>It show whether and how strongly pairs of variables are related to each other.</a:t>
            </a:r>
            <a:endParaRPr lang="en-IN" dirty="0"/>
          </a:p>
          <a:p>
            <a:pPr marL="971550" lvl="1" indent="-514350">
              <a:buFont typeface="+mj-lt"/>
              <a:buAutoNum type="arabicPeriod"/>
            </a:pPr>
            <a:r>
              <a:rPr lang="en-US" dirty="0"/>
              <a:t>Correlation takes values between -1 to +1, wherein values close to +1 represents strong positive correlation and values close to -1 represents strong negative correlation.</a:t>
            </a:r>
            <a:endParaRPr lang="en-IN" dirty="0"/>
          </a:p>
          <a:p>
            <a:pPr marL="971550" lvl="1" indent="-514350">
              <a:buFont typeface="+mj-lt"/>
              <a:buAutoNum type="arabicPeriod"/>
            </a:pPr>
            <a:r>
              <a:rPr lang="en-US" dirty="0"/>
              <a:t>In this variable are indirectly related to each other.</a:t>
            </a:r>
            <a:endParaRPr lang="en-IN" dirty="0"/>
          </a:p>
          <a:p>
            <a:pPr marL="971550" lvl="1" indent="-514350">
              <a:buFont typeface="+mj-lt"/>
              <a:buAutoNum type="arabicPeriod"/>
            </a:pPr>
            <a:r>
              <a:rPr lang="en-US" dirty="0"/>
              <a:t>It gives the direction and strength of relationship between variables.</a:t>
            </a:r>
            <a:endParaRPr lang="en-IN" dirty="0"/>
          </a:p>
          <a:p>
            <a:r>
              <a:rPr lang="en-US" dirty="0"/>
              <a:t>Correlation Formula</a:t>
            </a:r>
          </a:p>
          <a:p>
            <a:pPr marL="0" indent="0">
              <a:buNone/>
            </a:pPr>
            <a:r>
              <a:rPr lang="en-US" dirty="0"/>
              <a:t>Here, x’ and y’ = mean of given sample set n = total no of sample xi and </a:t>
            </a:r>
            <a:r>
              <a:rPr lang="en-US" dirty="0" err="1"/>
              <a:t>yi</a:t>
            </a:r>
            <a:r>
              <a:rPr lang="en-US" dirty="0"/>
              <a:t> = individual sample of set</a:t>
            </a:r>
            <a:endParaRPr lang="en-IN" dirty="0"/>
          </a:p>
          <a:p>
            <a:r>
              <a:rPr lang="en-US" dirty="0"/>
              <a:t> Example –</a:t>
            </a:r>
            <a:endParaRPr lang="en-IN" dirty="0"/>
          </a:p>
          <a:p>
            <a:pPr marL="0" indent="0">
              <a:buNone/>
            </a:pPr>
            <a:r>
              <a:rPr lang="en-US" dirty="0"/>
              <a:t> </a:t>
            </a:r>
            <a:endParaRPr lang="en-IN" dirty="0"/>
          </a:p>
          <a:p>
            <a:pPr marL="0" indent="0">
              <a:buNone/>
            </a:pPr>
            <a:endParaRPr lang="en-IN" dirty="0"/>
          </a:p>
          <a:p>
            <a:endParaRPr lang="en-IN" dirty="0"/>
          </a:p>
        </p:txBody>
      </p:sp>
      <p:pic>
        <p:nvPicPr>
          <p:cNvPr id="4" name="Image 35">
            <a:extLst>
              <a:ext uri="{FF2B5EF4-FFF2-40B4-BE49-F238E27FC236}">
                <a16:creationId xmlns:a16="http://schemas.microsoft.com/office/drawing/2014/main" id="{C3BD5E8B-B5CA-6BD8-E4D8-B1E4A3AE02AF}"/>
              </a:ext>
            </a:extLst>
          </p:cNvPr>
          <p:cNvPicPr>
            <a:picLocks/>
          </p:cNvPicPr>
          <p:nvPr/>
        </p:nvPicPr>
        <p:blipFill>
          <a:blip r:embed="rId3" cstate="print"/>
          <a:stretch>
            <a:fillRect/>
          </a:stretch>
        </p:blipFill>
        <p:spPr>
          <a:xfrm>
            <a:off x="4102665" y="3810435"/>
            <a:ext cx="3082883" cy="788859"/>
          </a:xfrm>
          <a:prstGeom prst="rect">
            <a:avLst/>
          </a:prstGeom>
        </p:spPr>
      </p:pic>
      <p:pic>
        <p:nvPicPr>
          <p:cNvPr id="5" name="Image 36">
            <a:extLst>
              <a:ext uri="{FF2B5EF4-FFF2-40B4-BE49-F238E27FC236}">
                <a16:creationId xmlns:a16="http://schemas.microsoft.com/office/drawing/2014/main" id="{4F957554-D460-EAD0-AFBF-90269841AC82}"/>
              </a:ext>
            </a:extLst>
          </p:cNvPr>
          <p:cNvPicPr>
            <a:picLocks/>
          </p:cNvPicPr>
          <p:nvPr/>
        </p:nvPicPr>
        <p:blipFill>
          <a:blip r:embed="rId4" cstate="print"/>
          <a:stretch>
            <a:fillRect/>
          </a:stretch>
        </p:blipFill>
        <p:spPr>
          <a:xfrm>
            <a:off x="2790967" y="5206621"/>
            <a:ext cx="3787253" cy="1680565"/>
          </a:xfrm>
          <a:prstGeom prst="rect">
            <a:avLst/>
          </a:prstGeom>
        </p:spPr>
      </p:pic>
    </p:spTree>
    <p:extLst>
      <p:ext uri="{BB962C8B-B14F-4D97-AF65-F5344CB8AC3E}">
        <p14:creationId xmlns:p14="http://schemas.microsoft.com/office/powerpoint/2010/main" val="3297650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240F-683C-FA51-E6C0-50A30636E8B3}"/>
              </a:ext>
            </a:extLst>
          </p:cNvPr>
          <p:cNvSpPr>
            <a:spLocks noGrp="1"/>
          </p:cNvSpPr>
          <p:nvPr>
            <p:ph type="title"/>
          </p:nvPr>
        </p:nvSpPr>
        <p:spPr/>
        <p:txBody>
          <a:bodyPr/>
          <a:lstStyle/>
          <a:p>
            <a:r>
              <a:rPr lang="en-US" b="1" i="1" dirty="0"/>
              <a:t>Difference between Covariance and Correlation</a:t>
            </a:r>
            <a:endParaRPr lang="en-IN" dirty="0"/>
          </a:p>
        </p:txBody>
      </p:sp>
      <p:graphicFrame>
        <p:nvGraphicFramePr>
          <p:cNvPr id="4" name="Content Placeholder 3">
            <a:extLst>
              <a:ext uri="{FF2B5EF4-FFF2-40B4-BE49-F238E27FC236}">
                <a16:creationId xmlns:a16="http://schemas.microsoft.com/office/drawing/2014/main" id="{F7B16F19-BFE9-E46C-0338-FFC11129EED4}"/>
              </a:ext>
            </a:extLst>
          </p:cNvPr>
          <p:cNvGraphicFramePr>
            <a:graphicFrameLocks noGrp="1"/>
          </p:cNvGraphicFramePr>
          <p:nvPr>
            <p:ph idx="1"/>
            <p:extLst>
              <p:ext uri="{D42A27DB-BD31-4B8C-83A1-F6EECF244321}">
                <p14:modId xmlns:p14="http://schemas.microsoft.com/office/powerpoint/2010/main" val="1312457218"/>
              </p:ext>
            </p:extLst>
          </p:nvPr>
        </p:nvGraphicFramePr>
        <p:xfrm>
          <a:off x="838200" y="1825625"/>
          <a:ext cx="10515600" cy="36728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294873453"/>
                    </a:ext>
                  </a:extLst>
                </a:gridCol>
                <a:gridCol w="5257800">
                  <a:extLst>
                    <a:ext uri="{9D8B030D-6E8A-4147-A177-3AD203B41FA5}">
                      <a16:colId xmlns:a16="http://schemas.microsoft.com/office/drawing/2014/main" val="3776523217"/>
                    </a:ext>
                  </a:extLst>
                </a:gridCol>
              </a:tblGrid>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Covariance	</a:t>
                      </a:r>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mn-lt"/>
                          <a:ea typeface="+mn-ea"/>
                          <a:cs typeface="+mn-cs"/>
                        </a:rPr>
                        <a:t>Correlation</a:t>
                      </a:r>
                      <a:endParaRPr lang="en-IN" sz="1800" b="1" kern="1200" dirty="0">
                        <a:solidFill>
                          <a:schemeClr val="lt1"/>
                        </a:solidFill>
                        <a:effectLst/>
                        <a:latin typeface="+mn-lt"/>
                        <a:ea typeface="+mn-ea"/>
                        <a:cs typeface="+mn-cs"/>
                      </a:endParaRPr>
                    </a:p>
                  </a:txBody>
                  <a:tcPr/>
                </a:tc>
                <a:extLst>
                  <a:ext uri="{0D108BD9-81ED-4DB2-BD59-A6C34878D82A}">
                    <a16:rowId xmlns:a16="http://schemas.microsoft.com/office/drawing/2014/main" val="287351480"/>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Covariance is a measure of how much two random variables vary together</a:t>
                      </a:r>
                      <a:endParaRPr lang="en-IN" sz="1800" kern="1200" dirty="0">
                        <a:solidFill>
                          <a:schemeClr val="dk1"/>
                        </a:solidFill>
                        <a:effectLst/>
                        <a:latin typeface="+mn-lt"/>
                        <a:ea typeface="+mn-ea"/>
                        <a:cs typeface="+mn-cs"/>
                      </a:endParaRPr>
                    </a:p>
                  </a:txBody>
                  <a:tcPr/>
                </a:tc>
                <a:tc>
                  <a:txBody>
                    <a:bodyPr/>
                    <a:lstStyle/>
                    <a:p>
                      <a:pPr algn="just"/>
                      <a:r>
                        <a:rPr lang="en-US" sz="1800" kern="1200" dirty="0">
                          <a:solidFill>
                            <a:schemeClr val="dk1"/>
                          </a:solidFill>
                          <a:effectLst/>
                          <a:latin typeface="+mn-lt"/>
                          <a:ea typeface="+mn-ea"/>
                          <a:cs typeface="+mn-cs"/>
                        </a:rPr>
                        <a:t>Correlation is a statistical measure that indicates how strongly two variables are related</a:t>
                      </a:r>
                      <a:endParaRPr lang="en-IN" dirty="0"/>
                    </a:p>
                  </a:txBody>
                  <a:tcPr/>
                </a:tc>
                <a:extLst>
                  <a:ext uri="{0D108BD9-81ED-4DB2-BD59-A6C34878D82A}">
                    <a16:rowId xmlns:a16="http://schemas.microsoft.com/office/drawing/2014/main" val="1884372843"/>
                  </a:ext>
                </a:extLst>
              </a:tr>
              <a:tr h="370840">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Involves the relationship between two variables or data sets</a:t>
                      </a:r>
                      <a:endParaRPr lang="en-IN" sz="1800" kern="1200" dirty="0">
                        <a:solidFill>
                          <a:schemeClr val="dk1"/>
                        </a:solidFill>
                        <a:effectLst/>
                        <a:latin typeface="+mn-lt"/>
                        <a:ea typeface="+mn-ea"/>
                        <a:cs typeface="+mn-cs"/>
                      </a:endParaRPr>
                    </a:p>
                  </a:txBody>
                  <a:tcPr/>
                </a:tc>
                <a:tc>
                  <a:txBody>
                    <a:bodyPr/>
                    <a:lstStyle/>
                    <a:p>
                      <a:pPr algn="just"/>
                      <a:r>
                        <a:rPr lang="en-US" sz="1800" kern="1200" dirty="0">
                          <a:solidFill>
                            <a:schemeClr val="dk1"/>
                          </a:solidFill>
                          <a:effectLst/>
                          <a:latin typeface="+mn-lt"/>
                          <a:ea typeface="+mn-ea"/>
                          <a:cs typeface="+mn-cs"/>
                        </a:rPr>
                        <a:t>Involves	the	relationship	between multiple variables as well</a:t>
                      </a:r>
                      <a:endParaRPr lang="en-IN" dirty="0"/>
                    </a:p>
                  </a:txBody>
                  <a:tcPr/>
                </a:tc>
                <a:extLst>
                  <a:ext uri="{0D108BD9-81ED-4DB2-BD59-A6C34878D82A}">
                    <a16:rowId xmlns:a16="http://schemas.microsoft.com/office/drawing/2014/main" val="2091776070"/>
                  </a:ext>
                </a:extLst>
              </a:tr>
              <a:tr h="370840">
                <a:tc>
                  <a:txBody>
                    <a:bodyPr/>
                    <a:lstStyle/>
                    <a:p>
                      <a:pPr algn="just"/>
                      <a:r>
                        <a:rPr lang="en-US" sz="1800" kern="1200" dirty="0">
                          <a:solidFill>
                            <a:schemeClr val="dk1"/>
                          </a:solidFill>
                          <a:effectLst/>
                          <a:latin typeface="+mn-lt"/>
                          <a:ea typeface="+mn-ea"/>
                          <a:cs typeface="+mn-cs"/>
                        </a:rPr>
                        <a:t>Lie	between	-infinity	and</a:t>
                      </a:r>
                      <a:endParaRPr lang="en-IN" sz="1800" kern="1200" dirty="0">
                        <a:solidFill>
                          <a:schemeClr val="dk1"/>
                        </a:solidFill>
                        <a:effectLst/>
                        <a:latin typeface="+mn-lt"/>
                        <a:ea typeface="+mn-ea"/>
                        <a:cs typeface="+mn-cs"/>
                      </a:endParaRPr>
                    </a:p>
                    <a:p>
                      <a:pPr algn="just"/>
                      <a:r>
                        <a:rPr lang="en-US" sz="1800" kern="1200" dirty="0">
                          <a:solidFill>
                            <a:schemeClr val="dk1"/>
                          </a:solidFill>
                          <a:effectLst/>
                          <a:latin typeface="+mn-lt"/>
                          <a:ea typeface="+mn-ea"/>
                          <a:cs typeface="+mn-cs"/>
                        </a:rPr>
                        <a:t>+infinity</a:t>
                      </a:r>
                      <a:endParaRPr lang="en-IN" sz="1800" kern="1200" dirty="0">
                        <a:solidFill>
                          <a:schemeClr val="dk1"/>
                        </a:solidFill>
                        <a:effectLst/>
                        <a:latin typeface="+mn-lt"/>
                        <a:ea typeface="+mn-ea"/>
                        <a:cs typeface="+mn-cs"/>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Lie between -1 and +1</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677620291"/>
                  </a:ext>
                </a:extLst>
              </a:tr>
              <a:tr h="370840">
                <a:tc>
                  <a:txBody>
                    <a:bodyPr/>
                    <a:lstStyle/>
                    <a:p>
                      <a:pPr algn="just"/>
                      <a:r>
                        <a:rPr lang="en-US" sz="1800" kern="1200" dirty="0">
                          <a:solidFill>
                            <a:schemeClr val="dk1"/>
                          </a:solidFill>
                          <a:effectLst/>
                          <a:latin typeface="+mn-lt"/>
                          <a:ea typeface="+mn-ea"/>
                          <a:cs typeface="+mn-cs"/>
                        </a:rPr>
                        <a:t>Measure of correlation</a:t>
                      </a:r>
                      <a:endParaRPr lang="en-IN"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Scaled version of covariance</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63559645"/>
                  </a:ext>
                </a:extLst>
              </a:tr>
              <a:tr h="370840">
                <a:tc>
                  <a:txBody>
                    <a:bodyPr/>
                    <a:lstStyle/>
                    <a:p>
                      <a:pPr algn="just"/>
                      <a:r>
                        <a:rPr lang="en-US" sz="1800" kern="1200" dirty="0">
                          <a:solidFill>
                            <a:schemeClr val="dk1"/>
                          </a:solidFill>
                          <a:effectLst/>
                          <a:latin typeface="+mn-lt"/>
                          <a:ea typeface="+mn-ea"/>
                          <a:cs typeface="+mn-cs"/>
                        </a:rPr>
                        <a:t>Provides direction of relationship	 </a:t>
                      </a:r>
                      <a:endParaRPr lang="en-IN" sz="1800" kern="1200" dirty="0">
                        <a:solidFill>
                          <a:schemeClr val="dk1"/>
                        </a:solidFill>
                        <a:effectLst/>
                        <a:latin typeface="+mn-lt"/>
                        <a:ea typeface="+mn-ea"/>
                        <a:cs typeface="+mn-cs"/>
                      </a:endParaRPr>
                    </a:p>
                  </a:txBody>
                  <a:tcPr/>
                </a:tc>
                <a:tc>
                  <a:txBody>
                    <a:bodyPr/>
                    <a:lstStyle/>
                    <a:p>
                      <a:pPr algn="just"/>
                      <a:r>
                        <a:rPr lang="en-US" sz="1800" kern="1200" dirty="0">
                          <a:solidFill>
                            <a:schemeClr val="dk1"/>
                          </a:solidFill>
                          <a:effectLst/>
                          <a:latin typeface="+mn-lt"/>
                          <a:ea typeface="+mn-ea"/>
                          <a:cs typeface="+mn-cs"/>
                        </a:rPr>
                        <a:t>Provides	direction	and strength	of</a:t>
                      </a:r>
                      <a:endParaRPr lang="en-IN" sz="1800" kern="1200" dirty="0">
                        <a:solidFill>
                          <a:schemeClr val="dk1"/>
                        </a:solidFill>
                        <a:effectLst/>
                        <a:latin typeface="+mn-lt"/>
                        <a:ea typeface="+mn-ea"/>
                        <a:cs typeface="+mn-cs"/>
                      </a:endParaRPr>
                    </a:p>
                    <a:p>
                      <a:pPr algn="just"/>
                      <a:r>
                        <a:rPr lang="en-US" sz="1800" kern="1200" dirty="0">
                          <a:solidFill>
                            <a:schemeClr val="dk1"/>
                          </a:solidFill>
                          <a:effectLst/>
                          <a:latin typeface="+mn-lt"/>
                          <a:ea typeface="+mn-ea"/>
                          <a:cs typeface="+mn-cs"/>
                        </a:rPr>
                        <a:t>relationship</a:t>
                      </a:r>
                      <a:endParaRPr lang="en-IN" sz="1800" kern="1200" dirty="0">
                        <a:solidFill>
                          <a:schemeClr val="dk1"/>
                        </a:solidFill>
                        <a:effectLst/>
                        <a:latin typeface="+mn-lt"/>
                        <a:ea typeface="+mn-ea"/>
                        <a:cs typeface="+mn-cs"/>
                      </a:endParaRPr>
                    </a:p>
                  </a:txBody>
                  <a:tcPr/>
                </a:tc>
                <a:extLst>
                  <a:ext uri="{0D108BD9-81ED-4DB2-BD59-A6C34878D82A}">
                    <a16:rowId xmlns:a16="http://schemas.microsoft.com/office/drawing/2014/main" val="17903988"/>
                  </a:ext>
                </a:extLst>
              </a:tr>
              <a:tr h="370840">
                <a:tc>
                  <a:txBody>
                    <a:bodyPr/>
                    <a:lstStyle/>
                    <a:p>
                      <a:pPr algn="just"/>
                      <a:r>
                        <a:rPr lang="en-US" sz="1800" kern="1200" dirty="0">
                          <a:solidFill>
                            <a:schemeClr val="dk1"/>
                          </a:solidFill>
                          <a:effectLst/>
                          <a:latin typeface="+mn-lt"/>
                          <a:ea typeface="+mn-ea"/>
                          <a:cs typeface="+mn-cs"/>
                        </a:rPr>
                        <a:t>Dependent on scale of variable dimensions</a:t>
                      </a:r>
                      <a:endParaRPr lang="en-IN" dirty="0"/>
                    </a:p>
                  </a:txBody>
                  <a:tcPr/>
                </a:tc>
                <a:tc>
                  <a:txBody>
                    <a:bodyPr/>
                    <a:lstStyle/>
                    <a:p>
                      <a:pPr algn="just"/>
                      <a:r>
                        <a:rPr lang="en-US" sz="1800" kern="1200" dirty="0">
                          <a:solidFill>
                            <a:schemeClr val="dk1"/>
                          </a:solidFill>
                          <a:effectLst/>
                          <a:latin typeface="+mn-lt"/>
                          <a:ea typeface="+mn-ea"/>
                          <a:cs typeface="+mn-cs"/>
                        </a:rPr>
                        <a:t>Independent on scale of variable Have Dimensionless</a:t>
                      </a:r>
                      <a:endParaRPr lang="en-IN" dirty="0"/>
                    </a:p>
                  </a:txBody>
                  <a:tcPr/>
                </a:tc>
                <a:extLst>
                  <a:ext uri="{0D108BD9-81ED-4DB2-BD59-A6C34878D82A}">
                    <a16:rowId xmlns:a16="http://schemas.microsoft.com/office/drawing/2014/main" val="2896986106"/>
                  </a:ext>
                </a:extLst>
              </a:tr>
            </a:tbl>
          </a:graphicData>
        </a:graphic>
      </p:graphicFrame>
    </p:spTree>
    <p:extLst>
      <p:ext uri="{BB962C8B-B14F-4D97-AF65-F5344CB8AC3E}">
        <p14:creationId xmlns:p14="http://schemas.microsoft.com/office/powerpoint/2010/main" val="2271470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A4D6B-8FC1-B2E0-5604-DA839132EB57}"/>
              </a:ext>
            </a:extLst>
          </p:cNvPr>
          <p:cNvSpPr>
            <a:spLocks noGrp="1"/>
          </p:cNvSpPr>
          <p:nvPr>
            <p:ph type="title"/>
          </p:nvPr>
        </p:nvSpPr>
        <p:spPr/>
        <p:txBody>
          <a:bodyPr/>
          <a:lstStyle/>
          <a:p>
            <a:r>
              <a:rPr lang="en-US" b="1" dirty="0"/>
              <a:t>Probability Density</a:t>
            </a:r>
            <a:endParaRPr lang="en-IN" dirty="0"/>
          </a:p>
        </p:txBody>
      </p:sp>
      <p:sp>
        <p:nvSpPr>
          <p:cNvPr id="3" name="Content Placeholder 2">
            <a:extLst>
              <a:ext uri="{FF2B5EF4-FFF2-40B4-BE49-F238E27FC236}">
                <a16:creationId xmlns:a16="http://schemas.microsoft.com/office/drawing/2014/main" id="{2BDD95C1-2A8D-A5F1-B6A5-4E61F9DA0931}"/>
              </a:ext>
            </a:extLst>
          </p:cNvPr>
          <p:cNvSpPr>
            <a:spLocks noGrp="1"/>
          </p:cNvSpPr>
          <p:nvPr>
            <p:ph idx="1"/>
          </p:nvPr>
        </p:nvSpPr>
        <p:spPr/>
        <p:txBody>
          <a:bodyPr>
            <a:normAutofit lnSpcReduction="10000"/>
          </a:bodyPr>
          <a:lstStyle/>
          <a:p>
            <a:r>
              <a:rPr lang="en-US" dirty="0"/>
              <a:t>Assume a random variable x that has a probability distribution p(x).</a:t>
            </a:r>
          </a:p>
          <a:p>
            <a:r>
              <a:rPr lang="en-US" dirty="0"/>
              <a:t>The relationship between the outcomes of a random variable and its probability is referred to as the probability density.</a:t>
            </a:r>
            <a:endParaRPr lang="en-IN" dirty="0"/>
          </a:p>
          <a:p>
            <a:r>
              <a:rPr lang="en-US" dirty="0"/>
              <a:t>The problem is that we don’t always know the full probability distribution for a random variable. </a:t>
            </a:r>
          </a:p>
          <a:p>
            <a:r>
              <a:rPr lang="en-US" dirty="0"/>
              <a:t>This is because we only use a small subset of observations to derive the outcome. </a:t>
            </a:r>
          </a:p>
          <a:p>
            <a:r>
              <a:rPr lang="en-US" dirty="0"/>
              <a:t>This problem is referred to as </a:t>
            </a:r>
            <a:r>
              <a:rPr lang="en-US" b="1" dirty="0"/>
              <a:t>Probability Density Estimation </a:t>
            </a:r>
            <a:r>
              <a:rPr lang="en-US" dirty="0"/>
              <a:t>as we use only a random sample of observations to find the general density of the whole sample space.</a:t>
            </a:r>
            <a:endParaRPr lang="en-IN" dirty="0"/>
          </a:p>
          <a:p>
            <a:endParaRPr lang="en-IN" dirty="0"/>
          </a:p>
        </p:txBody>
      </p:sp>
    </p:spTree>
    <p:extLst>
      <p:ext uri="{BB962C8B-B14F-4D97-AF65-F5344CB8AC3E}">
        <p14:creationId xmlns:p14="http://schemas.microsoft.com/office/powerpoint/2010/main" val="32446004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DC356-C88C-7010-C8C5-55F011EFB3DC}"/>
              </a:ext>
            </a:extLst>
          </p:cNvPr>
          <p:cNvSpPr>
            <a:spLocks noGrp="1"/>
          </p:cNvSpPr>
          <p:nvPr>
            <p:ph type="title"/>
          </p:nvPr>
        </p:nvSpPr>
        <p:spPr/>
        <p:txBody>
          <a:bodyPr/>
          <a:lstStyle/>
          <a:p>
            <a:r>
              <a:rPr lang="en-US" b="1" i="1" dirty="0"/>
              <a:t>Applications of Covariance and Correlation</a:t>
            </a:r>
            <a:endParaRPr lang="en-IN" dirty="0"/>
          </a:p>
        </p:txBody>
      </p:sp>
      <p:sp>
        <p:nvSpPr>
          <p:cNvPr id="3" name="Content Placeholder 2">
            <a:extLst>
              <a:ext uri="{FF2B5EF4-FFF2-40B4-BE49-F238E27FC236}">
                <a16:creationId xmlns:a16="http://schemas.microsoft.com/office/drawing/2014/main" id="{FB435C3A-429C-2F08-1D25-0A2875A2CDE1}"/>
              </a:ext>
            </a:extLst>
          </p:cNvPr>
          <p:cNvSpPr>
            <a:spLocks noGrp="1"/>
          </p:cNvSpPr>
          <p:nvPr>
            <p:ph idx="1"/>
          </p:nvPr>
        </p:nvSpPr>
        <p:spPr>
          <a:xfrm>
            <a:off x="838200" y="1805153"/>
            <a:ext cx="10515600" cy="4351338"/>
          </a:xfrm>
        </p:spPr>
        <p:txBody>
          <a:bodyPr>
            <a:normAutofit fontScale="92500" lnSpcReduction="10000"/>
          </a:bodyPr>
          <a:lstStyle/>
          <a:p>
            <a:r>
              <a:rPr lang="en-US" dirty="0"/>
              <a:t>Applications of Covariance</a:t>
            </a:r>
            <a:endParaRPr lang="en-IN" dirty="0"/>
          </a:p>
          <a:p>
            <a:pPr lvl="1" algn="just"/>
            <a:r>
              <a:rPr lang="en-US" b="1" dirty="0"/>
              <a:t>Portfolio Management in Finance: </a:t>
            </a:r>
            <a:r>
              <a:rPr lang="en-US" dirty="0"/>
              <a:t>Covariance is used to measure how different stocks or financial assets move together, aiding in portfolio diversification to minimize risk.</a:t>
            </a:r>
            <a:endParaRPr lang="en-IN" dirty="0"/>
          </a:p>
          <a:p>
            <a:pPr lvl="1" algn="just"/>
            <a:r>
              <a:rPr lang="en-US" b="1" dirty="0"/>
              <a:t>Genetics: </a:t>
            </a:r>
            <a:r>
              <a:rPr lang="en-US" dirty="0"/>
              <a:t>In genetics, covariance can help understand the relationship between different genetic traits and how they vary together.</a:t>
            </a:r>
            <a:endParaRPr lang="en-IN" dirty="0"/>
          </a:p>
          <a:p>
            <a:pPr lvl="1" algn="just"/>
            <a:r>
              <a:rPr lang="en-US" b="1" dirty="0"/>
              <a:t>Econometrics: </a:t>
            </a:r>
            <a:r>
              <a:rPr lang="en-US" dirty="0"/>
              <a:t>Covariance is employed to study the relationship between different economic indicators, such as the relationship between GDP growth and inflation rates.</a:t>
            </a:r>
            <a:endParaRPr lang="en-IN" dirty="0"/>
          </a:p>
          <a:p>
            <a:pPr lvl="1" algn="just"/>
            <a:r>
              <a:rPr lang="en-US" b="1" dirty="0"/>
              <a:t>Signal Processing: </a:t>
            </a:r>
            <a:r>
              <a:rPr lang="en-US" dirty="0"/>
              <a:t>Covariance is used to analyze and filter signals in various forms, including audio and image signals.</a:t>
            </a:r>
            <a:endParaRPr lang="en-IN" dirty="0"/>
          </a:p>
          <a:p>
            <a:pPr lvl="1" algn="just"/>
            <a:r>
              <a:rPr lang="en-US" b="1" dirty="0"/>
              <a:t>Environmental Science: </a:t>
            </a:r>
            <a:r>
              <a:rPr lang="en-US" dirty="0"/>
              <a:t>Covariance is applied to study relationships between environmental variables, such as temperature and humidity changes over time.</a:t>
            </a:r>
            <a:endParaRPr lang="en-IN" dirty="0"/>
          </a:p>
          <a:p>
            <a:endParaRPr lang="en-IN" dirty="0"/>
          </a:p>
        </p:txBody>
      </p:sp>
    </p:spTree>
    <p:extLst>
      <p:ext uri="{BB962C8B-B14F-4D97-AF65-F5344CB8AC3E}">
        <p14:creationId xmlns:p14="http://schemas.microsoft.com/office/powerpoint/2010/main" val="3312709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D1A86-70A2-EA23-550B-3755CD1392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FD65F79-F1EC-EA8D-5BB6-F367FBDEBEFB}"/>
              </a:ext>
            </a:extLst>
          </p:cNvPr>
          <p:cNvSpPr>
            <a:spLocks noGrp="1"/>
          </p:cNvSpPr>
          <p:nvPr>
            <p:ph idx="1"/>
          </p:nvPr>
        </p:nvSpPr>
        <p:spPr/>
        <p:txBody>
          <a:bodyPr>
            <a:normAutofit lnSpcReduction="10000"/>
          </a:bodyPr>
          <a:lstStyle/>
          <a:p>
            <a:r>
              <a:rPr lang="en-US" b="1" dirty="0"/>
              <a:t>Applications of Correlation</a:t>
            </a:r>
          </a:p>
          <a:p>
            <a:pPr lvl="1"/>
            <a:r>
              <a:rPr lang="en-US" b="1" dirty="0"/>
              <a:t>Market Research: </a:t>
            </a:r>
            <a:r>
              <a:rPr lang="en-US" dirty="0"/>
              <a:t>Correlation is used to identify relationships between consumer behavior and sales trends, helping businesses make informed marketing decisions.</a:t>
            </a:r>
            <a:endParaRPr lang="en-IN" dirty="0"/>
          </a:p>
          <a:p>
            <a:pPr lvl="1"/>
            <a:r>
              <a:rPr lang="en-US" b="1" dirty="0"/>
              <a:t>Medical Research: </a:t>
            </a:r>
            <a:r>
              <a:rPr lang="en-US" dirty="0"/>
              <a:t>Correlation helps in understanding the relationship between different health indicators, such as the correlation between blood pressure and cholesterol levels.</a:t>
            </a:r>
            <a:endParaRPr lang="en-IN" dirty="0"/>
          </a:p>
          <a:p>
            <a:pPr lvl="1"/>
            <a:r>
              <a:rPr lang="en-US" b="1" dirty="0"/>
              <a:t>Weather Forecasting: </a:t>
            </a:r>
            <a:r>
              <a:rPr lang="en-US" dirty="0"/>
              <a:t>Correlation is used to analyze the relationship between various meteorological variables, such as temperature and humidity, to improve weather predictions.</a:t>
            </a:r>
            <a:endParaRPr lang="en-IN" dirty="0"/>
          </a:p>
          <a:p>
            <a:pPr lvl="1"/>
            <a:r>
              <a:rPr lang="en-US" b="1" dirty="0"/>
              <a:t>Machine Learning: </a:t>
            </a:r>
            <a:r>
              <a:rPr lang="en-US" dirty="0"/>
              <a:t>Correlation analysis is used in feature selection to identify which variables have strong relationships with the target variable, improving model accuracy.</a:t>
            </a:r>
            <a:endParaRPr lang="en-IN" dirty="0"/>
          </a:p>
          <a:p>
            <a:pPr marL="0" indent="0">
              <a:buNone/>
            </a:pPr>
            <a:endParaRPr lang="en-IN" dirty="0"/>
          </a:p>
          <a:p>
            <a:endParaRPr lang="en-IN" dirty="0"/>
          </a:p>
        </p:txBody>
      </p:sp>
    </p:spTree>
    <p:extLst>
      <p:ext uri="{BB962C8B-B14F-4D97-AF65-F5344CB8AC3E}">
        <p14:creationId xmlns:p14="http://schemas.microsoft.com/office/powerpoint/2010/main" val="424620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5CA59-E0E9-9D7C-DC35-CFED981FF18E}"/>
              </a:ext>
            </a:extLst>
          </p:cNvPr>
          <p:cNvSpPr>
            <a:spLocks noGrp="1"/>
          </p:cNvSpPr>
          <p:nvPr>
            <p:ph type="title"/>
          </p:nvPr>
        </p:nvSpPr>
        <p:spPr/>
        <p:txBody>
          <a:bodyPr/>
          <a:lstStyle/>
          <a:p>
            <a:r>
              <a:rPr lang="en-US" b="1" i="1" dirty="0"/>
              <a:t>Probability Density Function (PDF)</a:t>
            </a:r>
            <a:endParaRPr lang="en-IN" dirty="0"/>
          </a:p>
        </p:txBody>
      </p:sp>
      <p:sp>
        <p:nvSpPr>
          <p:cNvPr id="3" name="Content Placeholder 2">
            <a:extLst>
              <a:ext uri="{FF2B5EF4-FFF2-40B4-BE49-F238E27FC236}">
                <a16:creationId xmlns:a16="http://schemas.microsoft.com/office/drawing/2014/main" id="{9A44FBAA-0149-4C22-2345-5FAD93DEC19C}"/>
              </a:ext>
            </a:extLst>
          </p:cNvPr>
          <p:cNvSpPr>
            <a:spLocks noGrp="1"/>
          </p:cNvSpPr>
          <p:nvPr>
            <p:ph idx="1"/>
          </p:nvPr>
        </p:nvSpPr>
        <p:spPr>
          <a:xfrm>
            <a:off x="838200" y="1825625"/>
            <a:ext cx="10515600" cy="2879516"/>
          </a:xfrm>
        </p:spPr>
        <p:txBody>
          <a:bodyPr>
            <a:normAutofit lnSpcReduction="10000"/>
          </a:bodyPr>
          <a:lstStyle/>
          <a:p>
            <a:pPr algn="just"/>
            <a:r>
              <a:rPr lang="en-US" dirty="0"/>
              <a:t>A PDF is a function that tells the probability of the random variable from a sub-sample space falling within a particular range of values and not just one value. </a:t>
            </a:r>
          </a:p>
          <a:p>
            <a:pPr algn="just"/>
            <a:r>
              <a:rPr lang="en-US" dirty="0"/>
              <a:t>It tells the likelihood of the range of values in the random variable sub- space being the same as that of the whole sample.</a:t>
            </a:r>
            <a:endParaRPr lang="en-IN" dirty="0"/>
          </a:p>
          <a:p>
            <a:pPr algn="just"/>
            <a:r>
              <a:rPr lang="en-US" dirty="0"/>
              <a:t>By definition, if X is any continuous random variable, then the function f(x) is called a </a:t>
            </a:r>
            <a:r>
              <a:rPr lang="en-US" u="sng" dirty="0"/>
              <a:t>probability density function</a:t>
            </a:r>
            <a:r>
              <a:rPr lang="en-US" dirty="0"/>
              <a:t> if:</a:t>
            </a:r>
            <a:endParaRPr lang="en-IN" dirty="0"/>
          </a:p>
          <a:p>
            <a:pPr algn="just"/>
            <a:endParaRPr lang="en-IN" dirty="0"/>
          </a:p>
        </p:txBody>
      </p:sp>
      <p:pic>
        <p:nvPicPr>
          <p:cNvPr id="4" name="Image 21">
            <a:extLst>
              <a:ext uri="{FF2B5EF4-FFF2-40B4-BE49-F238E27FC236}">
                <a16:creationId xmlns:a16="http://schemas.microsoft.com/office/drawing/2014/main" id="{1A48A230-6B9E-A5AA-09BE-E5FC3FF85FEA}"/>
              </a:ext>
            </a:extLst>
          </p:cNvPr>
          <p:cNvPicPr>
            <a:picLocks/>
          </p:cNvPicPr>
          <p:nvPr/>
        </p:nvPicPr>
        <p:blipFill>
          <a:blip r:embed="rId2" cstate="print"/>
          <a:stretch>
            <a:fillRect/>
          </a:stretch>
        </p:blipFill>
        <p:spPr>
          <a:xfrm>
            <a:off x="2914888" y="4705141"/>
            <a:ext cx="5911850" cy="1838960"/>
          </a:xfrm>
          <a:prstGeom prst="rect">
            <a:avLst/>
          </a:prstGeom>
        </p:spPr>
      </p:pic>
    </p:spTree>
    <p:extLst>
      <p:ext uri="{BB962C8B-B14F-4D97-AF65-F5344CB8AC3E}">
        <p14:creationId xmlns:p14="http://schemas.microsoft.com/office/powerpoint/2010/main" val="4148447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D144F-811F-1B9E-A2E4-44A0741332D1}"/>
              </a:ext>
            </a:extLst>
          </p:cNvPr>
          <p:cNvSpPr>
            <a:spLocks noGrp="1"/>
          </p:cNvSpPr>
          <p:nvPr>
            <p:ph type="title"/>
          </p:nvPr>
        </p:nvSpPr>
        <p:spPr/>
        <p:txBody>
          <a:bodyPr/>
          <a:lstStyle/>
          <a:p>
            <a:r>
              <a:rPr lang="en-US" b="1" i="1" dirty="0"/>
              <a:t>Steps Involved:</a:t>
            </a:r>
            <a:br>
              <a:rPr lang="en-IN" b="1" i="1" dirty="0"/>
            </a:br>
            <a:endParaRPr lang="en-IN" dirty="0"/>
          </a:p>
        </p:txBody>
      </p:sp>
      <p:pic>
        <p:nvPicPr>
          <p:cNvPr id="4" name="Image 22">
            <a:extLst>
              <a:ext uri="{FF2B5EF4-FFF2-40B4-BE49-F238E27FC236}">
                <a16:creationId xmlns:a16="http://schemas.microsoft.com/office/drawing/2014/main" id="{4C0A38A4-D02D-3830-3777-D49E9C542B8B}"/>
              </a:ext>
            </a:extLst>
          </p:cNvPr>
          <p:cNvPicPr>
            <a:picLocks/>
          </p:cNvPicPr>
          <p:nvPr/>
        </p:nvPicPr>
        <p:blipFill>
          <a:blip r:embed="rId2" cstate="print"/>
          <a:stretch>
            <a:fillRect/>
          </a:stretch>
        </p:blipFill>
        <p:spPr>
          <a:xfrm>
            <a:off x="1166884" y="1105469"/>
            <a:ext cx="8925636" cy="3787253"/>
          </a:xfrm>
          <a:prstGeom prst="rect">
            <a:avLst/>
          </a:prstGeom>
        </p:spPr>
      </p:pic>
      <p:sp>
        <p:nvSpPr>
          <p:cNvPr id="6" name="TextBox 5">
            <a:extLst>
              <a:ext uri="{FF2B5EF4-FFF2-40B4-BE49-F238E27FC236}">
                <a16:creationId xmlns:a16="http://schemas.microsoft.com/office/drawing/2014/main" id="{3EA39DF4-91E1-1058-20DF-6C686BA14387}"/>
              </a:ext>
            </a:extLst>
          </p:cNvPr>
          <p:cNvSpPr txBox="1"/>
          <p:nvPr/>
        </p:nvSpPr>
        <p:spPr>
          <a:xfrm>
            <a:off x="237129" y="5005083"/>
            <a:ext cx="11452177" cy="703911"/>
          </a:xfrm>
          <a:prstGeom prst="rect">
            <a:avLst/>
          </a:prstGeom>
          <a:noFill/>
        </p:spPr>
        <p:txBody>
          <a:bodyPr wrap="square">
            <a:spAutoFit/>
          </a:bodyPr>
          <a:lstStyle/>
          <a:p>
            <a:pPr marL="228600" marR="226060" algn="just">
              <a:lnSpc>
                <a:spcPct val="115000"/>
              </a:lnSpc>
              <a:spcBef>
                <a:spcPts val="1460"/>
              </a:spcBef>
              <a:buNone/>
            </a:pPr>
            <a:r>
              <a:rPr lang="en-US" sz="1800" dirty="0">
                <a:solidFill>
                  <a:srgbClr val="232323"/>
                </a:solidFill>
                <a:effectLst/>
                <a:latin typeface="Times New Roman" panose="02020603050405020304" pitchFamily="18" charset="0"/>
                <a:ea typeface="Times New Roman" panose="02020603050405020304" pitchFamily="18" charset="0"/>
              </a:rPr>
              <a:t>Most of the histogram of the different random sample after fitting should match the histogram plot of the whole population.</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34621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362B9-710C-E5E9-0A04-47FBBA640CA4}"/>
              </a:ext>
            </a:extLst>
          </p:cNvPr>
          <p:cNvSpPr>
            <a:spLocks noGrp="1"/>
          </p:cNvSpPr>
          <p:nvPr>
            <p:ph type="title"/>
          </p:nvPr>
        </p:nvSpPr>
        <p:spPr/>
        <p:txBody>
          <a:bodyPr/>
          <a:lstStyle/>
          <a:p>
            <a:r>
              <a:rPr lang="en-US" b="1" dirty="0">
                <a:solidFill>
                  <a:srgbClr val="232323"/>
                </a:solidFill>
                <a:latin typeface="Times New Roman" panose="02020603050405020304" pitchFamily="18" charset="0"/>
                <a:ea typeface="Times New Roman" panose="02020603050405020304" pitchFamily="18" charset="0"/>
              </a:rPr>
              <a:t>Density Estimation:</a:t>
            </a:r>
            <a:endParaRPr lang="en-IN" dirty="0"/>
          </a:p>
        </p:txBody>
      </p:sp>
      <p:sp>
        <p:nvSpPr>
          <p:cNvPr id="3" name="Content Placeholder 2">
            <a:extLst>
              <a:ext uri="{FF2B5EF4-FFF2-40B4-BE49-F238E27FC236}">
                <a16:creationId xmlns:a16="http://schemas.microsoft.com/office/drawing/2014/main" id="{C92DE149-12F2-760E-DF87-14D785BFEC81}"/>
              </a:ext>
            </a:extLst>
          </p:cNvPr>
          <p:cNvSpPr>
            <a:spLocks noGrp="1"/>
          </p:cNvSpPr>
          <p:nvPr>
            <p:ph idx="1"/>
          </p:nvPr>
        </p:nvSpPr>
        <p:spPr/>
        <p:txBody>
          <a:bodyPr/>
          <a:lstStyle/>
          <a:p>
            <a:r>
              <a:rPr lang="en-US" dirty="0">
                <a:solidFill>
                  <a:srgbClr val="232323"/>
                </a:solidFill>
                <a:latin typeface="Times New Roman" panose="02020603050405020304" pitchFamily="18" charset="0"/>
                <a:ea typeface="Times New Roman" panose="02020603050405020304" pitchFamily="18" charset="0"/>
              </a:rPr>
              <a:t>Density Estimation: It is the process of finding out the density of the whole population by examining a random sample of data from that population. One of the best ways to achieve a density estimate is by using a histogram plot.</a:t>
            </a:r>
            <a:endParaRPr lang="en-IN" sz="36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169881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597DA-C87D-2A0A-5BDD-4E3C4E8A8220}"/>
              </a:ext>
            </a:extLst>
          </p:cNvPr>
          <p:cNvSpPr>
            <a:spLocks noGrp="1"/>
          </p:cNvSpPr>
          <p:nvPr>
            <p:ph type="title"/>
          </p:nvPr>
        </p:nvSpPr>
        <p:spPr/>
        <p:txBody>
          <a:bodyPr/>
          <a:lstStyle/>
          <a:p>
            <a:r>
              <a:rPr lang="en-US" b="1" i="1" dirty="0"/>
              <a:t>Parametric Density Estimation</a:t>
            </a:r>
            <a:br>
              <a:rPr lang="en-IN" b="1" i="1" dirty="0"/>
            </a:br>
            <a:endParaRPr lang="en-IN" dirty="0"/>
          </a:p>
        </p:txBody>
      </p:sp>
      <p:sp>
        <p:nvSpPr>
          <p:cNvPr id="3" name="Content Placeholder 2">
            <a:extLst>
              <a:ext uri="{FF2B5EF4-FFF2-40B4-BE49-F238E27FC236}">
                <a16:creationId xmlns:a16="http://schemas.microsoft.com/office/drawing/2014/main" id="{00BB7D7E-02E6-BA21-F34E-DE1AAFDED86D}"/>
              </a:ext>
            </a:extLst>
          </p:cNvPr>
          <p:cNvSpPr>
            <a:spLocks noGrp="1"/>
          </p:cNvSpPr>
          <p:nvPr>
            <p:ph idx="1"/>
          </p:nvPr>
        </p:nvSpPr>
        <p:spPr>
          <a:xfrm>
            <a:off x="838200" y="982639"/>
            <a:ext cx="6538415" cy="5194324"/>
          </a:xfrm>
        </p:spPr>
        <p:txBody>
          <a:bodyPr>
            <a:normAutofit fontScale="92500" lnSpcReduction="20000"/>
          </a:bodyPr>
          <a:lstStyle/>
          <a:p>
            <a:pPr algn="just"/>
            <a:r>
              <a:rPr lang="en-US" dirty="0"/>
              <a:t>A normal distribution has two given parameters, mean and standard deviation. We calculate the sample mean and standard deviation of the random sample taken from this population to estimate the density of the random sample. The reason it is termed as </a:t>
            </a:r>
            <a:r>
              <a:rPr lang="en-US" i="1" dirty="0"/>
              <a:t>‘parametric’ </a:t>
            </a:r>
            <a:r>
              <a:rPr lang="en-US" dirty="0"/>
              <a:t>is due to the fact that the relation between the observations and its probability can be different based on the values of the two parameters.</a:t>
            </a:r>
            <a:endParaRPr lang="en-IN" dirty="0"/>
          </a:p>
          <a:p>
            <a:pPr algn="just"/>
            <a:r>
              <a:rPr lang="en-US" dirty="0"/>
              <a:t>Now, it is important to understand that the mean and standard deviation of this random sample is not going to be the same as that of the whole population due to its small size. A sample plot for parametric density estimation is shown below.</a:t>
            </a:r>
            <a:endParaRPr lang="en-IN" dirty="0"/>
          </a:p>
          <a:p>
            <a:pPr algn="just"/>
            <a:endParaRPr lang="en-IN" dirty="0"/>
          </a:p>
        </p:txBody>
      </p:sp>
      <p:pic>
        <p:nvPicPr>
          <p:cNvPr id="4" name="Image 23">
            <a:extLst>
              <a:ext uri="{FF2B5EF4-FFF2-40B4-BE49-F238E27FC236}">
                <a16:creationId xmlns:a16="http://schemas.microsoft.com/office/drawing/2014/main" id="{DC1DB091-6008-CDEB-7942-7235537F156A}"/>
              </a:ext>
            </a:extLst>
          </p:cNvPr>
          <p:cNvPicPr>
            <a:picLocks/>
          </p:cNvPicPr>
          <p:nvPr/>
        </p:nvPicPr>
        <p:blipFill>
          <a:blip r:embed="rId2" cstate="print"/>
          <a:stretch>
            <a:fillRect/>
          </a:stretch>
        </p:blipFill>
        <p:spPr>
          <a:xfrm>
            <a:off x="7945982" y="1143000"/>
            <a:ext cx="2838450" cy="2286000"/>
          </a:xfrm>
          <a:prstGeom prst="rect">
            <a:avLst/>
          </a:prstGeom>
        </p:spPr>
      </p:pic>
      <p:sp>
        <p:nvSpPr>
          <p:cNvPr id="6" name="TextBox 5">
            <a:extLst>
              <a:ext uri="{FF2B5EF4-FFF2-40B4-BE49-F238E27FC236}">
                <a16:creationId xmlns:a16="http://schemas.microsoft.com/office/drawing/2014/main" id="{D0BF48B1-01F2-BCD1-9C5A-35892A688184}"/>
              </a:ext>
            </a:extLst>
          </p:cNvPr>
          <p:cNvSpPr txBox="1"/>
          <p:nvPr/>
        </p:nvSpPr>
        <p:spPr>
          <a:xfrm>
            <a:off x="7613745" y="3688306"/>
            <a:ext cx="4457700" cy="646331"/>
          </a:xfrm>
          <a:prstGeom prst="rect">
            <a:avLst/>
          </a:prstGeom>
          <a:noFill/>
        </p:spPr>
        <p:txBody>
          <a:bodyPr wrap="square">
            <a:spAutoFit/>
          </a:bodyPr>
          <a:lstStyle/>
          <a:p>
            <a:r>
              <a:rPr lang="en-US" sz="1800" kern="0" dirty="0">
                <a:solidFill>
                  <a:srgbClr val="232323"/>
                </a:solidFill>
                <a:effectLst/>
                <a:latin typeface="Times New Roman" panose="02020603050405020304" pitchFamily="18" charset="0"/>
                <a:ea typeface="Times New Roman" panose="02020603050405020304" pitchFamily="18" charset="0"/>
              </a:rPr>
              <a:t>PDF</a:t>
            </a:r>
            <a:r>
              <a:rPr lang="en-US" sz="1800" kern="0" spc="-35" dirty="0">
                <a:solidFill>
                  <a:srgbClr val="232323"/>
                </a:solidFill>
                <a:effectLst/>
                <a:latin typeface="Times New Roman" panose="02020603050405020304" pitchFamily="18" charset="0"/>
                <a:ea typeface="Times New Roman" panose="02020603050405020304" pitchFamily="18" charset="0"/>
              </a:rPr>
              <a:t> </a:t>
            </a:r>
            <a:r>
              <a:rPr lang="en-US" sz="1800" kern="0" dirty="0">
                <a:solidFill>
                  <a:srgbClr val="232323"/>
                </a:solidFill>
                <a:effectLst/>
                <a:latin typeface="Times New Roman" panose="02020603050405020304" pitchFamily="18" charset="0"/>
                <a:ea typeface="Times New Roman" panose="02020603050405020304" pitchFamily="18" charset="0"/>
              </a:rPr>
              <a:t>fitted</a:t>
            </a:r>
            <a:r>
              <a:rPr lang="en-US" sz="1800" kern="0" spc="-10" dirty="0">
                <a:solidFill>
                  <a:srgbClr val="232323"/>
                </a:solidFill>
                <a:effectLst/>
                <a:latin typeface="Times New Roman" panose="02020603050405020304" pitchFamily="18" charset="0"/>
                <a:ea typeface="Times New Roman" panose="02020603050405020304" pitchFamily="18" charset="0"/>
              </a:rPr>
              <a:t> </a:t>
            </a:r>
            <a:r>
              <a:rPr lang="en-US" sz="1800" kern="0" dirty="0">
                <a:solidFill>
                  <a:srgbClr val="232323"/>
                </a:solidFill>
                <a:effectLst/>
                <a:latin typeface="Times New Roman" panose="02020603050405020304" pitchFamily="18" charset="0"/>
                <a:ea typeface="Times New Roman" panose="02020603050405020304" pitchFamily="18" charset="0"/>
              </a:rPr>
              <a:t>over</a:t>
            </a:r>
            <a:r>
              <a:rPr lang="en-US" sz="1800" kern="0" spc="-5" dirty="0">
                <a:solidFill>
                  <a:srgbClr val="232323"/>
                </a:solidFill>
                <a:effectLst/>
                <a:latin typeface="Times New Roman" panose="02020603050405020304" pitchFamily="18" charset="0"/>
                <a:ea typeface="Times New Roman" panose="02020603050405020304" pitchFamily="18" charset="0"/>
              </a:rPr>
              <a:t> </a:t>
            </a:r>
            <a:r>
              <a:rPr lang="en-US" sz="1800" kern="0" dirty="0">
                <a:solidFill>
                  <a:srgbClr val="232323"/>
                </a:solidFill>
                <a:effectLst/>
                <a:latin typeface="Times New Roman" panose="02020603050405020304" pitchFamily="18" charset="0"/>
                <a:ea typeface="Times New Roman" panose="02020603050405020304" pitchFamily="18" charset="0"/>
              </a:rPr>
              <a:t>histogram</a:t>
            </a:r>
            <a:r>
              <a:rPr lang="en-US" sz="1800" kern="0" spc="-5" dirty="0">
                <a:solidFill>
                  <a:srgbClr val="232323"/>
                </a:solidFill>
                <a:effectLst/>
                <a:latin typeface="Times New Roman" panose="02020603050405020304" pitchFamily="18" charset="0"/>
                <a:ea typeface="Times New Roman" panose="02020603050405020304" pitchFamily="18" charset="0"/>
              </a:rPr>
              <a:t> </a:t>
            </a:r>
            <a:r>
              <a:rPr lang="en-US" sz="1800" kern="0" dirty="0">
                <a:solidFill>
                  <a:srgbClr val="232323"/>
                </a:solidFill>
                <a:effectLst/>
                <a:latin typeface="Times New Roman" panose="02020603050405020304" pitchFamily="18" charset="0"/>
                <a:ea typeface="Times New Roman" panose="02020603050405020304" pitchFamily="18" charset="0"/>
              </a:rPr>
              <a:t>plot</a:t>
            </a:r>
            <a:r>
              <a:rPr lang="en-US" sz="1800" kern="0" spc="-10" dirty="0">
                <a:solidFill>
                  <a:srgbClr val="232323"/>
                </a:solidFill>
                <a:effectLst/>
                <a:latin typeface="Times New Roman" panose="02020603050405020304" pitchFamily="18" charset="0"/>
                <a:ea typeface="Times New Roman" panose="02020603050405020304" pitchFamily="18" charset="0"/>
              </a:rPr>
              <a:t> </a:t>
            </a:r>
            <a:r>
              <a:rPr lang="en-US" sz="1800" kern="0" dirty="0">
                <a:solidFill>
                  <a:srgbClr val="232323"/>
                </a:solidFill>
                <a:effectLst/>
                <a:latin typeface="Times New Roman" panose="02020603050405020304" pitchFamily="18" charset="0"/>
                <a:ea typeface="Times New Roman" panose="02020603050405020304" pitchFamily="18" charset="0"/>
              </a:rPr>
              <a:t>with</a:t>
            </a:r>
            <a:r>
              <a:rPr lang="en-US" sz="1800" kern="0" spc="-25" dirty="0">
                <a:solidFill>
                  <a:srgbClr val="232323"/>
                </a:solidFill>
                <a:effectLst/>
                <a:latin typeface="Times New Roman" panose="02020603050405020304" pitchFamily="18" charset="0"/>
                <a:ea typeface="Times New Roman" panose="02020603050405020304" pitchFamily="18" charset="0"/>
              </a:rPr>
              <a:t> </a:t>
            </a:r>
            <a:r>
              <a:rPr lang="en-US" sz="1800" kern="0" dirty="0">
                <a:solidFill>
                  <a:srgbClr val="232323"/>
                </a:solidFill>
                <a:effectLst/>
                <a:latin typeface="Times New Roman" panose="02020603050405020304" pitchFamily="18" charset="0"/>
                <a:ea typeface="Times New Roman" panose="02020603050405020304" pitchFamily="18" charset="0"/>
              </a:rPr>
              <a:t>one</a:t>
            </a:r>
            <a:r>
              <a:rPr lang="en-US" sz="1800" kern="0" spc="-10" dirty="0">
                <a:solidFill>
                  <a:srgbClr val="232323"/>
                </a:solidFill>
                <a:effectLst/>
                <a:latin typeface="Times New Roman" panose="02020603050405020304" pitchFamily="18" charset="0"/>
                <a:ea typeface="Times New Roman" panose="02020603050405020304" pitchFamily="18" charset="0"/>
              </a:rPr>
              <a:t> </a:t>
            </a:r>
            <a:r>
              <a:rPr lang="en-US" sz="1800" kern="0" dirty="0">
                <a:solidFill>
                  <a:srgbClr val="232323"/>
                </a:solidFill>
                <a:effectLst/>
                <a:latin typeface="Times New Roman" panose="02020603050405020304" pitchFamily="18" charset="0"/>
                <a:ea typeface="Times New Roman" panose="02020603050405020304" pitchFamily="18" charset="0"/>
              </a:rPr>
              <a:t>peak</a:t>
            </a:r>
            <a:r>
              <a:rPr lang="en-US" sz="1800" kern="0" spc="-10" dirty="0">
                <a:solidFill>
                  <a:srgbClr val="232323"/>
                </a:solidFill>
                <a:effectLst/>
                <a:latin typeface="Times New Roman" panose="02020603050405020304" pitchFamily="18" charset="0"/>
                <a:ea typeface="Times New Roman" panose="02020603050405020304" pitchFamily="18" charset="0"/>
              </a:rPr>
              <a:t> value</a:t>
            </a:r>
            <a:endParaRPr lang="en-IN" dirty="0"/>
          </a:p>
        </p:txBody>
      </p:sp>
    </p:spTree>
    <p:extLst>
      <p:ext uri="{BB962C8B-B14F-4D97-AF65-F5344CB8AC3E}">
        <p14:creationId xmlns:p14="http://schemas.microsoft.com/office/powerpoint/2010/main" val="1034957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88A94-D6AC-CA60-7B71-4754147179E6}"/>
              </a:ext>
            </a:extLst>
          </p:cNvPr>
          <p:cNvSpPr>
            <a:spLocks noGrp="1"/>
          </p:cNvSpPr>
          <p:nvPr>
            <p:ph type="title"/>
          </p:nvPr>
        </p:nvSpPr>
        <p:spPr/>
        <p:txBody>
          <a:bodyPr/>
          <a:lstStyle/>
          <a:p>
            <a:r>
              <a:rPr lang="en-US" b="1" i="1" dirty="0"/>
              <a:t>Nonparametric Density Estimation</a:t>
            </a:r>
            <a:endParaRPr lang="en-IN" dirty="0"/>
          </a:p>
        </p:txBody>
      </p:sp>
      <p:sp>
        <p:nvSpPr>
          <p:cNvPr id="3" name="Content Placeholder 2">
            <a:extLst>
              <a:ext uri="{FF2B5EF4-FFF2-40B4-BE49-F238E27FC236}">
                <a16:creationId xmlns:a16="http://schemas.microsoft.com/office/drawing/2014/main" id="{0388C578-6D80-C6D4-CDBD-40CC054DD9D1}"/>
              </a:ext>
            </a:extLst>
          </p:cNvPr>
          <p:cNvSpPr>
            <a:spLocks noGrp="1"/>
          </p:cNvSpPr>
          <p:nvPr>
            <p:ph idx="1"/>
          </p:nvPr>
        </p:nvSpPr>
        <p:spPr>
          <a:xfrm>
            <a:off x="266132" y="1388897"/>
            <a:ext cx="10766946" cy="3510649"/>
          </a:xfrm>
        </p:spPr>
        <p:txBody>
          <a:bodyPr>
            <a:normAutofit lnSpcReduction="10000"/>
          </a:bodyPr>
          <a:lstStyle/>
          <a:p>
            <a:r>
              <a:rPr lang="en-US" dirty="0"/>
              <a:t>In some cases, the PDF may not fit the random sample as it doesn’t follow a normal distribution (</a:t>
            </a:r>
            <a:r>
              <a:rPr lang="en-US" dirty="0" err="1"/>
              <a:t>i.e</a:t>
            </a:r>
            <a:r>
              <a:rPr lang="en-US" dirty="0"/>
              <a:t> instead of one peak there are multiple peaks in the graph). Here, instead of using distribution parameters like mean and standard deviation, a particular algorithm is used to estimate the probability distribution. Thus, it is known as a </a:t>
            </a:r>
            <a:r>
              <a:rPr lang="en-US" i="1" dirty="0"/>
              <a:t>‘nonparametric density estimation’</a:t>
            </a:r>
            <a:r>
              <a:rPr lang="en-US" dirty="0"/>
              <a:t>.</a:t>
            </a:r>
            <a:endParaRPr lang="en-IN" dirty="0"/>
          </a:p>
          <a:p>
            <a:r>
              <a:rPr lang="en-US" dirty="0"/>
              <a:t>One of the most common nonparametric approach is known as </a:t>
            </a:r>
            <a:r>
              <a:rPr lang="en-US" b="1" dirty="0"/>
              <a:t>Kernel Density Estimation</a:t>
            </a:r>
            <a:r>
              <a:rPr lang="en-US" dirty="0"/>
              <a:t>. In this, the objective is to calculate the unknown density </a:t>
            </a:r>
            <a:r>
              <a:rPr lang="en-US" dirty="0" err="1"/>
              <a:t>f</a:t>
            </a:r>
            <a:r>
              <a:rPr lang="en-US" baseline="-25000" dirty="0" err="1"/>
              <a:t>h</a:t>
            </a:r>
            <a:r>
              <a:rPr lang="en-US" dirty="0"/>
              <a:t>(x) using the equation given below:</a:t>
            </a:r>
            <a:endParaRPr lang="en-IN" dirty="0"/>
          </a:p>
          <a:p>
            <a:endParaRPr lang="en-IN" dirty="0"/>
          </a:p>
        </p:txBody>
      </p:sp>
      <p:pic>
        <p:nvPicPr>
          <p:cNvPr id="4" name="Image 24">
            <a:extLst>
              <a:ext uri="{FF2B5EF4-FFF2-40B4-BE49-F238E27FC236}">
                <a16:creationId xmlns:a16="http://schemas.microsoft.com/office/drawing/2014/main" id="{1C248A9D-D3AF-17FA-40D1-66A13C80D801}"/>
              </a:ext>
            </a:extLst>
          </p:cNvPr>
          <p:cNvPicPr>
            <a:picLocks/>
          </p:cNvPicPr>
          <p:nvPr/>
        </p:nvPicPr>
        <p:blipFill>
          <a:blip r:embed="rId3" cstate="print"/>
          <a:stretch>
            <a:fillRect/>
          </a:stretch>
        </p:blipFill>
        <p:spPr>
          <a:xfrm>
            <a:off x="517492" y="4639945"/>
            <a:ext cx="5861685" cy="1852930"/>
          </a:xfrm>
          <a:prstGeom prst="rect">
            <a:avLst/>
          </a:prstGeom>
        </p:spPr>
      </p:pic>
      <p:pic>
        <p:nvPicPr>
          <p:cNvPr id="5" name="Image 25">
            <a:extLst>
              <a:ext uri="{FF2B5EF4-FFF2-40B4-BE49-F238E27FC236}">
                <a16:creationId xmlns:a16="http://schemas.microsoft.com/office/drawing/2014/main" id="{73BAC12B-53AF-2F7F-0E46-6A8CBE6A8D21}"/>
              </a:ext>
            </a:extLst>
          </p:cNvPr>
          <p:cNvPicPr>
            <a:picLocks/>
          </p:cNvPicPr>
          <p:nvPr/>
        </p:nvPicPr>
        <p:blipFill>
          <a:blip r:embed="rId4" cstate="print"/>
          <a:stretch>
            <a:fillRect/>
          </a:stretch>
        </p:blipFill>
        <p:spPr>
          <a:xfrm>
            <a:off x="7552330" y="4511675"/>
            <a:ext cx="2819400" cy="1981200"/>
          </a:xfrm>
          <a:prstGeom prst="rect">
            <a:avLst/>
          </a:prstGeom>
        </p:spPr>
      </p:pic>
      <p:sp>
        <p:nvSpPr>
          <p:cNvPr id="7" name="TextBox 6">
            <a:extLst>
              <a:ext uri="{FF2B5EF4-FFF2-40B4-BE49-F238E27FC236}">
                <a16:creationId xmlns:a16="http://schemas.microsoft.com/office/drawing/2014/main" id="{0A223614-E325-F363-A193-B330B17BFEFB}"/>
              </a:ext>
            </a:extLst>
          </p:cNvPr>
          <p:cNvSpPr txBox="1"/>
          <p:nvPr/>
        </p:nvSpPr>
        <p:spPr>
          <a:xfrm>
            <a:off x="10214510" y="4639945"/>
            <a:ext cx="1711358" cy="1477328"/>
          </a:xfrm>
          <a:prstGeom prst="rect">
            <a:avLst/>
          </a:prstGeom>
          <a:noFill/>
        </p:spPr>
        <p:txBody>
          <a:bodyPr wrap="square">
            <a:spAutoFit/>
          </a:bodyPr>
          <a:lstStyle/>
          <a:p>
            <a:pPr marL="228600" marR="0" algn="just">
              <a:spcBef>
                <a:spcPts val="1445"/>
              </a:spcBef>
              <a:buNone/>
            </a:pPr>
            <a:r>
              <a:rPr lang="en-US" sz="1800" dirty="0">
                <a:solidFill>
                  <a:srgbClr val="232323"/>
                </a:solidFill>
                <a:effectLst/>
                <a:latin typeface="Times New Roman" panose="02020603050405020304" pitchFamily="18" charset="0"/>
                <a:ea typeface="Times New Roman" panose="02020603050405020304" pitchFamily="18" charset="0"/>
              </a:rPr>
              <a:t>PDF</a:t>
            </a:r>
            <a:r>
              <a:rPr lang="en-US" sz="1800" spc="-25" dirty="0">
                <a:solidFill>
                  <a:srgbClr val="232323"/>
                </a:solidFill>
                <a:effectLst/>
                <a:latin typeface="Times New Roman" panose="02020603050405020304" pitchFamily="18" charset="0"/>
                <a:ea typeface="Times New Roman" panose="02020603050405020304" pitchFamily="18" charset="0"/>
              </a:rPr>
              <a:t> </a:t>
            </a:r>
            <a:r>
              <a:rPr lang="en-US" sz="1800" dirty="0">
                <a:solidFill>
                  <a:srgbClr val="232323"/>
                </a:solidFill>
                <a:effectLst/>
                <a:latin typeface="Times New Roman" panose="02020603050405020304" pitchFamily="18" charset="0"/>
                <a:ea typeface="Times New Roman" panose="02020603050405020304" pitchFamily="18" charset="0"/>
              </a:rPr>
              <a:t>plot</a:t>
            </a:r>
            <a:r>
              <a:rPr lang="en-US" sz="1800" spc="-10" dirty="0">
                <a:solidFill>
                  <a:srgbClr val="232323"/>
                </a:solidFill>
                <a:effectLst/>
                <a:latin typeface="Times New Roman" panose="02020603050405020304" pitchFamily="18" charset="0"/>
                <a:ea typeface="Times New Roman" panose="02020603050405020304" pitchFamily="18" charset="0"/>
              </a:rPr>
              <a:t> </a:t>
            </a:r>
            <a:r>
              <a:rPr lang="en-US" sz="1800" dirty="0">
                <a:solidFill>
                  <a:srgbClr val="232323"/>
                </a:solidFill>
                <a:effectLst/>
                <a:latin typeface="Times New Roman" panose="02020603050405020304" pitchFamily="18" charset="0"/>
                <a:ea typeface="Times New Roman" panose="02020603050405020304" pitchFamily="18" charset="0"/>
              </a:rPr>
              <a:t>over sample</a:t>
            </a:r>
            <a:r>
              <a:rPr lang="en-US" sz="1800" spc="-10" dirty="0">
                <a:solidFill>
                  <a:srgbClr val="232323"/>
                </a:solidFill>
                <a:effectLst/>
                <a:latin typeface="Times New Roman" panose="02020603050405020304" pitchFamily="18" charset="0"/>
                <a:ea typeface="Times New Roman" panose="02020603050405020304" pitchFamily="18" charset="0"/>
              </a:rPr>
              <a:t> </a:t>
            </a:r>
            <a:r>
              <a:rPr lang="en-US" sz="1800" dirty="0">
                <a:solidFill>
                  <a:srgbClr val="232323"/>
                </a:solidFill>
                <a:effectLst/>
                <a:latin typeface="Times New Roman" panose="02020603050405020304" pitchFamily="18" charset="0"/>
                <a:ea typeface="Times New Roman" panose="02020603050405020304" pitchFamily="18" charset="0"/>
              </a:rPr>
              <a:t>histogram</a:t>
            </a:r>
            <a:r>
              <a:rPr lang="en-US" sz="1800" spc="-5" dirty="0">
                <a:solidFill>
                  <a:srgbClr val="232323"/>
                </a:solidFill>
                <a:effectLst/>
                <a:latin typeface="Times New Roman" panose="02020603050405020304" pitchFamily="18" charset="0"/>
                <a:ea typeface="Times New Roman" panose="02020603050405020304" pitchFamily="18" charset="0"/>
              </a:rPr>
              <a:t> </a:t>
            </a:r>
            <a:r>
              <a:rPr lang="en-US" sz="1800" dirty="0">
                <a:solidFill>
                  <a:srgbClr val="232323"/>
                </a:solidFill>
                <a:effectLst/>
                <a:latin typeface="Times New Roman" panose="02020603050405020304" pitchFamily="18" charset="0"/>
                <a:ea typeface="Times New Roman" panose="02020603050405020304" pitchFamily="18" charset="0"/>
              </a:rPr>
              <a:t>plot</a:t>
            </a:r>
            <a:r>
              <a:rPr lang="en-US" sz="1800" spc="-10" dirty="0">
                <a:solidFill>
                  <a:srgbClr val="232323"/>
                </a:solidFill>
                <a:effectLst/>
                <a:latin typeface="Times New Roman" panose="02020603050405020304" pitchFamily="18" charset="0"/>
                <a:ea typeface="Times New Roman" panose="02020603050405020304" pitchFamily="18" charset="0"/>
              </a:rPr>
              <a:t> </a:t>
            </a:r>
            <a:r>
              <a:rPr lang="en-US" sz="1800" dirty="0">
                <a:solidFill>
                  <a:srgbClr val="232323"/>
                </a:solidFill>
                <a:effectLst/>
                <a:latin typeface="Times New Roman" panose="02020603050405020304" pitchFamily="18" charset="0"/>
                <a:ea typeface="Times New Roman" panose="02020603050405020304" pitchFamily="18" charset="0"/>
              </a:rPr>
              <a:t>based</a:t>
            </a:r>
            <a:r>
              <a:rPr lang="en-US" sz="1800" spc="-20" dirty="0">
                <a:solidFill>
                  <a:srgbClr val="232323"/>
                </a:solidFill>
                <a:effectLst/>
                <a:latin typeface="Times New Roman" panose="02020603050405020304" pitchFamily="18" charset="0"/>
                <a:ea typeface="Times New Roman" panose="02020603050405020304" pitchFamily="18" charset="0"/>
              </a:rPr>
              <a:t> </a:t>
            </a:r>
            <a:r>
              <a:rPr lang="en-US" sz="1800" dirty="0">
                <a:solidFill>
                  <a:srgbClr val="232323"/>
                </a:solidFill>
                <a:effectLst/>
                <a:latin typeface="Times New Roman" panose="02020603050405020304" pitchFamily="18" charset="0"/>
                <a:ea typeface="Times New Roman" panose="02020603050405020304" pitchFamily="18" charset="0"/>
              </a:rPr>
              <a:t>on</a:t>
            </a:r>
            <a:r>
              <a:rPr lang="en-US" sz="1800" spc="-10" dirty="0">
                <a:solidFill>
                  <a:srgbClr val="232323"/>
                </a:solidFill>
                <a:effectLst/>
                <a:latin typeface="Times New Roman" panose="02020603050405020304" pitchFamily="18" charset="0"/>
                <a:ea typeface="Times New Roman" panose="02020603050405020304" pitchFamily="18" charset="0"/>
              </a:rPr>
              <a:t> </a:t>
            </a:r>
            <a:r>
              <a:rPr lang="en-US" sz="1800" spc="-25" dirty="0">
                <a:solidFill>
                  <a:srgbClr val="232323"/>
                </a:solidFill>
                <a:effectLst/>
                <a:latin typeface="Times New Roman" panose="02020603050405020304" pitchFamily="18" charset="0"/>
                <a:ea typeface="Times New Roman" panose="02020603050405020304" pitchFamily="18" charset="0"/>
              </a:rPr>
              <a:t>KDE</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90817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A28EF-AF9A-351D-E60A-783FCAEA29BD}"/>
              </a:ext>
            </a:extLst>
          </p:cNvPr>
          <p:cNvSpPr>
            <a:spLocks noGrp="1"/>
          </p:cNvSpPr>
          <p:nvPr>
            <p:ph type="title"/>
          </p:nvPr>
        </p:nvSpPr>
        <p:spPr/>
        <p:txBody>
          <a:bodyPr/>
          <a:lstStyle/>
          <a:p>
            <a:r>
              <a:rPr lang="en-US" dirty="0"/>
              <a:t>Problems with Probability Distribution Estimation</a:t>
            </a:r>
            <a:endParaRPr lang="en-IN" dirty="0"/>
          </a:p>
        </p:txBody>
      </p:sp>
      <p:sp>
        <p:nvSpPr>
          <p:cNvPr id="3" name="Content Placeholder 2">
            <a:extLst>
              <a:ext uri="{FF2B5EF4-FFF2-40B4-BE49-F238E27FC236}">
                <a16:creationId xmlns:a16="http://schemas.microsoft.com/office/drawing/2014/main" id="{A682BB28-54B3-DFE9-411A-B874B6C34FF2}"/>
              </a:ext>
            </a:extLst>
          </p:cNvPr>
          <p:cNvSpPr>
            <a:spLocks noGrp="1"/>
          </p:cNvSpPr>
          <p:nvPr>
            <p:ph idx="1"/>
          </p:nvPr>
        </p:nvSpPr>
        <p:spPr/>
        <p:txBody>
          <a:bodyPr/>
          <a:lstStyle/>
          <a:p>
            <a:r>
              <a:rPr lang="en-US" dirty="0"/>
              <a:t>Probability Distribution Estimation relies on finding the best PDF and determining its parameters accurately. But the random data sample that we consider, is very small. Hence, it becomes very difficult to determine what parameters and what probability distribution function to use. To tackle this problem, Maximum Likelihood Estimation is used.</a:t>
            </a:r>
            <a:endParaRPr lang="en-IN" dirty="0"/>
          </a:p>
          <a:p>
            <a:endParaRPr lang="en-IN" dirty="0"/>
          </a:p>
        </p:txBody>
      </p:sp>
    </p:spTree>
    <p:extLst>
      <p:ext uri="{BB962C8B-B14F-4D97-AF65-F5344CB8AC3E}">
        <p14:creationId xmlns:p14="http://schemas.microsoft.com/office/powerpoint/2010/main" val="1850744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A37B6-0793-DAF7-C50A-8BCB4719230D}"/>
              </a:ext>
            </a:extLst>
          </p:cNvPr>
          <p:cNvSpPr>
            <a:spLocks noGrp="1"/>
          </p:cNvSpPr>
          <p:nvPr>
            <p:ph type="title"/>
          </p:nvPr>
        </p:nvSpPr>
        <p:spPr/>
        <p:txBody>
          <a:bodyPr/>
          <a:lstStyle/>
          <a:p>
            <a:r>
              <a:rPr lang="en-US" dirty="0"/>
              <a:t>Maximum Likelihood Estimation</a:t>
            </a:r>
            <a:endParaRPr lang="en-IN" dirty="0"/>
          </a:p>
        </p:txBody>
      </p:sp>
      <p:sp>
        <p:nvSpPr>
          <p:cNvPr id="3" name="Content Placeholder 2">
            <a:extLst>
              <a:ext uri="{FF2B5EF4-FFF2-40B4-BE49-F238E27FC236}">
                <a16:creationId xmlns:a16="http://schemas.microsoft.com/office/drawing/2014/main" id="{BE4F8897-1EA5-74F2-9CC9-26FA17C6774C}"/>
              </a:ext>
            </a:extLst>
          </p:cNvPr>
          <p:cNvSpPr>
            <a:spLocks noGrp="1"/>
          </p:cNvSpPr>
          <p:nvPr>
            <p:ph idx="1"/>
          </p:nvPr>
        </p:nvSpPr>
        <p:spPr/>
        <p:txBody>
          <a:bodyPr/>
          <a:lstStyle/>
          <a:p>
            <a:r>
              <a:rPr lang="en-US" dirty="0"/>
              <a:t>It is a method of determining the parameters (mean, standard deviation, </a:t>
            </a:r>
            <a:r>
              <a:rPr lang="en-US" dirty="0" err="1"/>
              <a:t>etc</a:t>
            </a:r>
            <a:r>
              <a:rPr lang="en-US" dirty="0"/>
              <a:t>) of normally distributed random sample data or a method of finding the best fitting PDF over the random sample data. This is done by maximizing the likelihood function so that the PDF fitted over the random sample. Another way to look at it is that MLE function gives the mean, the standard deviation of the random sample is most similar to that of the whole sample</a:t>
            </a:r>
            <a:r>
              <a:rPr lang="en-US" b="1" dirty="0"/>
              <a:t>.</a:t>
            </a:r>
            <a:endParaRPr lang="en-IN" dirty="0"/>
          </a:p>
          <a:p>
            <a:r>
              <a:rPr lang="en-US" b="1" dirty="0"/>
              <a:t>NOTE: </a:t>
            </a:r>
            <a:r>
              <a:rPr lang="en-US" dirty="0"/>
              <a:t>MLE assumes that all PDFs are a likely candidate to being the best fitting curve. Hence, it is computationally expensive method.</a:t>
            </a:r>
            <a:endParaRPr lang="en-IN" dirty="0"/>
          </a:p>
          <a:p>
            <a:endParaRPr lang="en-IN" dirty="0"/>
          </a:p>
        </p:txBody>
      </p:sp>
    </p:spTree>
    <p:extLst>
      <p:ext uri="{BB962C8B-B14F-4D97-AF65-F5344CB8AC3E}">
        <p14:creationId xmlns:p14="http://schemas.microsoft.com/office/powerpoint/2010/main" val="262837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2010</Words>
  <Application>Microsoft Office PowerPoint</Application>
  <PresentationFormat>Widescreen</PresentationFormat>
  <Paragraphs>111</Paragraphs>
  <Slides>21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Probability Density Estimation &amp; Maximum Likelihood Estimation </vt:lpstr>
      <vt:lpstr>Probability Density</vt:lpstr>
      <vt:lpstr>Probability Density Function (PDF)</vt:lpstr>
      <vt:lpstr>Steps Involved: </vt:lpstr>
      <vt:lpstr>Density Estimation:</vt:lpstr>
      <vt:lpstr>Parametric Density Estimation </vt:lpstr>
      <vt:lpstr>Nonparametric Density Estimation</vt:lpstr>
      <vt:lpstr>Problems with Probability Distribution Estimation</vt:lpstr>
      <vt:lpstr>Maximum Likelihood Estimation</vt:lpstr>
      <vt:lpstr>Intuition: </vt:lpstr>
      <vt:lpstr>Mathematics Involved </vt:lpstr>
      <vt:lpstr>Log Likelihood </vt:lpstr>
      <vt:lpstr>Covariance and Correlation</vt:lpstr>
      <vt:lpstr>What is Covariance?</vt:lpstr>
      <vt:lpstr>PowerPoint Presentation</vt:lpstr>
      <vt:lpstr>Covariance Formula</vt:lpstr>
      <vt:lpstr>What is Correlation? </vt:lpstr>
      <vt:lpstr>PowerPoint Presentation</vt:lpstr>
      <vt:lpstr>Difference between Covariance and Correlation</vt:lpstr>
      <vt:lpstr>Applications of Covariance and Correlation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sujeetha ganga</dc:creator>
  <cp:lastModifiedBy>sujeetha ganga</cp:lastModifiedBy>
  <cp:revision>2</cp:revision>
  <dcterms:created xsi:type="dcterms:W3CDTF">2025-07-18T05:01:36Z</dcterms:created>
  <dcterms:modified xsi:type="dcterms:W3CDTF">2025-07-18T05:50:50Z</dcterms:modified>
</cp:coreProperties>
</file>