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70854d318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70854d318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70854d318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70854d318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70854d318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70854d318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70854d318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70854d318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70854d318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70854d318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70854d318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70854d318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70854d318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70854d318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0" l="-4997" r="0" t="0"/>
          <a:stretch/>
        </p:blipFill>
        <p:spPr>
          <a:xfrm>
            <a:off x="8067675" y="0"/>
            <a:ext cx="1076325" cy="49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212150" y="274325"/>
            <a:ext cx="8564700" cy="7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Introduction to Classification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What is Classification?</a:t>
            </a:r>
            <a:b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Binary vs Multiclass Classification</a:t>
            </a:r>
            <a:b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Role of Linear Models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04825" y="2415125"/>
            <a:ext cx="8472000" cy="23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Discriminant Functions – Overview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Definition: A function that separates classes</a:t>
            </a:r>
            <a:b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Purpose: Predict class labels using linear decision boundaries</a:t>
            </a:r>
            <a:b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Equation: y(x)=wTx+w0y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0" l="-4997" r="0" t="0"/>
          <a:stretch/>
        </p:blipFill>
        <p:spPr>
          <a:xfrm>
            <a:off x="8067675" y="0"/>
            <a:ext cx="1076325" cy="49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Geometry of Linear Decision Boundaries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Visualization: 2D plane with decision boundary</a:t>
            </a:r>
            <a:b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Hyperplane in higher dimensions</a:t>
            </a:r>
            <a:b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Explanation of how w\mathbf{w}w defines orientation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2452200"/>
            <a:ext cx="8520600" cy="222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Two-Class Discriminant Function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Discriminant rule:</a:t>
            </a:r>
            <a:b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 1 if y(x)&gt;0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Class 2 if y(x)&lt;0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boundary: y(x)=0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0" l="-4997" r="0" t="0"/>
          <a:stretch/>
        </p:blipFill>
        <p:spPr>
          <a:xfrm>
            <a:off x="8067675" y="0"/>
            <a:ext cx="1076325" cy="49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/>
              <a:t> </a:t>
            </a:r>
            <a:r>
              <a:rPr b="1" lang="en" sz="1750">
                <a:latin typeface="Times New Roman"/>
                <a:ea typeface="Times New Roman"/>
                <a:cs typeface="Times New Roman"/>
                <a:sym typeface="Times New Roman"/>
              </a:rPr>
              <a:t>Interpretation of Weights</a:t>
            </a:r>
            <a:endParaRPr b="1" sz="17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861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1750">
                <a:latin typeface="Times New Roman"/>
                <a:ea typeface="Times New Roman"/>
                <a:cs typeface="Times New Roman"/>
                <a:sym typeface="Times New Roman"/>
              </a:rPr>
              <a:t>w\mathbf{w}w: normal to the decision boundary</a:t>
            </a:r>
            <a:br>
              <a:rPr lang="en" sz="175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7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861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1750">
                <a:latin typeface="Times New Roman"/>
                <a:ea typeface="Times New Roman"/>
                <a:cs typeface="Times New Roman"/>
                <a:sym typeface="Times New Roman"/>
              </a:rPr>
              <a:t>w0w_0w0​: controls the offset</a:t>
            </a:r>
            <a:br>
              <a:rPr lang="en" sz="175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7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861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1750">
                <a:latin typeface="Times New Roman"/>
                <a:ea typeface="Times New Roman"/>
                <a:cs typeface="Times New Roman"/>
                <a:sym typeface="Times New Roman"/>
              </a:rPr>
              <a:t>Influence on the margin and boundary position</a:t>
            </a:r>
            <a:endParaRPr sz="17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230700" y="2303925"/>
            <a:ext cx="8601600" cy="27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Learning the Parameters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Goal: Find optimal w,w0\mathbf{w}, w_0w,w0​</a:t>
            </a:r>
            <a:b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Based on minimizing classification error or loss</a:t>
            </a:r>
            <a:b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Optimization techniques (e.g., least squares)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0" l="-4997" r="0" t="0"/>
          <a:stretch/>
        </p:blipFill>
        <p:spPr>
          <a:xfrm>
            <a:off x="8067675" y="0"/>
            <a:ext cx="1076325" cy="49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Least Squares for Classification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Setup: Use regression ideas for classification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Equation: min⁡∣∣Xw−t∣∣2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When it works well and when it fails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230700" y="2016625"/>
            <a:ext cx="8601600" cy="255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Fisher’s Linear Discriminant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Motivation: Project data for maximum class separation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Between-class vs within-class scatter</a:t>
            </a:r>
            <a:b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Fisher’s Discriminant – Example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Show a 2D dataset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Plot original and projected data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Illustrate improved separation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b="0" l="-4997" r="0" t="0"/>
          <a:stretch/>
        </p:blipFill>
        <p:spPr>
          <a:xfrm>
            <a:off x="8067675" y="0"/>
            <a:ext cx="1076325" cy="49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100950" y="70450"/>
            <a:ext cx="8731500" cy="94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Multiclass Classification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One-vs-rest approach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One discriminant function per class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Decision based on argmax over all yk(x)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267750" y="1998100"/>
            <a:ext cx="8564700" cy="31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Generalized Discriminant Functions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yk(x)=wkTx+wk0Linear classifiers for multiple classes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Geometric interpretation in feature space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Probabilistic Interpretation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posterior probabilities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P(Ck∣x)∝exp⁡(yk(x))Link to softmax and logistic regression</a:t>
            </a:r>
            <a:b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91" name="Google Shape;91;p18"/>
          <p:cNvPicPr preferRelativeResize="0"/>
          <p:nvPr/>
        </p:nvPicPr>
        <p:blipFill rotWithShape="1">
          <a:blip r:embed="rId3">
            <a:alphaModFix/>
          </a:blip>
          <a:srcRect b="0" l="-4997" r="0" t="0"/>
          <a:stretch/>
        </p:blipFill>
        <p:spPr>
          <a:xfrm>
            <a:off x="8067675" y="0"/>
            <a:ext cx="1076325" cy="49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Comparison with Logistic Regression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Both use linear boundaries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Logistic regression optimizes log-likelihood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Discriminant functions can be heuristic or derived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831275"/>
            <a:ext cx="8520600" cy="27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b="1" lang="en" sz="163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Perceptron Algorithm</a:t>
            </a:r>
            <a:endParaRPr b="1" sz="163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242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35"/>
              <a:buFont typeface="Times New Roman"/>
              <a:buChar char="●"/>
            </a:pPr>
            <a:r>
              <a:rPr lang="en" sz="163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Historical linear classifier</a:t>
            </a:r>
            <a:endParaRPr sz="163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242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35"/>
              <a:buFont typeface="Times New Roman"/>
              <a:buChar char="●"/>
            </a:pPr>
            <a:r>
              <a:rPr lang="en" sz="163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Update rule based on misclassified examples</a:t>
            </a:r>
            <a:endParaRPr sz="163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242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35"/>
              <a:buFont typeface="Times New Roman"/>
              <a:buChar char="●"/>
            </a:pPr>
            <a:r>
              <a:rPr lang="en" sz="163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 online learning approach</a:t>
            </a:r>
            <a:endParaRPr sz="163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" sz="163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Advantages of Linear Discriminants</a:t>
            </a:r>
            <a:endParaRPr b="1" sz="163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242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35"/>
              <a:buFont typeface="Times New Roman"/>
              <a:buChar char="●"/>
            </a:pPr>
            <a:r>
              <a:rPr lang="en" sz="163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Fast and simple</a:t>
            </a:r>
            <a:endParaRPr sz="163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242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35"/>
              <a:buFont typeface="Times New Roman"/>
              <a:buChar char="●"/>
            </a:pPr>
            <a:r>
              <a:rPr lang="en" sz="163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 well for linearly separable data</a:t>
            </a:r>
            <a:endParaRPr sz="163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242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35"/>
              <a:buFont typeface="Times New Roman"/>
              <a:buChar char="●"/>
            </a:pPr>
            <a:r>
              <a:rPr lang="en" sz="1635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Good for high-dimensional, low-sample-size settings</a:t>
            </a:r>
            <a:endParaRPr sz="1635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b="1" sz="1530"/>
          </a:p>
        </p:txBody>
      </p:sp>
      <p:pic>
        <p:nvPicPr>
          <p:cNvPr id="98" name="Google Shape;98;p19"/>
          <p:cNvPicPr preferRelativeResize="0"/>
          <p:nvPr/>
        </p:nvPicPr>
        <p:blipFill rotWithShape="1">
          <a:blip r:embed="rId3">
            <a:alphaModFix/>
          </a:blip>
          <a:srcRect b="0" l="-4997" r="0" t="0"/>
          <a:stretch/>
        </p:blipFill>
        <p:spPr>
          <a:xfrm>
            <a:off x="8067675" y="0"/>
            <a:ext cx="1076325" cy="49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295575" y="283600"/>
            <a:ext cx="8536800" cy="7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Limitations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Cannot model non-linear boundaries</a:t>
            </a:r>
            <a:b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Sensitive to outliers</a:t>
            </a:r>
            <a:b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Performance degrades when assumptions fail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212150" y="2368800"/>
            <a:ext cx="8620200" cy="22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Extensions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Kernel trick for non-linear decision boundaries</a:t>
            </a:r>
            <a:b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LDA (Linear Discriminant Analysis)</a:t>
            </a:r>
            <a:b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Regularized versions for robustness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105" name="Google Shape;105;p20"/>
          <p:cNvPicPr preferRelativeResize="0"/>
          <p:nvPr/>
        </p:nvPicPr>
        <p:blipFill rotWithShape="1">
          <a:blip r:embed="rId3">
            <a:alphaModFix/>
          </a:blip>
          <a:srcRect b="0" l="-4997" r="0" t="0"/>
          <a:stretch/>
        </p:blipFill>
        <p:spPr>
          <a:xfrm>
            <a:off x="8067675" y="0"/>
            <a:ext cx="1076325" cy="49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