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8747A6-796B-46A6-9140-F067D1355344}">
  <a:tblStyle styleId="{D98747A6-796B-46A6-9140-F067D1355344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f2a685b1f_1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6f2a685b1f_1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6f2a685b1f_1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6f2a685b1f_1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f2a685b1f_1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f2a685b1f_1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f2a685b1f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f2a685b1f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f2a685b1f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f2a685b1f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6f2a685b1f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6f2a685b1f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6f2a685b1f_1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6f2a685b1f_1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f2a685b1f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f2a685b1f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6f2a685b1f_1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6f2a685b1f_1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6f2a685b1f_1_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6f2a685b1f_1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Relationship Id="rId4" Type="http://schemas.openxmlformats.org/officeDocument/2006/relationships/image" Target="../media/image1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1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744575"/>
            <a:ext cx="8520600" cy="2521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5100">
                <a:latin typeface="Times New Roman"/>
                <a:ea typeface="Times New Roman"/>
                <a:cs typeface="Times New Roman"/>
                <a:sym typeface="Times New Roman"/>
              </a:rPr>
              <a:t>Probabilistic Generative Models</a:t>
            </a:r>
            <a:endParaRPr sz="5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Latent Dirichlet Allocation (LDA - topic model)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Documents = mixture of topics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Topics = distribution over words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Useful in NLP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861">
                <a:latin typeface="Times New Roman"/>
                <a:ea typeface="Times New Roman"/>
                <a:cs typeface="Times New Roman"/>
                <a:sym typeface="Times New Roman"/>
              </a:rPr>
              <a:t>Diagram – Latent Dirichlet Allocation</a:t>
            </a:r>
            <a:endParaRPr b="1" sz="186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: Plate notation showing words, topics, document structure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1" name="Google Shape;12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56700" y="2786950"/>
            <a:ext cx="2143125" cy="2143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2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162775" y="162775"/>
            <a:ext cx="8669400" cy="85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Applications of Generative Models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Text classification (Naive Bayes)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Anomaly detection (GMM)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Speech and image generation (VAEs, GANs)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Medical diagnosis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238900" y="2626000"/>
            <a:ext cx="8669400" cy="239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models model P(x,y)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Can be used for both classification and generation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Naive Bayes, LDA, GMM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 is a key algorithm for learning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29" name="Google Shape;129;p23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86800" y="119375"/>
            <a:ext cx="8745600" cy="89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What are generative models?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Key idea: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Model joint distribution P(x,y)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Examples: Naive Bayes, Gaussian Mixture Models, LDA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249575" y="2116000"/>
            <a:ext cx="8582700" cy="302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vs Discriminative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Discriminative                                           Generative</a:t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23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62" name="Google Shape;62;p14"/>
          <p:cNvGraphicFramePr/>
          <p:nvPr/>
        </p:nvGraphicFramePr>
        <p:xfrm>
          <a:off x="152400" y="2821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{D98747A6-796B-46A6-9140-F067D1355344}</a:tableStyleId>
              </a:tblPr>
              <a:tblGrid>
                <a:gridCol w="3485800"/>
                <a:gridCol w="1944500"/>
              </a:tblGrid>
              <a:tr h="1527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Models ( P(y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x) )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3" name="Google Shape;63;p14"/>
          <p:cNvGraphicFramePr/>
          <p:nvPr/>
        </p:nvGraphicFramePr>
        <p:xfrm>
          <a:off x="311700" y="3904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{D98747A6-796B-46A6-9140-F067D1355344}</a:tableStyleId>
              </a:tblPr>
              <a:tblGrid>
                <a:gridCol w="3435850"/>
                <a:gridCol w="2422725"/>
              </a:tblGrid>
              <a:tr h="952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Ex: Logistic Regression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Ex: Naive Bayes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4" name="Google Shape;64;p14"/>
          <p:cNvGraphicFramePr/>
          <p:nvPr/>
        </p:nvGraphicFramePr>
        <p:xfrm>
          <a:off x="401975" y="32084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{D98747A6-796B-46A6-9140-F067D1355344}</a:tableStyleId>
              </a:tblPr>
              <a:tblGrid>
                <a:gridCol w="183965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Focus on decision boundaries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graphicFrame>
        <p:nvGraphicFramePr>
          <p:cNvPr id="65" name="Google Shape;65;p14"/>
          <p:cNvGraphicFramePr/>
          <p:nvPr/>
        </p:nvGraphicFramePr>
        <p:xfrm>
          <a:off x="0" y="33608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{D98747A6-796B-46A6-9140-F067D1355344}</a:tableStyleId>
              </a:tblPr>
              <a:tblGrid>
                <a:gridCol w="7255400"/>
              </a:tblGrid>
              <a:tr h="1905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        </a:t>
                      </a:r>
                      <a:r>
                        <a:rPr lang="en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                                                                  Understand data distribution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66" name="Google Shape;66;p14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Why Generative Models?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Can generate new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Useful for unsupervised learning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Useful for dealing with missing data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Probabilistic foundation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311700" y="2246200"/>
            <a:ext cx="8520600" cy="275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Basic Formulation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P(x,y)=P(x∣y)P(y)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Train using: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P(y)P(y)P(y): prior distribution over classes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○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P(x∣y)P(x|y)P(x∣y): class-conditional distribution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280625" y="3148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Bayes Classifier (from Generative Models)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Predict: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y∗=arg⁡max⁡yP(y∣x)=arg⁡max⁡yP(x∣y)P(y)P(x)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Bayes’ rule used to compute P(y∣x)P(y|x)P(y∣x)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311700" y="2235350"/>
            <a:ext cx="8520600" cy="23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Naive Bayes Classifier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Assumes features are </a:t>
            </a: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conditionally independent</a:t>
            </a: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given the class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Formula: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P(x∣y)=∏i=1nP(xi∣y)P(x|y)Simple, fast, effective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0" name="Google Shape;80;p16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Naive Bayes – Diagram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: Naive Bayes graphical model (Y → X1,X2,...,XnX_1, X_2, ..., X_nX1​,X2​,...,Xn​)</a:t>
            </a: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52300" y="1509275"/>
            <a:ext cx="3695701" cy="3504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Gaussian Generative Model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Assumes P(x∣y)∼N(μy,Σy)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Can derive </a:t>
            </a: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Linear or Quadratic Discriminant Analysis (LDA/QDA)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800" y="1877275"/>
            <a:ext cx="8520600" cy="269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Linear Discriminant Analysis (LDA)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Same covariance for all classes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Decision boundary: linear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Probabilistic interpretation with multivariate Gaussians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4" name="Google Shape;94;p18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LDA – Diagram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Char char="●"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: Show LDA separating 2D Gaussian blobs with linear boundary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520"/>
          </a:p>
        </p:txBody>
      </p:sp>
      <p:pic>
        <p:nvPicPr>
          <p:cNvPr id="100" name="Google Shape;100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86300" y="2278775"/>
            <a:ext cx="5371375" cy="235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1" name="Google Shape;101;p19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0"/>
          <p:cNvSpPr txBox="1"/>
          <p:nvPr>
            <p:ph type="title"/>
          </p:nvPr>
        </p:nvSpPr>
        <p:spPr>
          <a:xfrm>
            <a:off x="206175" y="138425"/>
            <a:ext cx="8626200" cy="87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62857"/>
              <a:buFont typeface="Arial"/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Gaussian Mixture Models (GMMs)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Unsupervised generative model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P(x)=∑k=1KπkN(x∣μk,Σk)Soft clustering: each point assigned a probability for each cluster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GMM – Diagram</a:t>
            </a:r>
            <a:endParaRPr b="1"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b="1" lang="en" sz="1750">
                <a:latin typeface="Times New Roman"/>
                <a:ea typeface="Times New Roman"/>
                <a:cs typeface="Times New Roman"/>
                <a:sym typeface="Times New Roman"/>
              </a:rPr>
              <a:t>Diagram</a:t>
            </a: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: GMM clustering result in 2D space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2861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Font typeface="Times New Roman"/>
              <a:buChar char="●"/>
            </a:pPr>
            <a: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  <a:t>Show overlapping Gaussians with ellipses</a:t>
            </a:r>
            <a:endParaRPr sz="175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br>
              <a:rPr lang="en" sz="175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7" name="Google Shape;107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40975" y="2799625"/>
            <a:ext cx="3770625" cy="203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p20"/>
          <p:cNvPicPr preferRelativeResize="0"/>
          <p:nvPr/>
        </p:nvPicPr>
        <p:blipFill rotWithShape="1">
          <a:blip r:embed="rId4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1"/>
          <p:cNvSpPr txBox="1"/>
          <p:nvPr>
            <p:ph type="title"/>
          </p:nvPr>
        </p:nvSpPr>
        <p:spPr>
          <a:xfrm>
            <a:off x="151925" y="108525"/>
            <a:ext cx="8680500" cy="90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latin typeface="Times New Roman"/>
                <a:ea typeface="Times New Roman"/>
                <a:cs typeface="Times New Roman"/>
                <a:sym typeface="Times New Roman"/>
              </a:rPr>
              <a:t>Learning with GMM – Expectation-Maximization (EM)</a:t>
            </a:r>
            <a:endParaRPr b="1"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600"/>
              <a:buFont typeface="Times New Roman"/>
              <a:buChar char="●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EM algorithm to estimate parameters</a:t>
            </a:r>
            <a:b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E-step: compute responsibilities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Times New Roman"/>
              <a:buChar char="○"/>
            </a:pPr>
            <a:r>
              <a:rPr lang="en" sz="1600">
                <a:latin typeface="Times New Roman"/>
                <a:ea typeface="Times New Roman"/>
                <a:cs typeface="Times New Roman"/>
                <a:sym typeface="Times New Roman"/>
              </a:rPr>
              <a:t>M-step: update means, covariances, and mixing coefficients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1"/>
          <p:cNvSpPr txBox="1"/>
          <p:nvPr>
            <p:ph idx="1" type="body"/>
          </p:nvPr>
        </p:nvSpPr>
        <p:spPr>
          <a:xfrm>
            <a:off x="249575" y="2029175"/>
            <a:ext cx="8582700" cy="2539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Latent Variable Models</a:t>
            </a:r>
            <a:endParaRPr b="1"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variables explain data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Generative models with latent structure</a:t>
            </a:r>
            <a:b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Char char="●"/>
            </a:pPr>
            <a:r>
              <a:rPr lang="en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Examples: LDA, GMM, Variational Autoencoders</a:t>
            </a:r>
            <a:endParaRPr sz="16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15" name="Google Shape;115;p21"/>
          <p:cNvPicPr preferRelativeResize="0"/>
          <p:nvPr/>
        </p:nvPicPr>
        <p:blipFill rotWithShape="1">
          <a:blip r:embed="rId3">
            <a:alphaModFix/>
          </a:blip>
          <a:srcRect b="0" l="-4997" r="0" t="0"/>
          <a:stretch/>
        </p:blipFill>
        <p:spPr>
          <a:xfrm>
            <a:off x="8067675" y="0"/>
            <a:ext cx="1076325" cy="499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