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32F3F1-3360-4C75-B25B-1680B7D9875B}" v="20" dt="2025-10-16T06:25:10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81" autoAdjust="0"/>
  </p:normalViewPr>
  <p:slideViewPr>
    <p:cSldViewPr snapToGrid="0">
      <p:cViewPr varScale="1">
        <p:scale>
          <a:sx n="104" d="100"/>
          <a:sy n="104" d="100"/>
        </p:scale>
        <p:origin x="3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EFE96-7285-82A0-D63E-A4D6F80EC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D251B-AD53-E48C-0472-EE286EB421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3EA87-3375-CB44-EE00-6E8E34A8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FE0BD-2083-C2CE-C095-B34B6DC54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3B57-30A6-3D0F-5171-FA667516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22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F087-52FF-230B-E954-6F8B14797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C0F5B8-CD91-215B-1CF6-60C04F72F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DD6E-163B-BB81-9E21-7F61CE50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53C05-2AFF-BB6F-F7F8-7239FD29F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6D46-23B5-E844-3226-7C0C7D64B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4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1063F-E26C-81C9-AB20-4839DC643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1800A-FB6F-FA87-E151-9D7633F79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8C6FD-4E2A-817C-0808-9165CF3E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6E34D-5D0C-5CED-370A-B8782CCC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0B5A3-ED44-1452-E1DA-00FE274D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13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6CF45-D522-3CFE-FE95-E93F21B2E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76443-D71D-4ADF-8410-15180A014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3DA30-D1F9-68B8-342D-BE8B8B99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8156-ED6A-DE2C-D04E-F1D46279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3439E-43AC-AAE8-2753-5DC9EB1E8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0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ED24-EBBA-20F6-70C5-79981775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A25F9-DD00-FC38-6756-79B7A5623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C8AA0-0965-2E15-F107-66191928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EFFF-6D5F-52CB-9288-092E2141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23494-759C-EB4B-6A25-63330F4BD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781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E312C-E25A-9E26-F64B-21F3A2E8D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4D25-7667-D18E-D987-47884AA134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8A670-A177-B206-F4F5-4AA60CF88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3D687-D886-670C-B564-D4532F51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EC27B-F75D-8F5D-3106-8F591E97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FCAC3-71AC-E287-E2AF-271063B0A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D8C88-8EAA-2BAD-2D2A-D4E8C6F2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51F80-80BE-08B2-BD07-B279D57B0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960DE-0516-2413-4EF6-9685BE3E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408C0F-1E3D-65F6-3B47-46E84442E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82BA82-8A6B-1399-C041-D25F646F9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D9D0C1-B545-0B2D-F5D2-AA121C27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1A0740-381A-B059-E24F-65FF49C0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156DB-E333-78C3-DF01-2B23E8FA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2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D5E7-37C6-2140-1B99-2CBAE5180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EBB86-8DEB-55AD-E829-922C7EE5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40BEC-C791-4235-6608-5F765860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A721D-97D0-ED97-B446-91BF34C5C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68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B546A-2D80-8099-3D1C-9CF7C0CAD9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4ED3A8-2F2E-3C9F-F094-33150A21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29E9F-2D56-49F8-33C9-9078E375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504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CB8CA-6B00-EE05-3445-5FB713D5A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ABC63-5AF9-C50D-8650-0F6D4EAB3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D3620C-12B5-2ABE-A33D-2AD3ACB23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D2AB0-3F33-2B69-71E5-30AE213DBC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28C47-67B7-AF38-69EA-0533083B7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16D8E-A0D0-C59C-3FEE-3F0693347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D5E5-5D3B-87B9-9CB4-C48C6A40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0745D-63DC-A714-1EDE-DD30E6B0B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CB773-D4E7-EA8F-3F8F-71BDC8CD4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7BB88A-3812-C837-A52B-302765A8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B1BC09-D557-492E-9C5D-E4CF9E078DE2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2CE1F-EEBF-7421-EB9E-223388B3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34BFF-E807-5497-1935-1AC99382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EED5C5B-9EF4-44F9-8A5E-F9CA765F3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 descr="KL University Hyderabad">
            <a:extLst>
              <a:ext uri="{FF2B5EF4-FFF2-40B4-BE49-F238E27FC236}">
                <a16:creationId xmlns:a16="http://schemas.microsoft.com/office/drawing/2014/main" id="{98E4A3C7-F6C0-2642-F832-0F508061139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210185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CEC9E8F-7EF5-5A8F-A057-A11EAA6C0D09}"/>
              </a:ext>
            </a:extLst>
          </p:cNvPr>
          <p:cNvSpPr/>
          <p:nvPr userDrawn="1"/>
        </p:nvSpPr>
        <p:spPr>
          <a:xfrm>
            <a:off x="0" y="6811963"/>
            <a:ext cx="12192000" cy="46037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D317C5-08B4-C356-4FC4-32A1066A09D4}"/>
              </a:ext>
            </a:extLst>
          </p:cNvPr>
          <p:cNvSpPr/>
          <p:nvPr userDrawn="1"/>
        </p:nvSpPr>
        <p:spPr>
          <a:xfrm>
            <a:off x="0" y="0"/>
            <a:ext cx="12192000" cy="46038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0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62B027E3-8F6A-5012-AC90-996B308C28F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03550" cy="300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155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7494-5EAC-DD1A-3C58-6DCC516D7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672" y="1285336"/>
            <a:ext cx="9144000" cy="2316702"/>
          </a:xfrm>
        </p:spPr>
        <p:txBody>
          <a:bodyPr/>
          <a:lstStyle/>
          <a:p>
            <a:br>
              <a:rPr lang="en-US" b="1" dirty="0">
                <a:solidFill>
                  <a:srgbClr val="C00000"/>
                </a:solidFill>
                <a:latin typeface="+mn-lt"/>
              </a:rPr>
            </a:br>
            <a:r>
              <a:rPr lang="en-US" sz="4200" b="1" dirty="0">
                <a:solidFill>
                  <a:srgbClr val="C00000"/>
                </a:solidFill>
                <a:latin typeface="+mn-lt"/>
              </a:rPr>
              <a:t>Design and Analysis of Algorithms (24CS2203)</a:t>
            </a:r>
            <a:br>
              <a:rPr lang="en-US" sz="4200" b="1" dirty="0">
                <a:solidFill>
                  <a:srgbClr val="C00000"/>
                </a:solidFill>
                <a:latin typeface="+mn-lt"/>
              </a:rPr>
            </a:br>
            <a:br>
              <a:rPr lang="en-US" b="1" dirty="0">
                <a:solidFill>
                  <a:srgbClr val="C00000"/>
                </a:solidFill>
                <a:latin typeface="+mn-lt"/>
              </a:rPr>
            </a:br>
            <a:r>
              <a:rPr lang="en-US" sz="5400" dirty="0" err="1"/>
              <a:t>QuickSort</a:t>
            </a:r>
            <a:r>
              <a:rPr lang="en-US" sz="5400" dirty="0"/>
              <a:t> in Online Gaming Leaderboards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631A7-036D-59AD-11B1-E54453A23B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Shashindra Reddy : 2420030360</a:t>
            </a:r>
          </a:p>
          <a:p>
            <a:r>
              <a:rPr lang="en-US" dirty="0">
                <a:solidFill>
                  <a:srgbClr val="0070C0"/>
                </a:solidFill>
              </a:rPr>
              <a:t>M </a:t>
            </a:r>
            <a:r>
              <a:rPr lang="en-US" dirty="0" err="1">
                <a:solidFill>
                  <a:srgbClr val="0070C0"/>
                </a:solidFill>
              </a:rPr>
              <a:t>Yeseshwini</a:t>
            </a:r>
            <a:r>
              <a:rPr lang="en-US" dirty="0">
                <a:solidFill>
                  <a:srgbClr val="0070C0"/>
                </a:solidFill>
              </a:rPr>
              <a:t> : 2420090080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b="1" dirty="0">
                <a:solidFill>
                  <a:srgbClr val="C00000"/>
                </a:solidFill>
              </a:rPr>
              <a:t>Course Instructor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Dr. J Sirisha Devi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Professor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b="1" dirty="0">
                <a:solidFill>
                  <a:srgbClr val="C00000"/>
                </a:solidFill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3642394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EF937A7-2998-E15E-083A-C18E325B48CC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24E0A2-E852-D711-3CAD-81554D405C70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Case study -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F6E50-5B2D-02EE-F9F1-28FC326E58B4}"/>
              </a:ext>
            </a:extLst>
          </p:cNvPr>
          <p:cNvSpPr txBox="1"/>
          <p:nvPr/>
        </p:nvSpPr>
        <p:spPr>
          <a:xfrm>
            <a:off x="2664938" y="1436036"/>
            <a:ext cx="94541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Context:</a:t>
            </a:r>
            <a:br>
              <a:rPr lang="en-US" dirty="0"/>
            </a:br>
            <a:r>
              <a:rPr lang="en-US" dirty="0"/>
              <a:t>Modern multiplayer games like BGMI, Chess.com, and Valorant maintain real-time leaderboards displaying player ranks based on scores.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Challenge:</a:t>
            </a:r>
            <a:br>
              <a:rPr lang="en-US" dirty="0"/>
            </a:br>
            <a:r>
              <a:rPr lang="en-US" dirty="0"/>
              <a:t>After every match, millions of scores update instantly, demanding fast and accurate re-sorting of player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Solution:</a:t>
            </a:r>
            <a:br>
              <a:rPr lang="en-US" dirty="0"/>
            </a:br>
            <a:r>
              <a:rPr lang="en-US" dirty="0"/>
              <a:t>Implement </a:t>
            </a:r>
            <a:r>
              <a:rPr lang="en-US" dirty="0" err="1"/>
              <a:t>QuickSort</a:t>
            </a:r>
            <a:r>
              <a:rPr lang="en-US" dirty="0"/>
              <a:t>, a divide-and-conquer algorithm that efficiently sorts large, dynamically changing datasets in O</a:t>
            </a:r>
            <a:r>
              <a:rPr lang="en-US" b="1" dirty="0"/>
              <a:t>(</a:t>
            </a:r>
            <a:r>
              <a:rPr lang="en-US" dirty="0"/>
              <a:t>n</a:t>
            </a:r>
            <a:r>
              <a:rPr lang="en-US" b="1" dirty="0"/>
              <a:t> </a:t>
            </a:r>
            <a:r>
              <a:rPr lang="en-US" dirty="0"/>
              <a:t>log</a:t>
            </a:r>
            <a:r>
              <a:rPr lang="en-US" b="1" dirty="0"/>
              <a:t> </a:t>
            </a:r>
            <a:r>
              <a:rPr lang="en-US" dirty="0"/>
              <a:t>n</a:t>
            </a:r>
            <a:r>
              <a:rPr lang="en-US" b="1" dirty="0"/>
              <a:t>)</a:t>
            </a:r>
            <a:r>
              <a:rPr lang="en-US" dirty="0"/>
              <a:t> average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Impact:</a:t>
            </a:r>
            <a:br>
              <a:rPr lang="en-IN" dirty="0"/>
            </a:br>
            <a:r>
              <a:rPr lang="en-IN" dirty="0"/>
              <a:t>1. Rapid leaderboard updates</a:t>
            </a:r>
            <a:br>
              <a:rPr lang="en-IN" dirty="0"/>
            </a:br>
            <a:r>
              <a:rPr lang="en-IN" dirty="0"/>
              <a:t>2. Smooth user experience</a:t>
            </a:r>
            <a:br>
              <a:rPr lang="en-IN" dirty="0"/>
            </a:br>
            <a:r>
              <a:rPr lang="en-IN" dirty="0"/>
              <a:t>3. Scalable performance for massive player bases</a:t>
            </a:r>
          </a:p>
        </p:txBody>
      </p:sp>
    </p:spTree>
    <p:extLst>
      <p:ext uri="{BB962C8B-B14F-4D97-AF65-F5344CB8AC3E}">
        <p14:creationId xmlns:p14="http://schemas.microsoft.com/office/powerpoint/2010/main" val="181348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Algorithm /Pseudo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9498D-B767-0E40-934A-E166424F71C1}"/>
              </a:ext>
            </a:extLst>
          </p:cNvPr>
          <p:cNvSpPr txBox="1"/>
          <p:nvPr/>
        </p:nvSpPr>
        <p:spPr>
          <a:xfrm>
            <a:off x="2921171" y="2098824"/>
            <a:ext cx="90580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Choose a </a:t>
            </a:r>
            <a:r>
              <a:rPr lang="en-US" b="1" dirty="0"/>
              <a:t>pivot</a:t>
            </a:r>
            <a:r>
              <a:rPr lang="en-US" dirty="0"/>
              <a:t> record (score) from the current subarray.</a:t>
            </a:r>
          </a:p>
          <a:p>
            <a:endParaRPr lang="en-US" dirty="0"/>
          </a:p>
          <a:p>
            <a:r>
              <a:rPr lang="en-US" b="1" dirty="0"/>
              <a:t>2. Partition</a:t>
            </a:r>
            <a:r>
              <a:rPr lang="en-US" dirty="0"/>
              <a:t> so records with </a:t>
            </a:r>
            <a:r>
              <a:rPr lang="en-US" b="1" dirty="0"/>
              <a:t>score ≥ </a:t>
            </a:r>
            <a:r>
              <a:rPr lang="en-US" b="1" dirty="0" err="1"/>
              <a:t>pivot_score</a:t>
            </a:r>
            <a:r>
              <a:rPr lang="en-US" dirty="0"/>
              <a:t> go to the left (higher rank), and </a:t>
            </a:r>
            <a:r>
              <a:rPr lang="en-US" b="1" dirty="0"/>
              <a:t>score &lt; </a:t>
            </a:r>
            <a:r>
              <a:rPr lang="en-US" b="1" dirty="0" err="1"/>
              <a:t>pivot_score</a:t>
            </a:r>
            <a:r>
              <a:rPr lang="en-US" dirty="0"/>
              <a:t> go to the right.</a:t>
            </a:r>
          </a:p>
          <a:p>
            <a:endParaRPr lang="en-US" dirty="0"/>
          </a:p>
          <a:p>
            <a:r>
              <a:rPr lang="en-IN" dirty="0"/>
              <a:t>3. Recursively </a:t>
            </a:r>
            <a:r>
              <a:rPr lang="en-IN" dirty="0" err="1"/>
              <a:t>QuickSort</a:t>
            </a:r>
            <a:r>
              <a:rPr lang="en-IN" dirty="0"/>
              <a:t> l</a:t>
            </a:r>
            <a:r>
              <a:rPr lang="en-US" dirty="0"/>
              <a:t>eft and right partitions until each partition length ≤ 1.</a:t>
            </a:r>
          </a:p>
          <a:p>
            <a:endParaRPr lang="en-US" dirty="0"/>
          </a:p>
          <a:p>
            <a:r>
              <a:rPr lang="en-US" dirty="0"/>
              <a:t>4. The final array is sorted </a:t>
            </a:r>
            <a:r>
              <a:rPr lang="en-US" b="1" dirty="0"/>
              <a:t>descending by score</a:t>
            </a:r>
            <a:r>
              <a:rPr lang="en-US" dirty="0"/>
              <a:t> — ready to display on the leaderboard.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291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Algorithm /Pseudo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FDB11-14DC-19DB-1216-8FE9D7B955B8}"/>
              </a:ext>
            </a:extLst>
          </p:cNvPr>
          <p:cNvSpPr txBox="1"/>
          <p:nvPr/>
        </p:nvSpPr>
        <p:spPr>
          <a:xfrm>
            <a:off x="2970266" y="1319436"/>
            <a:ext cx="915627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Pseudo Code:</a:t>
            </a:r>
          </a:p>
          <a:p>
            <a:r>
              <a:rPr lang="en-IN" dirty="0" err="1"/>
              <a:t>QuickSortLeaderboard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low, high):</a:t>
            </a:r>
          </a:p>
          <a:p>
            <a:r>
              <a:rPr lang="en-IN" dirty="0"/>
              <a:t>    # </a:t>
            </a:r>
            <a:r>
              <a:rPr lang="en-IN" dirty="0" err="1"/>
              <a:t>arr</a:t>
            </a:r>
            <a:r>
              <a:rPr lang="en-IN" dirty="0"/>
              <a:t> is array of (</a:t>
            </a:r>
            <a:r>
              <a:rPr lang="en-IN" dirty="0" err="1"/>
              <a:t>player_id</a:t>
            </a:r>
            <a:r>
              <a:rPr lang="en-IN" dirty="0"/>
              <a:t>, score)</a:t>
            </a:r>
          </a:p>
          <a:p>
            <a:r>
              <a:rPr lang="en-IN" dirty="0"/>
              <a:t>    if low &lt; high:</a:t>
            </a:r>
          </a:p>
          <a:p>
            <a:r>
              <a:rPr lang="en-IN" dirty="0"/>
              <a:t>        </a:t>
            </a:r>
            <a:r>
              <a:rPr lang="en-IN" dirty="0" err="1"/>
              <a:t>pivot_index</a:t>
            </a:r>
            <a:r>
              <a:rPr lang="en-IN" dirty="0"/>
              <a:t> = </a:t>
            </a:r>
            <a:r>
              <a:rPr lang="en-IN" dirty="0" err="1"/>
              <a:t>PartitionDesc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low, high)</a:t>
            </a:r>
          </a:p>
          <a:p>
            <a:r>
              <a:rPr lang="en-IN" dirty="0"/>
              <a:t>        </a:t>
            </a:r>
            <a:r>
              <a:rPr lang="en-IN" dirty="0" err="1"/>
              <a:t>QuickSortLeaderboard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low, </a:t>
            </a:r>
            <a:r>
              <a:rPr lang="en-IN" dirty="0" err="1"/>
              <a:t>pivot_index</a:t>
            </a:r>
            <a:r>
              <a:rPr lang="en-IN" dirty="0"/>
              <a:t> - 1)</a:t>
            </a:r>
          </a:p>
          <a:p>
            <a:r>
              <a:rPr lang="en-IN" dirty="0"/>
              <a:t>        </a:t>
            </a:r>
            <a:r>
              <a:rPr lang="en-IN" dirty="0" err="1"/>
              <a:t>QuickSortLeaderboard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</a:t>
            </a:r>
            <a:r>
              <a:rPr lang="en-IN" dirty="0" err="1"/>
              <a:t>pivot_index</a:t>
            </a:r>
            <a:r>
              <a:rPr lang="en-IN" dirty="0"/>
              <a:t> + 1, high)</a:t>
            </a:r>
          </a:p>
          <a:p>
            <a:endParaRPr lang="en-IN" dirty="0"/>
          </a:p>
          <a:p>
            <a:r>
              <a:rPr lang="en-IN" dirty="0" err="1"/>
              <a:t>PartitionDesc</a:t>
            </a:r>
            <a:r>
              <a:rPr lang="en-IN" dirty="0"/>
              <a:t>(</a:t>
            </a:r>
            <a:r>
              <a:rPr lang="en-IN" dirty="0" err="1"/>
              <a:t>arr</a:t>
            </a:r>
            <a:r>
              <a:rPr lang="en-IN" dirty="0"/>
              <a:t>, low, high):</a:t>
            </a:r>
          </a:p>
          <a:p>
            <a:r>
              <a:rPr lang="en-IN" dirty="0"/>
              <a:t>    # choose pivot as </a:t>
            </a:r>
            <a:r>
              <a:rPr lang="en-IN" dirty="0" err="1"/>
              <a:t>arr</a:t>
            </a:r>
            <a:r>
              <a:rPr lang="en-IN" dirty="0"/>
              <a:t>[high] (can randomize to avoid worst-case)</a:t>
            </a:r>
          </a:p>
          <a:p>
            <a:r>
              <a:rPr lang="en-IN" dirty="0"/>
              <a:t>    </a:t>
            </a:r>
            <a:r>
              <a:rPr lang="en-IN" dirty="0" err="1"/>
              <a:t>pivot_score</a:t>
            </a:r>
            <a:r>
              <a:rPr lang="en-IN" dirty="0"/>
              <a:t> = </a:t>
            </a:r>
            <a:r>
              <a:rPr lang="en-IN" dirty="0" err="1"/>
              <a:t>arr</a:t>
            </a:r>
            <a:r>
              <a:rPr lang="en-IN" dirty="0"/>
              <a:t>[high].score</a:t>
            </a:r>
          </a:p>
          <a:p>
            <a:r>
              <a:rPr lang="en-IN" dirty="0"/>
              <a:t>    </a:t>
            </a:r>
            <a:r>
              <a:rPr lang="en-IN" dirty="0" err="1"/>
              <a:t>i</a:t>
            </a:r>
            <a:r>
              <a:rPr lang="en-IN" dirty="0"/>
              <a:t> = low - 1</a:t>
            </a:r>
          </a:p>
          <a:p>
            <a:r>
              <a:rPr lang="en-IN" dirty="0"/>
              <a:t>    for j = low to high - 1:</a:t>
            </a:r>
          </a:p>
          <a:p>
            <a:r>
              <a:rPr lang="en-IN" dirty="0"/>
              <a:t>        if </a:t>
            </a:r>
            <a:r>
              <a:rPr lang="en-IN" dirty="0" err="1"/>
              <a:t>arr</a:t>
            </a:r>
            <a:r>
              <a:rPr lang="en-IN" dirty="0"/>
              <a:t>[j].score &gt;= </a:t>
            </a:r>
            <a:r>
              <a:rPr lang="en-IN" dirty="0" err="1"/>
              <a:t>pivot_score</a:t>
            </a:r>
            <a:r>
              <a:rPr lang="en-IN" dirty="0"/>
              <a:t>:   # &gt;= for descending</a:t>
            </a:r>
          </a:p>
          <a:p>
            <a:r>
              <a:rPr lang="en-IN" dirty="0"/>
              <a:t>            </a:t>
            </a:r>
            <a:r>
              <a:rPr lang="en-IN" dirty="0" err="1"/>
              <a:t>i</a:t>
            </a:r>
            <a:r>
              <a:rPr lang="en-IN" dirty="0"/>
              <a:t> = </a:t>
            </a:r>
            <a:r>
              <a:rPr lang="en-IN" dirty="0" err="1"/>
              <a:t>i</a:t>
            </a:r>
            <a:r>
              <a:rPr lang="en-IN" dirty="0"/>
              <a:t> + 1</a:t>
            </a:r>
          </a:p>
          <a:p>
            <a:r>
              <a:rPr lang="en-IN" dirty="0"/>
              <a:t>            swap(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], </a:t>
            </a:r>
            <a:r>
              <a:rPr lang="en-IN" dirty="0" err="1"/>
              <a:t>arr</a:t>
            </a:r>
            <a:r>
              <a:rPr lang="en-IN" dirty="0"/>
              <a:t>[j])</a:t>
            </a:r>
          </a:p>
          <a:p>
            <a:r>
              <a:rPr lang="en-IN" dirty="0"/>
              <a:t>    swap(</a:t>
            </a:r>
            <a:r>
              <a:rPr lang="en-IN" dirty="0" err="1"/>
              <a:t>arr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 + 1], </a:t>
            </a:r>
            <a:r>
              <a:rPr lang="en-IN" dirty="0" err="1"/>
              <a:t>arr</a:t>
            </a:r>
            <a:r>
              <a:rPr lang="en-IN" dirty="0"/>
              <a:t>[high])</a:t>
            </a:r>
          </a:p>
          <a:p>
            <a:r>
              <a:rPr lang="en-IN" dirty="0"/>
              <a:t>    return </a:t>
            </a:r>
            <a:r>
              <a:rPr lang="en-IN" dirty="0" err="1"/>
              <a:t>i</a:t>
            </a:r>
            <a:r>
              <a:rPr lang="en-IN" dirty="0"/>
              <a:t> + 1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567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Time Complexity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A40ED10-214C-89D8-4777-F09EA0C87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418815"/>
              </p:ext>
            </p:extLst>
          </p:nvPr>
        </p:nvGraphicFramePr>
        <p:xfrm>
          <a:off x="930253" y="778740"/>
          <a:ext cx="10515600" cy="37490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5846088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454312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909524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98626303"/>
                    </a:ext>
                  </a:extLst>
                </a:gridCol>
              </a:tblGrid>
              <a:tr h="311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Statement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Explanation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26217"/>
                  </a:ext>
                </a:extLst>
              </a:tr>
              <a:tr h="31100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if low &lt; high: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Constant comparison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009460"/>
                  </a:ext>
                </a:extLst>
              </a:tr>
              <a:tr h="7775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pivot_index = PartitionDesc(arr, low, high)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O(n)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Partition scans all elements once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516978"/>
                  </a:ext>
                </a:extLst>
              </a:tr>
              <a:tr h="785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QuickSortLeaderboard(arr, low, pivot_index - 1)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Recursive call for left partition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6050850"/>
                  </a:ext>
                </a:extLst>
              </a:tr>
              <a:tr h="10107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QuickSortLeaderboard(arr, pivot_index + 1, high)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Recursive call for right partition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3784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54B9D02-0E86-FBB4-1CF4-8C6067DB4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645604"/>
              </p:ext>
            </p:extLst>
          </p:nvPr>
        </p:nvGraphicFramePr>
        <p:xfrm>
          <a:off x="887295" y="4567611"/>
          <a:ext cx="10515600" cy="20116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7398176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0425439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796208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05530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Recurrence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Time Complexity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Explanation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142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Best Case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Balanced splits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O(n log n)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Equal halves each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4353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Average Case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Random pivot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O(n log n)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Most common in real leaderboards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37791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Worst Case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Sorted data (bad pivot)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O(n²)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All elements go to one side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3584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34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8764E1-23C6-BDED-0F0A-865A88B88A4F}"/>
              </a:ext>
            </a:extLst>
          </p:cNvPr>
          <p:cNvSpPr/>
          <p:nvPr/>
        </p:nvSpPr>
        <p:spPr>
          <a:xfrm>
            <a:off x="3736109" y="221673"/>
            <a:ext cx="4719782" cy="51723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A193A-C4ED-FF51-097B-68FAC072C6FE}"/>
              </a:ext>
            </a:extLst>
          </p:cNvPr>
          <p:cNvSpPr txBox="1"/>
          <p:nvPr/>
        </p:nvSpPr>
        <p:spPr>
          <a:xfrm>
            <a:off x="2660072" y="193965"/>
            <a:ext cx="68718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Space Complexity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4CF3C3-ADF6-8C7A-253C-F8B20081F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32803"/>
              </p:ext>
            </p:extLst>
          </p:nvPr>
        </p:nvGraphicFramePr>
        <p:xfrm>
          <a:off x="887295" y="1093625"/>
          <a:ext cx="10515600" cy="40233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8442372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45442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8814509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72801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Statement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Space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Explanation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089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Courier New" panose="02070309020205020404" pitchFamily="49" charset="0"/>
                        </a:rPr>
                        <a:t>if low &lt; high: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Constant space for comparison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660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pivot_index = PartitionDesc(arr, low, high)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In-place partition uses same array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52670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QuickSortLeaderboard(arr, low, pivot_index - 1)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Stack +1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Recursive call adds 1 stack frame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4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QuickSortLeaderboard(arr, pivot_index + 1, high)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Stack +1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Another recursive branch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84605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2AC63BB-72EA-5B65-05A4-B607BB867C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09448"/>
              </p:ext>
            </p:extLst>
          </p:nvPr>
        </p:nvGraphicFramePr>
        <p:xfrm>
          <a:off x="838199" y="5327174"/>
          <a:ext cx="10515600" cy="100584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99439279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4221728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657967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48756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Statement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Space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Explanation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3348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1–7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Variable assignments, swaps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O(1)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All operations done in-place, no new arrays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168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13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631</Words>
  <Application>Microsoft Office PowerPoint</Application>
  <PresentationFormat>Widescreen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Courier New</vt:lpstr>
      <vt:lpstr>Office Theme</vt:lpstr>
      <vt:lpstr> Design and Analysis of Algorithms (24CS2203)  QuickSort in Online Gaming Leaderboards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Sirisha Devi</dc:creator>
  <cp:lastModifiedBy>Shashindra reddy</cp:lastModifiedBy>
  <cp:revision>12</cp:revision>
  <dcterms:created xsi:type="dcterms:W3CDTF">2024-08-29T05:25:28Z</dcterms:created>
  <dcterms:modified xsi:type="dcterms:W3CDTF">2025-10-16T06:27:10Z</dcterms:modified>
</cp:coreProperties>
</file>