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2" r:id="rId2"/>
    <p:sldId id="258" r:id="rId3"/>
    <p:sldId id="257" r:id="rId4"/>
    <p:sldId id="259" r:id="rId5"/>
    <p:sldId id="299" r:id="rId6"/>
    <p:sldId id="260" r:id="rId7"/>
    <p:sldId id="261" r:id="rId8"/>
    <p:sldId id="292" r:id="rId9"/>
    <p:sldId id="304" r:id="rId10"/>
    <p:sldId id="263" r:id="rId11"/>
    <p:sldId id="303" r:id="rId12"/>
    <p:sldId id="306" r:id="rId13"/>
    <p:sldId id="294" r:id="rId14"/>
    <p:sldId id="295" r:id="rId15"/>
    <p:sldId id="296" r:id="rId16"/>
    <p:sldId id="297" r:id="rId17"/>
    <p:sldId id="298"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30-May-22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30-May-22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30-May-22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30-May-22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74BF54-6261-BA09-7061-E9C3033AAC5D}"/>
              </a:ext>
            </a:extLst>
          </p:cNvPr>
          <p:cNvSpPr>
            <a:spLocks noGrp="1"/>
          </p:cNvSpPr>
          <p:nvPr>
            <p:ph type="subTitle" idx="1"/>
          </p:nvPr>
        </p:nvSpPr>
        <p:spPr>
          <a:xfrm>
            <a:off x="2678955" y="628202"/>
            <a:ext cx="7083609" cy="262516"/>
          </a:xfrm>
        </p:spPr>
        <p:txBody>
          <a:bodyPr>
            <a:normAutofit lnSpcReduction="10000"/>
          </a:bodyPr>
          <a:lstStyle/>
          <a:p>
            <a:pPr algn="ctr"/>
            <a:r>
              <a:rPr lang="en-US" sz="1200" b="1" dirty="0">
                <a:solidFill>
                  <a:schemeClr val="bg1"/>
                </a:solidFill>
                <a:latin typeface="Times New Roman" panose="02020603050405020304" pitchFamily="18" charset="0"/>
                <a:cs typeface="Times New Roman" panose="02020603050405020304" pitchFamily="18" charset="0"/>
              </a:rPr>
              <a:t>|| Jai </a:t>
            </a:r>
            <a:r>
              <a:rPr lang="en-US" sz="1200" b="1" dirty="0" err="1">
                <a:solidFill>
                  <a:schemeClr val="bg1"/>
                </a:solidFill>
                <a:latin typeface="Times New Roman" panose="02020603050405020304" pitchFamily="18" charset="0"/>
                <a:cs typeface="Times New Roman" panose="02020603050405020304" pitchFamily="18" charset="0"/>
              </a:rPr>
              <a:t>sri</a:t>
            </a:r>
            <a:r>
              <a:rPr lang="en-US" sz="1200" b="1" dirty="0">
                <a:solidFill>
                  <a:schemeClr val="bg1"/>
                </a:solidFill>
                <a:latin typeface="Times New Roman" panose="02020603050405020304" pitchFamily="18" charset="0"/>
                <a:cs typeface="Times New Roman" panose="02020603050405020304" pitchFamily="18" charset="0"/>
              </a:rPr>
              <a:t> GURUDEV ||</a:t>
            </a:r>
          </a:p>
        </p:txBody>
      </p:sp>
      <p:pic>
        <p:nvPicPr>
          <p:cNvPr id="5" name="Picture 4">
            <a:extLst>
              <a:ext uri="{FF2B5EF4-FFF2-40B4-BE49-F238E27FC236}">
                <a16:creationId xmlns:a16="http://schemas.microsoft.com/office/drawing/2014/main" id="{7CB135EB-0D4F-8EE4-816E-5716E471A814}"/>
              </a:ext>
            </a:extLst>
          </p:cNvPr>
          <p:cNvPicPr>
            <a:picLocks noChangeAspect="1"/>
          </p:cNvPicPr>
          <p:nvPr/>
        </p:nvPicPr>
        <p:blipFill>
          <a:blip r:embed="rId2"/>
          <a:stretch>
            <a:fillRect/>
          </a:stretch>
        </p:blipFill>
        <p:spPr>
          <a:xfrm>
            <a:off x="788371" y="759460"/>
            <a:ext cx="1722269" cy="1699407"/>
          </a:xfrm>
          <a:prstGeom prst="rect">
            <a:avLst/>
          </a:prstGeom>
        </p:spPr>
      </p:pic>
      <p:pic>
        <p:nvPicPr>
          <p:cNvPr id="7" name="Picture 6">
            <a:extLst>
              <a:ext uri="{FF2B5EF4-FFF2-40B4-BE49-F238E27FC236}">
                <a16:creationId xmlns:a16="http://schemas.microsoft.com/office/drawing/2014/main" id="{835EA505-758B-F44D-D0A1-5983F43D385D}"/>
              </a:ext>
            </a:extLst>
          </p:cNvPr>
          <p:cNvPicPr>
            <a:picLocks noChangeAspect="1"/>
          </p:cNvPicPr>
          <p:nvPr/>
        </p:nvPicPr>
        <p:blipFill>
          <a:blip r:embed="rId3"/>
          <a:stretch>
            <a:fillRect/>
          </a:stretch>
        </p:blipFill>
        <p:spPr>
          <a:xfrm>
            <a:off x="9649665" y="344317"/>
            <a:ext cx="2162175" cy="2114550"/>
          </a:xfrm>
          <a:prstGeom prst="rect">
            <a:avLst/>
          </a:prstGeom>
        </p:spPr>
      </p:pic>
      <p:sp>
        <p:nvSpPr>
          <p:cNvPr id="2" name="TextBox 1">
            <a:extLst>
              <a:ext uri="{FF2B5EF4-FFF2-40B4-BE49-F238E27FC236}">
                <a16:creationId xmlns:a16="http://schemas.microsoft.com/office/drawing/2014/main" id="{AA5C0988-20C2-0BD8-9F88-7D62C504E722}"/>
              </a:ext>
            </a:extLst>
          </p:cNvPr>
          <p:cNvSpPr txBox="1"/>
          <p:nvPr/>
        </p:nvSpPr>
        <p:spPr>
          <a:xfrm>
            <a:off x="2890373" y="912993"/>
            <a:ext cx="641125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ADICHUNCHANAGIRI UNIVERSITY</a:t>
            </a:r>
          </a:p>
        </p:txBody>
      </p:sp>
      <p:sp>
        <p:nvSpPr>
          <p:cNvPr id="4" name="TextBox 3">
            <a:extLst>
              <a:ext uri="{FF2B5EF4-FFF2-40B4-BE49-F238E27FC236}">
                <a16:creationId xmlns:a16="http://schemas.microsoft.com/office/drawing/2014/main" id="{AB555034-0B0B-9D6A-A78A-E98F52C0743B}"/>
              </a:ext>
            </a:extLst>
          </p:cNvPr>
          <p:cNvSpPr txBox="1"/>
          <p:nvPr/>
        </p:nvSpPr>
        <p:spPr>
          <a:xfrm>
            <a:off x="3388659" y="1366931"/>
            <a:ext cx="541468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BGS INSTITUTE OF TECHNOLOGY</a:t>
            </a:r>
          </a:p>
        </p:txBody>
      </p:sp>
      <p:sp>
        <p:nvSpPr>
          <p:cNvPr id="6" name="TextBox 5">
            <a:extLst>
              <a:ext uri="{FF2B5EF4-FFF2-40B4-BE49-F238E27FC236}">
                <a16:creationId xmlns:a16="http://schemas.microsoft.com/office/drawing/2014/main" id="{4CE6A2B7-336F-08D4-1F18-38F0628B5F98}"/>
              </a:ext>
            </a:extLst>
          </p:cNvPr>
          <p:cNvSpPr txBox="1"/>
          <p:nvPr/>
        </p:nvSpPr>
        <p:spPr>
          <a:xfrm>
            <a:off x="4884739" y="1705485"/>
            <a:ext cx="242252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BG NAGARA - 571448</a:t>
            </a:r>
          </a:p>
        </p:txBody>
      </p:sp>
      <p:sp>
        <p:nvSpPr>
          <p:cNvPr id="8" name="TextBox 7">
            <a:extLst>
              <a:ext uri="{FF2B5EF4-FFF2-40B4-BE49-F238E27FC236}">
                <a16:creationId xmlns:a16="http://schemas.microsoft.com/office/drawing/2014/main" id="{5919D593-0E43-BECD-34AB-1B311EAD7815}"/>
              </a:ext>
            </a:extLst>
          </p:cNvPr>
          <p:cNvSpPr txBox="1"/>
          <p:nvPr/>
        </p:nvSpPr>
        <p:spPr>
          <a:xfrm>
            <a:off x="1507404" y="2550444"/>
            <a:ext cx="9177192"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a:extLst>
              <a:ext uri="{FF2B5EF4-FFF2-40B4-BE49-F238E27FC236}">
                <a16:creationId xmlns:a16="http://schemas.microsoft.com/office/drawing/2014/main" id="{0DA85A33-D768-C70E-4FDE-9F3A8A4BF528}"/>
              </a:ext>
            </a:extLst>
          </p:cNvPr>
          <p:cNvSpPr txBox="1"/>
          <p:nvPr/>
        </p:nvSpPr>
        <p:spPr>
          <a:xfrm>
            <a:off x="4933567" y="2942827"/>
            <a:ext cx="2324867"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 Technical Seminar</a:t>
            </a:r>
          </a:p>
          <a:p>
            <a:pPr algn="ctr"/>
            <a:r>
              <a:rPr lang="en-US" sz="2000" dirty="0">
                <a:solidFill>
                  <a:schemeClr val="bg1"/>
                </a:solidFill>
                <a:latin typeface="Times New Roman" panose="02020603050405020304" pitchFamily="18" charset="0"/>
                <a:cs typeface="Times New Roman" panose="02020603050405020304" pitchFamily="18" charset="0"/>
              </a:rPr>
              <a:t>On</a:t>
            </a:r>
          </a:p>
        </p:txBody>
      </p:sp>
      <p:sp>
        <p:nvSpPr>
          <p:cNvPr id="10" name="TextBox 9">
            <a:extLst>
              <a:ext uri="{FF2B5EF4-FFF2-40B4-BE49-F238E27FC236}">
                <a16:creationId xmlns:a16="http://schemas.microsoft.com/office/drawing/2014/main" id="{149E7B81-298E-77D3-CCA7-8A45DF9F0A99}"/>
              </a:ext>
            </a:extLst>
          </p:cNvPr>
          <p:cNvSpPr txBox="1"/>
          <p:nvPr/>
        </p:nvSpPr>
        <p:spPr>
          <a:xfrm>
            <a:off x="3829867" y="3581431"/>
            <a:ext cx="4532266"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“SMART MEDICAL MIRROR”</a:t>
            </a:r>
          </a:p>
        </p:txBody>
      </p:sp>
      <p:sp>
        <p:nvSpPr>
          <p:cNvPr id="11" name="TextBox 10">
            <a:extLst>
              <a:ext uri="{FF2B5EF4-FFF2-40B4-BE49-F238E27FC236}">
                <a16:creationId xmlns:a16="http://schemas.microsoft.com/office/drawing/2014/main" id="{F048FC41-3B46-A486-85BF-4A63DDA8F681}"/>
              </a:ext>
            </a:extLst>
          </p:cNvPr>
          <p:cNvSpPr txBox="1"/>
          <p:nvPr/>
        </p:nvSpPr>
        <p:spPr>
          <a:xfrm>
            <a:off x="1277227"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Co-Ordinator</a:t>
            </a:r>
          </a:p>
          <a:p>
            <a:pPr algn="ctr"/>
            <a:r>
              <a:rPr lang="en-US" sz="1600" dirty="0">
                <a:solidFill>
                  <a:schemeClr val="bg1"/>
                </a:solidFill>
                <a:latin typeface="Times New Roman" panose="02020603050405020304" pitchFamily="18" charset="0"/>
                <a:cs typeface="Times New Roman" panose="02020603050405020304" pitchFamily="18" charset="0"/>
              </a:rPr>
              <a:t>Mrs. </a:t>
            </a:r>
            <a:r>
              <a:rPr lang="en-US" sz="1600" dirty="0" err="1">
                <a:solidFill>
                  <a:schemeClr val="bg1"/>
                </a:solidFill>
                <a:latin typeface="Times New Roman" panose="02020603050405020304" pitchFamily="18" charset="0"/>
                <a:cs typeface="Times New Roman" panose="02020603050405020304" pitchFamily="18" charset="0"/>
              </a:rPr>
              <a:t>Namitha</a:t>
            </a:r>
            <a:r>
              <a:rPr lang="en-US" sz="1600" dirty="0">
                <a:solidFill>
                  <a:schemeClr val="bg1"/>
                </a:solidFill>
                <a:latin typeface="Times New Roman" panose="02020603050405020304" pitchFamily="18" charset="0"/>
                <a:cs typeface="Times New Roman" panose="02020603050405020304" pitchFamily="18" charset="0"/>
              </a:rPr>
              <a:t> A R</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3" name="TextBox 12">
            <a:extLst>
              <a:ext uri="{FF2B5EF4-FFF2-40B4-BE49-F238E27FC236}">
                <a16:creationId xmlns:a16="http://schemas.microsoft.com/office/drawing/2014/main" id="{BAD85AD3-8133-27DA-57BC-B705BAF1D839}"/>
              </a:ext>
            </a:extLst>
          </p:cNvPr>
          <p:cNvSpPr txBox="1"/>
          <p:nvPr/>
        </p:nvSpPr>
        <p:spPr>
          <a:xfrm>
            <a:off x="8475886"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Guide</a:t>
            </a:r>
          </a:p>
          <a:p>
            <a:pPr algn="ctr"/>
            <a:r>
              <a:rPr lang="en-US" sz="1600" dirty="0">
                <a:solidFill>
                  <a:schemeClr val="bg1"/>
                </a:solidFill>
                <a:latin typeface="Times New Roman" panose="02020603050405020304" pitchFamily="18" charset="0"/>
                <a:cs typeface="Times New Roman" panose="02020603050405020304" pitchFamily="18" charset="0"/>
              </a:rPr>
              <a:t>Mrs. Swetha S N</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5" name="TextBox 14">
            <a:extLst>
              <a:ext uri="{FF2B5EF4-FFF2-40B4-BE49-F238E27FC236}">
                <a16:creationId xmlns:a16="http://schemas.microsoft.com/office/drawing/2014/main" id="{3877F819-5A7D-6E5D-3D51-6F1849DDF001}"/>
              </a:ext>
            </a:extLst>
          </p:cNvPr>
          <p:cNvSpPr txBox="1"/>
          <p:nvPr/>
        </p:nvSpPr>
        <p:spPr>
          <a:xfrm>
            <a:off x="5410556" y="5190565"/>
            <a:ext cx="1456489" cy="369332"/>
          </a:xfrm>
          <a:prstGeom prst="rect">
            <a:avLst/>
          </a:prstGeom>
          <a:noFill/>
        </p:spPr>
        <p:txBody>
          <a:bodyPr wrap="none" rtlCol="0">
            <a:spAutoFit/>
          </a:bodyPr>
          <a:lstStyle/>
          <a:p>
            <a:r>
              <a:rPr lang="en-US" b="1" dirty="0">
                <a:solidFill>
                  <a:srgbClr val="FFC000"/>
                </a:solidFill>
                <a:latin typeface="Times New Roman" panose="02020603050405020304" pitchFamily="18" charset="0"/>
                <a:cs typeface="Times New Roman" panose="02020603050405020304" pitchFamily="18" charset="0"/>
              </a:rPr>
              <a:t>Presented by</a:t>
            </a:r>
          </a:p>
        </p:txBody>
      </p:sp>
      <p:sp>
        <p:nvSpPr>
          <p:cNvPr id="16" name="TextBox 15">
            <a:extLst>
              <a:ext uri="{FF2B5EF4-FFF2-40B4-BE49-F238E27FC236}">
                <a16:creationId xmlns:a16="http://schemas.microsoft.com/office/drawing/2014/main" id="{10EE98F5-794F-6871-36DB-073FEE6FD235}"/>
              </a:ext>
            </a:extLst>
          </p:cNvPr>
          <p:cNvSpPr txBox="1"/>
          <p:nvPr/>
        </p:nvSpPr>
        <p:spPr>
          <a:xfrm>
            <a:off x="5559635" y="5491069"/>
            <a:ext cx="1072730" cy="584775"/>
          </a:xfrm>
          <a:prstGeom prst="rect">
            <a:avLst/>
          </a:prstGeom>
          <a:noFill/>
        </p:spPr>
        <p:txBody>
          <a:bodyPr wrap="non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SURYA R</a:t>
            </a:r>
          </a:p>
          <a:p>
            <a:pPr algn="ctr"/>
            <a:r>
              <a:rPr lang="en-US" sz="1600" dirty="0">
                <a:solidFill>
                  <a:schemeClr val="bg1"/>
                </a:solidFill>
                <a:latin typeface="Times New Roman" panose="02020603050405020304" pitchFamily="18" charset="0"/>
                <a:cs typeface="Times New Roman" panose="02020603050405020304" pitchFamily="18" charset="0"/>
              </a:rPr>
              <a:t>18CSE082</a:t>
            </a:r>
          </a:p>
        </p:txBody>
      </p:sp>
      <p:sp>
        <p:nvSpPr>
          <p:cNvPr id="17" name="TextBox 16">
            <a:extLst>
              <a:ext uri="{FF2B5EF4-FFF2-40B4-BE49-F238E27FC236}">
                <a16:creationId xmlns:a16="http://schemas.microsoft.com/office/drawing/2014/main" id="{76E17472-F00B-7FC1-82D4-07058691954B}"/>
              </a:ext>
            </a:extLst>
          </p:cNvPr>
          <p:cNvSpPr txBox="1"/>
          <p:nvPr/>
        </p:nvSpPr>
        <p:spPr>
          <a:xfrm>
            <a:off x="5087551" y="3980327"/>
            <a:ext cx="2016899"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Under the guidance of</a:t>
            </a:r>
          </a:p>
        </p:txBody>
      </p:sp>
    </p:spTree>
    <p:extLst>
      <p:ext uri="{BB962C8B-B14F-4D97-AF65-F5344CB8AC3E}">
        <p14:creationId xmlns:p14="http://schemas.microsoft.com/office/powerpoint/2010/main" val="311380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253" y="2521926"/>
            <a:ext cx="10643493"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automated face tracker detects the largest face within the video feed from the webcam and localizes the measurement region of interest (ROI) for each video frame.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uses temperature sensor to measure the temperature from your body.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raw RGB signals are decomposed into three independent components ( patterns) using independent component analysis.</a:t>
            </a:r>
          </a:p>
        </p:txBody>
      </p:sp>
      <p:sp>
        <p:nvSpPr>
          <p:cNvPr id="3" name="Rectangle 2">
            <a:extLst>
              <a:ext uri="{FF2B5EF4-FFF2-40B4-BE49-F238E27FC236}">
                <a16:creationId xmlns:a16="http://schemas.microsoft.com/office/drawing/2014/main" id="{D05D7E24-2AD3-6FA8-3A4F-2C407416F8D6}"/>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DESIGN</a:t>
            </a:r>
          </a:p>
        </p:txBody>
      </p:sp>
    </p:spTree>
    <p:extLst>
      <p:ext uri="{BB962C8B-B14F-4D97-AF65-F5344CB8AC3E}">
        <p14:creationId xmlns:p14="http://schemas.microsoft.com/office/powerpoint/2010/main" val="37004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A05-DF89-021C-A9A4-EB0E3E1A0E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p>
        </p:txBody>
      </p:sp>
      <p:sp>
        <p:nvSpPr>
          <p:cNvPr id="4" name="Content Placeholder 2">
            <a:extLst>
              <a:ext uri="{FF2B5EF4-FFF2-40B4-BE49-F238E27FC236}">
                <a16:creationId xmlns:a16="http://schemas.microsoft.com/office/drawing/2014/main" id="{577C8766-50AD-8BA7-412C-B6D0A8320A9F}"/>
              </a:ext>
            </a:extLst>
          </p:cNvPr>
          <p:cNvSpPr>
            <a:spLocks noGrp="1"/>
          </p:cNvSpPr>
          <p:nvPr>
            <p:ph idx="1"/>
          </p:nvPr>
        </p:nvSpPr>
        <p:spPr>
          <a:xfrm>
            <a:off x="864347" y="2581088"/>
            <a:ext cx="10463305" cy="3264127"/>
          </a:xfrm>
        </p:spPr>
        <p:txBody>
          <a:bodyPr>
            <a:noAutofit/>
          </a:bodyPr>
          <a:lstStyle/>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A single user will be able to interact with the mirror at a time.</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When looking into the mirror, the user will see a box appear around his/her face and a timer will be displayed on the top corner of the box.</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will be asked to stay relatively still as the timer counts down to get accurate values.</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heart rate will be displayed on the mirror.</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The heart rate measurement will be updated continuously until the user looks away.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49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13AE6-6180-7EFF-CA65-9DDCA90F6030}"/>
              </a:ext>
            </a:extLst>
          </p:cNvPr>
          <p:cNvPicPr>
            <a:picLocks noChangeAspect="1"/>
          </p:cNvPicPr>
          <p:nvPr/>
        </p:nvPicPr>
        <p:blipFill>
          <a:blip r:embed="rId2"/>
          <a:stretch>
            <a:fillRect/>
          </a:stretch>
        </p:blipFill>
        <p:spPr>
          <a:xfrm>
            <a:off x="2519082" y="766614"/>
            <a:ext cx="7153835" cy="4087906"/>
          </a:xfrm>
          <a:prstGeom prst="rect">
            <a:avLst/>
          </a:prstGeom>
        </p:spPr>
      </p:pic>
      <p:sp>
        <p:nvSpPr>
          <p:cNvPr id="8" name="TextBox 7">
            <a:extLst>
              <a:ext uri="{FF2B5EF4-FFF2-40B4-BE49-F238E27FC236}">
                <a16:creationId xmlns:a16="http://schemas.microsoft.com/office/drawing/2014/main" id="{6E8193F5-0236-B771-AC74-FFDB96D3267B}"/>
              </a:ext>
            </a:extLst>
          </p:cNvPr>
          <p:cNvSpPr txBox="1"/>
          <p:nvPr/>
        </p:nvSpPr>
        <p:spPr>
          <a:xfrm>
            <a:off x="4897205" y="4926238"/>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Smart Mirror setup</a:t>
            </a:r>
          </a:p>
        </p:txBody>
      </p:sp>
    </p:spTree>
    <p:extLst>
      <p:ext uri="{BB962C8B-B14F-4D97-AF65-F5344CB8AC3E}">
        <p14:creationId xmlns:p14="http://schemas.microsoft.com/office/powerpoint/2010/main" val="417654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2EFDCA-DA53-BD85-866A-D0F5652EF3AD}"/>
              </a:ext>
            </a:extLst>
          </p:cNvPr>
          <p:cNvPicPr>
            <a:picLocks noChangeAspect="1"/>
          </p:cNvPicPr>
          <p:nvPr/>
        </p:nvPicPr>
        <p:blipFill>
          <a:blip r:embed="rId2"/>
          <a:stretch>
            <a:fillRect/>
          </a:stretch>
        </p:blipFill>
        <p:spPr>
          <a:xfrm>
            <a:off x="2572433" y="625033"/>
            <a:ext cx="7047134" cy="4942390"/>
          </a:xfrm>
          <a:prstGeom prst="rect">
            <a:avLst/>
          </a:prstGeom>
        </p:spPr>
      </p:pic>
      <p:sp>
        <p:nvSpPr>
          <p:cNvPr id="9" name="TextBox 8">
            <a:extLst>
              <a:ext uri="{FF2B5EF4-FFF2-40B4-BE49-F238E27FC236}">
                <a16:creationId xmlns:a16="http://schemas.microsoft.com/office/drawing/2014/main" id="{D8046133-834D-5F0C-3835-029D1124D081}"/>
              </a:ext>
            </a:extLst>
          </p:cNvPr>
          <p:cNvSpPr txBox="1"/>
          <p:nvPr/>
        </p:nvSpPr>
        <p:spPr>
          <a:xfrm>
            <a:off x="4623481" y="5717894"/>
            <a:ext cx="29450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Smart Medical Mirror</a:t>
            </a:r>
          </a:p>
        </p:txBody>
      </p:sp>
    </p:spTree>
    <p:extLst>
      <p:ext uri="{BB962C8B-B14F-4D97-AF65-F5344CB8AC3E}">
        <p14:creationId xmlns:p14="http://schemas.microsoft.com/office/powerpoint/2010/main" val="242647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ADVANTAGES AND APPLICATIONS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4497" y="2281529"/>
            <a:ext cx="10626185" cy="4170786"/>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Advantages</a:t>
            </a:r>
          </a:p>
          <a:p>
            <a:pPr marL="0" indent="0">
              <a:lnSpc>
                <a:spcPct val="170000"/>
              </a:lnSpc>
              <a:buNone/>
            </a:pP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The Medical Mirror fits seamlessly into the ambient home environment.</a:t>
            </a:r>
          </a:p>
          <a:p>
            <a:pPr marL="0" indent="0">
              <a:lnSpc>
                <a:spcPct val="170000"/>
              </a:lnSpc>
              <a:buNone/>
            </a:pPr>
            <a:r>
              <a:rPr lang="en-IN" sz="8000" dirty="0">
                <a:latin typeface="Times New Roman" panose="02020603050405020304" pitchFamily="18" charset="0"/>
                <a:cs typeface="Times New Roman" panose="02020603050405020304" pitchFamily="18" charset="0"/>
              </a:rPr>
              <a:t>ii. Blending the data collection process into the course of our daily routines.</a:t>
            </a:r>
          </a:p>
          <a:p>
            <a:pPr marL="0" indent="0">
              <a:lnSpc>
                <a:spcPct val="170000"/>
              </a:lnSpc>
              <a:buNone/>
            </a:pPr>
            <a:r>
              <a:rPr lang="en-IN" sz="8000" dirty="0">
                <a:latin typeface="Times New Roman" panose="02020603050405020304" pitchFamily="18" charset="0"/>
                <a:cs typeface="Times New Roman" panose="02020603050405020304" pitchFamily="18" charset="0"/>
              </a:rPr>
              <a:t>iii. The interface is intended to provide a convenient means for people to track their daily health with minimal effort.</a:t>
            </a:r>
          </a:p>
          <a:p>
            <a:pPr marL="0" indent="0">
              <a:lnSpc>
                <a:spcPct val="170000"/>
              </a:lnSpc>
              <a:buNone/>
            </a:pPr>
            <a:r>
              <a:rPr lang="en-IN" sz="8000" dirty="0">
                <a:latin typeface="Times New Roman" panose="02020603050405020304" pitchFamily="18" charset="0"/>
                <a:cs typeface="Times New Roman" panose="02020603050405020304" pitchFamily="18" charset="0"/>
              </a:rPr>
              <a:t>iv. It is low cost compared with other methods.</a:t>
            </a:r>
          </a:p>
          <a:p>
            <a:pPr marL="0" indent="0">
              <a:lnSpc>
                <a:spcPct val="170000"/>
              </a:lnSpc>
              <a:buNone/>
            </a:pPr>
            <a:r>
              <a:rPr lang="en-IN" sz="8000" dirty="0">
                <a:latin typeface="Times New Roman" panose="02020603050405020304" pitchFamily="18" charset="0"/>
                <a:cs typeface="Times New Roman" panose="02020603050405020304" pitchFamily="18" charset="0"/>
              </a:rPr>
              <a:t> v. An advanced approach to user’s health monitoring depends upon the state of the art technology.</a:t>
            </a:r>
          </a:p>
        </p:txBody>
      </p:sp>
    </p:spTree>
    <p:extLst>
      <p:ext uri="{BB962C8B-B14F-4D97-AF65-F5344CB8AC3E}">
        <p14:creationId xmlns:p14="http://schemas.microsoft.com/office/powerpoint/2010/main" val="56377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588" y="2152739"/>
            <a:ext cx="8825659" cy="3416300"/>
          </a:xfrm>
        </p:spPr>
        <p:txBody>
          <a:bodyPr/>
          <a:lstStyle/>
          <a:p>
            <a:endParaRPr lang="en-IN" dirty="0"/>
          </a:p>
          <a:p>
            <a:pPr marL="0" indent="0">
              <a:buNone/>
            </a:pPr>
            <a:r>
              <a:rPr lang="en-IN" sz="2800" b="1" dirty="0">
                <a:latin typeface="Times New Roman" panose="02020603050405020304" pitchFamily="18" charset="0"/>
                <a:cs typeface="Times New Roman" panose="02020603050405020304" pitchFamily="18" charset="0"/>
              </a:rPr>
              <a:t>Applications</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as a domestic tool.</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placed in hospitals, clinics etc.</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in military camps.</a:t>
            </a:r>
          </a:p>
        </p:txBody>
      </p:sp>
    </p:spTree>
    <p:extLst>
      <p:ext uri="{BB962C8B-B14F-4D97-AF65-F5344CB8AC3E}">
        <p14:creationId xmlns:p14="http://schemas.microsoft.com/office/powerpoint/2010/main" val="33224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13060"/>
            <a:ext cx="8825659" cy="706964"/>
          </a:xfrm>
        </p:spPr>
        <p:txBody>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This project illustrates an innovative approach to pervasive health monitoring based on state of the art technology. </a:t>
            </a:r>
          </a:p>
          <a:p>
            <a:pPr>
              <a:lnSpc>
                <a:spcPct val="150000"/>
              </a:lnSpc>
            </a:pPr>
            <a:r>
              <a:rPr lang="en-US" sz="2400" dirty="0">
                <a:latin typeface="Times New Roman" panose="02020603050405020304" pitchFamily="18" charset="0"/>
                <a:cs typeface="Times New Roman" panose="02020603050405020304" pitchFamily="18" charset="0"/>
              </a:rPr>
              <a:t>The Medical Mirror fits seamlessly into the ambient home environment, blending the data collection process into the course of our daily routines. </a:t>
            </a:r>
          </a:p>
          <a:p>
            <a:pPr>
              <a:lnSpc>
                <a:spcPct val="150000"/>
              </a:lnSpc>
            </a:pPr>
            <a:r>
              <a:rPr lang="en-US" sz="2400" dirty="0">
                <a:latin typeface="Times New Roman" panose="02020603050405020304" pitchFamily="18" charset="0"/>
                <a:cs typeface="Times New Roman" panose="02020603050405020304" pitchFamily="18" charset="0"/>
              </a:rPr>
              <a:t>This interface is intended to provide a convenient means for people to track their daily health with minimal effort. </a:t>
            </a:r>
          </a:p>
          <a:p>
            <a:pPr>
              <a:lnSpc>
                <a:spcPct val="150000"/>
              </a:lnSpc>
            </a:pPr>
            <a:endParaRPr lang="en-IN" dirty="0"/>
          </a:p>
        </p:txBody>
      </p:sp>
    </p:spTree>
    <p:extLst>
      <p:ext uri="{BB962C8B-B14F-4D97-AF65-F5344CB8AC3E}">
        <p14:creationId xmlns:p14="http://schemas.microsoft.com/office/powerpoint/2010/main" val="335204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2468031"/>
            <a:ext cx="11286565" cy="3416300"/>
          </a:xfrm>
        </p:spPr>
        <p:txBody>
          <a:bodyPr>
            <a:noAutofit/>
          </a:bodyPr>
          <a:lstStyle/>
          <a:p>
            <a:pPr marL="0" indent="0">
              <a:buClrTx/>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Poh</a:t>
            </a:r>
            <a:r>
              <a:rPr lang="en-IN" sz="2400" dirty="0">
                <a:latin typeface="Times New Roman" panose="02020603050405020304" pitchFamily="18" charset="0"/>
                <a:cs typeface="Times New Roman" panose="02020603050405020304" pitchFamily="18" charset="0"/>
              </a:rPr>
              <a:t>, M.-Z., </a:t>
            </a:r>
            <a:r>
              <a:rPr lang="en-IN" sz="2400" dirty="0" err="1">
                <a:latin typeface="Times New Roman" panose="02020603050405020304" pitchFamily="18" charset="0"/>
                <a:cs typeface="Times New Roman" panose="02020603050405020304" pitchFamily="18" charset="0"/>
              </a:rPr>
              <a:t>mcduff</a:t>
            </a:r>
            <a:r>
              <a:rPr lang="en-IN" sz="2400" dirty="0">
                <a:latin typeface="Times New Roman" panose="02020603050405020304" pitchFamily="18" charset="0"/>
                <a:cs typeface="Times New Roman" panose="02020603050405020304" pitchFamily="18" charset="0"/>
              </a:rPr>
              <a:t>, D.J. Picard, R.W. 2010. Non- contact, Automated Cardiac Pulse Measurements Using Video Imaging and Blind Source Separation. Optics Express, 18(10) 10762-10774.</a:t>
            </a:r>
          </a:p>
          <a:p>
            <a:pPr marL="0" indent="0">
              <a:buClrTx/>
              <a:buNone/>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Bhagyashree</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Bhoyar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Smita</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Londhe</a:t>
            </a:r>
            <a:r>
              <a:rPr lang="en-IN" sz="2400" dirty="0">
                <a:latin typeface="Times New Roman" panose="02020603050405020304" pitchFamily="18" charset="0"/>
                <a:cs typeface="Times New Roman" panose="02020603050405020304" pitchFamily="18" charset="0"/>
              </a:rPr>
              <a:t>, 2014.Methodology for Medical Mirror. </a:t>
            </a:r>
            <a:r>
              <a:rPr lang="en-IN" sz="2400" dirty="0" err="1">
                <a:latin typeface="Times New Roman" panose="02020603050405020304" pitchFamily="18" charset="0"/>
                <a:cs typeface="Times New Roman" panose="02020603050405020304" pitchFamily="18" charset="0"/>
              </a:rPr>
              <a:t>InternationalJournal</a:t>
            </a:r>
            <a:r>
              <a:rPr lang="en-IN" sz="2400" dirty="0">
                <a:latin typeface="Times New Roman" panose="02020603050405020304" pitchFamily="18" charset="0"/>
                <a:cs typeface="Times New Roman" panose="02020603050405020304" pitchFamily="18" charset="0"/>
              </a:rPr>
              <a:t> of Scientific and Research Publications,4(1) 1-4.</a:t>
            </a:r>
          </a:p>
          <a:p>
            <a:pPr marL="0" indent="0">
              <a:buClrTx/>
              <a:buNone/>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M.Garbey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N.Sun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A.Merla</a:t>
            </a:r>
            <a:r>
              <a:rPr lang="en-IN" sz="2400" dirty="0">
                <a:latin typeface="Times New Roman" panose="02020603050405020304" pitchFamily="18" charset="0"/>
                <a:cs typeface="Times New Roman" panose="02020603050405020304" pitchFamily="18" charset="0"/>
              </a:rPr>
              <a:t>., I. Pavlidis,2007.Contact-free measurement of cardiac </a:t>
            </a:r>
            <a:r>
              <a:rPr lang="en-IN" sz="2400" dirty="0" err="1">
                <a:latin typeface="Times New Roman" panose="02020603050405020304" pitchFamily="18" charset="0"/>
                <a:cs typeface="Times New Roman" panose="02020603050405020304" pitchFamily="18" charset="0"/>
              </a:rPr>
              <a:t>pulsebased</a:t>
            </a:r>
            <a:r>
              <a:rPr lang="en-IN" sz="2400" dirty="0">
                <a:latin typeface="Times New Roman" panose="02020603050405020304" pitchFamily="18" charset="0"/>
                <a:cs typeface="Times New Roman" panose="02020603050405020304" pitchFamily="18" charset="0"/>
              </a:rPr>
              <a:t> on the analysis of thermal imagery, </a:t>
            </a:r>
            <a:r>
              <a:rPr lang="en-IN" sz="2400" dirty="0" err="1">
                <a:latin typeface="Times New Roman" panose="02020603050405020304" pitchFamily="18" charset="0"/>
                <a:cs typeface="Times New Roman" panose="02020603050405020304" pitchFamily="18" charset="0"/>
              </a:rPr>
              <a:t>IEEETrans</a:t>
            </a:r>
            <a:r>
              <a:rPr lang="en-IN" sz="2400" dirty="0">
                <a:latin typeface="Times New Roman" panose="02020603050405020304" pitchFamily="18" charset="0"/>
                <a:cs typeface="Times New Roman" panose="02020603050405020304" pitchFamily="18" charset="0"/>
              </a:rPr>
              <a:t>. Biomed. Eng. 54(8), 1418–1426.</a:t>
            </a:r>
          </a:p>
        </p:txBody>
      </p:sp>
    </p:spTree>
    <p:extLst>
      <p:ext uri="{BB962C8B-B14F-4D97-AF65-F5344CB8AC3E}">
        <p14:creationId xmlns:p14="http://schemas.microsoft.com/office/powerpoint/2010/main" val="21142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74D32E-B6E9-51E1-00E8-04EC7B696824}"/>
              </a:ext>
            </a:extLst>
          </p:cNvPr>
          <p:cNvSpPr txBox="1"/>
          <p:nvPr/>
        </p:nvSpPr>
        <p:spPr>
          <a:xfrm>
            <a:off x="2823883" y="2767281"/>
            <a:ext cx="6544235"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46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2457"/>
            <a:ext cx="8825659" cy="706964"/>
          </a:xfrm>
        </p:spPr>
        <p:txBody>
          <a:bodyPr/>
          <a:lstStyle/>
          <a:p>
            <a:r>
              <a:rPr lang="en-US" sz="3200" dirty="0">
                <a:latin typeface="Times New Roman" panose="02020603050405020304" pitchFamily="18" charset="0"/>
                <a:cs typeface="Times New Roman" panose="02020603050405020304" pitchFamily="18" charset="0"/>
              </a:rPr>
              <a:t>AGENDA</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2122116"/>
            <a:ext cx="6096000" cy="4524315"/>
          </a:xfrm>
          <a:prstGeom prst="rect">
            <a:avLst/>
          </a:prstGeom>
        </p:spPr>
        <p:txBody>
          <a:bodyPr>
            <a:spAutoFit/>
          </a:bodyPr>
          <a:lstStyle/>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Design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19196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1341" y="2496356"/>
            <a:ext cx="11449318" cy="3608610"/>
          </a:xfrm>
        </p:spPr>
        <p:txBody>
          <a:bodyPr>
            <a:normAutofit/>
          </a:bodyPr>
          <a:lstStyle/>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A Smart Medical Mirror is another one of those smart devices which have been developed to improve our normal lives by making the things that we use on an everyday basis ‘SMART’.</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 It is a mirror with programmable functions and features adjoining a user personalized data feed and a mirror, hence, saving loads of time. </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The Mirror built in the Proposed system is more focused on the Healthcare Perspective.</a:t>
            </a:r>
          </a:p>
          <a:p>
            <a:pPr>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unga" panose="020B0502040204020203" pitchFamily="34" charset="0"/>
              </a:rPr>
              <a:t>All that Smart Mirror does is make our life simpler by helping</a:t>
            </a:r>
            <a:r>
              <a:rPr lang="en-US" sz="1800" dirty="0">
                <a:effectLst/>
                <a:latin typeface="Times New Roman" panose="02020603050405020304" pitchFamily="18" charset="0"/>
                <a:ea typeface="SimSun" panose="02010600030101010101" pitchFamily="2" charset="-122"/>
                <a:cs typeface="Tunga" panose="020B0502040204020203" pitchFamily="34" charset="0"/>
              </a:rPr>
              <a:t> us to do multitasking and increasing our efficiency in the rush hours.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82342" y="2305320"/>
            <a:ext cx="8845748" cy="3608125"/>
          </a:xfrm>
        </p:spPr>
        <p:txBody>
          <a:bodyPr>
            <a:noAutofit/>
          </a:bodyPr>
          <a:lstStyle/>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ability to monitor a patient's physiological signals by a remote, non-contact means is a tantalizing prospect that would enhance the delivery of primary healthcare.</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Non-contact methods may not be able to provide details concerning cardiac electrical conduction that ECG offers.</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Recent work has shown that pulse measurements can be acquired using digital camcorders/cameras with normal ambient light as the illumination source.</a:t>
            </a:r>
          </a:p>
        </p:txBody>
      </p:sp>
      <p:pic>
        <p:nvPicPr>
          <p:cNvPr id="7" name="Picture 6" descr="C:\Users\mcc\Downloads\th.jpg"/>
          <p:cNvPicPr>
            <a:picLocks noChangeAspect="1" noChangeArrowheads="1"/>
          </p:cNvPicPr>
          <p:nvPr/>
        </p:nvPicPr>
        <p:blipFill>
          <a:blip r:embed="rId2" cstate="print"/>
          <a:srcRect/>
          <a:stretch>
            <a:fillRect/>
          </a:stretch>
        </p:blipFill>
        <p:spPr bwMode="auto">
          <a:xfrm>
            <a:off x="9131122" y="2575775"/>
            <a:ext cx="2743200" cy="3495004"/>
          </a:xfrm>
          <a:prstGeom prst="rect">
            <a:avLst/>
          </a:prstGeom>
          <a:noFill/>
        </p:spPr>
      </p:pic>
    </p:spTree>
    <p:extLst>
      <p:ext uri="{BB962C8B-B14F-4D97-AF65-F5344CB8AC3E}">
        <p14:creationId xmlns:p14="http://schemas.microsoft.com/office/powerpoint/2010/main" val="167682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14295" y="2373694"/>
            <a:ext cx="10396070" cy="3794024"/>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main objective </a:t>
            </a:r>
            <a:r>
              <a:rPr lang="en-US" sz="2400" spc="20" dirty="0">
                <a:effectLst/>
                <a:latin typeface="Times New Roman" panose="02020603050405020304" pitchFamily="18" charset="0"/>
                <a:ea typeface="SimSun" panose="02010600030101010101" pitchFamily="2" charset="-122"/>
                <a:cs typeface="Times New Roman" panose="02020603050405020304" pitchFamily="18" charset="0"/>
              </a:rPr>
              <a:t>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Medical Mirror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is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build a device which measures the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most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commonly measured body parameters such as Height, Weight, Pulse-rate, Body Temperature, Blood Glucose Level and Blood</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Pressure.</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design a device which will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easy </a:t>
            </a:r>
            <a:r>
              <a:rPr lang="en-US" sz="2400" spc="10" dirty="0">
                <a:effectLst/>
                <a:latin typeface="Times New Roman" panose="02020603050405020304" pitchFamily="18" charset="0"/>
                <a:ea typeface="SimSun" panose="02010600030101010101" pitchFamily="2" charset="-122"/>
                <a:cs typeface="Times New Roman" panose="02020603050405020304" pitchFamily="18" charset="0"/>
              </a:rPr>
              <a:t>to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use and have a compatible user interface to display the measured parameters on the mirror</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itself.</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 user friendly mobile application that can record the reports of every visit. The report can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accessed whenever</a:t>
            </a:r>
            <a:r>
              <a:rPr lang="en-US" sz="240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required.</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051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3" y="684710"/>
            <a:ext cx="8825659" cy="706964"/>
          </a:xfrm>
        </p:spPr>
        <p:txBody>
          <a:bodyPr/>
          <a:lstStyle/>
          <a:p>
            <a:r>
              <a:rPr lang="en-IN" sz="32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5" name="Table 4">
            <a:extLst>
              <a:ext uri="{FF2B5EF4-FFF2-40B4-BE49-F238E27FC236}">
                <a16:creationId xmlns:a16="http://schemas.microsoft.com/office/drawing/2014/main" id="{A594A4CE-ABB0-7069-3871-619086887EE3}"/>
              </a:ext>
            </a:extLst>
          </p:cNvPr>
          <p:cNvGraphicFramePr>
            <a:graphicFrameLocks noGrp="1"/>
          </p:cNvGraphicFramePr>
          <p:nvPr>
            <p:extLst>
              <p:ext uri="{D42A27DB-BD31-4B8C-83A1-F6EECF244321}">
                <p14:modId xmlns:p14="http://schemas.microsoft.com/office/powerpoint/2010/main" val="2140273879"/>
              </p:ext>
            </p:extLst>
          </p:nvPr>
        </p:nvGraphicFramePr>
        <p:xfrm>
          <a:off x="481264" y="1467296"/>
          <a:ext cx="11229474" cy="5174136"/>
        </p:xfrm>
        <a:graphic>
          <a:graphicData uri="http://schemas.openxmlformats.org/drawingml/2006/table">
            <a:tbl>
              <a:tblPr firstRow="1" bandRow="1">
                <a:tableStyleId>{5C22544A-7EE6-4342-B048-85BDC9FD1C3A}</a:tableStyleId>
              </a:tblPr>
              <a:tblGrid>
                <a:gridCol w="1182536">
                  <a:extLst>
                    <a:ext uri="{9D8B030D-6E8A-4147-A177-3AD203B41FA5}">
                      <a16:colId xmlns:a16="http://schemas.microsoft.com/office/drawing/2014/main" val="20000"/>
                    </a:ext>
                  </a:extLst>
                </a:gridCol>
                <a:gridCol w="2009080">
                  <a:extLst>
                    <a:ext uri="{9D8B030D-6E8A-4147-A177-3AD203B41FA5}">
                      <a16:colId xmlns:a16="http://schemas.microsoft.com/office/drawing/2014/main" val="20001"/>
                    </a:ext>
                  </a:extLst>
                </a:gridCol>
                <a:gridCol w="1182536">
                  <a:extLst>
                    <a:ext uri="{9D8B030D-6E8A-4147-A177-3AD203B41FA5}">
                      <a16:colId xmlns:a16="http://schemas.microsoft.com/office/drawing/2014/main" val="20002"/>
                    </a:ext>
                  </a:extLst>
                </a:gridCol>
                <a:gridCol w="2836394">
                  <a:extLst>
                    <a:ext uri="{9D8B030D-6E8A-4147-A177-3AD203B41FA5}">
                      <a16:colId xmlns:a16="http://schemas.microsoft.com/office/drawing/2014/main" val="20003"/>
                    </a:ext>
                  </a:extLst>
                </a:gridCol>
                <a:gridCol w="4018928">
                  <a:extLst>
                    <a:ext uri="{9D8B030D-6E8A-4147-A177-3AD203B41FA5}">
                      <a16:colId xmlns:a16="http://schemas.microsoft.com/office/drawing/2014/main" val="20004"/>
                    </a:ext>
                  </a:extLst>
                </a:gridCol>
              </a:tblGrid>
              <a:tr h="667219">
                <a:tc>
                  <a:txBody>
                    <a:bodyPr/>
                    <a:lstStyle/>
                    <a:p>
                      <a:pPr algn="ctr"/>
                      <a:r>
                        <a:rPr lang="en-US" sz="2400" dirty="0" err="1">
                          <a:latin typeface="Times New Roman" panose="02020603050405020304" pitchFamily="18" charset="0"/>
                          <a:cs typeface="Times New Roman" panose="02020603050405020304" pitchFamily="18" charset="0"/>
                        </a:rPr>
                        <a:t>Sl</a:t>
                      </a:r>
                      <a:r>
                        <a:rPr lang="en-US" sz="2400" baseline="0" dirty="0">
                          <a:latin typeface="Times New Roman" panose="02020603050405020304" pitchFamily="18" charset="0"/>
                          <a:cs typeface="Times New Roman" panose="02020603050405020304" pitchFamily="18" charset="0"/>
                        </a:rPr>
                        <a:t> no</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Author</a:t>
                      </a:r>
                      <a:r>
                        <a:rPr lang="en-US" sz="2400" baseline="0" dirty="0">
                          <a:latin typeface="Times New Roman" panose="02020603050405020304" pitchFamily="18" charset="0"/>
                          <a:cs typeface="Times New Roman" panose="02020603050405020304" pitchFamily="18" charset="0"/>
                        </a:rPr>
                        <a:t> 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Year</a:t>
                      </a:r>
                    </a:p>
                  </a:txBody>
                  <a:tcPr/>
                </a:tc>
                <a:tc>
                  <a:txBody>
                    <a:bodyPr/>
                    <a:lstStyle/>
                    <a:p>
                      <a:pPr algn="ctr"/>
                      <a:r>
                        <a:rPr lang="en-US" sz="2400" dirty="0">
                          <a:latin typeface="Times New Roman" panose="02020603050405020304" pitchFamily="18" charset="0"/>
                          <a:cs typeface="Times New Roman" panose="02020603050405020304" pitchFamily="18" charset="0"/>
                        </a:rPr>
                        <a:t>Title</a:t>
                      </a:r>
                    </a:p>
                  </a:txBody>
                  <a:tcPr/>
                </a:tc>
                <a:tc>
                  <a:txBody>
                    <a:bodyPr/>
                    <a:lstStyle/>
                    <a:p>
                      <a:pPr algn="ctr"/>
                      <a:r>
                        <a:rPr lang="en-US" sz="2400" dirty="0">
                          <a:latin typeface="Times New Roman" panose="02020603050405020304" pitchFamily="18" charset="0"/>
                          <a:cs typeface="Times New Roman" panose="02020603050405020304" pitchFamily="18" charset="0"/>
                        </a:rPr>
                        <a:t>Proposed</a:t>
                      </a:r>
                      <a:r>
                        <a:rPr lang="en-US" sz="2400"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90109">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M. Safa, K Meenakshi, G Saranya</a:t>
                      </a:r>
                    </a:p>
                  </a:txBody>
                  <a:tcPr/>
                </a:tc>
                <a:tc>
                  <a:txBody>
                    <a:bodyPr/>
                    <a:lstStyle/>
                    <a:p>
                      <a:pPr algn="ctr"/>
                      <a:r>
                        <a:rPr lang="en-US" sz="2000" dirty="0">
                          <a:latin typeface="Times New Roman" panose="02020603050405020304" pitchFamily="18" charset="0"/>
                          <a:cs typeface="Times New Roman" panose="02020603050405020304" pitchFamily="18" charset="0"/>
                        </a:rPr>
                        <a:t>2021</a:t>
                      </a:r>
                    </a:p>
                  </a:txBody>
                  <a:tcPr/>
                </a:tc>
                <a:tc>
                  <a:txBody>
                    <a:bodyPr/>
                    <a:lstStyle/>
                    <a:p>
                      <a:pPr algn="ctr"/>
                      <a:r>
                        <a:rPr lang="en-US" sz="2000" dirty="0">
                          <a:latin typeface="Times New Roman" panose="02020603050405020304" pitchFamily="18" charset="0"/>
                          <a:cs typeface="Times New Roman" panose="02020603050405020304" pitchFamily="18" charset="0"/>
                        </a:rPr>
                        <a:t>“Enhancing Smart Mirror with Human Health care  Perspective towards Intelligence”</a:t>
                      </a:r>
                    </a:p>
                  </a:txBody>
                  <a:tcPr/>
                </a:tc>
                <a:tc>
                  <a:txBody>
                    <a:bodyPr/>
                    <a:lstStyle/>
                    <a:p>
                      <a:pPr algn="just"/>
                      <a:r>
                        <a:rPr lang="en-US" sz="2000" dirty="0">
                          <a:latin typeface="Times New Roman" panose="02020603050405020304" pitchFamily="18" charset="0"/>
                          <a:cs typeface="Times New Roman" panose="02020603050405020304" pitchFamily="18" charset="0"/>
                        </a:rPr>
                        <a:t>This Proposed system has good utilization of sensor with efficient programming using python.</a:t>
                      </a:r>
                    </a:p>
                  </a:txBody>
                  <a:tcPr/>
                </a:tc>
                <a:extLst>
                  <a:ext uri="{0D108BD9-81ED-4DB2-BD59-A6C34878D82A}">
                    <a16:rowId xmlns:a16="http://schemas.microsoft.com/office/drawing/2014/main" val="482620222"/>
                  </a:ext>
                </a:extLst>
              </a:tr>
              <a:tr h="1390109">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Shady Halaby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2020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“Novel Approach of a Smart Medical Mirror System for Medical Application”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The proposed system in this paper aims to detect the person’s body and get basic medical information such as body temperature and pulse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2669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Mayur Wani, Prashant </a:t>
                      </a:r>
                      <a:r>
                        <a:rPr lang="en-IN" sz="2000" dirty="0" err="1">
                          <a:latin typeface="Times New Roman" panose="02020603050405020304" pitchFamily="18" charset="0"/>
                          <a:cs typeface="Times New Roman" panose="02020603050405020304" pitchFamily="18" charset="0"/>
                          <a:sym typeface="+mn-ea"/>
                        </a:rPr>
                        <a:t>Ahire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2019</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“Real time smart mirror system using internet of things”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In this paper, the smart mirror displays the basic information like weather, date, time. They had good Mirror architecture.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570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824247" y="2449389"/>
            <a:ext cx="10785047" cy="4056880"/>
          </a:xfrm>
          <a:prstGeom prst="rect">
            <a:avLst/>
          </a:prstGeom>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Users can create their customized display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by programming</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Some informational displays contain information aggregated from third party APIs, such as news feeds, and weather updates. </a:t>
            </a: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Displaying useful widgets like weather and calendar.</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Switches to power saving mode when a user is not detected.</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User-friendly UI with fully customization options.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Interact with smart mirror using hand gestures.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Lower cost than existing designs.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925D19-985E-0701-571C-092C00B375B1}"/>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REQUIREMENT</a:t>
            </a:r>
          </a:p>
        </p:txBody>
      </p:sp>
      <p:sp>
        <p:nvSpPr>
          <p:cNvPr id="2" name="TextBox 1">
            <a:extLst>
              <a:ext uri="{FF2B5EF4-FFF2-40B4-BE49-F238E27FC236}">
                <a16:creationId xmlns:a16="http://schemas.microsoft.com/office/drawing/2014/main" id="{47A1FF18-9E24-D315-BDFD-F697A210EAE1}"/>
              </a:ext>
            </a:extLst>
          </p:cNvPr>
          <p:cNvSpPr txBox="1"/>
          <p:nvPr/>
        </p:nvSpPr>
        <p:spPr>
          <a:xfrm>
            <a:off x="734421" y="2326511"/>
            <a:ext cx="5083699" cy="421827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HARDWARE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Raspberry Pi 3.</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Pi Camera.</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LCD Monitor.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Reflection Film.</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Ultrasonic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HX711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Temperature Sensor.</a:t>
            </a:r>
          </a:p>
          <a:p>
            <a:pPr marL="342900" marR="113030" lvl="0" indent="-342900" algn="l">
              <a:lnSpc>
                <a:spcPct val="150000"/>
              </a:lnSpc>
              <a:spcBef>
                <a:spcPts val="5"/>
              </a:spcBef>
              <a:spcAft>
                <a:spcPts val="0"/>
              </a:spcAft>
              <a:buFont typeface="Symbol" panose="05050102010706020507" pitchFamily="18" charset="2"/>
              <a:buChar char=""/>
            </a:pPr>
            <a:r>
              <a:rPr lang="en-US" kern="0" dirty="0">
                <a:latin typeface="Times New Roman" panose="02020603050405020304" pitchFamily="18" charset="0"/>
              </a:rPr>
              <a:t>Glucometer.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Power Supply.</a:t>
            </a:r>
            <a:endParaRPr lang="en-US" sz="1800" dirty="0">
              <a:effectLst/>
              <a:latin typeface="Calibri" panose="020F0502020204030204" pitchFamily="34" charset="0"/>
            </a:endParaRPr>
          </a:p>
        </p:txBody>
      </p:sp>
      <p:sp>
        <p:nvSpPr>
          <p:cNvPr id="7" name="TextBox 6">
            <a:extLst>
              <a:ext uri="{FF2B5EF4-FFF2-40B4-BE49-F238E27FC236}">
                <a16:creationId xmlns:a16="http://schemas.microsoft.com/office/drawing/2014/main" id="{0A01F537-8DB6-C2A0-239B-F162154AF7BE}"/>
              </a:ext>
            </a:extLst>
          </p:cNvPr>
          <p:cNvSpPr txBox="1"/>
          <p:nvPr/>
        </p:nvSpPr>
        <p:spPr>
          <a:xfrm>
            <a:off x="6632289" y="2326511"/>
            <a:ext cx="4945841" cy="172528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SOFTWARE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Raspbian OS.</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Python IDE.</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Magic Mirror Software.</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32456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85906-1D3D-8F7F-22D8-86040A3EC613}"/>
              </a:ext>
            </a:extLst>
          </p:cNvPr>
          <p:cNvPicPr>
            <a:picLocks noChangeAspect="1"/>
          </p:cNvPicPr>
          <p:nvPr/>
        </p:nvPicPr>
        <p:blipFill>
          <a:blip r:embed="rId2"/>
          <a:stretch>
            <a:fillRect/>
          </a:stretch>
        </p:blipFill>
        <p:spPr>
          <a:xfrm>
            <a:off x="934978" y="4021791"/>
            <a:ext cx="3350561" cy="2233707"/>
          </a:xfrm>
          <a:prstGeom prst="rect">
            <a:avLst/>
          </a:prstGeom>
        </p:spPr>
      </p:pic>
      <p:pic>
        <p:nvPicPr>
          <p:cNvPr id="12" name="Picture 11">
            <a:extLst>
              <a:ext uri="{FF2B5EF4-FFF2-40B4-BE49-F238E27FC236}">
                <a16:creationId xmlns:a16="http://schemas.microsoft.com/office/drawing/2014/main" id="{F14343AF-21CC-D2C9-9857-E8C62A3CED08}"/>
              </a:ext>
            </a:extLst>
          </p:cNvPr>
          <p:cNvPicPr>
            <a:picLocks noChangeAspect="1"/>
          </p:cNvPicPr>
          <p:nvPr/>
        </p:nvPicPr>
        <p:blipFill>
          <a:blip r:embed="rId3"/>
          <a:stretch>
            <a:fillRect/>
          </a:stretch>
        </p:blipFill>
        <p:spPr>
          <a:xfrm>
            <a:off x="309296" y="179295"/>
            <a:ext cx="4727990" cy="3249705"/>
          </a:xfrm>
          <a:prstGeom prst="rect">
            <a:avLst/>
          </a:prstGeom>
        </p:spPr>
      </p:pic>
      <p:pic>
        <p:nvPicPr>
          <p:cNvPr id="14" name="Picture 13">
            <a:extLst>
              <a:ext uri="{FF2B5EF4-FFF2-40B4-BE49-F238E27FC236}">
                <a16:creationId xmlns:a16="http://schemas.microsoft.com/office/drawing/2014/main" id="{C5FEDD63-AA23-19C8-0562-A7C8905D4FE2}"/>
              </a:ext>
            </a:extLst>
          </p:cNvPr>
          <p:cNvPicPr>
            <a:picLocks noChangeAspect="1"/>
          </p:cNvPicPr>
          <p:nvPr/>
        </p:nvPicPr>
        <p:blipFill>
          <a:blip r:embed="rId4"/>
          <a:stretch>
            <a:fillRect/>
          </a:stretch>
        </p:blipFill>
        <p:spPr>
          <a:xfrm>
            <a:off x="7884324" y="2877672"/>
            <a:ext cx="2186088" cy="3070050"/>
          </a:xfrm>
          <a:prstGeom prst="rect">
            <a:avLst/>
          </a:prstGeom>
        </p:spPr>
      </p:pic>
      <p:pic>
        <p:nvPicPr>
          <p:cNvPr id="16" name="Picture 15">
            <a:extLst>
              <a:ext uri="{FF2B5EF4-FFF2-40B4-BE49-F238E27FC236}">
                <a16:creationId xmlns:a16="http://schemas.microsoft.com/office/drawing/2014/main" id="{06105F99-1A41-0241-56E4-439C04CAFA66}"/>
              </a:ext>
            </a:extLst>
          </p:cNvPr>
          <p:cNvPicPr>
            <a:picLocks noChangeAspect="1"/>
          </p:cNvPicPr>
          <p:nvPr/>
        </p:nvPicPr>
        <p:blipFill>
          <a:blip r:embed="rId5"/>
          <a:stretch>
            <a:fillRect/>
          </a:stretch>
        </p:blipFill>
        <p:spPr>
          <a:xfrm>
            <a:off x="7030009" y="445154"/>
            <a:ext cx="2858061" cy="1416971"/>
          </a:xfrm>
          <a:prstGeom prst="rect">
            <a:avLst/>
          </a:prstGeom>
        </p:spPr>
      </p:pic>
      <p:sp>
        <p:nvSpPr>
          <p:cNvPr id="17" name="TextBox 16">
            <a:extLst>
              <a:ext uri="{FF2B5EF4-FFF2-40B4-BE49-F238E27FC236}">
                <a16:creationId xmlns:a16="http://schemas.microsoft.com/office/drawing/2014/main" id="{9DA5E26B-2890-F2D0-377F-9AB4F164D0FB}"/>
              </a:ext>
            </a:extLst>
          </p:cNvPr>
          <p:cNvSpPr txBox="1"/>
          <p:nvPr/>
        </p:nvSpPr>
        <p:spPr>
          <a:xfrm>
            <a:off x="1568822" y="3429000"/>
            <a:ext cx="168026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Raspberry Pi 3</a:t>
            </a:r>
          </a:p>
        </p:txBody>
      </p:sp>
      <p:sp>
        <p:nvSpPr>
          <p:cNvPr id="18" name="TextBox 17">
            <a:extLst>
              <a:ext uri="{FF2B5EF4-FFF2-40B4-BE49-F238E27FC236}">
                <a16:creationId xmlns:a16="http://schemas.microsoft.com/office/drawing/2014/main" id="{EEEF20FF-7C33-E10C-43DB-5A51C9639EE0}"/>
              </a:ext>
            </a:extLst>
          </p:cNvPr>
          <p:cNvSpPr txBox="1"/>
          <p:nvPr/>
        </p:nvSpPr>
        <p:spPr>
          <a:xfrm>
            <a:off x="7418016" y="2184632"/>
            <a:ext cx="208204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Temperature Sensor</a:t>
            </a:r>
          </a:p>
        </p:txBody>
      </p:sp>
      <p:sp>
        <p:nvSpPr>
          <p:cNvPr id="19" name="TextBox 18">
            <a:extLst>
              <a:ext uri="{FF2B5EF4-FFF2-40B4-BE49-F238E27FC236}">
                <a16:creationId xmlns:a16="http://schemas.microsoft.com/office/drawing/2014/main" id="{5324C0DF-6A61-DE30-5E89-619746C35A2F}"/>
              </a:ext>
            </a:extLst>
          </p:cNvPr>
          <p:cNvSpPr txBox="1"/>
          <p:nvPr/>
        </p:nvSpPr>
        <p:spPr>
          <a:xfrm>
            <a:off x="8130206" y="5992546"/>
            <a:ext cx="143020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Glucometer</a:t>
            </a:r>
          </a:p>
        </p:txBody>
      </p:sp>
      <p:sp>
        <p:nvSpPr>
          <p:cNvPr id="20" name="TextBox 19">
            <a:extLst>
              <a:ext uri="{FF2B5EF4-FFF2-40B4-BE49-F238E27FC236}">
                <a16:creationId xmlns:a16="http://schemas.microsoft.com/office/drawing/2014/main" id="{38D4DE7E-59D0-D74F-A62E-6231B8540522}"/>
              </a:ext>
            </a:extLst>
          </p:cNvPr>
          <p:cNvSpPr txBox="1"/>
          <p:nvPr/>
        </p:nvSpPr>
        <p:spPr>
          <a:xfrm>
            <a:off x="1613648" y="6370928"/>
            <a:ext cx="193033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Ultrasonic Sensor</a:t>
            </a:r>
          </a:p>
        </p:txBody>
      </p:sp>
    </p:spTree>
    <p:extLst>
      <p:ext uri="{BB962C8B-B14F-4D97-AF65-F5344CB8AC3E}">
        <p14:creationId xmlns:p14="http://schemas.microsoft.com/office/powerpoint/2010/main" val="3923735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614</TotalTime>
  <Words>1073</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Symbol</vt:lpstr>
      <vt:lpstr>Times New Roman</vt:lpstr>
      <vt:lpstr>Wingdings</vt:lpstr>
      <vt:lpstr>Wingdings 3</vt:lpstr>
      <vt:lpstr>Ion Boardroom</vt:lpstr>
      <vt:lpstr>PowerPoint Presentation</vt:lpstr>
      <vt:lpstr>AGENDA</vt:lpstr>
      <vt:lpstr>ABSTRACT</vt:lpstr>
      <vt:lpstr>INTRODUCTION</vt:lpstr>
      <vt:lpstr>OBJECTIVE </vt:lpstr>
      <vt:lpstr>LITERATURE SURVEY</vt:lpstr>
      <vt:lpstr>PowerPoint Presentation</vt:lpstr>
      <vt:lpstr>PowerPoint Presentation</vt:lpstr>
      <vt:lpstr>PowerPoint Presentation</vt:lpstr>
      <vt:lpstr>PowerPoint Presentation</vt:lpstr>
      <vt:lpstr>SYSTEM DESIGN</vt:lpstr>
      <vt:lpstr>PowerPoint Presentation</vt:lpstr>
      <vt:lpstr>PowerPoint Presentation</vt:lpstr>
      <vt:lpstr>ADVANTAGES AND APPLICATIONS </vt:lpstr>
      <vt:lpstr>PowerPoint Presentation</vt:lpstr>
      <vt:lpstr> 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Rakshita</dc:creator>
  <cp:lastModifiedBy>Surya Ramachari</cp:lastModifiedBy>
  <cp:revision>47</cp:revision>
  <dcterms:created xsi:type="dcterms:W3CDTF">2021-10-09T10:57:08Z</dcterms:created>
  <dcterms:modified xsi:type="dcterms:W3CDTF">2022-05-30T05:53:51Z</dcterms:modified>
</cp:coreProperties>
</file>