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02" r:id="rId2"/>
    <p:sldId id="258" r:id="rId3"/>
    <p:sldId id="257" r:id="rId4"/>
    <p:sldId id="259" r:id="rId5"/>
    <p:sldId id="299" r:id="rId6"/>
    <p:sldId id="260" r:id="rId7"/>
    <p:sldId id="261" r:id="rId8"/>
    <p:sldId id="292" r:id="rId9"/>
    <p:sldId id="304" r:id="rId10"/>
    <p:sldId id="263" r:id="rId11"/>
    <p:sldId id="303" r:id="rId12"/>
    <p:sldId id="306" r:id="rId13"/>
    <p:sldId id="294" r:id="rId14"/>
    <p:sldId id="295" r:id="rId15"/>
    <p:sldId id="296" r:id="rId16"/>
    <p:sldId id="297" r:id="rId17"/>
    <p:sldId id="298" r:id="rId18"/>
    <p:sldId id="30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30-May-22</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30-May-22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30-May-22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30-May-22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30-May-22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30-May-22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30-May-22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30-May-22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30-May-22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30-May-22</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30-May-22</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30-May-22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30-May-22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30-May-22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30-May-22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30-May-22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30-May-22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30-May-22</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D74BF54-6261-BA09-7061-E9C3033AAC5D}"/>
              </a:ext>
            </a:extLst>
          </p:cNvPr>
          <p:cNvSpPr>
            <a:spLocks noGrp="1"/>
          </p:cNvSpPr>
          <p:nvPr>
            <p:ph type="subTitle" idx="1"/>
          </p:nvPr>
        </p:nvSpPr>
        <p:spPr>
          <a:xfrm>
            <a:off x="2678955" y="628202"/>
            <a:ext cx="7083609" cy="262516"/>
          </a:xfrm>
        </p:spPr>
        <p:txBody>
          <a:bodyPr>
            <a:normAutofit lnSpcReduction="10000"/>
          </a:bodyPr>
          <a:lstStyle/>
          <a:p>
            <a:pPr algn="ctr"/>
            <a:r>
              <a:rPr lang="en-US" sz="1200" b="1" dirty="0">
                <a:solidFill>
                  <a:schemeClr val="bg1"/>
                </a:solidFill>
                <a:latin typeface="Times New Roman" panose="02020603050405020304" pitchFamily="18" charset="0"/>
                <a:cs typeface="Times New Roman" panose="02020603050405020304" pitchFamily="18" charset="0"/>
              </a:rPr>
              <a:t>|| Jai </a:t>
            </a:r>
            <a:r>
              <a:rPr lang="en-US" sz="1200" b="1" dirty="0" err="1">
                <a:solidFill>
                  <a:schemeClr val="bg1"/>
                </a:solidFill>
                <a:latin typeface="Times New Roman" panose="02020603050405020304" pitchFamily="18" charset="0"/>
                <a:cs typeface="Times New Roman" panose="02020603050405020304" pitchFamily="18" charset="0"/>
              </a:rPr>
              <a:t>sri</a:t>
            </a:r>
            <a:r>
              <a:rPr lang="en-US" sz="1200" b="1" dirty="0">
                <a:solidFill>
                  <a:schemeClr val="bg1"/>
                </a:solidFill>
                <a:latin typeface="Times New Roman" panose="02020603050405020304" pitchFamily="18" charset="0"/>
                <a:cs typeface="Times New Roman" panose="02020603050405020304" pitchFamily="18" charset="0"/>
              </a:rPr>
              <a:t> GURUDEV ||</a:t>
            </a:r>
          </a:p>
        </p:txBody>
      </p:sp>
      <p:pic>
        <p:nvPicPr>
          <p:cNvPr id="5" name="Picture 4">
            <a:extLst>
              <a:ext uri="{FF2B5EF4-FFF2-40B4-BE49-F238E27FC236}">
                <a16:creationId xmlns:a16="http://schemas.microsoft.com/office/drawing/2014/main" id="{7CB135EB-0D4F-8EE4-816E-5716E471A814}"/>
              </a:ext>
            </a:extLst>
          </p:cNvPr>
          <p:cNvPicPr>
            <a:picLocks noChangeAspect="1"/>
          </p:cNvPicPr>
          <p:nvPr/>
        </p:nvPicPr>
        <p:blipFill>
          <a:blip r:embed="rId2"/>
          <a:stretch>
            <a:fillRect/>
          </a:stretch>
        </p:blipFill>
        <p:spPr>
          <a:xfrm>
            <a:off x="788371" y="759460"/>
            <a:ext cx="1722269" cy="1699407"/>
          </a:xfrm>
          <a:prstGeom prst="rect">
            <a:avLst/>
          </a:prstGeom>
        </p:spPr>
      </p:pic>
      <p:pic>
        <p:nvPicPr>
          <p:cNvPr id="7" name="Picture 6">
            <a:extLst>
              <a:ext uri="{FF2B5EF4-FFF2-40B4-BE49-F238E27FC236}">
                <a16:creationId xmlns:a16="http://schemas.microsoft.com/office/drawing/2014/main" id="{835EA505-758B-F44D-D0A1-5983F43D385D}"/>
              </a:ext>
            </a:extLst>
          </p:cNvPr>
          <p:cNvPicPr>
            <a:picLocks noChangeAspect="1"/>
          </p:cNvPicPr>
          <p:nvPr/>
        </p:nvPicPr>
        <p:blipFill>
          <a:blip r:embed="rId3"/>
          <a:stretch>
            <a:fillRect/>
          </a:stretch>
        </p:blipFill>
        <p:spPr>
          <a:xfrm>
            <a:off x="9649665" y="344317"/>
            <a:ext cx="2162175" cy="2114550"/>
          </a:xfrm>
          <a:prstGeom prst="rect">
            <a:avLst/>
          </a:prstGeom>
        </p:spPr>
      </p:pic>
      <p:sp>
        <p:nvSpPr>
          <p:cNvPr id="2" name="TextBox 1">
            <a:extLst>
              <a:ext uri="{FF2B5EF4-FFF2-40B4-BE49-F238E27FC236}">
                <a16:creationId xmlns:a16="http://schemas.microsoft.com/office/drawing/2014/main" id="{AA5C0988-20C2-0BD8-9F88-7D62C504E722}"/>
              </a:ext>
            </a:extLst>
          </p:cNvPr>
          <p:cNvSpPr txBox="1"/>
          <p:nvPr/>
        </p:nvSpPr>
        <p:spPr>
          <a:xfrm>
            <a:off x="2890373" y="912993"/>
            <a:ext cx="6411254"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ADICHUNCHANAGIRI UNIVERSITY</a:t>
            </a:r>
          </a:p>
        </p:txBody>
      </p:sp>
      <p:sp>
        <p:nvSpPr>
          <p:cNvPr id="4" name="TextBox 3">
            <a:extLst>
              <a:ext uri="{FF2B5EF4-FFF2-40B4-BE49-F238E27FC236}">
                <a16:creationId xmlns:a16="http://schemas.microsoft.com/office/drawing/2014/main" id="{AB555034-0B0B-9D6A-A78A-E98F52C0743B}"/>
              </a:ext>
            </a:extLst>
          </p:cNvPr>
          <p:cNvSpPr txBox="1"/>
          <p:nvPr/>
        </p:nvSpPr>
        <p:spPr>
          <a:xfrm>
            <a:off x="3388659" y="1366931"/>
            <a:ext cx="5414682"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BGS INSTITUTE OF TECHNOLOGY</a:t>
            </a:r>
          </a:p>
        </p:txBody>
      </p:sp>
      <p:sp>
        <p:nvSpPr>
          <p:cNvPr id="6" name="TextBox 5">
            <a:extLst>
              <a:ext uri="{FF2B5EF4-FFF2-40B4-BE49-F238E27FC236}">
                <a16:creationId xmlns:a16="http://schemas.microsoft.com/office/drawing/2014/main" id="{4CE6A2B7-336F-08D4-1F18-38F0628B5F98}"/>
              </a:ext>
            </a:extLst>
          </p:cNvPr>
          <p:cNvSpPr txBox="1"/>
          <p:nvPr/>
        </p:nvSpPr>
        <p:spPr>
          <a:xfrm>
            <a:off x="4884739" y="1705485"/>
            <a:ext cx="2422523"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BG NAGARA - 571448</a:t>
            </a:r>
          </a:p>
        </p:txBody>
      </p:sp>
      <p:sp>
        <p:nvSpPr>
          <p:cNvPr id="8" name="TextBox 7">
            <a:extLst>
              <a:ext uri="{FF2B5EF4-FFF2-40B4-BE49-F238E27FC236}">
                <a16:creationId xmlns:a16="http://schemas.microsoft.com/office/drawing/2014/main" id="{5919D593-0E43-BECD-34AB-1B311EAD7815}"/>
              </a:ext>
            </a:extLst>
          </p:cNvPr>
          <p:cNvSpPr txBox="1"/>
          <p:nvPr/>
        </p:nvSpPr>
        <p:spPr>
          <a:xfrm>
            <a:off x="1507404" y="2550444"/>
            <a:ext cx="9177192"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9" name="TextBox 8">
            <a:extLst>
              <a:ext uri="{FF2B5EF4-FFF2-40B4-BE49-F238E27FC236}">
                <a16:creationId xmlns:a16="http://schemas.microsoft.com/office/drawing/2014/main" id="{0DA85A33-D768-C70E-4FDE-9F3A8A4BF528}"/>
              </a:ext>
            </a:extLst>
          </p:cNvPr>
          <p:cNvSpPr txBox="1"/>
          <p:nvPr/>
        </p:nvSpPr>
        <p:spPr>
          <a:xfrm>
            <a:off x="4933567" y="2942827"/>
            <a:ext cx="2324867" cy="707886"/>
          </a:xfrm>
          <a:prstGeom prst="rect">
            <a:avLst/>
          </a:prstGeom>
          <a:noFill/>
        </p:spPr>
        <p:txBody>
          <a:bodyPr wrap="none" rtlCol="0">
            <a:spAutoFit/>
          </a:bodyPr>
          <a:lstStyle/>
          <a:p>
            <a:r>
              <a:rPr lang="en-US" sz="2000" dirty="0">
                <a:solidFill>
                  <a:schemeClr val="bg1"/>
                </a:solidFill>
                <a:latin typeface="Times New Roman" panose="02020603050405020304" pitchFamily="18" charset="0"/>
                <a:cs typeface="Times New Roman" panose="02020603050405020304" pitchFamily="18" charset="0"/>
              </a:rPr>
              <a:t>A Technical Seminar</a:t>
            </a:r>
          </a:p>
          <a:p>
            <a:pPr algn="ctr"/>
            <a:r>
              <a:rPr lang="en-US" sz="2000" dirty="0">
                <a:solidFill>
                  <a:schemeClr val="bg1"/>
                </a:solidFill>
                <a:latin typeface="Times New Roman" panose="02020603050405020304" pitchFamily="18" charset="0"/>
                <a:cs typeface="Times New Roman" panose="02020603050405020304" pitchFamily="18" charset="0"/>
              </a:rPr>
              <a:t>On</a:t>
            </a:r>
          </a:p>
        </p:txBody>
      </p:sp>
      <p:sp>
        <p:nvSpPr>
          <p:cNvPr id="10" name="TextBox 9">
            <a:extLst>
              <a:ext uri="{FF2B5EF4-FFF2-40B4-BE49-F238E27FC236}">
                <a16:creationId xmlns:a16="http://schemas.microsoft.com/office/drawing/2014/main" id="{149E7B81-298E-77D3-CCA7-8A45DF9F0A99}"/>
              </a:ext>
            </a:extLst>
          </p:cNvPr>
          <p:cNvSpPr txBox="1"/>
          <p:nvPr/>
        </p:nvSpPr>
        <p:spPr>
          <a:xfrm>
            <a:off x="3829867" y="3581431"/>
            <a:ext cx="4532266" cy="461665"/>
          </a:xfrm>
          <a:prstGeom prst="rect">
            <a:avLst/>
          </a:prstGeom>
          <a:noFill/>
        </p:spPr>
        <p:txBody>
          <a:bodyPr wrap="non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“SMART MEDICAL MIRROR”</a:t>
            </a:r>
          </a:p>
        </p:txBody>
      </p:sp>
      <p:sp>
        <p:nvSpPr>
          <p:cNvPr id="11" name="TextBox 10">
            <a:extLst>
              <a:ext uri="{FF2B5EF4-FFF2-40B4-BE49-F238E27FC236}">
                <a16:creationId xmlns:a16="http://schemas.microsoft.com/office/drawing/2014/main" id="{F048FC41-3B46-A486-85BF-4A63DDA8F681}"/>
              </a:ext>
            </a:extLst>
          </p:cNvPr>
          <p:cNvSpPr txBox="1"/>
          <p:nvPr/>
        </p:nvSpPr>
        <p:spPr>
          <a:xfrm>
            <a:off x="1277227" y="4482353"/>
            <a:ext cx="2581156" cy="1077218"/>
          </a:xfrm>
          <a:prstGeom prst="rect">
            <a:avLst/>
          </a:prstGeom>
          <a:noFill/>
        </p:spPr>
        <p:txBody>
          <a:bodyPr wrap="none" rtlCol="0">
            <a:spAutoFit/>
          </a:bodyPr>
          <a:lstStyle/>
          <a:p>
            <a:pPr algn="ctr"/>
            <a:r>
              <a:rPr lang="en-US" sz="1600" u="sng" dirty="0">
                <a:solidFill>
                  <a:schemeClr val="bg1"/>
                </a:solidFill>
                <a:latin typeface="Times New Roman" panose="02020603050405020304" pitchFamily="18" charset="0"/>
                <a:cs typeface="Times New Roman" panose="02020603050405020304" pitchFamily="18" charset="0"/>
              </a:rPr>
              <a:t>Co-Ordinator</a:t>
            </a:r>
          </a:p>
          <a:p>
            <a:pPr algn="ctr"/>
            <a:r>
              <a:rPr lang="en-US" sz="1600" dirty="0">
                <a:solidFill>
                  <a:schemeClr val="bg1"/>
                </a:solidFill>
                <a:latin typeface="Times New Roman" panose="02020603050405020304" pitchFamily="18" charset="0"/>
                <a:cs typeface="Times New Roman" panose="02020603050405020304" pitchFamily="18" charset="0"/>
              </a:rPr>
              <a:t>Mrs. </a:t>
            </a:r>
            <a:r>
              <a:rPr lang="en-US" sz="1600" dirty="0" err="1">
                <a:solidFill>
                  <a:schemeClr val="bg1"/>
                </a:solidFill>
                <a:latin typeface="Times New Roman" panose="02020603050405020304" pitchFamily="18" charset="0"/>
                <a:cs typeface="Times New Roman" panose="02020603050405020304" pitchFamily="18" charset="0"/>
              </a:rPr>
              <a:t>Namitha</a:t>
            </a:r>
            <a:r>
              <a:rPr lang="en-US" sz="1600" dirty="0">
                <a:solidFill>
                  <a:schemeClr val="bg1"/>
                </a:solidFill>
                <a:latin typeface="Times New Roman" panose="02020603050405020304" pitchFamily="18" charset="0"/>
                <a:cs typeface="Times New Roman" panose="02020603050405020304" pitchFamily="18" charset="0"/>
              </a:rPr>
              <a:t> A R</a:t>
            </a:r>
          </a:p>
          <a:p>
            <a:pPr algn="ctr"/>
            <a:r>
              <a:rPr lang="en-US" sz="1600" dirty="0">
                <a:solidFill>
                  <a:schemeClr val="bg1"/>
                </a:solidFill>
                <a:latin typeface="Times New Roman" panose="02020603050405020304" pitchFamily="18" charset="0"/>
                <a:cs typeface="Times New Roman" panose="02020603050405020304" pitchFamily="18" charset="0"/>
              </a:rPr>
              <a:t>Asst. Professor Dept. of CSE</a:t>
            </a:r>
          </a:p>
          <a:p>
            <a:pPr algn="ctr"/>
            <a:r>
              <a:rPr lang="en-US" sz="1600" dirty="0">
                <a:solidFill>
                  <a:schemeClr val="bg1"/>
                </a:solidFill>
                <a:latin typeface="Times New Roman" panose="02020603050405020304" pitchFamily="18" charset="0"/>
                <a:cs typeface="Times New Roman" panose="02020603050405020304" pitchFamily="18" charset="0"/>
              </a:rPr>
              <a:t>BGSIT, BG  Nagar</a:t>
            </a:r>
          </a:p>
        </p:txBody>
      </p:sp>
      <p:sp>
        <p:nvSpPr>
          <p:cNvPr id="13" name="TextBox 12">
            <a:extLst>
              <a:ext uri="{FF2B5EF4-FFF2-40B4-BE49-F238E27FC236}">
                <a16:creationId xmlns:a16="http://schemas.microsoft.com/office/drawing/2014/main" id="{BAD85AD3-8133-27DA-57BC-B705BAF1D839}"/>
              </a:ext>
            </a:extLst>
          </p:cNvPr>
          <p:cNvSpPr txBox="1"/>
          <p:nvPr/>
        </p:nvSpPr>
        <p:spPr>
          <a:xfrm>
            <a:off x="8475886" y="4482353"/>
            <a:ext cx="2581156" cy="1077218"/>
          </a:xfrm>
          <a:prstGeom prst="rect">
            <a:avLst/>
          </a:prstGeom>
          <a:noFill/>
        </p:spPr>
        <p:txBody>
          <a:bodyPr wrap="none" rtlCol="0">
            <a:spAutoFit/>
          </a:bodyPr>
          <a:lstStyle/>
          <a:p>
            <a:pPr algn="ctr"/>
            <a:r>
              <a:rPr lang="en-US" sz="1600" u="sng" dirty="0">
                <a:solidFill>
                  <a:schemeClr val="bg1"/>
                </a:solidFill>
                <a:latin typeface="Times New Roman" panose="02020603050405020304" pitchFamily="18" charset="0"/>
                <a:cs typeface="Times New Roman" panose="02020603050405020304" pitchFamily="18" charset="0"/>
              </a:rPr>
              <a:t>Guide</a:t>
            </a:r>
          </a:p>
          <a:p>
            <a:pPr algn="ctr"/>
            <a:r>
              <a:rPr lang="en-US" sz="1600" dirty="0">
                <a:solidFill>
                  <a:schemeClr val="bg1"/>
                </a:solidFill>
                <a:latin typeface="Times New Roman" panose="02020603050405020304" pitchFamily="18" charset="0"/>
                <a:cs typeface="Times New Roman" panose="02020603050405020304" pitchFamily="18" charset="0"/>
              </a:rPr>
              <a:t>Mrs. Swetha S N</a:t>
            </a:r>
          </a:p>
          <a:p>
            <a:pPr algn="ctr"/>
            <a:r>
              <a:rPr lang="en-US" sz="1600" dirty="0">
                <a:solidFill>
                  <a:schemeClr val="bg1"/>
                </a:solidFill>
                <a:latin typeface="Times New Roman" panose="02020603050405020304" pitchFamily="18" charset="0"/>
                <a:cs typeface="Times New Roman" panose="02020603050405020304" pitchFamily="18" charset="0"/>
              </a:rPr>
              <a:t>Asst. Professor Dept. of CSE</a:t>
            </a:r>
          </a:p>
          <a:p>
            <a:pPr algn="ctr"/>
            <a:r>
              <a:rPr lang="en-US" sz="1600" dirty="0">
                <a:solidFill>
                  <a:schemeClr val="bg1"/>
                </a:solidFill>
                <a:latin typeface="Times New Roman" panose="02020603050405020304" pitchFamily="18" charset="0"/>
                <a:cs typeface="Times New Roman" panose="02020603050405020304" pitchFamily="18" charset="0"/>
              </a:rPr>
              <a:t>BGSIT, BG  Nagar</a:t>
            </a:r>
          </a:p>
        </p:txBody>
      </p:sp>
      <p:sp>
        <p:nvSpPr>
          <p:cNvPr id="15" name="TextBox 14">
            <a:extLst>
              <a:ext uri="{FF2B5EF4-FFF2-40B4-BE49-F238E27FC236}">
                <a16:creationId xmlns:a16="http://schemas.microsoft.com/office/drawing/2014/main" id="{3877F819-5A7D-6E5D-3D51-6F1849DDF001}"/>
              </a:ext>
            </a:extLst>
          </p:cNvPr>
          <p:cNvSpPr txBox="1"/>
          <p:nvPr/>
        </p:nvSpPr>
        <p:spPr>
          <a:xfrm>
            <a:off x="5410556" y="5190565"/>
            <a:ext cx="1456489" cy="369332"/>
          </a:xfrm>
          <a:prstGeom prst="rect">
            <a:avLst/>
          </a:prstGeom>
          <a:noFill/>
        </p:spPr>
        <p:txBody>
          <a:bodyPr wrap="none" rtlCol="0">
            <a:spAutoFit/>
          </a:bodyPr>
          <a:lstStyle/>
          <a:p>
            <a:r>
              <a:rPr lang="en-US" b="1" dirty="0">
                <a:solidFill>
                  <a:srgbClr val="FFC000"/>
                </a:solidFill>
                <a:latin typeface="Times New Roman" panose="02020603050405020304" pitchFamily="18" charset="0"/>
                <a:cs typeface="Times New Roman" panose="02020603050405020304" pitchFamily="18" charset="0"/>
              </a:rPr>
              <a:t>Presented by</a:t>
            </a:r>
          </a:p>
        </p:txBody>
      </p:sp>
      <p:sp>
        <p:nvSpPr>
          <p:cNvPr id="16" name="TextBox 15">
            <a:extLst>
              <a:ext uri="{FF2B5EF4-FFF2-40B4-BE49-F238E27FC236}">
                <a16:creationId xmlns:a16="http://schemas.microsoft.com/office/drawing/2014/main" id="{10EE98F5-794F-6871-36DB-073FEE6FD235}"/>
              </a:ext>
            </a:extLst>
          </p:cNvPr>
          <p:cNvSpPr txBox="1"/>
          <p:nvPr/>
        </p:nvSpPr>
        <p:spPr>
          <a:xfrm>
            <a:off x="5559635" y="5491069"/>
            <a:ext cx="1072730" cy="584775"/>
          </a:xfrm>
          <a:prstGeom prst="rect">
            <a:avLst/>
          </a:prstGeom>
          <a:noFill/>
        </p:spPr>
        <p:txBody>
          <a:bodyPr wrap="non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SURYA R</a:t>
            </a:r>
          </a:p>
          <a:p>
            <a:pPr algn="ctr"/>
            <a:r>
              <a:rPr lang="en-US" sz="1600" dirty="0">
                <a:solidFill>
                  <a:schemeClr val="bg1"/>
                </a:solidFill>
                <a:latin typeface="Times New Roman" panose="02020603050405020304" pitchFamily="18" charset="0"/>
                <a:cs typeface="Times New Roman" panose="02020603050405020304" pitchFamily="18" charset="0"/>
              </a:rPr>
              <a:t>18CSE082</a:t>
            </a:r>
          </a:p>
        </p:txBody>
      </p:sp>
      <p:sp>
        <p:nvSpPr>
          <p:cNvPr id="17" name="TextBox 16">
            <a:extLst>
              <a:ext uri="{FF2B5EF4-FFF2-40B4-BE49-F238E27FC236}">
                <a16:creationId xmlns:a16="http://schemas.microsoft.com/office/drawing/2014/main" id="{76E17472-F00B-7FC1-82D4-07058691954B}"/>
              </a:ext>
            </a:extLst>
          </p:cNvPr>
          <p:cNvSpPr txBox="1"/>
          <p:nvPr/>
        </p:nvSpPr>
        <p:spPr>
          <a:xfrm>
            <a:off x="5087551" y="3980327"/>
            <a:ext cx="2016899" cy="338554"/>
          </a:xfrm>
          <a:prstGeom prst="rect">
            <a:avLst/>
          </a:prstGeom>
          <a:noFill/>
        </p:spPr>
        <p:txBody>
          <a:bodyPr wrap="none" rtlCol="0">
            <a:spAutoFit/>
          </a:bodyPr>
          <a:lstStyle/>
          <a:p>
            <a:r>
              <a:rPr lang="en-US" sz="1600" dirty="0">
                <a:solidFill>
                  <a:schemeClr val="bg1"/>
                </a:solidFill>
                <a:latin typeface="Times New Roman" panose="02020603050405020304" pitchFamily="18" charset="0"/>
                <a:cs typeface="Times New Roman" panose="02020603050405020304" pitchFamily="18" charset="0"/>
              </a:rPr>
              <a:t>Under the guidance of</a:t>
            </a:r>
          </a:p>
        </p:txBody>
      </p:sp>
    </p:spTree>
    <p:extLst>
      <p:ext uri="{BB962C8B-B14F-4D97-AF65-F5344CB8AC3E}">
        <p14:creationId xmlns:p14="http://schemas.microsoft.com/office/powerpoint/2010/main" val="311380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4253" y="2521926"/>
            <a:ext cx="10643493" cy="3349956"/>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automated face tracker detects the largest face within the video feed from the webcam and localizes the measurement region of interest (ROI) for each video frame.</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It uses temperature sensor to measure the temperature from your body.</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 raw RGB signals are decomposed into three independent components ( patterns) using independent component analysis.</a:t>
            </a:r>
          </a:p>
        </p:txBody>
      </p:sp>
      <p:sp>
        <p:nvSpPr>
          <p:cNvPr id="3" name="Rectangle 2">
            <a:extLst>
              <a:ext uri="{FF2B5EF4-FFF2-40B4-BE49-F238E27FC236}">
                <a16:creationId xmlns:a16="http://schemas.microsoft.com/office/drawing/2014/main" id="{D05D7E24-2AD3-6FA8-3A4F-2C407416F8D6}"/>
              </a:ext>
            </a:extLst>
          </p:cNvPr>
          <p:cNvSpPr/>
          <p:nvPr/>
        </p:nvSpPr>
        <p:spPr>
          <a:xfrm>
            <a:off x="965915" y="1056068"/>
            <a:ext cx="10187189" cy="584775"/>
          </a:xfrm>
          <a:prstGeom prst="rect">
            <a:avLst/>
          </a:prstGeom>
        </p:spPr>
        <p:txBody>
          <a:bodyPr wrap="square">
            <a:spAutoFit/>
          </a:bodyPr>
          <a:lstStyle/>
          <a:p>
            <a:r>
              <a:rPr lang="en-IN" sz="3200" dirty="0">
                <a:solidFill>
                  <a:schemeClr val="bg1"/>
                </a:solidFill>
                <a:latin typeface="Times New Roman" panose="02020603050405020304" pitchFamily="18" charset="0"/>
                <a:cs typeface="Times New Roman" panose="02020603050405020304" pitchFamily="18" charset="0"/>
              </a:rPr>
              <a:t>SYSTEM DESIGN</a:t>
            </a:r>
          </a:p>
        </p:txBody>
      </p:sp>
    </p:spTree>
    <p:extLst>
      <p:ext uri="{BB962C8B-B14F-4D97-AF65-F5344CB8AC3E}">
        <p14:creationId xmlns:p14="http://schemas.microsoft.com/office/powerpoint/2010/main" val="370047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AA05-DF89-021C-A9A4-EB0E3E1A0E4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DESIGN</a:t>
            </a:r>
          </a:p>
        </p:txBody>
      </p:sp>
      <p:sp>
        <p:nvSpPr>
          <p:cNvPr id="4" name="Content Placeholder 2">
            <a:extLst>
              <a:ext uri="{FF2B5EF4-FFF2-40B4-BE49-F238E27FC236}">
                <a16:creationId xmlns:a16="http://schemas.microsoft.com/office/drawing/2014/main" id="{577C8766-50AD-8BA7-412C-B6D0A8320A9F}"/>
              </a:ext>
            </a:extLst>
          </p:cNvPr>
          <p:cNvSpPr>
            <a:spLocks noGrp="1"/>
          </p:cNvSpPr>
          <p:nvPr>
            <p:ph idx="1"/>
          </p:nvPr>
        </p:nvSpPr>
        <p:spPr>
          <a:xfrm>
            <a:off x="864347" y="2581088"/>
            <a:ext cx="10463305" cy="3264127"/>
          </a:xfrm>
        </p:spPr>
        <p:txBody>
          <a:bodyPr>
            <a:noAutofit/>
          </a:bodyPr>
          <a:lstStyle/>
          <a:p>
            <a:pPr>
              <a:lnSpc>
                <a:spcPct val="150000"/>
              </a:lnSpc>
              <a:buFont typeface="Arial" charset="0"/>
              <a:buChar char="•"/>
            </a:pPr>
            <a:r>
              <a:rPr lang="en-US" sz="2000" dirty="0">
                <a:latin typeface="Times New Roman" panose="02020603050405020304" pitchFamily="18" charset="0"/>
                <a:cs typeface="Times New Roman" panose="02020603050405020304" pitchFamily="18" charset="0"/>
              </a:rPr>
              <a:t>A single user will be able to interact with the mirror at a time.</a:t>
            </a:r>
          </a:p>
          <a:p>
            <a:pPr>
              <a:lnSpc>
                <a:spcPct val="150000"/>
              </a:lnSpc>
              <a:buFont typeface="Arial" charset="0"/>
              <a:buChar char="•"/>
            </a:pPr>
            <a:r>
              <a:rPr lang="en-US" sz="2000" dirty="0">
                <a:latin typeface="Times New Roman" panose="02020603050405020304" pitchFamily="18" charset="0"/>
                <a:cs typeface="Times New Roman" panose="02020603050405020304" pitchFamily="18" charset="0"/>
              </a:rPr>
              <a:t> When looking into the mirror, the user will see a box appear around his/her face and a timer will be displayed on the top corner of the box.</a:t>
            </a:r>
          </a:p>
          <a:p>
            <a:pPr>
              <a:lnSpc>
                <a:spcPct val="150000"/>
              </a:lnSpc>
              <a:buFont typeface="Arial" charset="0"/>
              <a:buChar char="•"/>
            </a:pPr>
            <a:r>
              <a:rPr lang="en-US" sz="2000" dirty="0">
                <a:latin typeface="Times New Roman" panose="02020603050405020304" pitchFamily="18" charset="0"/>
                <a:cs typeface="Times New Roman" panose="02020603050405020304" pitchFamily="18" charset="0"/>
              </a:rPr>
              <a:t> Users will be asked to stay relatively still as the timer counts down to get accurate values.</a:t>
            </a:r>
          </a:p>
          <a:p>
            <a:pPr>
              <a:lnSpc>
                <a:spcPct val="150000"/>
              </a:lnSpc>
              <a:buFont typeface="Arial" charset="0"/>
              <a:buChar char="•"/>
            </a:pPr>
            <a:r>
              <a:rPr lang="en-US" sz="2000" dirty="0">
                <a:latin typeface="Times New Roman" panose="02020603050405020304" pitchFamily="18" charset="0"/>
                <a:cs typeface="Times New Roman" panose="02020603050405020304" pitchFamily="18" charset="0"/>
              </a:rPr>
              <a:t> User’s heart rate will be displayed on the mirror.</a:t>
            </a:r>
          </a:p>
          <a:p>
            <a:pPr>
              <a:lnSpc>
                <a:spcPct val="150000"/>
              </a:lnSpc>
              <a:buFont typeface="Arial" charset="0"/>
              <a:buChar char="•"/>
            </a:pPr>
            <a:r>
              <a:rPr lang="en-US" sz="2000" dirty="0">
                <a:latin typeface="Times New Roman" panose="02020603050405020304" pitchFamily="18" charset="0"/>
                <a:cs typeface="Times New Roman" panose="02020603050405020304" pitchFamily="18" charset="0"/>
              </a:rPr>
              <a:t> The heart rate measurement will be updated continuously until the user looks away.</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8493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613AE6-6180-7EFF-CA65-9DDCA90F6030}"/>
              </a:ext>
            </a:extLst>
          </p:cNvPr>
          <p:cNvPicPr>
            <a:picLocks noChangeAspect="1"/>
          </p:cNvPicPr>
          <p:nvPr/>
        </p:nvPicPr>
        <p:blipFill>
          <a:blip r:embed="rId2"/>
          <a:stretch>
            <a:fillRect/>
          </a:stretch>
        </p:blipFill>
        <p:spPr>
          <a:xfrm>
            <a:off x="305038" y="1214584"/>
            <a:ext cx="5334462" cy="3048264"/>
          </a:xfrm>
          <a:prstGeom prst="rect">
            <a:avLst/>
          </a:prstGeom>
        </p:spPr>
      </p:pic>
      <p:pic>
        <p:nvPicPr>
          <p:cNvPr id="7" name="Picture 6">
            <a:extLst>
              <a:ext uri="{FF2B5EF4-FFF2-40B4-BE49-F238E27FC236}">
                <a16:creationId xmlns:a16="http://schemas.microsoft.com/office/drawing/2014/main" id="{E3E657A1-A94D-C169-0107-5140BC879E70}"/>
              </a:ext>
            </a:extLst>
          </p:cNvPr>
          <p:cNvPicPr>
            <a:picLocks noChangeAspect="1"/>
          </p:cNvPicPr>
          <p:nvPr/>
        </p:nvPicPr>
        <p:blipFill>
          <a:blip r:embed="rId3"/>
          <a:stretch>
            <a:fillRect/>
          </a:stretch>
        </p:blipFill>
        <p:spPr>
          <a:xfrm>
            <a:off x="6552502" y="1091308"/>
            <a:ext cx="4961050" cy="3276884"/>
          </a:xfrm>
          <a:prstGeom prst="rect">
            <a:avLst/>
          </a:prstGeom>
        </p:spPr>
      </p:pic>
      <p:sp>
        <p:nvSpPr>
          <p:cNvPr id="8" name="TextBox 7">
            <a:extLst>
              <a:ext uri="{FF2B5EF4-FFF2-40B4-BE49-F238E27FC236}">
                <a16:creationId xmlns:a16="http://schemas.microsoft.com/office/drawing/2014/main" id="{6E8193F5-0236-B771-AC74-FFDB96D3267B}"/>
              </a:ext>
            </a:extLst>
          </p:cNvPr>
          <p:cNvSpPr txBox="1"/>
          <p:nvPr/>
        </p:nvSpPr>
        <p:spPr>
          <a:xfrm>
            <a:off x="1773474" y="4459941"/>
            <a:ext cx="239759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Fig. Smart Mirror setup</a:t>
            </a:r>
          </a:p>
        </p:txBody>
      </p:sp>
      <p:sp>
        <p:nvSpPr>
          <p:cNvPr id="9" name="TextBox 8">
            <a:extLst>
              <a:ext uri="{FF2B5EF4-FFF2-40B4-BE49-F238E27FC236}">
                <a16:creationId xmlns:a16="http://schemas.microsoft.com/office/drawing/2014/main" id="{3F0EE934-4A96-C366-B42F-6A74DF119755}"/>
              </a:ext>
            </a:extLst>
          </p:cNvPr>
          <p:cNvSpPr txBox="1"/>
          <p:nvPr/>
        </p:nvSpPr>
        <p:spPr>
          <a:xfrm>
            <a:off x="7923879" y="4368192"/>
            <a:ext cx="239759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Fig. Program Flow</a:t>
            </a:r>
          </a:p>
        </p:txBody>
      </p:sp>
    </p:spTree>
    <p:extLst>
      <p:ext uri="{BB962C8B-B14F-4D97-AF65-F5344CB8AC3E}">
        <p14:creationId xmlns:p14="http://schemas.microsoft.com/office/powerpoint/2010/main" val="417654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2EFDCA-DA53-BD85-866A-D0F5652EF3AD}"/>
              </a:ext>
            </a:extLst>
          </p:cNvPr>
          <p:cNvPicPr>
            <a:picLocks noChangeAspect="1"/>
          </p:cNvPicPr>
          <p:nvPr/>
        </p:nvPicPr>
        <p:blipFill>
          <a:blip r:embed="rId2"/>
          <a:stretch>
            <a:fillRect/>
          </a:stretch>
        </p:blipFill>
        <p:spPr>
          <a:xfrm>
            <a:off x="2572433" y="625033"/>
            <a:ext cx="7047134" cy="4942390"/>
          </a:xfrm>
          <a:prstGeom prst="rect">
            <a:avLst/>
          </a:prstGeom>
        </p:spPr>
      </p:pic>
      <p:sp>
        <p:nvSpPr>
          <p:cNvPr id="9" name="TextBox 8">
            <a:extLst>
              <a:ext uri="{FF2B5EF4-FFF2-40B4-BE49-F238E27FC236}">
                <a16:creationId xmlns:a16="http://schemas.microsoft.com/office/drawing/2014/main" id="{D8046133-834D-5F0C-3835-029D1124D081}"/>
              </a:ext>
            </a:extLst>
          </p:cNvPr>
          <p:cNvSpPr txBox="1"/>
          <p:nvPr/>
        </p:nvSpPr>
        <p:spPr>
          <a:xfrm>
            <a:off x="4623481" y="5717894"/>
            <a:ext cx="294503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Fig. Smart Medical Mirror</a:t>
            </a:r>
          </a:p>
        </p:txBody>
      </p:sp>
    </p:spTree>
    <p:extLst>
      <p:ext uri="{BB962C8B-B14F-4D97-AF65-F5344CB8AC3E}">
        <p14:creationId xmlns:p14="http://schemas.microsoft.com/office/powerpoint/2010/main" val="2426472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ADVANTAGES AND APPLICATIONS</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4497" y="2281529"/>
            <a:ext cx="10626185" cy="4170786"/>
          </a:xfrm>
        </p:spPr>
        <p:txBody>
          <a:bodyPr>
            <a:normAutofit fontScale="25000" lnSpcReduction="20000"/>
          </a:bodyPr>
          <a:lstStyle/>
          <a:p>
            <a:pPr marL="0" indent="0">
              <a:buNone/>
            </a:pPr>
            <a:r>
              <a:rPr lang="en-IN" sz="9600" b="1" dirty="0">
                <a:latin typeface="Times New Roman" panose="02020603050405020304" pitchFamily="18" charset="0"/>
                <a:cs typeface="Times New Roman" panose="02020603050405020304" pitchFamily="18" charset="0"/>
              </a:rPr>
              <a:t>Advantages</a:t>
            </a:r>
          </a:p>
          <a:p>
            <a:pPr marL="0" indent="0">
              <a:lnSpc>
                <a:spcPct val="170000"/>
              </a:lnSpc>
              <a:buNone/>
            </a:pPr>
            <a:r>
              <a:rPr lang="en-IN" sz="8000" dirty="0" err="1">
                <a:latin typeface="Times New Roman" panose="02020603050405020304" pitchFamily="18" charset="0"/>
                <a:cs typeface="Times New Roman" panose="02020603050405020304" pitchFamily="18" charset="0"/>
              </a:rPr>
              <a:t>i</a:t>
            </a:r>
            <a:r>
              <a:rPr lang="en-IN" sz="8000" dirty="0">
                <a:latin typeface="Times New Roman" panose="02020603050405020304" pitchFamily="18" charset="0"/>
                <a:cs typeface="Times New Roman" panose="02020603050405020304" pitchFamily="18" charset="0"/>
              </a:rPr>
              <a:t>. The Medical Mirror fits seamlessly into the ambient home environment.</a:t>
            </a:r>
          </a:p>
          <a:p>
            <a:pPr marL="0" indent="0">
              <a:lnSpc>
                <a:spcPct val="170000"/>
              </a:lnSpc>
              <a:buNone/>
            </a:pPr>
            <a:r>
              <a:rPr lang="en-IN" sz="8000" dirty="0">
                <a:latin typeface="Times New Roman" panose="02020603050405020304" pitchFamily="18" charset="0"/>
                <a:cs typeface="Times New Roman" panose="02020603050405020304" pitchFamily="18" charset="0"/>
              </a:rPr>
              <a:t>ii. Blending the data collection process into the course of our daily routines.</a:t>
            </a:r>
          </a:p>
          <a:p>
            <a:pPr marL="0" indent="0">
              <a:lnSpc>
                <a:spcPct val="170000"/>
              </a:lnSpc>
              <a:buNone/>
            </a:pPr>
            <a:r>
              <a:rPr lang="en-IN" sz="8000" dirty="0">
                <a:latin typeface="Times New Roman" panose="02020603050405020304" pitchFamily="18" charset="0"/>
                <a:cs typeface="Times New Roman" panose="02020603050405020304" pitchFamily="18" charset="0"/>
              </a:rPr>
              <a:t>iii. The interface is intended to provide a convenient means for people to track their daily health with minimal effort.</a:t>
            </a:r>
          </a:p>
          <a:p>
            <a:pPr marL="0" indent="0">
              <a:lnSpc>
                <a:spcPct val="170000"/>
              </a:lnSpc>
              <a:buNone/>
            </a:pPr>
            <a:r>
              <a:rPr lang="en-IN" sz="8000" dirty="0">
                <a:latin typeface="Times New Roman" panose="02020603050405020304" pitchFamily="18" charset="0"/>
                <a:cs typeface="Times New Roman" panose="02020603050405020304" pitchFamily="18" charset="0"/>
              </a:rPr>
              <a:t>iv. It is low cost compared with other methods.</a:t>
            </a:r>
          </a:p>
          <a:p>
            <a:pPr marL="0" indent="0">
              <a:lnSpc>
                <a:spcPct val="170000"/>
              </a:lnSpc>
              <a:buNone/>
            </a:pPr>
            <a:r>
              <a:rPr lang="en-IN" sz="8000" dirty="0">
                <a:latin typeface="Times New Roman" panose="02020603050405020304" pitchFamily="18" charset="0"/>
                <a:cs typeface="Times New Roman" panose="02020603050405020304" pitchFamily="18" charset="0"/>
              </a:rPr>
              <a:t> v. An advanced approach to user’s health monitoring depends upon the state of the art technology.</a:t>
            </a:r>
          </a:p>
        </p:txBody>
      </p:sp>
    </p:spTree>
    <p:extLst>
      <p:ext uri="{BB962C8B-B14F-4D97-AF65-F5344CB8AC3E}">
        <p14:creationId xmlns:p14="http://schemas.microsoft.com/office/powerpoint/2010/main" val="563777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588" y="2152739"/>
            <a:ext cx="8825659" cy="3416300"/>
          </a:xfrm>
        </p:spPr>
        <p:txBody>
          <a:bodyPr/>
          <a:lstStyle/>
          <a:p>
            <a:endParaRPr lang="en-IN" dirty="0"/>
          </a:p>
          <a:p>
            <a:pPr marL="0" indent="0">
              <a:buNone/>
            </a:pPr>
            <a:r>
              <a:rPr lang="en-IN" sz="2800" b="1" dirty="0">
                <a:latin typeface="Times New Roman" panose="02020603050405020304" pitchFamily="18" charset="0"/>
                <a:cs typeface="Times New Roman" panose="02020603050405020304" pitchFamily="18" charset="0"/>
              </a:rPr>
              <a:t>Applications</a:t>
            </a:r>
          </a:p>
          <a:p>
            <a:pPr marL="571500" indent="-571500">
              <a:buClrTx/>
              <a:buFont typeface="+mj-lt"/>
              <a:buAutoNum type="romanUcPeriod"/>
            </a:pPr>
            <a:r>
              <a:rPr lang="en-IN" sz="2800" dirty="0">
                <a:latin typeface="Times New Roman" panose="02020603050405020304" pitchFamily="18" charset="0"/>
                <a:cs typeface="Times New Roman" panose="02020603050405020304" pitchFamily="18" charset="0"/>
              </a:rPr>
              <a:t>It can be used as a domestic tool.</a:t>
            </a:r>
          </a:p>
          <a:p>
            <a:pPr marL="571500" indent="-571500">
              <a:buClrTx/>
              <a:buFont typeface="+mj-lt"/>
              <a:buAutoNum type="romanUcPeriod"/>
            </a:pPr>
            <a:r>
              <a:rPr lang="en-IN" sz="2800" dirty="0">
                <a:latin typeface="Times New Roman" panose="02020603050405020304" pitchFamily="18" charset="0"/>
                <a:cs typeface="Times New Roman" panose="02020603050405020304" pitchFamily="18" charset="0"/>
              </a:rPr>
              <a:t>It can be placed in hospitals, clinics etc.</a:t>
            </a:r>
          </a:p>
          <a:p>
            <a:pPr marL="571500" indent="-571500">
              <a:buClrTx/>
              <a:buFont typeface="+mj-lt"/>
              <a:buAutoNum type="romanUcPeriod"/>
            </a:pPr>
            <a:r>
              <a:rPr lang="en-IN" sz="2800" dirty="0">
                <a:latin typeface="Times New Roman" panose="02020603050405020304" pitchFamily="18" charset="0"/>
                <a:cs typeface="Times New Roman" panose="02020603050405020304" pitchFamily="18" charset="0"/>
              </a:rPr>
              <a:t>It can be used in military camps.</a:t>
            </a:r>
          </a:p>
        </p:txBody>
      </p:sp>
    </p:spTree>
    <p:extLst>
      <p:ext uri="{BB962C8B-B14F-4D97-AF65-F5344CB8AC3E}">
        <p14:creationId xmlns:p14="http://schemas.microsoft.com/office/powerpoint/2010/main" val="3322408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613060"/>
            <a:ext cx="8825659" cy="706964"/>
          </a:xfrm>
        </p:spPr>
        <p:txBody>
          <a:bodyPr/>
          <a:lstStyle/>
          <a:p>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a:lnSpc>
                <a:spcPct val="150000"/>
              </a:lnSpc>
            </a:pPr>
            <a:r>
              <a:rPr lang="en-US" sz="2400" dirty="0">
                <a:latin typeface="Times New Roman" panose="02020603050405020304" pitchFamily="18" charset="0"/>
                <a:cs typeface="Times New Roman" panose="02020603050405020304" pitchFamily="18" charset="0"/>
              </a:rPr>
              <a:t>This project illustrates an innovative approach to pervasive health monitoring based on state of the art technology. </a:t>
            </a:r>
          </a:p>
          <a:p>
            <a:pPr>
              <a:lnSpc>
                <a:spcPct val="150000"/>
              </a:lnSpc>
            </a:pPr>
            <a:r>
              <a:rPr lang="en-US" sz="2400" dirty="0">
                <a:latin typeface="Times New Roman" panose="02020603050405020304" pitchFamily="18" charset="0"/>
                <a:cs typeface="Times New Roman" panose="02020603050405020304" pitchFamily="18" charset="0"/>
              </a:rPr>
              <a:t>The Medical Mirror fits seamlessly into the ambient home environment, blending the data collection process into the course of our daily routines. </a:t>
            </a:r>
          </a:p>
          <a:p>
            <a:pPr>
              <a:lnSpc>
                <a:spcPct val="150000"/>
              </a:lnSpc>
            </a:pPr>
            <a:r>
              <a:rPr lang="en-US" sz="2400" dirty="0">
                <a:latin typeface="Times New Roman" panose="02020603050405020304" pitchFamily="18" charset="0"/>
                <a:cs typeface="Times New Roman" panose="02020603050405020304" pitchFamily="18" charset="0"/>
              </a:rPr>
              <a:t>This interface is intended to provide a convenient means for people to track their daily health with minimal effort. </a:t>
            </a:r>
          </a:p>
          <a:p>
            <a:pPr>
              <a:lnSpc>
                <a:spcPct val="150000"/>
              </a:lnSpc>
            </a:pPr>
            <a:endParaRPr lang="en-IN" dirty="0"/>
          </a:p>
        </p:txBody>
      </p:sp>
    </p:spTree>
    <p:extLst>
      <p:ext uri="{BB962C8B-B14F-4D97-AF65-F5344CB8AC3E}">
        <p14:creationId xmlns:p14="http://schemas.microsoft.com/office/powerpoint/2010/main" val="3352043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199" y="2468031"/>
            <a:ext cx="11286565" cy="3416300"/>
          </a:xfrm>
        </p:spPr>
        <p:txBody>
          <a:bodyPr>
            <a:noAutofit/>
          </a:bodyPr>
          <a:lstStyle/>
          <a:p>
            <a:pPr marL="0" indent="0">
              <a:buClrTx/>
              <a:buNone/>
            </a:pPr>
            <a:r>
              <a:rPr lang="en-IN" sz="2400" dirty="0">
                <a:latin typeface="Times New Roman" panose="02020603050405020304" pitchFamily="18" charset="0"/>
                <a:cs typeface="Times New Roman" panose="02020603050405020304" pitchFamily="18" charset="0"/>
              </a:rPr>
              <a:t>[1]. </a:t>
            </a:r>
            <a:r>
              <a:rPr lang="en-IN" sz="2400" dirty="0" err="1">
                <a:latin typeface="Times New Roman" panose="02020603050405020304" pitchFamily="18" charset="0"/>
                <a:cs typeface="Times New Roman" panose="02020603050405020304" pitchFamily="18" charset="0"/>
              </a:rPr>
              <a:t>Poh</a:t>
            </a:r>
            <a:r>
              <a:rPr lang="en-IN" sz="2400" dirty="0">
                <a:latin typeface="Times New Roman" panose="02020603050405020304" pitchFamily="18" charset="0"/>
                <a:cs typeface="Times New Roman" panose="02020603050405020304" pitchFamily="18" charset="0"/>
              </a:rPr>
              <a:t>, M.-Z., </a:t>
            </a:r>
            <a:r>
              <a:rPr lang="en-IN" sz="2400" dirty="0" err="1">
                <a:latin typeface="Times New Roman" panose="02020603050405020304" pitchFamily="18" charset="0"/>
                <a:cs typeface="Times New Roman" panose="02020603050405020304" pitchFamily="18" charset="0"/>
              </a:rPr>
              <a:t>mcduff</a:t>
            </a:r>
            <a:r>
              <a:rPr lang="en-IN" sz="2400" dirty="0">
                <a:latin typeface="Times New Roman" panose="02020603050405020304" pitchFamily="18" charset="0"/>
                <a:cs typeface="Times New Roman" panose="02020603050405020304" pitchFamily="18" charset="0"/>
              </a:rPr>
              <a:t>, D.J. Picard, R.W. 2010. Non- contact, Automated Cardiac Pulse Measurements Using Video Imaging and Blind Source Separation. Optics Express, 18(10) 10762-10774.</a:t>
            </a:r>
          </a:p>
          <a:p>
            <a:pPr marL="0" indent="0">
              <a:buClrTx/>
              <a:buNone/>
            </a:pPr>
            <a:r>
              <a:rPr lang="en-IN" sz="2400" dirty="0">
                <a:latin typeface="Times New Roman" panose="02020603050405020304" pitchFamily="18" charset="0"/>
                <a:cs typeface="Times New Roman" panose="02020603050405020304" pitchFamily="18" charset="0"/>
              </a:rPr>
              <a:t>[2]. </a:t>
            </a:r>
            <a:r>
              <a:rPr lang="en-IN" sz="2400" dirty="0" err="1">
                <a:latin typeface="Times New Roman" panose="02020603050405020304" pitchFamily="18" charset="0"/>
                <a:cs typeface="Times New Roman" panose="02020603050405020304" pitchFamily="18" charset="0"/>
              </a:rPr>
              <a:t>Bhagyashree</a:t>
            </a:r>
            <a:r>
              <a:rPr lang="en-IN" sz="2400" dirty="0">
                <a:latin typeface="Times New Roman" panose="02020603050405020304" pitchFamily="18" charset="0"/>
                <a:cs typeface="Times New Roman" panose="02020603050405020304" pitchFamily="18" charset="0"/>
              </a:rPr>
              <a:t> J. </a:t>
            </a:r>
            <a:r>
              <a:rPr lang="en-IN" sz="2400" dirty="0" err="1">
                <a:latin typeface="Times New Roman" panose="02020603050405020304" pitchFamily="18" charset="0"/>
                <a:cs typeface="Times New Roman" panose="02020603050405020304" pitchFamily="18" charset="0"/>
              </a:rPr>
              <a:t>Bhoyar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Smita</a:t>
            </a:r>
            <a:r>
              <a:rPr lang="en-IN" sz="2400" dirty="0">
                <a:latin typeface="Times New Roman" panose="02020603050405020304" pitchFamily="18" charset="0"/>
                <a:cs typeface="Times New Roman" panose="02020603050405020304" pitchFamily="18" charset="0"/>
              </a:rPr>
              <a:t> R. </a:t>
            </a:r>
            <a:r>
              <a:rPr lang="en-IN" sz="2400" dirty="0" err="1">
                <a:latin typeface="Times New Roman" panose="02020603050405020304" pitchFamily="18" charset="0"/>
                <a:cs typeface="Times New Roman" panose="02020603050405020304" pitchFamily="18" charset="0"/>
              </a:rPr>
              <a:t>Londhe</a:t>
            </a:r>
            <a:r>
              <a:rPr lang="en-IN" sz="2400" dirty="0">
                <a:latin typeface="Times New Roman" panose="02020603050405020304" pitchFamily="18" charset="0"/>
                <a:cs typeface="Times New Roman" panose="02020603050405020304" pitchFamily="18" charset="0"/>
              </a:rPr>
              <a:t>, 2014.Methodology for Medical Mirror. </a:t>
            </a:r>
            <a:r>
              <a:rPr lang="en-IN" sz="2400" dirty="0" err="1">
                <a:latin typeface="Times New Roman" panose="02020603050405020304" pitchFamily="18" charset="0"/>
                <a:cs typeface="Times New Roman" panose="02020603050405020304" pitchFamily="18" charset="0"/>
              </a:rPr>
              <a:t>InternationalJournal</a:t>
            </a:r>
            <a:r>
              <a:rPr lang="en-IN" sz="2400" dirty="0">
                <a:latin typeface="Times New Roman" panose="02020603050405020304" pitchFamily="18" charset="0"/>
                <a:cs typeface="Times New Roman" panose="02020603050405020304" pitchFamily="18" charset="0"/>
              </a:rPr>
              <a:t> of Scientific and Research Publications,4(1) 1-4.</a:t>
            </a:r>
          </a:p>
          <a:p>
            <a:pPr marL="0" indent="0">
              <a:buClrTx/>
              <a:buNone/>
            </a:pPr>
            <a:r>
              <a:rPr lang="en-IN" sz="2400" dirty="0">
                <a:latin typeface="Times New Roman" panose="02020603050405020304" pitchFamily="18" charset="0"/>
                <a:cs typeface="Times New Roman" panose="02020603050405020304" pitchFamily="18" charset="0"/>
              </a:rPr>
              <a:t>[3]. </a:t>
            </a:r>
            <a:r>
              <a:rPr lang="en-IN" sz="2400" dirty="0" err="1">
                <a:latin typeface="Times New Roman" panose="02020603050405020304" pitchFamily="18" charset="0"/>
                <a:cs typeface="Times New Roman" panose="02020603050405020304" pitchFamily="18" charset="0"/>
              </a:rPr>
              <a:t>M.Garbey</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N.Sun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A.Merla</a:t>
            </a:r>
            <a:r>
              <a:rPr lang="en-IN" sz="2400" dirty="0">
                <a:latin typeface="Times New Roman" panose="02020603050405020304" pitchFamily="18" charset="0"/>
                <a:cs typeface="Times New Roman" panose="02020603050405020304" pitchFamily="18" charset="0"/>
              </a:rPr>
              <a:t>., I. Pavlidis,2007.Contact-free measurement of cardiac </a:t>
            </a:r>
            <a:r>
              <a:rPr lang="en-IN" sz="2400" dirty="0" err="1">
                <a:latin typeface="Times New Roman" panose="02020603050405020304" pitchFamily="18" charset="0"/>
                <a:cs typeface="Times New Roman" panose="02020603050405020304" pitchFamily="18" charset="0"/>
              </a:rPr>
              <a:t>pulsebased</a:t>
            </a:r>
            <a:r>
              <a:rPr lang="en-IN" sz="2400" dirty="0">
                <a:latin typeface="Times New Roman" panose="02020603050405020304" pitchFamily="18" charset="0"/>
                <a:cs typeface="Times New Roman" panose="02020603050405020304" pitchFamily="18" charset="0"/>
              </a:rPr>
              <a:t> on the analysis of thermal imagery, </a:t>
            </a:r>
            <a:r>
              <a:rPr lang="en-IN" sz="2400" dirty="0" err="1">
                <a:latin typeface="Times New Roman" panose="02020603050405020304" pitchFamily="18" charset="0"/>
                <a:cs typeface="Times New Roman" panose="02020603050405020304" pitchFamily="18" charset="0"/>
              </a:rPr>
              <a:t>IEEETrans</a:t>
            </a:r>
            <a:r>
              <a:rPr lang="en-IN" sz="2400" dirty="0">
                <a:latin typeface="Times New Roman" panose="02020603050405020304" pitchFamily="18" charset="0"/>
                <a:cs typeface="Times New Roman" panose="02020603050405020304" pitchFamily="18" charset="0"/>
              </a:rPr>
              <a:t>. Biomed. Eng. 54(8), 1418–1426.</a:t>
            </a:r>
          </a:p>
        </p:txBody>
      </p:sp>
    </p:spTree>
    <p:extLst>
      <p:ext uri="{BB962C8B-B14F-4D97-AF65-F5344CB8AC3E}">
        <p14:creationId xmlns:p14="http://schemas.microsoft.com/office/powerpoint/2010/main" val="2114248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74D32E-B6E9-51E1-00E8-04EC7B696824}"/>
              </a:ext>
            </a:extLst>
          </p:cNvPr>
          <p:cNvSpPr txBox="1"/>
          <p:nvPr/>
        </p:nvSpPr>
        <p:spPr>
          <a:xfrm>
            <a:off x="2823883" y="2767281"/>
            <a:ext cx="6544235" cy="1323439"/>
          </a:xfrm>
          <a:prstGeom prst="rect">
            <a:avLst/>
          </a:prstGeom>
          <a:noFill/>
        </p:spPr>
        <p:txBody>
          <a:bodyPr wrap="square" rtlCol="0">
            <a:spAutoFit/>
          </a:bodyPr>
          <a:lstStyle/>
          <a:p>
            <a:r>
              <a:rPr lang="en-US" sz="8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8463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102457"/>
            <a:ext cx="8825659" cy="706964"/>
          </a:xfrm>
        </p:spPr>
        <p:txBody>
          <a:bodyPr/>
          <a:lstStyle/>
          <a:p>
            <a:r>
              <a:rPr lang="en-US" sz="3200" dirty="0">
                <a:latin typeface="Times New Roman" panose="02020603050405020304" pitchFamily="18" charset="0"/>
                <a:cs typeface="Times New Roman" panose="02020603050405020304" pitchFamily="18" charset="0"/>
              </a:rPr>
              <a:t>AGENDA</a:t>
            </a:r>
            <a:endParaRPr lang="en-IN"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1154954" y="2122116"/>
            <a:ext cx="6096000" cy="4524315"/>
          </a:xfrm>
          <a:prstGeom prst="rect">
            <a:avLst/>
          </a:prstGeom>
        </p:spPr>
        <p:txBody>
          <a:bodyPr>
            <a:spAutoFit/>
          </a:bodyPr>
          <a:lstStyle/>
          <a:p>
            <a:pPr marL="285750" indent="-28575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Abstract</a:t>
            </a:r>
          </a:p>
          <a:p>
            <a:pPr marL="285750" indent="-28575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Literature Survey</a:t>
            </a:r>
          </a:p>
          <a:p>
            <a:pPr marL="285750" indent="-28575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Proposed System</a:t>
            </a:r>
          </a:p>
          <a:p>
            <a:pPr marL="285750" indent="-28575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System Requirements</a:t>
            </a:r>
          </a:p>
          <a:p>
            <a:pPr marL="285750" indent="-28575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System Design</a:t>
            </a:r>
          </a:p>
          <a:p>
            <a:pPr marL="285750" indent="-28575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Conclusion</a:t>
            </a:r>
          </a:p>
          <a:p>
            <a:pPr marL="285750" indent="-285750">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Reference </a:t>
            </a:r>
          </a:p>
        </p:txBody>
      </p:sp>
    </p:spTree>
    <p:extLst>
      <p:ext uri="{BB962C8B-B14F-4D97-AF65-F5344CB8AC3E}">
        <p14:creationId xmlns:p14="http://schemas.microsoft.com/office/powerpoint/2010/main" val="1919601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1341" y="2496356"/>
            <a:ext cx="11449318" cy="3608610"/>
          </a:xfrm>
        </p:spPr>
        <p:txBody>
          <a:bodyPr>
            <a:normAutofit/>
          </a:bodyPr>
          <a:lstStyle/>
          <a:p>
            <a:pPr>
              <a:lnSpc>
                <a:spcPct val="150000"/>
              </a:lnSpc>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cs typeface="Tunga" panose="020B0502040204020203" pitchFamily="34" charset="0"/>
              </a:rPr>
              <a:t>A Smart Medical Mirror is another one of those smart devices which have been developed to improve our normal lives by making the things that we use on an everyday basis ‘SMART’.</a:t>
            </a:r>
          </a:p>
          <a:p>
            <a:pPr>
              <a:lnSpc>
                <a:spcPct val="150000"/>
              </a:lnSpc>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cs typeface="Tunga" panose="020B0502040204020203" pitchFamily="34" charset="0"/>
              </a:rPr>
              <a:t> It is a mirror with programmable functions and features adjoining a user personalized data feed and a mirror, hence, saving loads of time. </a:t>
            </a:r>
          </a:p>
          <a:p>
            <a:pPr>
              <a:lnSpc>
                <a:spcPct val="150000"/>
              </a:lnSpc>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cs typeface="Tunga" panose="020B0502040204020203" pitchFamily="34" charset="0"/>
              </a:rPr>
              <a:t>The Mirror built in the Proposed system is more focused on the Healthcare Perspective.</a:t>
            </a:r>
          </a:p>
          <a:p>
            <a:pPr>
              <a:lnSpc>
                <a:spcPct val="150000"/>
              </a:lnSpc>
              <a:buFont typeface="Wingdings" panose="05000000000000000000" pitchFamily="2" charset="2"/>
              <a:buChar char="v"/>
            </a:pPr>
            <a:r>
              <a:rPr lang="en-US" dirty="0">
                <a:latin typeface="Times New Roman" panose="02020603050405020304" pitchFamily="18" charset="0"/>
                <a:ea typeface="SimSun" panose="02010600030101010101" pitchFamily="2" charset="-122"/>
                <a:cs typeface="Tunga" panose="020B0502040204020203" pitchFamily="34" charset="0"/>
              </a:rPr>
              <a:t>All that Smart Mirror does is make our life simpler by helping</a:t>
            </a:r>
            <a:r>
              <a:rPr lang="en-US" sz="1800" dirty="0">
                <a:effectLst/>
                <a:latin typeface="Times New Roman" panose="02020603050405020304" pitchFamily="18" charset="0"/>
                <a:ea typeface="SimSun" panose="02010600030101010101" pitchFamily="2" charset="-122"/>
                <a:cs typeface="Tunga" panose="020B0502040204020203" pitchFamily="34" charset="0"/>
              </a:rPr>
              <a:t> us to do multitasking and increasing our efficiency in the rush hours.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33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82342" y="2305320"/>
            <a:ext cx="8845748" cy="3608125"/>
          </a:xfrm>
        </p:spPr>
        <p:txBody>
          <a:bodyPr>
            <a:noAutofit/>
          </a:bodyPr>
          <a:lstStyle/>
          <a:p>
            <a:pPr>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The ability to monitor a patient's physiological signals by a remote, non-contact means is a tantalizing prospect that would enhance the delivery of primary healthcare.</a:t>
            </a:r>
          </a:p>
          <a:p>
            <a:pPr>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Non-contact methods may not be able to provide details concerning cardiac electrical conduction that ECG offers.</a:t>
            </a:r>
          </a:p>
          <a:p>
            <a:pPr>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Recent work has shown that pulse measurements can be acquired using digital camcorders/cameras with normal ambient light as the illumination source.</a:t>
            </a:r>
          </a:p>
        </p:txBody>
      </p:sp>
      <p:pic>
        <p:nvPicPr>
          <p:cNvPr id="7" name="Picture 6" descr="C:\Users\mcc\Downloads\th.jpg"/>
          <p:cNvPicPr>
            <a:picLocks noChangeAspect="1" noChangeArrowheads="1"/>
          </p:cNvPicPr>
          <p:nvPr/>
        </p:nvPicPr>
        <p:blipFill>
          <a:blip r:embed="rId2" cstate="print"/>
          <a:srcRect/>
          <a:stretch>
            <a:fillRect/>
          </a:stretch>
        </p:blipFill>
        <p:spPr bwMode="auto">
          <a:xfrm>
            <a:off x="9131122" y="2575775"/>
            <a:ext cx="2743200" cy="3495004"/>
          </a:xfrm>
          <a:prstGeom prst="rect">
            <a:avLst/>
          </a:prstGeom>
          <a:noFill/>
        </p:spPr>
      </p:pic>
    </p:spTree>
    <p:extLst>
      <p:ext uri="{BB962C8B-B14F-4D97-AF65-F5344CB8AC3E}">
        <p14:creationId xmlns:p14="http://schemas.microsoft.com/office/powerpoint/2010/main" val="1676823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 </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814295" y="2373694"/>
            <a:ext cx="10396070" cy="3794024"/>
          </a:xfrm>
        </p:spPr>
        <p:txBody>
          <a:bodyPr>
            <a:normAutofit lnSpcReduction="10000"/>
          </a:bodyPr>
          <a:lstStyle/>
          <a:p>
            <a:pPr marL="342900" marR="0" lvl="0" indent="-342900" algn="just">
              <a:lnSpc>
                <a:spcPct val="15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The main objective </a:t>
            </a:r>
            <a:r>
              <a:rPr lang="en-US" sz="2400" spc="20" dirty="0">
                <a:effectLst/>
                <a:latin typeface="Times New Roman" panose="02020603050405020304" pitchFamily="18" charset="0"/>
                <a:ea typeface="SimSun" panose="02010600030101010101" pitchFamily="2" charset="-122"/>
                <a:cs typeface="Times New Roman" panose="02020603050405020304" pitchFamily="18" charset="0"/>
              </a:rPr>
              <a:t>of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Medical Mirror </a:t>
            </a:r>
            <a:r>
              <a:rPr lang="en-US" sz="2400" spc="-15" dirty="0">
                <a:effectLst/>
                <a:latin typeface="Times New Roman" panose="02020603050405020304" pitchFamily="18" charset="0"/>
                <a:ea typeface="SimSun" panose="02010600030101010101" pitchFamily="2" charset="-122"/>
                <a:cs typeface="Times New Roman" panose="02020603050405020304" pitchFamily="18" charset="0"/>
              </a:rPr>
              <a:t>is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to build a device which measures the </a:t>
            </a:r>
            <a:r>
              <a:rPr lang="en-US" sz="2400" spc="-15" dirty="0">
                <a:effectLst/>
                <a:latin typeface="Times New Roman" panose="02020603050405020304" pitchFamily="18" charset="0"/>
                <a:ea typeface="SimSun" panose="02010600030101010101" pitchFamily="2" charset="-122"/>
                <a:cs typeface="Times New Roman" panose="02020603050405020304" pitchFamily="18" charset="0"/>
              </a:rPr>
              <a:t>most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commonly measured body parameters such as Height, Weight, Pulse-rate, Body Temperature, Blood Glucose Level and Blood</a:t>
            </a:r>
            <a:r>
              <a:rPr lang="en-US" sz="2400" spc="-15"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Pressure.</a:t>
            </a:r>
            <a:endParaRPr lang="en-US" sz="40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To design a device which will </a:t>
            </a:r>
            <a:r>
              <a:rPr lang="en-US" sz="2400" spc="-15" dirty="0">
                <a:effectLst/>
                <a:latin typeface="Times New Roman" panose="02020603050405020304" pitchFamily="18" charset="0"/>
                <a:ea typeface="SimSun" panose="02010600030101010101" pitchFamily="2" charset="-122"/>
                <a:cs typeface="Times New Roman" panose="02020603050405020304" pitchFamily="18" charset="0"/>
              </a:rPr>
              <a:t>be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easy </a:t>
            </a:r>
            <a:r>
              <a:rPr lang="en-US" sz="2400" spc="10" dirty="0">
                <a:effectLst/>
                <a:latin typeface="Times New Roman" panose="02020603050405020304" pitchFamily="18" charset="0"/>
                <a:ea typeface="SimSun" panose="02010600030101010101" pitchFamily="2" charset="-122"/>
                <a:cs typeface="Times New Roman" panose="02020603050405020304" pitchFamily="18" charset="0"/>
              </a:rPr>
              <a:t>to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use and have a compatible user interface to display the measured parameters on the mirror</a:t>
            </a:r>
            <a:r>
              <a:rPr lang="en-US" sz="2400" spc="-15"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itself.</a:t>
            </a:r>
            <a:endParaRPr lang="en-US" sz="40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 user friendly mobile application that can record the reports of every visit. The report can </a:t>
            </a:r>
            <a:r>
              <a:rPr lang="en-US" sz="2400" spc="-15" dirty="0">
                <a:effectLst/>
                <a:latin typeface="Times New Roman" panose="02020603050405020304" pitchFamily="18" charset="0"/>
                <a:ea typeface="SimSun" panose="02010600030101010101" pitchFamily="2" charset="-122"/>
                <a:cs typeface="Times New Roman" panose="02020603050405020304" pitchFamily="18" charset="0"/>
              </a:rPr>
              <a:t>be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accessed whenever</a:t>
            </a:r>
            <a:r>
              <a:rPr lang="en-US" sz="2400" spc="6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required.</a:t>
            </a:r>
            <a:endParaRPr lang="en-US" sz="40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4051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983" y="684710"/>
            <a:ext cx="8825659" cy="706964"/>
          </a:xfrm>
        </p:spPr>
        <p:txBody>
          <a:bodyPr/>
          <a:lstStyle/>
          <a:p>
            <a:r>
              <a:rPr lang="en-IN" sz="3200" b="1"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5" name="Table 4">
            <a:extLst>
              <a:ext uri="{FF2B5EF4-FFF2-40B4-BE49-F238E27FC236}">
                <a16:creationId xmlns:a16="http://schemas.microsoft.com/office/drawing/2014/main" id="{A594A4CE-ABB0-7069-3871-619086887EE3}"/>
              </a:ext>
            </a:extLst>
          </p:cNvPr>
          <p:cNvGraphicFramePr>
            <a:graphicFrameLocks noGrp="1"/>
          </p:cNvGraphicFramePr>
          <p:nvPr>
            <p:extLst>
              <p:ext uri="{D42A27DB-BD31-4B8C-83A1-F6EECF244321}">
                <p14:modId xmlns:p14="http://schemas.microsoft.com/office/powerpoint/2010/main" val="2140273879"/>
              </p:ext>
            </p:extLst>
          </p:nvPr>
        </p:nvGraphicFramePr>
        <p:xfrm>
          <a:off x="481264" y="1467296"/>
          <a:ext cx="11229474" cy="5174136"/>
        </p:xfrm>
        <a:graphic>
          <a:graphicData uri="http://schemas.openxmlformats.org/drawingml/2006/table">
            <a:tbl>
              <a:tblPr firstRow="1" bandRow="1">
                <a:tableStyleId>{5C22544A-7EE6-4342-B048-85BDC9FD1C3A}</a:tableStyleId>
              </a:tblPr>
              <a:tblGrid>
                <a:gridCol w="1182536">
                  <a:extLst>
                    <a:ext uri="{9D8B030D-6E8A-4147-A177-3AD203B41FA5}">
                      <a16:colId xmlns:a16="http://schemas.microsoft.com/office/drawing/2014/main" val="20000"/>
                    </a:ext>
                  </a:extLst>
                </a:gridCol>
                <a:gridCol w="2009080">
                  <a:extLst>
                    <a:ext uri="{9D8B030D-6E8A-4147-A177-3AD203B41FA5}">
                      <a16:colId xmlns:a16="http://schemas.microsoft.com/office/drawing/2014/main" val="20001"/>
                    </a:ext>
                  </a:extLst>
                </a:gridCol>
                <a:gridCol w="1182536">
                  <a:extLst>
                    <a:ext uri="{9D8B030D-6E8A-4147-A177-3AD203B41FA5}">
                      <a16:colId xmlns:a16="http://schemas.microsoft.com/office/drawing/2014/main" val="20002"/>
                    </a:ext>
                  </a:extLst>
                </a:gridCol>
                <a:gridCol w="2836394">
                  <a:extLst>
                    <a:ext uri="{9D8B030D-6E8A-4147-A177-3AD203B41FA5}">
                      <a16:colId xmlns:a16="http://schemas.microsoft.com/office/drawing/2014/main" val="20003"/>
                    </a:ext>
                  </a:extLst>
                </a:gridCol>
                <a:gridCol w="4018928">
                  <a:extLst>
                    <a:ext uri="{9D8B030D-6E8A-4147-A177-3AD203B41FA5}">
                      <a16:colId xmlns:a16="http://schemas.microsoft.com/office/drawing/2014/main" val="20004"/>
                    </a:ext>
                  </a:extLst>
                </a:gridCol>
              </a:tblGrid>
              <a:tr h="667219">
                <a:tc>
                  <a:txBody>
                    <a:bodyPr/>
                    <a:lstStyle/>
                    <a:p>
                      <a:pPr algn="ctr"/>
                      <a:r>
                        <a:rPr lang="en-US" sz="2400" dirty="0" err="1">
                          <a:latin typeface="Times New Roman" panose="02020603050405020304" pitchFamily="18" charset="0"/>
                          <a:cs typeface="Times New Roman" panose="02020603050405020304" pitchFamily="18" charset="0"/>
                        </a:rPr>
                        <a:t>Sl</a:t>
                      </a:r>
                      <a:r>
                        <a:rPr lang="en-US" sz="2400" baseline="0" dirty="0">
                          <a:latin typeface="Times New Roman" panose="02020603050405020304" pitchFamily="18" charset="0"/>
                          <a:cs typeface="Times New Roman" panose="02020603050405020304" pitchFamily="18" charset="0"/>
                        </a:rPr>
                        <a:t> no</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Author</a:t>
                      </a:r>
                      <a:r>
                        <a:rPr lang="en-US" sz="2400" baseline="0" dirty="0">
                          <a:latin typeface="Times New Roman" panose="02020603050405020304" pitchFamily="18" charset="0"/>
                          <a:cs typeface="Times New Roman" panose="02020603050405020304" pitchFamily="18" charset="0"/>
                        </a:rPr>
                        <a:t> Name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Year</a:t>
                      </a:r>
                    </a:p>
                  </a:txBody>
                  <a:tcPr/>
                </a:tc>
                <a:tc>
                  <a:txBody>
                    <a:bodyPr/>
                    <a:lstStyle/>
                    <a:p>
                      <a:pPr algn="ctr"/>
                      <a:r>
                        <a:rPr lang="en-US" sz="2400" dirty="0">
                          <a:latin typeface="Times New Roman" panose="02020603050405020304" pitchFamily="18" charset="0"/>
                          <a:cs typeface="Times New Roman" panose="02020603050405020304" pitchFamily="18" charset="0"/>
                        </a:rPr>
                        <a:t>Title</a:t>
                      </a:r>
                    </a:p>
                  </a:txBody>
                  <a:tcPr/>
                </a:tc>
                <a:tc>
                  <a:txBody>
                    <a:bodyPr/>
                    <a:lstStyle/>
                    <a:p>
                      <a:pPr algn="ctr"/>
                      <a:r>
                        <a:rPr lang="en-US" sz="2400" dirty="0">
                          <a:latin typeface="Times New Roman" panose="02020603050405020304" pitchFamily="18" charset="0"/>
                          <a:cs typeface="Times New Roman" panose="02020603050405020304" pitchFamily="18" charset="0"/>
                        </a:rPr>
                        <a:t>Proposed</a:t>
                      </a:r>
                      <a:r>
                        <a:rPr lang="en-US" sz="2400" baseline="0" dirty="0">
                          <a:latin typeface="Times New Roman" panose="02020603050405020304" pitchFamily="18" charset="0"/>
                          <a:cs typeface="Times New Roman" panose="02020603050405020304" pitchFamily="18" charset="0"/>
                        </a:rPr>
                        <a:t> Method</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390109">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IN" sz="2000" dirty="0">
                          <a:latin typeface="Times New Roman" panose="02020603050405020304" pitchFamily="18" charset="0"/>
                          <a:cs typeface="Times New Roman" panose="02020603050405020304" pitchFamily="18" charset="0"/>
                        </a:rPr>
                        <a:t>M. Safa, K Meenakshi, G Saranya</a:t>
                      </a:r>
                    </a:p>
                  </a:txBody>
                  <a:tcPr/>
                </a:tc>
                <a:tc>
                  <a:txBody>
                    <a:bodyPr/>
                    <a:lstStyle/>
                    <a:p>
                      <a:pPr algn="ctr"/>
                      <a:r>
                        <a:rPr lang="en-US" sz="2000" dirty="0">
                          <a:latin typeface="Times New Roman" panose="02020603050405020304" pitchFamily="18" charset="0"/>
                          <a:cs typeface="Times New Roman" panose="02020603050405020304" pitchFamily="18" charset="0"/>
                        </a:rPr>
                        <a:t>2021</a:t>
                      </a:r>
                    </a:p>
                  </a:txBody>
                  <a:tcPr/>
                </a:tc>
                <a:tc>
                  <a:txBody>
                    <a:bodyPr/>
                    <a:lstStyle/>
                    <a:p>
                      <a:pPr algn="ctr"/>
                      <a:r>
                        <a:rPr lang="en-US" sz="2000" dirty="0">
                          <a:latin typeface="Times New Roman" panose="02020603050405020304" pitchFamily="18" charset="0"/>
                          <a:cs typeface="Times New Roman" panose="02020603050405020304" pitchFamily="18" charset="0"/>
                        </a:rPr>
                        <a:t>“Enhancing Smart Mirror with Human Health care  Perspective towards Intelligence”</a:t>
                      </a:r>
                    </a:p>
                  </a:txBody>
                  <a:tcPr/>
                </a:tc>
                <a:tc>
                  <a:txBody>
                    <a:bodyPr/>
                    <a:lstStyle/>
                    <a:p>
                      <a:pPr algn="just"/>
                      <a:r>
                        <a:rPr lang="en-US" sz="2000" dirty="0">
                          <a:latin typeface="Times New Roman" panose="02020603050405020304" pitchFamily="18" charset="0"/>
                          <a:cs typeface="Times New Roman" panose="02020603050405020304" pitchFamily="18" charset="0"/>
                        </a:rPr>
                        <a:t>This Proposed system has good utilization of sensor with efficient programming using python.</a:t>
                      </a:r>
                    </a:p>
                  </a:txBody>
                  <a:tcPr/>
                </a:tc>
                <a:extLst>
                  <a:ext uri="{0D108BD9-81ED-4DB2-BD59-A6C34878D82A}">
                    <a16:rowId xmlns:a16="http://schemas.microsoft.com/office/drawing/2014/main" val="482620222"/>
                  </a:ext>
                </a:extLst>
              </a:tr>
              <a:tr h="1390109">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IN" sz="2000" dirty="0">
                          <a:latin typeface="Times New Roman" panose="02020603050405020304" pitchFamily="18" charset="0"/>
                          <a:cs typeface="Times New Roman" panose="02020603050405020304" pitchFamily="18" charset="0"/>
                          <a:sym typeface="+mn-ea"/>
                        </a:rPr>
                        <a:t>Shady Halaby</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sym typeface="+mn-ea"/>
                        </a:rPr>
                        <a:t>2020</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sym typeface="+mn-ea"/>
                        </a:rPr>
                        <a:t>“Novel Approach of a Smart Medical Mirror System for Medical Application”</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sym typeface="+mn-ea"/>
                        </a:rPr>
                        <a:t>The proposed system in this paper aims to detect the person’s body and get basic medical information such as body temperature and pulse rate.</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726699">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IN" sz="2000" dirty="0">
                          <a:latin typeface="Times New Roman" panose="02020603050405020304" pitchFamily="18" charset="0"/>
                          <a:cs typeface="Times New Roman" panose="02020603050405020304" pitchFamily="18" charset="0"/>
                          <a:sym typeface="+mn-ea"/>
                        </a:rPr>
                        <a:t>Mayur Wani, Prashant </a:t>
                      </a:r>
                      <a:r>
                        <a:rPr lang="en-IN" sz="2000" dirty="0" err="1">
                          <a:latin typeface="Times New Roman" panose="02020603050405020304" pitchFamily="18" charset="0"/>
                          <a:cs typeface="Times New Roman" panose="02020603050405020304" pitchFamily="18" charset="0"/>
                          <a:sym typeface="+mn-ea"/>
                        </a:rPr>
                        <a:t>Ahire</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sym typeface="+mn-ea"/>
                        </a:rPr>
                        <a:t>2019</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sym typeface="+mn-ea"/>
                        </a:rPr>
                        <a:t>“Real time smart mirror system using internet of things” </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sym typeface="+mn-ea"/>
                        </a:rPr>
                        <a:t>In this paper, the smart mirror displays the basic information like weather, date, time. They had good Mirror architecture.</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95700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65915" y="1056068"/>
            <a:ext cx="10187189" cy="584775"/>
          </a:xfrm>
          <a:prstGeom prst="rect">
            <a:avLst/>
          </a:prstGeom>
        </p:spPr>
        <p:txBody>
          <a:bodyPr wrap="square">
            <a:spAutoFit/>
          </a:bodyPr>
          <a:lstStyle/>
          <a:p>
            <a:r>
              <a:rPr lang="en-IN" sz="3200" dirty="0">
                <a:solidFill>
                  <a:schemeClr val="bg1"/>
                </a:solidFill>
                <a:latin typeface="Times New Roman" panose="02020603050405020304" pitchFamily="18" charset="0"/>
                <a:cs typeface="Times New Roman" panose="02020603050405020304" pitchFamily="18" charset="0"/>
              </a:rPr>
              <a:t>PROPOSED SYSTEM</a:t>
            </a:r>
          </a:p>
        </p:txBody>
      </p:sp>
      <p:sp>
        <p:nvSpPr>
          <p:cNvPr id="2" name="Rectangle 1"/>
          <p:cNvSpPr/>
          <p:nvPr/>
        </p:nvSpPr>
        <p:spPr>
          <a:xfrm>
            <a:off x="824247" y="2449389"/>
            <a:ext cx="10785047" cy="4056880"/>
          </a:xfrm>
          <a:prstGeom prst="rect">
            <a:avLst/>
          </a:prstGeom>
        </p:spPr>
        <p:txBody>
          <a:bodyPr wrap="square">
            <a:spAutoFit/>
          </a:bodyPr>
          <a:lstStyle/>
          <a:p>
            <a:pPr marL="285750" marR="0" indent="-285750">
              <a:lnSpc>
                <a:spcPct val="150000"/>
              </a:lnSpc>
              <a:spcBef>
                <a:spcPts val="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Users can create their customized display </a:t>
            </a:r>
            <a:r>
              <a:rPr lang="en-US" sz="2000" kern="0" dirty="0">
                <a:latin typeface="Times New Roman" panose="02020603050405020304" pitchFamily="18" charset="0"/>
                <a:ea typeface="Calibri" panose="020F0502020204030204" pitchFamily="34" charset="0"/>
                <a:cs typeface="Times New Roman" panose="02020603050405020304" pitchFamily="18" charset="0"/>
              </a:rPr>
              <a:t>by programming</a:t>
            </a: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marR="0" indent="-285750">
              <a:lnSpc>
                <a:spcPct val="150000"/>
              </a:lnSpc>
              <a:spcBef>
                <a:spcPts val="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Some informational displays contain information aggregated from third party APIs, such as news feeds, and weather updates. </a:t>
            </a:r>
          </a:p>
          <a:p>
            <a:pPr marL="285750" marR="0" lvl="0" indent="-285750" algn="just">
              <a:lnSpc>
                <a:spcPct val="150000"/>
              </a:lnSpc>
              <a:spcBef>
                <a:spcPts val="50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Displaying useful widgets like weather and calendar.</a:t>
            </a:r>
            <a:endParaRPr lang="en-US" sz="2000" dirty="0">
              <a:effectLst/>
              <a:latin typeface="Times New Roman" panose="02020603050405020304" pitchFamily="18" charset="0"/>
              <a:cs typeface="Times New Roman" panose="02020603050405020304" pitchFamily="18" charset="0"/>
            </a:endParaRPr>
          </a:p>
          <a:p>
            <a:pPr marL="285750" marR="0" lvl="0" indent="-285750" algn="just">
              <a:lnSpc>
                <a:spcPct val="150000"/>
              </a:lnSpc>
              <a:spcBef>
                <a:spcPts val="50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Switches to power saving mode when a user is not detected.</a:t>
            </a:r>
            <a:endParaRPr lang="en-US" sz="2000" dirty="0">
              <a:effectLst/>
              <a:latin typeface="Times New Roman" panose="02020603050405020304" pitchFamily="18" charset="0"/>
              <a:cs typeface="Times New Roman" panose="02020603050405020304" pitchFamily="18" charset="0"/>
            </a:endParaRPr>
          </a:p>
          <a:p>
            <a:pPr marL="285750" marR="0" lvl="0" indent="-285750" algn="just">
              <a:lnSpc>
                <a:spcPct val="150000"/>
              </a:lnSpc>
              <a:spcBef>
                <a:spcPts val="50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User-friendly UI with fully customization options.</a:t>
            </a:r>
            <a:endParaRPr lang="en-US" sz="2000" dirty="0">
              <a:effectLst/>
              <a:latin typeface="Times New Roman" panose="02020603050405020304" pitchFamily="18" charset="0"/>
              <a:cs typeface="Times New Roman" panose="02020603050405020304" pitchFamily="18" charset="0"/>
            </a:endParaRPr>
          </a:p>
          <a:p>
            <a:pPr marL="285750" marR="0" lvl="0" indent="-285750" algn="just">
              <a:lnSpc>
                <a:spcPct val="150000"/>
              </a:lnSpc>
              <a:spcBef>
                <a:spcPts val="50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Interact with smart mirror using hand gestures.</a:t>
            </a:r>
            <a:endParaRPr lang="en-US" sz="2000" dirty="0">
              <a:effectLst/>
              <a:latin typeface="Times New Roman" panose="02020603050405020304" pitchFamily="18" charset="0"/>
              <a:cs typeface="Times New Roman" panose="02020603050405020304" pitchFamily="18" charset="0"/>
            </a:endParaRPr>
          </a:p>
          <a:p>
            <a:pPr marL="285750" marR="0" lvl="0" indent="-285750" algn="just">
              <a:lnSpc>
                <a:spcPct val="150000"/>
              </a:lnSpc>
              <a:spcBef>
                <a:spcPts val="500"/>
              </a:spcBef>
              <a:spcAft>
                <a:spcPts val="0"/>
              </a:spcAft>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Lower cost than existing designs.</a:t>
            </a:r>
            <a:endParaRPr lang="en-US"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87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B925D19-985E-0701-571C-092C00B375B1}"/>
              </a:ext>
            </a:extLst>
          </p:cNvPr>
          <p:cNvSpPr/>
          <p:nvPr/>
        </p:nvSpPr>
        <p:spPr>
          <a:xfrm>
            <a:off x="965915" y="1056068"/>
            <a:ext cx="10187189" cy="584775"/>
          </a:xfrm>
          <a:prstGeom prst="rect">
            <a:avLst/>
          </a:prstGeom>
        </p:spPr>
        <p:txBody>
          <a:bodyPr wrap="square">
            <a:spAutoFit/>
          </a:bodyPr>
          <a:lstStyle/>
          <a:p>
            <a:r>
              <a:rPr lang="en-IN" sz="3200" dirty="0">
                <a:solidFill>
                  <a:schemeClr val="bg1"/>
                </a:solidFill>
                <a:latin typeface="Times New Roman" panose="02020603050405020304" pitchFamily="18" charset="0"/>
                <a:cs typeface="Times New Roman" panose="02020603050405020304" pitchFamily="18" charset="0"/>
              </a:rPr>
              <a:t>SYSTEM REQUIREMENT</a:t>
            </a:r>
          </a:p>
        </p:txBody>
      </p:sp>
      <p:sp>
        <p:nvSpPr>
          <p:cNvPr id="2" name="TextBox 1">
            <a:extLst>
              <a:ext uri="{FF2B5EF4-FFF2-40B4-BE49-F238E27FC236}">
                <a16:creationId xmlns:a16="http://schemas.microsoft.com/office/drawing/2014/main" id="{47A1FF18-9E24-D315-BDFD-F697A210EAE1}"/>
              </a:ext>
            </a:extLst>
          </p:cNvPr>
          <p:cNvSpPr txBox="1"/>
          <p:nvPr/>
        </p:nvSpPr>
        <p:spPr>
          <a:xfrm>
            <a:off x="734421" y="2326511"/>
            <a:ext cx="5083699" cy="4218271"/>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HARDWARE REQUIREMENTS</a:t>
            </a: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Raspberry Pi 3.</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Pi Camera.</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LCD Monitor.</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Reflection Film.</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Ultrasonic Sensor.</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HX711 Sensor.</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Temperature Sensor.</a:t>
            </a:r>
          </a:p>
          <a:p>
            <a:pPr marL="342900" marR="113030" lvl="0" indent="-342900" algn="l">
              <a:lnSpc>
                <a:spcPct val="150000"/>
              </a:lnSpc>
              <a:spcBef>
                <a:spcPts val="5"/>
              </a:spcBef>
              <a:spcAft>
                <a:spcPts val="0"/>
              </a:spcAft>
              <a:buFont typeface="Symbol" panose="05050102010706020507" pitchFamily="18" charset="2"/>
              <a:buChar char=""/>
            </a:pPr>
            <a:r>
              <a:rPr lang="en-US" kern="0" dirty="0">
                <a:latin typeface="Times New Roman" panose="02020603050405020304" pitchFamily="18" charset="0"/>
              </a:rPr>
              <a:t>Glucometer.</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Power Supply.</a:t>
            </a:r>
            <a:endParaRPr lang="en-US" sz="1800" dirty="0">
              <a:effectLst/>
              <a:latin typeface="Calibri" panose="020F0502020204030204" pitchFamily="34" charset="0"/>
            </a:endParaRPr>
          </a:p>
        </p:txBody>
      </p:sp>
      <p:sp>
        <p:nvSpPr>
          <p:cNvPr id="7" name="TextBox 6">
            <a:extLst>
              <a:ext uri="{FF2B5EF4-FFF2-40B4-BE49-F238E27FC236}">
                <a16:creationId xmlns:a16="http://schemas.microsoft.com/office/drawing/2014/main" id="{0A01F537-8DB6-C2A0-239B-F162154AF7BE}"/>
              </a:ext>
            </a:extLst>
          </p:cNvPr>
          <p:cNvSpPr txBox="1"/>
          <p:nvPr/>
        </p:nvSpPr>
        <p:spPr>
          <a:xfrm>
            <a:off x="6632289" y="2326511"/>
            <a:ext cx="4945841" cy="172528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SOFTWARE REQUIREMENTS</a:t>
            </a: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Raspbian OS.</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Python IDE.</a:t>
            </a:r>
            <a:endParaRPr lang="en-US" sz="1800" dirty="0">
              <a:effectLst/>
              <a:latin typeface="Calibri" panose="020F0502020204030204" pitchFamily="34" charset="0"/>
            </a:endParaRPr>
          </a:p>
          <a:p>
            <a:pPr marL="342900" marR="113030" lvl="0" indent="-342900" algn="l">
              <a:lnSpc>
                <a:spcPct val="150000"/>
              </a:lnSpc>
              <a:spcBef>
                <a:spcPts val="5"/>
              </a:spcBef>
              <a:spcAft>
                <a:spcPts val="0"/>
              </a:spcAft>
              <a:buFont typeface="Symbol" panose="05050102010706020507" pitchFamily="18" charset="2"/>
              <a:buChar char=""/>
            </a:pPr>
            <a:r>
              <a:rPr lang="en-US" sz="1800" b="0" kern="0" dirty="0">
                <a:effectLst/>
                <a:latin typeface="Times New Roman" panose="02020603050405020304" pitchFamily="18" charset="0"/>
                <a:ea typeface="Calibri" panose="020F0502020204030204" pitchFamily="34" charset="0"/>
              </a:rPr>
              <a:t>Magic Mirror Software.</a:t>
            </a:r>
            <a:endParaRPr lang="en-US" sz="1800" dirty="0">
              <a:effectLst/>
              <a:latin typeface="Calibri" panose="020F0502020204030204" pitchFamily="34" charset="0"/>
            </a:endParaRPr>
          </a:p>
        </p:txBody>
      </p:sp>
    </p:spTree>
    <p:extLst>
      <p:ext uri="{BB962C8B-B14F-4D97-AF65-F5344CB8AC3E}">
        <p14:creationId xmlns:p14="http://schemas.microsoft.com/office/powerpoint/2010/main" val="324562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B85906-1D3D-8F7F-22D8-86040A3EC613}"/>
              </a:ext>
            </a:extLst>
          </p:cNvPr>
          <p:cNvPicPr>
            <a:picLocks noChangeAspect="1"/>
          </p:cNvPicPr>
          <p:nvPr/>
        </p:nvPicPr>
        <p:blipFill>
          <a:blip r:embed="rId2"/>
          <a:stretch>
            <a:fillRect/>
          </a:stretch>
        </p:blipFill>
        <p:spPr>
          <a:xfrm>
            <a:off x="934978" y="4021791"/>
            <a:ext cx="3350561" cy="2233707"/>
          </a:xfrm>
          <a:prstGeom prst="rect">
            <a:avLst/>
          </a:prstGeom>
        </p:spPr>
      </p:pic>
      <p:pic>
        <p:nvPicPr>
          <p:cNvPr id="12" name="Picture 11">
            <a:extLst>
              <a:ext uri="{FF2B5EF4-FFF2-40B4-BE49-F238E27FC236}">
                <a16:creationId xmlns:a16="http://schemas.microsoft.com/office/drawing/2014/main" id="{F14343AF-21CC-D2C9-9857-E8C62A3CED08}"/>
              </a:ext>
            </a:extLst>
          </p:cNvPr>
          <p:cNvPicPr>
            <a:picLocks noChangeAspect="1"/>
          </p:cNvPicPr>
          <p:nvPr/>
        </p:nvPicPr>
        <p:blipFill>
          <a:blip r:embed="rId3"/>
          <a:stretch>
            <a:fillRect/>
          </a:stretch>
        </p:blipFill>
        <p:spPr>
          <a:xfrm>
            <a:off x="309296" y="179295"/>
            <a:ext cx="4727990" cy="3249705"/>
          </a:xfrm>
          <a:prstGeom prst="rect">
            <a:avLst/>
          </a:prstGeom>
        </p:spPr>
      </p:pic>
      <p:pic>
        <p:nvPicPr>
          <p:cNvPr id="14" name="Picture 13">
            <a:extLst>
              <a:ext uri="{FF2B5EF4-FFF2-40B4-BE49-F238E27FC236}">
                <a16:creationId xmlns:a16="http://schemas.microsoft.com/office/drawing/2014/main" id="{C5FEDD63-AA23-19C8-0562-A7C8905D4FE2}"/>
              </a:ext>
            </a:extLst>
          </p:cNvPr>
          <p:cNvPicPr>
            <a:picLocks noChangeAspect="1"/>
          </p:cNvPicPr>
          <p:nvPr/>
        </p:nvPicPr>
        <p:blipFill>
          <a:blip r:embed="rId4"/>
          <a:stretch>
            <a:fillRect/>
          </a:stretch>
        </p:blipFill>
        <p:spPr>
          <a:xfrm>
            <a:off x="7884324" y="2877672"/>
            <a:ext cx="2186088" cy="3070050"/>
          </a:xfrm>
          <a:prstGeom prst="rect">
            <a:avLst/>
          </a:prstGeom>
        </p:spPr>
      </p:pic>
      <p:pic>
        <p:nvPicPr>
          <p:cNvPr id="16" name="Picture 15">
            <a:extLst>
              <a:ext uri="{FF2B5EF4-FFF2-40B4-BE49-F238E27FC236}">
                <a16:creationId xmlns:a16="http://schemas.microsoft.com/office/drawing/2014/main" id="{06105F99-1A41-0241-56E4-439C04CAFA66}"/>
              </a:ext>
            </a:extLst>
          </p:cNvPr>
          <p:cNvPicPr>
            <a:picLocks noChangeAspect="1"/>
          </p:cNvPicPr>
          <p:nvPr/>
        </p:nvPicPr>
        <p:blipFill>
          <a:blip r:embed="rId5"/>
          <a:stretch>
            <a:fillRect/>
          </a:stretch>
        </p:blipFill>
        <p:spPr>
          <a:xfrm>
            <a:off x="7030009" y="445154"/>
            <a:ext cx="2858061" cy="1416971"/>
          </a:xfrm>
          <a:prstGeom prst="rect">
            <a:avLst/>
          </a:prstGeom>
        </p:spPr>
      </p:pic>
      <p:sp>
        <p:nvSpPr>
          <p:cNvPr id="17" name="TextBox 16">
            <a:extLst>
              <a:ext uri="{FF2B5EF4-FFF2-40B4-BE49-F238E27FC236}">
                <a16:creationId xmlns:a16="http://schemas.microsoft.com/office/drawing/2014/main" id="{9DA5E26B-2890-F2D0-377F-9AB4F164D0FB}"/>
              </a:ext>
            </a:extLst>
          </p:cNvPr>
          <p:cNvSpPr txBox="1"/>
          <p:nvPr/>
        </p:nvSpPr>
        <p:spPr>
          <a:xfrm>
            <a:off x="1568822" y="3429000"/>
            <a:ext cx="1680268"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Fig. Raspberry Pi 3</a:t>
            </a:r>
          </a:p>
        </p:txBody>
      </p:sp>
      <p:sp>
        <p:nvSpPr>
          <p:cNvPr id="18" name="TextBox 17">
            <a:extLst>
              <a:ext uri="{FF2B5EF4-FFF2-40B4-BE49-F238E27FC236}">
                <a16:creationId xmlns:a16="http://schemas.microsoft.com/office/drawing/2014/main" id="{EEEF20FF-7C33-E10C-43DB-5A51C9639EE0}"/>
              </a:ext>
            </a:extLst>
          </p:cNvPr>
          <p:cNvSpPr txBox="1"/>
          <p:nvPr/>
        </p:nvSpPr>
        <p:spPr>
          <a:xfrm>
            <a:off x="7418016" y="2184632"/>
            <a:ext cx="2082045"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Fig. Temperature Sensor</a:t>
            </a:r>
          </a:p>
        </p:txBody>
      </p:sp>
      <p:sp>
        <p:nvSpPr>
          <p:cNvPr id="19" name="TextBox 18">
            <a:extLst>
              <a:ext uri="{FF2B5EF4-FFF2-40B4-BE49-F238E27FC236}">
                <a16:creationId xmlns:a16="http://schemas.microsoft.com/office/drawing/2014/main" id="{5324C0DF-6A61-DE30-5E89-619746C35A2F}"/>
              </a:ext>
            </a:extLst>
          </p:cNvPr>
          <p:cNvSpPr txBox="1"/>
          <p:nvPr/>
        </p:nvSpPr>
        <p:spPr>
          <a:xfrm>
            <a:off x="8130206" y="5992546"/>
            <a:ext cx="1430200"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Fig. Glucometer</a:t>
            </a:r>
          </a:p>
        </p:txBody>
      </p:sp>
      <p:sp>
        <p:nvSpPr>
          <p:cNvPr id="20" name="TextBox 19">
            <a:extLst>
              <a:ext uri="{FF2B5EF4-FFF2-40B4-BE49-F238E27FC236}">
                <a16:creationId xmlns:a16="http://schemas.microsoft.com/office/drawing/2014/main" id="{38D4DE7E-59D0-D74F-A62E-6231B8540522}"/>
              </a:ext>
            </a:extLst>
          </p:cNvPr>
          <p:cNvSpPr txBox="1"/>
          <p:nvPr/>
        </p:nvSpPr>
        <p:spPr>
          <a:xfrm>
            <a:off x="1613648" y="6370928"/>
            <a:ext cx="1930337"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Fig.  Ultrasonic Sensor</a:t>
            </a:r>
          </a:p>
        </p:txBody>
      </p:sp>
    </p:spTree>
    <p:extLst>
      <p:ext uri="{BB962C8B-B14F-4D97-AF65-F5344CB8AC3E}">
        <p14:creationId xmlns:p14="http://schemas.microsoft.com/office/powerpoint/2010/main" val="3923735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599</TotalTime>
  <Words>1077</Words>
  <Application>Microsoft Office PowerPoint</Application>
  <PresentationFormat>Widescreen</PresentationFormat>
  <Paragraphs>124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Symbol</vt:lpstr>
      <vt:lpstr>Times New Roman</vt:lpstr>
      <vt:lpstr>Wingdings</vt:lpstr>
      <vt:lpstr>Wingdings 3</vt:lpstr>
      <vt:lpstr>Ion Boardroom</vt:lpstr>
      <vt:lpstr>PowerPoint Presentation</vt:lpstr>
      <vt:lpstr>AGENDA</vt:lpstr>
      <vt:lpstr>ABSTRACT</vt:lpstr>
      <vt:lpstr>INTRODUCTION</vt:lpstr>
      <vt:lpstr>OBJECTIVE </vt:lpstr>
      <vt:lpstr>LITERATURE SURVEY</vt:lpstr>
      <vt:lpstr>PowerPoint Presentation</vt:lpstr>
      <vt:lpstr>PowerPoint Presentation</vt:lpstr>
      <vt:lpstr>PowerPoint Presentation</vt:lpstr>
      <vt:lpstr>PowerPoint Presentation</vt:lpstr>
      <vt:lpstr>SYSTEM DESIGN</vt:lpstr>
      <vt:lpstr>PowerPoint Presentation</vt:lpstr>
      <vt:lpstr>PowerPoint Presentation</vt:lpstr>
      <vt:lpstr>ADVANTAGES AND APPLICATIONS </vt:lpstr>
      <vt:lpstr>PowerPoint Presentation</vt:lpstr>
      <vt:lpstr> CONCLUSION</vt:lpstr>
      <vt:lpstr>REFERENCE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Rakshita</dc:creator>
  <cp:lastModifiedBy>Surya Ramachari</cp:lastModifiedBy>
  <cp:revision>46</cp:revision>
  <dcterms:created xsi:type="dcterms:W3CDTF">2021-10-09T10:57:08Z</dcterms:created>
  <dcterms:modified xsi:type="dcterms:W3CDTF">2022-05-30T05:38:17Z</dcterms:modified>
</cp:coreProperties>
</file>