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 snapToGrid="0">
      <p:cViewPr varScale="1">
        <p:scale>
          <a:sx n="66" d="100"/>
          <a:sy n="66" d="100"/>
        </p:scale>
        <p:origin x="6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2710-674C-46CB-9225-55D9DBE7A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82773-609F-4AE1-B515-4A55B012E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1D59C-6F34-4192-A890-7511CE5A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F28D-741D-4EE8-A1AB-5C70071BB3F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2AD2B-8798-4C49-A5F9-C82C994A5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9B086-4875-48C6-9EE6-4348588E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951F-624C-4967-A834-7B4FDF967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4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54CF-B46A-4FF2-8BA8-53ACCA9CE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EF6C2-3B96-44AA-8BE2-B26522DDC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07A87-8947-4854-AFA4-0A732A6F7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F28D-741D-4EE8-A1AB-5C70071BB3F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C7199-7A0B-431D-803A-F42586E5A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A4882-0DC2-4C26-AFBF-162D8E23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951F-624C-4967-A834-7B4FDF967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68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7755F-5518-4225-812C-341E04065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21941-7AFE-4F97-BCFD-7EB8FAED3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27C3A-90B5-48E4-BC56-49110B7B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F28D-741D-4EE8-A1AB-5C70071BB3F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D9AD5-5C4E-41D0-820D-BE66957ED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E96EF-61BF-404B-9D6A-103A51D9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951F-624C-4967-A834-7B4FDF967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99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2B38-7B16-4873-A78A-82BEEE0D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BA748-B8A7-4390-B0A8-A8583331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4160E-5D1A-42D7-A200-8803C3D3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F28D-741D-4EE8-A1AB-5C70071BB3F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C6215-87FB-444C-89E7-CDE4659BC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2899C-1752-4971-A71C-44E28A45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951F-624C-4967-A834-7B4FDF967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62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8CA40-EE90-4284-B200-05398113A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62452-D705-4AD6-8D3F-1A2DD8BD0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8F063-EE98-44A1-A6DB-B8ACF85F8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F28D-741D-4EE8-A1AB-5C70071BB3F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159F1-0C29-400E-A59B-1A885A5A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495B0-9A40-406C-9BF0-C25299FC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951F-624C-4967-A834-7B4FDF967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21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40EA5-108E-45FE-BC8A-8672C187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79FF8-8D76-4FAB-8996-E639CA42E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3D444-7964-4A33-9B74-3B68B9A56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51BB9-4E46-432F-A646-4027F4958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F28D-741D-4EE8-A1AB-5C70071BB3F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0AC82-3D80-498E-AE76-93EA9E954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52842-6378-4728-8D78-2785ED4D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951F-624C-4967-A834-7B4FDF967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36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C004-E733-4178-B89B-2CFB651A0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2862B-390E-4EF4-9BD0-10C7589AC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CB76C-0ABC-48F3-AD9F-ADCC04B0B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D7721-D495-4CCE-B7F5-3170F378D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5F1D0-885D-44BC-8F80-86AD9BE7E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8EBA5D-A847-4F03-A0A1-CAD31F084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F28D-741D-4EE8-A1AB-5C70071BB3F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63638F-5772-4C32-93AA-C1A3E21D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DF584-E9F3-4067-8D7F-78206ED04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951F-624C-4967-A834-7B4FDF967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59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F73D4-D1B8-459C-A478-47B87C28F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6D7A5-C8FA-41B5-9FC3-A09A2C281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F28D-741D-4EE8-A1AB-5C70071BB3F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E374F8-DE8B-48F7-B467-261C27157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0C17E-3414-42A7-AC2E-F7A01D0B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951F-624C-4967-A834-7B4FDF967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9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D3CF36-217C-4C08-90A9-11C62E193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F28D-741D-4EE8-A1AB-5C70071BB3F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8B80F-5F7E-4869-869D-7E82AEC7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FB619-9902-4773-95E0-3065A68A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951F-624C-4967-A834-7B4FDF967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54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3DF2-B532-490D-B363-0D15C6528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26772-4508-4718-B383-050F94CB5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C7D71-4F5E-4054-AD54-BD0397AB1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27E6B-6323-412C-A751-CC23D1189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F28D-741D-4EE8-A1AB-5C70071BB3F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379CD-E0A6-4971-9047-A456FFB84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33FD7-0442-42C5-B79D-8E0508E5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951F-624C-4967-A834-7B4FDF967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3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CD92A-094C-4DB3-BB61-A46612B55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B570DD-4124-44AF-B389-8723CAFFE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0F37C-B466-467E-B4D7-D343B9E26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47456-DAEB-4601-B866-0F0E455A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F28D-741D-4EE8-A1AB-5C70071BB3F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4CDA0-9717-4D68-85C4-D9F7BDFED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4C7FC-A014-439A-A784-1B645A34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951F-624C-4967-A834-7B4FDF967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97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FD4A02-50CD-4DCC-91D0-A515DFAB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CFC0C-8B0D-4A9F-9DF1-1425F6081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D8122-6D08-4E9E-8E71-18307FCA9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9F28D-741D-4EE8-A1AB-5C70071BB3F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6F9A6-7FD0-4B17-B287-55043B262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BED69-E08E-49BA-82B8-D2490C3BE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3951F-624C-4967-A834-7B4FDF967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11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4B2125-597E-4847-8BA2-7AB0B3D6D8D8}"/>
              </a:ext>
            </a:extLst>
          </p:cNvPr>
          <p:cNvSpPr txBox="1"/>
          <p:nvPr/>
        </p:nvSpPr>
        <p:spPr>
          <a:xfrm>
            <a:off x="2165683" y="1610694"/>
            <a:ext cx="8970746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3600" b="1" dirty="0"/>
              <a:t>Social Network Analysis </a:t>
            </a:r>
            <a:endParaRPr lang="en-IN" sz="2800" b="1" dirty="0"/>
          </a:p>
          <a:p>
            <a:endParaRPr lang="en-IN" dirty="0"/>
          </a:p>
          <a:p>
            <a:r>
              <a:rPr lang="en-IN" sz="2400" b="1" dirty="0">
                <a:cs typeface="Arial" panose="020B0604020202020204" pitchFamily="34" charset="0"/>
              </a:rPr>
              <a:t>Shashish Shoda</a:t>
            </a:r>
          </a:p>
          <a:p>
            <a:r>
              <a:rPr lang="en-IN" sz="2400" b="1" dirty="0">
                <a:cs typeface="Arial" panose="020B0604020202020204" pitchFamily="34" charset="0"/>
              </a:rPr>
              <a:t>M2021ANLT032</a:t>
            </a:r>
          </a:p>
          <a:p>
            <a:r>
              <a:rPr lang="en-IN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623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8765B6-FD29-462A-9170-428A91D67527}"/>
              </a:ext>
            </a:extLst>
          </p:cNvPr>
          <p:cNvSpPr txBox="1"/>
          <p:nvPr/>
        </p:nvSpPr>
        <p:spPr>
          <a:xfrm>
            <a:off x="1232034" y="731520"/>
            <a:ext cx="92113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u="sng" dirty="0"/>
              <a:t>Objective:</a:t>
            </a:r>
            <a:r>
              <a:rPr lang="en-IN" sz="2400" b="1" i="1" dirty="0"/>
              <a:t>  </a:t>
            </a:r>
            <a:r>
              <a:rPr lang="en-GB" sz="2400" b="1" dirty="0"/>
              <a:t>Analysis of connection network between "Class of TISS-SNA-2022"  before and after group formation.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C8C28D-7A85-4E37-B7B2-A146A30CFC13}"/>
              </a:ext>
            </a:extLst>
          </p:cNvPr>
          <p:cNvSpPr txBox="1"/>
          <p:nvPr/>
        </p:nvSpPr>
        <p:spPr>
          <a:xfrm>
            <a:off x="1318660" y="1963554"/>
            <a:ext cx="921137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u="sng" dirty="0"/>
              <a:t>Data sources:</a:t>
            </a:r>
          </a:p>
          <a:p>
            <a:endParaRPr lang="en-IN" sz="2400" b="1" dirty="0"/>
          </a:p>
          <a:p>
            <a:pPr indent="-342900">
              <a:buAutoNum type="arabicPeriod"/>
            </a:pPr>
            <a:r>
              <a:rPr lang="en-IN" sz="2400" b="1" dirty="0"/>
              <a:t>Adjacency matrix of </a:t>
            </a:r>
            <a:r>
              <a:rPr lang="en-GB" sz="2400" b="1" dirty="0"/>
              <a:t>"Class of TISS-SNA-2022“ having only department wise connection between the students.</a:t>
            </a:r>
          </a:p>
          <a:p>
            <a:endParaRPr lang="en-GB" sz="2400" b="1" dirty="0"/>
          </a:p>
          <a:p>
            <a:r>
              <a:rPr lang="en-IN" sz="2400" b="1" dirty="0"/>
              <a:t>2. Adjacency matrix of </a:t>
            </a:r>
            <a:r>
              <a:rPr lang="en-GB" sz="2400" b="1" dirty="0"/>
              <a:t>"Class of TISS-SNA-2022“ having department wise connection between the students as well as connection between students having same assignment groups.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3600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9F7EEF-4065-4DA5-9F1C-A09425518285}"/>
              </a:ext>
            </a:extLst>
          </p:cNvPr>
          <p:cNvSpPr txBox="1"/>
          <p:nvPr/>
        </p:nvSpPr>
        <p:spPr>
          <a:xfrm>
            <a:off x="3237297" y="558265"/>
            <a:ext cx="4790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Process and details</a:t>
            </a:r>
            <a:r>
              <a:rPr lang="en-IN" sz="3600" b="1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89C0E2-0284-4D4A-B63C-939721B39A0A}"/>
              </a:ext>
            </a:extLst>
          </p:cNvPr>
          <p:cNvSpPr txBox="1"/>
          <p:nvPr/>
        </p:nvSpPr>
        <p:spPr>
          <a:xfrm>
            <a:off x="914400" y="1485339"/>
            <a:ext cx="1104980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/>
              <a:t>Creation of the two CSV files containing the adjacency matrices.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b="1" dirty="0"/>
              <a:t>The first one containing connection between students of the same department, the matrix is</a:t>
            </a:r>
          </a:p>
          <a:p>
            <a:pPr lvl="1"/>
            <a:r>
              <a:rPr lang="en-IN" sz="2000" b="1" dirty="0"/>
              <a:t>       populated by 1 if there is a connection between the students and if not it is filled with 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b="1" dirty="0"/>
              <a:t>The second one contains the connection between the students of the same department as  </a:t>
            </a:r>
          </a:p>
          <a:p>
            <a:pPr lvl="1"/>
            <a:r>
              <a:rPr lang="en-IN" sz="2000" b="1" dirty="0"/>
              <a:t>       well as the connection between the students of the same assignment group.</a:t>
            </a:r>
          </a:p>
          <a:p>
            <a:pPr marL="342900" indent="-342900">
              <a:buAutoNum type="arabicPeriod" startAt="2"/>
            </a:pPr>
            <a:r>
              <a:rPr lang="en-IN" sz="2000" b="1" dirty="0"/>
              <a:t>Loading of the files in R, Python and </a:t>
            </a:r>
            <a:r>
              <a:rPr lang="en-IN" sz="2000" b="1" dirty="0" err="1"/>
              <a:t>Ucinet</a:t>
            </a:r>
            <a:r>
              <a:rPr lang="en-IN" sz="2000" b="1" dirty="0"/>
              <a:t>. </a:t>
            </a:r>
          </a:p>
          <a:p>
            <a:pPr marL="342900" indent="-342900">
              <a:buAutoNum type="arabicPeriod" startAt="2"/>
            </a:pPr>
            <a:r>
              <a:rPr lang="en-IN" sz="2000" b="1" dirty="0"/>
              <a:t>Analysis of the csv file containing connection between students of the same department.</a:t>
            </a:r>
          </a:p>
          <a:p>
            <a:pPr marL="342900" indent="-342900">
              <a:buFontTx/>
              <a:buAutoNum type="arabicPeriod" startAt="2"/>
            </a:pPr>
            <a:r>
              <a:rPr lang="en-IN" sz="2000" b="1" dirty="0"/>
              <a:t>Analysis of the csv file containing connection between the students of the same department as well as the connection between the students of the same assignment group.</a:t>
            </a:r>
          </a:p>
          <a:p>
            <a:pPr marL="342900" indent="-342900">
              <a:buAutoNum type="arabicPeriod" startAt="2"/>
            </a:pPr>
            <a:r>
              <a:rPr lang="en-IN" sz="2000" b="1" dirty="0"/>
              <a:t>Comparing both the results.</a:t>
            </a:r>
          </a:p>
          <a:p>
            <a:pPr lvl="1"/>
            <a:endParaRPr lang="en-IN" sz="2000" b="1" dirty="0"/>
          </a:p>
          <a:p>
            <a:pPr lvl="1"/>
            <a:r>
              <a:rPr lang="en-IN" sz="2000" dirty="0"/>
              <a:t> </a:t>
            </a:r>
          </a:p>
          <a:p>
            <a:pPr marL="342900" indent="-342900">
              <a:buFont typeface="+mj-lt"/>
              <a:buAutoNum type="arabicPeriod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37052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277BD2-58C8-4B7F-A91C-EC58F9395105}"/>
              </a:ext>
            </a:extLst>
          </p:cNvPr>
          <p:cNvSpPr txBox="1"/>
          <p:nvPr/>
        </p:nvSpPr>
        <p:spPr>
          <a:xfrm>
            <a:off x="3776312" y="159087"/>
            <a:ext cx="4042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Process and Details.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3AA921D-6953-4125-8DAF-6C6ECB15A6BB}"/>
              </a:ext>
            </a:extLst>
          </p:cNvPr>
          <p:cNvSpPr/>
          <p:nvPr/>
        </p:nvSpPr>
        <p:spPr>
          <a:xfrm>
            <a:off x="3089707" y="998000"/>
            <a:ext cx="5563402" cy="596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Creating the two adjacency matrices.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7714382C-765A-479A-9C21-BA31033A385A}"/>
              </a:ext>
            </a:extLst>
          </p:cNvPr>
          <p:cNvSpPr/>
          <p:nvPr/>
        </p:nvSpPr>
        <p:spPr>
          <a:xfrm>
            <a:off x="5515271" y="1685405"/>
            <a:ext cx="240632" cy="5967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09BC27-63AC-40F7-BDC7-B694BC19EEAB}"/>
              </a:ext>
            </a:extLst>
          </p:cNvPr>
          <p:cNvSpPr/>
          <p:nvPr/>
        </p:nvSpPr>
        <p:spPr>
          <a:xfrm>
            <a:off x="3089707" y="2569943"/>
            <a:ext cx="5563402" cy="596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Loading the files in R, Python and </a:t>
            </a:r>
            <a:r>
              <a:rPr lang="en-IN" dirty="0" err="1"/>
              <a:t>Ucinet</a:t>
            </a:r>
            <a:r>
              <a:rPr lang="en-IN" dirty="0"/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EBCBE8-5D60-4F0E-8F9C-490E875AB946}"/>
              </a:ext>
            </a:extLst>
          </p:cNvPr>
          <p:cNvSpPr/>
          <p:nvPr/>
        </p:nvSpPr>
        <p:spPr>
          <a:xfrm>
            <a:off x="3089707" y="4141886"/>
            <a:ext cx="5563402" cy="596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Doing analysis of the two graphs.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E819426-2E9B-4DA3-BABA-E9308910DA28}"/>
              </a:ext>
            </a:extLst>
          </p:cNvPr>
          <p:cNvSpPr/>
          <p:nvPr/>
        </p:nvSpPr>
        <p:spPr>
          <a:xfrm>
            <a:off x="5515271" y="3385685"/>
            <a:ext cx="240631" cy="689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B3DE0E2-3D6F-40FC-B489-A8950FE1D17A}"/>
              </a:ext>
            </a:extLst>
          </p:cNvPr>
          <p:cNvSpPr/>
          <p:nvPr/>
        </p:nvSpPr>
        <p:spPr>
          <a:xfrm>
            <a:off x="5515272" y="4909195"/>
            <a:ext cx="240630" cy="7080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3D5C7C-007A-4553-AAA1-09D317AC420D}"/>
              </a:ext>
            </a:extLst>
          </p:cNvPr>
          <p:cNvSpPr/>
          <p:nvPr/>
        </p:nvSpPr>
        <p:spPr>
          <a:xfrm>
            <a:off x="3089707" y="5811874"/>
            <a:ext cx="5476775" cy="529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Comparing the results.</a:t>
            </a:r>
          </a:p>
        </p:txBody>
      </p:sp>
    </p:spTree>
    <p:extLst>
      <p:ext uri="{BB962C8B-B14F-4D97-AF65-F5344CB8AC3E}">
        <p14:creationId xmlns:p14="http://schemas.microsoft.com/office/powerpoint/2010/main" val="2488464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206884-1A3E-4E24-816F-BCB1618AE98E}"/>
              </a:ext>
            </a:extLst>
          </p:cNvPr>
          <p:cNvSpPr txBox="1"/>
          <p:nvPr/>
        </p:nvSpPr>
        <p:spPr>
          <a:xfrm>
            <a:off x="628850" y="221382"/>
            <a:ext cx="10934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Adjacency matrix of </a:t>
            </a:r>
            <a:r>
              <a:rPr lang="en-GB" b="1" dirty="0"/>
              <a:t>"Class of TISS-SNA-2022“ having only department wise connection between the students.</a:t>
            </a:r>
          </a:p>
          <a:p>
            <a:pPr algn="ctr"/>
            <a:endParaRPr lang="en-GB" b="1" dirty="0"/>
          </a:p>
          <a:p>
            <a:pPr algn="ctr"/>
            <a:endParaRPr lang="en-GB" b="1" dirty="0"/>
          </a:p>
          <a:p>
            <a:pPr algn="ctr"/>
            <a:r>
              <a:rPr lang="en-GB" b="1" dirty="0"/>
              <a:t> Network Diagram.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A4C4A2-97CE-4950-84FF-EDF32B94E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2228"/>
            <a:ext cx="12192000" cy="38135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538985-429D-4DF6-BB6F-ABD64374F182}"/>
              </a:ext>
            </a:extLst>
          </p:cNvPr>
          <p:cNvSpPr txBox="1"/>
          <p:nvPr/>
        </p:nvSpPr>
        <p:spPr>
          <a:xfrm>
            <a:off x="4572001" y="5659654"/>
            <a:ext cx="346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highlight>
                  <a:srgbClr val="FFFF00"/>
                </a:highlight>
              </a:rPr>
              <a:t>Edge density=0.09234973</a:t>
            </a:r>
          </a:p>
        </p:txBody>
      </p:sp>
    </p:spTree>
    <p:extLst>
      <p:ext uri="{BB962C8B-B14F-4D97-AF65-F5344CB8AC3E}">
        <p14:creationId xmlns:p14="http://schemas.microsoft.com/office/powerpoint/2010/main" val="2382248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4ED789-D56E-4572-8E9E-676690BF6D8C}"/>
              </a:ext>
            </a:extLst>
          </p:cNvPr>
          <p:cNvSpPr txBox="1"/>
          <p:nvPr/>
        </p:nvSpPr>
        <p:spPr>
          <a:xfrm>
            <a:off x="1597793" y="539015"/>
            <a:ext cx="87365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Adjacency matrix of </a:t>
            </a:r>
            <a:r>
              <a:rPr lang="en-GB" b="1" dirty="0"/>
              <a:t>"Class of TISS-SNA-2022“ having only department wise connection between the students.</a:t>
            </a:r>
          </a:p>
          <a:p>
            <a:pPr algn="ctr"/>
            <a:endParaRPr lang="en-GB" b="1" dirty="0"/>
          </a:p>
          <a:p>
            <a:pPr algn="ctr"/>
            <a:r>
              <a:rPr lang="en-GB" b="1" dirty="0"/>
              <a:t> Histogram of degree distribution.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05ED64-3185-432E-B57B-086399399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659" y="2195834"/>
            <a:ext cx="8950639" cy="279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17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FA426C-20B3-40D3-95A7-4AA171BEF57A}"/>
              </a:ext>
            </a:extLst>
          </p:cNvPr>
          <p:cNvSpPr txBox="1"/>
          <p:nvPr/>
        </p:nvSpPr>
        <p:spPr>
          <a:xfrm>
            <a:off x="673767" y="336885"/>
            <a:ext cx="112326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Adjacency matrix of </a:t>
            </a:r>
            <a:r>
              <a:rPr lang="en-GB" b="1" dirty="0"/>
              <a:t>"Class of TISS-SNA-2022“ having department wise connection between the students as well as connection between same assignment groups.</a:t>
            </a:r>
          </a:p>
          <a:p>
            <a:pPr algn="ctr"/>
            <a:r>
              <a:rPr lang="en-GB" b="1" dirty="0"/>
              <a:t>Network Diagram.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7961E-4255-4FD5-955C-CC916BDE0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2228"/>
            <a:ext cx="12192000" cy="3813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175B9B-9877-45F5-871F-94B31AF58D02}"/>
              </a:ext>
            </a:extLst>
          </p:cNvPr>
          <p:cNvSpPr txBox="1"/>
          <p:nvPr/>
        </p:nvSpPr>
        <p:spPr>
          <a:xfrm>
            <a:off x="5021983" y="5624179"/>
            <a:ext cx="3361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highlight>
                  <a:srgbClr val="FFFF00"/>
                </a:highlight>
              </a:rPr>
              <a:t>Edge density=0.1551913</a:t>
            </a:r>
          </a:p>
        </p:txBody>
      </p:sp>
    </p:spTree>
    <p:extLst>
      <p:ext uri="{BB962C8B-B14F-4D97-AF65-F5344CB8AC3E}">
        <p14:creationId xmlns:p14="http://schemas.microsoft.com/office/powerpoint/2010/main" val="2552413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6520FF-8AB6-41B5-8E74-70FC8C940A36}"/>
              </a:ext>
            </a:extLst>
          </p:cNvPr>
          <p:cNvSpPr txBox="1"/>
          <p:nvPr/>
        </p:nvSpPr>
        <p:spPr>
          <a:xfrm>
            <a:off x="564682" y="221381"/>
            <a:ext cx="10915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Adjacency matrix of </a:t>
            </a:r>
            <a:r>
              <a:rPr lang="en-GB" b="1" dirty="0"/>
              <a:t>"Class of TISS-SNA-2022“ having department wise connection between the students as well as connection between same assignment groups.</a:t>
            </a:r>
          </a:p>
          <a:p>
            <a:endParaRPr lang="en-GB" b="1" dirty="0"/>
          </a:p>
          <a:p>
            <a:pPr algn="ctr"/>
            <a:r>
              <a:rPr lang="en-GB" b="1" dirty="0"/>
              <a:t> Histogram of degree distribution.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25738-1CD1-49F5-B9B5-0E264EC5F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878" y="1637569"/>
            <a:ext cx="9350679" cy="292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15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F9D530-ED34-47C9-AB75-0129EE1408D4}"/>
              </a:ext>
            </a:extLst>
          </p:cNvPr>
          <p:cNvSpPr txBox="1"/>
          <p:nvPr/>
        </p:nvSpPr>
        <p:spPr>
          <a:xfrm>
            <a:off x="4908884" y="2734543"/>
            <a:ext cx="2415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69900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</TotalTime>
  <Words>354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Shashish Shoda</dc:creator>
  <cp:lastModifiedBy>Shashish Shoda</cp:lastModifiedBy>
  <cp:revision>11</cp:revision>
  <dcterms:created xsi:type="dcterms:W3CDTF">2022-03-22T18:02:35Z</dcterms:created>
  <dcterms:modified xsi:type="dcterms:W3CDTF">2022-05-06T06:54:03Z</dcterms:modified>
</cp:coreProperties>
</file>