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Bebas Neue Bold" panose="020B0604020202020204" charset="0"/>
      <p:regular r:id="rId16"/>
    </p:embeddedFont>
    <p:embeddedFont>
      <p:font typeface="Montserrat" panose="00000500000000000000" pitchFamily="2" charset="0"/>
      <p:regular r:id="rId17"/>
    </p:embeddedFont>
    <p:embeddedFont>
      <p:font typeface="Montserrat Classic" panose="020B0604020202020204" charset="0"/>
      <p:regular r:id="rId18"/>
    </p:embeddedFont>
    <p:embeddedFont>
      <p:font typeface="Montserrat Classic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8415441" cy="8229600"/>
          </a:xfrm>
          <a:custGeom>
            <a:avLst/>
            <a:gdLst/>
            <a:ahLst/>
            <a:cxnLst/>
            <a:rect l="l" t="t" r="r" b="b"/>
            <a:pathLst>
              <a:path w="8415441" h="8229600">
                <a:moveTo>
                  <a:pt x="0" y="0"/>
                </a:moveTo>
                <a:lnTo>
                  <a:pt x="8415441" y="0"/>
                </a:lnTo>
                <a:lnTo>
                  <a:pt x="8415441"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9725376" y="2476500"/>
            <a:ext cx="6872071" cy="5581432"/>
          </a:xfrm>
          <a:prstGeom prst="rect">
            <a:avLst/>
          </a:prstGeom>
        </p:spPr>
        <p:txBody>
          <a:bodyPr lIns="0" tIns="0" rIns="0" bIns="0" rtlCol="0" anchor="t">
            <a:spAutoFit/>
          </a:bodyPr>
          <a:lstStyle/>
          <a:p>
            <a:pPr>
              <a:lnSpc>
                <a:spcPts val="10785"/>
              </a:lnSpc>
            </a:pPr>
            <a:r>
              <a:rPr lang="en-US" sz="11474">
                <a:solidFill>
                  <a:srgbClr val="000000"/>
                </a:solidFill>
                <a:latin typeface="Bebas Neue Bold"/>
              </a:rPr>
              <a:t>PREDICTIVE MAINTENANCE IN MACHINE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4066" y="2709506"/>
            <a:ext cx="4008622" cy="1449267"/>
            <a:chOff x="0" y="0"/>
            <a:chExt cx="1055769" cy="381700"/>
          </a:xfrm>
        </p:grpSpPr>
        <p:sp>
          <p:nvSpPr>
            <p:cNvPr id="3" name="Freeform 3"/>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4" name="TextBox 4"/>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Freeform 5"/>
          <p:cNvSpPr/>
          <p:nvPr/>
        </p:nvSpPr>
        <p:spPr>
          <a:xfrm>
            <a:off x="5879956" y="2642525"/>
            <a:ext cx="6528087" cy="6373045"/>
          </a:xfrm>
          <a:custGeom>
            <a:avLst/>
            <a:gdLst/>
            <a:ahLst/>
            <a:cxnLst/>
            <a:rect l="l" t="t" r="r" b="b"/>
            <a:pathLst>
              <a:path w="6528087" h="6373045">
                <a:moveTo>
                  <a:pt x="0" y="0"/>
                </a:moveTo>
                <a:lnTo>
                  <a:pt x="6528088" y="0"/>
                </a:lnTo>
                <a:lnTo>
                  <a:pt x="6528088" y="6373045"/>
                </a:lnTo>
                <a:lnTo>
                  <a:pt x="0" y="6373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810389" y="1416150"/>
            <a:ext cx="10667221" cy="864793"/>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Key StakeHolders</a:t>
            </a:r>
          </a:p>
        </p:txBody>
      </p:sp>
      <p:sp>
        <p:nvSpPr>
          <p:cNvPr id="7" name="TextBox 7"/>
          <p:cNvSpPr txBox="1"/>
          <p:nvPr/>
        </p:nvSpPr>
        <p:spPr>
          <a:xfrm>
            <a:off x="1416605" y="3106225"/>
            <a:ext cx="3703543" cy="6939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Manufacturing Managers/Supervisors</a:t>
            </a:r>
          </a:p>
        </p:txBody>
      </p:sp>
      <p:grpSp>
        <p:nvGrpSpPr>
          <p:cNvPr id="8" name="Group 8"/>
          <p:cNvGrpSpPr/>
          <p:nvPr/>
        </p:nvGrpSpPr>
        <p:grpSpPr>
          <a:xfrm>
            <a:off x="1264066" y="4524214"/>
            <a:ext cx="4008622" cy="1449267"/>
            <a:chOff x="0" y="0"/>
            <a:chExt cx="1055769" cy="381700"/>
          </a:xfrm>
        </p:grpSpPr>
        <p:sp>
          <p:nvSpPr>
            <p:cNvPr id="9" name="Freeform 9"/>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10" name="TextBox 10"/>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TextBox 11"/>
          <p:cNvSpPr txBox="1"/>
          <p:nvPr/>
        </p:nvSpPr>
        <p:spPr>
          <a:xfrm>
            <a:off x="1416605" y="4920933"/>
            <a:ext cx="3703543" cy="6939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Data Scientists/Analysts</a:t>
            </a:r>
          </a:p>
        </p:txBody>
      </p:sp>
      <p:grpSp>
        <p:nvGrpSpPr>
          <p:cNvPr id="12" name="Group 12"/>
          <p:cNvGrpSpPr/>
          <p:nvPr/>
        </p:nvGrpSpPr>
        <p:grpSpPr>
          <a:xfrm>
            <a:off x="1264066" y="6301869"/>
            <a:ext cx="4008622" cy="1449267"/>
            <a:chOff x="0" y="0"/>
            <a:chExt cx="1055769" cy="381700"/>
          </a:xfrm>
        </p:grpSpPr>
        <p:sp>
          <p:nvSpPr>
            <p:cNvPr id="13" name="Freeform 13"/>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14" name="TextBox 14"/>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p:cNvSpPr txBox="1"/>
          <p:nvPr/>
        </p:nvSpPr>
        <p:spPr>
          <a:xfrm>
            <a:off x="1416605" y="6698588"/>
            <a:ext cx="3703543"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IT Department</a:t>
            </a:r>
          </a:p>
        </p:txBody>
      </p:sp>
      <p:grpSp>
        <p:nvGrpSpPr>
          <p:cNvPr id="16" name="Group 16"/>
          <p:cNvGrpSpPr/>
          <p:nvPr/>
        </p:nvGrpSpPr>
        <p:grpSpPr>
          <a:xfrm>
            <a:off x="1264066" y="8116577"/>
            <a:ext cx="4008622" cy="1449267"/>
            <a:chOff x="0" y="0"/>
            <a:chExt cx="1055769" cy="381700"/>
          </a:xfrm>
        </p:grpSpPr>
        <p:sp>
          <p:nvSpPr>
            <p:cNvPr id="17" name="Freeform 17"/>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18" name="TextBox 18"/>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9" name="TextBox 19"/>
          <p:cNvSpPr txBox="1"/>
          <p:nvPr/>
        </p:nvSpPr>
        <p:spPr>
          <a:xfrm>
            <a:off x="1416605" y="8513297"/>
            <a:ext cx="3703543" cy="6939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Equipment Suppliers/Vendors</a:t>
            </a:r>
          </a:p>
        </p:txBody>
      </p:sp>
      <p:grpSp>
        <p:nvGrpSpPr>
          <p:cNvPr id="20" name="Group 20"/>
          <p:cNvGrpSpPr/>
          <p:nvPr/>
        </p:nvGrpSpPr>
        <p:grpSpPr>
          <a:xfrm>
            <a:off x="1264066" y="936389"/>
            <a:ext cx="4008622" cy="1449267"/>
            <a:chOff x="0" y="0"/>
            <a:chExt cx="1055769" cy="381700"/>
          </a:xfrm>
        </p:grpSpPr>
        <p:sp>
          <p:nvSpPr>
            <p:cNvPr id="21" name="Freeform 21"/>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22" name="TextBox 22"/>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3" name="TextBox 23"/>
          <p:cNvSpPr txBox="1"/>
          <p:nvPr/>
        </p:nvSpPr>
        <p:spPr>
          <a:xfrm>
            <a:off x="1416605" y="1333108"/>
            <a:ext cx="3703543" cy="6939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Maintenance Technicians/Engineers</a:t>
            </a:r>
          </a:p>
        </p:txBody>
      </p:sp>
      <p:grpSp>
        <p:nvGrpSpPr>
          <p:cNvPr id="24" name="Group 24"/>
          <p:cNvGrpSpPr/>
          <p:nvPr/>
        </p:nvGrpSpPr>
        <p:grpSpPr>
          <a:xfrm>
            <a:off x="13170044" y="936389"/>
            <a:ext cx="4008622" cy="1449267"/>
            <a:chOff x="0" y="0"/>
            <a:chExt cx="1055769" cy="381700"/>
          </a:xfrm>
        </p:grpSpPr>
        <p:sp>
          <p:nvSpPr>
            <p:cNvPr id="25" name="Freeform 25"/>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26" name="TextBox 26"/>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7" name="TextBox 27"/>
          <p:cNvSpPr txBox="1"/>
          <p:nvPr/>
        </p:nvSpPr>
        <p:spPr>
          <a:xfrm>
            <a:off x="13322583" y="1333108"/>
            <a:ext cx="3703543"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Operations Team</a:t>
            </a:r>
          </a:p>
        </p:txBody>
      </p:sp>
      <p:grpSp>
        <p:nvGrpSpPr>
          <p:cNvPr id="28" name="Group 28"/>
          <p:cNvGrpSpPr/>
          <p:nvPr/>
        </p:nvGrpSpPr>
        <p:grpSpPr>
          <a:xfrm>
            <a:off x="13170044" y="2798249"/>
            <a:ext cx="4008622" cy="1449267"/>
            <a:chOff x="0" y="0"/>
            <a:chExt cx="1055769" cy="381700"/>
          </a:xfrm>
        </p:grpSpPr>
        <p:sp>
          <p:nvSpPr>
            <p:cNvPr id="29" name="Freeform 29"/>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30" name="TextBox 30"/>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1" name="TextBox 31"/>
          <p:cNvSpPr txBox="1"/>
          <p:nvPr/>
        </p:nvSpPr>
        <p:spPr>
          <a:xfrm>
            <a:off x="13322583" y="3194969"/>
            <a:ext cx="3703543"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Finance Department</a:t>
            </a:r>
          </a:p>
        </p:txBody>
      </p:sp>
      <p:grpSp>
        <p:nvGrpSpPr>
          <p:cNvPr id="32" name="Group 32"/>
          <p:cNvGrpSpPr/>
          <p:nvPr/>
        </p:nvGrpSpPr>
        <p:grpSpPr>
          <a:xfrm>
            <a:off x="13322583" y="4657091"/>
            <a:ext cx="4008622" cy="1449267"/>
            <a:chOff x="0" y="0"/>
            <a:chExt cx="1055769" cy="381700"/>
          </a:xfrm>
        </p:grpSpPr>
        <p:sp>
          <p:nvSpPr>
            <p:cNvPr id="33" name="Freeform 33"/>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34" name="TextBox 34"/>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5" name="TextBox 35"/>
          <p:cNvSpPr txBox="1"/>
          <p:nvPr/>
        </p:nvSpPr>
        <p:spPr>
          <a:xfrm>
            <a:off x="13475122" y="4799966"/>
            <a:ext cx="3703543" cy="10368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Quality Assurance/Quality Control (QA/QC) Team</a:t>
            </a:r>
          </a:p>
        </p:txBody>
      </p:sp>
      <p:grpSp>
        <p:nvGrpSpPr>
          <p:cNvPr id="36" name="Group 36"/>
          <p:cNvGrpSpPr/>
          <p:nvPr/>
        </p:nvGrpSpPr>
        <p:grpSpPr>
          <a:xfrm>
            <a:off x="13322583" y="6515933"/>
            <a:ext cx="4008622" cy="1449267"/>
            <a:chOff x="0" y="0"/>
            <a:chExt cx="1055769" cy="381700"/>
          </a:xfrm>
        </p:grpSpPr>
        <p:sp>
          <p:nvSpPr>
            <p:cNvPr id="37" name="Freeform 37"/>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38" name="TextBox 38"/>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9" name="TextBox 39"/>
          <p:cNvSpPr txBox="1"/>
          <p:nvPr/>
        </p:nvSpPr>
        <p:spPr>
          <a:xfrm>
            <a:off x="13475122" y="6741202"/>
            <a:ext cx="3703543" cy="10368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Health, Safety, and Environmental (HSE) Department</a:t>
            </a:r>
          </a:p>
        </p:txBody>
      </p:sp>
      <p:grpSp>
        <p:nvGrpSpPr>
          <p:cNvPr id="40" name="Group 40"/>
          <p:cNvGrpSpPr/>
          <p:nvPr/>
        </p:nvGrpSpPr>
        <p:grpSpPr>
          <a:xfrm>
            <a:off x="13322583" y="8390280"/>
            <a:ext cx="4008622" cy="1449267"/>
            <a:chOff x="0" y="0"/>
            <a:chExt cx="1055769" cy="381700"/>
          </a:xfrm>
        </p:grpSpPr>
        <p:sp>
          <p:nvSpPr>
            <p:cNvPr id="41" name="Freeform 41"/>
            <p:cNvSpPr/>
            <p:nvPr/>
          </p:nvSpPr>
          <p:spPr>
            <a:xfrm>
              <a:off x="0" y="0"/>
              <a:ext cx="1055769" cy="381700"/>
            </a:xfrm>
            <a:custGeom>
              <a:avLst/>
              <a:gdLst/>
              <a:ahLst/>
              <a:cxnLst/>
              <a:rect l="l" t="t" r="r" b="b"/>
              <a:pathLst>
                <a:path w="1055769" h="381700">
                  <a:moveTo>
                    <a:pt x="65665" y="0"/>
                  </a:moveTo>
                  <a:lnTo>
                    <a:pt x="990104" y="0"/>
                  </a:lnTo>
                  <a:cubicBezTo>
                    <a:pt x="1026370" y="0"/>
                    <a:pt x="1055769" y="29399"/>
                    <a:pt x="1055769" y="65665"/>
                  </a:cubicBezTo>
                  <a:lnTo>
                    <a:pt x="1055769" y="316035"/>
                  </a:lnTo>
                  <a:cubicBezTo>
                    <a:pt x="1055769" y="352301"/>
                    <a:pt x="1026370" y="381700"/>
                    <a:pt x="990104" y="381700"/>
                  </a:cubicBezTo>
                  <a:lnTo>
                    <a:pt x="65665" y="381700"/>
                  </a:lnTo>
                  <a:cubicBezTo>
                    <a:pt x="29399" y="381700"/>
                    <a:pt x="0" y="352301"/>
                    <a:pt x="0" y="316035"/>
                  </a:cubicBezTo>
                  <a:lnTo>
                    <a:pt x="0" y="65665"/>
                  </a:lnTo>
                  <a:cubicBezTo>
                    <a:pt x="0" y="29399"/>
                    <a:pt x="29399" y="0"/>
                    <a:pt x="65665" y="0"/>
                  </a:cubicBezTo>
                  <a:close/>
                </a:path>
              </a:pathLst>
            </a:custGeom>
            <a:solidFill>
              <a:srgbClr val="CADDFF"/>
            </a:solidFill>
            <a:ln w="19050" cap="rnd">
              <a:solidFill>
                <a:srgbClr val="000000"/>
              </a:solidFill>
              <a:prstDash val="solid"/>
              <a:round/>
            </a:ln>
          </p:spPr>
        </p:sp>
        <p:sp>
          <p:nvSpPr>
            <p:cNvPr id="42" name="TextBox 42"/>
            <p:cNvSpPr txBox="1"/>
            <p:nvPr/>
          </p:nvSpPr>
          <p:spPr>
            <a:xfrm>
              <a:off x="0" y="-38100"/>
              <a:ext cx="1055769" cy="4198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43" name="TextBox 43"/>
          <p:cNvSpPr txBox="1"/>
          <p:nvPr/>
        </p:nvSpPr>
        <p:spPr>
          <a:xfrm>
            <a:off x="13475122" y="8687656"/>
            <a:ext cx="3703543" cy="693928"/>
          </a:xfrm>
          <a:prstGeom prst="rect">
            <a:avLst/>
          </a:prstGeom>
        </p:spPr>
        <p:txBody>
          <a:bodyPr lIns="0" tIns="0" rIns="0" bIns="0" rtlCol="0" anchor="t">
            <a:spAutoFit/>
          </a:bodyPr>
          <a:lstStyle/>
          <a:p>
            <a:pPr algn="ctr">
              <a:lnSpc>
                <a:spcPts val="2756"/>
              </a:lnSpc>
            </a:pPr>
            <a:r>
              <a:rPr lang="en-US" sz="2600">
                <a:solidFill>
                  <a:srgbClr val="000000"/>
                </a:solidFill>
                <a:latin typeface="Montserrat Classic"/>
              </a:rPr>
              <a:t>Senior Management/</a:t>
            </a:r>
          </a:p>
          <a:p>
            <a:pPr marL="0" lvl="0" indent="0" algn="ctr">
              <a:lnSpc>
                <a:spcPts val="2756"/>
              </a:lnSpc>
            </a:pPr>
            <a:r>
              <a:rPr lang="en-US" sz="2600">
                <a:solidFill>
                  <a:srgbClr val="000000"/>
                </a:solidFill>
                <a:latin typeface="Montserrat Classic"/>
              </a:rPr>
              <a:t>Executives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sp>
        <p:nvSpPr>
          <p:cNvPr id="2" name="Freeform 2"/>
          <p:cNvSpPr/>
          <p:nvPr/>
        </p:nvSpPr>
        <p:spPr>
          <a:xfrm>
            <a:off x="1215153" y="4206793"/>
            <a:ext cx="4819242" cy="5116647"/>
          </a:xfrm>
          <a:custGeom>
            <a:avLst/>
            <a:gdLst/>
            <a:ahLst/>
            <a:cxnLst/>
            <a:rect l="l" t="t" r="r" b="b"/>
            <a:pathLst>
              <a:path w="4819242" h="5116647">
                <a:moveTo>
                  <a:pt x="0" y="0"/>
                </a:moveTo>
                <a:lnTo>
                  <a:pt x="4819242" y="0"/>
                </a:lnTo>
                <a:lnTo>
                  <a:pt x="4819242" y="5116648"/>
                </a:lnTo>
                <a:lnTo>
                  <a:pt x="0" y="51166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619604" y="834255"/>
            <a:ext cx="7525358" cy="9068344"/>
          </a:xfrm>
          <a:custGeom>
            <a:avLst/>
            <a:gdLst/>
            <a:ahLst/>
            <a:cxnLst/>
            <a:rect l="l" t="t" r="r" b="b"/>
            <a:pathLst>
              <a:path w="7525358" h="9068344">
                <a:moveTo>
                  <a:pt x="0" y="0"/>
                </a:moveTo>
                <a:lnTo>
                  <a:pt x="7525358" y="0"/>
                </a:lnTo>
                <a:lnTo>
                  <a:pt x="7525358" y="9068344"/>
                </a:lnTo>
                <a:lnTo>
                  <a:pt x="0" y="9068344"/>
                </a:lnTo>
                <a:lnTo>
                  <a:pt x="0" y="0"/>
                </a:lnTo>
                <a:close/>
              </a:path>
            </a:pathLst>
          </a:custGeom>
          <a:blipFill>
            <a:blip r:embed="rId4"/>
            <a:stretch>
              <a:fillRect t="-383" b="-383"/>
            </a:stretch>
          </a:blipFill>
        </p:spPr>
      </p:sp>
      <p:sp>
        <p:nvSpPr>
          <p:cNvPr id="4" name="TextBox 4"/>
          <p:cNvSpPr txBox="1"/>
          <p:nvPr/>
        </p:nvSpPr>
        <p:spPr>
          <a:xfrm>
            <a:off x="1531449" y="1009650"/>
            <a:ext cx="4186651" cy="3197143"/>
          </a:xfrm>
          <a:prstGeom prst="rect">
            <a:avLst/>
          </a:prstGeom>
        </p:spPr>
        <p:txBody>
          <a:bodyPr lIns="0" tIns="0" rIns="0" bIns="0" rtlCol="0" anchor="t">
            <a:spAutoFit/>
          </a:bodyPr>
          <a:lstStyle/>
          <a:p>
            <a:pPr algn="ctr">
              <a:lnSpc>
                <a:spcPts val="12475"/>
              </a:lnSpc>
            </a:pPr>
            <a:r>
              <a:rPr lang="en-US" sz="10396">
                <a:solidFill>
                  <a:srgbClr val="000000"/>
                </a:solidFill>
                <a:latin typeface="Bebas Neue Bold"/>
              </a:rPr>
              <a:t>USECAse</a:t>
            </a:r>
          </a:p>
          <a:p>
            <a:pPr marL="0" lvl="0" indent="0" algn="ctr">
              <a:lnSpc>
                <a:spcPts val="12475"/>
              </a:lnSpc>
              <a:spcBef>
                <a:spcPct val="0"/>
              </a:spcBef>
            </a:pPr>
            <a:r>
              <a:rPr lang="en-US" sz="10396">
                <a:solidFill>
                  <a:srgbClr val="000000"/>
                </a:solidFill>
                <a:latin typeface="Bebas Neue Bold"/>
              </a:rPr>
              <a:t>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10514542" y="-248577"/>
            <a:ext cx="8326218" cy="10784153"/>
            <a:chOff x="0" y="0"/>
            <a:chExt cx="2192913" cy="2840271"/>
          </a:xfrm>
        </p:grpSpPr>
        <p:sp>
          <p:nvSpPr>
            <p:cNvPr id="3" name="Freeform 3"/>
            <p:cNvSpPr/>
            <p:nvPr/>
          </p:nvSpPr>
          <p:spPr>
            <a:xfrm>
              <a:off x="0" y="0"/>
              <a:ext cx="2192913" cy="2840271"/>
            </a:xfrm>
            <a:custGeom>
              <a:avLst/>
              <a:gdLst/>
              <a:ahLst/>
              <a:cxnLst/>
              <a:rect l="l" t="t" r="r" b="b"/>
              <a:pathLst>
                <a:path w="2192913" h="2840271">
                  <a:moveTo>
                    <a:pt x="0" y="0"/>
                  </a:moveTo>
                  <a:lnTo>
                    <a:pt x="2192913" y="0"/>
                  </a:lnTo>
                  <a:lnTo>
                    <a:pt x="2192913" y="2840271"/>
                  </a:lnTo>
                  <a:lnTo>
                    <a:pt x="0" y="2840271"/>
                  </a:lnTo>
                  <a:close/>
                </a:path>
              </a:pathLst>
            </a:custGeom>
            <a:solidFill>
              <a:srgbClr val="FFFFFF"/>
            </a:solidFill>
          </p:spPr>
        </p:sp>
        <p:sp>
          <p:nvSpPr>
            <p:cNvPr id="4" name="TextBox 4"/>
            <p:cNvSpPr txBox="1"/>
            <p:nvPr/>
          </p:nvSpPr>
          <p:spPr>
            <a:xfrm>
              <a:off x="0" y="-38100"/>
              <a:ext cx="2192913" cy="28783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27796" y="1290036"/>
            <a:ext cx="9594888" cy="9387840"/>
          </a:xfrm>
          <a:prstGeom prst="rect">
            <a:avLst/>
          </a:prstGeom>
        </p:spPr>
        <p:txBody>
          <a:bodyPr lIns="0" tIns="0" rIns="0" bIns="0" rtlCol="0" anchor="t">
            <a:spAutoFit/>
          </a:bodyPr>
          <a:lstStyle/>
          <a:p>
            <a:pPr>
              <a:lnSpc>
                <a:spcPts val="3900"/>
              </a:lnSpc>
            </a:pPr>
            <a:r>
              <a:rPr lang="en-US" sz="2600">
                <a:solidFill>
                  <a:srgbClr val="000000"/>
                </a:solidFill>
                <a:latin typeface="Montserrat Classic"/>
              </a:rPr>
              <a:t>I. Wo Jae Lee, Haiyue Wu, Huitaek Yun, Hanjun Kim, Martin B.G. Jun, John W. Sutherland, “Predictive Maintenance of Machine Tool Systems Using Artificial Intelligence Techniques Applied to Machine Condition Data” in CIRP Conference on Life Cycle Engineering (LCE) Purdue University, USA, 2019.</a:t>
            </a:r>
          </a:p>
          <a:p>
            <a:pPr>
              <a:lnSpc>
                <a:spcPts val="3900"/>
              </a:lnSpc>
            </a:pPr>
            <a:endParaRPr lang="en-US" sz="2600">
              <a:solidFill>
                <a:srgbClr val="000000"/>
              </a:solidFill>
              <a:latin typeface="Montserrat Classic"/>
            </a:endParaRPr>
          </a:p>
          <a:p>
            <a:pPr>
              <a:lnSpc>
                <a:spcPts val="3900"/>
              </a:lnSpc>
            </a:pPr>
            <a:r>
              <a:rPr lang="en-US" sz="2600">
                <a:solidFill>
                  <a:srgbClr val="000000"/>
                </a:solidFill>
                <a:latin typeface="Montserrat Classic"/>
              </a:rPr>
              <a:t>II. Weichao Luo, Tianliang Hu, Yingxin Ye, Chengrui Zhang, Yongli Wei, “A hybrid predictive maintenance approach for CNC machine tool driven by Digital Twin“ in Shandong University, Jinan, P. R. China, 2019.</a:t>
            </a:r>
          </a:p>
          <a:p>
            <a:pPr>
              <a:lnSpc>
                <a:spcPts val="3900"/>
              </a:lnSpc>
            </a:pPr>
            <a:endParaRPr lang="en-US" sz="2600">
              <a:solidFill>
                <a:srgbClr val="000000"/>
              </a:solidFill>
              <a:latin typeface="Montserrat Classic"/>
            </a:endParaRPr>
          </a:p>
          <a:p>
            <a:pPr>
              <a:lnSpc>
                <a:spcPts val="3900"/>
              </a:lnSpc>
            </a:pPr>
            <a:r>
              <a:rPr lang="en-US" sz="2600">
                <a:solidFill>
                  <a:srgbClr val="000000"/>
                </a:solidFill>
                <a:latin typeface="Montserrat Classic"/>
              </a:rPr>
              <a:t>•III. Alberto Jimenez-Cortadi, Itziar Irigoien, Fernando Boto, Basilio Sierra andGerman Rodriguez, “Predictive Maintenance on the Machining Process and Machine Tool” in TECNALIA, Industry and Transport Division, Leonardo da Vinci, Miñano, Spain, 2019.</a:t>
            </a:r>
          </a:p>
          <a:p>
            <a:pPr>
              <a:lnSpc>
                <a:spcPts val="3900"/>
              </a:lnSpc>
            </a:pPr>
            <a:endParaRPr lang="en-US" sz="2600">
              <a:solidFill>
                <a:srgbClr val="000000"/>
              </a:solidFill>
              <a:latin typeface="Montserrat Classic"/>
            </a:endParaRPr>
          </a:p>
          <a:p>
            <a:pPr marL="0" lvl="0" indent="0" algn="l">
              <a:lnSpc>
                <a:spcPts val="3900"/>
              </a:lnSpc>
              <a:spcBef>
                <a:spcPct val="0"/>
              </a:spcBef>
            </a:pPr>
            <a:endParaRPr lang="en-US" sz="2600">
              <a:solidFill>
                <a:srgbClr val="000000"/>
              </a:solidFill>
              <a:latin typeface="Montserrat Classic"/>
            </a:endParaRPr>
          </a:p>
        </p:txBody>
      </p:sp>
      <p:sp>
        <p:nvSpPr>
          <p:cNvPr id="6" name="TextBox 6"/>
          <p:cNvSpPr txBox="1"/>
          <p:nvPr/>
        </p:nvSpPr>
        <p:spPr>
          <a:xfrm>
            <a:off x="327796" y="279751"/>
            <a:ext cx="6118937" cy="1086486"/>
          </a:xfrm>
          <a:prstGeom prst="rect">
            <a:avLst/>
          </a:prstGeom>
        </p:spPr>
        <p:txBody>
          <a:bodyPr lIns="0" tIns="0" rIns="0" bIns="0" rtlCol="0" anchor="t">
            <a:spAutoFit/>
          </a:bodyPr>
          <a:lstStyle/>
          <a:p>
            <a:pPr marL="0" lvl="0" indent="0">
              <a:lnSpc>
                <a:spcPts val="8080"/>
              </a:lnSpc>
            </a:pPr>
            <a:r>
              <a:rPr lang="en-US" sz="8000">
                <a:solidFill>
                  <a:srgbClr val="000000"/>
                </a:solidFill>
                <a:latin typeface="Bebas Neue Bold"/>
              </a:rPr>
              <a:t>References</a:t>
            </a:r>
          </a:p>
        </p:txBody>
      </p:sp>
      <p:sp>
        <p:nvSpPr>
          <p:cNvPr id="7" name="Freeform 7"/>
          <p:cNvSpPr/>
          <p:nvPr/>
        </p:nvSpPr>
        <p:spPr>
          <a:xfrm>
            <a:off x="10514542" y="1464744"/>
            <a:ext cx="7488425" cy="7554528"/>
          </a:xfrm>
          <a:custGeom>
            <a:avLst/>
            <a:gdLst/>
            <a:ahLst/>
            <a:cxnLst/>
            <a:rect l="l" t="t" r="r" b="b"/>
            <a:pathLst>
              <a:path w="7488425" h="7554528">
                <a:moveTo>
                  <a:pt x="0" y="0"/>
                </a:moveTo>
                <a:lnTo>
                  <a:pt x="7488425" y="0"/>
                </a:lnTo>
                <a:lnTo>
                  <a:pt x="7488425"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10514542" y="-248577"/>
            <a:ext cx="8326218" cy="10784153"/>
            <a:chOff x="0" y="0"/>
            <a:chExt cx="2192913" cy="2840271"/>
          </a:xfrm>
        </p:grpSpPr>
        <p:sp>
          <p:nvSpPr>
            <p:cNvPr id="3" name="Freeform 3"/>
            <p:cNvSpPr/>
            <p:nvPr/>
          </p:nvSpPr>
          <p:spPr>
            <a:xfrm>
              <a:off x="0" y="0"/>
              <a:ext cx="2192913" cy="2840271"/>
            </a:xfrm>
            <a:custGeom>
              <a:avLst/>
              <a:gdLst/>
              <a:ahLst/>
              <a:cxnLst/>
              <a:rect l="l" t="t" r="r" b="b"/>
              <a:pathLst>
                <a:path w="2192913" h="2840271">
                  <a:moveTo>
                    <a:pt x="0" y="0"/>
                  </a:moveTo>
                  <a:lnTo>
                    <a:pt x="2192913" y="0"/>
                  </a:lnTo>
                  <a:lnTo>
                    <a:pt x="2192913" y="2840271"/>
                  </a:lnTo>
                  <a:lnTo>
                    <a:pt x="0" y="2840271"/>
                  </a:lnTo>
                  <a:close/>
                </a:path>
              </a:pathLst>
            </a:custGeom>
            <a:solidFill>
              <a:srgbClr val="FFFFFF"/>
            </a:solidFill>
          </p:spPr>
        </p:sp>
        <p:sp>
          <p:nvSpPr>
            <p:cNvPr id="4" name="TextBox 4"/>
            <p:cNvSpPr txBox="1"/>
            <p:nvPr/>
          </p:nvSpPr>
          <p:spPr>
            <a:xfrm>
              <a:off x="0" y="-38100"/>
              <a:ext cx="2192913" cy="28783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27796" y="1290036"/>
            <a:ext cx="9594888" cy="8553450"/>
          </a:xfrm>
          <a:prstGeom prst="rect">
            <a:avLst/>
          </a:prstGeom>
        </p:spPr>
        <p:txBody>
          <a:bodyPr lIns="0" tIns="0" rIns="0" bIns="0" rtlCol="0" anchor="t">
            <a:spAutoFit/>
          </a:bodyPr>
          <a:lstStyle/>
          <a:p>
            <a:pPr>
              <a:lnSpc>
                <a:spcPts val="3750"/>
              </a:lnSpc>
            </a:pPr>
            <a:r>
              <a:rPr lang="en-US" sz="2500">
                <a:solidFill>
                  <a:srgbClr val="000000"/>
                </a:solidFill>
                <a:latin typeface="Montserrat Classic"/>
              </a:rPr>
              <a:t>IV. Bernard Schmidt, Lihui Wang, “Predictive Maintenance of Machine Tool Linear Axes: A Case from Manufacturing Industry” in 28th International Conference on Flexible Automation and Intelligent Manufacturing, Columbus, 2018.</a:t>
            </a:r>
          </a:p>
          <a:p>
            <a:pPr>
              <a:lnSpc>
                <a:spcPts val="3750"/>
              </a:lnSpc>
            </a:pPr>
            <a:endParaRPr lang="en-US" sz="2500">
              <a:solidFill>
                <a:srgbClr val="000000"/>
              </a:solidFill>
              <a:latin typeface="Montserrat Classic"/>
            </a:endParaRPr>
          </a:p>
          <a:p>
            <a:pPr>
              <a:lnSpc>
                <a:spcPts val="3750"/>
              </a:lnSpc>
            </a:pPr>
            <a:r>
              <a:rPr lang="en-US" sz="2500">
                <a:solidFill>
                  <a:srgbClr val="000000"/>
                </a:solidFill>
                <a:latin typeface="Montserrat Classic"/>
              </a:rPr>
              <a:t>V. Marina Paolanti; Luca Romeo; Andrea Felicetti, “Machine Learning approach for Predictive Maintenance in Industry 4.0” in 14th IEEE/ASME International Conference on Mechatronic and Embedded Systems and Applications (MESA), 2018.</a:t>
            </a:r>
          </a:p>
          <a:p>
            <a:pPr>
              <a:lnSpc>
                <a:spcPts val="3750"/>
              </a:lnSpc>
            </a:pPr>
            <a:endParaRPr lang="en-US" sz="2500">
              <a:solidFill>
                <a:srgbClr val="000000"/>
              </a:solidFill>
              <a:latin typeface="Montserrat Classic"/>
            </a:endParaRPr>
          </a:p>
          <a:p>
            <a:pPr>
              <a:lnSpc>
                <a:spcPts val="3750"/>
              </a:lnSpc>
            </a:pPr>
            <a:r>
              <a:rPr lang="en-US" sz="2500">
                <a:solidFill>
                  <a:srgbClr val="000000"/>
                </a:solidFill>
                <a:latin typeface="Montserrat Classic"/>
              </a:rPr>
              <a:t>VI. Thyago P. Carvalho, Fabrízzio A. A. M. N. Soares, Roberto Vita, Roberto da P. Francisco, João P. Basto, Symone G. S. Alcalá, “A systematic literature review of machine learning methods applied to predictive maintenance” in a Institute of Informatics, Federal University of Goiás, Goiânia, Goiás, Brazil, 2017.</a:t>
            </a:r>
          </a:p>
          <a:p>
            <a:pPr marL="0" lvl="0" indent="0" algn="l">
              <a:lnSpc>
                <a:spcPts val="3750"/>
              </a:lnSpc>
              <a:spcBef>
                <a:spcPct val="0"/>
              </a:spcBef>
            </a:pPr>
            <a:endParaRPr lang="en-US" sz="2500">
              <a:solidFill>
                <a:srgbClr val="000000"/>
              </a:solidFill>
              <a:latin typeface="Montserrat Classic"/>
            </a:endParaRPr>
          </a:p>
        </p:txBody>
      </p:sp>
      <p:sp>
        <p:nvSpPr>
          <p:cNvPr id="6" name="TextBox 6"/>
          <p:cNvSpPr txBox="1"/>
          <p:nvPr/>
        </p:nvSpPr>
        <p:spPr>
          <a:xfrm>
            <a:off x="327796" y="279751"/>
            <a:ext cx="6118937" cy="1086486"/>
          </a:xfrm>
          <a:prstGeom prst="rect">
            <a:avLst/>
          </a:prstGeom>
        </p:spPr>
        <p:txBody>
          <a:bodyPr lIns="0" tIns="0" rIns="0" bIns="0" rtlCol="0" anchor="t">
            <a:spAutoFit/>
          </a:bodyPr>
          <a:lstStyle/>
          <a:p>
            <a:pPr marL="0" lvl="0" indent="0">
              <a:lnSpc>
                <a:spcPts val="8080"/>
              </a:lnSpc>
            </a:pPr>
            <a:r>
              <a:rPr lang="en-US" sz="8000">
                <a:solidFill>
                  <a:srgbClr val="000000"/>
                </a:solidFill>
                <a:latin typeface="Bebas Neue Bold"/>
              </a:rPr>
              <a:t>References</a:t>
            </a:r>
          </a:p>
        </p:txBody>
      </p:sp>
      <p:sp>
        <p:nvSpPr>
          <p:cNvPr id="7" name="Freeform 7"/>
          <p:cNvSpPr/>
          <p:nvPr/>
        </p:nvSpPr>
        <p:spPr>
          <a:xfrm>
            <a:off x="10514542" y="1464744"/>
            <a:ext cx="7488425" cy="7554528"/>
          </a:xfrm>
          <a:custGeom>
            <a:avLst/>
            <a:gdLst/>
            <a:ahLst/>
            <a:cxnLst/>
            <a:rect l="l" t="t" r="r" b="b"/>
            <a:pathLst>
              <a:path w="7488425" h="7554528">
                <a:moveTo>
                  <a:pt x="0" y="0"/>
                </a:moveTo>
                <a:lnTo>
                  <a:pt x="7488425" y="0"/>
                </a:lnTo>
                <a:lnTo>
                  <a:pt x="7488425"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8971602" y="1333500"/>
            <a:ext cx="7677294" cy="1609742"/>
          </a:xfrm>
          <a:prstGeom prst="rect">
            <a:avLst/>
          </a:prstGeom>
        </p:spPr>
        <p:txBody>
          <a:bodyPr lIns="0" tIns="0" rIns="0" bIns="0" rtlCol="0" anchor="t">
            <a:spAutoFit/>
          </a:bodyPr>
          <a:lstStyle/>
          <a:p>
            <a:pPr>
              <a:lnSpc>
                <a:spcPts val="11768"/>
              </a:lnSpc>
            </a:pPr>
            <a:r>
              <a:rPr lang="en-US" sz="12519">
                <a:solidFill>
                  <a:srgbClr val="000000"/>
                </a:solidFill>
                <a:latin typeface="Bebas Neue Bold"/>
              </a:rPr>
              <a:t>THANK YOU</a:t>
            </a:r>
          </a:p>
        </p:txBody>
      </p:sp>
      <p:sp>
        <p:nvSpPr>
          <p:cNvPr id="6" name="Freeform 6"/>
          <p:cNvSpPr/>
          <p:nvPr/>
        </p:nvSpPr>
        <p:spPr>
          <a:xfrm>
            <a:off x="1275495" y="1063912"/>
            <a:ext cx="7868505" cy="8159176"/>
          </a:xfrm>
          <a:custGeom>
            <a:avLst/>
            <a:gdLst/>
            <a:ahLst/>
            <a:cxnLst/>
            <a:rect l="l" t="t" r="r" b="b"/>
            <a:pathLst>
              <a:path w="7868505" h="8159176">
                <a:moveTo>
                  <a:pt x="0" y="0"/>
                </a:moveTo>
                <a:lnTo>
                  <a:pt x="7868505" y="0"/>
                </a:lnTo>
                <a:lnTo>
                  <a:pt x="7868505" y="8159176"/>
                </a:lnTo>
                <a:lnTo>
                  <a:pt x="0" y="81591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9177337" y="7937435"/>
            <a:ext cx="9385964" cy="963469"/>
          </a:xfrm>
          <a:prstGeom prst="rect">
            <a:avLst/>
          </a:prstGeom>
        </p:spPr>
        <p:txBody>
          <a:bodyPr lIns="0" tIns="0" rIns="0" bIns="0" rtlCol="0" anchor="t">
            <a:spAutoFit/>
          </a:bodyPr>
          <a:lstStyle/>
          <a:p>
            <a:pPr marL="285588" lvl="1">
              <a:lnSpc>
                <a:spcPts val="3968"/>
              </a:lnSpc>
            </a:pPr>
            <a:r>
              <a:rPr lang="en-US" sz="2645">
                <a:solidFill>
                  <a:srgbClr val="000000"/>
                </a:solidFill>
                <a:latin typeface="Montserrat Classic"/>
              </a:rPr>
              <a:t>TEAM:</a:t>
            </a:r>
          </a:p>
          <a:p>
            <a:pPr marL="285588" lvl="1">
              <a:lnSpc>
                <a:spcPts val="3968"/>
              </a:lnSpc>
            </a:pPr>
            <a:r>
              <a:rPr lang="en-US" sz="2645">
                <a:solidFill>
                  <a:srgbClr val="000000"/>
                </a:solidFill>
                <a:latin typeface="Montserrat Classic"/>
              </a:rPr>
              <a:t>Shashwat Prasad [RA2111026010143]</a:t>
            </a:r>
          </a:p>
        </p:txBody>
      </p:sp>
      <p:sp>
        <p:nvSpPr>
          <p:cNvPr id="8" name="Freeform 8"/>
          <p:cNvSpPr/>
          <p:nvPr/>
        </p:nvSpPr>
        <p:spPr>
          <a:xfrm>
            <a:off x="9672016" y="2758170"/>
            <a:ext cx="4513873" cy="4414191"/>
          </a:xfrm>
          <a:custGeom>
            <a:avLst/>
            <a:gdLst/>
            <a:ahLst/>
            <a:cxnLst/>
            <a:rect l="l" t="t" r="r" b="b"/>
            <a:pathLst>
              <a:path w="4513873" h="4414191">
                <a:moveTo>
                  <a:pt x="0" y="0"/>
                </a:moveTo>
                <a:lnTo>
                  <a:pt x="4513873" y="0"/>
                </a:lnTo>
                <a:lnTo>
                  <a:pt x="4513873" y="4414191"/>
                </a:lnTo>
                <a:lnTo>
                  <a:pt x="0" y="44141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sp>
        <p:nvSpPr>
          <p:cNvPr id="2" name="Freeform 2"/>
          <p:cNvSpPr/>
          <p:nvPr/>
        </p:nvSpPr>
        <p:spPr>
          <a:xfrm>
            <a:off x="729937" y="2365622"/>
            <a:ext cx="6976831" cy="7407385"/>
          </a:xfrm>
          <a:custGeom>
            <a:avLst/>
            <a:gdLst/>
            <a:ahLst/>
            <a:cxnLst/>
            <a:rect l="l" t="t" r="r" b="b"/>
            <a:pathLst>
              <a:path w="6976831" h="7407385">
                <a:moveTo>
                  <a:pt x="0" y="0"/>
                </a:moveTo>
                <a:lnTo>
                  <a:pt x="6976831" y="0"/>
                </a:lnTo>
                <a:lnTo>
                  <a:pt x="6976831" y="7407385"/>
                </a:lnTo>
                <a:lnTo>
                  <a:pt x="0" y="74073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301081" y="718226"/>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a:rPr>
              <a:t>Introduction</a:t>
            </a:r>
          </a:p>
        </p:txBody>
      </p:sp>
      <p:grpSp>
        <p:nvGrpSpPr>
          <p:cNvPr id="4" name="Group 4"/>
          <p:cNvGrpSpPr/>
          <p:nvPr/>
        </p:nvGrpSpPr>
        <p:grpSpPr>
          <a:xfrm>
            <a:off x="8117529" y="815958"/>
            <a:ext cx="927410" cy="92741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id="6" name="TextBox 6"/>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sp>
        <p:nvSpPr>
          <p:cNvPr id="7" name="TextBox 7"/>
          <p:cNvSpPr txBox="1"/>
          <p:nvPr/>
        </p:nvSpPr>
        <p:spPr>
          <a:xfrm>
            <a:off x="8447943" y="715396"/>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1</a:t>
            </a:r>
          </a:p>
        </p:txBody>
      </p:sp>
      <p:sp>
        <p:nvSpPr>
          <p:cNvPr id="8" name="TextBox 8"/>
          <p:cNvSpPr txBox="1"/>
          <p:nvPr/>
        </p:nvSpPr>
        <p:spPr>
          <a:xfrm>
            <a:off x="9301081" y="4635154"/>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a:rPr>
              <a:t>Approach</a:t>
            </a:r>
          </a:p>
        </p:txBody>
      </p:sp>
      <p:grpSp>
        <p:nvGrpSpPr>
          <p:cNvPr id="9" name="Group 9"/>
          <p:cNvGrpSpPr/>
          <p:nvPr/>
        </p:nvGrpSpPr>
        <p:grpSpPr>
          <a:xfrm>
            <a:off x="8117529" y="4732885"/>
            <a:ext cx="927410" cy="92741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id="11" name="TextBox 11"/>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sp>
        <p:nvSpPr>
          <p:cNvPr id="12" name="TextBox 12"/>
          <p:cNvSpPr txBox="1"/>
          <p:nvPr/>
        </p:nvSpPr>
        <p:spPr>
          <a:xfrm>
            <a:off x="8447943" y="4632324"/>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5</a:t>
            </a:r>
          </a:p>
        </p:txBody>
      </p:sp>
      <p:sp>
        <p:nvSpPr>
          <p:cNvPr id="13" name="TextBox 13"/>
          <p:cNvSpPr txBox="1"/>
          <p:nvPr/>
        </p:nvSpPr>
        <p:spPr>
          <a:xfrm>
            <a:off x="9301081" y="5679884"/>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a:rPr>
              <a:t>Dataset</a:t>
            </a:r>
          </a:p>
        </p:txBody>
      </p:sp>
      <p:grpSp>
        <p:nvGrpSpPr>
          <p:cNvPr id="14" name="Group 14"/>
          <p:cNvGrpSpPr/>
          <p:nvPr/>
        </p:nvGrpSpPr>
        <p:grpSpPr>
          <a:xfrm>
            <a:off x="8117529" y="5777615"/>
            <a:ext cx="927410" cy="92741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id="16" name="TextBox 16"/>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sp>
        <p:nvSpPr>
          <p:cNvPr id="17" name="TextBox 17"/>
          <p:cNvSpPr txBox="1"/>
          <p:nvPr/>
        </p:nvSpPr>
        <p:spPr>
          <a:xfrm>
            <a:off x="8447943" y="5677054"/>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6</a:t>
            </a:r>
          </a:p>
        </p:txBody>
      </p:sp>
      <p:sp>
        <p:nvSpPr>
          <p:cNvPr id="18" name="TextBox 18"/>
          <p:cNvSpPr txBox="1"/>
          <p:nvPr/>
        </p:nvSpPr>
        <p:spPr>
          <a:xfrm>
            <a:off x="9301081" y="6664444"/>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a:rPr>
              <a:t>Key Stakeholders</a:t>
            </a:r>
          </a:p>
        </p:txBody>
      </p:sp>
      <p:grpSp>
        <p:nvGrpSpPr>
          <p:cNvPr id="19" name="Group 19"/>
          <p:cNvGrpSpPr/>
          <p:nvPr/>
        </p:nvGrpSpPr>
        <p:grpSpPr>
          <a:xfrm>
            <a:off x="8117529" y="6762176"/>
            <a:ext cx="927410" cy="92741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id="21" name="TextBox 21"/>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sp>
        <p:nvSpPr>
          <p:cNvPr id="22" name="TextBox 22"/>
          <p:cNvSpPr txBox="1"/>
          <p:nvPr/>
        </p:nvSpPr>
        <p:spPr>
          <a:xfrm>
            <a:off x="8447943" y="6661614"/>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7</a:t>
            </a:r>
          </a:p>
        </p:txBody>
      </p:sp>
      <p:sp>
        <p:nvSpPr>
          <p:cNvPr id="23" name="TextBox 23"/>
          <p:cNvSpPr txBox="1"/>
          <p:nvPr/>
        </p:nvSpPr>
        <p:spPr>
          <a:xfrm>
            <a:off x="9301081" y="7706155"/>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a:rPr>
              <a:t>Use Case Diagram</a:t>
            </a:r>
          </a:p>
        </p:txBody>
      </p:sp>
      <p:grpSp>
        <p:nvGrpSpPr>
          <p:cNvPr id="24" name="Group 24"/>
          <p:cNvGrpSpPr/>
          <p:nvPr/>
        </p:nvGrpSpPr>
        <p:grpSpPr>
          <a:xfrm>
            <a:off x="8117529" y="7803886"/>
            <a:ext cx="927410" cy="927410"/>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id="26" name="TextBox 26"/>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sp>
        <p:nvSpPr>
          <p:cNvPr id="27" name="TextBox 27"/>
          <p:cNvSpPr txBox="1"/>
          <p:nvPr/>
        </p:nvSpPr>
        <p:spPr>
          <a:xfrm>
            <a:off x="8447943" y="7703325"/>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8</a:t>
            </a:r>
          </a:p>
        </p:txBody>
      </p:sp>
      <p:sp>
        <p:nvSpPr>
          <p:cNvPr id="28" name="TextBox 28"/>
          <p:cNvSpPr txBox="1"/>
          <p:nvPr/>
        </p:nvSpPr>
        <p:spPr>
          <a:xfrm>
            <a:off x="1580281" y="1009650"/>
            <a:ext cx="4186651" cy="1610098"/>
          </a:xfrm>
          <a:prstGeom prst="rect">
            <a:avLst/>
          </a:prstGeom>
        </p:spPr>
        <p:txBody>
          <a:bodyPr lIns="0" tIns="0" rIns="0" bIns="0" rtlCol="0" anchor="t">
            <a:spAutoFit/>
          </a:bodyPr>
          <a:lstStyle/>
          <a:p>
            <a:pPr marL="0" lvl="0" indent="0" algn="ctr">
              <a:lnSpc>
                <a:spcPts val="12475"/>
              </a:lnSpc>
              <a:spcBef>
                <a:spcPct val="0"/>
              </a:spcBef>
            </a:pPr>
            <a:r>
              <a:rPr lang="en-US" sz="10396">
                <a:solidFill>
                  <a:srgbClr val="000000"/>
                </a:solidFill>
                <a:latin typeface="Bebas Neue Bold"/>
              </a:rPr>
              <a:t>Contents</a:t>
            </a:r>
          </a:p>
        </p:txBody>
      </p:sp>
      <p:sp>
        <p:nvSpPr>
          <p:cNvPr id="29" name="TextBox 29"/>
          <p:cNvSpPr txBox="1"/>
          <p:nvPr/>
        </p:nvSpPr>
        <p:spPr>
          <a:xfrm>
            <a:off x="9301081" y="1690998"/>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a:rPr>
              <a:t>Problem Statement</a:t>
            </a:r>
          </a:p>
        </p:txBody>
      </p:sp>
      <p:grpSp>
        <p:nvGrpSpPr>
          <p:cNvPr id="30" name="Group 30"/>
          <p:cNvGrpSpPr/>
          <p:nvPr/>
        </p:nvGrpSpPr>
        <p:grpSpPr>
          <a:xfrm>
            <a:off x="8117529" y="1788729"/>
            <a:ext cx="927410" cy="927410"/>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id="32" name="TextBox 32"/>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sp>
        <p:nvSpPr>
          <p:cNvPr id="33" name="TextBox 33"/>
          <p:cNvSpPr txBox="1"/>
          <p:nvPr/>
        </p:nvSpPr>
        <p:spPr>
          <a:xfrm>
            <a:off x="8447943" y="1688168"/>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2</a:t>
            </a:r>
          </a:p>
        </p:txBody>
      </p:sp>
      <p:sp>
        <p:nvSpPr>
          <p:cNvPr id="34" name="TextBox 34"/>
          <p:cNvSpPr txBox="1"/>
          <p:nvPr/>
        </p:nvSpPr>
        <p:spPr>
          <a:xfrm>
            <a:off x="9301081" y="2675558"/>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a:rPr>
              <a:t>Abstract</a:t>
            </a:r>
          </a:p>
        </p:txBody>
      </p:sp>
      <p:grpSp>
        <p:nvGrpSpPr>
          <p:cNvPr id="35" name="Group 35"/>
          <p:cNvGrpSpPr/>
          <p:nvPr/>
        </p:nvGrpSpPr>
        <p:grpSpPr>
          <a:xfrm>
            <a:off x="8117529" y="2773289"/>
            <a:ext cx="927410" cy="927410"/>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id="37" name="TextBox 37"/>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sp>
        <p:nvSpPr>
          <p:cNvPr id="38" name="TextBox 38"/>
          <p:cNvSpPr txBox="1"/>
          <p:nvPr/>
        </p:nvSpPr>
        <p:spPr>
          <a:xfrm>
            <a:off x="8447943" y="2672728"/>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3</a:t>
            </a:r>
          </a:p>
        </p:txBody>
      </p:sp>
      <p:sp>
        <p:nvSpPr>
          <p:cNvPr id="39" name="TextBox 39"/>
          <p:cNvSpPr txBox="1"/>
          <p:nvPr/>
        </p:nvSpPr>
        <p:spPr>
          <a:xfrm>
            <a:off x="9301081" y="3650593"/>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a:rPr>
              <a:t>Domain Knowledge</a:t>
            </a:r>
          </a:p>
        </p:txBody>
      </p:sp>
      <p:grpSp>
        <p:nvGrpSpPr>
          <p:cNvPr id="40" name="Group 40"/>
          <p:cNvGrpSpPr/>
          <p:nvPr/>
        </p:nvGrpSpPr>
        <p:grpSpPr>
          <a:xfrm>
            <a:off x="8117529" y="3748325"/>
            <a:ext cx="927410" cy="927410"/>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id="42" name="TextBox 42"/>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sp>
        <p:nvSpPr>
          <p:cNvPr id="43" name="TextBox 43"/>
          <p:cNvSpPr txBox="1"/>
          <p:nvPr/>
        </p:nvSpPr>
        <p:spPr>
          <a:xfrm>
            <a:off x="8447943" y="3647763"/>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4</a:t>
            </a:r>
          </a:p>
        </p:txBody>
      </p:sp>
      <p:sp>
        <p:nvSpPr>
          <p:cNvPr id="44" name="TextBox 44"/>
          <p:cNvSpPr txBox="1"/>
          <p:nvPr/>
        </p:nvSpPr>
        <p:spPr>
          <a:xfrm>
            <a:off x="9301081" y="8747865"/>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a:rPr>
              <a:t>References</a:t>
            </a:r>
          </a:p>
        </p:txBody>
      </p:sp>
      <p:grpSp>
        <p:nvGrpSpPr>
          <p:cNvPr id="45" name="Group 45"/>
          <p:cNvGrpSpPr/>
          <p:nvPr/>
        </p:nvGrpSpPr>
        <p:grpSpPr>
          <a:xfrm>
            <a:off x="8117529" y="8845597"/>
            <a:ext cx="927410" cy="927410"/>
            <a:chOff x="0" y="0"/>
            <a:chExt cx="812800" cy="812800"/>
          </a:xfrm>
        </p:grpSpPr>
        <p:sp>
          <p:nvSpPr>
            <p:cNvPr id="46" name="Freeform 4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id="47" name="TextBox 47"/>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sp>
        <p:nvSpPr>
          <p:cNvPr id="48" name="TextBox 48"/>
          <p:cNvSpPr txBox="1"/>
          <p:nvPr/>
        </p:nvSpPr>
        <p:spPr>
          <a:xfrm>
            <a:off x="8447943" y="8745035"/>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11357043" y="-248577"/>
            <a:ext cx="7483717" cy="10784153"/>
            <a:chOff x="0" y="0"/>
            <a:chExt cx="1971020" cy="2840271"/>
          </a:xfrm>
        </p:grpSpPr>
        <p:sp>
          <p:nvSpPr>
            <p:cNvPr id="3" name="Freeform 3"/>
            <p:cNvSpPr/>
            <p:nvPr/>
          </p:nvSpPr>
          <p:spPr>
            <a:xfrm>
              <a:off x="0" y="0"/>
              <a:ext cx="1971020" cy="2840271"/>
            </a:xfrm>
            <a:custGeom>
              <a:avLst/>
              <a:gdLst/>
              <a:ahLst/>
              <a:cxnLst/>
              <a:rect l="l" t="t" r="r" b="b"/>
              <a:pathLst>
                <a:path w="1971020" h="2840271">
                  <a:moveTo>
                    <a:pt x="0" y="0"/>
                  </a:moveTo>
                  <a:lnTo>
                    <a:pt x="1971020" y="0"/>
                  </a:lnTo>
                  <a:lnTo>
                    <a:pt x="1971020" y="2840271"/>
                  </a:lnTo>
                  <a:lnTo>
                    <a:pt x="0" y="2840271"/>
                  </a:lnTo>
                  <a:close/>
                </a:path>
              </a:pathLst>
            </a:custGeom>
            <a:solidFill>
              <a:srgbClr val="FFFFFF"/>
            </a:solidFill>
          </p:spPr>
        </p:sp>
        <p:sp>
          <p:nvSpPr>
            <p:cNvPr id="4" name="TextBox 4"/>
            <p:cNvSpPr txBox="1"/>
            <p:nvPr/>
          </p:nvSpPr>
          <p:spPr>
            <a:xfrm>
              <a:off x="0" y="-38100"/>
              <a:ext cx="1971020" cy="28783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19568" y="1790815"/>
            <a:ext cx="10660469" cy="7265671"/>
          </a:xfrm>
          <a:prstGeom prst="rect">
            <a:avLst/>
          </a:prstGeom>
        </p:spPr>
        <p:txBody>
          <a:bodyPr lIns="0" tIns="0" rIns="0" bIns="0" rtlCol="0" anchor="t">
            <a:spAutoFit/>
          </a:bodyPr>
          <a:lstStyle/>
          <a:p>
            <a:pPr>
              <a:lnSpc>
                <a:spcPts val="3449"/>
              </a:lnSpc>
            </a:pPr>
            <a:r>
              <a:rPr lang="en-US" sz="2299">
                <a:solidFill>
                  <a:srgbClr val="000000"/>
                </a:solidFill>
                <a:latin typeface="Montserrat Classic Bold"/>
              </a:rPr>
              <a:t>In today's rapidly evolving industrial landscape, machine tools serve as the backbone of manufacturing operations across various sectors. These sophisticated devices play a pivotal role in shaping the efficiency and productivity of production lines. However, like any mechanical system, machine tools are susceptible to wear and tear, breakdowns, and inefficiencies that can disrupt operations and incur substantial costs.</a:t>
            </a:r>
          </a:p>
          <a:p>
            <a:pPr marL="0" lvl="0" indent="0" algn="l">
              <a:lnSpc>
                <a:spcPts val="3449"/>
              </a:lnSpc>
              <a:spcBef>
                <a:spcPct val="0"/>
              </a:spcBef>
            </a:pPr>
            <a:r>
              <a:rPr lang="en-US" sz="2299">
                <a:solidFill>
                  <a:srgbClr val="000000"/>
                </a:solidFill>
                <a:latin typeface="Montserrat Classic Bold"/>
              </a:rPr>
              <a:t>Traditional maintenance practices often rely on reactive or scheduled approaches, leading to unexpected downtime, costly repairs, and compromised productivity. In contrast, predictive maintenance (PdM) has emerged as a proactive strategy aimed at mitigating these challenges by harnessing the power of artificial intelligence (AI) and advanced analytics. This introduction delves into the realm of predictive maintenance for machine tools, exploring how AI technologies revolutionize maintenance strategies, enhance operational efficiency, and drive significant cost savings for manufacturing enterprises.</a:t>
            </a:r>
          </a:p>
        </p:txBody>
      </p:sp>
      <p:sp>
        <p:nvSpPr>
          <p:cNvPr id="6" name="TextBox 6"/>
          <p:cNvSpPr txBox="1"/>
          <p:nvPr/>
        </p:nvSpPr>
        <p:spPr>
          <a:xfrm>
            <a:off x="319568" y="552132"/>
            <a:ext cx="6118937" cy="1086486"/>
          </a:xfrm>
          <a:prstGeom prst="rect">
            <a:avLst/>
          </a:prstGeom>
        </p:spPr>
        <p:txBody>
          <a:bodyPr lIns="0" tIns="0" rIns="0" bIns="0" rtlCol="0" anchor="t">
            <a:spAutoFit/>
          </a:bodyPr>
          <a:lstStyle/>
          <a:p>
            <a:pPr marL="0" lvl="0" indent="0">
              <a:lnSpc>
                <a:spcPts val="8080"/>
              </a:lnSpc>
            </a:pPr>
            <a:r>
              <a:rPr lang="en-US" sz="8000">
                <a:solidFill>
                  <a:srgbClr val="000000"/>
                </a:solidFill>
                <a:latin typeface="Bebas Neue Bold"/>
              </a:rPr>
              <a:t>Introduction</a:t>
            </a:r>
          </a:p>
        </p:txBody>
      </p:sp>
      <p:sp>
        <p:nvSpPr>
          <p:cNvPr id="7" name="Freeform 7"/>
          <p:cNvSpPr/>
          <p:nvPr/>
        </p:nvSpPr>
        <p:spPr>
          <a:xfrm>
            <a:off x="11554586" y="1366236"/>
            <a:ext cx="6580203" cy="6547302"/>
          </a:xfrm>
          <a:custGeom>
            <a:avLst/>
            <a:gdLst/>
            <a:ahLst/>
            <a:cxnLst/>
            <a:rect l="l" t="t" r="r" b="b"/>
            <a:pathLst>
              <a:path w="6580203" h="6547302">
                <a:moveTo>
                  <a:pt x="0" y="0"/>
                </a:moveTo>
                <a:lnTo>
                  <a:pt x="6580203" y="0"/>
                </a:lnTo>
                <a:lnTo>
                  <a:pt x="6580203" y="6547302"/>
                </a:lnTo>
                <a:lnTo>
                  <a:pt x="0" y="6547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2553879" cy="28783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51997" y="2658450"/>
            <a:ext cx="8611925" cy="7303770"/>
          </a:xfrm>
          <a:prstGeom prst="rect">
            <a:avLst/>
          </a:prstGeom>
        </p:spPr>
        <p:txBody>
          <a:bodyPr lIns="0" tIns="0" rIns="0" bIns="0" rtlCol="0" anchor="t">
            <a:spAutoFit/>
          </a:bodyPr>
          <a:lstStyle/>
          <a:p>
            <a:pPr>
              <a:lnSpc>
                <a:spcPts val="4199"/>
              </a:lnSpc>
            </a:pPr>
            <a:r>
              <a:rPr lang="en-US" sz="2799">
                <a:solidFill>
                  <a:srgbClr val="000000"/>
                </a:solidFill>
                <a:latin typeface="Montserrat Classic"/>
              </a:rPr>
              <a:t>The current approach to maintenance of machine tools in manufacturing industries often relies on reactive or scheduled maintenance practices, leading to inefficiencies, unplanned downtime, and increased maintenance costs. There is a lack of proactive strategies to predict and prevent equipment failures before they occur, resulting in lost production time and reduced overall equipment effectiveness (OEE). Additionally, traditional maintenance approaches may result in unnecessary component replacements, leading to higher operational expenses and resource wastage.</a:t>
            </a:r>
          </a:p>
          <a:p>
            <a:pPr marL="0" lvl="0" indent="0" algn="l">
              <a:lnSpc>
                <a:spcPts val="4199"/>
              </a:lnSpc>
              <a:spcBef>
                <a:spcPct val="0"/>
              </a:spcBef>
            </a:pPr>
            <a:endParaRPr lang="en-US" sz="2799">
              <a:solidFill>
                <a:srgbClr val="000000"/>
              </a:solidFill>
              <a:latin typeface="Montserrat Classic"/>
            </a:endParaRPr>
          </a:p>
        </p:txBody>
      </p:sp>
      <p:sp>
        <p:nvSpPr>
          <p:cNvPr id="6" name="TextBox 6"/>
          <p:cNvSpPr txBox="1"/>
          <p:nvPr/>
        </p:nvSpPr>
        <p:spPr>
          <a:xfrm>
            <a:off x="351997" y="621369"/>
            <a:ext cx="6118937" cy="2113281"/>
          </a:xfrm>
          <a:prstGeom prst="rect">
            <a:avLst/>
          </a:prstGeom>
        </p:spPr>
        <p:txBody>
          <a:bodyPr lIns="0" tIns="0" rIns="0" bIns="0" rtlCol="0" anchor="t">
            <a:spAutoFit/>
          </a:bodyPr>
          <a:lstStyle/>
          <a:p>
            <a:pPr marL="0" lvl="0" indent="0">
              <a:lnSpc>
                <a:spcPts val="8080"/>
              </a:lnSpc>
            </a:pPr>
            <a:r>
              <a:rPr lang="en-US" sz="8000">
                <a:solidFill>
                  <a:srgbClr val="000000"/>
                </a:solidFill>
                <a:latin typeface="Bebas Neue Bold"/>
              </a:rPr>
              <a:t>Problem Statement</a:t>
            </a:r>
          </a:p>
        </p:txBody>
      </p:sp>
      <p:sp>
        <p:nvSpPr>
          <p:cNvPr id="7" name="Freeform 7"/>
          <p:cNvSpPr/>
          <p:nvPr/>
        </p:nvSpPr>
        <p:spPr>
          <a:xfrm>
            <a:off x="9731067" y="1381395"/>
            <a:ext cx="7463975" cy="7539369"/>
          </a:xfrm>
          <a:custGeom>
            <a:avLst/>
            <a:gdLst/>
            <a:ahLst/>
            <a:cxnLst/>
            <a:rect l="l" t="t" r="r" b="b"/>
            <a:pathLst>
              <a:path w="7463975" h="7539369">
                <a:moveTo>
                  <a:pt x="0" y="0"/>
                </a:moveTo>
                <a:lnTo>
                  <a:pt x="7463976" y="0"/>
                </a:lnTo>
                <a:lnTo>
                  <a:pt x="7463976" y="7539369"/>
                </a:lnTo>
                <a:lnTo>
                  <a:pt x="0" y="7539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10554511" y="-248577"/>
            <a:ext cx="8286249" cy="10784153"/>
            <a:chOff x="0" y="0"/>
            <a:chExt cx="2182387" cy="2840271"/>
          </a:xfrm>
        </p:grpSpPr>
        <p:sp>
          <p:nvSpPr>
            <p:cNvPr id="3" name="Freeform 3"/>
            <p:cNvSpPr/>
            <p:nvPr/>
          </p:nvSpPr>
          <p:spPr>
            <a:xfrm>
              <a:off x="0" y="0"/>
              <a:ext cx="2182387" cy="2840271"/>
            </a:xfrm>
            <a:custGeom>
              <a:avLst/>
              <a:gdLst/>
              <a:ahLst/>
              <a:cxnLst/>
              <a:rect l="l" t="t" r="r" b="b"/>
              <a:pathLst>
                <a:path w="2182387" h="2840271">
                  <a:moveTo>
                    <a:pt x="0" y="0"/>
                  </a:moveTo>
                  <a:lnTo>
                    <a:pt x="2182387" y="0"/>
                  </a:lnTo>
                  <a:lnTo>
                    <a:pt x="2182387" y="2840271"/>
                  </a:lnTo>
                  <a:lnTo>
                    <a:pt x="0" y="2840271"/>
                  </a:lnTo>
                  <a:close/>
                </a:path>
              </a:pathLst>
            </a:custGeom>
            <a:solidFill>
              <a:srgbClr val="FFFFFF"/>
            </a:solidFill>
          </p:spPr>
        </p:sp>
        <p:sp>
          <p:nvSpPr>
            <p:cNvPr id="4" name="TextBox 4"/>
            <p:cNvSpPr txBox="1"/>
            <p:nvPr/>
          </p:nvSpPr>
          <p:spPr>
            <a:xfrm>
              <a:off x="0" y="-38100"/>
              <a:ext cx="2182387" cy="28783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43887" y="1309086"/>
            <a:ext cx="9859352" cy="8524875"/>
          </a:xfrm>
          <a:prstGeom prst="rect">
            <a:avLst/>
          </a:prstGeom>
        </p:spPr>
        <p:txBody>
          <a:bodyPr lIns="0" tIns="0" rIns="0" bIns="0" rtlCol="0" anchor="t">
            <a:spAutoFit/>
          </a:bodyPr>
          <a:lstStyle/>
          <a:p>
            <a:pPr>
              <a:lnSpc>
                <a:spcPts val="2999"/>
              </a:lnSpc>
            </a:pPr>
            <a:r>
              <a:rPr lang="en-US" sz="1999">
                <a:solidFill>
                  <a:srgbClr val="000000"/>
                </a:solidFill>
                <a:latin typeface="Montserrat Classic"/>
              </a:rPr>
              <a:t>In order to forecast machine maintenance, this research encompasses an extensive process of machine failure dataset analysis and modelling. Numerous features, such as air temperature, process temperature, torque, rotational speed, tool wear duration, and several machine failure categories, define the dataset.</a:t>
            </a:r>
          </a:p>
          <a:p>
            <a:pPr>
              <a:lnSpc>
                <a:spcPts val="2999"/>
              </a:lnSpc>
            </a:pPr>
            <a:r>
              <a:rPr lang="en-US" sz="1999">
                <a:solidFill>
                  <a:srgbClr val="000000"/>
                </a:solidFill>
                <a:latin typeface="Montserrat Classic"/>
              </a:rPr>
              <a:t>Significant positive connections between certain failure categories and the overall machine failure were shown by our exploratory data analysis, indicating that these failures frequently occur simultaneously. We also found that a higher torque could potentially increase the likelihood of a machine failing.</a:t>
            </a:r>
          </a:p>
          <a:p>
            <a:pPr>
              <a:lnSpc>
                <a:spcPts val="2999"/>
              </a:lnSpc>
            </a:pPr>
            <a:r>
              <a:rPr lang="en-US" sz="1999">
                <a:solidFill>
                  <a:srgbClr val="000000"/>
                </a:solidFill>
                <a:latin typeface="Montserrat Classic"/>
              </a:rPr>
              <a:t>We used the AdaBoost model's capability to forecast machine faults. With careful tuning and cross-validation, the model achieved an outstanding average score of 0.996.</a:t>
            </a:r>
          </a:p>
          <a:p>
            <a:pPr>
              <a:lnSpc>
                <a:spcPts val="2999"/>
              </a:lnSpc>
            </a:pPr>
            <a:r>
              <a:rPr lang="en-US" sz="1999">
                <a:solidFill>
                  <a:srgbClr val="000000"/>
                </a:solidFill>
                <a:latin typeface="Montserrat Classic"/>
              </a:rPr>
              <a:t>The model's strong capacity to distinguish between positive and negative classes was demonstrated during the testing phase, when it demonstrated an accuracy of 0.997 and an AUC score of 0.90. Nonetheless, the model produced 91 errors in total, suggesting possible areas for improvement.</a:t>
            </a:r>
          </a:p>
          <a:p>
            <a:pPr>
              <a:lnSpc>
                <a:spcPts val="2999"/>
              </a:lnSpc>
            </a:pPr>
            <a:r>
              <a:rPr lang="en-US" sz="1999">
                <a:solidFill>
                  <a:srgbClr val="000000"/>
                </a:solidFill>
                <a:latin typeface="Montserrat Classic"/>
              </a:rPr>
              <a:t>This project highlights how machine learning may be used to predict machine breakdowns, which might have a significant impact on improving operational efficiency and preventive maintenance in a variety of industries. Subsequent research projects may investigate additional error analysis, model testing, feature engineering, and more thorough hyperparameter tuning.</a:t>
            </a:r>
          </a:p>
          <a:p>
            <a:pPr marL="0" lvl="0" indent="0" algn="l">
              <a:lnSpc>
                <a:spcPts val="2999"/>
              </a:lnSpc>
              <a:spcBef>
                <a:spcPct val="0"/>
              </a:spcBef>
            </a:pPr>
            <a:endParaRPr lang="en-US" sz="1999">
              <a:solidFill>
                <a:srgbClr val="000000"/>
              </a:solidFill>
              <a:latin typeface="Montserrat Classic"/>
            </a:endParaRPr>
          </a:p>
        </p:txBody>
      </p:sp>
      <p:sp>
        <p:nvSpPr>
          <p:cNvPr id="6" name="TextBox 6"/>
          <p:cNvSpPr txBox="1"/>
          <p:nvPr/>
        </p:nvSpPr>
        <p:spPr>
          <a:xfrm>
            <a:off x="343887" y="279751"/>
            <a:ext cx="6118937" cy="1086486"/>
          </a:xfrm>
          <a:prstGeom prst="rect">
            <a:avLst/>
          </a:prstGeom>
        </p:spPr>
        <p:txBody>
          <a:bodyPr lIns="0" tIns="0" rIns="0" bIns="0" rtlCol="0" anchor="t">
            <a:spAutoFit/>
          </a:bodyPr>
          <a:lstStyle/>
          <a:p>
            <a:pPr marL="0" lvl="0" indent="0">
              <a:lnSpc>
                <a:spcPts val="8080"/>
              </a:lnSpc>
            </a:pPr>
            <a:r>
              <a:rPr lang="en-US" sz="8000">
                <a:solidFill>
                  <a:srgbClr val="000000"/>
                </a:solidFill>
                <a:latin typeface="Bebas Neue Bold"/>
              </a:rPr>
              <a:t>Abstract</a:t>
            </a:r>
          </a:p>
        </p:txBody>
      </p:sp>
      <p:sp>
        <p:nvSpPr>
          <p:cNvPr id="7" name="Freeform 7"/>
          <p:cNvSpPr/>
          <p:nvPr/>
        </p:nvSpPr>
        <p:spPr>
          <a:xfrm>
            <a:off x="11029358" y="1028700"/>
            <a:ext cx="7258642" cy="7554528"/>
          </a:xfrm>
          <a:custGeom>
            <a:avLst/>
            <a:gdLst/>
            <a:ahLst/>
            <a:cxnLst/>
            <a:rect l="l" t="t" r="r" b="b"/>
            <a:pathLst>
              <a:path w="7258642" h="7554528">
                <a:moveTo>
                  <a:pt x="0" y="0"/>
                </a:moveTo>
                <a:lnTo>
                  <a:pt x="7258642" y="0"/>
                </a:lnTo>
                <a:lnTo>
                  <a:pt x="7258642"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6931" y="4906873"/>
            <a:ext cx="3451574" cy="845380"/>
            <a:chOff x="0" y="0"/>
            <a:chExt cx="909057" cy="222651"/>
          </a:xfrm>
        </p:grpSpPr>
        <p:sp>
          <p:nvSpPr>
            <p:cNvPr id="3" name="Freeform 3"/>
            <p:cNvSpPr/>
            <p:nvPr/>
          </p:nvSpPr>
          <p:spPr>
            <a:xfrm>
              <a:off x="0" y="0"/>
              <a:ext cx="909057" cy="222651"/>
            </a:xfrm>
            <a:custGeom>
              <a:avLst/>
              <a:gdLst/>
              <a:ahLst/>
              <a:cxnLst/>
              <a:rect l="l" t="t" r="r" b="b"/>
              <a:pathLst>
                <a:path w="909057" h="222651">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id="4" name="TextBox 4"/>
            <p:cNvSpPr txBox="1"/>
            <p:nvPr/>
          </p:nvSpPr>
          <p:spPr>
            <a:xfrm>
              <a:off x="0" y="-38100"/>
              <a:ext cx="909057" cy="260751"/>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358815" y="381779"/>
            <a:ext cx="3451574" cy="845380"/>
            <a:chOff x="0" y="0"/>
            <a:chExt cx="909057" cy="222651"/>
          </a:xfrm>
        </p:grpSpPr>
        <p:sp>
          <p:nvSpPr>
            <p:cNvPr id="6" name="Freeform 6"/>
            <p:cNvSpPr/>
            <p:nvPr/>
          </p:nvSpPr>
          <p:spPr>
            <a:xfrm>
              <a:off x="0" y="0"/>
              <a:ext cx="909057" cy="222651"/>
            </a:xfrm>
            <a:custGeom>
              <a:avLst/>
              <a:gdLst/>
              <a:ahLst/>
              <a:cxnLst/>
              <a:rect l="l" t="t" r="r" b="b"/>
              <a:pathLst>
                <a:path w="909057" h="222651">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id="7" name="TextBox 7"/>
            <p:cNvSpPr txBox="1"/>
            <p:nvPr/>
          </p:nvSpPr>
          <p:spPr>
            <a:xfrm>
              <a:off x="0" y="-38100"/>
              <a:ext cx="909057" cy="260751"/>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358815" y="1513484"/>
            <a:ext cx="3451574" cy="845380"/>
            <a:chOff x="0" y="0"/>
            <a:chExt cx="909057" cy="222651"/>
          </a:xfrm>
        </p:grpSpPr>
        <p:sp>
          <p:nvSpPr>
            <p:cNvPr id="9" name="Freeform 9"/>
            <p:cNvSpPr/>
            <p:nvPr/>
          </p:nvSpPr>
          <p:spPr>
            <a:xfrm>
              <a:off x="0" y="0"/>
              <a:ext cx="909057" cy="222651"/>
            </a:xfrm>
            <a:custGeom>
              <a:avLst/>
              <a:gdLst/>
              <a:ahLst/>
              <a:cxnLst/>
              <a:rect l="l" t="t" r="r" b="b"/>
              <a:pathLst>
                <a:path w="909057" h="222651">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id="10" name="TextBox 10"/>
            <p:cNvSpPr txBox="1"/>
            <p:nvPr/>
          </p:nvSpPr>
          <p:spPr>
            <a:xfrm>
              <a:off x="0" y="-38100"/>
              <a:ext cx="909057" cy="260751"/>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358815" y="2644614"/>
            <a:ext cx="3451574" cy="845380"/>
            <a:chOff x="0" y="0"/>
            <a:chExt cx="909057" cy="222651"/>
          </a:xfrm>
        </p:grpSpPr>
        <p:sp>
          <p:nvSpPr>
            <p:cNvPr id="12" name="Freeform 12"/>
            <p:cNvSpPr/>
            <p:nvPr/>
          </p:nvSpPr>
          <p:spPr>
            <a:xfrm>
              <a:off x="0" y="0"/>
              <a:ext cx="909057" cy="222651"/>
            </a:xfrm>
            <a:custGeom>
              <a:avLst/>
              <a:gdLst/>
              <a:ahLst/>
              <a:cxnLst/>
              <a:rect l="l" t="t" r="r" b="b"/>
              <a:pathLst>
                <a:path w="909057" h="222651">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id="13" name="TextBox 13"/>
            <p:cNvSpPr txBox="1"/>
            <p:nvPr/>
          </p:nvSpPr>
          <p:spPr>
            <a:xfrm>
              <a:off x="0" y="-38100"/>
              <a:ext cx="909057" cy="260751"/>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305371" y="3775743"/>
            <a:ext cx="3451574" cy="845380"/>
            <a:chOff x="0" y="0"/>
            <a:chExt cx="909057" cy="222651"/>
          </a:xfrm>
        </p:grpSpPr>
        <p:sp>
          <p:nvSpPr>
            <p:cNvPr id="15" name="Freeform 15"/>
            <p:cNvSpPr/>
            <p:nvPr/>
          </p:nvSpPr>
          <p:spPr>
            <a:xfrm>
              <a:off x="0" y="0"/>
              <a:ext cx="909057" cy="222651"/>
            </a:xfrm>
            <a:custGeom>
              <a:avLst/>
              <a:gdLst/>
              <a:ahLst/>
              <a:cxnLst/>
              <a:rect l="l" t="t" r="r" b="b"/>
              <a:pathLst>
                <a:path w="909057" h="222651">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id="16" name="TextBox 16"/>
            <p:cNvSpPr txBox="1"/>
            <p:nvPr/>
          </p:nvSpPr>
          <p:spPr>
            <a:xfrm>
              <a:off x="0" y="-38100"/>
              <a:ext cx="909057" cy="260751"/>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7" name="Freeform 17"/>
          <p:cNvSpPr/>
          <p:nvPr/>
        </p:nvSpPr>
        <p:spPr>
          <a:xfrm>
            <a:off x="12239299" y="2217420"/>
            <a:ext cx="6048701" cy="5905044"/>
          </a:xfrm>
          <a:custGeom>
            <a:avLst/>
            <a:gdLst/>
            <a:ahLst/>
            <a:cxnLst/>
            <a:rect l="l" t="t" r="r" b="b"/>
            <a:pathLst>
              <a:path w="6048701" h="5905044">
                <a:moveTo>
                  <a:pt x="0" y="0"/>
                </a:moveTo>
                <a:lnTo>
                  <a:pt x="6048701" y="0"/>
                </a:lnTo>
                <a:lnTo>
                  <a:pt x="6048701" y="5905044"/>
                </a:lnTo>
                <a:lnTo>
                  <a:pt x="0" y="5905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9991519" y="1133475"/>
            <a:ext cx="10667221" cy="864793"/>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Domain Knowledge</a:t>
            </a:r>
          </a:p>
        </p:txBody>
      </p:sp>
      <p:sp>
        <p:nvSpPr>
          <p:cNvPr id="19" name="TextBox 19"/>
          <p:cNvSpPr txBox="1"/>
          <p:nvPr/>
        </p:nvSpPr>
        <p:spPr>
          <a:xfrm>
            <a:off x="310375" y="5116423"/>
            <a:ext cx="3140918"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Rotational Speed</a:t>
            </a:r>
          </a:p>
        </p:txBody>
      </p:sp>
      <p:sp>
        <p:nvSpPr>
          <p:cNvPr id="20" name="TextBox 20"/>
          <p:cNvSpPr txBox="1"/>
          <p:nvPr/>
        </p:nvSpPr>
        <p:spPr>
          <a:xfrm>
            <a:off x="809230" y="619531"/>
            <a:ext cx="2657633"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Features id</a:t>
            </a:r>
          </a:p>
        </p:txBody>
      </p:sp>
      <p:sp>
        <p:nvSpPr>
          <p:cNvPr id="21" name="TextBox 21"/>
          <p:cNvSpPr txBox="1"/>
          <p:nvPr/>
        </p:nvSpPr>
        <p:spPr>
          <a:xfrm>
            <a:off x="616027" y="1779710"/>
            <a:ext cx="3140918"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Product id</a:t>
            </a:r>
          </a:p>
        </p:txBody>
      </p:sp>
      <p:sp>
        <p:nvSpPr>
          <p:cNvPr id="22" name="TextBox 22"/>
          <p:cNvSpPr txBox="1"/>
          <p:nvPr/>
        </p:nvSpPr>
        <p:spPr>
          <a:xfrm>
            <a:off x="755786" y="2910840"/>
            <a:ext cx="2657633"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Type</a:t>
            </a:r>
          </a:p>
        </p:txBody>
      </p:sp>
      <p:sp>
        <p:nvSpPr>
          <p:cNvPr id="23" name="TextBox 23"/>
          <p:cNvSpPr txBox="1"/>
          <p:nvPr/>
        </p:nvSpPr>
        <p:spPr>
          <a:xfrm>
            <a:off x="460699" y="4074286"/>
            <a:ext cx="3140918"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Temperature of air</a:t>
            </a:r>
          </a:p>
        </p:txBody>
      </p:sp>
      <p:grpSp>
        <p:nvGrpSpPr>
          <p:cNvPr id="24" name="Group 24"/>
          <p:cNvGrpSpPr/>
          <p:nvPr/>
        </p:nvGrpSpPr>
        <p:grpSpPr>
          <a:xfrm>
            <a:off x="358815" y="6038003"/>
            <a:ext cx="3451574" cy="845380"/>
            <a:chOff x="0" y="0"/>
            <a:chExt cx="909057" cy="222651"/>
          </a:xfrm>
        </p:grpSpPr>
        <p:sp>
          <p:nvSpPr>
            <p:cNvPr id="25" name="Freeform 25"/>
            <p:cNvSpPr/>
            <p:nvPr/>
          </p:nvSpPr>
          <p:spPr>
            <a:xfrm>
              <a:off x="0" y="0"/>
              <a:ext cx="909057" cy="222651"/>
            </a:xfrm>
            <a:custGeom>
              <a:avLst/>
              <a:gdLst/>
              <a:ahLst/>
              <a:cxnLst/>
              <a:rect l="l" t="t" r="r" b="b"/>
              <a:pathLst>
                <a:path w="909057" h="222651">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id="26" name="TextBox 26"/>
            <p:cNvSpPr txBox="1"/>
            <p:nvPr/>
          </p:nvSpPr>
          <p:spPr>
            <a:xfrm>
              <a:off x="0" y="-38100"/>
              <a:ext cx="909057" cy="260751"/>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7" name="TextBox 27"/>
          <p:cNvSpPr txBox="1"/>
          <p:nvPr/>
        </p:nvSpPr>
        <p:spPr>
          <a:xfrm>
            <a:off x="567587" y="6276128"/>
            <a:ext cx="3140918"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Torque</a:t>
            </a:r>
          </a:p>
        </p:txBody>
      </p:sp>
      <p:grpSp>
        <p:nvGrpSpPr>
          <p:cNvPr id="28" name="Group 28"/>
          <p:cNvGrpSpPr/>
          <p:nvPr/>
        </p:nvGrpSpPr>
        <p:grpSpPr>
          <a:xfrm>
            <a:off x="358815" y="7169132"/>
            <a:ext cx="3451574" cy="845380"/>
            <a:chOff x="0" y="0"/>
            <a:chExt cx="909057" cy="222651"/>
          </a:xfrm>
        </p:grpSpPr>
        <p:sp>
          <p:nvSpPr>
            <p:cNvPr id="29" name="Freeform 29"/>
            <p:cNvSpPr/>
            <p:nvPr/>
          </p:nvSpPr>
          <p:spPr>
            <a:xfrm>
              <a:off x="0" y="0"/>
              <a:ext cx="909057" cy="222651"/>
            </a:xfrm>
            <a:custGeom>
              <a:avLst/>
              <a:gdLst/>
              <a:ahLst/>
              <a:cxnLst/>
              <a:rect l="l" t="t" r="r" b="b"/>
              <a:pathLst>
                <a:path w="909057" h="222651">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id="30" name="TextBox 30"/>
            <p:cNvSpPr txBox="1"/>
            <p:nvPr/>
          </p:nvSpPr>
          <p:spPr>
            <a:xfrm>
              <a:off x="0" y="-38100"/>
              <a:ext cx="909057" cy="260751"/>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1" name="TextBox 31"/>
          <p:cNvSpPr txBox="1"/>
          <p:nvPr/>
        </p:nvSpPr>
        <p:spPr>
          <a:xfrm>
            <a:off x="567587" y="7407257"/>
            <a:ext cx="3140918"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Tool Wear</a:t>
            </a:r>
          </a:p>
        </p:txBody>
      </p:sp>
      <p:grpSp>
        <p:nvGrpSpPr>
          <p:cNvPr id="32" name="Group 32"/>
          <p:cNvGrpSpPr/>
          <p:nvPr/>
        </p:nvGrpSpPr>
        <p:grpSpPr>
          <a:xfrm>
            <a:off x="358815" y="8300262"/>
            <a:ext cx="3451574" cy="845380"/>
            <a:chOff x="0" y="0"/>
            <a:chExt cx="909057" cy="222651"/>
          </a:xfrm>
        </p:grpSpPr>
        <p:sp>
          <p:nvSpPr>
            <p:cNvPr id="33" name="Freeform 33"/>
            <p:cNvSpPr/>
            <p:nvPr/>
          </p:nvSpPr>
          <p:spPr>
            <a:xfrm>
              <a:off x="0" y="0"/>
              <a:ext cx="909057" cy="222651"/>
            </a:xfrm>
            <a:custGeom>
              <a:avLst/>
              <a:gdLst/>
              <a:ahLst/>
              <a:cxnLst/>
              <a:rect l="l" t="t" r="r" b="b"/>
              <a:pathLst>
                <a:path w="909057" h="222651">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id="34" name="TextBox 34"/>
            <p:cNvSpPr txBox="1"/>
            <p:nvPr/>
          </p:nvSpPr>
          <p:spPr>
            <a:xfrm>
              <a:off x="0" y="-38100"/>
              <a:ext cx="909057" cy="260751"/>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5" name="TextBox 35"/>
          <p:cNvSpPr txBox="1"/>
          <p:nvPr/>
        </p:nvSpPr>
        <p:spPr>
          <a:xfrm>
            <a:off x="567587" y="8538387"/>
            <a:ext cx="3140918"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Tool Wear</a:t>
            </a:r>
          </a:p>
        </p:txBody>
      </p:sp>
      <p:grpSp>
        <p:nvGrpSpPr>
          <p:cNvPr id="36" name="Group 36"/>
          <p:cNvGrpSpPr/>
          <p:nvPr/>
        </p:nvGrpSpPr>
        <p:grpSpPr>
          <a:xfrm>
            <a:off x="412259" y="9258300"/>
            <a:ext cx="3451574" cy="845380"/>
            <a:chOff x="0" y="0"/>
            <a:chExt cx="909057" cy="222651"/>
          </a:xfrm>
        </p:grpSpPr>
        <p:sp>
          <p:nvSpPr>
            <p:cNvPr id="37" name="Freeform 37"/>
            <p:cNvSpPr/>
            <p:nvPr/>
          </p:nvSpPr>
          <p:spPr>
            <a:xfrm>
              <a:off x="0" y="0"/>
              <a:ext cx="909057" cy="222651"/>
            </a:xfrm>
            <a:custGeom>
              <a:avLst/>
              <a:gdLst/>
              <a:ahLst/>
              <a:cxnLst/>
              <a:rect l="l" t="t" r="r" b="b"/>
              <a:pathLst>
                <a:path w="909057" h="222651">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id="38" name="TextBox 38"/>
            <p:cNvSpPr txBox="1"/>
            <p:nvPr/>
          </p:nvSpPr>
          <p:spPr>
            <a:xfrm>
              <a:off x="0" y="-38100"/>
              <a:ext cx="909057" cy="260751"/>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9" name="TextBox 39"/>
          <p:cNvSpPr txBox="1"/>
          <p:nvPr/>
        </p:nvSpPr>
        <p:spPr>
          <a:xfrm>
            <a:off x="621031" y="9496425"/>
            <a:ext cx="3140918" cy="351028"/>
          </a:xfrm>
          <a:prstGeom prst="rect">
            <a:avLst/>
          </a:prstGeom>
        </p:spPr>
        <p:txBody>
          <a:bodyPr lIns="0" tIns="0" rIns="0" bIns="0" rtlCol="0" anchor="t">
            <a:spAutoFit/>
          </a:bodyPr>
          <a:lstStyle/>
          <a:p>
            <a:pPr marL="0" lvl="0" indent="0" algn="ctr">
              <a:lnSpc>
                <a:spcPts val="2756"/>
              </a:lnSpc>
            </a:pPr>
            <a:r>
              <a:rPr lang="en-US" sz="2600">
                <a:solidFill>
                  <a:srgbClr val="000000"/>
                </a:solidFill>
                <a:latin typeface="Montserrat Classic"/>
              </a:rPr>
              <a:t>Tool Wear</a:t>
            </a:r>
          </a:p>
        </p:txBody>
      </p:sp>
      <p:sp>
        <p:nvSpPr>
          <p:cNvPr id="40" name="TextBox 40"/>
          <p:cNvSpPr txBox="1"/>
          <p:nvPr/>
        </p:nvSpPr>
        <p:spPr>
          <a:xfrm>
            <a:off x="4139212" y="400829"/>
            <a:ext cx="8100087" cy="816610"/>
          </a:xfrm>
          <a:prstGeom prst="rect">
            <a:avLst/>
          </a:prstGeom>
        </p:spPr>
        <p:txBody>
          <a:bodyPr lIns="0" tIns="0" rIns="0" bIns="0" rtlCol="0" anchor="t">
            <a:spAutoFit/>
          </a:bodyPr>
          <a:lstStyle/>
          <a:p>
            <a:pPr marL="0" lvl="0" indent="0">
              <a:lnSpc>
                <a:spcPts val="2120"/>
              </a:lnSpc>
            </a:pPr>
            <a:r>
              <a:rPr lang="en-US" sz="2000">
                <a:solidFill>
                  <a:srgbClr val="000000"/>
                </a:solidFill>
                <a:latin typeface="Montserrat Classic"/>
              </a:rPr>
              <a:t>This is a special number that belongs to every dataset entry. It doesn't add anything to the predictive model, but it is helpful for monitoring specific data points.</a:t>
            </a:r>
          </a:p>
        </p:txBody>
      </p:sp>
      <p:sp>
        <p:nvSpPr>
          <p:cNvPr id="41" name="TextBox 41"/>
          <p:cNvSpPr txBox="1"/>
          <p:nvPr/>
        </p:nvSpPr>
        <p:spPr>
          <a:xfrm>
            <a:off x="4139212" y="1542254"/>
            <a:ext cx="8100087" cy="816610"/>
          </a:xfrm>
          <a:prstGeom prst="rect">
            <a:avLst/>
          </a:prstGeom>
        </p:spPr>
        <p:txBody>
          <a:bodyPr lIns="0" tIns="0" rIns="0" bIns="0" rtlCol="0" anchor="t">
            <a:spAutoFit/>
          </a:bodyPr>
          <a:lstStyle/>
          <a:p>
            <a:pPr marL="0" lvl="0" indent="0">
              <a:lnSpc>
                <a:spcPts val="2120"/>
              </a:lnSpc>
            </a:pPr>
            <a:r>
              <a:rPr lang="en-US" sz="2000">
                <a:solidFill>
                  <a:srgbClr val="000000"/>
                </a:solidFill>
                <a:latin typeface="Montserrat Classic"/>
              </a:rPr>
              <a:t>This unique identifier for the particular machine or product may help determine whether some equipment is more likely to break down than others.</a:t>
            </a:r>
          </a:p>
        </p:txBody>
      </p:sp>
      <p:sp>
        <p:nvSpPr>
          <p:cNvPr id="42" name="TextBox 42"/>
          <p:cNvSpPr txBox="1"/>
          <p:nvPr/>
        </p:nvSpPr>
        <p:spPr>
          <a:xfrm>
            <a:off x="4139212" y="2682714"/>
            <a:ext cx="8100087" cy="816610"/>
          </a:xfrm>
          <a:prstGeom prst="rect">
            <a:avLst/>
          </a:prstGeom>
        </p:spPr>
        <p:txBody>
          <a:bodyPr lIns="0" tIns="0" rIns="0" bIns="0" rtlCol="0" anchor="t">
            <a:spAutoFit/>
          </a:bodyPr>
          <a:lstStyle/>
          <a:p>
            <a:pPr marL="0" lvl="0" indent="0">
              <a:lnSpc>
                <a:spcPts val="2120"/>
              </a:lnSpc>
            </a:pPr>
            <a:r>
              <a:rPr lang="en-US" sz="2000">
                <a:solidFill>
                  <a:srgbClr val="000000"/>
                </a:solidFill>
                <a:latin typeface="Montserrat Classic"/>
              </a:rPr>
              <a:t>The chance of failure may vary depending on the kind of machine or equipment. The failure rates of various machine types could vary.</a:t>
            </a:r>
          </a:p>
        </p:txBody>
      </p:sp>
      <p:sp>
        <p:nvSpPr>
          <p:cNvPr id="43" name="TextBox 43"/>
          <p:cNvSpPr txBox="1"/>
          <p:nvPr/>
        </p:nvSpPr>
        <p:spPr>
          <a:xfrm>
            <a:off x="4139212" y="3831970"/>
            <a:ext cx="8100087" cy="816610"/>
          </a:xfrm>
          <a:prstGeom prst="rect">
            <a:avLst/>
          </a:prstGeom>
        </p:spPr>
        <p:txBody>
          <a:bodyPr lIns="0" tIns="0" rIns="0" bIns="0" rtlCol="0" anchor="t">
            <a:spAutoFit/>
          </a:bodyPr>
          <a:lstStyle/>
          <a:p>
            <a:pPr>
              <a:lnSpc>
                <a:spcPts val="2120"/>
              </a:lnSpc>
            </a:pPr>
            <a:r>
              <a:rPr lang="en-US" sz="2000">
                <a:solidFill>
                  <a:srgbClr val="000000"/>
                </a:solidFill>
                <a:latin typeface="Montserrat Classic"/>
              </a:rPr>
              <a:t> These values may be important in anticipating machine failure. A common reason for machine failure is overheating.</a:t>
            </a:r>
          </a:p>
          <a:p>
            <a:pPr marL="0" lvl="0" indent="0">
              <a:lnSpc>
                <a:spcPts val="2120"/>
              </a:lnSpc>
            </a:pPr>
            <a:endParaRPr lang="en-US" sz="2000">
              <a:solidFill>
                <a:srgbClr val="000000"/>
              </a:solidFill>
              <a:latin typeface="Montserrat Classic"/>
            </a:endParaRPr>
          </a:p>
        </p:txBody>
      </p:sp>
      <p:sp>
        <p:nvSpPr>
          <p:cNvPr id="44" name="TextBox 44"/>
          <p:cNvSpPr txBox="1"/>
          <p:nvPr/>
        </p:nvSpPr>
        <p:spPr>
          <a:xfrm>
            <a:off x="4139212" y="4925923"/>
            <a:ext cx="8100087" cy="549910"/>
          </a:xfrm>
          <a:prstGeom prst="rect">
            <a:avLst/>
          </a:prstGeom>
        </p:spPr>
        <p:txBody>
          <a:bodyPr lIns="0" tIns="0" rIns="0" bIns="0" rtlCol="0" anchor="t">
            <a:spAutoFit/>
          </a:bodyPr>
          <a:lstStyle/>
          <a:p>
            <a:pPr marL="0" lvl="0" indent="0">
              <a:lnSpc>
                <a:spcPts val="2120"/>
              </a:lnSpc>
            </a:pPr>
            <a:r>
              <a:rPr lang="en-US" sz="2000">
                <a:solidFill>
                  <a:srgbClr val="000000"/>
                </a:solidFill>
                <a:latin typeface="Montserrat Classic"/>
              </a:rPr>
              <a:t>Another potential cause of machine failure is the machine's rate of rotation. High-speed machines may have a higher failure rate.</a:t>
            </a:r>
          </a:p>
        </p:txBody>
      </p:sp>
      <p:sp>
        <p:nvSpPr>
          <p:cNvPr id="45" name="TextBox 45"/>
          <p:cNvSpPr txBox="1"/>
          <p:nvPr/>
        </p:nvSpPr>
        <p:spPr>
          <a:xfrm>
            <a:off x="4139212" y="6018758"/>
            <a:ext cx="8100087" cy="549910"/>
          </a:xfrm>
          <a:prstGeom prst="rect">
            <a:avLst/>
          </a:prstGeom>
        </p:spPr>
        <p:txBody>
          <a:bodyPr lIns="0" tIns="0" rIns="0" bIns="0" rtlCol="0" anchor="t">
            <a:spAutoFit/>
          </a:bodyPr>
          <a:lstStyle/>
          <a:p>
            <a:pPr marL="0" lvl="0" indent="0">
              <a:lnSpc>
                <a:spcPts val="2120"/>
              </a:lnSpc>
            </a:pPr>
            <a:r>
              <a:rPr lang="en-US" sz="2000">
                <a:solidFill>
                  <a:srgbClr val="000000"/>
                </a:solidFill>
                <a:latin typeface="Montserrat Classic"/>
              </a:rPr>
              <a:t>The machine's applied rotational or twisting force may be a factor in wear and tear and eventual machine failure.</a:t>
            </a:r>
          </a:p>
        </p:txBody>
      </p:sp>
      <p:sp>
        <p:nvSpPr>
          <p:cNvPr id="46" name="TextBox 46"/>
          <p:cNvSpPr txBox="1"/>
          <p:nvPr/>
        </p:nvSpPr>
        <p:spPr>
          <a:xfrm>
            <a:off x="4139212" y="7197902"/>
            <a:ext cx="8100087" cy="816610"/>
          </a:xfrm>
          <a:prstGeom prst="rect">
            <a:avLst/>
          </a:prstGeom>
        </p:spPr>
        <p:txBody>
          <a:bodyPr lIns="0" tIns="0" rIns="0" bIns="0" rtlCol="0" anchor="t">
            <a:spAutoFit/>
          </a:bodyPr>
          <a:lstStyle/>
          <a:p>
            <a:pPr marL="0" lvl="0" indent="0">
              <a:lnSpc>
                <a:spcPts val="2120"/>
              </a:lnSpc>
            </a:pPr>
            <a:r>
              <a:rPr lang="en-US" sz="2000">
                <a:solidFill>
                  <a:srgbClr val="000000"/>
                </a:solidFill>
                <a:latin typeface="Montserrat Classic"/>
              </a:rPr>
              <a:t>The amount of time spent using a tool may be a reliable indicator of when a machine may break. Longer-term users are more likely to have tool failure.</a:t>
            </a:r>
          </a:p>
        </p:txBody>
      </p:sp>
      <p:sp>
        <p:nvSpPr>
          <p:cNvPr id="47" name="TextBox 47"/>
          <p:cNvSpPr txBox="1"/>
          <p:nvPr/>
        </p:nvSpPr>
        <p:spPr>
          <a:xfrm>
            <a:off x="4139212" y="8296071"/>
            <a:ext cx="8100087" cy="549910"/>
          </a:xfrm>
          <a:prstGeom prst="rect">
            <a:avLst/>
          </a:prstGeom>
        </p:spPr>
        <p:txBody>
          <a:bodyPr lIns="0" tIns="0" rIns="0" bIns="0" rtlCol="0" anchor="t">
            <a:spAutoFit/>
          </a:bodyPr>
          <a:lstStyle/>
          <a:p>
            <a:pPr marL="0" lvl="0" indent="0">
              <a:lnSpc>
                <a:spcPts val="2120"/>
              </a:lnSpc>
            </a:pPr>
            <a:r>
              <a:rPr lang="en-US" sz="2000">
                <a:solidFill>
                  <a:srgbClr val="000000"/>
                </a:solidFill>
                <a:latin typeface="Montserrat Classic"/>
              </a:rPr>
              <a:t>Our goal variable is machine failure. It is a binary indicator that shows if there was a machine failure or not.</a:t>
            </a:r>
          </a:p>
        </p:txBody>
      </p:sp>
      <p:sp>
        <p:nvSpPr>
          <p:cNvPr id="48" name="TextBox 48"/>
          <p:cNvSpPr txBox="1"/>
          <p:nvPr/>
        </p:nvSpPr>
        <p:spPr>
          <a:xfrm>
            <a:off x="4139212" y="9282210"/>
            <a:ext cx="8100087" cy="816610"/>
          </a:xfrm>
          <a:prstGeom prst="rect">
            <a:avLst/>
          </a:prstGeom>
        </p:spPr>
        <p:txBody>
          <a:bodyPr lIns="0" tIns="0" rIns="0" bIns="0" rtlCol="0" anchor="t">
            <a:spAutoFit/>
          </a:bodyPr>
          <a:lstStyle/>
          <a:p>
            <a:pPr marL="0" lvl="0" indent="0">
              <a:lnSpc>
                <a:spcPts val="2120"/>
              </a:lnSpc>
            </a:pPr>
            <a:r>
              <a:rPr lang="en-US" sz="2000">
                <a:solidFill>
                  <a:srgbClr val="000000"/>
                </a:solidFill>
                <a:latin typeface="Montserrat Classic"/>
              </a:rPr>
              <a:t>The nature of the machine faults is fully disclosed by these binary indications for various failure categories. They might be helpful in developing a prediction model that is more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766415" y="1311551"/>
            <a:ext cx="5344602" cy="4189493"/>
            <a:chOff x="0" y="0"/>
            <a:chExt cx="1407632" cy="1103406"/>
          </a:xfrm>
        </p:grpSpPr>
        <p:sp>
          <p:nvSpPr>
            <p:cNvPr id="3" name="Freeform 3"/>
            <p:cNvSpPr/>
            <p:nvPr/>
          </p:nvSpPr>
          <p:spPr>
            <a:xfrm>
              <a:off x="0" y="0"/>
              <a:ext cx="1407632" cy="1103406"/>
            </a:xfrm>
            <a:custGeom>
              <a:avLst/>
              <a:gdLst/>
              <a:ahLst/>
              <a:cxnLst/>
              <a:rect l="l" t="t" r="r" b="b"/>
              <a:pathLst>
                <a:path w="1407632" h="1103406">
                  <a:moveTo>
                    <a:pt x="49251" y="0"/>
                  </a:moveTo>
                  <a:lnTo>
                    <a:pt x="1358381" y="0"/>
                  </a:lnTo>
                  <a:cubicBezTo>
                    <a:pt x="1385582" y="0"/>
                    <a:pt x="1407632" y="22050"/>
                    <a:pt x="1407632" y="49251"/>
                  </a:cubicBezTo>
                  <a:lnTo>
                    <a:pt x="1407632" y="1054155"/>
                  </a:lnTo>
                  <a:cubicBezTo>
                    <a:pt x="1407632" y="1067217"/>
                    <a:pt x="1402443" y="1079744"/>
                    <a:pt x="1393207" y="1088980"/>
                  </a:cubicBezTo>
                  <a:cubicBezTo>
                    <a:pt x="1383970" y="1098217"/>
                    <a:pt x="1371443" y="1103406"/>
                    <a:pt x="1358381" y="1103406"/>
                  </a:cubicBezTo>
                  <a:lnTo>
                    <a:pt x="49251" y="1103406"/>
                  </a:lnTo>
                  <a:cubicBezTo>
                    <a:pt x="36189" y="1103406"/>
                    <a:pt x="23661" y="1098217"/>
                    <a:pt x="14425" y="1088980"/>
                  </a:cubicBezTo>
                  <a:cubicBezTo>
                    <a:pt x="5189" y="1079744"/>
                    <a:pt x="0" y="1067217"/>
                    <a:pt x="0" y="1054155"/>
                  </a:cubicBezTo>
                  <a:lnTo>
                    <a:pt x="0" y="49251"/>
                  </a:lnTo>
                  <a:cubicBezTo>
                    <a:pt x="0" y="36189"/>
                    <a:pt x="5189" y="23661"/>
                    <a:pt x="14425" y="14425"/>
                  </a:cubicBezTo>
                  <a:cubicBezTo>
                    <a:pt x="23661" y="5189"/>
                    <a:pt x="36189" y="0"/>
                    <a:pt x="49251"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1407632" cy="114150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4656140" y="446758"/>
            <a:ext cx="8975721" cy="864793"/>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Approach</a:t>
            </a:r>
          </a:p>
        </p:txBody>
      </p:sp>
      <p:grpSp>
        <p:nvGrpSpPr>
          <p:cNvPr id="6" name="Group 6"/>
          <p:cNvGrpSpPr/>
          <p:nvPr/>
        </p:nvGrpSpPr>
        <p:grpSpPr>
          <a:xfrm>
            <a:off x="6471699" y="1311551"/>
            <a:ext cx="5344602" cy="4189493"/>
            <a:chOff x="0" y="0"/>
            <a:chExt cx="1407632" cy="1103406"/>
          </a:xfrm>
        </p:grpSpPr>
        <p:sp>
          <p:nvSpPr>
            <p:cNvPr id="7" name="Freeform 7"/>
            <p:cNvSpPr/>
            <p:nvPr/>
          </p:nvSpPr>
          <p:spPr>
            <a:xfrm>
              <a:off x="0" y="0"/>
              <a:ext cx="1407632" cy="1103406"/>
            </a:xfrm>
            <a:custGeom>
              <a:avLst/>
              <a:gdLst/>
              <a:ahLst/>
              <a:cxnLst/>
              <a:rect l="l" t="t" r="r" b="b"/>
              <a:pathLst>
                <a:path w="1407632" h="1103406">
                  <a:moveTo>
                    <a:pt x="49251" y="0"/>
                  </a:moveTo>
                  <a:lnTo>
                    <a:pt x="1358381" y="0"/>
                  </a:lnTo>
                  <a:cubicBezTo>
                    <a:pt x="1385582" y="0"/>
                    <a:pt x="1407632" y="22050"/>
                    <a:pt x="1407632" y="49251"/>
                  </a:cubicBezTo>
                  <a:lnTo>
                    <a:pt x="1407632" y="1054155"/>
                  </a:lnTo>
                  <a:cubicBezTo>
                    <a:pt x="1407632" y="1067217"/>
                    <a:pt x="1402443" y="1079744"/>
                    <a:pt x="1393207" y="1088980"/>
                  </a:cubicBezTo>
                  <a:cubicBezTo>
                    <a:pt x="1383970" y="1098217"/>
                    <a:pt x="1371443" y="1103406"/>
                    <a:pt x="1358381" y="1103406"/>
                  </a:cubicBezTo>
                  <a:lnTo>
                    <a:pt x="49251" y="1103406"/>
                  </a:lnTo>
                  <a:cubicBezTo>
                    <a:pt x="36189" y="1103406"/>
                    <a:pt x="23661" y="1098217"/>
                    <a:pt x="14425" y="1088980"/>
                  </a:cubicBezTo>
                  <a:cubicBezTo>
                    <a:pt x="5189" y="1079744"/>
                    <a:pt x="0" y="1067217"/>
                    <a:pt x="0" y="1054155"/>
                  </a:cubicBezTo>
                  <a:lnTo>
                    <a:pt x="0" y="49251"/>
                  </a:lnTo>
                  <a:cubicBezTo>
                    <a:pt x="0" y="36189"/>
                    <a:pt x="5189" y="23661"/>
                    <a:pt x="14425" y="14425"/>
                  </a:cubicBezTo>
                  <a:cubicBezTo>
                    <a:pt x="23661" y="5189"/>
                    <a:pt x="36189" y="0"/>
                    <a:pt x="49251" y="0"/>
                  </a:cubicBezTo>
                  <a:close/>
                </a:path>
              </a:pathLst>
            </a:custGeom>
            <a:solidFill>
              <a:srgbClr val="FFFFFF"/>
            </a:solidFill>
            <a:ln w="19050" cap="rnd">
              <a:solidFill>
                <a:srgbClr val="000000"/>
              </a:solidFill>
              <a:prstDash val="solid"/>
              <a:round/>
            </a:ln>
          </p:spPr>
        </p:sp>
        <p:sp>
          <p:nvSpPr>
            <p:cNvPr id="8" name="TextBox 8"/>
            <p:cNvSpPr txBox="1"/>
            <p:nvPr/>
          </p:nvSpPr>
          <p:spPr>
            <a:xfrm>
              <a:off x="0" y="-38100"/>
              <a:ext cx="1407632" cy="114150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2178251" y="1311551"/>
            <a:ext cx="5344602" cy="4189493"/>
            <a:chOff x="0" y="0"/>
            <a:chExt cx="1407632" cy="1103406"/>
          </a:xfrm>
        </p:grpSpPr>
        <p:sp>
          <p:nvSpPr>
            <p:cNvPr id="10" name="Freeform 10"/>
            <p:cNvSpPr/>
            <p:nvPr/>
          </p:nvSpPr>
          <p:spPr>
            <a:xfrm>
              <a:off x="0" y="0"/>
              <a:ext cx="1407632" cy="1103406"/>
            </a:xfrm>
            <a:custGeom>
              <a:avLst/>
              <a:gdLst/>
              <a:ahLst/>
              <a:cxnLst/>
              <a:rect l="l" t="t" r="r" b="b"/>
              <a:pathLst>
                <a:path w="1407632" h="1103406">
                  <a:moveTo>
                    <a:pt x="49251" y="0"/>
                  </a:moveTo>
                  <a:lnTo>
                    <a:pt x="1358381" y="0"/>
                  </a:lnTo>
                  <a:cubicBezTo>
                    <a:pt x="1385582" y="0"/>
                    <a:pt x="1407632" y="22050"/>
                    <a:pt x="1407632" y="49251"/>
                  </a:cubicBezTo>
                  <a:lnTo>
                    <a:pt x="1407632" y="1054155"/>
                  </a:lnTo>
                  <a:cubicBezTo>
                    <a:pt x="1407632" y="1067217"/>
                    <a:pt x="1402443" y="1079744"/>
                    <a:pt x="1393207" y="1088980"/>
                  </a:cubicBezTo>
                  <a:cubicBezTo>
                    <a:pt x="1383970" y="1098217"/>
                    <a:pt x="1371443" y="1103406"/>
                    <a:pt x="1358381" y="1103406"/>
                  </a:cubicBezTo>
                  <a:lnTo>
                    <a:pt x="49251" y="1103406"/>
                  </a:lnTo>
                  <a:cubicBezTo>
                    <a:pt x="36189" y="1103406"/>
                    <a:pt x="23661" y="1098217"/>
                    <a:pt x="14425" y="1088980"/>
                  </a:cubicBezTo>
                  <a:cubicBezTo>
                    <a:pt x="5189" y="1079744"/>
                    <a:pt x="0" y="1067217"/>
                    <a:pt x="0" y="1054155"/>
                  </a:cubicBezTo>
                  <a:lnTo>
                    <a:pt x="0" y="49251"/>
                  </a:lnTo>
                  <a:cubicBezTo>
                    <a:pt x="0" y="36189"/>
                    <a:pt x="5189" y="23661"/>
                    <a:pt x="14425" y="14425"/>
                  </a:cubicBezTo>
                  <a:cubicBezTo>
                    <a:pt x="23661" y="5189"/>
                    <a:pt x="36189" y="0"/>
                    <a:pt x="49251" y="0"/>
                  </a:cubicBezTo>
                  <a:close/>
                </a:path>
              </a:pathLst>
            </a:custGeom>
            <a:solidFill>
              <a:srgbClr val="FFFFFF"/>
            </a:solidFill>
            <a:ln w="19050" cap="rnd">
              <a:solidFill>
                <a:srgbClr val="000000"/>
              </a:solidFill>
              <a:prstDash val="solid"/>
              <a:round/>
            </a:ln>
          </p:spPr>
        </p:sp>
        <p:sp>
          <p:nvSpPr>
            <p:cNvPr id="11" name="TextBox 11"/>
            <p:cNvSpPr txBox="1"/>
            <p:nvPr/>
          </p:nvSpPr>
          <p:spPr>
            <a:xfrm>
              <a:off x="0" y="-38100"/>
              <a:ext cx="1407632" cy="114150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766415" y="5796319"/>
            <a:ext cx="5344602" cy="4189493"/>
            <a:chOff x="0" y="0"/>
            <a:chExt cx="1407632" cy="1103406"/>
          </a:xfrm>
        </p:grpSpPr>
        <p:sp>
          <p:nvSpPr>
            <p:cNvPr id="13" name="Freeform 13"/>
            <p:cNvSpPr/>
            <p:nvPr/>
          </p:nvSpPr>
          <p:spPr>
            <a:xfrm>
              <a:off x="0" y="0"/>
              <a:ext cx="1407632" cy="1103406"/>
            </a:xfrm>
            <a:custGeom>
              <a:avLst/>
              <a:gdLst/>
              <a:ahLst/>
              <a:cxnLst/>
              <a:rect l="l" t="t" r="r" b="b"/>
              <a:pathLst>
                <a:path w="1407632" h="1103406">
                  <a:moveTo>
                    <a:pt x="49251" y="0"/>
                  </a:moveTo>
                  <a:lnTo>
                    <a:pt x="1358381" y="0"/>
                  </a:lnTo>
                  <a:cubicBezTo>
                    <a:pt x="1385582" y="0"/>
                    <a:pt x="1407632" y="22050"/>
                    <a:pt x="1407632" y="49251"/>
                  </a:cubicBezTo>
                  <a:lnTo>
                    <a:pt x="1407632" y="1054155"/>
                  </a:lnTo>
                  <a:cubicBezTo>
                    <a:pt x="1407632" y="1067217"/>
                    <a:pt x="1402443" y="1079744"/>
                    <a:pt x="1393207" y="1088980"/>
                  </a:cubicBezTo>
                  <a:cubicBezTo>
                    <a:pt x="1383970" y="1098217"/>
                    <a:pt x="1371443" y="1103406"/>
                    <a:pt x="1358381" y="1103406"/>
                  </a:cubicBezTo>
                  <a:lnTo>
                    <a:pt x="49251" y="1103406"/>
                  </a:lnTo>
                  <a:cubicBezTo>
                    <a:pt x="36189" y="1103406"/>
                    <a:pt x="23661" y="1098217"/>
                    <a:pt x="14425" y="1088980"/>
                  </a:cubicBezTo>
                  <a:cubicBezTo>
                    <a:pt x="5189" y="1079744"/>
                    <a:pt x="0" y="1067217"/>
                    <a:pt x="0" y="1054155"/>
                  </a:cubicBezTo>
                  <a:lnTo>
                    <a:pt x="0" y="49251"/>
                  </a:lnTo>
                  <a:cubicBezTo>
                    <a:pt x="0" y="36189"/>
                    <a:pt x="5189" y="23661"/>
                    <a:pt x="14425" y="14425"/>
                  </a:cubicBezTo>
                  <a:cubicBezTo>
                    <a:pt x="23661" y="5189"/>
                    <a:pt x="36189" y="0"/>
                    <a:pt x="49251" y="0"/>
                  </a:cubicBezTo>
                  <a:close/>
                </a:path>
              </a:pathLst>
            </a:custGeom>
            <a:solidFill>
              <a:srgbClr val="FFFFFF"/>
            </a:solidFill>
            <a:ln w="19050" cap="rnd">
              <a:solidFill>
                <a:srgbClr val="000000"/>
              </a:solidFill>
              <a:prstDash val="solid"/>
              <a:round/>
            </a:ln>
          </p:spPr>
        </p:sp>
        <p:sp>
          <p:nvSpPr>
            <p:cNvPr id="14" name="TextBox 14"/>
            <p:cNvSpPr txBox="1"/>
            <p:nvPr/>
          </p:nvSpPr>
          <p:spPr>
            <a:xfrm>
              <a:off x="0" y="-38100"/>
              <a:ext cx="1407632" cy="114150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6504093" y="5874227"/>
            <a:ext cx="5344602" cy="4189493"/>
            <a:chOff x="0" y="0"/>
            <a:chExt cx="1407632" cy="1103406"/>
          </a:xfrm>
        </p:grpSpPr>
        <p:sp>
          <p:nvSpPr>
            <p:cNvPr id="16" name="Freeform 16"/>
            <p:cNvSpPr/>
            <p:nvPr/>
          </p:nvSpPr>
          <p:spPr>
            <a:xfrm>
              <a:off x="0" y="0"/>
              <a:ext cx="1407632" cy="1103406"/>
            </a:xfrm>
            <a:custGeom>
              <a:avLst/>
              <a:gdLst/>
              <a:ahLst/>
              <a:cxnLst/>
              <a:rect l="l" t="t" r="r" b="b"/>
              <a:pathLst>
                <a:path w="1407632" h="1103406">
                  <a:moveTo>
                    <a:pt x="49251" y="0"/>
                  </a:moveTo>
                  <a:lnTo>
                    <a:pt x="1358381" y="0"/>
                  </a:lnTo>
                  <a:cubicBezTo>
                    <a:pt x="1385582" y="0"/>
                    <a:pt x="1407632" y="22050"/>
                    <a:pt x="1407632" y="49251"/>
                  </a:cubicBezTo>
                  <a:lnTo>
                    <a:pt x="1407632" y="1054155"/>
                  </a:lnTo>
                  <a:cubicBezTo>
                    <a:pt x="1407632" y="1067217"/>
                    <a:pt x="1402443" y="1079744"/>
                    <a:pt x="1393207" y="1088980"/>
                  </a:cubicBezTo>
                  <a:cubicBezTo>
                    <a:pt x="1383970" y="1098217"/>
                    <a:pt x="1371443" y="1103406"/>
                    <a:pt x="1358381" y="1103406"/>
                  </a:cubicBezTo>
                  <a:lnTo>
                    <a:pt x="49251" y="1103406"/>
                  </a:lnTo>
                  <a:cubicBezTo>
                    <a:pt x="36189" y="1103406"/>
                    <a:pt x="23661" y="1098217"/>
                    <a:pt x="14425" y="1088980"/>
                  </a:cubicBezTo>
                  <a:cubicBezTo>
                    <a:pt x="5189" y="1079744"/>
                    <a:pt x="0" y="1067217"/>
                    <a:pt x="0" y="1054155"/>
                  </a:cubicBezTo>
                  <a:lnTo>
                    <a:pt x="0" y="49251"/>
                  </a:lnTo>
                  <a:cubicBezTo>
                    <a:pt x="0" y="36189"/>
                    <a:pt x="5189" y="23661"/>
                    <a:pt x="14425" y="14425"/>
                  </a:cubicBezTo>
                  <a:cubicBezTo>
                    <a:pt x="23661" y="5189"/>
                    <a:pt x="36189" y="0"/>
                    <a:pt x="49251" y="0"/>
                  </a:cubicBezTo>
                  <a:close/>
                </a:path>
              </a:pathLst>
            </a:custGeom>
            <a:solidFill>
              <a:srgbClr val="FFFFFF"/>
            </a:solidFill>
            <a:ln w="19050" cap="rnd">
              <a:solidFill>
                <a:srgbClr val="000000"/>
              </a:solidFill>
              <a:prstDash val="solid"/>
              <a:round/>
            </a:ln>
          </p:spPr>
        </p:sp>
        <p:sp>
          <p:nvSpPr>
            <p:cNvPr id="17" name="TextBox 17"/>
            <p:cNvSpPr txBox="1"/>
            <p:nvPr/>
          </p:nvSpPr>
          <p:spPr>
            <a:xfrm>
              <a:off x="0" y="-38100"/>
              <a:ext cx="1407632" cy="114150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2178251" y="5874227"/>
            <a:ext cx="5344602" cy="4189493"/>
            <a:chOff x="0" y="0"/>
            <a:chExt cx="1407632" cy="1103406"/>
          </a:xfrm>
        </p:grpSpPr>
        <p:sp>
          <p:nvSpPr>
            <p:cNvPr id="19" name="Freeform 19"/>
            <p:cNvSpPr/>
            <p:nvPr/>
          </p:nvSpPr>
          <p:spPr>
            <a:xfrm>
              <a:off x="0" y="0"/>
              <a:ext cx="1407632" cy="1103406"/>
            </a:xfrm>
            <a:custGeom>
              <a:avLst/>
              <a:gdLst/>
              <a:ahLst/>
              <a:cxnLst/>
              <a:rect l="l" t="t" r="r" b="b"/>
              <a:pathLst>
                <a:path w="1407632" h="1103406">
                  <a:moveTo>
                    <a:pt x="49251" y="0"/>
                  </a:moveTo>
                  <a:lnTo>
                    <a:pt x="1358381" y="0"/>
                  </a:lnTo>
                  <a:cubicBezTo>
                    <a:pt x="1385582" y="0"/>
                    <a:pt x="1407632" y="22050"/>
                    <a:pt x="1407632" y="49251"/>
                  </a:cubicBezTo>
                  <a:lnTo>
                    <a:pt x="1407632" y="1054155"/>
                  </a:lnTo>
                  <a:cubicBezTo>
                    <a:pt x="1407632" y="1067217"/>
                    <a:pt x="1402443" y="1079744"/>
                    <a:pt x="1393207" y="1088980"/>
                  </a:cubicBezTo>
                  <a:cubicBezTo>
                    <a:pt x="1383970" y="1098217"/>
                    <a:pt x="1371443" y="1103406"/>
                    <a:pt x="1358381" y="1103406"/>
                  </a:cubicBezTo>
                  <a:lnTo>
                    <a:pt x="49251" y="1103406"/>
                  </a:lnTo>
                  <a:cubicBezTo>
                    <a:pt x="36189" y="1103406"/>
                    <a:pt x="23661" y="1098217"/>
                    <a:pt x="14425" y="1088980"/>
                  </a:cubicBezTo>
                  <a:cubicBezTo>
                    <a:pt x="5189" y="1079744"/>
                    <a:pt x="0" y="1067217"/>
                    <a:pt x="0" y="1054155"/>
                  </a:cubicBezTo>
                  <a:lnTo>
                    <a:pt x="0" y="49251"/>
                  </a:lnTo>
                  <a:cubicBezTo>
                    <a:pt x="0" y="36189"/>
                    <a:pt x="5189" y="23661"/>
                    <a:pt x="14425" y="14425"/>
                  </a:cubicBezTo>
                  <a:cubicBezTo>
                    <a:pt x="23661" y="5189"/>
                    <a:pt x="36189" y="0"/>
                    <a:pt x="49251" y="0"/>
                  </a:cubicBezTo>
                  <a:close/>
                </a:path>
              </a:pathLst>
            </a:custGeom>
            <a:solidFill>
              <a:srgbClr val="FFFFFF"/>
            </a:solidFill>
            <a:ln w="19050" cap="rnd">
              <a:solidFill>
                <a:srgbClr val="000000"/>
              </a:solidFill>
              <a:prstDash val="solid"/>
              <a:round/>
            </a:ln>
          </p:spPr>
        </p:sp>
        <p:sp>
          <p:nvSpPr>
            <p:cNvPr id="20" name="TextBox 20"/>
            <p:cNvSpPr txBox="1"/>
            <p:nvPr/>
          </p:nvSpPr>
          <p:spPr>
            <a:xfrm>
              <a:off x="0" y="-38100"/>
              <a:ext cx="1407632" cy="114150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1" name="Group 21"/>
          <p:cNvGrpSpPr/>
          <p:nvPr/>
        </p:nvGrpSpPr>
        <p:grpSpPr>
          <a:xfrm>
            <a:off x="5892431" y="2941681"/>
            <a:ext cx="611662" cy="611662"/>
            <a:chOff x="0" y="0"/>
            <a:chExt cx="812800" cy="812800"/>
          </a:xfrm>
        </p:grpSpPr>
        <p:sp>
          <p:nvSpPr>
            <p:cNvPr id="22" name="Freeform 22"/>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id="23" name="TextBox 23"/>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720867" y="1430021"/>
            <a:ext cx="3058297" cy="13646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a:rPr>
              <a:t>Data Loading and Preprocessing</a:t>
            </a:r>
          </a:p>
        </p:txBody>
      </p:sp>
      <p:sp>
        <p:nvSpPr>
          <p:cNvPr id="25" name="TextBox 25"/>
          <p:cNvSpPr txBox="1"/>
          <p:nvPr/>
        </p:nvSpPr>
        <p:spPr>
          <a:xfrm>
            <a:off x="1028700" y="2884531"/>
            <a:ext cx="4442631" cy="2377440"/>
          </a:xfrm>
          <a:prstGeom prst="rect">
            <a:avLst/>
          </a:prstGeom>
        </p:spPr>
        <p:txBody>
          <a:bodyPr lIns="0" tIns="0" rIns="0" bIns="0" rtlCol="0" anchor="t">
            <a:spAutoFit/>
          </a:bodyPr>
          <a:lstStyle/>
          <a:p>
            <a:pPr marL="0" lvl="0" indent="0" algn="ctr">
              <a:lnSpc>
                <a:spcPts val="3150"/>
              </a:lnSpc>
              <a:spcBef>
                <a:spcPct val="0"/>
              </a:spcBef>
            </a:pPr>
            <a:r>
              <a:rPr lang="en-US" sz="2100">
                <a:solidFill>
                  <a:srgbClr val="000000"/>
                </a:solidFill>
                <a:latin typeface="Montserrat"/>
              </a:rPr>
              <a:t>Load the data and preprocess it for analysis and modeling. This includes handling missing values, encoding categorical variables, and scaling numerical variables.</a:t>
            </a:r>
          </a:p>
        </p:txBody>
      </p:sp>
      <p:sp>
        <p:nvSpPr>
          <p:cNvPr id="26" name="TextBox 26"/>
          <p:cNvSpPr txBox="1"/>
          <p:nvPr/>
        </p:nvSpPr>
        <p:spPr>
          <a:xfrm>
            <a:off x="7614851" y="1738991"/>
            <a:ext cx="3058297" cy="9074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a:rPr>
              <a:t>Exploratory Data Analysis</a:t>
            </a:r>
          </a:p>
        </p:txBody>
      </p:sp>
      <p:sp>
        <p:nvSpPr>
          <p:cNvPr id="27" name="TextBox 27"/>
          <p:cNvSpPr txBox="1"/>
          <p:nvPr/>
        </p:nvSpPr>
        <p:spPr>
          <a:xfrm>
            <a:off x="6733984" y="2884531"/>
            <a:ext cx="4442631" cy="1577340"/>
          </a:xfrm>
          <a:prstGeom prst="rect">
            <a:avLst/>
          </a:prstGeom>
        </p:spPr>
        <p:txBody>
          <a:bodyPr lIns="0" tIns="0" rIns="0" bIns="0" rtlCol="0" anchor="t">
            <a:spAutoFit/>
          </a:bodyPr>
          <a:lstStyle/>
          <a:p>
            <a:pPr marL="0" lvl="0" indent="0" algn="ctr">
              <a:lnSpc>
                <a:spcPts val="3150"/>
              </a:lnSpc>
              <a:spcBef>
                <a:spcPct val="0"/>
              </a:spcBef>
            </a:pPr>
            <a:r>
              <a:rPr lang="en-US" sz="2100">
                <a:solidFill>
                  <a:srgbClr val="000000"/>
                </a:solidFill>
                <a:latin typeface="Montserrat"/>
              </a:rPr>
              <a:t> Explore the data to gain insights and understand the relationships between different features and machine failure.</a:t>
            </a:r>
          </a:p>
        </p:txBody>
      </p:sp>
      <p:sp>
        <p:nvSpPr>
          <p:cNvPr id="28" name="TextBox 28"/>
          <p:cNvSpPr txBox="1"/>
          <p:nvPr/>
        </p:nvSpPr>
        <p:spPr>
          <a:xfrm>
            <a:off x="13132703" y="1528171"/>
            <a:ext cx="3058297" cy="4502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a:rPr>
              <a:t>Model Training</a:t>
            </a:r>
          </a:p>
        </p:txBody>
      </p:sp>
      <p:sp>
        <p:nvSpPr>
          <p:cNvPr id="29" name="TextBox 29"/>
          <p:cNvSpPr txBox="1"/>
          <p:nvPr/>
        </p:nvSpPr>
        <p:spPr>
          <a:xfrm>
            <a:off x="12440536" y="2884531"/>
            <a:ext cx="4442631" cy="777240"/>
          </a:xfrm>
          <a:prstGeom prst="rect">
            <a:avLst/>
          </a:prstGeom>
        </p:spPr>
        <p:txBody>
          <a:bodyPr lIns="0" tIns="0" rIns="0" bIns="0" rtlCol="0" anchor="t">
            <a:spAutoFit/>
          </a:bodyPr>
          <a:lstStyle/>
          <a:p>
            <a:pPr marL="0" lvl="0" indent="0" algn="ctr">
              <a:lnSpc>
                <a:spcPts val="3150"/>
              </a:lnSpc>
              <a:spcBef>
                <a:spcPct val="0"/>
              </a:spcBef>
            </a:pPr>
            <a:r>
              <a:rPr lang="en-US" sz="2100">
                <a:solidFill>
                  <a:srgbClr val="000000"/>
                </a:solidFill>
                <a:latin typeface="Montserrat"/>
              </a:rPr>
              <a:t>Train the AdaBoost model on the preprocessed data.</a:t>
            </a:r>
          </a:p>
        </p:txBody>
      </p:sp>
      <p:sp>
        <p:nvSpPr>
          <p:cNvPr id="30" name="TextBox 30"/>
          <p:cNvSpPr txBox="1"/>
          <p:nvPr/>
        </p:nvSpPr>
        <p:spPr>
          <a:xfrm>
            <a:off x="1788445" y="5995752"/>
            <a:ext cx="3058297" cy="9074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a:rPr>
              <a:t>Model Evaluation</a:t>
            </a:r>
          </a:p>
        </p:txBody>
      </p:sp>
      <p:sp>
        <p:nvSpPr>
          <p:cNvPr id="31" name="TextBox 31"/>
          <p:cNvSpPr txBox="1"/>
          <p:nvPr/>
        </p:nvSpPr>
        <p:spPr>
          <a:xfrm>
            <a:off x="1028700" y="7369299"/>
            <a:ext cx="4442631" cy="1577340"/>
          </a:xfrm>
          <a:prstGeom prst="rect">
            <a:avLst/>
          </a:prstGeom>
        </p:spPr>
        <p:txBody>
          <a:bodyPr lIns="0" tIns="0" rIns="0" bIns="0" rtlCol="0" anchor="t">
            <a:spAutoFit/>
          </a:bodyPr>
          <a:lstStyle/>
          <a:p>
            <a:pPr marL="0" lvl="0" indent="0" algn="ctr">
              <a:lnSpc>
                <a:spcPts val="3150"/>
              </a:lnSpc>
              <a:spcBef>
                <a:spcPct val="0"/>
              </a:spcBef>
            </a:pPr>
            <a:r>
              <a:rPr lang="en-US" sz="2100">
                <a:solidFill>
                  <a:srgbClr val="000000"/>
                </a:solidFill>
                <a:latin typeface="Montserrat"/>
              </a:rPr>
              <a:t>Evaluate the model's performance using various metrics, such as accuracy and AUC score.</a:t>
            </a:r>
          </a:p>
        </p:txBody>
      </p:sp>
      <p:sp>
        <p:nvSpPr>
          <p:cNvPr id="32" name="TextBox 32"/>
          <p:cNvSpPr txBox="1"/>
          <p:nvPr/>
        </p:nvSpPr>
        <p:spPr>
          <a:xfrm>
            <a:off x="7458545" y="6092032"/>
            <a:ext cx="3058297" cy="4502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a:rPr>
              <a:t>Error Analysis</a:t>
            </a:r>
          </a:p>
        </p:txBody>
      </p:sp>
      <p:sp>
        <p:nvSpPr>
          <p:cNvPr id="33" name="TextBox 33"/>
          <p:cNvSpPr txBox="1"/>
          <p:nvPr/>
        </p:nvSpPr>
        <p:spPr>
          <a:xfrm>
            <a:off x="6766378" y="7447207"/>
            <a:ext cx="4442631" cy="1577340"/>
          </a:xfrm>
          <a:prstGeom prst="rect">
            <a:avLst/>
          </a:prstGeom>
        </p:spPr>
        <p:txBody>
          <a:bodyPr lIns="0" tIns="0" rIns="0" bIns="0" rtlCol="0" anchor="t">
            <a:spAutoFit/>
          </a:bodyPr>
          <a:lstStyle/>
          <a:p>
            <a:pPr marL="0" lvl="0" indent="0" algn="ctr">
              <a:lnSpc>
                <a:spcPts val="3150"/>
              </a:lnSpc>
              <a:spcBef>
                <a:spcPct val="0"/>
              </a:spcBef>
            </a:pPr>
            <a:r>
              <a:rPr lang="en-US" sz="2100">
                <a:solidFill>
                  <a:srgbClr val="000000"/>
                </a:solidFill>
                <a:latin typeface="Montserrat"/>
              </a:rPr>
              <a:t>Analyze the instances where the model made errors to gain insights into potential improvements</a:t>
            </a:r>
          </a:p>
        </p:txBody>
      </p:sp>
      <p:sp>
        <p:nvSpPr>
          <p:cNvPr id="34" name="TextBox 34"/>
          <p:cNvSpPr txBox="1"/>
          <p:nvPr/>
        </p:nvSpPr>
        <p:spPr>
          <a:xfrm>
            <a:off x="13191720" y="6224352"/>
            <a:ext cx="3058297" cy="4502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a:rPr>
              <a:t>Future Work</a:t>
            </a:r>
          </a:p>
        </p:txBody>
      </p:sp>
      <p:sp>
        <p:nvSpPr>
          <p:cNvPr id="35" name="TextBox 35"/>
          <p:cNvSpPr txBox="1"/>
          <p:nvPr/>
        </p:nvSpPr>
        <p:spPr>
          <a:xfrm>
            <a:off x="12440536" y="7447207"/>
            <a:ext cx="4442631" cy="1177290"/>
          </a:xfrm>
          <a:prstGeom prst="rect">
            <a:avLst/>
          </a:prstGeom>
        </p:spPr>
        <p:txBody>
          <a:bodyPr lIns="0" tIns="0" rIns="0" bIns="0" rtlCol="0" anchor="t">
            <a:spAutoFit/>
          </a:bodyPr>
          <a:lstStyle/>
          <a:p>
            <a:pPr marL="0" lvl="0" indent="0" algn="ctr">
              <a:lnSpc>
                <a:spcPts val="3150"/>
              </a:lnSpc>
              <a:spcBef>
                <a:spcPct val="0"/>
              </a:spcBef>
            </a:pPr>
            <a:r>
              <a:rPr lang="en-US" sz="2100">
                <a:solidFill>
                  <a:srgbClr val="000000"/>
                </a:solidFill>
                <a:latin typeface="Montserrat"/>
              </a:rPr>
              <a:t>Based on our findings, suggest potential directions for future work.</a:t>
            </a:r>
          </a:p>
        </p:txBody>
      </p:sp>
      <p:grpSp>
        <p:nvGrpSpPr>
          <p:cNvPr id="36" name="Group 36"/>
          <p:cNvGrpSpPr/>
          <p:nvPr/>
        </p:nvGrpSpPr>
        <p:grpSpPr>
          <a:xfrm>
            <a:off x="11542864" y="3100467"/>
            <a:ext cx="611662" cy="611662"/>
            <a:chOff x="0" y="0"/>
            <a:chExt cx="812800" cy="812800"/>
          </a:xfrm>
        </p:grpSpPr>
        <p:sp>
          <p:nvSpPr>
            <p:cNvPr id="37" name="Freeform 37"/>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id="38" name="TextBox 38"/>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grpSp>
        <p:nvGrpSpPr>
          <p:cNvPr id="39" name="Group 39"/>
          <p:cNvGrpSpPr/>
          <p:nvPr/>
        </p:nvGrpSpPr>
        <p:grpSpPr>
          <a:xfrm>
            <a:off x="5892431" y="7504357"/>
            <a:ext cx="611662" cy="611662"/>
            <a:chOff x="0" y="0"/>
            <a:chExt cx="812800" cy="812800"/>
          </a:xfrm>
        </p:grpSpPr>
        <p:sp>
          <p:nvSpPr>
            <p:cNvPr id="40" name="Freeform 40"/>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id="41" name="TextBox 41"/>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grpSp>
        <p:nvGrpSpPr>
          <p:cNvPr id="42" name="Group 42"/>
          <p:cNvGrpSpPr/>
          <p:nvPr/>
        </p:nvGrpSpPr>
        <p:grpSpPr>
          <a:xfrm>
            <a:off x="11628109" y="7574883"/>
            <a:ext cx="611662" cy="611662"/>
            <a:chOff x="0" y="0"/>
            <a:chExt cx="812800" cy="812800"/>
          </a:xfrm>
        </p:grpSpPr>
        <p:sp>
          <p:nvSpPr>
            <p:cNvPr id="43" name="Freeform 43"/>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id="44" name="TextBox 44"/>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2553879" cy="28783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05182" y="2083069"/>
            <a:ext cx="7290912" cy="6837694"/>
          </a:xfrm>
          <a:prstGeom prst="rect">
            <a:avLst/>
          </a:prstGeom>
        </p:spPr>
        <p:txBody>
          <a:bodyPr lIns="0" tIns="0" rIns="0" bIns="0" rtlCol="0" anchor="t">
            <a:spAutoFit/>
          </a:bodyPr>
          <a:lstStyle/>
          <a:p>
            <a:pPr marL="0" lvl="0" indent="0" algn="l">
              <a:lnSpc>
                <a:spcPts val="4549"/>
              </a:lnSpc>
              <a:spcBef>
                <a:spcPct val="0"/>
              </a:spcBef>
            </a:pPr>
            <a:r>
              <a:rPr lang="en-US" sz="3032">
                <a:solidFill>
                  <a:srgbClr val="000000"/>
                </a:solidFill>
                <a:latin typeface="Montserrat Classic"/>
              </a:rPr>
              <a:t>The dataset we'll be working with has a number of attributes pertaining to machine faults and operations. With respect to rotational speed, torque, air temperature, and process temperature, each row corresponds to a distinct machine operation. Together with indicators for various failure kinds, it also has a binary indicator that indicates if the machine failed during that particular operation.</a:t>
            </a:r>
          </a:p>
        </p:txBody>
      </p:sp>
      <p:sp>
        <p:nvSpPr>
          <p:cNvPr id="6" name="TextBox 6"/>
          <p:cNvSpPr txBox="1"/>
          <p:nvPr/>
        </p:nvSpPr>
        <p:spPr>
          <a:xfrm>
            <a:off x="509853" y="785415"/>
            <a:ext cx="6118937" cy="1086486"/>
          </a:xfrm>
          <a:prstGeom prst="rect">
            <a:avLst/>
          </a:prstGeom>
        </p:spPr>
        <p:txBody>
          <a:bodyPr lIns="0" tIns="0" rIns="0" bIns="0" rtlCol="0" anchor="t">
            <a:spAutoFit/>
          </a:bodyPr>
          <a:lstStyle/>
          <a:p>
            <a:pPr marL="0" lvl="0" indent="0">
              <a:lnSpc>
                <a:spcPts val="8080"/>
              </a:lnSpc>
            </a:pPr>
            <a:r>
              <a:rPr lang="en-US" sz="8000">
                <a:solidFill>
                  <a:srgbClr val="000000"/>
                </a:solidFill>
                <a:latin typeface="Bebas Neue Bold"/>
              </a:rPr>
              <a:t>DataSET</a:t>
            </a:r>
          </a:p>
        </p:txBody>
      </p:sp>
      <p:sp>
        <p:nvSpPr>
          <p:cNvPr id="7" name="Freeform 7"/>
          <p:cNvSpPr/>
          <p:nvPr/>
        </p:nvSpPr>
        <p:spPr>
          <a:xfrm>
            <a:off x="9695317" y="1366236"/>
            <a:ext cx="7563983" cy="7554528"/>
          </a:xfrm>
          <a:custGeom>
            <a:avLst/>
            <a:gdLst/>
            <a:ahLst/>
            <a:cxnLst/>
            <a:rect l="l" t="t" r="r" b="b"/>
            <a:pathLst>
              <a:path w="7563983" h="7554528">
                <a:moveTo>
                  <a:pt x="0" y="0"/>
                </a:moveTo>
                <a:lnTo>
                  <a:pt x="7563983" y="0"/>
                </a:lnTo>
                <a:lnTo>
                  <a:pt x="7563983"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12098007" y="-248577"/>
            <a:ext cx="6742752" cy="10784153"/>
            <a:chOff x="0" y="0"/>
            <a:chExt cx="1775869" cy="2840271"/>
          </a:xfrm>
        </p:grpSpPr>
        <p:sp>
          <p:nvSpPr>
            <p:cNvPr id="3" name="Freeform 3"/>
            <p:cNvSpPr/>
            <p:nvPr/>
          </p:nvSpPr>
          <p:spPr>
            <a:xfrm>
              <a:off x="0" y="0"/>
              <a:ext cx="1775869" cy="2840271"/>
            </a:xfrm>
            <a:custGeom>
              <a:avLst/>
              <a:gdLst/>
              <a:ahLst/>
              <a:cxnLst/>
              <a:rect l="l" t="t" r="r" b="b"/>
              <a:pathLst>
                <a:path w="1775869" h="2840271">
                  <a:moveTo>
                    <a:pt x="0" y="0"/>
                  </a:moveTo>
                  <a:lnTo>
                    <a:pt x="1775869" y="0"/>
                  </a:lnTo>
                  <a:lnTo>
                    <a:pt x="1775869" y="2840271"/>
                  </a:lnTo>
                  <a:lnTo>
                    <a:pt x="0" y="2840271"/>
                  </a:lnTo>
                  <a:close/>
                </a:path>
              </a:pathLst>
            </a:custGeom>
            <a:solidFill>
              <a:srgbClr val="FFFFFF"/>
            </a:solidFill>
          </p:spPr>
        </p:sp>
        <p:sp>
          <p:nvSpPr>
            <p:cNvPr id="4" name="TextBox 4"/>
            <p:cNvSpPr txBox="1"/>
            <p:nvPr/>
          </p:nvSpPr>
          <p:spPr>
            <a:xfrm>
              <a:off x="0" y="-38100"/>
              <a:ext cx="1775869" cy="28783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14524" y="1290036"/>
            <a:ext cx="11783484" cy="9128760"/>
          </a:xfrm>
          <a:prstGeom prst="rect">
            <a:avLst/>
          </a:prstGeom>
        </p:spPr>
        <p:txBody>
          <a:bodyPr lIns="0" tIns="0" rIns="0" bIns="0" rtlCol="0" anchor="t">
            <a:spAutoFit/>
          </a:bodyPr>
          <a:lstStyle/>
          <a:p>
            <a:pPr marL="518162" lvl="1" indent="-259081">
              <a:lnSpc>
                <a:spcPts val="3600"/>
              </a:lnSpc>
              <a:buFont typeface="Arial"/>
              <a:buChar char="•"/>
            </a:pPr>
            <a:r>
              <a:rPr lang="en-US" sz="2400">
                <a:solidFill>
                  <a:srgbClr val="000000"/>
                </a:solidFill>
                <a:latin typeface="Montserrat Classic Bold"/>
              </a:rPr>
              <a:t>Product ID: Identifier for the specific product/machine.</a:t>
            </a:r>
          </a:p>
          <a:p>
            <a:pPr marL="518162" lvl="1" indent="-259081">
              <a:lnSpc>
                <a:spcPts val="3600"/>
              </a:lnSpc>
              <a:buFont typeface="Arial"/>
              <a:buChar char="•"/>
            </a:pPr>
            <a:r>
              <a:rPr lang="en-US" sz="2400">
                <a:solidFill>
                  <a:srgbClr val="000000"/>
                </a:solidFill>
                <a:latin typeface="Montserrat Classic Bold"/>
              </a:rPr>
              <a:t>Type: Type of machine or equipment (L for Large, M for Medium, etc.).</a:t>
            </a:r>
          </a:p>
          <a:p>
            <a:pPr marL="518162" lvl="1" indent="-259081">
              <a:lnSpc>
                <a:spcPts val="3600"/>
              </a:lnSpc>
              <a:buFont typeface="Arial"/>
              <a:buChar char="•"/>
            </a:pPr>
            <a:r>
              <a:rPr lang="en-US" sz="2400">
                <a:solidFill>
                  <a:srgbClr val="000000"/>
                </a:solidFill>
                <a:latin typeface="Montserrat Classic Bold"/>
              </a:rPr>
              <a:t>Air temperature [K]: The temperature of the air surrounding the machine (measured in Kelvin).</a:t>
            </a:r>
          </a:p>
          <a:p>
            <a:pPr marL="518162" lvl="1" indent="-259081">
              <a:lnSpc>
                <a:spcPts val="3600"/>
              </a:lnSpc>
              <a:buFont typeface="Arial"/>
              <a:buChar char="•"/>
            </a:pPr>
            <a:r>
              <a:rPr lang="en-US" sz="2400">
                <a:solidFill>
                  <a:srgbClr val="000000"/>
                </a:solidFill>
                <a:latin typeface="Montserrat Classic Bold"/>
              </a:rPr>
              <a:t>Process temperature [K]: The temperature of the machine during the process (measured in Kelvin).</a:t>
            </a:r>
          </a:p>
          <a:p>
            <a:pPr marL="518162" lvl="1" indent="-259081">
              <a:lnSpc>
                <a:spcPts val="3600"/>
              </a:lnSpc>
              <a:buFont typeface="Arial"/>
              <a:buChar char="•"/>
            </a:pPr>
            <a:r>
              <a:rPr lang="en-US" sz="2400">
                <a:solidFill>
                  <a:srgbClr val="000000"/>
                </a:solidFill>
                <a:latin typeface="Montserrat Classic Bold"/>
              </a:rPr>
              <a:t>Rotational speed [rpm]: The speed of rotation of the machine in revolutions per minute.</a:t>
            </a:r>
          </a:p>
          <a:p>
            <a:pPr marL="518162" lvl="1" indent="-259081">
              <a:lnSpc>
                <a:spcPts val="3600"/>
              </a:lnSpc>
              <a:buFont typeface="Arial"/>
              <a:buChar char="•"/>
            </a:pPr>
            <a:r>
              <a:rPr lang="en-US" sz="2400">
                <a:solidFill>
                  <a:srgbClr val="000000"/>
                </a:solidFill>
                <a:latin typeface="Montserrat Classic Bold"/>
              </a:rPr>
              <a:t>Torque [Nm]: The rotational force or twisting force applied by the machine in Newton meters.</a:t>
            </a:r>
          </a:p>
          <a:p>
            <a:pPr marL="518162" lvl="1" indent="-259081">
              <a:lnSpc>
                <a:spcPts val="3600"/>
              </a:lnSpc>
              <a:buFont typeface="Arial"/>
              <a:buChar char="•"/>
            </a:pPr>
            <a:r>
              <a:rPr lang="en-US" sz="2400">
                <a:solidFill>
                  <a:srgbClr val="000000"/>
                </a:solidFill>
                <a:latin typeface="Montserrat Classic Bold"/>
              </a:rPr>
              <a:t>Tool wear [min]: The duration of tool usage in minutes.</a:t>
            </a:r>
          </a:p>
          <a:p>
            <a:pPr marL="518162" lvl="1" indent="-259081">
              <a:lnSpc>
                <a:spcPts val="3600"/>
              </a:lnSpc>
              <a:buFont typeface="Arial"/>
              <a:buChar char="•"/>
            </a:pPr>
            <a:r>
              <a:rPr lang="en-US" sz="2400">
                <a:solidFill>
                  <a:srgbClr val="000000"/>
                </a:solidFill>
                <a:latin typeface="Montserrat Classic Bold"/>
              </a:rPr>
              <a:t>Machine failure: A binary indicator (0 or 1) representing whether the machine experienced failure (1) or not (0).</a:t>
            </a:r>
          </a:p>
          <a:p>
            <a:pPr marL="518162" lvl="1" indent="-259081">
              <a:lnSpc>
                <a:spcPts val="3600"/>
              </a:lnSpc>
              <a:buFont typeface="Arial"/>
              <a:buChar char="•"/>
            </a:pPr>
            <a:r>
              <a:rPr lang="en-US" sz="2400">
                <a:solidFill>
                  <a:srgbClr val="000000"/>
                </a:solidFill>
                <a:latin typeface="Montserrat Classic Bold"/>
              </a:rPr>
              <a:t>TWF (Tool Wear Failure): Binary indicator (0 or 1) for tool wear failure.</a:t>
            </a:r>
          </a:p>
          <a:p>
            <a:pPr marL="518162" lvl="1" indent="-259081">
              <a:lnSpc>
                <a:spcPts val="3600"/>
              </a:lnSpc>
              <a:buFont typeface="Arial"/>
              <a:buChar char="•"/>
            </a:pPr>
            <a:r>
              <a:rPr lang="en-US" sz="2400">
                <a:solidFill>
                  <a:srgbClr val="000000"/>
                </a:solidFill>
                <a:latin typeface="Montserrat Classic Bold"/>
              </a:rPr>
              <a:t>HDF (Heat Dissipation Failure): Binary indicator (0 or 1) for heat dissipation failure.</a:t>
            </a:r>
          </a:p>
          <a:p>
            <a:pPr marL="518162" lvl="1" indent="-259081">
              <a:lnSpc>
                <a:spcPts val="3600"/>
              </a:lnSpc>
              <a:buFont typeface="Arial"/>
              <a:buChar char="•"/>
            </a:pPr>
            <a:r>
              <a:rPr lang="en-US" sz="2400">
                <a:solidFill>
                  <a:srgbClr val="000000"/>
                </a:solidFill>
                <a:latin typeface="Montserrat Classic Bold"/>
              </a:rPr>
              <a:t>PWF (Power Failure): Binary indicator (0 or 1) for power failure.</a:t>
            </a:r>
          </a:p>
          <a:p>
            <a:pPr marL="518162" lvl="1" indent="-259081">
              <a:lnSpc>
                <a:spcPts val="3600"/>
              </a:lnSpc>
              <a:buFont typeface="Arial"/>
              <a:buChar char="•"/>
            </a:pPr>
            <a:r>
              <a:rPr lang="en-US" sz="2400">
                <a:solidFill>
                  <a:srgbClr val="000000"/>
                </a:solidFill>
                <a:latin typeface="Montserrat Classic Bold"/>
              </a:rPr>
              <a:t>OSF (Overstrain Failure): Binary indicator (0 or 1) for overstrain failure.</a:t>
            </a:r>
          </a:p>
          <a:p>
            <a:pPr marL="518162" lvl="1" indent="-259081" algn="l">
              <a:lnSpc>
                <a:spcPts val="3600"/>
              </a:lnSpc>
              <a:spcBef>
                <a:spcPct val="0"/>
              </a:spcBef>
              <a:buFont typeface="Arial"/>
              <a:buChar char="•"/>
            </a:pPr>
            <a:r>
              <a:rPr lang="en-US" sz="2400">
                <a:solidFill>
                  <a:srgbClr val="000000"/>
                </a:solidFill>
                <a:latin typeface="Montserrat Classic Bold"/>
              </a:rPr>
              <a:t>RNF (Random Failure): Binary indicator (0 or 1) for random failure.</a:t>
            </a:r>
          </a:p>
          <a:p>
            <a:pPr marL="0" lvl="0" indent="0" algn="l">
              <a:lnSpc>
                <a:spcPts val="3600"/>
              </a:lnSpc>
              <a:spcBef>
                <a:spcPct val="0"/>
              </a:spcBef>
            </a:pPr>
            <a:endParaRPr lang="en-US" sz="2400">
              <a:solidFill>
                <a:srgbClr val="000000"/>
              </a:solidFill>
              <a:latin typeface="Montserrat Classic Bold"/>
            </a:endParaRPr>
          </a:p>
        </p:txBody>
      </p:sp>
      <p:sp>
        <p:nvSpPr>
          <p:cNvPr id="6" name="TextBox 6"/>
          <p:cNvSpPr txBox="1"/>
          <p:nvPr/>
        </p:nvSpPr>
        <p:spPr>
          <a:xfrm>
            <a:off x="314524" y="279751"/>
            <a:ext cx="6118937" cy="1086486"/>
          </a:xfrm>
          <a:prstGeom prst="rect">
            <a:avLst/>
          </a:prstGeom>
        </p:spPr>
        <p:txBody>
          <a:bodyPr lIns="0" tIns="0" rIns="0" bIns="0" rtlCol="0" anchor="t">
            <a:spAutoFit/>
          </a:bodyPr>
          <a:lstStyle/>
          <a:p>
            <a:pPr marL="0" lvl="0" indent="0">
              <a:lnSpc>
                <a:spcPts val="8080"/>
              </a:lnSpc>
            </a:pPr>
            <a:r>
              <a:rPr lang="en-US" sz="8000">
                <a:solidFill>
                  <a:srgbClr val="000000"/>
                </a:solidFill>
                <a:latin typeface="Bebas Neue Bold"/>
              </a:rPr>
              <a:t>DATASET</a:t>
            </a:r>
          </a:p>
        </p:txBody>
      </p:sp>
      <p:sp>
        <p:nvSpPr>
          <p:cNvPr id="7" name="Freeform 7"/>
          <p:cNvSpPr/>
          <p:nvPr/>
        </p:nvSpPr>
        <p:spPr>
          <a:xfrm>
            <a:off x="12098007" y="1744899"/>
            <a:ext cx="6147170" cy="6116435"/>
          </a:xfrm>
          <a:custGeom>
            <a:avLst/>
            <a:gdLst/>
            <a:ahLst/>
            <a:cxnLst/>
            <a:rect l="l" t="t" r="r" b="b"/>
            <a:pathLst>
              <a:path w="6147170" h="6116435">
                <a:moveTo>
                  <a:pt x="0" y="0"/>
                </a:moveTo>
                <a:lnTo>
                  <a:pt x="6147171" y="0"/>
                </a:lnTo>
                <a:lnTo>
                  <a:pt x="6147171" y="6116435"/>
                </a:lnTo>
                <a:lnTo>
                  <a:pt x="0" y="6116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1510</Words>
  <Application>Microsoft Office PowerPoint</Application>
  <PresentationFormat>Custom</PresentationFormat>
  <Paragraphs>108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Montserrat Classic</vt:lpstr>
      <vt:lpstr>Bebas Neue Bold</vt:lpstr>
      <vt:lpstr>Montserrat Classic Bold</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in Machine Tools</dc:title>
  <cp:lastModifiedBy>Shashwat Prasad</cp:lastModifiedBy>
  <cp:revision>3</cp:revision>
  <dcterms:created xsi:type="dcterms:W3CDTF">2006-08-16T00:00:00Z</dcterms:created>
  <dcterms:modified xsi:type="dcterms:W3CDTF">2024-06-01T05:29:24Z</dcterms:modified>
  <dc:identifier>DAGCZRFPHD0</dc:identifier>
</cp:coreProperties>
</file>