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3" r:id="rId5"/>
    <p:sldId id="262" r:id="rId6"/>
    <p:sldId id="261"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22"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41E43-A781-4550-AE71-0E6082BCB1DE}"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9518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391127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92620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7844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3004912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A41E43-A781-4550-AE71-0E6082BCB1DE}" type="datetimeFigureOut">
              <a:rPr lang="en-IN" smtClean="0"/>
              <a:t>16-07-2020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78194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A41E43-A781-4550-AE71-0E6082BCB1DE}" type="datetimeFigureOut">
              <a:rPr lang="en-IN" smtClean="0"/>
              <a:t>16-07-2020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3798477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41E43-A781-4550-AE71-0E6082BCB1DE}"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2892854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41E43-A781-4550-AE71-0E6082BCB1DE}"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256398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41E43-A781-4550-AE71-0E6082BCB1DE}"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196270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41E43-A781-4550-AE71-0E6082BCB1DE}" type="datetimeFigureOut">
              <a:rPr lang="en-IN" smtClean="0"/>
              <a:t>16-07-2020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42785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50132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41E43-A781-4550-AE71-0E6082BCB1DE}" type="datetimeFigureOut">
              <a:rPr lang="en-IN" smtClean="0"/>
              <a:t>16-07-2020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45802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41E43-A781-4550-AE71-0E6082BCB1DE}" type="datetimeFigureOut">
              <a:rPr lang="en-IN" smtClean="0"/>
              <a:t>16-07-2020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161730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41E43-A781-4550-AE71-0E6082BCB1DE}" type="datetimeFigureOut">
              <a:rPr lang="en-IN" smtClean="0"/>
              <a:t>16-07-2020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348428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106365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41E43-A781-4550-AE71-0E6082BCB1DE}" type="datetimeFigureOut">
              <a:rPr lang="en-IN" smtClean="0"/>
              <a:t>16-07-2020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6F11A-1598-4E53-9D2F-953D3C950C17}" type="slidenum">
              <a:rPr lang="en-IN" smtClean="0"/>
              <a:t>‹#›</a:t>
            </a:fld>
            <a:endParaRPr lang="en-IN"/>
          </a:p>
        </p:txBody>
      </p:sp>
    </p:spTree>
    <p:extLst>
      <p:ext uri="{BB962C8B-B14F-4D97-AF65-F5344CB8AC3E}">
        <p14:creationId xmlns:p14="http://schemas.microsoft.com/office/powerpoint/2010/main" val="101742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BA41E43-A781-4550-AE71-0E6082BCB1DE}" type="datetimeFigureOut">
              <a:rPr lang="en-IN" smtClean="0"/>
              <a:t>16-07-2020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96F11A-1598-4E53-9D2F-953D3C950C17}" type="slidenum">
              <a:rPr lang="en-IN" smtClean="0"/>
              <a:t>‹#›</a:t>
            </a:fld>
            <a:endParaRPr lang="en-IN"/>
          </a:p>
        </p:txBody>
      </p:sp>
    </p:spTree>
    <p:extLst>
      <p:ext uri="{BB962C8B-B14F-4D97-AF65-F5344CB8AC3E}">
        <p14:creationId xmlns:p14="http://schemas.microsoft.com/office/powerpoint/2010/main" val="2653479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7F55-56DE-40BF-B04E-44992493E03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FE1FE0F-EE96-4BEC-9BE8-5AC4F9A6FC1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46CCEC2-6AFE-4390-9C92-52E1544CD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3414"/>
          </a:xfrm>
          <a:prstGeom prst="rect">
            <a:avLst/>
          </a:prstGeom>
        </p:spPr>
      </p:pic>
      <p:sp>
        <p:nvSpPr>
          <p:cNvPr id="6" name="TextBox 5">
            <a:extLst>
              <a:ext uri="{FF2B5EF4-FFF2-40B4-BE49-F238E27FC236}">
                <a16:creationId xmlns:a16="http://schemas.microsoft.com/office/drawing/2014/main" id="{E381C7C6-6E1F-48A0-B9F1-F672CB885CE3}"/>
              </a:ext>
            </a:extLst>
          </p:cNvPr>
          <p:cNvSpPr txBox="1"/>
          <p:nvPr/>
        </p:nvSpPr>
        <p:spPr>
          <a:xfrm>
            <a:off x="386499" y="213478"/>
            <a:ext cx="10840825" cy="707886"/>
          </a:xfrm>
          <a:prstGeom prst="rect">
            <a:avLst/>
          </a:prstGeom>
          <a:noFill/>
        </p:spPr>
        <p:txBody>
          <a:bodyPr wrap="square" rtlCol="0">
            <a:spAutoFit/>
          </a:bodyPr>
          <a:lstStyle/>
          <a:p>
            <a:r>
              <a:rPr lang="en-US" sz="4000" i="1" dirty="0">
                <a:solidFill>
                  <a:schemeClr val="tx1">
                    <a:lumMod val="75000"/>
                  </a:schemeClr>
                </a:solidFill>
                <a:latin typeface="Monotype Corsiva" panose="03010101010201010101" pitchFamily="66" charset="0"/>
              </a:rPr>
              <a:t>   “  There’s Weather. Then There is business Weather.”</a:t>
            </a:r>
            <a:endParaRPr lang="en-IN" sz="4000" i="1" dirty="0">
              <a:solidFill>
                <a:schemeClr val="tx1">
                  <a:lumMod val="75000"/>
                </a:schemeClr>
              </a:solidFill>
              <a:latin typeface="Monotype Corsiva" panose="03010101010201010101" pitchFamily="66" charset="0"/>
            </a:endParaRPr>
          </a:p>
        </p:txBody>
      </p:sp>
      <p:sp>
        <p:nvSpPr>
          <p:cNvPr id="7" name="TextBox 6">
            <a:extLst>
              <a:ext uri="{FF2B5EF4-FFF2-40B4-BE49-F238E27FC236}">
                <a16:creationId xmlns:a16="http://schemas.microsoft.com/office/drawing/2014/main" id="{46F2F762-98E6-4E73-970E-FB62E5DA9D79}"/>
              </a:ext>
            </a:extLst>
          </p:cNvPr>
          <p:cNvSpPr txBox="1"/>
          <p:nvPr/>
        </p:nvSpPr>
        <p:spPr>
          <a:xfrm>
            <a:off x="1234910" y="1970202"/>
            <a:ext cx="9238269" cy="1415772"/>
          </a:xfrm>
          <a:prstGeom prst="rect">
            <a:avLst/>
          </a:prstGeom>
          <a:solidFill>
            <a:schemeClr val="bg1">
              <a:lumMod val="65000"/>
              <a:alpha val="45000"/>
            </a:schemeClr>
          </a:solidFill>
          <a:ln w="12700">
            <a:noFill/>
          </a:ln>
          <a:effectLst>
            <a:outerShdw blurRad="50800" dist="38100" dir="13500000" algn="br" rotWithShape="0">
              <a:prstClr val="black">
                <a:alpha val="40000"/>
              </a:prstClr>
            </a:outerShdw>
          </a:effectLst>
        </p:spPr>
        <p:txBody>
          <a:bodyPr wrap="square" rtlCol="0">
            <a:spAutoFit/>
          </a:bodyPr>
          <a:lstStyle/>
          <a:p>
            <a:r>
              <a:rPr lang="en-US" sz="5400" b="1" dirty="0">
                <a:solidFill>
                  <a:srgbClr val="000000"/>
                </a:solidFill>
              </a:rPr>
              <a:t> </a:t>
            </a:r>
            <a:r>
              <a:rPr lang="en-US" sz="4800" b="1" dirty="0">
                <a:ln w="12700">
                  <a:solidFill>
                    <a:schemeClr val="bg1">
                      <a:lumMod val="65000"/>
                    </a:schemeClr>
                  </a:solidFill>
                </a:ln>
                <a:solidFill>
                  <a:schemeClr val="tx2">
                    <a:lumMod val="75000"/>
                  </a:schemeClr>
                </a:solidFill>
              </a:rPr>
              <a:t>Wind’s Dance With Ensemble</a:t>
            </a:r>
          </a:p>
          <a:p>
            <a:r>
              <a:rPr lang="en-US" sz="3200" b="1" i="1" dirty="0">
                <a:solidFill>
                  <a:srgbClr val="000000"/>
                </a:solidFill>
                <a:latin typeface="Monotype Corsiva" panose="03010101010201010101" pitchFamily="66" charset="0"/>
              </a:rPr>
              <a:t>		   			</a:t>
            </a:r>
            <a:r>
              <a:rPr lang="en-US" sz="3200" b="1" i="1" dirty="0">
                <a:ln>
                  <a:solidFill>
                    <a:schemeClr val="tx1">
                      <a:lumMod val="85000"/>
                    </a:schemeClr>
                  </a:solidFill>
                </a:ln>
                <a:solidFill>
                  <a:schemeClr val="bg1">
                    <a:lumMod val="95000"/>
                    <a:lumOff val="5000"/>
                  </a:schemeClr>
                </a:solidFill>
                <a:latin typeface="Monotype Corsiva" panose="03010101010201010101" pitchFamily="66" charset="0"/>
              </a:rPr>
              <a:t>A Driverless Wind Forecaster</a:t>
            </a:r>
            <a:endParaRPr lang="en-IN" sz="3200" b="1" i="1" dirty="0">
              <a:ln>
                <a:solidFill>
                  <a:schemeClr val="tx1">
                    <a:lumMod val="85000"/>
                  </a:schemeClr>
                </a:solidFill>
              </a:ln>
              <a:solidFill>
                <a:schemeClr val="bg1">
                  <a:lumMod val="95000"/>
                  <a:lumOff val="5000"/>
                </a:schemeClr>
              </a:solidFill>
              <a:latin typeface="Monotype Corsiva" panose="03010101010201010101" pitchFamily="66" charset="0"/>
            </a:endParaRPr>
          </a:p>
        </p:txBody>
      </p:sp>
      <p:sp>
        <p:nvSpPr>
          <p:cNvPr id="8" name="TextBox 7">
            <a:extLst>
              <a:ext uri="{FF2B5EF4-FFF2-40B4-BE49-F238E27FC236}">
                <a16:creationId xmlns:a16="http://schemas.microsoft.com/office/drawing/2014/main" id="{375538F0-FD06-41BF-9C82-69DA2E6AA467}"/>
              </a:ext>
            </a:extLst>
          </p:cNvPr>
          <p:cNvSpPr txBox="1"/>
          <p:nvPr/>
        </p:nvSpPr>
        <p:spPr>
          <a:xfrm>
            <a:off x="7315200" y="4267350"/>
            <a:ext cx="4876800" cy="830997"/>
          </a:xfrm>
          <a:prstGeom prst="rect">
            <a:avLst/>
          </a:prstGeom>
          <a:solidFill>
            <a:schemeClr val="bg1">
              <a:lumMod val="75000"/>
              <a:lumOff val="25000"/>
              <a:alpha val="98000"/>
            </a:schemeClr>
          </a:solidFill>
        </p:spPr>
        <p:txBody>
          <a:bodyPr wrap="square" rtlCol="0">
            <a:spAutoFit/>
          </a:bodyPr>
          <a:lstStyle/>
          <a:p>
            <a:r>
              <a:rPr lang="en-US" sz="2400" dirty="0">
                <a:solidFill>
                  <a:schemeClr val="bg1">
                    <a:lumMod val="75000"/>
                  </a:schemeClr>
                </a:solidFill>
                <a:latin typeface="Eras Demi ITC" panose="020B0805030504020804" pitchFamily="34" charset="0"/>
              </a:rPr>
              <a:t>         </a:t>
            </a:r>
            <a:r>
              <a:rPr lang="en-US" sz="2400" dirty="0" err="1">
                <a:solidFill>
                  <a:schemeClr val="tx1">
                    <a:lumMod val="75000"/>
                  </a:schemeClr>
                </a:solidFill>
                <a:latin typeface="Eras Demi ITC" panose="020B0805030504020804" pitchFamily="34" charset="0"/>
              </a:rPr>
              <a:t>Adhyansh</a:t>
            </a:r>
            <a:r>
              <a:rPr lang="en-US" sz="2400" dirty="0">
                <a:solidFill>
                  <a:schemeClr val="tx1">
                    <a:lumMod val="75000"/>
                  </a:schemeClr>
                </a:solidFill>
                <a:latin typeface="Eras Demi ITC" panose="020B0805030504020804" pitchFamily="34" charset="0"/>
              </a:rPr>
              <a:t> Bhardwaj</a:t>
            </a:r>
          </a:p>
          <a:p>
            <a:r>
              <a:rPr lang="en-US" sz="2400" dirty="0">
                <a:solidFill>
                  <a:schemeClr val="tx1">
                    <a:lumMod val="75000"/>
                  </a:schemeClr>
                </a:solidFill>
                <a:latin typeface="Eras Demi ITC" panose="020B0805030504020804" pitchFamily="34" charset="0"/>
              </a:rPr>
              <a:t>             Anant </a:t>
            </a:r>
            <a:r>
              <a:rPr lang="en-US" sz="2400" dirty="0" err="1">
                <a:solidFill>
                  <a:schemeClr val="tx1">
                    <a:lumMod val="75000"/>
                  </a:schemeClr>
                </a:solidFill>
                <a:latin typeface="Eras Demi ITC" panose="020B0805030504020804" pitchFamily="34" charset="0"/>
              </a:rPr>
              <a:t>Jakhmola</a:t>
            </a:r>
            <a:endParaRPr lang="en-US" sz="2400" dirty="0">
              <a:solidFill>
                <a:schemeClr val="tx1">
                  <a:lumMod val="75000"/>
                </a:schemeClr>
              </a:solidFill>
              <a:latin typeface="Eras Demi ITC" panose="020B0805030504020804" pitchFamily="34" charset="0"/>
            </a:endParaRPr>
          </a:p>
        </p:txBody>
      </p:sp>
    </p:spTree>
    <p:extLst>
      <p:ext uri="{BB962C8B-B14F-4D97-AF65-F5344CB8AC3E}">
        <p14:creationId xmlns:p14="http://schemas.microsoft.com/office/powerpoint/2010/main" val="162594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1D35-D164-4815-8034-DD23B069CB09}"/>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9B848FF-FCF9-4C98-976A-853A2F3F3C01}"/>
              </a:ext>
            </a:extLst>
          </p:cNvPr>
          <p:cNvSpPr>
            <a:spLocks noGrp="1"/>
          </p:cNvSpPr>
          <p:nvPr>
            <p:ph idx="1"/>
          </p:nvPr>
        </p:nvSpPr>
        <p:spPr/>
        <p:txBody>
          <a:bodyPr/>
          <a:lstStyle/>
          <a:p>
            <a:r>
              <a:rPr lang="en-US" dirty="0">
                <a:effectLst/>
              </a:rPr>
              <a:t>From the output screens of the user interface it very easy to interpret the results without having any prior technical knowledge. </a:t>
            </a:r>
          </a:p>
          <a:p>
            <a:r>
              <a:rPr lang="en-US" dirty="0">
                <a:effectLst/>
              </a:rPr>
              <a:t>Thus, the output and observations can be used to effectively schedule the operation time of a turbine so as to generate maximum energy. </a:t>
            </a:r>
          </a:p>
          <a:p>
            <a:r>
              <a:rPr lang="en-US" dirty="0">
                <a:effectLst/>
              </a:rPr>
              <a:t>The application will not incur any kind of data loss in case of any kind of failure be it hardware or software relate. Because after every computation i.e. whenever new files are generated, the data is safely backed up.</a:t>
            </a:r>
          </a:p>
          <a:p>
            <a:r>
              <a:rPr lang="en-US" dirty="0">
                <a:effectLst/>
              </a:rPr>
              <a:t>The app is "driverless" i.e. it operates on its own and whenever the date changes, new data is fetched, new forecasts are generated, new reports and results are generated, all necessary files are backed up and the final output is sent to the application.</a:t>
            </a:r>
            <a:endParaRPr lang="en-IN" dirty="0"/>
          </a:p>
        </p:txBody>
      </p:sp>
    </p:spTree>
    <p:extLst>
      <p:ext uri="{BB962C8B-B14F-4D97-AF65-F5344CB8AC3E}">
        <p14:creationId xmlns:p14="http://schemas.microsoft.com/office/powerpoint/2010/main" val="46229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60A3-751A-47F4-88C4-D42A45D9B675}"/>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FFEC6AE3-7E15-497B-9BCE-7B89865F2954}"/>
              </a:ext>
            </a:extLst>
          </p:cNvPr>
          <p:cNvSpPr>
            <a:spLocks noGrp="1"/>
          </p:cNvSpPr>
          <p:nvPr>
            <p:ph idx="1"/>
          </p:nvPr>
        </p:nvSpPr>
        <p:spPr/>
        <p:txBody>
          <a:bodyPr/>
          <a:lstStyle/>
          <a:p>
            <a:r>
              <a:rPr lang="en-US" dirty="0">
                <a:effectLst/>
              </a:rPr>
              <a:t>For determining the best time to extract the energy from the wind farm, instead of using the naive approach used in this project, we can use more advanced algorithms like 'Maximum Sub-Array Problem' to determine the longest most productive time period for wind farm operation.</a:t>
            </a:r>
          </a:p>
          <a:p>
            <a:r>
              <a:rPr lang="en-US" dirty="0">
                <a:effectLst/>
              </a:rPr>
              <a:t>Addition of powerful models that can map non-linear data </a:t>
            </a:r>
            <a:r>
              <a:rPr lang="en-US" dirty="0" err="1">
                <a:effectLst/>
              </a:rPr>
              <a:t>ver</a:t>
            </a:r>
            <a:r>
              <a:rPr lang="en-US" dirty="0">
                <a:effectLst/>
              </a:rPr>
              <a:t> well can make the application more stable and reliable.</a:t>
            </a:r>
          </a:p>
          <a:p>
            <a:r>
              <a:rPr lang="en-US" dirty="0">
                <a:effectLst/>
              </a:rPr>
              <a:t>Due to computational and other resource related limitations some good performing models were dropped from the final ensemble. Thus, in large computational environment the existing approach can give better results.</a:t>
            </a:r>
          </a:p>
          <a:p>
            <a:r>
              <a:rPr lang="en-US" dirty="0">
                <a:effectLst/>
              </a:rPr>
              <a:t>More detailed analysis of the Energy supply and demand operation can be done if the daily electricity demand data is taken into account. </a:t>
            </a:r>
            <a:endParaRPr lang="en-IN" dirty="0"/>
          </a:p>
        </p:txBody>
      </p:sp>
    </p:spTree>
    <p:extLst>
      <p:ext uri="{BB962C8B-B14F-4D97-AF65-F5344CB8AC3E}">
        <p14:creationId xmlns:p14="http://schemas.microsoft.com/office/powerpoint/2010/main" val="48467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1E5C-D946-4996-99E5-256C57D26CED}"/>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5FB7E944-D54D-41E7-9D8D-018F1DF6131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9911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CA59-33FC-4E8B-99FF-32B05F808889}"/>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72087AF5-5629-4F71-8643-34014B6B9BA9}"/>
              </a:ext>
            </a:extLst>
          </p:cNvPr>
          <p:cNvSpPr>
            <a:spLocks noGrp="1"/>
          </p:cNvSpPr>
          <p:nvPr>
            <p:ph idx="1"/>
          </p:nvPr>
        </p:nvSpPr>
        <p:spPr/>
        <p:txBody>
          <a:bodyPr/>
          <a:lstStyle/>
          <a:p>
            <a:r>
              <a:rPr lang="en-US" dirty="0"/>
              <a:t>1. Questions like What to forecast, Who will use the forecast, What can be the impacts of the forecast.</a:t>
            </a:r>
          </a:p>
          <a:p>
            <a:r>
              <a:rPr lang="en-US" dirty="0"/>
              <a:t>2. How much to Forecast (Forecast Horizon) ?</a:t>
            </a:r>
          </a:p>
          <a:p>
            <a:r>
              <a:rPr lang="en-US" dirty="0"/>
              <a:t>3. Model Selection (A single stick is easy to break but the group is always strong i.e. Ensemble).</a:t>
            </a:r>
          </a:p>
          <a:p>
            <a:r>
              <a:rPr lang="en-US" dirty="0"/>
              <a:t>End Goal?</a:t>
            </a:r>
            <a:endParaRPr lang="en-IN" dirty="0"/>
          </a:p>
        </p:txBody>
      </p:sp>
    </p:spTree>
    <p:extLst>
      <p:ext uri="{BB962C8B-B14F-4D97-AF65-F5344CB8AC3E}">
        <p14:creationId xmlns:p14="http://schemas.microsoft.com/office/powerpoint/2010/main" val="367179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CA59-33FC-4E8B-99FF-32B05F808889}"/>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72087AF5-5629-4F71-8643-34014B6B9BA9}"/>
              </a:ext>
            </a:extLst>
          </p:cNvPr>
          <p:cNvSpPr>
            <a:spLocks noGrp="1"/>
          </p:cNvSpPr>
          <p:nvPr>
            <p:ph idx="1"/>
          </p:nvPr>
        </p:nvSpPr>
        <p:spPr/>
        <p:txBody>
          <a:bodyPr>
            <a:normAutofit lnSpcReduction="10000"/>
          </a:bodyPr>
          <a:lstStyle/>
          <a:p>
            <a:r>
              <a:rPr lang="en-US" dirty="0"/>
              <a:t>1. WE SELECTED 5 LARGEST WIND FARMS OF INDIA AND TRAINED AN COMBINATION OF MACHINE LAERNING, STATISTICAL LEARNING AND DEEP LEARNING MODELS ON THEM.</a:t>
            </a:r>
          </a:p>
          <a:p>
            <a:endParaRPr lang="en-US" dirty="0"/>
          </a:p>
          <a:p>
            <a:r>
              <a:rPr lang="en-US" dirty="0"/>
              <a:t>2. OPTIMUM OUTPUT, THE END GOAL WAS TO DETERMINE THE BEST FOR EXTRACTING ENERGY FROM EACH FARM.</a:t>
            </a:r>
          </a:p>
          <a:p>
            <a:endParaRPr lang="en-US" dirty="0"/>
          </a:p>
          <a:p>
            <a:r>
              <a:rPr lang="en-US" dirty="0"/>
              <a:t>3. PROVIDED ON DEMAND FORECAST FACILITY FOR ANY FARM IN THE WORLD.</a:t>
            </a:r>
          </a:p>
          <a:p>
            <a:endParaRPr lang="en-US" dirty="0"/>
          </a:p>
          <a:p>
            <a:r>
              <a:rPr lang="en-US" dirty="0"/>
              <a:t>4. EMPHASIS ON A STABLE APPLICATION.</a:t>
            </a:r>
            <a:endParaRPr lang="en-IN" dirty="0"/>
          </a:p>
        </p:txBody>
      </p:sp>
    </p:spTree>
    <p:extLst>
      <p:ext uri="{BB962C8B-B14F-4D97-AF65-F5344CB8AC3E}">
        <p14:creationId xmlns:p14="http://schemas.microsoft.com/office/powerpoint/2010/main" val="59042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36D3-A998-49D7-BF76-71AB7D2FAA6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A7D6861-C6D0-4945-AAF5-D81742F9B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6200" y="0"/>
            <a:ext cx="7010400" cy="6959599"/>
          </a:xfrm>
        </p:spPr>
      </p:pic>
    </p:spTree>
    <p:extLst>
      <p:ext uri="{BB962C8B-B14F-4D97-AF65-F5344CB8AC3E}">
        <p14:creationId xmlns:p14="http://schemas.microsoft.com/office/powerpoint/2010/main" val="359178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907B-8FD0-4A16-AAFC-F6A2856AD01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283DCA-7566-41A8-B917-7C38C06FD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2896" y="1731963"/>
            <a:ext cx="3136682" cy="4059237"/>
          </a:xfrm>
        </p:spPr>
      </p:pic>
      <p:pic>
        <p:nvPicPr>
          <p:cNvPr id="7" name="Picture 6">
            <a:extLst>
              <a:ext uri="{FF2B5EF4-FFF2-40B4-BE49-F238E27FC236}">
                <a16:creationId xmlns:a16="http://schemas.microsoft.com/office/drawing/2014/main" id="{0F776D8B-00CE-4406-85F7-B4FC88053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8" name="TextBox 7">
            <a:extLst>
              <a:ext uri="{FF2B5EF4-FFF2-40B4-BE49-F238E27FC236}">
                <a16:creationId xmlns:a16="http://schemas.microsoft.com/office/drawing/2014/main" id="{A52123A0-BD6E-4396-8B22-E6473E743061}"/>
              </a:ext>
            </a:extLst>
          </p:cNvPr>
          <p:cNvSpPr txBox="1"/>
          <p:nvPr/>
        </p:nvSpPr>
        <p:spPr>
          <a:xfrm>
            <a:off x="2273300" y="295831"/>
            <a:ext cx="3263900" cy="461665"/>
          </a:xfrm>
          <a:prstGeom prst="rect">
            <a:avLst/>
          </a:prstGeom>
          <a:solidFill>
            <a:schemeClr val="tx1"/>
          </a:solidFill>
        </p:spPr>
        <p:txBody>
          <a:bodyPr wrap="square" rtlCol="0">
            <a:spAutoFit/>
          </a:bodyPr>
          <a:lstStyle/>
          <a:p>
            <a:r>
              <a:rPr lang="en-US" sz="2400" dirty="0">
                <a:solidFill>
                  <a:schemeClr val="bg1">
                    <a:lumMod val="95000"/>
                    <a:lumOff val="5000"/>
                  </a:schemeClr>
                </a:solidFill>
                <a:latin typeface="Arial Black" panose="020B0A04020102020204" pitchFamily="34" charset="0"/>
              </a:rPr>
              <a:t>BACK END FLOW</a:t>
            </a:r>
            <a:endParaRPr lang="en-IN" sz="2400" dirty="0">
              <a:solidFill>
                <a:schemeClr val="bg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28900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52B2-0535-4B73-BC5D-49C1834485C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AFBA2C-19E2-439A-B9FD-5080F4196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00" y="0"/>
            <a:ext cx="8801100" cy="6857999"/>
          </a:xfrm>
        </p:spPr>
      </p:pic>
    </p:spTree>
    <p:extLst>
      <p:ext uri="{BB962C8B-B14F-4D97-AF65-F5344CB8AC3E}">
        <p14:creationId xmlns:p14="http://schemas.microsoft.com/office/powerpoint/2010/main" val="424329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E445-4B02-4E3A-A640-13A7DEB71F9D}"/>
              </a:ext>
            </a:extLst>
          </p:cNvPr>
          <p:cNvSpPr>
            <a:spLocks noGrp="1"/>
          </p:cNvSpPr>
          <p:nvPr>
            <p:ph type="title"/>
          </p:nvPr>
        </p:nvSpPr>
        <p:spPr/>
        <p:txBody>
          <a:bodyPr/>
          <a:lstStyle/>
          <a:p>
            <a:r>
              <a:rPr lang="en-US" dirty="0"/>
              <a:t>USER INTERFACE</a:t>
            </a:r>
            <a:endParaRPr lang="en-IN" dirty="0"/>
          </a:p>
        </p:txBody>
      </p:sp>
      <p:pic>
        <p:nvPicPr>
          <p:cNvPr id="5" name="Content Placeholder 4">
            <a:extLst>
              <a:ext uri="{FF2B5EF4-FFF2-40B4-BE49-F238E27FC236}">
                <a16:creationId xmlns:a16="http://schemas.microsoft.com/office/drawing/2014/main" id="{BA94C3FE-2D8B-4F39-AC7A-18E5147848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108" y="2087562"/>
            <a:ext cx="2620649" cy="4275136"/>
          </a:xfrm>
        </p:spPr>
      </p:pic>
      <p:pic>
        <p:nvPicPr>
          <p:cNvPr id="7" name="Picture 6">
            <a:extLst>
              <a:ext uri="{FF2B5EF4-FFF2-40B4-BE49-F238E27FC236}">
                <a16:creationId xmlns:a16="http://schemas.microsoft.com/office/drawing/2014/main" id="{07F805DD-1F58-4ADD-8B60-89BAC2961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887" y="2087561"/>
            <a:ext cx="2620649" cy="4275136"/>
          </a:xfrm>
          <a:prstGeom prst="rect">
            <a:avLst/>
          </a:prstGeom>
        </p:spPr>
      </p:pic>
      <p:pic>
        <p:nvPicPr>
          <p:cNvPr id="9" name="Picture 8">
            <a:extLst>
              <a:ext uri="{FF2B5EF4-FFF2-40B4-BE49-F238E27FC236}">
                <a16:creationId xmlns:a16="http://schemas.microsoft.com/office/drawing/2014/main" id="{A459F802-A999-4918-996F-CC3EB74B5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673" y="2087561"/>
            <a:ext cx="2620649" cy="4275137"/>
          </a:xfrm>
          <a:prstGeom prst="rect">
            <a:avLst/>
          </a:prstGeom>
        </p:spPr>
      </p:pic>
    </p:spTree>
    <p:extLst>
      <p:ext uri="{BB962C8B-B14F-4D97-AF65-F5344CB8AC3E}">
        <p14:creationId xmlns:p14="http://schemas.microsoft.com/office/powerpoint/2010/main" val="232577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615C-88B5-4EE6-B0A5-267DCADA923B}"/>
              </a:ext>
            </a:extLst>
          </p:cNvPr>
          <p:cNvSpPr>
            <a:spLocks noGrp="1"/>
          </p:cNvSpPr>
          <p:nvPr>
            <p:ph type="title"/>
          </p:nvPr>
        </p:nvSpPr>
        <p:spPr/>
        <p:txBody>
          <a:bodyPr/>
          <a:lstStyle/>
          <a:p>
            <a:r>
              <a:rPr lang="en-US" dirty="0"/>
              <a:t>RESULTS OF QUERIES</a:t>
            </a:r>
            <a:endParaRPr lang="en-IN" dirty="0"/>
          </a:p>
        </p:txBody>
      </p:sp>
      <p:pic>
        <p:nvPicPr>
          <p:cNvPr id="5" name="Content Placeholder 4">
            <a:extLst>
              <a:ext uri="{FF2B5EF4-FFF2-40B4-BE49-F238E27FC236}">
                <a16:creationId xmlns:a16="http://schemas.microsoft.com/office/drawing/2014/main" id="{03D0F779-126D-4B47-ACBF-AD13CDB540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6900" y="2049463"/>
            <a:ext cx="2317997" cy="4059237"/>
          </a:xfrm>
        </p:spPr>
      </p:pic>
      <p:pic>
        <p:nvPicPr>
          <p:cNvPr id="7" name="Picture 6">
            <a:extLst>
              <a:ext uri="{FF2B5EF4-FFF2-40B4-BE49-F238E27FC236}">
                <a16:creationId xmlns:a16="http://schemas.microsoft.com/office/drawing/2014/main" id="{C0945822-2F21-4BDC-A5BB-9CD914D5B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175" y="2080284"/>
            <a:ext cx="2283319" cy="4059237"/>
          </a:xfrm>
          <a:prstGeom prst="rect">
            <a:avLst/>
          </a:prstGeom>
        </p:spPr>
      </p:pic>
      <p:pic>
        <p:nvPicPr>
          <p:cNvPr id="13" name="Picture 12">
            <a:extLst>
              <a:ext uri="{FF2B5EF4-FFF2-40B4-BE49-F238E27FC236}">
                <a16:creationId xmlns:a16="http://schemas.microsoft.com/office/drawing/2014/main" id="{C9A671F5-FB0F-49E2-AFAF-C0E00B9A7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203" y="2049462"/>
            <a:ext cx="2317997" cy="4120883"/>
          </a:xfrm>
          <a:prstGeom prst="rect">
            <a:avLst/>
          </a:prstGeom>
        </p:spPr>
      </p:pic>
      <p:pic>
        <p:nvPicPr>
          <p:cNvPr id="15" name="Picture 14">
            <a:extLst>
              <a:ext uri="{FF2B5EF4-FFF2-40B4-BE49-F238E27FC236}">
                <a16:creationId xmlns:a16="http://schemas.microsoft.com/office/drawing/2014/main" id="{A8FADDB2-75AE-45B2-9E45-59ACB0D22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8095" y="2049462"/>
            <a:ext cx="2317997" cy="4120883"/>
          </a:xfrm>
          <a:prstGeom prst="rect">
            <a:avLst/>
          </a:prstGeom>
        </p:spPr>
      </p:pic>
    </p:spTree>
    <p:extLst>
      <p:ext uri="{BB962C8B-B14F-4D97-AF65-F5344CB8AC3E}">
        <p14:creationId xmlns:p14="http://schemas.microsoft.com/office/powerpoint/2010/main" val="251006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894E-5710-4262-B0A7-FCA5DED0CA31}"/>
              </a:ext>
            </a:extLst>
          </p:cNvPr>
          <p:cNvSpPr>
            <a:spLocks noGrp="1"/>
          </p:cNvSpPr>
          <p:nvPr>
            <p:ph type="title"/>
          </p:nvPr>
        </p:nvSpPr>
        <p:spPr/>
        <p:txBody>
          <a:bodyPr/>
          <a:lstStyle/>
          <a:p>
            <a:r>
              <a:rPr lang="en-US" dirty="0"/>
              <a:t>                                             Optimal Output</a:t>
            </a:r>
            <a:endParaRPr lang="en-IN" dirty="0"/>
          </a:p>
        </p:txBody>
      </p:sp>
      <p:pic>
        <p:nvPicPr>
          <p:cNvPr id="5" name="Content Placeholder 4">
            <a:extLst>
              <a:ext uri="{FF2B5EF4-FFF2-40B4-BE49-F238E27FC236}">
                <a16:creationId xmlns:a16="http://schemas.microsoft.com/office/drawing/2014/main" id="{E8AC79BD-BCD0-4AFA-960C-4A989E618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946899" cy="3551237"/>
          </a:xfrm>
        </p:spPr>
      </p:pic>
      <p:pic>
        <p:nvPicPr>
          <p:cNvPr id="7" name="Picture 6">
            <a:extLst>
              <a:ext uri="{FF2B5EF4-FFF2-40B4-BE49-F238E27FC236}">
                <a16:creationId xmlns:a16="http://schemas.microsoft.com/office/drawing/2014/main" id="{4729140B-16AB-49ED-AAED-2DB5BF39C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310" y="3551236"/>
            <a:ext cx="5878690" cy="3306763"/>
          </a:xfrm>
          <a:prstGeom prst="rect">
            <a:avLst/>
          </a:prstGeom>
        </p:spPr>
      </p:pic>
      <p:sp>
        <p:nvSpPr>
          <p:cNvPr id="8" name="TextBox 7">
            <a:extLst>
              <a:ext uri="{FF2B5EF4-FFF2-40B4-BE49-F238E27FC236}">
                <a16:creationId xmlns:a16="http://schemas.microsoft.com/office/drawing/2014/main" id="{B687EEAE-1D2F-4B89-AFFC-06BAA276F765}"/>
              </a:ext>
            </a:extLst>
          </p:cNvPr>
          <p:cNvSpPr txBox="1"/>
          <p:nvPr/>
        </p:nvSpPr>
        <p:spPr>
          <a:xfrm>
            <a:off x="7366000" y="2527301"/>
            <a:ext cx="3901556" cy="707886"/>
          </a:xfrm>
          <a:prstGeom prst="rect">
            <a:avLst/>
          </a:prstGeom>
          <a:noFill/>
        </p:spPr>
        <p:txBody>
          <a:bodyPr wrap="square" rtlCol="0">
            <a:spAutoFit/>
          </a:bodyPr>
          <a:lstStyle/>
          <a:p>
            <a:r>
              <a:rPr lang="en-US" sz="4000" dirty="0"/>
              <a:t>Features Output</a:t>
            </a:r>
            <a:endParaRPr lang="en-IN" sz="4000" dirty="0"/>
          </a:p>
        </p:txBody>
      </p:sp>
      <p:pic>
        <p:nvPicPr>
          <p:cNvPr id="10" name="Picture 9">
            <a:extLst>
              <a:ext uri="{FF2B5EF4-FFF2-40B4-BE49-F238E27FC236}">
                <a16:creationId xmlns:a16="http://schemas.microsoft.com/office/drawing/2014/main" id="{E33E7126-79EF-402D-9AC7-BB4938BDB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51235"/>
            <a:ext cx="5417702" cy="3306764"/>
          </a:xfrm>
          <a:prstGeom prst="rect">
            <a:avLst/>
          </a:prstGeom>
        </p:spPr>
      </p:pic>
    </p:spTree>
    <p:extLst>
      <p:ext uri="{BB962C8B-B14F-4D97-AF65-F5344CB8AC3E}">
        <p14:creationId xmlns:p14="http://schemas.microsoft.com/office/powerpoint/2010/main" val="28616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270</TotalTime>
  <Words>454</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Black</vt:lpstr>
      <vt:lpstr>Calisto MT</vt:lpstr>
      <vt:lpstr>Eras Demi ITC</vt:lpstr>
      <vt:lpstr>Monotype Corsiva</vt:lpstr>
      <vt:lpstr>Wingdings 2</vt:lpstr>
      <vt:lpstr>Slate</vt:lpstr>
      <vt:lpstr>PowerPoint Presentation</vt:lpstr>
      <vt:lpstr>APPROACH</vt:lpstr>
      <vt:lpstr>SOLUTION</vt:lpstr>
      <vt:lpstr>PowerPoint Presentation</vt:lpstr>
      <vt:lpstr>PowerPoint Presentation</vt:lpstr>
      <vt:lpstr>PowerPoint Presentation</vt:lpstr>
      <vt:lpstr>USER INTERFACE</vt:lpstr>
      <vt:lpstr>RESULTS OF QUERIES</vt:lpstr>
      <vt:lpstr>                                             Optimal Output</vt:lpstr>
      <vt:lpstr>ADVANTAGES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diksha mrdc</dc:creator>
  <cp:lastModifiedBy>diksha mrdc</cp:lastModifiedBy>
  <cp:revision>18</cp:revision>
  <dcterms:created xsi:type="dcterms:W3CDTF">2020-07-15T13:02:25Z</dcterms:created>
  <dcterms:modified xsi:type="dcterms:W3CDTF">2020-07-15T21:03:52Z</dcterms:modified>
</cp:coreProperties>
</file>