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mmehar101@outlook.com" initials="s" lastIdx="1" clrIdx="0">
    <p:extLst>
      <p:ext uri="{19B8F6BF-5375-455C-9EA6-DF929625EA0E}">
        <p15:presenceInfo xmlns:p15="http://schemas.microsoft.com/office/powerpoint/2012/main" userId="6d7f1f0867f11bc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22T15:24:29.624"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3/22/2021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3590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23606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3/22/2021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9368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3/22/2021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5305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3/22/2021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31840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73580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41843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3269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3/22/2021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464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780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3/22/2021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883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8312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8003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826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2859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3553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1643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3/22/2021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1452230"/>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4107-6981-4695-AD5F-A9884E0E6409}"/>
              </a:ext>
            </a:extLst>
          </p:cNvPr>
          <p:cNvSpPr>
            <a:spLocks noGrp="1"/>
          </p:cNvSpPr>
          <p:nvPr>
            <p:ph type="ctrTitle"/>
          </p:nvPr>
        </p:nvSpPr>
        <p:spPr>
          <a:xfrm>
            <a:off x="571500" y="1390650"/>
            <a:ext cx="10873203" cy="2322989"/>
          </a:xfrm>
          <a:solidFill>
            <a:schemeClr val="bg1"/>
          </a:solidFill>
        </p:spPr>
        <p:txBody>
          <a:bodyPr>
            <a:normAutofit fontScale="90000"/>
          </a:bodyPr>
          <a:lstStyle/>
          <a:p>
            <a:r>
              <a:rPr lang="en-IN" dirty="0"/>
              <a:t>Repo rate, </a:t>
            </a:r>
            <a:br>
              <a:rPr lang="en-IN" dirty="0"/>
            </a:br>
            <a:r>
              <a:rPr lang="en-IN" dirty="0"/>
              <a:t>reverse repo rate,</a:t>
            </a:r>
            <a:br>
              <a:rPr lang="en-IN" dirty="0"/>
            </a:br>
            <a:r>
              <a:rPr lang="en-IN" dirty="0"/>
              <a:t>statutory liquidity ratio(slr)</a:t>
            </a:r>
          </a:p>
        </p:txBody>
      </p:sp>
      <p:sp>
        <p:nvSpPr>
          <p:cNvPr id="3" name="Subtitle 2">
            <a:extLst>
              <a:ext uri="{FF2B5EF4-FFF2-40B4-BE49-F238E27FC236}">
                <a16:creationId xmlns:a16="http://schemas.microsoft.com/office/drawing/2014/main" id="{C93C951C-ACFC-46FD-9F0C-0DFF568F05EC}"/>
              </a:ext>
            </a:extLst>
          </p:cNvPr>
          <p:cNvSpPr>
            <a:spLocks noGrp="1"/>
          </p:cNvSpPr>
          <p:nvPr>
            <p:ph type="subTitle" idx="1"/>
          </p:nvPr>
        </p:nvSpPr>
        <p:spPr>
          <a:xfrm>
            <a:off x="5824953" y="4151789"/>
            <a:ext cx="5600700" cy="2460624"/>
          </a:xfrm>
          <a:solidFill>
            <a:schemeClr val="bg1"/>
          </a:solidFill>
        </p:spPr>
        <p:txBody>
          <a:bodyPr>
            <a:noAutofit/>
          </a:bodyPr>
          <a:lstStyle/>
          <a:p>
            <a:r>
              <a:rPr lang="en-IN" dirty="0"/>
              <a:t>Presented By :</a:t>
            </a:r>
          </a:p>
          <a:p>
            <a:pPr marL="457200" indent="-457200">
              <a:buFont typeface="+mj-lt"/>
              <a:buAutoNum type="arabicPeriod"/>
            </a:pPr>
            <a:r>
              <a:rPr lang="en-IN" dirty="0"/>
              <a:t>Saurabh Patel (0701EC191056)</a:t>
            </a:r>
          </a:p>
          <a:p>
            <a:pPr marL="457200" indent="-457200">
              <a:buFont typeface="+mj-lt"/>
              <a:buAutoNum type="arabicPeriod"/>
            </a:pPr>
            <a:r>
              <a:rPr lang="en-IN" dirty="0"/>
              <a:t>Shashwat Singh Thakur (0701EC191057)</a:t>
            </a:r>
          </a:p>
          <a:p>
            <a:pPr marL="457200" indent="-457200">
              <a:buFont typeface="+mj-lt"/>
              <a:buAutoNum type="arabicPeriod"/>
            </a:pPr>
            <a:r>
              <a:rPr lang="en-IN" dirty="0"/>
              <a:t>Shubham Mehar (0701EC191058)</a:t>
            </a:r>
          </a:p>
          <a:p>
            <a:pPr marL="457200" indent="-457200">
              <a:buFont typeface="+mj-lt"/>
              <a:buAutoNum type="arabicPeriod"/>
            </a:pPr>
            <a:r>
              <a:rPr lang="en-IN" dirty="0"/>
              <a:t>Smiti Verma (0701EC191059)</a:t>
            </a:r>
          </a:p>
          <a:p>
            <a:pPr marL="457200" indent="-457200">
              <a:buFont typeface="+mj-lt"/>
              <a:buAutoNum type="arabicPeriod"/>
            </a:pPr>
            <a:r>
              <a:rPr lang="en-IN" dirty="0"/>
              <a:t>Sumit Charel (0701EC191060)</a:t>
            </a:r>
          </a:p>
          <a:p>
            <a:pPr marL="457200" indent="-457200">
              <a:buFont typeface="+mj-lt"/>
              <a:buAutoNum type="arabicPeriod"/>
            </a:pPr>
            <a:endParaRPr lang="en-IN" dirty="0"/>
          </a:p>
          <a:p>
            <a:endParaRPr lang="en-IN" dirty="0"/>
          </a:p>
        </p:txBody>
      </p:sp>
    </p:spTree>
    <p:extLst>
      <p:ext uri="{BB962C8B-B14F-4D97-AF65-F5344CB8AC3E}">
        <p14:creationId xmlns:p14="http://schemas.microsoft.com/office/powerpoint/2010/main" val="3874377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37E0-88C6-4490-9BC6-20B55E8EC3B7}"/>
              </a:ext>
            </a:extLst>
          </p:cNvPr>
          <p:cNvSpPr>
            <a:spLocks noGrp="1"/>
          </p:cNvSpPr>
          <p:nvPr>
            <p:ph type="title"/>
          </p:nvPr>
        </p:nvSpPr>
        <p:spPr>
          <a:xfrm>
            <a:off x="4614863" y="639315"/>
            <a:ext cx="2962274" cy="1171576"/>
          </a:xfrm>
        </p:spPr>
        <p:txBody>
          <a:bodyPr/>
          <a:lstStyle/>
          <a:p>
            <a:r>
              <a:rPr lang="en-IN" dirty="0"/>
              <a:t>Repo rate</a:t>
            </a:r>
          </a:p>
        </p:txBody>
      </p:sp>
      <p:sp>
        <p:nvSpPr>
          <p:cNvPr id="3" name="Content Placeholder 2">
            <a:extLst>
              <a:ext uri="{FF2B5EF4-FFF2-40B4-BE49-F238E27FC236}">
                <a16:creationId xmlns:a16="http://schemas.microsoft.com/office/drawing/2014/main" id="{053ABB3C-8D40-458D-8A67-987772AAE9B4}"/>
              </a:ext>
            </a:extLst>
          </p:cNvPr>
          <p:cNvSpPr>
            <a:spLocks noGrp="1"/>
          </p:cNvSpPr>
          <p:nvPr>
            <p:ph idx="1"/>
          </p:nvPr>
        </p:nvSpPr>
        <p:spPr>
          <a:xfrm>
            <a:off x="685800" y="1905000"/>
            <a:ext cx="10820400" cy="4313685"/>
          </a:xfrm>
        </p:spPr>
        <p:txBody>
          <a:bodyPr/>
          <a:lstStyle/>
          <a:p>
            <a:r>
              <a:rPr lang="en-US" dirty="0"/>
              <a:t>Repo (Repurchase) rate is the rate at which the RBI lends shot-term money to the</a:t>
            </a:r>
          </a:p>
          <a:p>
            <a:r>
              <a:rPr lang="en-US" dirty="0"/>
              <a:t>banks against securities. When the repo rate increases borrowing from RBI becomes</a:t>
            </a:r>
          </a:p>
          <a:p>
            <a:r>
              <a:rPr lang="en-US" dirty="0"/>
              <a:t>more expensive. Therefore, we can say that in case, RBI wants to make it more</a:t>
            </a:r>
          </a:p>
          <a:p>
            <a:r>
              <a:rPr lang="en-US" dirty="0"/>
              <a:t>expensive for the banks to borrow money, it increases the repo rate; similarly, if it</a:t>
            </a:r>
          </a:p>
          <a:p>
            <a:r>
              <a:rPr lang="en-US" dirty="0"/>
              <a:t>wants to make it cheaper for banks to borrow money, it reduces the repo rate.</a:t>
            </a:r>
          </a:p>
          <a:p>
            <a:r>
              <a:rPr lang="en-US" dirty="0"/>
              <a:t>Repo rate also called short term lending rate.</a:t>
            </a:r>
          </a:p>
          <a:p>
            <a:endParaRPr lang="en-IN" dirty="0"/>
          </a:p>
        </p:txBody>
      </p:sp>
    </p:spTree>
    <p:extLst>
      <p:ext uri="{BB962C8B-B14F-4D97-AF65-F5344CB8AC3E}">
        <p14:creationId xmlns:p14="http://schemas.microsoft.com/office/powerpoint/2010/main" val="1550541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4406-51CE-41BB-87D4-73AAADB65E4B}"/>
              </a:ext>
            </a:extLst>
          </p:cNvPr>
          <p:cNvSpPr>
            <a:spLocks noGrp="1"/>
          </p:cNvSpPr>
          <p:nvPr>
            <p:ph type="title"/>
          </p:nvPr>
        </p:nvSpPr>
        <p:spPr>
          <a:xfrm>
            <a:off x="3590925" y="847725"/>
            <a:ext cx="5010149" cy="1223009"/>
          </a:xfrm>
        </p:spPr>
        <p:txBody>
          <a:bodyPr/>
          <a:lstStyle/>
          <a:p>
            <a:r>
              <a:rPr lang="en-IN" dirty="0"/>
              <a:t>reverse repo rate</a:t>
            </a:r>
          </a:p>
        </p:txBody>
      </p:sp>
      <p:sp>
        <p:nvSpPr>
          <p:cNvPr id="3" name="Content Placeholder 2">
            <a:extLst>
              <a:ext uri="{FF2B5EF4-FFF2-40B4-BE49-F238E27FC236}">
                <a16:creationId xmlns:a16="http://schemas.microsoft.com/office/drawing/2014/main" id="{FAB8128B-EC36-4B0B-9164-E221B11CCD8D}"/>
              </a:ext>
            </a:extLst>
          </p:cNvPr>
          <p:cNvSpPr>
            <a:spLocks noGrp="1"/>
          </p:cNvSpPr>
          <p:nvPr>
            <p:ph idx="1"/>
          </p:nvPr>
        </p:nvSpPr>
        <p:spPr/>
        <p:txBody>
          <a:bodyPr>
            <a:normAutofit lnSpcReduction="10000"/>
          </a:bodyPr>
          <a:lstStyle/>
          <a:p>
            <a:r>
              <a:rPr lang="en-US" dirty="0"/>
              <a:t>Reverse Repo rate is the rate at which banks park their short-term excess liquidity</a:t>
            </a:r>
          </a:p>
          <a:p>
            <a:r>
              <a:rPr lang="en-US" dirty="0"/>
              <a:t>with the RBI. The banks use this tool when they feel that they are stuck with excess</a:t>
            </a:r>
          </a:p>
          <a:p>
            <a:r>
              <a:rPr lang="en-US" dirty="0"/>
              <a:t>funds and are not able to invest anywhere for reasonable returns. An increase in</a:t>
            </a:r>
          </a:p>
          <a:p>
            <a:r>
              <a:rPr lang="en-US" dirty="0"/>
              <a:t>the reverse repo rate means that the RBI is ready to borrow money from the banks</a:t>
            </a:r>
          </a:p>
          <a:p>
            <a:r>
              <a:rPr lang="en-US" dirty="0"/>
              <a:t>at a higher rate of interest. As a result, banks would prefer to keep more and more</a:t>
            </a:r>
          </a:p>
          <a:p>
            <a:r>
              <a:rPr lang="en-US" dirty="0"/>
              <a:t>surplus funds with RBI.</a:t>
            </a:r>
          </a:p>
          <a:p>
            <a:endParaRPr lang="en-IN" dirty="0"/>
          </a:p>
        </p:txBody>
      </p:sp>
    </p:spTree>
    <p:extLst>
      <p:ext uri="{BB962C8B-B14F-4D97-AF65-F5344CB8AC3E}">
        <p14:creationId xmlns:p14="http://schemas.microsoft.com/office/powerpoint/2010/main" val="2054898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0B879-0F4E-4662-8B12-5D40277CDF13}"/>
              </a:ext>
            </a:extLst>
          </p:cNvPr>
          <p:cNvSpPr>
            <a:spLocks noGrp="1"/>
          </p:cNvSpPr>
          <p:nvPr>
            <p:ph type="title"/>
          </p:nvPr>
        </p:nvSpPr>
        <p:spPr>
          <a:xfrm>
            <a:off x="2524125" y="819149"/>
            <a:ext cx="8001000" cy="1061085"/>
          </a:xfrm>
        </p:spPr>
        <p:txBody>
          <a:bodyPr/>
          <a:lstStyle/>
          <a:p>
            <a:r>
              <a:rPr lang="en-IN" dirty="0"/>
              <a:t>statutory liquidity ratio(slr)</a:t>
            </a:r>
          </a:p>
        </p:txBody>
      </p:sp>
      <p:sp>
        <p:nvSpPr>
          <p:cNvPr id="5" name="Content Placeholder 4">
            <a:extLst>
              <a:ext uri="{FF2B5EF4-FFF2-40B4-BE49-F238E27FC236}">
                <a16:creationId xmlns:a16="http://schemas.microsoft.com/office/drawing/2014/main" id="{B6FF27D2-81B5-432E-BE6E-6ACB0C87B19E}"/>
              </a:ext>
            </a:extLst>
          </p:cNvPr>
          <p:cNvSpPr>
            <a:spLocks noGrp="1"/>
          </p:cNvSpPr>
          <p:nvPr>
            <p:ph idx="1"/>
          </p:nvPr>
        </p:nvSpPr>
        <p:spPr>
          <a:xfrm>
            <a:off x="533401" y="1880234"/>
            <a:ext cx="10972800" cy="4701541"/>
          </a:xfrm>
        </p:spPr>
        <p:txBody>
          <a:bodyPr>
            <a:normAutofit/>
          </a:bodyPr>
          <a:lstStyle/>
          <a:p>
            <a:pPr marL="0" indent="0">
              <a:buNone/>
            </a:pPr>
            <a:r>
              <a:rPr lang="en-US" dirty="0"/>
              <a:t>Statutory liquidity ratio stands for Statutory Liquidity Ratio. This term is used by bankers and indicates the minimum percentage of deposits that the bank has to maintain in form of gold, cash or other approved securities. Thus, we can say that it is ratio of cash and some other approved securities to liabilities (deposits) It regulates the credit growth in India.</a:t>
            </a:r>
          </a:p>
          <a:p>
            <a:pPr marL="0" indent="0">
              <a:buNone/>
            </a:pPr>
            <a:r>
              <a:rPr lang="en-US" dirty="0"/>
              <a:t>Statutory liquidity ratio is the Indian government term for reserve requirement that the commercial banks in India require to maintain in the form of gold or government approved securities before providing credit to the customers. Statutory Liquidity Ratio is determined and maintained by Reserve Bank of India in order to control the expansion of bank credit.</a:t>
            </a:r>
          </a:p>
          <a:p>
            <a:pPr marL="0" indent="0">
              <a:buNone/>
            </a:pPr>
            <a:r>
              <a:rPr lang="en-US" dirty="0"/>
              <a:t>The SLR is commonly used to contain inflation and fuel growth, by increasing or decreasing it respectively. This counter acts by decreasing or increasing the money supply in the system respectively. </a:t>
            </a:r>
          </a:p>
          <a:p>
            <a:pPr marL="0" indent="0">
              <a:buNone/>
            </a:pPr>
            <a:r>
              <a:rPr lang="en-US" dirty="0"/>
              <a:t>                                                                                                                              cont.…</a:t>
            </a:r>
          </a:p>
        </p:txBody>
      </p:sp>
    </p:spTree>
    <p:extLst>
      <p:ext uri="{BB962C8B-B14F-4D97-AF65-F5344CB8AC3E}">
        <p14:creationId xmlns:p14="http://schemas.microsoft.com/office/powerpoint/2010/main" val="640969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98AD22-1211-45BD-A35E-1B8038F14402}"/>
              </a:ext>
            </a:extLst>
          </p:cNvPr>
          <p:cNvSpPr>
            <a:spLocks noGrp="1"/>
          </p:cNvSpPr>
          <p:nvPr>
            <p:ph idx="1"/>
          </p:nvPr>
        </p:nvSpPr>
        <p:spPr>
          <a:xfrm>
            <a:off x="390525" y="1514475"/>
            <a:ext cx="11401425" cy="4800599"/>
          </a:xfrm>
        </p:spPr>
        <p:txBody>
          <a:bodyPr/>
          <a:lstStyle/>
          <a:p>
            <a:pPr marL="0" indent="0">
              <a:buNone/>
            </a:pPr>
            <a:r>
              <a:rPr lang="en-US" dirty="0"/>
              <a:t>The main objectives for maintaining the statutory liquidity ratio are the following: </a:t>
            </a:r>
          </a:p>
          <a:p>
            <a:r>
              <a:rPr lang="en-US" dirty="0"/>
              <a:t> To ensure the solvency of commercial </a:t>
            </a:r>
            <a:r>
              <a:rPr lang="en-US" dirty="0" err="1"/>
              <a:t>banks.The</a:t>
            </a:r>
            <a:r>
              <a:rPr lang="en-US" dirty="0"/>
              <a:t> main objectives for maintaining the statutory liquidity ratio are the following:</a:t>
            </a:r>
          </a:p>
          <a:p>
            <a:r>
              <a:rPr lang="en-US" dirty="0"/>
              <a:t>To ensure the solvency of commercial banks.</a:t>
            </a:r>
          </a:p>
          <a:p>
            <a:r>
              <a:rPr lang="en-US" dirty="0"/>
              <a:t>To control the expansion of bank credit. By changing the level of SLR, the</a:t>
            </a:r>
          </a:p>
          <a:p>
            <a:r>
              <a:rPr lang="en-US" dirty="0"/>
              <a:t>Reserve Bank of India can increase or decrease bank credit expansion.</a:t>
            </a:r>
          </a:p>
          <a:p>
            <a:pPr marL="0" indent="0">
              <a:buNone/>
            </a:pPr>
            <a:r>
              <a:rPr lang="en-US" dirty="0"/>
              <a:t> To compel the commercial banks to invest in government securities like</a:t>
            </a:r>
          </a:p>
          <a:p>
            <a:r>
              <a:rPr lang="en-US" dirty="0"/>
              <a:t>government bonds.</a:t>
            </a:r>
            <a:endParaRPr lang="en-IN" dirty="0"/>
          </a:p>
        </p:txBody>
      </p:sp>
    </p:spTree>
    <p:extLst>
      <p:ext uri="{BB962C8B-B14F-4D97-AF65-F5344CB8AC3E}">
        <p14:creationId xmlns:p14="http://schemas.microsoft.com/office/powerpoint/2010/main" val="1817057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D8F46-1FB6-41A7-835B-6C4860E610B4}"/>
              </a:ext>
            </a:extLst>
          </p:cNvPr>
          <p:cNvSpPr>
            <a:spLocks noGrp="1"/>
          </p:cNvSpPr>
          <p:nvPr>
            <p:ph type="title"/>
          </p:nvPr>
        </p:nvSpPr>
        <p:spPr>
          <a:xfrm rot="10800000" flipV="1">
            <a:off x="4038599" y="1885950"/>
            <a:ext cx="3124198" cy="1028699"/>
          </a:xfrm>
        </p:spPr>
        <p:txBody>
          <a:bodyPr>
            <a:normAutofit fontScale="90000"/>
          </a:bodyPr>
          <a:lstStyle/>
          <a:p>
            <a:r>
              <a:rPr lang="en-IN" dirty="0"/>
              <a:t>Thank  you</a:t>
            </a:r>
          </a:p>
        </p:txBody>
      </p:sp>
    </p:spTree>
    <p:extLst>
      <p:ext uri="{BB962C8B-B14F-4D97-AF65-F5344CB8AC3E}">
        <p14:creationId xmlns:p14="http://schemas.microsoft.com/office/powerpoint/2010/main" val="104913887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46</TotalTime>
  <Words>485</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Vapor Trail</vt:lpstr>
      <vt:lpstr>Repo rate,  reverse repo rate, statutory liquidity ratio(slr)</vt:lpstr>
      <vt:lpstr>Repo rate</vt:lpstr>
      <vt:lpstr>reverse repo rate</vt:lpstr>
      <vt:lpstr>statutory liquidity ratio(slr)</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shubhammehar101@outlook.com</dc:creator>
  <cp:lastModifiedBy>shubhammehar101@outlook.com</cp:lastModifiedBy>
  <cp:revision>6</cp:revision>
  <dcterms:created xsi:type="dcterms:W3CDTF">2021-03-22T09:13:27Z</dcterms:created>
  <dcterms:modified xsi:type="dcterms:W3CDTF">2021-03-22T10:00:05Z</dcterms:modified>
</cp:coreProperties>
</file>