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7" r:id="rId11"/>
    <p:sldId id="268"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3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DE7F-11B2-41B4-B5B2-310151A819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7806C0-A4AB-4D86-87E1-BF380BCBCF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408119-D045-4578-B93E-D65B181CF3E3}"/>
              </a:ext>
            </a:extLst>
          </p:cNvPr>
          <p:cNvSpPr>
            <a:spLocks noGrp="1"/>
          </p:cNvSpPr>
          <p:nvPr>
            <p:ph type="dt" sz="half" idx="10"/>
          </p:nvPr>
        </p:nvSpPr>
        <p:spPr/>
        <p:txBody>
          <a:bodyPr/>
          <a:lstStyle/>
          <a:p>
            <a:fld id="{81FC2321-5991-4033-A40B-646F1309BAD8}" type="datetimeFigureOut">
              <a:rPr lang="en-IN" smtClean="0"/>
              <a:t>08-11-2021</a:t>
            </a:fld>
            <a:endParaRPr lang="en-IN"/>
          </a:p>
        </p:txBody>
      </p:sp>
      <p:sp>
        <p:nvSpPr>
          <p:cNvPr id="5" name="Footer Placeholder 4">
            <a:extLst>
              <a:ext uri="{FF2B5EF4-FFF2-40B4-BE49-F238E27FC236}">
                <a16:creationId xmlns:a16="http://schemas.microsoft.com/office/drawing/2014/main" id="{7AFE6F05-2D5F-46A8-B327-1510C67B4F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1EEF6B-1F88-4691-BE8C-8443D6C1E7C5}"/>
              </a:ext>
            </a:extLst>
          </p:cNvPr>
          <p:cNvSpPr>
            <a:spLocks noGrp="1"/>
          </p:cNvSpPr>
          <p:nvPr>
            <p:ph type="sldNum" sz="quarter" idx="12"/>
          </p:nvPr>
        </p:nvSpPr>
        <p:spPr/>
        <p:txBody>
          <a:bodyPr/>
          <a:lstStyle/>
          <a:p>
            <a:fld id="{B18AE4D2-B96B-4D44-B27D-6B7FC19BC622}" type="slidenum">
              <a:rPr lang="en-IN" smtClean="0"/>
              <a:t>‹#›</a:t>
            </a:fld>
            <a:endParaRPr lang="en-IN"/>
          </a:p>
        </p:txBody>
      </p:sp>
    </p:spTree>
    <p:extLst>
      <p:ext uri="{BB962C8B-B14F-4D97-AF65-F5344CB8AC3E}">
        <p14:creationId xmlns:p14="http://schemas.microsoft.com/office/powerpoint/2010/main" val="146279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D041-A30D-4E17-9256-A449B19BCA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855DA6-B95F-4D2F-989C-DC89F792D1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90500C-3CFF-471D-B833-3F7D18B05EE7}"/>
              </a:ext>
            </a:extLst>
          </p:cNvPr>
          <p:cNvSpPr>
            <a:spLocks noGrp="1"/>
          </p:cNvSpPr>
          <p:nvPr>
            <p:ph type="dt" sz="half" idx="10"/>
          </p:nvPr>
        </p:nvSpPr>
        <p:spPr/>
        <p:txBody>
          <a:bodyPr/>
          <a:lstStyle/>
          <a:p>
            <a:fld id="{81FC2321-5991-4033-A40B-646F1309BAD8}" type="datetimeFigureOut">
              <a:rPr lang="en-IN" smtClean="0"/>
              <a:t>08-11-2021</a:t>
            </a:fld>
            <a:endParaRPr lang="en-IN"/>
          </a:p>
        </p:txBody>
      </p:sp>
      <p:sp>
        <p:nvSpPr>
          <p:cNvPr id="5" name="Footer Placeholder 4">
            <a:extLst>
              <a:ext uri="{FF2B5EF4-FFF2-40B4-BE49-F238E27FC236}">
                <a16:creationId xmlns:a16="http://schemas.microsoft.com/office/drawing/2014/main" id="{552425B6-BD81-4AC9-85B1-48A02B21E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598FBE-A880-498B-8243-78D98474F4F9}"/>
              </a:ext>
            </a:extLst>
          </p:cNvPr>
          <p:cNvSpPr>
            <a:spLocks noGrp="1"/>
          </p:cNvSpPr>
          <p:nvPr>
            <p:ph type="sldNum" sz="quarter" idx="12"/>
          </p:nvPr>
        </p:nvSpPr>
        <p:spPr/>
        <p:txBody>
          <a:bodyPr/>
          <a:lstStyle/>
          <a:p>
            <a:fld id="{B18AE4D2-B96B-4D44-B27D-6B7FC19BC622}" type="slidenum">
              <a:rPr lang="en-IN" smtClean="0"/>
              <a:t>‹#›</a:t>
            </a:fld>
            <a:endParaRPr lang="en-IN"/>
          </a:p>
        </p:txBody>
      </p:sp>
    </p:spTree>
    <p:extLst>
      <p:ext uri="{BB962C8B-B14F-4D97-AF65-F5344CB8AC3E}">
        <p14:creationId xmlns:p14="http://schemas.microsoft.com/office/powerpoint/2010/main" val="3286093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0D838E-3CA4-44B0-A35A-5AE3277E51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508619-E966-4631-91B1-70AB37500B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E43F27-5496-4ADD-A859-F765762CA4AD}"/>
              </a:ext>
            </a:extLst>
          </p:cNvPr>
          <p:cNvSpPr>
            <a:spLocks noGrp="1"/>
          </p:cNvSpPr>
          <p:nvPr>
            <p:ph type="dt" sz="half" idx="10"/>
          </p:nvPr>
        </p:nvSpPr>
        <p:spPr/>
        <p:txBody>
          <a:bodyPr/>
          <a:lstStyle/>
          <a:p>
            <a:fld id="{81FC2321-5991-4033-A40B-646F1309BAD8}" type="datetimeFigureOut">
              <a:rPr lang="en-IN" smtClean="0"/>
              <a:t>08-11-2021</a:t>
            </a:fld>
            <a:endParaRPr lang="en-IN"/>
          </a:p>
        </p:txBody>
      </p:sp>
      <p:sp>
        <p:nvSpPr>
          <p:cNvPr id="5" name="Footer Placeholder 4">
            <a:extLst>
              <a:ext uri="{FF2B5EF4-FFF2-40B4-BE49-F238E27FC236}">
                <a16:creationId xmlns:a16="http://schemas.microsoft.com/office/drawing/2014/main" id="{13717186-9ECE-4966-BDA1-C4529B9DE1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A12B0-D4F5-4CD9-8E63-12B51BA252CD}"/>
              </a:ext>
            </a:extLst>
          </p:cNvPr>
          <p:cNvSpPr>
            <a:spLocks noGrp="1"/>
          </p:cNvSpPr>
          <p:nvPr>
            <p:ph type="sldNum" sz="quarter" idx="12"/>
          </p:nvPr>
        </p:nvSpPr>
        <p:spPr/>
        <p:txBody>
          <a:bodyPr/>
          <a:lstStyle/>
          <a:p>
            <a:fld id="{B18AE4D2-B96B-4D44-B27D-6B7FC19BC622}" type="slidenum">
              <a:rPr lang="en-IN" smtClean="0"/>
              <a:t>‹#›</a:t>
            </a:fld>
            <a:endParaRPr lang="en-IN"/>
          </a:p>
        </p:txBody>
      </p:sp>
    </p:spTree>
    <p:extLst>
      <p:ext uri="{BB962C8B-B14F-4D97-AF65-F5344CB8AC3E}">
        <p14:creationId xmlns:p14="http://schemas.microsoft.com/office/powerpoint/2010/main" val="5159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984B0-0FBA-4E04-89DE-07F5E778A5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43A663-9FAD-4312-9195-B10CEE7065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AD43BA-7199-4EC1-B5D4-C526352CE464}"/>
              </a:ext>
            </a:extLst>
          </p:cNvPr>
          <p:cNvSpPr>
            <a:spLocks noGrp="1"/>
          </p:cNvSpPr>
          <p:nvPr>
            <p:ph type="dt" sz="half" idx="10"/>
          </p:nvPr>
        </p:nvSpPr>
        <p:spPr/>
        <p:txBody>
          <a:bodyPr/>
          <a:lstStyle/>
          <a:p>
            <a:fld id="{81FC2321-5991-4033-A40B-646F1309BAD8}" type="datetimeFigureOut">
              <a:rPr lang="en-IN" smtClean="0"/>
              <a:t>08-11-2021</a:t>
            </a:fld>
            <a:endParaRPr lang="en-IN"/>
          </a:p>
        </p:txBody>
      </p:sp>
      <p:sp>
        <p:nvSpPr>
          <p:cNvPr id="5" name="Footer Placeholder 4">
            <a:extLst>
              <a:ext uri="{FF2B5EF4-FFF2-40B4-BE49-F238E27FC236}">
                <a16:creationId xmlns:a16="http://schemas.microsoft.com/office/drawing/2014/main" id="{B7D2A029-5142-4B59-BC68-9CD307FB28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E25E0C-0424-45B7-914C-2FAA361C890A}"/>
              </a:ext>
            </a:extLst>
          </p:cNvPr>
          <p:cNvSpPr>
            <a:spLocks noGrp="1"/>
          </p:cNvSpPr>
          <p:nvPr>
            <p:ph type="sldNum" sz="quarter" idx="12"/>
          </p:nvPr>
        </p:nvSpPr>
        <p:spPr/>
        <p:txBody>
          <a:bodyPr/>
          <a:lstStyle/>
          <a:p>
            <a:fld id="{B18AE4D2-B96B-4D44-B27D-6B7FC19BC622}" type="slidenum">
              <a:rPr lang="en-IN" smtClean="0"/>
              <a:t>‹#›</a:t>
            </a:fld>
            <a:endParaRPr lang="en-IN"/>
          </a:p>
        </p:txBody>
      </p:sp>
    </p:spTree>
    <p:extLst>
      <p:ext uri="{BB962C8B-B14F-4D97-AF65-F5344CB8AC3E}">
        <p14:creationId xmlns:p14="http://schemas.microsoft.com/office/powerpoint/2010/main" val="1894783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5C41-7FA3-42B0-BB16-90DB6CAA18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5B5594-51D3-4A62-9FAC-0EFDFE917F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34716E-A394-4277-949A-D2F019DF40B3}"/>
              </a:ext>
            </a:extLst>
          </p:cNvPr>
          <p:cNvSpPr>
            <a:spLocks noGrp="1"/>
          </p:cNvSpPr>
          <p:nvPr>
            <p:ph type="dt" sz="half" idx="10"/>
          </p:nvPr>
        </p:nvSpPr>
        <p:spPr/>
        <p:txBody>
          <a:bodyPr/>
          <a:lstStyle/>
          <a:p>
            <a:fld id="{81FC2321-5991-4033-A40B-646F1309BAD8}" type="datetimeFigureOut">
              <a:rPr lang="en-IN" smtClean="0"/>
              <a:t>08-11-2021</a:t>
            </a:fld>
            <a:endParaRPr lang="en-IN"/>
          </a:p>
        </p:txBody>
      </p:sp>
      <p:sp>
        <p:nvSpPr>
          <p:cNvPr id="5" name="Footer Placeholder 4">
            <a:extLst>
              <a:ext uri="{FF2B5EF4-FFF2-40B4-BE49-F238E27FC236}">
                <a16:creationId xmlns:a16="http://schemas.microsoft.com/office/drawing/2014/main" id="{EC742489-381D-44A3-A410-F74FFE6628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D57706-FFB7-45D4-85E2-B9E8588F0077}"/>
              </a:ext>
            </a:extLst>
          </p:cNvPr>
          <p:cNvSpPr>
            <a:spLocks noGrp="1"/>
          </p:cNvSpPr>
          <p:nvPr>
            <p:ph type="sldNum" sz="quarter" idx="12"/>
          </p:nvPr>
        </p:nvSpPr>
        <p:spPr/>
        <p:txBody>
          <a:bodyPr/>
          <a:lstStyle/>
          <a:p>
            <a:fld id="{B18AE4D2-B96B-4D44-B27D-6B7FC19BC622}" type="slidenum">
              <a:rPr lang="en-IN" smtClean="0"/>
              <a:t>‹#›</a:t>
            </a:fld>
            <a:endParaRPr lang="en-IN"/>
          </a:p>
        </p:txBody>
      </p:sp>
    </p:spTree>
    <p:extLst>
      <p:ext uri="{BB962C8B-B14F-4D97-AF65-F5344CB8AC3E}">
        <p14:creationId xmlns:p14="http://schemas.microsoft.com/office/powerpoint/2010/main" val="173131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97D1-BD83-4FA8-AF5F-C034CA8497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E1FB3C-F2B0-4D9E-A74B-ABA3744D9A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98CB58-2E44-434A-96A7-A0542F305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F80486-18CC-49BC-9D96-4B9784047B9B}"/>
              </a:ext>
            </a:extLst>
          </p:cNvPr>
          <p:cNvSpPr>
            <a:spLocks noGrp="1"/>
          </p:cNvSpPr>
          <p:nvPr>
            <p:ph type="dt" sz="half" idx="10"/>
          </p:nvPr>
        </p:nvSpPr>
        <p:spPr/>
        <p:txBody>
          <a:bodyPr/>
          <a:lstStyle/>
          <a:p>
            <a:fld id="{81FC2321-5991-4033-A40B-646F1309BAD8}" type="datetimeFigureOut">
              <a:rPr lang="en-IN" smtClean="0"/>
              <a:t>08-11-2021</a:t>
            </a:fld>
            <a:endParaRPr lang="en-IN"/>
          </a:p>
        </p:txBody>
      </p:sp>
      <p:sp>
        <p:nvSpPr>
          <p:cNvPr id="6" name="Footer Placeholder 5">
            <a:extLst>
              <a:ext uri="{FF2B5EF4-FFF2-40B4-BE49-F238E27FC236}">
                <a16:creationId xmlns:a16="http://schemas.microsoft.com/office/drawing/2014/main" id="{89EC86A2-E571-4E14-A4EE-D09BAD2760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4C188-B3C0-4E9B-9B82-5FC9DB833475}"/>
              </a:ext>
            </a:extLst>
          </p:cNvPr>
          <p:cNvSpPr>
            <a:spLocks noGrp="1"/>
          </p:cNvSpPr>
          <p:nvPr>
            <p:ph type="sldNum" sz="quarter" idx="12"/>
          </p:nvPr>
        </p:nvSpPr>
        <p:spPr/>
        <p:txBody>
          <a:bodyPr/>
          <a:lstStyle/>
          <a:p>
            <a:fld id="{B18AE4D2-B96B-4D44-B27D-6B7FC19BC622}" type="slidenum">
              <a:rPr lang="en-IN" smtClean="0"/>
              <a:t>‹#›</a:t>
            </a:fld>
            <a:endParaRPr lang="en-IN"/>
          </a:p>
        </p:txBody>
      </p:sp>
    </p:spTree>
    <p:extLst>
      <p:ext uri="{BB962C8B-B14F-4D97-AF65-F5344CB8AC3E}">
        <p14:creationId xmlns:p14="http://schemas.microsoft.com/office/powerpoint/2010/main" val="165648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7AFD-6070-4232-BE7A-C8C2FF2E28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CA3371-AE84-4ED1-B70B-E5266E13B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76371E-E7AA-4B6D-AF6E-2324513856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344613-D7A8-4AA9-9669-BF4B86792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F49EB0-1802-4470-8D80-6218D55ACA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C34A1A-8854-4628-B76C-3502960704D9}"/>
              </a:ext>
            </a:extLst>
          </p:cNvPr>
          <p:cNvSpPr>
            <a:spLocks noGrp="1"/>
          </p:cNvSpPr>
          <p:nvPr>
            <p:ph type="dt" sz="half" idx="10"/>
          </p:nvPr>
        </p:nvSpPr>
        <p:spPr/>
        <p:txBody>
          <a:bodyPr/>
          <a:lstStyle/>
          <a:p>
            <a:fld id="{81FC2321-5991-4033-A40B-646F1309BAD8}" type="datetimeFigureOut">
              <a:rPr lang="en-IN" smtClean="0"/>
              <a:t>08-11-2021</a:t>
            </a:fld>
            <a:endParaRPr lang="en-IN"/>
          </a:p>
        </p:txBody>
      </p:sp>
      <p:sp>
        <p:nvSpPr>
          <p:cNvPr id="8" name="Footer Placeholder 7">
            <a:extLst>
              <a:ext uri="{FF2B5EF4-FFF2-40B4-BE49-F238E27FC236}">
                <a16:creationId xmlns:a16="http://schemas.microsoft.com/office/drawing/2014/main" id="{F3ED6398-268E-409A-9ED3-9AAA0C9382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CDDD31-224E-4E37-B9D5-019879BBF05D}"/>
              </a:ext>
            </a:extLst>
          </p:cNvPr>
          <p:cNvSpPr>
            <a:spLocks noGrp="1"/>
          </p:cNvSpPr>
          <p:nvPr>
            <p:ph type="sldNum" sz="quarter" idx="12"/>
          </p:nvPr>
        </p:nvSpPr>
        <p:spPr/>
        <p:txBody>
          <a:bodyPr/>
          <a:lstStyle/>
          <a:p>
            <a:fld id="{B18AE4D2-B96B-4D44-B27D-6B7FC19BC622}" type="slidenum">
              <a:rPr lang="en-IN" smtClean="0"/>
              <a:t>‹#›</a:t>
            </a:fld>
            <a:endParaRPr lang="en-IN"/>
          </a:p>
        </p:txBody>
      </p:sp>
    </p:spTree>
    <p:extLst>
      <p:ext uri="{BB962C8B-B14F-4D97-AF65-F5344CB8AC3E}">
        <p14:creationId xmlns:p14="http://schemas.microsoft.com/office/powerpoint/2010/main" val="20202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66AB-501E-4ED4-A87F-36035AC5FA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2277A7-A927-455F-A1D3-C70DD7DCB7FB}"/>
              </a:ext>
            </a:extLst>
          </p:cNvPr>
          <p:cNvSpPr>
            <a:spLocks noGrp="1"/>
          </p:cNvSpPr>
          <p:nvPr>
            <p:ph type="dt" sz="half" idx="10"/>
          </p:nvPr>
        </p:nvSpPr>
        <p:spPr/>
        <p:txBody>
          <a:bodyPr/>
          <a:lstStyle/>
          <a:p>
            <a:fld id="{81FC2321-5991-4033-A40B-646F1309BAD8}" type="datetimeFigureOut">
              <a:rPr lang="en-IN" smtClean="0"/>
              <a:t>08-11-2021</a:t>
            </a:fld>
            <a:endParaRPr lang="en-IN"/>
          </a:p>
        </p:txBody>
      </p:sp>
      <p:sp>
        <p:nvSpPr>
          <p:cNvPr id="4" name="Footer Placeholder 3">
            <a:extLst>
              <a:ext uri="{FF2B5EF4-FFF2-40B4-BE49-F238E27FC236}">
                <a16:creationId xmlns:a16="http://schemas.microsoft.com/office/drawing/2014/main" id="{F5026557-C056-4A16-ABFB-0DC07A2087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633A0D-99F7-45F8-B61F-04EAB620565E}"/>
              </a:ext>
            </a:extLst>
          </p:cNvPr>
          <p:cNvSpPr>
            <a:spLocks noGrp="1"/>
          </p:cNvSpPr>
          <p:nvPr>
            <p:ph type="sldNum" sz="quarter" idx="12"/>
          </p:nvPr>
        </p:nvSpPr>
        <p:spPr/>
        <p:txBody>
          <a:bodyPr/>
          <a:lstStyle/>
          <a:p>
            <a:fld id="{B18AE4D2-B96B-4D44-B27D-6B7FC19BC622}" type="slidenum">
              <a:rPr lang="en-IN" smtClean="0"/>
              <a:t>‹#›</a:t>
            </a:fld>
            <a:endParaRPr lang="en-IN"/>
          </a:p>
        </p:txBody>
      </p:sp>
    </p:spTree>
    <p:extLst>
      <p:ext uri="{BB962C8B-B14F-4D97-AF65-F5344CB8AC3E}">
        <p14:creationId xmlns:p14="http://schemas.microsoft.com/office/powerpoint/2010/main" val="333914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124F63-4E52-445B-B64B-68CB70FE684F}"/>
              </a:ext>
            </a:extLst>
          </p:cNvPr>
          <p:cNvSpPr>
            <a:spLocks noGrp="1"/>
          </p:cNvSpPr>
          <p:nvPr>
            <p:ph type="dt" sz="half" idx="10"/>
          </p:nvPr>
        </p:nvSpPr>
        <p:spPr/>
        <p:txBody>
          <a:bodyPr/>
          <a:lstStyle/>
          <a:p>
            <a:fld id="{81FC2321-5991-4033-A40B-646F1309BAD8}" type="datetimeFigureOut">
              <a:rPr lang="en-IN" smtClean="0"/>
              <a:t>08-11-2021</a:t>
            </a:fld>
            <a:endParaRPr lang="en-IN"/>
          </a:p>
        </p:txBody>
      </p:sp>
      <p:sp>
        <p:nvSpPr>
          <p:cNvPr id="3" name="Footer Placeholder 2">
            <a:extLst>
              <a:ext uri="{FF2B5EF4-FFF2-40B4-BE49-F238E27FC236}">
                <a16:creationId xmlns:a16="http://schemas.microsoft.com/office/drawing/2014/main" id="{F74BD9FE-0310-4987-AB2B-E4E3A751FC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2C4A02-1D63-4BCD-9E88-1E371CFA2495}"/>
              </a:ext>
            </a:extLst>
          </p:cNvPr>
          <p:cNvSpPr>
            <a:spLocks noGrp="1"/>
          </p:cNvSpPr>
          <p:nvPr>
            <p:ph type="sldNum" sz="quarter" idx="12"/>
          </p:nvPr>
        </p:nvSpPr>
        <p:spPr/>
        <p:txBody>
          <a:bodyPr/>
          <a:lstStyle/>
          <a:p>
            <a:fld id="{B18AE4D2-B96B-4D44-B27D-6B7FC19BC622}" type="slidenum">
              <a:rPr lang="en-IN" smtClean="0"/>
              <a:t>‹#›</a:t>
            </a:fld>
            <a:endParaRPr lang="en-IN"/>
          </a:p>
        </p:txBody>
      </p:sp>
    </p:spTree>
    <p:extLst>
      <p:ext uri="{BB962C8B-B14F-4D97-AF65-F5344CB8AC3E}">
        <p14:creationId xmlns:p14="http://schemas.microsoft.com/office/powerpoint/2010/main" val="751529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AA02-6052-4C12-9583-3AEEEBC02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FC6730-2556-4437-B9E8-3601EBE6B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29DE78-2437-42BF-A52B-C1939CE45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E363CB-4506-40CD-8F26-9326C2C7A73F}"/>
              </a:ext>
            </a:extLst>
          </p:cNvPr>
          <p:cNvSpPr>
            <a:spLocks noGrp="1"/>
          </p:cNvSpPr>
          <p:nvPr>
            <p:ph type="dt" sz="half" idx="10"/>
          </p:nvPr>
        </p:nvSpPr>
        <p:spPr/>
        <p:txBody>
          <a:bodyPr/>
          <a:lstStyle/>
          <a:p>
            <a:fld id="{81FC2321-5991-4033-A40B-646F1309BAD8}" type="datetimeFigureOut">
              <a:rPr lang="en-IN" smtClean="0"/>
              <a:t>08-11-2021</a:t>
            </a:fld>
            <a:endParaRPr lang="en-IN"/>
          </a:p>
        </p:txBody>
      </p:sp>
      <p:sp>
        <p:nvSpPr>
          <p:cNvPr id="6" name="Footer Placeholder 5">
            <a:extLst>
              <a:ext uri="{FF2B5EF4-FFF2-40B4-BE49-F238E27FC236}">
                <a16:creationId xmlns:a16="http://schemas.microsoft.com/office/drawing/2014/main" id="{8FD82C50-551C-4C69-85B6-0411753950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3352AD-AB38-4BA8-AE79-55B4E8ED96BF}"/>
              </a:ext>
            </a:extLst>
          </p:cNvPr>
          <p:cNvSpPr>
            <a:spLocks noGrp="1"/>
          </p:cNvSpPr>
          <p:nvPr>
            <p:ph type="sldNum" sz="quarter" idx="12"/>
          </p:nvPr>
        </p:nvSpPr>
        <p:spPr/>
        <p:txBody>
          <a:bodyPr/>
          <a:lstStyle/>
          <a:p>
            <a:fld id="{B18AE4D2-B96B-4D44-B27D-6B7FC19BC622}" type="slidenum">
              <a:rPr lang="en-IN" smtClean="0"/>
              <a:t>‹#›</a:t>
            </a:fld>
            <a:endParaRPr lang="en-IN"/>
          </a:p>
        </p:txBody>
      </p:sp>
    </p:spTree>
    <p:extLst>
      <p:ext uri="{BB962C8B-B14F-4D97-AF65-F5344CB8AC3E}">
        <p14:creationId xmlns:p14="http://schemas.microsoft.com/office/powerpoint/2010/main" val="1857252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3F82-B85A-4840-8A46-C44D617F7C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19B066-4AEF-45D1-B143-A5870188CD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CFC0A6-4D23-4BBF-B55B-75F0C85F8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03376-B4C0-4150-9BD5-8326BF0FC61A}"/>
              </a:ext>
            </a:extLst>
          </p:cNvPr>
          <p:cNvSpPr>
            <a:spLocks noGrp="1"/>
          </p:cNvSpPr>
          <p:nvPr>
            <p:ph type="dt" sz="half" idx="10"/>
          </p:nvPr>
        </p:nvSpPr>
        <p:spPr/>
        <p:txBody>
          <a:bodyPr/>
          <a:lstStyle/>
          <a:p>
            <a:fld id="{81FC2321-5991-4033-A40B-646F1309BAD8}" type="datetimeFigureOut">
              <a:rPr lang="en-IN" smtClean="0"/>
              <a:t>08-11-2021</a:t>
            </a:fld>
            <a:endParaRPr lang="en-IN"/>
          </a:p>
        </p:txBody>
      </p:sp>
      <p:sp>
        <p:nvSpPr>
          <p:cNvPr id="6" name="Footer Placeholder 5">
            <a:extLst>
              <a:ext uri="{FF2B5EF4-FFF2-40B4-BE49-F238E27FC236}">
                <a16:creationId xmlns:a16="http://schemas.microsoft.com/office/drawing/2014/main" id="{0811E862-C334-4788-A9FB-D51D7B3331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3E972D-88D8-4FCA-A1FB-C371669E499B}"/>
              </a:ext>
            </a:extLst>
          </p:cNvPr>
          <p:cNvSpPr>
            <a:spLocks noGrp="1"/>
          </p:cNvSpPr>
          <p:nvPr>
            <p:ph type="sldNum" sz="quarter" idx="12"/>
          </p:nvPr>
        </p:nvSpPr>
        <p:spPr/>
        <p:txBody>
          <a:bodyPr/>
          <a:lstStyle/>
          <a:p>
            <a:fld id="{B18AE4D2-B96B-4D44-B27D-6B7FC19BC622}" type="slidenum">
              <a:rPr lang="en-IN" smtClean="0"/>
              <a:t>‹#›</a:t>
            </a:fld>
            <a:endParaRPr lang="en-IN"/>
          </a:p>
        </p:txBody>
      </p:sp>
    </p:spTree>
    <p:extLst>
      <p:ext uri="{BB962C8B-B14F-4D97-AF65-F5344CB8AC3E}">
        <p14:creationId xmlns:p14="http://schemas.microsoft.com/office/powerpoint/2010/main" val="199304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29785E-779A-4BAD-AC09-D4F2124C8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C1E645-E18E-4693-8B8F-610C29724F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969CC2-AB6F-4B07-8FF1-757469A8F6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C2321-5991-4033-A40B-646F1309BAD8}" type="datetimeFigureOut">
              <a:rPr lang="en-IN" smtClean="0"/>
              <a:t>08-11-2021</a:t>
            </a:fld>
            <a:endParaRPr lang="en-IN"/>
          </a:p>
        </p:txBody>
      </p:sp>
      <p:sp>
        <p:nvSpPr>
          <p:cNvPr id="5" name="Footer Placeholder 4">
            <a:extLst>
              <a:ext uri="{FF2B5EF4-FFF2-40B4-BE49-F238E27FC236}">
                <a16:creationId xmlns:a16="http://schemas.microsoft.com/office/drawing/2014/main" id="{9F48880C-522B-43FD-977D-D86039E9E7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1B98C7-F29D-4414-A45C-72B5644446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8AE4D2-B96B-4D44-B27D-6B7FC19BC622}" type="slidenum">
              <a:rPr lang="en-IN" smtClean="0"/>
              <a:t>‹#›</a:t>
            </a:fld>
            <a:endParaRPr lang="en-IN"/>
          </a:p>
        </p:txBody>
      </p:sp>
    </p:spTree>
    <p:extLst>
      <p:ext uri="{BB962C8B-B14F-4D97-AF65-F5344CB8AC3E}">
        <p14:creationId xmlns:p14="http://schemas.microsoft.com/office/powerpoint/2010/main" val="248618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DCEA-E86F-4CCF-A683-B3BEA16DBC43}"/>
              </a:ext>
            </a:extLst>
          </p:cNvPr>
          <p:cNvSpPr>
            <a:spLocks noGrp="1"/>
          </p:cNvSpPr>
          <p:nvPr>
            <p:ph type="ctrTitle"/>
          </p:nvPr>
        </p:nvSpPr>
        <p:spPr/>
        <p:txBody>
          <a:bodyPr/>
          <a:lstStyle/>
          <a:p>
            <a:r>
              <a:rPr lang="en-US" dirty="0"/>
              <a:t>Economic Decision Making</a:t>
            </a:r>
            <a:endParaRPr lang="en-IN" dirty="0"/>
          </a:p>
        </p:txBody>
      </p:sp>
    </p:spTree>
    <p:extLst>
      <p:ext uri="{BB962C8B-B14F-4D97-AF65-F5344CB8AC3E}">
        <p14:creationId xmlns:p14="http://schemas.microsoft.com/office/powerpoint/2010/main" val="133024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38;p21">
            <a:extLst>
              <a:ext uri="{FF2B5EF4-FFF2-40B4-BE49-F238E27FC236}">
                <a16:creationId xmlns:a16="http://schemas.microsoft.com/office/drawing/2014/main" id="{C95A084F-0D08-4FBE-B159-4B7E3103D297}"/>
              </a:ext>
            </a:extLst>
          </p:cNvPr>
          <p:cNvSpPr txBox="1"/>
          <p:nvPr/>
        </p:nvSpPr>
        <p:spPr>
          <a:xfrm>
            <a:off x="583703" y="131779"/>
            <a:ext cx="8038214" cy="830997"/>
          </a:xfrm>
          <a:prstGeom prst="rect">
            <a:avLst/>
          </a:prstGeom>
          <a:noFill/>
          <a:ln>
            <a:noFill/>
          </a:ln>
        </p:spPr>
        <p:txBody>
          <a:bodyPr spcFirstLastPara="1" wrap="square" lIns="0" tIns="45700" rIns="91425" bIns="45700" anchor="t" anchorCtr="0">
            <a:noAutofit/>
          </a:bodyPr>
          <a:lstStyle/>
          <a:p>
            <a:pPr marL="0" marR="0" lvl="0" indent="0" algn="l" rtl="0">
              <a:lnSpc>
                <a:spcPct val="90000"/>
              </a:lnSpc>
              <a:spcBef>
                <a:spcPts val="0"/>
              </a:spcBef>
              <a:spcAft>
                <a:spcPts val="0"/>
              </a:spcAft>
              <a:buClr>
                <a:schemeClr val="dk1"/>
              </a:buClr>
              <a:buSzPts val="4000"/>
              <a:buFont typeface="Arial"/>
              <a:buNone/>
            </a:pPr>
            <a:r>
              <a:rPr lang="en-IN" sz="4000" dirty="0">
                <a:solidFill>
                  <a:schemeClr val="dk1"/>
                </a:solidFill>
                <a:latin typeface="Arial"/>
                <a:ea typeface="Arial"/>
                <a:cs typeface="Arial"/>
                <a:sym typeface="Arial"/>
              </a:rPr>
              <a:t>Example1: Calculating NPV</a:t>
            </a:r>
            <a:endParaRPr sz="4000" dirty="0">
              <a:solidFill>
                <a:srgbClr val="8A434F"/>
              </a:solidFill>
              <a:latin typeface="Arial"/>
              <a:ea typeface="Arial"/>
              <a:cs typeface="Arial"/>
              <a:sym typeface="Arial"/>
            </a:endParaRPr>
          </a:p>
        </p:txBody>
      </p:sp>
      <p:sp>
        <p:nvSpPr>
          <p:cNvPr id="5" name="Google Shape;539;p21">
            <a:extLst>
              <a:ext uri="{FF2B5EF4-FFF2-40B4-BE49-F238E27FC236}">
                <a16:creationId xmlns:a16="http://schemas.microsoft.com/office/drawing/2014/main" id="{8682234A-2711-497D-A43A-92135FD8A273}"/>
              </a:ext>
            </a:extLst>
          </p:cNvPr>
          <p:cNvSpPr/>
          <p:nvPr/>
        </p:nvSpPr>
        <p:spPr>
          <a:xfrm>
            <a:off x="434848" y="904524"/>
            <a:ext cx="11173449" cy="2585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Arial"/>
                <a:ea typeface="Arial"/>
                <a:cs typeface="Arial"/>
                <a:sym typeface="Arial"/>
              </a:rPr>
              <a:t>A sum of </a:t>
            </a:r>
            <a:r>
              <a:rPr lang="en-IN" b="1" dirty="0">
                <a:solidFill>
                  <a:schemeClr val="dk1"/>
                </a:solidFill>
                <a:latin typeface="Arial"/>
                <a:ea typeface="Arial"/>
                <a:cs typeface="Arial"/>
                <a:sym typeface="Arial"/>
              </a:rPr>
              <a:t>Rs</a:t>
            </a:r>
            <a:r>
              <a:rPr lang="en-IN" sz="1800" b="1" dirty="0">
                <a:solidFill>
                  <a:schemeClr val="dk1"/>
                </a:solidFill>
                <a:latin typeface="Arial"/>
                <a:ea typeface="Arial"/>
                <a:cs typeface="Arial"/>
                <a:sym typeface="Arial"/>
              </a:rPr>
              <a:t> 4,00,000</a:t>
            </a:r>
            <a:r>
              <a:rPr lang="en-IN" sz="1800" dirty="0">
                <a:solidFill>
                  <a:schemeClr val="dk1"/>
                </a:solidFill>
                <a:latin typeface="Arial"/>
                <a:ea typeface="Arial"/>
                <a:cs typeface="Arial"/>
                <a:sym typeface="Arial"/>
              </a:rPr>
              <a:t> invested today in an IT project may give a series of below cash inflows in future:</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IN" dirty="0">
                <a:solidFill>
                  <a:schemeClr val="dk1"/>
                </a:solidFill>
                <a:latin typeface="Arial"/>
                <a:ea typeface="Arial"/>
                <a:cs typeface="Arial"/>
                <a:sym typeface="Arial"/>
              </a:rPr>
              <a:t>Rs</a:t>
            </a:r>
            <a:r>
              <a:rPr lang="en-IN" sz="1800" dirty="0">
                <a:solidFill>
                  <a:schemeClr val="dk1"/>
                </a:solidFill>
                <a:latin typeface="Arial"/>
                <a:ea typeface="Arial"/>
                <a:cs typeface="Arial"/>
                <a:sym typeface="Arial"/>
              </a:rPr>
              <a:t> 70,000 in year 1</a:t>
            </a:r>
            <a:endParaRPr dirty="0"/>
          </a:p>
          <a:p>
            <a:pPr marL="0" marR="0" lvl="0" indent="0" algn="l" rtl="0">
              <a:spcBef>
                <a:spcPts val="0"/>
              </a:spcBef>
              <a:spcAft>
                <a:spcPts val="0"/>
              </a:spcAft>
              <a:buNone/>
            </a:pPr>
            <a:r>
              <a:rPr lang="en-IN" dirty="0">
                <a:solidFill>
                  <a:schemeClr val="dk1"/>
                </a:solidFill>
                <a:latin typeface="Arial"/>
                <a:ea typeface="Arial"/>
                <a:cs typeface="Arial"/>
                <a:sym typeface="Arial"/>
              </a:rPr>
              <a:t>Rs</a:t>
            </a:r>
            <a:r>
              <a:rPr lang="en-IN" sz="1800" dirty="0">
                <a:solidFill>
                  <a:schemeClr val="dk1"/>
                </a:solidFill>
                <a:latin typeface="Arial"/>
                <a:ea typeface="Arial"/>
                <a:cs typeface="Arial"/>
                <a:sym typeface="Arial"/>
              </a:rPr>
              <a:t> 120,000 in year 2 </a:t>
            </a:r>
            <a:endParaRPr dirty="0"/>
          </a:p>
          <a:p>
            <a:pPr marL="0" marR="0" lvl="0" indent="0" algn="l" rtl="0">
              <a:spcBef>
                <a:spcPts val="0"/>
              </a:spcBef>
              <a:spcAft>
                <a:spcPts val="0"/>
              </a:spcAft>
              <a:buNone/>
            </a:pPr>
            <a:r>
              <a:rPr lang="en-IN" dirty="0">
                <a:solidFill>
                  <a:schemeClr val="dk1"/>
                </a:solidFill>
                <a:latin typeface="Arial"/>
                <a:ea typeface="Arial"/>
                <a:cs typeface="Arial"/>
                <a:sym typeface="Arial"/>
              </a:rPr>
              <a:t>Rs</a:t>
            </a:r>
            <a:r>
              <a:rPr lang="en-IN" sz="1800" dirty="0">
                <a:solidFill>
                  <a:schemeClr val="dk1"/>
                </a:solidFill>
                <a:latin typeface="Arial"/>
                <a:ea typeface="Arial"/>
                <a:cs typeface="Arial"/>
                <a:sym typeface="Arial"/>
              </a:rPr>
              <a:t> 140,000 in year 3 </a:t>
            </a:r>
            <a:endParaRPr dirty="0"/>
          </a:p>
          <a:p>
            <a:pPr marL="0" marR="0" lvl="0" indent="0" algn="l" rtl="0">
              <a:spcBef>
                <a:spcPts val="0"/>
              </a:spcBef>
              <a:spcAft>
                <a:spcPts val="0"/>
              </a:spcAft>
              <a:buNone/>
            </a:pPr>
            <a:r>
              <a:rPr lang="en-IN" dirty="0">
                <a:solidFill>
                  <a:schemeClr val="dk1"/>
                </a:solidFill>
                <a:latin typeface="Arial"/>
                <a:ea typeface="Arial"/>
                <a:cs typeface="Arial"/>
                <a:sym typeface="Arial"/>
              </a:rPr>
              <a:t>Rs</a:t>
            </a:r>
            <a:r>
              <a:rPr lang="en-IN" sz="1800" dirty="0">
                <a:solidFill>
                  <a:schemeClr val="dk1"/>
                </a:solidFill>
                <a:latin typeface="Arial"/>
                <a:ea typeface="Arial"/>
                <a:cs typeface="Arial"/>
                <a:sym typeface="Arial"/>
              </a:rPr>
              <a:t> 140,000 in year 4</a:t>
            </a:r>
            <a:endParaRPr dirty="0"/>
          </a:p>
          <a:p>
            <a:pPr marL="0" marR="0" lvl="0" indent="0" algn="l" rtl="0">
              <a:spcBef>
                <a:spcPts val="0"/>
              </a:spcBef>
              <a:spcAft>
                <a:spcPts val="0"/>
              </a:spcAft>
              <a:buNone/>
            </a:pPr>
            <a:r>
              <a:rPr lang="en-IN" dirty="0">
                <a:solidFill>
                  <a:schemeClr val="dk1"/>
                </a:solidFill>
                <a:latin typeface="Arial"/>
                <a:ea typeface="Arial"/>
                <a:cs typeface="Arial"/>
                <a:sym typeface="Arial"/>
              </a:rPr>
              <a:t>Rs</a:t>
            </a:r>
            <a:r>
              <a:rPr lang="en-IN" sz="1800" dirty="0">
                <a:solidFill>
                  <a:schemeClr val="dk1"/>
                </a:solidFill>
                <a:latin typeface="Arial"/>
                <a:ea typeface="Arial"/>
                <a:cs typeface="Arial"/>
                <a:sym typeface="Arial"/>
              </a:rPr>
              <a:t> 40,000 in year 5</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IN" sz="1800" dirty="0">
                <a:solidFill>
                  <a:schemeClr val="dk1"/>
                </a:solidFill>
                <a:latin typeface="Arial"/>
                <a:ea typeface="Arial"/>
                <a:cs typeface="Arial"/>
                <a:sym typeface="Arial"/>
              </a:rPr>
              <a:t>If rate of return on capital is 8% per annum, then should we accept or reject the project?</a:t>
            </a:r>
            <a:endParaRPr dirty="0"/>
          </a:p>
        </p:txBody>
      </p:sp>
      <p:sp>
        <p:nvSpPr>
          <p:cNvPr id="6" name="Google Shape;540;p21">
            <a:extLst>
              <a:ext uri="{FF2B5EF4-FFF2-40B4-BE49-F238E27FC236}">
                <a16:creationId xmlns:a16="http://schemas.microsoft.com/office/drawing/2014/main" id="{85064BE0-1669-43E5-878A-D2027275EB02}"/>
              </a:ext>
            </a:extLst>
          </p:cNvPr>
          <p:cNvSpPr/>
          <p:nvPr/>
        </p:nvSpPr>
        <p:spPr>
          <a:xfrm>
            <a:off x="434848" y="4529886"/>
            <a:ext cx="938963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rgbClr val="1D72AB"/>
                </a:solidFill>
                <a:latin typeface="Arial"/>
                <a:ea typeface="Arial"/>
                <a:cs typeface="Arial"/>
                <a:sym typeface="Arial"/>
              </a:rPr>
              <a:t>Solution: </a:t>
            </a:r>
            <a:endParaRPr dirty="0"/>
          </a:p>
          <a:p>
            <a:pPr marL="0" marR="0" lvl="0" indent="0" algn="l" rtl="0">
              <a:spcBef>
                <a:spcPts val="0"/>
              </a:spcBef>
              <a:spcAft>
                <a:spcPts val="0"/>
              </a:spcAft>
              <a:buNone/>
            </a:pPr>
            <a:r>
              <a:rPr lang="en-IN" sz="1800" dirty="0">
                <a:solidFill>
                  <a:srgbClr val="1D72AB"/>
                </a:solidFill>
                <a:latin typeface="Arial"/>
                <a:ea typeface="Arial"/>
                <a:cs typeface="Arial"/>
                <a:sym typeface="Arial"/>
              </a:rPr>
              <a:t>Step 1: Calculate the PV value of year 1, year2, year3, year4, and year5</a:t>
            </a:r>
            <a:endParaRPr dirty="0"/>
          </a:p>
          <a:p>
            <a:pPr marL="0" marR="0" lvl="0" indent="0" algn="l" rtl="0">
              <a:spcBef>
                <a:spcPts val="0"/>
              </a:spcBef>
              <a:spcAft>
                <a:spcPts val="0"/>
              </a:spcAft>
              <a:buNone/>
            </a:pPr>
            <a:r>
              <a:rPr lang="en-IN" sz="1800" dirty="0">
                <a:solidFill>
                  <a:srgbClr val="1D72AB"/>
                </a:solidFill>
                <a:latin typeface="Arial"/>
                <a:ea typeface="Arial"/>
                <a:cs typeface="Arial"/>
                <a:sym typeface="Arial"/>
              </a:rPr>
              <a:t>Step 2: Sum up the PV of all years</a:t>
            </a:r>
            <a:endParaRPr dirty="0"/>
          </a:p>
          <a:p>
            <a:pPr marL="0" marR="0" lvl="0" indent="0" algn="l" rtl="0">
              <a:spcBef>
                <a:spcPts val="0"/>
              </a:spcBef>
              <a:spcAft>
                <a:spcPts val="0"/>
              </a:spcAft>
              <a:buNone/>
            </a:pPr>
            <a:r>
              <a:rPr lang="en-IN" sz="1800" dirty="0">
                <a:solidFill>
                  <a:srgbClr val="1D72AB"/>
                </a:solidFill>
                <a:latin typeface="Arial"/>
                <a:ea typeface="Arial"/>
                <a:cs typeface="Arial"/>
                <a:sym typeface="Arial"/>
              </a:rPr>
              <a:t>Step3: NPV = Present value of all cash inflows – Present value of all cash outflow.</a:t>
            </a:r>
            <a:endParaRPr dirty="0"/>
          </a:p>
          <a:p>
            <a:pPr marL="0" marR="0" lvl="0" indent="0" algn="l" rtl="0">
              <a:spcBef>
                <a:spcPts val="0"/>
              </a:spcBef>
              <a:spcAft>
                <a:spcPts val="0"/>
              </a:spcAft>
              <a:buNone/>
            </a:pPr>
            <a:r>
              <a:rPr lang="en-IN" sz="1800" dirty="0">
                <a:solidFill>
                  <a:srgbClr val="1D72AB"/>
                </a:solidFill>
                <a:latin typeface="Arial"/>
                <a:ea typeface="Arial"/>
                <a:cs typeface="Arial"/>
                <a:sym typeface="Arial"/>
              </a:rPr>
              <a:t>Step 4: If NPV is positive, Accept the project, if not Reject the project.</a:t>
            </a:r>
            <a:endParaRPr dirty="0"/>
          </a:p>
        </p:txBody>
      </p:sp>
      <p:pic>
        <p:nvPicPr>
          <p:cNvPr id="7" name="Google Shape;542;p21">
            <a:extLst>
              <a:ext uri="{FF2B5EF4-FFF2-40B4-BE49-F238E27FC236}">
                <a16:creationId xmlns:a16="http://schemas.microsoft.com/office/drawing/2014/main" id="{D799695B-8FBA-434E-87B7-3F02F69AB780}"/>
              </a:ext>
            </a:extLst>
          </p:cNvPr>
          <p:cNvPicPr preferRelativeResize="0"/>
          <p:nvPr/>
        </p:nvPicPr>
        <p:blipFill rotWithShape="1">
          <a:blip r:embed="rId2">
            <a:alphaModFix/>
          </a:blip>
          <a:srcRect/>
          <a:stretch/>
        </p:blipFill>
        <p:spPr>
          <a:xfrm>
            <a:off x="583703" y="3766806"/>
            <a:ext cx="1714500" cy="581025"/>
          </a:xfrm>
          <a:prstGeom prst="rect">
            <a:avLst/>
          </a:prstGeom>
          <a:noFill/>
          <a:ln>
            <a:noFill/>
          </a:ln>
        </p:spPr>
      </p:pic>
    </p:spTree>
    <p:extLst>
      <p:ext uri="{BB962C8B-B14F-4D97-AF65-F5344CB8AC3E}">
        <p14:creationId xmlns:p14="http://schemas.microsoft.com/office/powerpoint/2010/main" val="392685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47;p22">
            <a:extLst>
              <a:ext uri="{FF2B5EF4-FFF2-40B4-BE49-F238E27FC236}">
                <a16:creationId xmlns:a16="http://schemas.microsoft.com/office/drawing/2014/main" id="{2052F735-B656-483F-BD79-A55257A52F97}"/>
              </a:ext>
            </a:extLst>
          </p:cNvPr>
          <p:cNvSpPr txBox="1">
            <a:spLocks/>
          </p:cNvSpPr>
          <p:nvPr/>
        </p:nvSpPr>
        <p:spPr>
          <a:xfrm>
            <a:off x="732375" y="4063177"/>
            <a:ext cx="9707025" cy="2419083"/>
          </a:xfrm>
          <a:prstGeom prst="rect">
            <a:avLst/>
          </a:prstGeom>
          <a:noFill/>
          <a:ln>
            <a:noFill/>
          </a:ln>
        </p:spPr>
        <p:txBody>
          <a:bodyPr spcFirstLastPara="1" wrap="square" lIns="0" tIns="45700" rIns="91425" bIns="45700"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2400"/>
              <a:buFont typeface="Arial"/>
              <a:buNone/>
            </a:pPr>
            <a:r>
              <a:rPr lang="en-US" sz="2400" dirty="0">
                <a:latin typeface="Arial"/>
                <a:ea typeface="Arial"/>
                <a:cs typeface="Arial"/>
                <a:sym typeface="Arial"/>
              </a:rPr>
              <a:t>Cash Inflow of all Present Values is : Rs 408,959</a:t>
            </a:r>
            <a:endParaRPr lang="en-US" sz="2400" dirty="0"/>
          </a:p>
          <a:p>
            <a:pPr>
              <a:spcBef>
                <a:spcPts val="0"/>
              </a:spcBef>
              <a:buClr>
                <a:schemeClr val="dk1"/>
              </a:buClr>
              <a:buSzPts val="2400"/>
              <a:buFont typeface="Arial"/>
              <a:buNone/>
            </a:pPr>
            <a:r>
              <a:rPr lang="en-US" sz="2400" dirty="0">
                <a:latin typeface="Arial"/>
                <a:ea typeface="Arial"/>
                <a:cs typeface="Arial"/>
                <a:sym typeface="Arial"/>
              </a:rPr>
              <a:t>Present value of Cash outflow is : Rs 400,000</a:t>
            </a:r>
            <a:br>
              <a:rPr lang="en-US" sz="2400" dirty="0">
                <a:latin typeface="Arial"/>
                <a:ea typeface="Arial"/>
                <a:cs typeface="Arial"/>
                <a:sym typeface="Arial"/>
              </a:rPr>
            </a:br>
            <a:endParaRPr lang="en-US" sz="2400" dirty="0">
              <a:latin typeface="Arial"/>
              <a:ea typeface="Arial"/>
              <a:cs typeface="Arial"/>
              <a:sym typeface="Arial"/>
            </a:endParaRPr>
          </a:p>
          <a:p>
            <a:pPr>
              <a:spcBef>
                <a:spcPts val="0"/>
              </a:spcBef>
              <a:buClr>
                <a:schemeClr val="dk1"/>
              </a:buClr>
              <a:buSzPts val="2400"/>
              <a:buFont typeface="Arial"/>
              <a:buNone/>
            </a:pPr>
            <a:r>
              <a:rPr lang="en-US" sz="2400" dirty="0">
                <a:latin typeface="Arial"/>
                <a:ea typeface="Arial"/>
                <a:cs typeface="Arial"/>
                <a:sym typeface="Arial"/>
              </a:rPr>
              <a:t>Net Present Value   🡺   PV of Cash inflows – PV of Cash Outflows   			🡺   </a:t>
            </a:r>
            <a:r>
              <a:rPr lang="en-US" sz="2400" dirty="0">
                <a:solidFill>
                  <a:srgbClr val="0070C0"/>
                </a:solidFill>
                <a:latin typeface="Arial"/>
                <a:ea typeface="Arial"/>
                <a:cs typeface="Arial"/>
                <a:sym typeface="Arial"/>
              </a:rPr>
              <a:t>(Rs 408959 – Rs 400000) = Rs8959.</a:t>
            </a:r>
            <a:br>
              <a:rPr lang="en-US" sz="2400" dirty="0">
                <a:latin typeface="Arial"/>
                <a:ea typeface="Arial"/>
                <a:cs typeface="Arial"/>
                <a:sym typeface="Arial"/>
              </a:rPr>
            </a:br>
            <a:endParaRPr lang="en-US" sz="2400" dirty="0">
              <a:latin typeface="Arial"/>
              <a:ea typeface="Arial"/>
              <a:cs typeface="Arial"/>
              <a:sym typeface="Arial"/>
            </a:endParaRPr>
          </a:p>
          <a:p>
            <a:pPr>
              <a:spcBef>
                <a:spcPts val="0"/>
              </a:spcBef>
              <a:buClr>
                <a:srgbClr val="0070C0"/>
              </a:buClr>
              <a:buSzPts val="2400"/>
              <a:buFont typeface="Arial"/>
              <a:buNone/>
            </a:pPr>
            <a:r>
              <a:rPr lang="en-US" sz="2400" dirty="0">
                <a:solidFill>
                  <a:srgbClr val="0070C0"/>
                </a:solidFill>
                <a:latin typeface="Arial"/>
                <a:ea typeface="Arial"/>
                <a:cs typeface="Arial"/>
                <a:sym typeface="Arial"/>
              </a:rPr>
              <a:t>Since NPV is positive, (i.e., Rs 8959, This project can be accepted)</a:t>
            </a:r>
            <a:endParaRPr lang="en-US" sz="2400" dirty="0"/>
          </a:p>
        </p:txBody>
      </p:sp>
      <p:pic>
        <p:nvPicPr>
          <p:cNvPr id="4" name="Google Shape;550;p22">
            <a:extLst>
              <a:ext uri="{FF2B5EF4-FFF2-40B4-BE49-F238E27FC236}">
                <a16:creationId xmlns:a16="http://schemas.microsoft.com/office/drawing/2014/main" id="{BA003745-BC33-4521-B540-91EA09F24F7C}"/>
              </a:ext>
            </a:extLst>
          </p:cNvPr>
          <p:cNvPicPr preferRelativeResize="0"/>
          <p:nvPr/>
        </p:nvPicPr>
        <p:blipFill rotWithShape="1">
          <a:blip r:embed="rId2">
            <a:alphaModFix/>
          </a:blip>
          <a:srcRect/>
          <a:stretch/>
        </p:blipFill>
        <p:spPr>
          <a:xfrm>
            <a:off x="732375" y="1585261"/>
            <a:ext cx="7629525" cy="2238375"/>
          </a:xfrm>
          <a:prstGeom prst="rect">
            <a:avLst/>
          </a:prstGeom>
          <a:noFill/>
          <a:ln>
            <a:noFill/>
          </a:ln>
        </p:spPr>
      </p:pic>
      <p:pic>
        <p:nvPicPr>
          <p:cNvPr id="5" name="Google Shape;551;p22">
            <a:extLst>
              <a:ext uri="{FF2B5EF4-FFF2-40B4-BE49-F238E27FC236}">
                <a16:creationId xmlns:a16="http://schemas.microsoft.com/office/drawing/2014/main" id="{6CC252E0-BC87-472E-9C71-33A975B078AB}"/>
              </a:ext>
            </a:extLst>
          </p:cNvPr>
          <p:cNvPicPr preferRelativeResize="0"/>
          <p:nvPr/>
        </p:nvPicPr>
        <p:blipFill rotWithShape="1">
          <a:blip r:embed="rId3">
            <a:alphaModFix/>
          </a:blip>
          <a:srcRect/>
          <a:stretch/>
        </p:blipFill>
        <p:spPr>
          <a:xfrm>
            <a:off x="732375" y="656193"/>
            <a:ext cx="5650771" cy="830996"/>
          </a:xfrm>
          <a:prstGeom prst="rect">
            <a:avLst/>
          </a:prstGeom>
          <a:noFill/>
          <a:ln>
            <a:noFill/>
          </a:ln>
        </p:spPr>
      </p:pic>
    </p:spTree>
    <p:extLst>
      <p:ext uri="{BB962C8B-B14F-4D97-AF65-F5344CB8AC3E}">
        <p14:creationId xmlns:p14="http://schemas.microsoft.com/office/powerpoint/2010/main" val="105213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ED27-8490-45FF-9E60-838615AC9DB4}"/>
              </a:ext>
            </a:extLst>
          </p:cNvPr>
          <p:cNvSpPr>
            <a:spLocks noGrp="1"/>
          </p:cNvSpPr>
          <p:nvPr>
            <p:ph type="title"/>
          </p:nvPr>
        </p:nvSpPr>
        <p:spPr/>
        <p:txBody>
          <a:bodyPr/>
          <a:lstStyle/>
          <a:p>
            <a:r>
              <a:rPr lang="en-US" dirty="0"/>
              <a:t>Internal Rate of Return (IRR)</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5E857B-8C47-4DC6-B168-B0546B0270B5}"/>
                  </a:ext>
                </a:extLst>
              </p:cNvPr>
              <p:cNvSpPr>
                <a:spLocks noGrp="1"/>
              </p:cNvSpPr>
              <p:nvPr>
                <p:ph idx="1"/>
              </p:nvPr>
            </p:nvSpPr>
            <p:spPr/>
            <p:txBody>
              <a:bodyPr>
                <a:normAutofit fontScale="85000" lnSpcReduction="20000"/>
              </a:bodyPr>
              <a:lstStyle/>
              <a:p>
                <a:r>
                  <a:rPr lang="en-US" dirty="0"/>
                  <a:t>Internal Rate of Return is defined as that rate which makes the value of Net Present Value to be equal to zero.</a:t>
                </a:r>
              </a:p>
              <a:p>
                <a:r>
                  <a:rPr lang="en-US" b="0" i="0" dirty="0">
                    <a:solidFill>
                      <a:srgbClr val="111111"/>
                    </a:solidFill>
                    <a:effectLst/>
                    <a:latin typeface="SourceSansPro"/>
                  </a:rPr>
                  <a:t>The formula and calculation used to determine this figure is as follows.</a:t>
                </a:r>
              </a:p>
              <a:p>
                <a:r>
                  <a:rPr lang="en-US" b="0" dirty="0">
                    <a:solidFill>
                      <a:srgbClr val="111111"/>
                    </a:solidFill>
                    <a:effectLst/>
                    <a:ea typeface="Cambria Math" panose="02040503050406030204" pitchFamily="18" charset="0"/>
                  </a:rPr>
                  <a:t>NPV = </a:t>
                </a:r>
                <a14:m>
                  <m:oMath xmlns:m="http://schemas.openxmlformats.org/officeDocument/2006/math">
                    <m:sSubSup>
                      <m:sSubSupPr>
                        <m:ctrlPr>
                          <a:rPr lang="en-US" b="0" i="1" smtClean="0">
                            <a:solidFill>
                              <a:srgbClr val="111111"/>
                            </a:solidFill>
                            <a:effectLst/>
                            <a:latin typeface="Cambria Math" panose="02040503050406030204" pitchFamily="18" charset="0"/>
                            <a:ea typeface="Cambria Math" panose="02040503050406030204" pitchFamily="18" charset="0"/>
                          </a:rPr>
                        </m:ctrlPr>
                      </m:sSubSupPr>
                      <m:e>
                        <m:r>
                          <m:rPr>
                            <m:sty m:val="p"/>
                          </m:rPr>
                          <a:rPr lang="el-GR" b="0" i="1" smtClean="0">
                            <a:solidFill>
                              <a:srgbClr val="111111"/>
                            </a:solidFill>
                            <a:effectLst/>
                            <a:latin typeface="Cambria Math" panose="02040503050406030204" pitchFamily="18" charset="0"/>
                            <a:ea typeface="Cambria Math" panose="02040503050406030204" pitchFamily="18" charset="0"/>
                          </a:rPr>
                          <m:t>Σ</m:t>
                        </m:r>
                      </m:e>
                      <m:sub>
                        <m:r>
                          <a:rPr lang="en-US" b="0" i="1" smtClean="0">
                            <a:solidFill>
                              <a:srgbClr val="111111"/>
                            </a:solidFill>
                            <a:effectLst/>
                            <a:latin typeface="Cambria Math" panose="02040503050406030204" pitchFamily="18" charset="0"/>
                            <a:ea typeface="Cambria Math" panose="02040503050406030204" pitchFamily="18" charset="0"/>
                          </a:rPr>
                          <m:t>𝑡</m:t>
                        </m:r>
                        <m:r>
                          <a:rPr lang="en-US" b="0" i="1" smtClean="0">
                            <a:solidFill>
                              <a:srgbClr val="111111"/>
                            </a:solidFill>
                            <a:effectLst/>
                            <a:latin typeface="Cambria Math" panose="02040503050406030204" pitchFamily="18" charset="0"/>
                            <a:ea typeface="Cambria Math" panose="02040503050406030204" pitchFamily="18" charset="0"/>
                          </a:rPr>
                          <m:t>=1</m:t>
                        </m:r>
                      </m:sub>
                      <m:sup>
                        <m:r>
                          <a:rPr lang="en-US" b="0" i="1" smtClean="0">
                            <a:solidFill>
                              <a:srgbClr val="111111"/>
                            </a:solidFill>
                            <a:effectLst/>
                            <a:latin typeface="Cambria Math" panose="02040503050406030204" pitchFamily="18" charset="0"/>
                            <a:ea typeface="Cambria Math" panose="02040503050406030204" pitchFamily="18" charset="0"/>
                          </a:rPr>
                          <m:t>𝑁</m:t>
                        </m:r>
                      </m:sup>
                    </m:sSubSup>
                    <m:f>
                      <m:fPr>
                        <m:ctrlPr>
                          <a:rPr lang="en-US" b="0" i="1" smtClean="0">
                            <a:solidFill>
                              <a:srgbClr val="111111"/>
                            </a:solidFill>
                            <a:effectLst/>
                            <a:latin typeface="Cambria Math" panose="02040503050406030204" pitchFamily="18" charset="0"/>
                            <a:ea typeface="Cambria Math" panose="02040503050406030204" pitchFamily="18" charset="0"/>
                          </a:rPr>
                        </m:ctrlPr>
                      </m:fPr>
                      <m:num>
                        <m:sSub>
                          <m:sSubPr>
                            <m:ctrlPr>
                              <a:rPr lang="en-US" b="0" i="1" smtClean="0">
                                <a:solidFill>
                                  <a:srgbClr val="111111"/>
                                </a:solidFill>
                                <a:effectLst/>
                                <a:latin typeface="Cambria Math" panose="02040503050406030204" pitchFamily="18" charset="0"/>
                                <a:ea typeface="Cambria Math" panose="02040503050406030204" pitchFamily="18" charset="0"/>
                              </a:rPr>
                            </m:ctrlPr>
                          </m:sSubPr>
                          <m:e>
                            <m:r>
                              <a:rPr lang="en-US" b="0" i="1" smtClean="0">
                                <a:solidFill>
                                  <a:srgbClr val="111111"/>
                                </a:solidFill>
                                <a:effectLst/>
                                <a:latin typeface="Cambria Math" panose="02040503050406030204" pitchFamily="18" charset="0"/>
                                <a:ea typeface="Cambria Math" panose="02040503050406030204" pitchFamily="18" charset="0"/>
                              </a:rPr>
                              <m:t>𝐶</m:t>
                            </m:r>
                          </m:e>
                          <m:sub>
                            <m:r>
                              <a:rPr lang="en-US" b="0" i="1" smtClean="0">
                                <a:solidFill>
                                  <a:srgbClr val="111111"/>
                                </a:solidFill>
                                <a:effectLst/>
                                <a:latin typeface="Cambria Math" panose="02040503050406030204" pitchFamily="18" charset="0"/>
                                <a:ea typeface="Cambria Math" panose="02040503050406030204" pitchFamily="18" charset="0"/>
                              </a:rPr>
                              <m:t>𝑡</m:t>
                            </m:r>
                          </m:sub>
                        </m:sSub>
                      </m:num>
                      <m:den>
                        <m:sSup>
                          <m:sSupPr>
                            <m:ctrlPr>
                              <a:rPr lang="en-US" b="0" i="1" smtClean="0">
                                <a:solidFill>
                                  <a:srgbClr val="111111"/>
                                </a:solidFill>
                                <a:effectLst/>
                                <a:latin typeface="Cambria Math" panose="02040503050406030204" pitchFamily="18" charset="0"/>
                                <a:ea typeface="Cambria Math" panose="02040503050406030204" pitchFamily="18" charset="0"/>
                              </a:rPr>
                            </m:ctrlPr>
                          </m:sSupPr>
                          <m:e>
                            <m:d>
                              <m:dPr>
                                <m:ctrlPr>
                                  <a:rPr lang="en-US" b="0" i="1" smtClean="0">
                                    <a:solidFill>
                                      <a:srgbClr val="111111"/>
                                    </a:solidFill>
                                    <a:effectLst/>
                                    <a:latin typeface="Cambria Math" panose="02040503050406030204" pitchFamily="18" charset="0"/>
                                    <a:ea typeface="Cambria Math" panose="02040503050406030204" pitchFamily="18" charset="0"/>
                                  </a:rPr>
                                </m:ctrlPr>
                              </m:dPr>
                              <m:e>
                                <m:r>
                                  <a:rPr lang="en-US" b="0" i="1" smtClean="0">
                                    <a:solidFill>
                                      <a:srgbClr val="111111"/>
                                    </a:solidFill>
                                    <a:effectLst/>
                                    <a:latin typeface="Cambria Math" panose="02040503050406030204" pitchFamily="18" charset="0"/>
                                    <a:ea typeface="Cambria Math" panose="02040503050406030204" pitchFamily="18" charset="0"/>
                                  </a:rPr>
                                  <m:t>1+</m:t>
                                </m:r>
                                <m:r>
                                  <a:rPr lang="en-US" b="0" i="1" smtClean="0">
                                    <a:solidFill>
                                      <a:srgbClr val="111111"/>
                                    </a:solidFill>
                                    <a:effectLst/>
                                    <a:latin typeface="Cambria Math" panose="02040503050406030204" pitchFamily="18" charset="0"/>
                                    <a:ea typeface="Cambria Math" panose="02040503050406030204" pitchFamily="18" charset="0"/>
                                  </a:rPr>
                                  <m:t>𝐼𝑅𝑅</m:t>
                                </m:r>
                              </m:e>
                            </m:d>
                          </m:e>
                          <m:sup>
                            <m:r>
                              <a:rPr lang="en-US" b="0" i="1" smtClean="0">
                                <a:solidFill>
                                  <a:srgbClr val="111111"/>
                                </a:solidFill>
                                <a:effectLst/>
                                <a:latin typeface="Cambria Math" panose="02040503050406030204" pitchFamily="18" charset="0"/>
                                <a:ea typeface="Cambria Math" panose="02040503050406030204" pitchFamily="18" charset="0"/>
                              </a:rPr>
                              <m:t>𝑡</m:t>
                            </m:r>
                          </m:sup>
                        </m:sSup>
                      </m:den>
                    </m:f>
                    <m:r>
                      <a:rPr lang="en-US" b="0" i="1" smtClean="0">
                        <a:solidFill>
                          <a:srgbClr val="111111"/>
                        </a:solidFill>
                        <a:effectLst/>
                        <a:latin typeface="Cambria Math" panose="02040503050406030204" pitchFamily="18" charset="0"/>
                        <a:ea typeface="Cambria Math" panose="02040503050406030204" pitchFamily="18" charset="0"/>
                      </a:rPr>
                      <m:t>−</m:t>
                    </m:r>
                    <m:sSub>
                      <m:sSubPr>
                        <m:ctrlPr>
                          <a:rPr lang="en-US" b="0" i="1" smtClean="0">
                            <a:solidFill>
                              <a:srgbClr val="111111"/>
                            </a:solidFill>
                            <a:effectLst/>
                            <a:latin typeface="Cambria Math" panose="02040503050406030204" pitchFamily="18" charset="0"/>
                            <a:ea typeface="Cambria Math" panose="02040503050406030204" pitchFamily="18" charset="0"/>
                          </a:rPr>
                        </m:ctrlPr>
                      </m:sSubPr>
                      <m:e>
                        <m:r>
                          <a:rPr lang="en-US" b="0" i="1" smtClean="0">
                            <a:solidFill>
                              <a:srgbClr val="111111"/>
                            </a:solidFill>
                            <a:effectLst/>
                            <a:latin typeface="Cambria Math" panose="02040503050406030204" pitchFamily="18" charset="0"/>
                            <a:ea typeface="Cambria Math" panose="02040503050406030204" pitchFamily="18" charset="0"/>
                          </a:rPr>
                          <m:t>𝐶</m:t>
                        </m:r>
                      </m:e>
                      <m:sub>
                        <m:r>
                          <a:rPr lang="en-US" b="0" i="1" smtClean="0">
                            <a:solidFill>
                              <a:srgbClr val="111111"/>
                            </a:solidFill>
                            <a:effectLst/>
                            <a:latin typeface="Cambria Math" panose="02040503050406030204" pitchFamily="18" charset="0"/>
                            <a:ea typeface="Cambria Math" panose="02040503050406030204" pitchFamily="18" charset="0"/>
                          </a:rPr>
                          <m:t>0 </m:t>
                        </m:r>
                      </m:sub>
                    </m:sSub>
                  </m:oMath>
                </a14:m>
                <a:r>
                  <a:rPr lang="en-US" b="0" i="0" dirty="0">
                    <a:solidFill>
                      <a:srgbClr val="111111"/>
                    </a:solidFill>
                    <a:effectLst/>
                    <a:latin typeface="KaTeX_Main"/>
                  </a:rPr>
                  <a:t>= 0</a:t>
                </a:r>
              </a:p>
              <a:p>
                <a:pPr marL="0" indent="0">
                  <a:buNone/>
                </a:pPr>
                <a:r>
                  <a:rPr lang="en-US" b="0" i="0" dirty="0">
                    <a:solidFill>
                      <a:srgbClr val="111111"/>
                    </a:solidFill>
                    <a:effectLst/>
                    <a:latin typeface="KaTeX_Main"/>
                  </a:rPr>
                  <a:t>​</a:t>
                </a:r>
              </a:p>
              <a:p>
                <a:r>
                  <a:rPr lang="en-US" b="1" i="0" dirty="0">
                    <a:solidFill>
                      <a:srgbClr val="111111"/>
                    </a:solidFill>
                    <a:effectLst/>
                    <a:latin typeface="KaTeX_Main"/>
                  </a:rPr>
                  <a:t>where:</a:t>
                </a:r>
              </a:p>
              <a:p>
                <a:r>
                  <a:rPr lang="en-US" b="0" i="1" dirty="0">
                    <a:solidFill>
                      <a:srgbClr val="111111"/>
                    </a:solidFill>
                    <a:effectLst/>
                    <a:latin typeface="KaTeX_Math"/>
                  </a:rPr>
                  <a:t>Ct</a:t>
                </a:r>
                <a:r>
                  <a:rPr lang="en-US" b="0" i="0" dirty="0">
                    <a:solidFill>
                      <a:srgbClr val="111111"/>
                    </a:solidFill>
                    <a:effectLst/>
                    <a:latin typeface="KaTeX_Main"/>
                  </a:rPr>
                  <a:t>​=Net cash inflow during the period t</a:t>
                </a:r>
              </a:p>
              <a:p>
                <a:r>
                  <a:rPr lang="en-US" b="0" i="1" dirty="0">
                    <a:solidFill>
                      <a:srgbClr val="111111"/>
                    </a:solidFill>
                    <a:effectLst/>
                    <a:latin typeface="KaTeX_Math"/>
                  </a:rPr>
                  <a:t>C</a:t>
                </a:r>
                <a:r>
                  <a:rPr lang="en-US" b="0" i="0" dirty="0">
                    <a:solidFill>
                      <a:srgbClr val="111111"/>
                    </a:solidFill>
                    <a:effectLst/>
                    <a:latin typeface="KaTeX_Main"/>
                  </a:rPr>
                  <a:t>0​=Total initial investment costs</a:t>
                </a:r>
              </a:p>
              <a:p>
                <a:r>
                  <a:rPr lang="en-US" b="0" i="1" dirty="0">
                    <a:solidFill>
                      <a:srgbClr val="111111"/>
                    </a:solidFill>
                    <a:effectLst/>
                    <a:latin typeface="KaTeX_Math"/>
                  </a:rPr>
                  <a:t>IRR</a:t>
                </a:r>
                <a:r>
                  <a:rPr lang="en-US" b="0" i="0" dirty="0">
                    <a:solidFill>
                      <a:srgbClr val="111111"/>
                    </a:solidFill>
                    <a:effectLst/>
                    <a:latin typeface="KaTeX_Main"/>
                  </a:rPr>
                  <a:t>=The internal rate of return</a:t>
                </a:r>
              </a:p>
              <a:p>
                <a:r>
                  <a:rPr lang="en-US" b="0" i="1" dirty="0">
                    <a:solidFill>
                      <a:srgbClr val="111111"/>
                    </a:solidFill>
                    <a:effectLst/>
                    <a:latin typeface="KaTeX_Math"/>
                  </a:rPr>
                  <a:t>t</a:t>
                </a:r>
                <a:r>
                  <a:rPr lang="en-US" b="0" i="0" dirty="0">
                    <a:solidFill>
                      <a:srgbClr val="111111"/>
                    </a:solidFill>
                    <a:effectLst/>
                    <a:latin typeface="KaTeX_Main"/>
                  </a:rPr>
                  <a:t>=The number of time periods​</a:t>
                </a:r>
                <a:br>
                  <a:rPr lang="en-US" b="0" i="0" dirty="0">
                    <a:solidFill>
                      <a:srgbClr val="111111"/>
                    </a:solidFill>
                    <a:effectLst/>
                    <a:latin typeface="KaTeX_Main"/>
                  </a:rPr>
                </a:br>
                <a:endParaRPr lang="en-US" dirty="0"/>
              </a:p>
            </p:txBody>
          </p:sp>
        </mc:Choice>
        <mc:Fallback xmlns="">
          <p:sp>
            <p:nvSpPr>
              <p:cNvPr id="3" name="Content Placeholder 2">
                <a:extLst>
                  <a:ext uri="{FF2B5EF4-FFF2-40B4-BE49-F238E27FC236}">
                    <a16:creationId xmlns:a16="http://schemas.microsoft.com/office/drawing/2014/main" id="{145E857B-8C47-4DC6-B168-B0546B0270B5}"/>
                  </a:ext>
                </a:extLst>
              </p:cNvPr>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en-IN">
                    <a:noFill/>
                  </a:rPr>
                  <a:t> </a:t>
                </a:r>
              </a:p>
            </p:txBody>
          </p:sp>
        </mc:Fallback>
      </mc:AlternateContent>
    </p:spTree>
    <p:extLst>
      <p:ext uri="{BB962C8B-B14F-4D97-AF65-F5344CB8AC3E}">
        <p14:creationId xmlns:p14="http://schemas.microsoft.com/office/powerpoint/2010/main" val="240052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2AFE-8C72-4EBB-8740-06C535662781}"/>
              </a:ext>
            </a:extLst>
          </p:cNvPr>
          <p:cNvSpPr>
            <a:spLocks noGrp="1"/>
          </p:cNvSpPr>
          <p:nvPr>
            <p:ph type="title"/>
          </p:nvPr>
        </p:nvSpPr>
        <p:spPr/>
        <p:txBody>
          <a:bodyPr/>
          <a:lstStyle/>
          <a:p>
            <a:r>
              <a:rPr lang="en-US" dirty="0"/>
              <a:t>Relation Between NPV &amp; IRR</a:t>
            </a:r>
            <a:endParaRPr lang="en-IN" dirty="0"/>
          </a:p>
        </p:txBody>
      </p:sp>
      <p:sp>
        <p:nvSpPr>
          <p:cNvPr id="3" name="Content Placeholder 2">
            <a:extLst>
              <a:ext uri="{FF2B5EF4-FFF2-40B4-BE49-F238E27FC236}">
                <a16:creationId xmlns:a16="http://schemas.microsoft.com/office/drawing/2014/main" id="{0994304A-0F71-4651-9C53-A561E4E424AA}"/>
              </a:ext>
            </a:extLst>
          </p:cNvPr>
          <p:cNvSpPr>
            <a:spLocks noGrp="1"/>
          </p:cNvSpPr>
          <p:nvPr>
            <p:ph idx="1"/>
          </p:nvPr>
        </p:nvSpPr>
        <p:spPr/>
        <p:txBody>
          <a:bodyPr>
            <a:normAutofit/>
          </a:bodyPr>
          <a:lstStyle/>
          <a:p>
            <a:r>
              <a:rPr lang="en-US" dirty="0"/>
              <a:t>As NPV falls, the discount rate increases and a situation arises when NPV becomes negative. The rate at which NPV changes from positive to negative is the IRR. That project will be selected whose IRR is higher than its discount rate. So the right criterion for the choice of project is IRR &gt; r. This is illustrated in Figure where IRR is taken as 10 per cent and the discount rate as 5 per cent in the case of project A.</a:t>
            </a:r>
            <a:endParaRPr lang="en-IN" dirty="0"/>
          </a:p>
        </p:txBody>
      </p:sp>
      <p:pic>
        <p:nvPicPr>
          <p:cNvPr id="5" name="Picture 4">
            <a:extLst>
              <a:ext uri="{FF2B5EF4-FFF2-40B4-BE49-F238E27FC236}">
                <a16:creationId xmlns:a16="http://schemas.microsoft.com/office/drawing/2014/main" id="{4D53A4AB-72AF-4E71-9B2D-9DE596076F82}"/>
              </a:ext>
            </a:extLst>
          </p:cNvPr>
          <p:cNvPicPr>
            <a:picLocks noChangeAspect="1"/>
          </p:cNvPicPr>
          <p:nvPr/>
        </p:nvPicPr>
        <p:blipFill>
          <a:blip r:embed="rId2"/>
          <a:stretch>
            <a:fillRect/>
          </a:stretch>
        </p:blipFill>
        <p:spPr>
          <a:xfrm>
            <a:off x="7630571" y="4300538"/>
            <a:ext cx="2481681" cy="2192337"/>
          </a:xfrm>
          <a:prstGeom prst="rect">
            <a:avLst/>
          </a:prstGeom>
        </p:spPr>
      </p:pic>
    </p:spTree>
    <p:extLst>
      <p:ext uri="{BB962C8B-B14F-4D97-AF65-F5344CB8AC3E}">
        <p14:creationId xmlns:p14="http://schemas.microsoft.com/office/powerpoint/2010/main" val="123660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9F1BB-FF1C-4F62-94CA-C9D3204B8178}"/>
              </a:ext>
            </a:extLst>
          </p:cNvPr>
          <p:cNvSpPr>
            <a:spLocks noGrp="1"/>
          </p:cNvSpPr>
          <p:nvPr>
            <p:ph type="title"/>
          </p:nvPr>
        </p:nvSpPr>
        <p:spPr/>
        <p:txBody>
          <a:bodyPr/>
          <a:lstStyle/>
          <a:p>
            <a:r>
              <a:rPr lang="en-US" dirty="0"/>
              <a:t>Cash Flows</a:t>
            </a:r>
            <a:endParaRPr lang="en-IN" dirty="0"/>
          </a:p>
        </p:txBody>
      </p:sp>
      <p:sp>
        <p:nvSpPr>
          <p:cNvPr id="3" name="Content Placeholder 2">
            <a:extLst>
              <a:ext uri="{FF2B5EF4-FFF2-40B4-BE49-F238E27FC236}">
                <a16:creationId xmlns:a16="http://schemas.microsoft.com/office/drawing/2014/main" id="{0ABF3B28-459F-48B9-90B5-583FA9E96D93}"/>
              </a:ext>
            </a:extLst>
          </p:cNvPr>
          <p:cNvSpPr>
            <a:spLocks noGrp="1"/>
          </p:cNvSpPr>
          <p:nvPr>
            <p:ph idx="1"/>
          </p:nvPr>
        </p:nvSpPr>
        <p:spPr/>
        <p:txBody>
          <a:bodyPr>
            <a:normAutofit fontScale="77500" lnSpcReduction="20000"/>
          </a:bodyPr>
          <a:lstStyle/>
          <a:p>
            <a:r>
              <a:rPr lang="en-US" dirty="0"/>
              <a:t>Cash flows are the net amount of cash and cash-equivalents being transferred into and out of a business. Cash received are inflows, and money spent are outflows.</a:t>
            </a:r>
          </a:p>
          <a:p>
            <a:r>
              <a:rPr lang="en-US" dirty="0"/>
              <a:t>Cash flows refer to the movements of money into and out of a business, typically categorized as cash flows from operations, investing, and financing.</a:t>
            </a:r>
          </a:p>
          <a:p>
            <a:r>
              <a:rPr lang="en-US" b="1" dirty="0"/>
              <a:t>Positive cash flow indicates that a company's liquid assets are increasing</a:t>
            </a:r>
            <a:r>
              <a:rPr lang="en-US" dirty="0"/>
              <a:t>, enabling it to cover obligations reinvest in its business, return money to shareholders, pay expenses, and provide a buffer against future financial challenges. Companies with strong financial flexibility can take advantage of profitable investments. They also fare better in downturns, by avoiding the costs of financial distress.</a:t>
            </a:r>
          </a:p>
          <a:p>
            <a:r>
              <a:rPr lang="en-US" dirty="0"/>
              <a:t>Cash flows can be analyzed using the cash flow statement, a standard financial statement that reports on a company's sources and usage of cash over a specified time period. The cash flow statement can be used to understand the trends of a company's performance that can't be understood through the other financial statements like the balance sheet or income statement on their own.</a:t>
            </a:r>
            <a:endParaRPr lang="en-IN" dirty="0"/>
          </a:p>
        </p:txBody>
      </p:sp>
    </p:spTree>
    <p:extLst>
      <p:ext uri="{BB962C8B-B14F-4D97-AF65-F5344CB8AC3E}">
        <p14:creationId xmlns:p14="http://schemas.microsoft.com/office/powerpoint/2010/main" val="291221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92C8A-D7BB-4A2A-B2EA-E9F6D3C82F6B}"/>
              </a:ext>
            </a:extLst>
          </p:cNvPr>
          <p:cNvSpPr>
            <a:spLocks noGrp="1"/>
          </p:cNvSpPr>
          <p:nvPr>
            <p:ph type="title"/>
          </p:nvPr>
        </p:nvSpPr>
        <p:spPr/>
        <p:txBody>
          <a:bodyPr/>
          <a:lstStyle/>
          <a:p>
            <a:r>
              <a:rPr lang="en-IN" b="0" i="0" dirty="0">
                <a:solidFill>
                  <a:srgbClr val="111111"/>
                </a:solidFill>
                <a:effectLst/>
                <a:latin typeface="SourceSansPro"/>
              </a:rPr>
              <a:t>Cash Flow Categories</a:t>
            </a:r>
            <a:endParaRPr lang="en-IN" dirty="0"/>
          </a:p>
        </p:txBody>
      </p:sp>
      <p:sp>
        <p:nvSpPr>
          <p:cNvPr id="3" name="Content Placeholder 2">
            <a:extLst>
              <a:ext uri="{FF2B5EF4-FFF2-40B4-BE49-F238E27FC236}">
                <a16:creationId xmlns:a16="http://schemas.microsoft.com/office/drawing/2014/main" id="{D19A587B-625C-4819-9EBD-C816CAA2B102}"/>
              </a:ext>
            </a:extLst>
          </p:cNvPr>
          <p:cNvSpPr>
            <a:spLocks noGrp="1"/>
          </p:cNvSpPr>
          <p:nvPr>
            <p:ph idx="1"/>
          </p:nvPr>
        </p:nvSpPr>
        <p:spPr/>
        <p:txBody>
          <a:bodyPr/>
          <a:lstStyle/>
          <a:p>
            <a:r>
              <a:rPr lang="en-US" dirty="0"/>
              <a:t>Cash Flows from Operations (CFO)</a:t>
            </a:r>
          </a:p>
          <a:p>
            <a:r>
              <a:rPr lang="en-US" b="0" i="0" dirty="0">
                <a:solidFill>
                  <a:srgbClr val="111111"/>
                </a:solidFill>
                <a:effectLst/>
                <a:latin typeface="Cabin-semi-bold"/>
              </a:rPr>
              <a:t>Cash Flows from Investing (CFI)</a:t>
            </a:r>
          </a:p>
          <a:p>
            <a:r>
              <a:rPr lang="en-US" b="0" i="0" dirty="0">
                <a:solidFill>
                  <a:srgbClr val="111111"/>
                </a:solidFill>
                <a:effectLst/>
                <a:latin typeface="Cabin-semi-bold"/>
              </a:rPr>
              <a:t>Cash Flows from Financing (CFF)</a:t>
            </a:r>
          </a:p>
          <a:p>
            <a:endParaRPr lang="en-IN" dirty="0"/>
          </a:p>
        </p:txBody>
      </p:sp>
      <p:pic>
        <p:nvPicPr>
          <p:cNvPr id="4" name="Picture 3">
            <a:extLst>
              <a:ext uri="{FF2B5EF4-FFF2-40B4-BE49-F238E27FC236}">
                <a16:creationId xmlns:a16="http://schemas.microsoft.com/office/drawing/2014/main" id="{F533B6C5-0144-4FF8-B290-DF3D8256BAC8}"/>
              </a:ext>
            </a:extLst>
          </p:cNvPr>
          <p:cNvPicPr>
            <a:picLocks noChangeAspect="1"/>
          </p:cNvPicPr>
          <p:nvPr/>
        </p:nvPicPr>
        <p:blipFill rotWithShape="1">
          <a:blip r:embed="rId2"/>
          <a:srcRect b="6502"/>
          <a:stretch/>
        </p:blipFill>
        <p:spPr>
          <a:xfrm>
            <a:off x="6625652" y="365125"/>
            <a:ext cx="5207833" cy="5926586"/>
          </a:xfrm>
          <a:prstGeom prst="rect">
            <a:avLst/>
          </a:prstGeom>
        </p:spPr>
      </p:pic>
    </p:spTree>
    <p:extLst>
      <p:ext uri="{BB962C8B-B14F-4D97-AF65-F5344CB8AC3E}">
        <p14:creationId xmlns:p14="http://schemas.microsoft.com/office/powerpoint/2010/main" val="33207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42B4-7C4C-40A6-9E9B-AA3D009DF19C}"/>
              </a:ext>
            </a:extLst>
          </p:cNvPr>
          <p:cNvSpPr>
            <a:spLocks noGrp="1"/>
          </p:cNvSpPr>
          <p:nvPr>
            <p:ph type="title"/>
          </p:nvPr>
        </p:nvSpPr>
        <p:spPr/>
        <p:txBody>
          <a:bodyPr/>
          <a:lstStyle/>
          <a:p>
            <a:r>
              <a:rPr lang="en-US" dirty="0"/>
              <a:t>Statement of Cash Flows</a:t>
            </a:r>
            <a:endParaRPr lang="en-IN" dirty="0"/>
          </a:p>
        </p:txBody>
      </p:sp>
      <p:sp>
        <p:nvSpPr>
          <p:cNvPr id="3" name="Content Placeholder 2">
            <a:extLst>
              <a:ext uri="{FF2B5EF4-FFF2-40B4-BE49-F238E27FC236}">
                <a16:creationId xmlns:a16="http://schemas.microsoft.com/office/drawing/2014/main" id="{C74212F0-9595-4299-BA81-46DC87FEEC20}"/>
              </a:ext>
            </a:extLst>
          </p:cNvPr>
          <p:cNvSpPr>
            <a:spLocks noGrp="1"/>
          </p:cNvSpPr>
          <p:nvPr>
            <p:ph idx="1"/>
          </p:nvPr>
        </p:nvSpPr>
        <p:spPr/>
        <p:txBody>
          <a:bodyPr/>
          <a:lstStyle/>
          <a:p>
            <a:r>
              <a:rPr lang="en-US" dirty="0"/>
              <a:t>There are three critical parts of a company's financial statements: </a:t>
            </a:r>
          </a:p>
          <a:p>
            <a:r>
              <a:rPr lang="en-US" b="1" dirty="0"/>
              <a:t>The balance sheet: </a:t>
            </a:r>
            <a:r>
              <a:rPr lang="en-US" dirty="0"/>
              <a:t>It gives a one-time snapshot of a company's assets and liabilities. </a:t>
            </a:r>
          </a:p>
          <a:p>
            <a:r>
              <a:rPr lang="en-US" b="1" dirty="0"/>
              <a:t>The income statement: </a:t>
            </a:r>
            <a:r>
              <a:rPr lang="en-US" dirty="0"/>
              <a:t>It indicates the business's profitability during a certain period.</a:t>
            </a:r>
          </a:p>
          <a:p>
            <a:r>
              <a:rPr lang="en-US" b="1" dirty="0"/>
              <a:t>The cash flow statement: </a:t>
            </a:r>
            <a:r>
              <a:rPr lang="en-US" dirty="0"/>
              <a:t>It shows the company's cash transactions (the inflows and outflows) during the given period. It shows whether all of the revenues booked on the income statement have been collected. </a:t>
            </a:r>
          </a:p>
        </p:txBody>
      </p:sp>
    </p:spTree>
    <p:extLst>
      <p:ext uri="{BB962C8B-B14F-4D97-AF65-F5344CB8AC3E}">
        <p14:creationId xmlns:p14="http://schemas.microsoft.com/office/powerpoint/2010/main" val="3538621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4906-695E-4E33-BB19-EEB375056AF6}"/>
              </a:ext>
            </a:extLst>
          </p:cNvPr>
          <p:cNvSpPr>
            <a:spLocks noGrp="1"/>
          </p:cNvSpPr>
          <p:nvPr>
            <p:ph type="title"/>
          </p:nvPr>
        </p:nvSpPr>
        <p:spPr/>
        <p:txBody>
          <a:bodyPr/>
          <a:lstStyle/>
          <a:p>
            <a:r>
              <a:rPr lang="en-US" dirty="0"/>
              <a:t>Free Cash Flow</a:t>
            </a:r>
            <a:endParaRPr lang="en-IN" dirty="0"/>
          </a:p>
        </p:txBody>
      </p:sp>
      <p:sp>
        <p:nvSpPr>
          <p:cNvPr id="3" name="Content Placeholder 2">
            <a:extLst>
              <a:ext uri="{FF2B5EF4-FFF2-40B4-BE49-F238E27FC236}">
                <a16:creationId xmlns:a16="http://schemas.microsoft.com/office/drawing/2014/main" id="{E79F454F-6BA6-4BF5-822D-38A3A9F730D8}"/>
              </a:ext>
            </a:extLst>
          </p:cNvPr>
          <p:cNvSpPr>
            <a:spLocks noGrp="1"/>
          </p:cNvSpPr>
          <p:nvPr>
            <p:ph idx="1"/>
          </p:nvPr>
        </p:nvSpPr>
        <p:spPr/>
        <p:txBody>
          <a:bodyPr/>
          <a:lstStyle/>
          <a:p>
            <a:r>
              <a:rPr lang="en-US" dirty="0"/>
              <a:t>To understand the true profitability of the business, analysts look at free cash flow. It is a really useful measure of financial performance – that tells a better story than net income — because it shows what money the company has left over to expand the business or return to shareholders, after paying dividends, buying back stock, or paying off debt.</a:t>
            </a:r>
          </a:p>
          <a:p>
            <a:endParaRPr lang="en-US" dirty="0"/>
          </a:p>
          <a:p>
            <a:r>
              <a:rPr lang="en-US" dirty="0"/>
              <a:t>Free Cash Flow = CFO- CFI</a:t>
            </a:r>
            <a:endParaRPr lang="en-IN" dirty="0"/>
          </a:p>
        </p:txBody>
      </p:sp>
    </p:spTree>
    <p:extLst>
      <p:ext uri="{BB962C8B-B14F-4D97-AF65-F5344CB8AC3E}">
        <p14:creationId xmlns:p14="http://schemas.microsoft.com/office/powerpoint/2010/main" val="171556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938A-0791-4ABD-AD1B-F3879DE162DA}"/>
              </a:ext>
            </a:extLst>
          </p:cNvPr>
          <p:cNvSpPr>
            <a:spLocks noGrp="1"/>
          </p:cNvSpPr>
          <p:nvPr>
            <p:ph type="title"/>
          </p:nvPr>
        </p:nvSpPr>
        <p:spPr/>
        <p:txBody>
          <a:bodyPr/>
          <a:lstStyle/>
          <a:p>
            <a:r>
              <a:rPr lang="en-US" dirty="0"/>
              <a:t>Rate of Return Analysis </a:t>
            </a:r>
            <a:endParaRPr lang="en-IN" dirty="0"/>
          </a:p>
        </p:txBody>
      </p:sp>
      <p:sp>
        <p:nvSpPr>
          <p:cNvPr id="3" name="Content Placeholder 2">
            <a:extLst>
              <a:ext uri="{FF2B5EF4-FFF2-40B4-BE49-F238E27FC236}">
                <a16:creationId xmlns:a16="http://schemas.microsoft.com/office/drawing/2014/main" id="{DD1B63BB-95D4-4F29-B253-D7EBA134DCCC}"/>
              </a:ext>
            </a:extLst>
          </p:cNvPr>
          <p:cNvSpPr>
            <a:spLocks noGrp="1"/>
          </p:cNvSpPr>
          <p:nvPr>
            <p:ph idx="1"/>
          </p:nvPr>
        </p:nvSpPr>
        <p:spPr/>
        <p:txBody>
          <a:bodyPr>
            <a:normAutofit fontScale="77500" lnSpcReduction="20000"/>
          </a:bodyPr>
          <a:lstStyle/>
          <a:p>
            <a:r>
              <a:rPr lang="en-US" dirty="0"/>
              <a:t>A rate of return (</a:t>
            </a:r>
            <a:r>
              <a:rPr lang="en-US" dirty="0" err="1"/>
              <a:t>RoR</a:t>
            </a:r>
            <a:r>
              <a:rPr lang="en-US" dirty="0"/>
              <a:t>) is the net gain or loss of an investment over a specified time period, expressed as a percentage of the investment’s initial cost. When calculating the rate of return, you are determining the percentage change from the beginning of the period until the end.</a:t>
            </a:r>
          </a:p>
          <a:p>
            <a:r>
              <a:rPr lang="en-US" dirty="0"/>
              <a:t>Rate of return=[(Current value−Initial value) /Initial value]×100</a:t>
            </a:r>
          </a:p>
          <a:p>
            <a:r>
              <a:rPr lang="en-IN" b="1" dirty="0"/>
              <a:t>F = P (1 + </a:t>
            </a:r>
            <a:r>
              <a:rPr lang="en-IN" b="1" dirty="0" err="1"/>
              <a:t>i</a:t>
            </a:r>
            <a:r>
              <a:rPr lang="en-IN" b="1" dirty="0"/>
              <a:t>)</a:t>
            </a:r>
            <a:r>
              <a:rPr lang="en-US" b="1" baseline="30000" dirty="0"/>
              <a:t>N</a:t>
            </a:r>
          </a:p>
          <a:p>
            <a:r>
              <a:rPr lang="en-US" baseline="30000" dirty="0"/>
              <a:t>F= Final Return</a:t>
            </a:r>
          </a:p>
          <a:p>
            <a:r>
              <a:rPr lang="en-US" baseline="30000" dirty="0"/>
              <a:t>P= Initial Investment</a:t>
            </a:r>
          </a:p>
          <a:p>
            <a:r>
              <a:rPr lang="en-US" baseline="30000" dirty="0"/>
              <a:t>N= Number of Years</a:t>
            </a:r>
          </a:p>
          <a:p>
            <a:r>
              <a:rPr lang="en-US" baseline="30000" dirty="0" err="1"/>
              <a:t>i</a:t>
            </a:r>
            <a:r>
              <a:rPr lang="en-US" baseline="30000" dirty="0"/>
              <a:t>= Rate of Return</a:t>
            </a:r>
          </a:p>
          <a:p>
            <a:r>
              <a:rPr lang="en-IN" baseline="30000" dirty="0"/>
              <a:t>F/P = (1+i)^N</a:t>
            </a:r>
          </a:p>
          <a:p>
            <a:r>
              <a:rPr lang="en-IN" baseline="30000" dirty="0"/>
              <a:t>Taking log both the sides </a:t>
            </a:r>
          </a:p>
          <a:p>
            <a:r>
              <a:rPr lang="en-IN" baseline="30000" dirty="0"/>
              <a:t>Log(f/P)=</a:t>
            </a:r>
            <a:r>
              <a:rPr lang="en-IN" baseline="30000" dirty="0" err="1"/>
              <a:t>NLog</a:t>
            </a:r>
            <a:r>
              <a:rPr lang="en-IN" baseline="30000" dirty="0"/>
              <a:t>(1+i)</a:t>
            </a:r>
          </a:p>
          <a:p>
            <a:r>
              <a:rPr lang="en-IN" baseline="30000" dirty="0"/>
              <a:t>1/</a:t>
            </a:r>
            <a:r>
              <a:rPr lang="en-IN" baseline="30000" dirty="0" err="1"/>
              <a:t>Nlog</a:t>
            </a:r>
            <a:r>
              <a:rPr lang="en-IN" baseline="30000" dirty="0"/>
              <a:t>(F/p) = log(1+i)</a:t>
            </a:r>
          </a:p>
          <a:p>
            <a:r>
              <a:rPr lang="en-IN" baseline="30000" dirty="0">
                <a:highlight>
                  <a:srgbClr val="FFFF00"/>
                </a:highlight>
              </a:rPr>
              <a:t>e^(1/N log(f/P) -1 = </a:t>
            </a:r>
            <a:r>
              <a:rPr lang="en-IN" baseline="30000" dirty="0" err="1">
                <a:highlight>
                  <a:srgbClr val="FFFF00"/>
                </a:highlight>
              </a:rPr>
              <a:t>i</a:t>
            </a:r>
            <a:endParaRPr lang="en-IN" baseline="30000" dirty="0">
              <a:highlight>
                <a:srgbClr val="FFFF00"/>
              </a:highlight>
            </a:endParaRPr>
          </a:p>
          <a:p>
            <a:endParaRPr lang="en-IN" baseline="30000" dirty="0"/>
          </a:p>
        </p:txBody>
      </p:sp>
    </p:spTree>
    <p:extLst>
      <p:ext uri="{BB962C8B-B14F-4D97-AF65-F5344CB8AC3E}">
        <p14:creationId xmlns:p14="http://schemas.microsoft.com/office/powerpoint/2010/main" val="345033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6179-8372-468C-AD87-6A7457457392}"/>
              </a:ext>
            </a:extLst>
          </p:cNvPr>
          <p:cNvSpPr>
            <a:spLocks noGrp="1"/>
          </p:cNvSpPr>
          <p:nvPr>
            <p:ph type="title"/>
          </p:nvPr>
        </p:nvSpPr>
        <p:spPr/>
        <p:txBody>
          <a:bodyPr/>
          <a:lstStyle/>
          <a:p>
            <a:r>
              <a:rPr lang="en-US" dirty="0"/>
              <a:t>Time Value of Money</a:t>
            </a:r>
            <a:endParaRPr lang="en-IN" dirty="0"/>
          </a:p>
        </p:txBody>
      </p:sp>
      <p:sp>
        <p:nvSpPr>
          <p:cNvPr id="3" name="Content Placeholder 2">
            <a:extLst>
              <a:ext uri="{FF2B5EF4-FFF2-40B4-BE49-F238E27FC236}">
                <a16:creationId xmlns:a16="http://schemas.microsoft.com/office/drawing/2014/main" id="{074E24E6-733C-42CF-8DBA-E3CC661B339A}"/>
              </a:ext>
            </a:extLst>
          </p:cNvPr>
          <p:cNvSpPr>
            <a:spLocks noGrp="1"/>
          </p:cNvSpPr>
          <p:nvPr>
            <p:ph idx="1"/>
          </p:nvPr>
        </p:nvSpPr>
        <p:spPr/>
        <p:txBody>
          <a:bodyPr>
            <a:normAutofit fontScale="85000" lnSpcReduction="20000"/>
          </a:bodyPr>
          <a:lstStyle/>
          <a:p>
            <a:r>
              <a:rPr lang="en-US" dirty="0"/>
              <a:t>Absolute Value of Money Today is worth more than that exact value of money due to change in the inflation rate and supply of money.</a:t>
            </a:r>
          </a:p>
          <a:p>
            <a:r>
              <a:rPr lang="en-US" b="0" i="0" dirty="0">
                <a:solidFill>
                  <a:srgbClr val="111111"/>
                </a:solidFill>
                <a:effectLst/>
                <a:latin typeface="SourceSansPro"/>
              </a:rPr>
              <a:t>The time value of money draws from the idea that rational investors prefer to receive money today rather than the same amount of money in the future because of money's potential to grow in value over a given period of time. For example, money deposited into a savings account earns a certain interest rate and is therefore said to be compounding in value. </a:t>
            </a:r>
          </a:p>
          <a:p>
            <a:r>
              <a:rPr lang="en-US" dirty="0"/>
              <a:t>Time Value of Money Formula: </a:t>
            </a:r>
            <a:r>
              <a:rPr lang="pt-BR" dirty="0"/>
              <a:t>FV = PV x [ 1 + (i / n) ] ^(n x t)</a:t>
            </a:r>
          </a:p>
          <a:p>
            <a:r>
              <a:rPr lang="en-US" dirty="0"/>
              <a:t>FV = Future value of money</a:t>
            </a:r>
          </a:p>
          <a:p>
            <a:r>
              <a:rPr lang="en-US" dirty="0"/>
              <a:t>PV = Present value of money</a:t>
            </a:r>
          </a:p>
          <a:p>
            <a:r>
              <a:rPr lang="en-US" dirty="0" err="1"/>
              <a:t>i</a:t>
            </a:r>
            <a:r>
              <a:rPr lang="en-US" dirty="0"/>
              <a:t> = interest rate</a:t>
            </a:r>
          </a:p>
          <a:p>
            <a:r>
              <a:rPr lang="en-US" dirty="0"/>
              <a:t>n = number of compounding periods per year</a:t>
            </a:r>
          </a:p>
          <a:p>
            <a:r>
              <a:rPr lang="en-US" dirty="0"/>
              <a:t>t = number of years</a:t>
            </a:r>
          </a:p>
          <a:p>
            <a:endParaRPr lang="en-IN" dirty="0"/>
          </a:p>
        </p:txBody>
      </p:sp>
    </p:spTree>
    <p:extLst>
      <p:ext uri="{BB962C8B-B14F-4D97-AF65-F5344CB8AC3E}">
        <p14:creationId xmlns:p14="http://schemas.microsoft.com/office/powerpoint/2010/main" val="167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9FB7-8DCD-4F99-9A73-8AA66670F6AD}"/>
              </a:ext>
            </a:extLst>
          </p:cNvPr>
          <p:cNvSpPr>
            <a:spLocks noGrp="1"/>
          </p:cNvSpPr>
          <p:nvPr>
            <p:ph type="title"/>
          </p:nvPr>
        </p:nvSpPr>
        <p:spPr/>
        <p:txBody>
          <a:bodyPr/>
          <a:lstStyle/>
          <a:p>
            <a:r>
              <a:rPr lang="en-IN" dirty="0"/>
              <a:t>Pay - back period</a:t>
            </a:r>
          </a:p>
        </p:txBody>
      </p:sp>
      <p:sp>
        <p:nvSpPr>
          <p:cNvPr id="3" name="Content Placeholder 2">
            <a:extLst>
              <a:ext uri="{FF2B5EF4-FFF2-40B4-BE49-F238E27FC236}">
                <a16:creationId xmlns:a16="http://schemas.microsoft.com/office/drawing/2014/main" id="{0D16C311-423B-4287-918E-477247A2D047}"/>
              </a:ext>
            </a:extLst>
          </p:cNvPr>
          <p:cNvSpPr>
            <a:spLocks noGrp="1"/>
          </p:cNvSpPr>
          <p:nvPr>
            <p:ph idx="1"/>
          </p:nvPr>
        </p:nvSpPr>
        <p:spPr/>
        <p:txBody>
          <a:bodyPr/>
          <a:lstStyle/>
          <a:p>
            <a:r>
              <a:rPr lang="en-US" dirty="0"/>
              <a:t>The payback period refers to the amount of time it takes to recover the cost of an investment.</a:t>
            </a:r>
          </a:p>
          <a:p>
            <a:r>
              <a:rPr lang="en-US" dirty="0"/>
              <a:t>PBP = Cost of Investment / Annual Cash Flows</a:t>
            </a:r>
          </a:p>
          <a:p>
            <a:r>
              <a:rPr lang="en-US" dirty="0"/>
              <a:t>PBP = 5,00,000/1,00,000</a:t>
            </a:r>
          </a:p>
          <a:p>
            <a:r>
              <a:rPr lang="en-US" dirty="0"/>
              <a:t>PBP = 5 Years</a:t>
            </a:r>
            <a:endParaRPr lang="en-IN" dirty="0"/>
          </a:p>
        </p:txBody>
      </p:sp>
    </p:spTree>
    <p:extLst>
      <p:ext uri="{BB962C8B-B14F-4D97-AF65-F5344CB8AC3E}">
        <p14:creationId xmlns:p14="http://schemas.microsoft.com/office/powerpoint/2010/main" val="183853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7AEE-BD99-4873-9C61-D6CD154F6EED}"/>
              </a:ext>
            </a:extLst>
          </p:cNvPr>
          <p:cNvSpPr>
            <a:spLocks noGrp="1"/>
          </p:cNvSpPr>
          <p:nvPr>
            <p:ph type="title"/>
          </p:nvPr>
        </p:nvSpPr>
        <p:spPr/>
        <p:txBody>
          <a:bodyPr/>
          <a:lstStyle/>
          <a:p>
            <a:r>
              <a:rPr lang="en-US" dirty="0"/>
              <a:t>Net Present Value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A66904-5368-4C89-B852-409E2668E6AE}"/>
                  </a:ext>
                </a:extLst>
              </p:cNvPr>
              <p:cNvSpPr>
                <a:spLocks noGrp="1"/>
              </p:cNvSpPr>
              <p:nvPr>
                <p:ph idx="1"/>
              </p:nvPr>
            </p:nvSpPr>
            <p:spPr/>
            <p:txBody>
              <a:bodyPr>
                <a:normAutofit fontScale="47500" lnSpcReduction="20000"/>
              </a:bodyPr>
              <a:lstStyle/>
              <a:p>
                <a:r>
                  <a:rPr lang="en-US" b="1" dirty="0"/>
                  <a:t>Minimum Attractive Rate of Return (MARR): </a:t>
                </a:r>
                <a:r>
                  <a:rPr lang="en-US" dirty="0"/>
                  <a:t>Minimum rate of return on the investment often disguised as interest rate offered by the banks over fixed deposits.</a:t>
                </a:r>
                <a:endParaRPr lang="en-US" b="1" dirty="0"/>
              </a:p>
              <a:p>
                <a:r>
                  <a:rPr lang="en-US" b="1" dirty="0"/>
                  <a:t>Discount Rate (r): </a:t>
                </a:r>
                <a:r>
                  <a:rPr lang="en-US" dirty="0"/>
                  <a:t>It is defined as the rate which is calculated and anticipated by any business as a </a:t>
                </a:r>
                <a:r>
                  <a:rPr lang="en-US" b="1" dirty="0"/>
                  <a:t>minimum rate of return</a:t>
                </a:r>
                <a:r>
                  <a:rPr lang="en-US" dirty="0"/>
                  <a:t>. r &gt; MARR</a:t>
                </a:r>
              </a:p>
              <a:p>
                <a:r>
                  <a:rPr lang="en-US" b="1" dirty="0"/>
                  <a:t>Discount Factor (DF): </a:t>
                </a:r>
                <a:r>
                  <a:rPr lang="en-US" dirty="0"/>
                  <a:t>A discount factor is a decimal number multiplied by a cash flow value to discount it back to its present value. The factor increases over time (meaning the decimal value gets smaller) as the effect of compounding the discount rate builds over time. 1/ (1+r)</a:t>
                </a:r>
                <a:r>
                  <a:rPr lang="en-US" baseline="30000" dirty="0"/>
                  <a:t>N</a:t>
                </a:r>
              </a:p>
              <a:p>
                <a:r>
                  <a:rPr lang="en-US" b="1" dirty="0"/>
                  <a:t>Present Value or Present Worth</a:t>
                </a:r>
                <a:r>
                  <a:rPr lang="en-US" dirty="0"/>
                  <a:t> at a given time period is determined as the product of return from the investment and the discount factor.</a:t>
                </a:r>
              </a:p>
              <a:p>
                <a14:m>
                  <m:oMath xmlns:m="http://schemas.openxmlformats.org/officeDocument/2006/math">
                    <m:sSubSup>
                      <m:sSubSupPr>
                        <m:ctrlPr>
                          <a:rPr lang="en-US" b="0" i="1" smtClean="0">
                            <a:solidFill>
                              <a:srgbClr val="111111"/>
                            </a:solidFill>
                            <a:effectLst/>
                            <a:latin typeface="Cambria Math" panose="02040503050406030204" pitchFamily="18" charset="0"/>
                            <a:ea typeface="Cambria Math" panose="02040503050406030204" pitchFamily="18" charset="0"/>
                          </a:rPr>
                        </m:ctrlPr>
                      </m:sSubSupPr>
                      <m:e>
                        <m:r>
                          <a:rPr lang="en-US" b="0" i="1" smtClean="0">
                            <a:solidFill>
                              <a:srgbClr val="111111"/>
                            </a:solidFill>
                            <a:effectLst/>
                            <a:latin typeface="Cambria Math" panose="02040503050406030204" pitchFamily="18" charset="0"/>
                            <a:ea typeface="Cambria Math" panose="02040503050406030204" pitchFamily="18" charset="0"/>
                          </a:rPr>
                          <m:t>𝑃𝑉</m:t>
                        </m:r>
                        <m:r>
                          <a:rPr lang="en-US" b="0" i="1" smtClean="0">
                            <a:solidFill>
                              <a:srgbClr val="111111"/>
                            </a:solidFill>
                            <a:effectLst/>
                            <a:latin typeface="Cambria Math" panose="02040503050406030204" pitchFamily="18" charset="0"/>
                            <a:ea typeface="Cambria Math" panose="02040503050406030204" pitchFamily="18" charset="0"/>
                          </a:rPr>
                          <m:t>= </m:t>
                        </m:r>
                      </m:e>
                      <m:sub/>
                      <m:sup/>
                    </m:sSubSup>
                    <m:f>
                      <m:fPr>
                        <m:ctrlPr>
                          <a:rPr lang="en-US" b="0" i="1" smtClean="0">
                            <a:solidFill>
                              <a:srgbClr val="111111"/>
                            </a:solidFill>
                            <a:effectLst/>
                            <a:latin typeface="Cambria Math" panose="02040503050406030204" pitchFamily="18" charset="0"/>
                            <a:ea typeface="Cambria Math" panose="02040503050406030204" pitchFamily="18" charset="0"/>
                          </a:rPr>
                        </m:ctrlPr>
                      </m:fPr>
                      <m:num>
                        <m:r>
                          <a:rPr lang="en-US" b="0" i="1" smtClean="0">
                            <a:solidFill>
                              <a:srgbClr val="111111"/>
                            </a:solidFill>
                            <a:effectLst/>
                            <a:latin typeface="Cambria Math" panose="02040503050406030204" pitchFamily="18" charset="0"/>
                            <a:ea typeface="Cambria Math" panose="02040503050406030204" pitchFamily="18" charset="0"/>
                          </a:rPr>
                          <m:t>𝑅𝑒𝑡𝑢𝑟𝑛</m:t>
                        </m:r>
                        <m:r>
                          <a:rPr lang="en-US" b="0" i="1" smtClean="0">
                            <a:solidFill>
                              <a:srgbClr val="111111"/>
                            </a:solidFill>
                            <a:effectLst/>
                            <a:latin typeface="Cambria Math" panose="02040503050406030204" pitchFamily="18" charset="0"/>
                            <a:ea typeface="Cambria Math" panose="02040503050406030204" pitchFamily="18" charset="0"/>
                          </a:rPr>
                          <m:t> </m:t>
                        </m:r>
                        <m:r>
                          <a:rPr lang="en-US" b="0" i="1" smtClean="0">
                            <a:solidFill>
                              <a:srgbClr val="111111"/>
                            </a:solidFill>
                            <a:effectLst/>
                            <a:latin typeface="Cambria Math" panose="02040503050406030204" pitchFamily="18" charset="0"/>
                            <a:ea typeface="Cambria Math" panose="02040503050406030204" pitchFamily="18" charset="0"/>
                          </a:rPr>
                          <m:t>𝑜𝑛</m:t>
                        </m:r>
                        <m:r>
                          <a:rPr lang="en-US" b="0" i="1" smtClean="0">
                            <a:solidFill>
                              <a:srgbClr val="111111"/>
                            </a:solidFill>
                            <a:effectLst/>
                            <a:latin typeface="Cambria Math" panose="02040503050406030204" pitchFamily="18" charset="0"/>
                            <a:ea typeface="Cambria Math" panose="02040503050406030204" pitchFamily="18" charset="0"/>
                          </a:rPr>
                          <m:t> </m:t>
                        </m:r>
                        <m:r>
                          <a:rPr lang="en-US" b="0" i="1" smtClean="0">
                            <a:solidFill>
                              <a:srgbClr val="111111"/>
                            </a:solidFill>
                            <a:effectLst/>
                            <a:latin typeface="Cambria Math" panose="02040503050406030204" pitchFamily="18" charset="0"/>
                            <a:ea typeface="Cambria Math" panose="02040503050406030204" pitchFamily="18" charset="0"/>
                          </a:rPr>
                          <m:t>𝐼𝑛𝑣𝑒𝑠𝑡𝑚𝑒𝑛𝑡</m:t>
                        </m:r>
                      </m:num>
                      <m:den>
                        <m:sSup>
                          <m:sSupPr>
                            <m:ctrlPr>
                              <a:rPr lang="en-US" b="0" i="1" smtClean="0">
                                <a:solidFill>
                                  <a:srgbClr val="111111"/>
                                </a:solidFill>
                                <a:effectLst/>
                                <a:latin typeface="Cambria Math" panose="02040503050406030204" pitchFamily="18" charset="0"/>
                                <a:ea typeface="Cambria Math" panose="02040503050406030204" pitchFamily="18" charset="0"/>
                              </a:rPr>
                            </m:ctrlPr>
                          </m:sSupPr>
                          <m:e>
                            <m:d>
                              <m:dPr>
                                <m:ctrlPr>
                                  <a:rPr lang="en-US" b="0" i="1" smtClean="0">
                                    <a:solidFill>
                                      <a:srgbClr val="111111"/>
                                    </a:solidFill>
                                    <a:effectLst/>
                                    <a:latin typeface="Cambria Math" panose="02040503050406030204" pitchFamily="18" charset="0"/>
                                    <a:ea typeface="Cambria Math" panose="02040503050406030204" pitchFamily="18" charset="0"/>
                                  </a:rPr>
                                </m:ctrlPr>
                              </m:dPr>
                              <m:e>
                                <m:r>
                                  <a:rPr lang="en-US" b="0" i="1" smtClean="0">
                                    <a:solidFill>
                                      <a:srgbClr val="111111"/>
                                    </a:solidFill>
                                    <a:effectLst/>
                                    <a:latin typeface="Cambria Math" panose="02040503050406030204" pitchFamily="18" charset="0"/>
                                    <a:ea typeface="Cambria Math" panose="02040503050406030204" pitchFamily="18" charset="0"/>
                                  </a:rPr>
                                  <m:t>1+</m:t>
                                </m:r>
                                <m:r>
                                  <a:rPr lang="en-US" b="0" i="1" smtClean="0">
                                    <a:solidFill>
                                      <a:srgbClr val="111111"/>
                                    </a:solidFill>
                                    <a:effectLst/>
                                    <a:latin typeface="Cambria Math" panose="02040503050406030204" pitchFamily="18" charset="0"/>
                                    <a:ea typeface="Cambria Math" panose="02040503050406030204" pitchFamily="18" charset="0"/>
                                  </a:rPr>
                                  <m:t>𝑟</m:t>
                                </m:r>
                              </m:e>
                            </m:d>
                          </m:e>
                          <m:sup>
                            <m:r>
                              <a:rPr lang="en-US" b="0" i="1" smtClean="0">
                                <a:solidFill>
                                  <a:srgbClr val="111111"/>
                                </a:solidFill>
                                <a:effectLst/>
                                <a:latin typeface="Cambria Math" panose="02040503050406030204" pitchFamily="18" charset="0"/>
                                <a:ea typeface="Cambria Math" panose="02040503050406030204" pitchFamily="18" charset="0"/>
                              </a:rPr>
                              <m:t>𝑁</m:t>
                            </m:r>
                          </m:sup>
                        </m:sSup>
                      </m:den>
                    </m:f>
                  </m:oMath>
                </a14:m>
                <a:endParaRPr lang="en-US" dirty="0"/>
              </a:p>
              <a:p>
                <a:r>
                  <a:rPr lang="en-US" b="1" dirty="0"/>
                  <a:t>Net Present Value (NPV): </a:t>
                </a:r>
                <a:r>
                  <a:rPr lang="en-US" dirty="0"/>
                  <a:t>It is the sum of all the present values over given period of time.</a:t>
                </a:r>
              </a:p>
              <a:p>
                <a14:m>
                  <m:oMath xmlns:m="http://schemas.openxmlformats.org/officeDocument/2006/math">
                    <m:sSubSup>
                      <m:sSubSupPr>
                        <m:ctrlPr>
                          <a:rPr lang="en-US" b="0" i="1" smtClean="0">
                            <a:solidFill>
                              <a:srgbClr val="111111"/>
                            </a:solidFill>
                            <a:effectLst/>
                            <a:latin typeface="Cambria Math" panose="02040503050406030204" pitchFamily="18" charset="0"/>
                            <a:ea typeface="Cambria Math" panose="02040503050406030204" pitchFamily="18" charset="0"/>
                          </a:rPr>
                        </m:ctrlPr>
                      </m:sSubSupPr>
                      <m:e>
                        <m:r>
                          <a:rPr lang="en-US" b="0" i="1" smtClean="0">
                            <a:solidFill>
                              <a:srgbClr val="111111"/>
                            </a:solidFill>
                            <a:effectLst/>
                            <a:latin typeface="Cambria Math" panose="02040503050406030204" pitchFamily="18" charset="0"/>
                            <a:ea typeface="Cambria Math" panose="02040503050406030204" pitchFamily="18" charset="0"/>
                          </a:rPr>
                          <m:t>𝑁𝑃𝑉</m:t>
                        </m:r>
                        <m:r>
                          <a:rPr lang="en-US" b="0" i="1" smtClean="0">
                            <a:solidFill>
                              <a:srgbClr val="111111"/>
                            </a:solidFill>
                            <a:effectLst/>
                            <a:latin typeface="Cambria Math" panose="02040503050406030204" pitchFamily="18" charset="0"/>
                            <a:ea typeface="Cambria Math" panose="02040503050406030204" pitchFamily="18" charset="0"/>
                          </a:rPr>
                          <m:t>= </m:t>
                        </m:r>
                        <m:r>
                          <m:rPr>
                            <m:sty m:val="p"/>
                          </m:rPr>
                          <a:rPr lang="el-GR" b="0" i="1" smtClean="0">
                            <a:solidFill>
                              <a:srgbClr val="111111"/>
                            </a:solidFill>
                            <a:effectLst/>
                            <a:latin typeface="Cambria Math" panose="02040503050406030204" pitchFamily="18" charset="0"/>
                            <a:ea typeface="Cambria Math" panose="02040503050406030204" pitchFamily="18" charset="0"/>
                          </a:rPr>
                          <m:t>Σ</m:t>
                        </m:r>
                      </m:e>
                      <m:sub>
                        <m:r>
                          <a:rPr lang="en-US" b="0" i="1" smtClean="0">
                            <a:solidFill>
                              <a:srgbClr val="111111"/>
                            </a:solidFill>
                            <a:effectLst/>
                            <a:latin typeface="Cambria Math" panose="02040503050406030204" pitchFamily="18" charset="0"/>
                            <a:ea typeface="Cambria Math" panose="02040503050406030204" pitchFamily="18" charset="0"/>
                          </a:rPr>
                          <m:t>𝑡</m:t>
                        </m:r>
                        <m:r>
                          <a:rPr lang="en-US" b="0" i="1" smtClean="0">
                            <a:solidFill>
                              <a:srgbClr val="111111"/>
                            </a:solidFill>
                            <a:effectLst/>
                            <a:latin typeface="Cambria Math" panose="02040503050406030204" pitchFamily="18" charset="0"/>
                            <a:ea typeface="Cambria Math" panose="02040503050406030204" pitchFamily="18" charset="0"/>
                          </a:rPr>
                          <m:t>=1</m:t>
                        </m:r>
                      </m:sub>
                      <m:sup>
                        <m:r>
                          <a:rPr lang="en-US" b="0" i="1" smtClean="0">
                            <a:solidFill>
                              <a:srgbClr val="111111"/>
                            </a:solidFill>
                            <a:effectLst/>
                            <a:latin typeface="Cambria Math" panose="02040503050406030204" pitchFamily="18" charset="0"/>
                            <a:ea typeface="Cambria Math" panose="02040503050406030204" pitchFamily="18" charset="0"/>
                          </a:rPr>
                          <m:t>𝑁</m:t>
                        </m:r>
                      </m:sup>
                    </m:sSubSup>
                    <m:f>
                      <m:fPr>
                        <m:ctrlPr>
                          <a:rPr lang="en-US" b="0" i="1" smtClean="0">
                            <a:solidFill>
                              <a:srgbClr val="111111"/>
                            </a:solidFill>
                            <a:effectLst/>
                            <a:latin typeface="Cambria Math" panose="02040503050406030204" pitchFamily="18" charset="0"/>
                            <a:ea typeface="Cambria Math" panose="02040503050406030204" pitchFamily="18" charset="0"/>
                          </a:rPr>
                        </m:ctrlPr>
                      </m:fPr>
                      <m:num>
                        <m:sSub>
                          <m:sSubPr>
                            <m:ctrlPr>
                              <a:rPr lang="en-US" b="0" i="1" smtClean="0">
                                <a:solidFill>
                                  <a:srgbClr val="111111"/>
                                </a:solidFill>
                                <a:effectLst/>
                                <a:latin typeface="Cambria Math" panose="02040503050406030204" pitchFamily="18" charset="0"/>
                                <a:ea typeface="Cambria Math" panose="02040503050406030204" pitchFamily="18" charset="0"/>
                              </a:rPr>
                            </m:ctrlPr>
                          </m:sSubPr>
                          <m:e>
                            <m:r>
                              <a:rPr lang="en-US" b="0" i="1" smtClean="0">
                                <a:solidFill>
                                  <a:srgbClr val="111111"/>
                                </a:solidFill>
                                <a:effectLst/>
                                <a:latin typeface="Cambria Math" panose="02040503050406030204" pitchFamily="18" charset="0"/>
                                <a:ea typeface="Cambria Math" panose="02040503050406030204" pitchFamily="18" charset="0"/>
                              </a:rPr>
                              <m:t>𝐶</m:t>
                            </m:r>
                          </m:e>
                          <m:sub>
                            <m:r>
                              <a:rPr lang="en-US" b="0" i="1" smtClean="0">
                                <a:solidFill>
                                  <a:srgbClr val="111111"/>
                                </a:solidFill>
                                <a:effectLst/>
                                <a:latin typeface="Cambria Math" panose="02040503050406030204" pitchFamily="18" charset="0"/>
                                <a:ea typeface="Cambria Math" panose="02040503050406030204" pitchFamily="18" charset="0"/>
                              </a:rPr>
                              <m:t>𝑡</m:t>
                            </m:r>
                          </m:sub>
                        </m:sSub>
                      </m:num>
                      <m:den>
                        <m:sSup>
                          <m:sSupPr>
                            <m:ctrlPr>
                              <a:rPr lang="en-US" b="0" i="1" smtClean="0">
                                <a:solidFill>
                                  <a:srgbClr val="111111"/>
                                </a:solidFill>
                                <a:effectLst/>
                                <a:latin typeface="Cambria Math" panose="02040503050406030204" pitchFamily="18" charset="0"/>
                                <a:ea typeface="Cambria Math" panose="02040503050406030204" pitchFamily="18" charset="0"/>
                              </a:rPr>
                            </m:ctrlPr>
                          </m:sSupPr>
                          <m:e>
                            <m:d>
                              <m:dPr>
                                <m:ctrlPr>
                                  <a:rPr lang="en-US" b="0" i="1" smtClean="0">
                                    <a:solidFill>
                                      <a:srgbClr val="111111"/>
                                    </a:solidFill>
                                    <a:effectLst/>
                                    <a:latin typeface="Cambria Math" panose="02040503050406030204" pitchFamily="18" charset="0"/>
                                    <a:ea typeface="Cambria Math" panose="02040503050406030204" pitchFamily="18" charset="0"/>
                                  </a:rPr>
                                </m:ctrlPr>
                              </m:dPr>
                              <m:e>
                                <m:r>
                                  <a:rPr lang="en-US" b="0" i="1" smtClean="0">
                                    <a:solidFill>
                                      <a:srgbClr val="111111"/>
                                    </a:solidFill>
                                    <a:effectLst/>
                                    <a:latin typeface="Cambria Math" panose="02040503050406030204" pitchFamily="18" charset="0"/>
                                    <a:ea typeface="Cambria Math" panose="02040503050406030204" pitchFamily="18" charset="0"/>
                                  </a:rPr>
                                  <m:t>1+</m:t>
                                </m:r>
                                <m:r>
                                  <a:rPr lang="en-US" b="0" i="1" smtClean="0">
                                    <a:solidFill>
                                      <a:srgbClr val="111111"/>
                                    </a:solidFill>
                                    <a:effectLst/>
                                    <a:latin typeface="Cambria Math" panose="02040503050406030204" pitchFamily="18" charset="0"/>
                                    <a:ea typeface="Cambria Math" panose="02040503050406030204" pitchFamily="18" charset="0"/>
                                  </a:rPr>
                                  <m:t>𝑟</m:t>
                                </m:r>
                              </m:e>
                            </m:d>
                          </m:e>
                          <m:sup>
                            <m:r>
                              <a:rPr lang="en-US" b="0" i="1" smtClean="0">
                                <a:solidFill>
                                  <a:srgbClr val="111111"/>
                                </a:solidFill>
                                <a:effectLst/>
                                <a:latin typeface="Cambria Math" panose="02040503050406030204" pitchFamily="18" charset="0"/>
                                <a:ea typeface="Cambria Math" panose="02040503050406030204" pitchFamily="18" charset="0"/>
                              </a:rPr>
                              <m:t>𝑡</m:t>
                            </m:r>
                          </m:sup>
                        </m:sSup>
                      </m:den>
                    </m:f>
                    <m:r>
                      <a:rPr lang="en-US" b="0" i="1" smtClean="0">
                        <a:solidFill>
                          <a:srgbClr val="111111"/>
                        </a:solidFill>
                        <a:effectLst/>
                        <a:latin typeface="Cambria Math" panose="02040503050406030204" pitchFamily="18" charset="0"/>
                        <a:ea typeface="Cambria Math" panose="02040503050406030204" pitchFamily="18" charset="0"/>
                      </a:rPr>
                      <m:t>−</m:t>
                    </m:r>
                    <m:sSub>
                      <m:sSubPr>
                        <m:ctrlPr>
                          <a:rPr lang="en-US" b="0" i="1" smtClean="0">
                            <a:solidFill>
                              <a:srgbClr val="111111"/>
                            </a:solidFill>
                            <a:effectLst/>
                            <a:latin typeface="Cambria Math" panose="02040503050406030204" pitchFamily="18" charset="0"/>
                            <a:ea typeface="Cambria Math" panose="02040503050406030204" pitchFamily="18" charset="0"/>
                          </a:rPr>
                        </m:ctrlPr>
                      </m:sSubPr>
                      <m:e>
                        <m:r>
                          <a:rPr lang="en-US" b="0" i="1" smtClean="0">
                            <a:solidFill>
                              <a:srgbClr val="111111"/>
                            </a:solidFill>
                            <a:effectLst/>
                            <a:latin typeface="Cambria Math" panose="02040503050406030204" pitchFamily="18" charset="0"/>
                            <a:ea typeface="Cambria Math" panose="02040503050406030204" pitchFamily="18" charset="0"/>
                          </a:rPr>
                          <m:t>𝐶</m:t>
                        </m:r>
                      </m:e>
                      <m:sub>
                        <m:r>
                          <a:rPr lang="en-US" b="0" i="1" smtClean="0">
                            <a:solidFill>
                              <a:srgbClr val="111111"/>
                            </a:solidFill>
                            <a:effectLst/>
                            <a:latin typeface="Cambria Math" panose="02040503050406030204" pitchFamily="18" charset="0"/>
                            <a:ea typeface="Cambria Math" panose="02040503050406030204" pitchFamily="18" charset="0"/>
                          </a:rPr>
                          <m:t>0 </m:t>
                        </m:r>
                      </m:sub>
                    </m:sSub>
                  </m:oMath>
                </a14:m>
                <a:endParaRPr lang="en-US" dirty="0"/>
              </a:p>
              <a:p>
                <a:r>
                  <a:rPr lang="en-US" b="1" i="0" dirty="0">
                    <a:solidFill>
                      <a:srgbClr val="111111"/>
                    </a:solidFill>
                    <a:effectLst/>
                    <a:latin typeface="KaTeX_Main"/>
                  </a:rPr>
                  <a:t>where:</a:t>
                </a:r>
              </a:p>
              <a:p>
                <a:r>
                  <a:rPr lang="en-US" b="0" i="1" dirty="0">
                    <a:solidFill>
                      <a:srgbClr val="111111"/>
                    </a:solidFill>
                    <a:effectLst/>
                    <a:latin typeface="KaTeX_Math"/>
                  </a:rPr>
                  <a:t>Ct</a:t>
                </a:r>
                <a:r>
                  <a:rPr lang="en-US" b="0" i="0" dirty="0">
                    <a:solidFill>
                      <a:srgbClr val="111111"/>
                    </a:solidFill>
                    <a:effectLst/>
                    <a:latin typeface="KaTeX_Main"/>
                  </a:rPr>
                  <a:t>​=Net cash inflow during the period t</a:t>
                </a:r>
              </a:p>
              <a:p>
                <a:r>
                  <a:rPr lang="en-US" b="0" i="1" dirty="0">
                    <a:solidFill>
                      <a:srgbClr val="111111"/>
                    </a:solidFill>
                    <a:effectLst/>
                    <a:latin typeface="KaTeX_Math"/>
                  </a:rPr>
                  <a:t>C</a:t>
                </a:r>
                <a:r>
                  <a:rPr lang="en-US" b="0" i="0" dirty="0">
                    <a:solidFill>
                      <a:srgbClr val="111111"/>
                    </a:solidFill>
                    <a:effectLst/>
                    <a:latin typeface="KaTeX_Main"/>
                  </a:rPr>
                  <a:t>0​=Total initial investment costs</a:t>
                </a:r>
              </a:p>
              <a:p>
                <a:r>
                  <a:rPr lang="en-US" i="1" dirty="0">
                    <a:solidFill>
                      <a:srgbClr val="111111"/>
                    </a:solidFill>
                    <a:latin typeface="KaTeX_Math"/>
                  </a:rPr>
                  <a:t>r </a:t>
                </a:r>
                <a:r>
                  <a:rPr lang="en-US" b="0" i="0" dirty="0">
                    <a:solidFill>
                      <a:srgbClr val="111111"/>
                    </a:solidFill>
                    <a:effectLst/>
                    <a:latin typeface="KaTeX_Main"/>
                  </a:rPr>
                  <a:t>=The Discount Rate</a:t>
                </a:r>
              </a:p>
              <a:p>
                <a:r>
                  <a:rPr lang="en-US" b="0" i="1" dirty="0">
                    <a:solidFill>
                      <a:srgbClr val="111111"/>
                    </a:solidFill>
                    <a:effectLst/>
                    <a:latin typeface="KaTeX_Math"/>
                  </a:rPr>
                  <a:t>t</a:t>
                </a:r>
                <a:r>
                  <a:rPr lang="en-US" b="0" i="0" dirty="0">
                    <a:solidFill>
                      <a:srgbClr val="111111"/>
                    </a:solidFill>
                    <a:effectLst/>
                    <a:latin typeface="KaTeX_Main"/>
                  </a:rPr>
                  <a:t>=The number of time periods​</a:t>
                </a:r>
                <a:endParaRPr lang="en-IN" dirty="0"/>
              </a:p>
            </p:txBody>
          </p:sp>
        </mc:Choice>
        <mc:Fallback xmlns="">
          <p:sp>
            <p:nvSpPr>
              <p:cNvPr id="3" name="Content Placeholder 2">
                <a:extLst>
                  <a:ext uri="{FF2B5EF4-FFF2-40B4-BE49-F238E27FC236}">
                    <a16:creationId xmlns:a16="http://schemas.microsoft.com/office/drawing/2014/main" id="{49A66904-5368-4C89-B852-409E2668E6AE}"/>
                  </a:ext>
                </a:extLst>
              </p:cNvPr>
              <p:cNvSpPr>
                <a:spLocks noGrp="1" noRot="1" noChangeAspect="1" noMove="1" noResize="1" noEditPoints="1" noAdjustHandles="1" noChangeArrowheads="1" noChangeShapeType="1" noTextEdit="1"/>
              </p:cNvSpPr>
              <p:nvPr>
                <p:ph idx="1"/>
              </p:nvPr>
            </p:nvSpPr>
            <p:spPr>
              <a:blipFill>
                <a:blip r:embed="rId2"/>
                <a:stretch>
                  <a:fillRect l="-58" t="-1261"/>
                </a:stretch>
              </a:blipFill>
            </p:spPr>
            <p:txBody>
              <a:bodyPr/>
              <a:lstStyle/>
              <a:p>
                <a:r>
                  <a:rPr lang="en-IN">
                    <a:noFill/>
                  </a:rPr>
                  <a:t> </a:t>
                </a:r>
              </a:p>
            </p:txBody>
          </p:sp>
        </mc:Fallback>
      </mc:AlternateContent>
    </p:spTree>
    <p:extLst>
      <p:ext uri="{BB962C8B-B14F-4D97-AF65-F5344CB8AC3E}">
        <p14:creationId xmlns:p14="http://schemas.microsoft.com/office/powerpoint/2010/main" val="50662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C119EF862F2B428545869A163026D0" ma:contentTypeVersion="6" ma:contentTypeDescription="Create a new document." ma:contentTypeScope="" ma:versionID="53a36c9661fd853792de75ebe4a93bec">
  <xsd:schema xmlns:xsd="http://www.w3.org/2001/XMLSchema" xmlns:xs="http://www.w3.org/2001/XMLSchema" xmlns:p="http://schemas.microsoft.com/office/2006/metadata/properties" xmlns:ns2="c75f609f-7101-412a-9a35-ac40d80ec81c" xmlns:ns3="238e7742-81a5-46a4-a886-022a0aa6310d" targetNamespace="http://schemas.microsoft.com/office/2006/metadata/properties" ma:root="true" ma:fieldsID="9f03a9a547c7879f663147d561c40701" ns2:_="" ns3:_="">
    <xsd:import namespace="c75f609f-7101-412a-9a35-ac40d80ec81c"/>
    <xsd:import namespace="238e7742-81a5-46a4-a886-022a0aa6310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5f609f-7101-412a-9a35-ac40d80ec8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8e7742-81a5-46a4-a886-022a0aa6310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958146-0FB0-413C-8040-E90DB71C77A7}"/>
</file>

<file path=customXml/itemProps2.xml><?xml version="1.0" encoding="utf-8"?>
<ds:datastoreItem xmlns:ds="http://schemas.openxmlformats.org/officeDocument/2006/customXml" ds:itemID="{9D079006-3AED-478E-BD4D-111B19CDADAC}"/>
</file>

<file path=customXml/itemProps3.xml><?xml version="1.0" encoding="utf-8"?>
<ds:datastoreItem xmlns:ds="http://schemas.openxmlformats.org/officeDocument/2006/customXml" ds:itemID="{8C67A3A8-7B3D-4B8C-8D10-4DF4661B52F1}"/>
</file>

<file path=docProps/app.xml><?xml version="1.0" encoding="utf-8"?>
<Properties xmlns="http://schemas.openxmlformats.org/officeDocument/2006/extended-properties" xmlns:vt="http://schemas.openxmlformats.org/officeDocument/2006/docPropsVTypes">
  <TotalTime>4154</TotalTime>
  <Words>1313</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Cabin-semi-bold</vt:lpstr>
      <vt:lpstr>Calibri</vt:lpstr>
      <vt:lpstr>Calibri Light</vt:lpstr>
      <vt:lpstr>Cambria Math</vt:lpstr>
      <vt:lpstr>KaTeX_Main</vt:lpstr>
      <vt:lpstr>KaTeX_Math</vt:lpstr>
      <vt:lpstr>SourceSansPro</vt:lpstr>
      <vt:lpstr>Office Theme</vt:lpstr>
      <vt:lpstr>Economic Decision Making</vt:lpstr>
      <vt:lpstr>Cash Flows</vt:lpstr>
      <vt:lpstr>Cash Flow Categories</vt:lpstr>
      <vt:lpstr>Statement of Cash Flows</vt:lpstr>
      <vt:lpstr>Free Cash Flow</vt:lpstr>
      <vt:lpstr>Rate of Return Analysis </vt:lpstr>
      <vt:lpstr>Time Value of Money</vt:lpstr>
      <vt:lpstr>Pay - back period</vt:lpstr>
      <vt:lpstr>Net Present Value</vt:lpstr>
      <vt:lpstr>PowerPoint Presentation</vt:lpstr>
      <vt:lpstr>PowerPoint Presentation</vt:lpstr>
      <vt:lpstr>Internal Rate of Return (IRR)</vt:lpstr>
      <vt:lpstr>Relation Between NPV &amp; IRR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Decision Making</dc:title>
  <dc:creator>Dr. Thakur Dev Pandey [MU - Jaipur]</dc:creator>
  <cp:lastModifiedBy>Dr. Thakur Dev Pandey [MU - Jaipur]</cp:lastModifiedBy>
  <cp:revision>33</cp:revision>
  <dcterms:created xsi:type="dcterms:W3CDTF">2021-05-04T08:39:44Z</dcterms:created>
  <dcterms:modified xsi:type="dcterms:W3CDTF">2021-11-09T17:14:16Z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0x01010015C119EF862F2B428545869A163026D0</vt:lpwstr>
  </property>
</Properties>
</file>