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7" r:id="rId6"/>
    <p:sldId id="259" r:id="rId7"/>
    <p:sldId id="261" r:id="rId8"/>
    <p:sldId id="262" r:id="rId9"/>
    <p:sldId id="263" r:id="rId10"/>
    <p:sldId id="264" r:id="rId11"/>
    <p:sldId id="268" r:id="rId12"/>
    <p:sldId id="269" r:id="rId13"/>
    <p:sldId id="288" r:id="rId14"/>
    <p:sldId id="289" r:id="rId15"/>
    <p:sldId id="291" r:id="rId16"/>
    <p:sldId id="298" r:id="rId17"/>
    <p:sldId id="292" r:id="rId18"/>
    <p:sldId id="299" r:id="rId19"/>
    <p:sldId id="270" r:id="rId20"/>
    <p:sldId id="276" r:id="rId21"/>
    <p:sldId id="277" r:id="rId22"/>
    <p:sldId id="278" r:id="rId23"/>
    <p:sldId id="300" r:id="rId24"/>
    <p:sldId id="295" r:id="rId25"/>
    <p:sldId id="282" r:id="rId26"/>
    <p:sldId id="287" r:id="rId27"/>
    <p:sldId id="290" r:id="rId28"/>
    <p:sldId id="281" r:id="rId29"/>
    <p:sldId id="279" r:id="rId30"/>
    <p:sldId id="294" r:id="rId31"/>
    <p:sldId id="286" r:id="rId32"/>
    <p:sldId id="284" r:id="rId33"/>
    <p:sldId id="280"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61880-1810-4F5F-8F85-EA917ED56A41}" v="835" dt="2022-12-01T03:14:18.970"/>
    <p1510:client id="{51F0F526-8EA4-F5E1-279C-101F73FA79A1}" v="194" dt="2022-12-01T01:15:24.848"/>
    <p1510:client id="{63D0E03E-5566-CEDB-8726-2AA60246772B}" v="223" dt="2022-11-30T08:07:15.233"/>
    <p1510:client id="{681FD82C-9072-492A-52C8-3CA2E043B9C9}" v="531" dt="2022-11-30T01:40:06.388"/>
    <p1510:client id="{856EF54E-6FEC-43CC-8E90-504C2D84E305}" v="143" dt="2022-11-29T03:36:04.011"/>
    <p1510:client id="{8D21AD6F-2FEE-BAFC-EAA4-C3CDF86658C3}" v="650" dt="2022-12-01T04:23:00.444"/>
    <p1510:client id="{9917812D-1089-4836-98A3-9AE2EB6552B6}" v="3" dt="2022-11-29T02:39:31.257"/>
    <p1510:client id="{9E314B30-0A68-47D3-81C1-9238270BE923}" v="1615" dt="2022-12-01T05:29:34.217"/>
    <p1510:client id="{F25211B6-76D2-4EE1-8770-0329108C2062}" v="1581" dt="2022-12-01T05:08:53.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hyperlink" Target="https://www.sciencedirect.com/science/article/abs/pii/S0925400507007691"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sciencedirect.com/science/article/abs/pii/S0925400507007691"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D00BD-7B4F-4A82-A751-5BC68EEC0C3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87CD2BB-FF4E-4C59-A2FD-53E773A12F23}">
      <dgm:prSet/>
      <dgm:spPr/>
      <dgm:t>
        <a:bodyPr/>
        <a:lstStyle/>
        <a:p>
          <a:r>
            <a:rPr lang="en-US"/>
            <a:t>We have used one air quality dataset that contains a concentration of different polluted elements available in the air exists . {42. De Vito, S.; Piga, M.; Massera, E.; Martinotto, L. On field calibration of an electronic nose for benzene estimation in an urban pollution monitoring scenario. Sens. Actuators B Chem. 2008, 129, 750–757. [CrossRef]} </a:t>
          </a:r>
        </a:p>
      </dgm:t>
    </dgm:pt>
    <dgm:pt modelId="{55F61EBF-0258-4035-93A7-58C1119622AB}" type="parTrans" cxnId="{A25E3B26-E92E-432F-8908-B304E73B6F92}">
      <dgm:prSet/>
      <dgm:spPr/>
      <dgm:t>
        <a:bodyPr/>
        <a:lstStyle/>
        <a:p>
          <a:endParaRPr lang="en-US"/>
        </a:p>
      </dgm:t>
    </dgm:pt>
    <dgm:pt modelId="{DF69E1C0-9812-4303-9D3F-C2E99E73BF8A}" type="sibTrans" cxnId="{A25E3B26-E92E-432F-8908-B304E73B6F92}">
      <dgm:prSet/>
      <dgm:spPr/>
      <dgm:t>
        <a:bodyPr/>
        <a:lstStyle/>
        <a:p>
          <a:endParaRPr lang="en-US"/>
        </a:p>
      </dgm:t>
    </dgm:pt>
    <dgm:pt modelId="{668ABBA2-5CEC-409A-9EF3-4A2AD61F0D3D}">
      <dgm:prSet/>
      <dgm:spPr/>
      <dgm:t>
        <a:bodyPr/>
        <a:lstStyle/>
        <a:p>
          <a:pPr rtl="0"/>
          <a:r>
            <a:rPr lang="en-US"/>
            <a:t>The dataset contains</a:t>
          </a:r>
          <a:br>
            <a:rPr lang="en-US"/>
          </a:br>
          <a:r>
            <a:rPr lang="en-US"/>
            <a:t>9358 entries of 13 gas levels present in a polluted environment.</a:t>
          </a:r>
          <a:r>
            <a:rPr lang="en-US">
              <a:latin typeface="Century Gothic" panose="020B0502020202020204"/>
            </a:rPr>
            <a:t> </a:t>
          </a:r>
          <a:endParaRPr lang="en-US"/>
        </a:p>
      </dgm:t>
    </dgm:pt>
    <dgm:pt modelId="{C4B2ABF8-C167-4FDF-89E3-A338DB5FCE09}" type="parTrans" cxnId="{41A37573-CD68-48A3-B2BB-B5B24AE41682}">
      <dgm:prSet/>
      <dgm:spPr/>
      <dgm:t>
        <a:bodyPr/>
        <a:lstStyle/>
        <a:p>
          <a:endParaRPr lang="en-US"/>
        </a:p>
      </dgm:t>
    </dgm:pt>
    <dgm:pt modelId="{298F4878-D9D9-4E71-9A15-9898AC75F73E}" type="sibTrans" cxnId="{41A37573-CD68-48A3-B2BB-B5B24AE41682}">
      <dgm:prSet/>
      <dgm:spPr/>
      <dgm:t>
        <a:bodyPr/>
        <a:lstStyle/>
        <a:p>
          <a:endParaRPr lang="en-US"/>
        </a:p>
      </dgm:t>
    </dgm:pt>
    <dgm:pt modelId="{0EC489F7-426E-4251-B4A6-AC9BA677F398}">
      <dgm:prSet/>
      <dgm:spPr/>
      <dgm:t>
        <a:bodyPr/>
        <a:lstStyle/>
        <a:p>
          <a:r>
            <a:rPr lang="en-US"/>
            <a:t>This dataset was collected using</a:t>
          </a:r>
          <a:br>
            <a:rPr lang="en-US"/>
          </a:br>
          <a:r>
            <a:rPr lang="en-US"/>
            <a:t>multivariant sensors deployed in the polluted environment of an Italian city. </a:t>
          </a:r>
        </a:p>
      </dgm:t>
    </dgm:pt>
    <dgm:pt modelId="{EA587810-13A7-430C-94C0-E1A771709BEA}" type="parTrans" cxnId="{C683690A-C534-4890-AE3D-2CA27696575B}">
      <dgm:prSet/>
      <dgm:spPr/>
      <dgm:t>
        <a:bodyPr/>
        <a:lstStyle/>
        <a:p>
          <a:endParaRPr lang="en-US"/>
        </a:p>
      </dgm:t>
    </dgm:pt>
    <dgm:pt modelId="{84E977C0-6658-4C84-9107-8874126C22CB}" type="sibTrans" cxnId="{C683690A-C534-4890-AE3D-2CA27696575B}">
      <dgm:prSet/>
      <dgm:spPr/>
      <dgm:t>
        <a:bodyPr/>
        <a:lstStyle/>
        <a:p>
          <a:endParaRPr lang="en-US"/>
        </a:p>
      </dgm:t>
    </dgm:pt>
    <dgm:pt modelId="{12D8C6B3-9A39-4D40-856C-5EECB3EB2CAA}">
      <dgm:prSet/>
      <dgm:spPr/>
      <dgm:t>
        <a:bodyPr/>
        <a:lstStyle/>
        <a:p>
          <a:r>
            <a:rPr lang="en-US"/>
            <a:t>We are using Firebase database to store the sensor data.</a:t>
          </a:r>
        </a:p>
      </dgm:t>
    </dgm:pt>
    <dgm:pt modelId="{699A6FC1-E482-4507-A5CD-CA67249A5D0C}" type="parTrans" cxnId="{4DA281BD-86A4-4664-9751-1A9714D1E77E}">
      <dgm:prSet/>
      <dgm:spPr/>
      <dgm:t>
        <a:bodyPr/>
        <a:lstStyle/>
        <a:p>
          <a:endParaRPr lang="en-US"/>
        </a:p>
      </dgm:t>
    </dgm:pt>
    <dgm:pt modelId="{01DC5F59-00DD-4A15-967D-FFAC49DF0944}" type="sibTrans" cxnId="{4DA281BD-86A4-4664-9751-1A9714D1E77E}">
      <dgm:prSet/>
      <dgm:spPr/>
      <dgm:t>
        <a:bodyPr/>
        <a:lstStyle/>
        <a:p>
          <a:endParaRPr lang="en-US"/>
        </a:p>
      </dgm:t>
    </dgm:pt>
    <dgm:pt modelId="{945794CC-75FA-4439-BBF8-8D68761FDBCD}">
      <dgm:prSet phldr="0"/>
      <dgm:spPr/>
      <dgm:t>
        <a:bodyPr/>
        <a:lstStyle/>
        <a:p>
          <a:pPr rtl="0"/>
          <a:r>
            <a:rPr lang="en-US">
              <a:latin typeface="Century Gothic" panose="020B0502020202020204"/>
            </a:rPr>
            <a:t>The dataset which is used in this research took referance from 42nd referance given in research. That referanced paper link is given below it may require access to get dataset.</a:t>
          </a:r>
        </a:p>
      </dgm:t>
    </dgm:pt>
    <dgm:pt modelId="{06CD60D1-4A4C-465D-96FA-94859546DB2F}" type="parTrans" cxnId="{53801BFD-6BBD-45F0-9379-C31DBFF8BE4B}">
      <dgm:prSet/>
      <dgm:spPr/>
    </dgm:pt>
    <dgm:pt modelId="{97037F7E-85F3-4B52-93BB-7DE4DE1E5D0D}" type="sibTrans" cxnId="{53801BFD-6BBD-45F0-9379-C31DBFF8BE4B}">
      <dgm:prSet/>
      <dgm:spPr/>
    </dgm:pt>
    <dgm:pt modelId="{F0763850-4F1C-4944-9465-9E210C2B198F}">
      <dgm:prSet phldr="0"/>
      <dgm:spPr/>
      <dgm:t>
        <a:bodyPr/>
        <a:lstStyle/>
        <a:p>
          <a:r>
            <a:rPr lang="en-US">
              <a:latin typeface="Century Gothic" panose="020B0502020202020204"/>
              <a:hlinkClick xmlns:r="http://schemas.openxmlformats.org/officeDocument/2006/relationships" r:id="rId1"/>
            </a:rPr>
            <a:t>https</a:t>
          </a:r>
          <a:r>
            <a:rPr lang="en-US">
              <a:hlinkClick xmlns:r="http://schemas.openxmlformats.org/officeDocument/2006/relationships" r:id="rId1"/>
            </a:rPr>
            <a:t>://www.sciencedirect.com/science/article/abs/pii/S0925400507007691</a:t>
          </a:r>
        </a:p>
      </dgm:t>
    </dgm:pt>
    <dgm:pt modelId="{8A9DBEA0-E542-43DC-B81F-522707D9D82B}" type="parTrans" cxnId="{F51CAA86-21B5-4422-A061-63B420467668}">
      <dgm:prSet/>
      <dgm:spPr/>
    </dgm:pt>
    <dgm:pt modelId="{D7215FA0-2BCC-43E9-A2CE-CFFAA7B36AF8}" type="sibTrans" cxnId="{F51CAA86-21B5-4422-A061-63B420467668}">
      <dgm:prSet/>
      <dgm:spPr/>
    </dgm:pt>
    <dgm:pt modelId="{AFCE8068-4BBE-4040-B628-B23879135501}" type="pres">
      <dgm:prSet presAssocID="{3B5D00BD-7B4F-4A82-A751-5BC68EEC0C3E}" presName="linear" presStyleCnt="0">
        <dgm:presLayoutVars>
          <dgm:animLvl val="lvl"/>
          <dgm:resizeHandles val="exact"/>
        </dgm:presLayoutVars>
      </dgm:prSet>
      <dgm:spPr/>
    </dgm:pt>
    <dgm:pt modelId="{D6218649-FD6A-4E49-985C-34F14368EF6C}" type="pres">
      <dgm:prSet presAssocID="{587CD2BB-FF4E-4C59-A2FD-53E773A12F23}" presName="parentText" presStyleLbl="node1" presStyleIdx="0" presStyleCnt="6">
        <dgm:presLayoutVars>
          <dgm:chMax val="0"/>
          <dgm:bulletEnabled val="1"/>
        </dgm:presLayoutVars>
      </dgm:prSet>
      <dgm:spPr/>
    </dgm:pt>
    <dgm:pt modelId="{FF71C8D6-44E8-486C-9122-E6AEB068B33D}" type="pres">
      <dgm:prSet presAssocID="{DF69E1C0-9812-4303-9D3F-C2E99E73BF8A}" presName="spacer" presStyleCnt="0"/>
      <dgm:spPr/>
    </dgm:pt>
    <dgm:pt modelId="{94E8D97E-A3A1-4BD6-8B15-4B215229E51E}" type="pres">
      <dgm:prSet presAssocID="{668ABBA2-5CEC-409A-9EF3-4A2AD61F0D3D}" presName="parentText" presStyleLbl="node1" presStyleIdx="1" presStyleCnt="6">
        <dgm:presLayoutVars>
          <dgm:chMax val="0"/>
          <dgm:bulletEnabled val="1"/>
        </dgm:presLayoutVars>
      </dgm:prSet>
      <dgm:spPr/>
    </dgm:pt>
    <dgm:pt modelId="{FD9BA709-246B-42F2-A0F5-0E672B3E594D}" type="pres">
      <dgm:prSet presAssocID="{298F4878-D9D9-4E71-9A15-9898AC75F73E}" presName="spacer" presStyleCnt="0"/>
      <dgm:spPr/>
    </dgm:pt>
    <dgm:pt modelId="{D2DD457B-20A9-4731-8E45-27978D2A9CC9}" type="pres">
      <dgm:prSet presAssocID="{0EC489F7-426E-4251-B4A6-AC9BA677F398}" presName="parentText" presStyleLbl="node1" presStyleIdx="2" presStyleCnt="6">
        <dgm:presLayoutVars>
          <dgm:chMax val="0"/>
          <dgm:bulletEnabled val="1"/>
        </dgm:presLayoutVars>
      </dgm:prSet>
      <dgm:spPr/>
    </dgm:pt>
    <dgm:pt modelId="{E676C3CB-448B-4EBC-8704-34ADD7ADFD6A}" type="pres">
      <dgm:prSet presAssocID="{84E977C0-6658-4C84-9107-8874126C22CB}" presName="spacer" presStyleCnt="0"/>
      <dgm:spPr/>
    </dgm:pt>
    <dgm:pt modelId="{A710CA96-8E4D-4271-8B55-18EC6B4507B5}" type="pres">
      <dgm:prSet presAssocID="{12D8C6B3-9A39-4D40-856C-5EECB3EB2CAA}" presName="parentText" presStyleLbl="node1" presStyleIdx="3" presStyleCnt="6">
        <dgm:presLayoutVars>
          <dgm:chMax val="0"/>
          <dgm:bulletEnabled val="1"/>
        </dgm:presLayoutVars>
      </dgm:prSet>
      <dgm:spPr/>
    </dgm:pt>
    <dgm:pt modelId="{18872DDB-1763-4275-A329-AAC21AE5125A}" type="pres">
      <dgm:prSet presAssocID="{01DC5F59-00DD-4A15-967D-FFAC49DF0944}" presName="spacer" presStyleCnt="0"/>
      <dgm:spPr/>
    </dgm:pt>
    <dgm:pt modelId="{64B901B0-2CD0-4094-A3A9-B9ECD34C59E7}" type="pres">
      <dgm:prSet presAssocID="{945794CC-75FA-4439-BBF8-8D68761FDBCD}" presName="parentText" presStyleLbl="node1" presStyleIdx="4" presStyleCnt="6">
        <dgm:presLayoutVars>
          <dgm:chMax val="0"/>
          <dgm:bulletEnabled val="1"/>
        </dgm:presLayoutVars>
      </dgm:prSet>
      <dgm:spPr/>
    </dgm:pt>
    <dgm:pt modelId="{8E481F63-34B9-4B9C-A603-BF0DCA3EEA74}" type="pres">
      <dgm:prSet presAssocID="{97037F7E-85F3-4B52-93BB-7DE4DE1E5D0D}" presName="spacer" presStyleCnt="0"/>
      <dgm:spPr/>
    </dgm:pt>
    <dgm:pt modelId="{8BEB5DE6-E33F-4F02-915A-42BD26939DDC}" type="pres">
      <dgm:prSet presAssocID="{F0763850-4F1C-4944-9465-9E210C2B198F}" presName="parentText" presStyleLbl="node1" presStyleIdx="5" presStyleCnt="6">
        <dgm:presLayoutVars>
          <dgm:chMax val="0"/>
          <dgm:bulletEnabled val="1"/>
        </dgm:presLayoutVars>
      </dgm:prSet>
      <dgm:spPr/>
    </dgm:pt>
  </dgm:ptLst>
  <dgm:cxnLst>
    <dgm:cxn modelId="{C683690A-C534-4890-AE3D-2CA27696575B}" srcId="{3B5D00BD-7B4F-4A82-A751-5BC68EEC0C3E}" destId="{0EC489F7-426E-4251-B4A6-AC9BA677F398}" srcOrd="2" destOrd="0" parTransId="{EA587810-13A7-430C-94C0-E1A771709BEA}" sibTransId="{84E977C0-6658-4C84-9107-8874126C22CB}"/>
    <dgm:cxn modelId="{C11B911D-21B8-4900-9926-0903A25F235C}" type="presOf" srcId="{587CD2BB-FF4E-4C59-A2FD-53E773A12F23}" destId="{D6218649-FD6A-4E49-985C-34F14368EF6C}" srcOrd="0" destOrd="0" presId="urn:microsoft.com/office/officeart/2005/8/layout/vList2"/>
    <dgm:cxn modelId="{A25E3B26-E92E-432F-8908-B304E73B6F92}" srcId="{3B5D00BD-7B4F-4A82-A751-5BC68EEC0C3E}" destId="{587CD2BB-FF4E-4C59-A2FD-53E773A12F23}" srcOrd="0" destOrd="0" parTransId="{55F61EBF-0258-4035-93A7-58C1119622AB}" sibTransId="{DF69E1C0-9812-4303-9D3F-C2E99E73BF8A}"/>
    <dgm:cxn modelId="{983F253B-DDA4-45B4-BF8E-3154B48CDBDB}" type="presOf" srcId="{F0763850-4F1C-4944-9465-9E210C2B198F}" destId="{8BEB5DE6-E33F-4F02-915A-42BD26939DDC}" srcOrd="0" destOrd="0" presId="urn:microsoft.com/office/officeart/2005/8/layout/vList2"/>
    <dgm:cxn modelId="{AB281C3E-C864-4FDC-9709-BD64280DC272}" type="presOf" srcId="{0EC489F7-426E-4251-B4A6-AC9BA677F398}" destId="{D2DD457B-20A9-4731-8E45-27978D2A9CC9}" srcOrd="0" destOrd="0" presId="urn:microsoft.com/office/officeart/2005/8/layout/vList2"/>
    <dgm:cxn modelId="{43968962-31E8-476B-9513-61E4E8AADDEB}" type="presOf" srcId="{668ABBA2-5CEC-409A-9EF3-4A2AD61F0D3D}" destId="{94E8D97E-A3A1-4BD6-8B15-4B215229E51E}" srcOrd="0" destOrd="0" presId="urn:microsoft.com/office/officeart/2005/8/layout/vList2"/>
    <dgm:cxn modelId="{37E5EA4C-EE2A-484D-894A-48815A9033D6}" type="presOf" srcId="{945794CC-75FA-4439-BBF8-8D68761FDBCD}" destId="{64B901B0-2CD0-4094-A3A9-B9ECD34C59E7}" srcOrd="0" destOrd="0" presId="urn:microsoft.com/office/officeart/2005/8/layout/vList2"/>
    <dgm:cxn modelId="{41A37573-CD68-48A3-B2BB-B5B24AE41682}" srcId="{3B5D00BD-7B4F-4A82-A751-5BC68EEC0C3E}" destId="{668ABBA2-5CEC-409A-9EF3-4A2AD61F0D3D}" srcOrd="1" destOrd="0" parTransId="{C4B2ABF8-C167-4FDF-89E3-A338DB5FCE09}" sibTransId="{298F4878-D9D9-4E71-9A15-9898AC75F73E}"/>
    <dgm:cxn modelId="{F51CAA86-21B5-4422-A061-63B420467668}" srcId="{3B5D00BD-7B4F-4A82-A751-5BC68EEC0C3E}" destId="{F0763850-4F1C-4944-9465-9E210C2B198F}" srcOrd="5" destOrd="0" parTransId="{8A9DBEA0-E542-43DC-B81F-522707D9D82B}" sibTransId="{D7215FA0-2BCC-43E9-A2CE-CFFAA7B36AF8}"/>
    <dgm:cxn modelId="{B2DA739D-CF77-4323-9C2C-D3AAD7284B94}" type="presOf" srcId="{12D8C6B3-9A39-4D40-856C-5EECB3EB2CAA}" destId="{A710CA96-8E4D-4271-8B55-18EC6B4507B5}" srcOrd="0" destOrd="0" presId="urn:microsoft.com/office/officeart/2005/8/layout/vList2"/>
    <dgm:cxn modelId="{88B779B4-F6FA-491B-98D9-74FD8CB6A1D5}" type="presOf" srcId="{3B5D00BD-7B4F-4A82-A751-5BC68EEC0C3E}" destId="{AFCE8068-4BBE-4040-B628-B23879135501}" srcOrd="0" destOrd="0" presId="urn:microsoft.com/office/officeart/2005/8/layout/vList2"/>
    <dgm:cxn modelId="{4DA281BD-86A4-4664-9751-1A9714D1E77E}" srcId="{3B5D00BD-7B4F-4A82-A751-5BC68EEC0C3E}" destId="{12D8C6B3-9A39-4D40-856C-5EECB3EB2CAA}" srcOrd="3" destOrd="0" parTransId="{699A6FC1-E482-4507-A5CD-CA67249A5D0C}" sibTransId="{01DC5F59-00DD-4A15-967D-FFAC49DF0944}"/>
    <dgm:cxn modelId="{53801BFD-6BBD-45F0-9379-C31DBFF8BE4B}" srcId="{3B5D00BD-7B4F-4A82-A751-5BC68EEC0C3E}" destId="{945794CC-75FA-4439-BBF8-8D68761FDBCD}" srcOrd="4" destOrd="0" parTransId="{06CD60D1-4A4C-465D-96FA-94859546DB2F}" sibTransId="{97037F7E-85F3-4B52-93BB-7DE4DE1E5D0D}"/>
    <dgm:cxn modelId="{AE759D1C-2AFB-4D04-AF3C-FBE04F631298}" type="presParOf" srcId="{AFCE8068-4BBE-4040-B628-B23879135501}" destId="{D6218649-FD6A-4E49-985C-34F14368EF6C}" srcOrd="0" destOrd="0" presId="urn:microsoft.com/office/officeart/2005/8/layout/vList2"/>
    <dgm:cxn modelId="{347287A7-0CCB-4F67-A98C-2F591747FF9D}" type="presParOf" srcId="{AFCE8068-4BBE-4040-B628-B23879135501}" destId="{FF71C8D6-44E8-486C-9122-E6AEB068B33D}" srcOrd="1" destOrd="0" presId="urn:microsoft.com/office/officeart/2005/8/layout/vList2"/>
    <dgm:cxn modelId="{C715318A-066A-4545-B171-644EF7D4C55A}" type="presParOf" srcId="{AFCE8068-4BBE-4040-B628-B23879135501}" destId="{94E8D97E-A3A1-4BD6-8B15-4B215229E51E}" srcOrd="2" destOrd="0" presId="urn:microsoft.com/office/officeart/2005/8/layout/vList2"/>
    <dgm:cxn modelId="{73A4F2E1-14EA-42A2-BEC6-9FDFAD267723}" type="presParOf" srcId="{AFCE8068-4BBE-4040-B628-B23879135501}" destId="{FD9BA709-246B-42F2-A0F5-0E672B3E594D}" srcOrd="3" destOrd="0" presId="urn:microsoft.com/office/officeart/2005/8/layout/vList2"/>
    <dgm:cxn modelId="{586EB3F1-5121-4F63-95FB-D2CCCD170595}" type="presParOf" srcId="{AFCE8068-4BBE-4040-B628-B23879135501}" destId="{D2DD457B-20A9-4731-8E45-27978D2A9CC9}" srcOrd="4" destOrd="0" presId="urn:microsoft.com/office/officeart/2005/8/layout/vList2"/>
    <dgm:cxn modelId="{28EDEA09-CE75-48F5-89D4-113CE142EE79}" type="presParOf" srcId="{AFCE8068-4BBE-4040-B628-B23879135501}" destId="{E676C3CB-448B-4EBC-8704-34ADD7ADFD6A}" srcOrd="5" destOrd="0" presId="urn:microsoft.com/office/officeart/2005/8/layout/vList2"/>
    <dgm:cxn modelId="{837B8CC5-CF89-4274-B676-78AE9987FF75}" type="presParOf" srcId="{AFCE8068-4BBE-4040-B628-B23879135501}" destId="{A710CA96-8E4D-4271-8B55-18EC6B4507B5}" srcOrd="6" destOrd="0" presId="urn:microsoft.com/office/officeart/2005/8/layout/vList2"/>
    <dgm:cxn modelId="{25DEEB96-414C-4F5D-95B4-52484F1192D8}" type="presParOf" srcId="{AFCE8068-4BBE-4040-B628-B23879135501}" destId="{18872DDB-1763-4275-A329-AAC21AE5125A}" srcOrd="7" destOrd="0" presId="urn:microsoft.com/office/officeart/2005/8/layout/vList2"/>
    <dgm:cxn modelId="{433031E7-0AC2-47D0-B31D-96D15EAEB023}" type="presParOf" srcId="{AFCE8068-4BBE-4040-B628-B23879135501}" destId="{64B901B0-2CD0-4094-A3A9-B9ECD34C59E7}" srcOrd="8" destOrd="0" presId="urn:microsoft.com/office/officeart/2005/8/layout/vList2"/>
    <dgm:cxn modelId="{EEAFE3CD-8AC4-47E2-A242-B9C97E93EFBA}" type="presParOf" srcId="{AFCE8068-4BBE-4040-B628-B23879135501}" destId="{8E481F63-34B9-4B9C-A603-BF0DCA3EEA74}" srcOrd="9" destOrd="0" presId="urn:microsoft.com/office/officeart/2005/8/layout/vList2"/>
    <dgm:cxn modelId="{22FC7A4A-D805-4B5A-829B-9A15DAA628CA}" type="presParOf" srcId="{AFCE8068-4BBE-4040-B628-B23879135501}" destId="{8BEB5DE6-E33F-4F02-915A-42BD26939DD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6DEFE-921E-4E83-B953-699D4FCDCD6E}" type="doc">
      <dgm:prSet loTypeId="urn:microsoft.com/office/officeart/2009/3/layout/HorizontalOrganizationChart" loCatId="hierarchy" qsTypeId="urn:microsoft.com/office/officeart/2005/8/quickstyle/simple4" qsCatId="simple" csTypeId="urn:microsoft.com/office/officeart/2005/8/colors/colorful5" csCatId="colorful"/>
      <dgm:spPr/>
      <dgm:t>
        <a:bodyPr/>
        <a:lstStyle/>
        <a:p>
          <a:endParaRPr lang="en-US"/>
        </a:p>
      </dgm:t>
    </dgm:pt>
    <dgm:pt modelId="{8D85F051-8C7E-4FA3-AA26-56151FD8B3C1}">
      <dgm:prSet/>
      <dgm:spPr/>
      <dgm:t>
        <a:bodyPr/>
        <a:lstStyle/>
        <a:p>
          <a:r>
            <a:rPr lang="en-US"/>
            <a:t>The system consists of four modules installed at four different locations of the city from the experimental perceptive. The data of air quality, odor sensor, level of trash, and weight of garbage were stored separately for each dustbin.</a:t>
          </a:r>
        </a:p>
      </dgm:t>
    </dgm:pt>
    <dgm:pt modelId="{E39B5DD5-5FB5-4187-B458-D268D88F4AFC}" type="parTrans" cxnId="{823CCA2A-8BE6-4DC9-846B-74655C177278}">
      <dgm:prSet/>
      <dgm:spPr/>
      <dgm:t>
        <a:bodyPr/>
        <a:lstStyle/>
        <a:p>
          <a:endParaRPr lang="en-US"/>
        </a:p>
      </dgm:t>
    </dgm:pt>
    <dgm:pt modelId="{B6A077E3-FEA7-4913-BF3D-89D42670BD7F}" type="sibTrans" cxnId="{823CCA2A-8BE6-4DC9-846B-74655C177278}">
      <dgm:prSet/>
      <dgm:spPr/>
      <dgm:t>
        <a:bodyPr/>
        <a:lstStyle/>
        <a:p>
          <a:endParaRPr lang="en-US"/>
        </a:p>
      </dgm:t>
    </dgm:pt>
    <dgm:pt modelId="{9175C150-E321-4955-AD6A-6C6BCC2AF3BE}">
      <dgm:prSet/>
      <dgm:spPr/>
      <dgm:t>
        <a:bodyPr/>
        <a:lstStyle/>
        <a:p>
          <a:r>
            <a:rPr lang="en-US"/>
            <a:t>True hourly averaged values of the gas’s concentration were individually stored for each dustbin. The dataset contained 6 months’ reading of the four smart bins. This dataset was then downloaded from the Firebase server to perform different evaluations.</a:t>
          </a:r>
        </a:p>
      </dgm:t>
    </dgm:pt>
    <dgm:pt modelId="{29F41B58-6BBD-42CF-8E15-73A766B7F0EC}" type="parTrans" cxnId="{980F0047-E12F-4E27-8CEA-A98FF9731CD6}">
      <dgm:prSet/>
      <dgm:spPr/>
      <dgm:t>
        <a:bodyPr/>
        <a:lstStyle/>
        <a:p>
          <a:endParaRPr lang="en-US"/>
        </a:p>
      </dgm:t>
    </dgm:pt>
    <dgm:pt modelId="{16F43BDD-44CA-40B7-A7A9-12D70C9EBB18}" type="sibTrans" cxnId="{980F0047-E12F-4E27-8CEA-A98FF9731CD6}">
      <dgm:prSet/>
      <dgm:spPr/>
      <dgm:t>
        <a:bodyPr/>
        <a:lstStyle/>
        <a:p>
          <a:endParaRPr lang="en-US"/>
        </a:p>
      </dgm:t>
    </dgm:pt>
    <dgm:pt modelId="{C94714E3-EF02-421A-BA76-D06B2BF18B3C}" type="pres">
      <dgm:prSet presAssocID="{A356DEFE-921E-4E83-B953-699D4FCDCD6E}" presName="hierChild1" presStyleCnt="0">
        <dgm:presLayoutVars>
          <dgm:orgChart val="1"/>
          <dgm:chPref val="1"/>
          <dgm:dir/>
          <dgm:animOne val="branch"/>
          <dgm:animLvl val="lvl"/>
          <dgm:resizeHandles/>
        </dgm:presLayoutVars>
      </dgm:prSet>
      <dgm:spPr/>
    </dgm:pt>
    <dgm:pt modelId="{696A74FB-5B81-4A87-92AF-0FE190E3C9FD}" type="pres">
      <dgm:prSet presAssocID="{8D85F051-8C7E-4FA3-AA26-56151FD8B3C1}" presName="hierRoot1" presStyleCnt="0">
        <dgm:presLayoutVars>
          <dgm:hierBranch val="init"/>
        </dgm:presLayoutVars>
      </dgm:prSet>
      <dgm:spPr/>
    </dgm:pt>
    <dgm:pt modelId="{9CEDE3FD-F946-499B-8C15-DAF1852D7881}" type="pres">
      <dgm:prSet presAssocID="{8D85F051-8C7E-4FA3-AA26-56151FD8B3C1}" presName="rootComposite1" presStyleCnt="0"/>
      <dgm:spPr/>
    </dgm:pt>
    <dgm:pt modelId="{A095D34C-2872-41EE-80D7-1C35A0554173}" type="pres">
      <dgm:prSet presAssocID="{8D85F051-8C7E-4FA3-AA26-56151FD8B3C1}" presName="rootText1" presStyleLbl="node0" presStyleIdx="0" presStyleCnt="2">
        <dgm:presLayoutVars>
          <dgm:chPref val="3"/>
        </dgm:presLayoutVars>
      </dgm:prSet>
      <dgm:spPr/>
    </dgm:pt>
    <dgm:pt modelId="{ABFD193F-A2FC-4841-BFFE-B44BFC0B7648}" type="pres">
      <dgm:prSet presAssocID="{8D85F051-8C7E-4FA3-AA26-56151FD8B3C1}" presName="rootConnector1" presStyleLbl="node1" presStyleIdx="0" presStyleCnt="0"/>
      <dgm:spPr/>
    </dgm:pt>
    <dgm:pt modelId="{05E0974C-9B88-405A-AA0F-C5C5FF1783AF}" type="pres">
      <dgm:prSet presAssocID="{8D85F051-8C7E-4FA3-AA26-56151FD8B3C1}" presName="hierChild2" presStyleCnt="0"/>
      <dgm:spPr/>
    </dgm:pt>
    <dgm:pt modelId="{2ACF293F-8F00-4A82-A580-925DF6E89164}" type="pres">
      <dgm:prSet presAssocID="{8D85F051-8C7E-4FA3-AA26-56151FD8B3C1}" presName="hierChild3" presStyleCnt="0"/>
      <dgm:spPr/>
    </dgm:pt>
    <dgm:pt modelId="{C7BCFE60-900C-4C6B-BABB-1EE5CC51DD5A}" type="pres">
      <dgm:prSet presAssocID="{9175C150-E321-4955-AD6A-6C6BCC2AF3BE}" presName="hierRoot1" presStyleCnt="0">
        <dgm:presLayoutVars>
          <dgm:hierBranch val="init"/>
        </dgm:presLayoutVars>
      </dgm:prSet>
      <dgm:spPr/>
    </dgm:pt>
    <dgm:pt modelId="{81EB4EE1-F856-4D12-9148-8D1C3C487201}" type="pres">
      <dgm:prSet presAssocID="{9175C150-E321-4955-AD6A-6C6BCC2AF3BE}" presName="rootComposite1" presStyleCnt="0"/>
      <dgm:spPr/>
    </dgm:pt>
    <dgm:pt modelId="{040E841C-AF38-4092-B464-3BD46C739733}" type="pres">
      <dgm:prSet presAssocID="{9175C150-E321-4955-AD6A-6C6BCC2AF3BE}" presName="rootText1" presStyleLbl="node0" presStyleIdx="1" presStyleCnt="2">
        <dgm:presLayoutVars>
          <dgm:chPref val="3"/>
        </dgm:presLayoutVars>
      </dgm:prSet>
      <dgm:spPr/>
    </dgm:pt>
    <dgm:pt modelId="{BBBB8DBB-130B-4E4C-A6AC-57916A35FA4E}" type="pres">
      <dgm:prSet presAssocID="{9175C150-E321-4955-AD6A-6C6BCC2AF3BE}" presName="rootConnector1" presStyleLbl="node1" presStyleIdx="0" presStyleCnt="0"/>
      <dgm:spPr/>
    </dgm:pt>
    <dgm:pt modelId="{9C8D7063-4133-4B87-B3A7-063A53CF49FB}" type="pres">
      <dgm:prSet presAssocID="{9175C150-E321-4955-AD6A-6C6BCC2AF3BE}" presName="hierChild2" presStyleCnt="0"/>
      <dgm:spPr/>
    </dgm:pt>
    <dgm:pt modelId="{7E77016A-3B06-4EF8-95E7-8FB0303C934A}" type="pres">
      <dgm:prSet presAssocID="{9175C150-E321-4955-AD6A-6C6BCC2AF3BE}" presName="hierChild3" presStyleCnt="0"/>
      <dgm:spPr/>
    </dgm:pt>
  </dgm:ptLst>
  <dgm:cxnLst>
    <dgm:cxn modelId="{0A7DF40E-1326-4863-8081-0B1C62D3098C}" type="presOf" srcId="{9175C150-E321-4955-AD6A-6C6BCC2AF3BE}" destId="{040E841C-AF38-4092-B464-3BD46C739733}" srcOrd="0" destOrd="0" presId="urn:microsoft.com/office/officeart/2009/3/layout/HorizontalOrganizationChart"/>
    <dgm:cxn modelId="{823CCA2A-8BE6-4DC9-846B-74655C177278}" srcId="{A356DEFE-921E-4E83-B953-699D4FCDCD6E}" destId="{8D85F051-8C7E-4FA3-AA26-56151FD8B3C1}" srcOrd="0" destOrd="0" parTransId="{E39B5DD5-5FB5-4187-B458-D268D88F4AFC}" sibTransId="{B6A077E3-FEA7-4913-BF3D-89D42670BD7F}"/>
    <dgm:cxn modelId="{980F0047-E12F-4E27-8CEA-A98FF9731CD6}" srcId="{A356DEFE-921E-4E83-B953-699D4FCDCD6E}" destId="{9175C150-E321-4955-AD6A-6C6BCC2AF3BE}" srcOrd="1" destOrd="0" parTransId="{29F41B58-6BBD-42CF-8E15-73A766B7F0EC}" sibTransId="{16F43BDD-44CA-40B7-A7A9-12D70C9EBB18}"/>
    <dgm:cxn modelId="{C8B5724A-9D9F-4507-A566-C861AA1F5C7D}" type="presOf" srcId="{9175C150-E321-4955-AD6A-6C6BCC2AF3BE}" destId="{BBBB8DBB-130B-4E4C-A6AC-57916A35FA4E}" srcOrd="1" destOrd="0" presId="urn:microsoft.com/office/officeart/2009/3/layout/HorizontalOrganizationChart"/>
    <dgm:cxn modelId="{196C4383-FBEE-4801-A4C5-02D4F7C78492}" type="presOf" srcId="{A356DEFE-921E-4E83-B953-699D4FCDCD6E}" destId="{C94714E3-EF02-421A-BA76-D06B2BF18B3C}" srcOrd="0" destOrd="0" presId="urn:microsoft.com/office/officeart/2009/3/layout/HorizontalOrganizationChart"/>
    <dgm:cxn modelId="{2AAFA8B9-B0E2-435A-ADAA-8F139A8CBCCB}" type="presOf" srcId="{8D85F051-8C7E-4FA3-AA26-56151FD8B3C1}" destId="{A095D34C-2872-41EE-80D7-1C35A0554173}" srcOrd="0" destOrd="0" presId="urn:microsoft.com/office/officeart/2009/3/layout/HorizontalOrganizationChart"/>
    <dgm:cxn modelId="{87697DF7-515C-4220-BF1C-16C2458EEB02}" type="presOf" srcId="{8D85F051-8C7E-4FA3-AA26-56151FD8B3C1}" destId="{ABFD193F-A2FC-4841-BFFE-B44BFC0B7648}" srcOrd="1" destOrd="0" presId="urn:microsoft.com/office/officeart/2009/3/layout/HorizontalOrganizationChart"/>
    <dgm:cxn modelId="{7E999400-0C78-44C0-BD5E-229368705EEC}" type="presParOf" srcId="{C94714E3-EF02-421A-BA76-D06B2BF18B3C}" destId="{696A74FB-5B81-4A87-92AF-0FE190E3C9FD}" srcOrd="0" destOrd="0" presId="urn:microsoft.com/office/officeart/2009/3/layout/HorizontalOrganizationChart"/>
    <dgm:cxn modelId="{93D530D8-9CA7-49B1-886E-96AD6B6E586F}" type="presParOf" srcId="{696A74FB-5B81-4A87-92AF-0FE190E3C9FD}" destId="{9CEDE3FD-F946-499B-8C15-DAF1852D7881}" srcOrd="0" destOrd="0" presId="urn:microsoft.com/office/officeart/2009/3/layout/HorizontalOrganizationChart"/>
    <dgm:cxn modelId="{7ABD484C-74EF-4345-A6DB-FA209C7E6680}" type="presParOf" srcId="{9CEDE3FD-F946-499B-8C15-DAF1852D7881}" destId="{A095D34C-2872-41EE-80D7-1C35A0554173}" srcOrd="0" destOrd="0" presId="urn:microsoft.com/office/officeart/2009/3/layout/HorizontalOrganizationChart"/>
    <dgm:cxn modelId="{B4DADDCB-25FC-4ECE-A177-1C8C23315845}" type="presParOf" srcId="{9CEDE3FD-F946-499B-8C15-DAF1852D7881}" destId="{ABFD193F-A2FC-4841-BFFE-B44BFC0B7648}" srcOrd="1" destOrd="0" presId="urn:microsoft.com/office/officeart/2009/3/layout/HorizontalOrganizationChart"/>
    <dgm:cxn modelId="{CF812AFA-3E04-4196-A450-F5FD62EB56B3}" type="presParOf" srcId="{696A74FB-5B81-4A87-92AF-0FE190E3C9FD}" destId="{05E0974C-9B88-405A-AA0F-C5C5FF1783AF}" srcOrd="1" destOrd="0" presId="urn:microsoft.com/office/officeart/2009/3/layout/HorizontalOrganizationChart"/>
    <dgm:cxn modelId="{07EB7E68-BA82-4CD3-BE3B-1F20540718B7}" type="presParOf" srcId="{696A74FB-5B81-4A87-92AF-0FE190E3C9FD}" destId="{2ACF293F-8F00-4A82-A580-925DF6E89164}" srcOrd="2" destOrd="0" presId="urn:microsoft.com/office/officeart/2009/3/layout/HorizontalOrganizationChart"/>
    <dgm:cxn modelId="{F7065A78-86D1-46CE-AAEC-4406B8B09604}" type="presParOf" srcId="{C94714E3-EF02-421A-BA76-D06B2BF18B3C}" destId="{C7BCFE60-900C-4C6B-BABB-1EE5CC51DD5A}" srcOrd="1" destOrd="0" presId="urn:microsoft.com/office/officeart/2009/3/layout/HorizontalOrganizationChart"/>
    <dgm:cxn modelId="{D87FA3F3-5C9A-4EC9-84E1-AE9803E2BA90}" type="presParOf" srcId="{C7BCFE60-900C-4C6B-BABB-1EE5CC51DD5A}" destId="{81EB4EE1-F856-4D12-9148-8D1C3C487201}" srcOrd="0" destOrd="0" presId="urn:microsoft.com/office/officeart/2009/3/layout/HorizontalOrganizationChart"/>
    <dgm:cxn modelId="{DBB5EE96-2CD9-42A6-B6EC-BC56EA57247D}" type="presParOf" srcId="{81EB4EE1-F856-4D12-9148-8D1C3C487201}" destId="{040E841C-AF38-4092-B464-3BD46C739733}" srcOrd="0" destOrd="0" presId="urn:microsoft.com/office/officeart/2009/3/layout/HorizontalOrganizationChart"/>
    <dgm:cxn modelId="{1D01EB2C-D7FF-47B1-BD4E-E1C76CF1F5F0}" type="presParOf" srcId="{81EB4EE1-F856-4D12-9148-8D1C3C487201}" destId="{BBBB8DBB-130B-4E4C-A6AC-57916A35FA4E}" srcOrd="1" destOrd="0" presId="urn:microsoft.com/office/officeart/2009/3/layout/HorizontalOrganizationChart"/>
    <dgm:cxn modelId="{6165FC5C-3B40-4F3F-82A0-CB3C982034DF}" type="presParOf" srcId="{C7BCFE60-900C-4C6B-BABB-1EE5CC51DD5A}" destId="{9C8D7063-4133-4B87-B3A7-063A53CF49FB}" srcOrd="1" destOrd="0" presId="urn:microsoft.com/office/officeart/2009/3/layout/HorizontalOrganizationChart"/>
    <dgm:cxn modelId="{697F939B-7259-407E-8650-DC18B0B2B5CF}" type="presParOf" srcId="{C7BCFE60-900C-4C6B-BABB-1EE5CC51DD5A}" destId="{7E77016A-3B06-4EF8-95E7-8FB0303C934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6B1E0E-7C15-4C06-92B0-12A41BDA8BFE}"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FF6F20C5-DD9A-4EBE-A5F0-FECB35DC761E}">
      <dgm:prSet/>
      <dgm:spPr/>
      <dgm:t>
        <a:bodyPr/>
        <a:lstStyle/>
        <a:p>
          <a:r>
            <a:rPr lang="en-US"/>
            <a:t>To ascertain which model performed the best in categorizing bin state as full, half-filled, and un-filled, a thorough investigation of machine learning classifiers using real-time trash datasets was conducted. Five features were taken out and used as input to train machine learning algorithms. In a real-time testing setting, the recall values for the KNN model and logistic regression were 79% and 83%, respectively. For sensor time-series data, an LSTM-based model was utilized to anticipate the amount of air pollutants for a certain time slot while taking into account the prior entries. The accuracy ratings for the modified LSTM and basic LSTM models to forecast future gas concentrations in the atmosphere are 90% and 88%, respectively.</a:t>
          </a:r>
        </a:p>
      </dgm:t>
    </dgm:pt>
    <dgm:pt modelId="{674D41C5-4AAE-41DA-A1E6-FA69FB4BE8AC}" type="parTrans" cxnId="{BDEA7C04-B8DE-4869-AEDD-1689E2C202EE}">
      <dgm:prSet/>
      <dgm:spPr/>
      <dgm:t>
        <a:bodyPr/>
        <a:lstStyle/>
        <a:p>
          <a:endParaRPr lang="en-US"/>
        </a:p>
      </dgm:t>
    </dgm:pt>
    <dgm:pt modelId="{2DA72748-F693-493D-9A38-77D4367A3853}" type="sibTrans" cxnId="{BDEA7C04-B8DE-4869-AEDD-1689E2C202EE}">
      <dgm:prSet/>
      <dgm:spPr/>
      <dgm:t>
        <a:bodyPr/>
        <a:lstStyle/>
        <a:p>
          <a:endParaRPr lang="en-US"/>
        </a:p>
      </dgm:t>
    </dgm:pt>
    <dgm:pt modelId="{B3D1A533-6CB5-490D-B4A4-BCEA7624F6DA}">
      <dgm:prSet/>
      <dgm:spPr/>
      <dgm:t>
        <a:bodyPr/>
        <a:lstStyle/>
        <a:p>
          <a:r>
            <a:rPr lang="en-US"/>
            <a:t>The system offered notifications via an alert mechanism in addition to real-time monitoring of waste levels. The Firebase database received information from an air monitor, a distance sensor, a weight sensor, and an odor sensor. The different characteristics were retrieved by a GCP server, which then used the model that had already been trained to give labels to certain bins. Prior and posterior probability were utilized as a back-up to confirm the system's ambiguity. Comparing the proposed work to current solutions based on straightforward methods, it was discovered that the suggested work offers enhanced accuracy through the use of machine learning.</a:t>
          </a:r>
        </a:p>
      </dgm:t>
    </dgm:pt>
    <dgm:pt modelId="{5D127F20-966F-4CF2-A492-C7E84F608C1A}" type="parTrans" cxnId="{40799064-B7FB-41BC-9058-2D3CA53DAFF2}">
      <dgm:prSet/>
      <dgm:spPr/>
      <dgm:t>
        <a:bodyPr/>
        <a:lstStyle/>
        <a:p>
          <a:endParaRPr lang="en-US"/>
        </a:p>
      </dgm:t>
    </dgm:pt>
    <dgm:pt modelId="{177FC7E9-DDD2-4BA0-BB3A-27ECB0A9C1E0}" type="sibTrans" cxnId="{40799064-B7FB-41BC-9058-2D3CA53DAFF2}">
      <dgm:prSet/>
      <dgm:spPr/>
      <dgm:t>
        <a:bodyPr/>
        <a:lstStyle/>
        <a:p>
          <a:endParaRPr lang="en-US"/>
        </a:p>
      </dgm:t>
    </dgm:pt>
    <dgm:pt modelId="{B073D6F4-AEE4-4897-A248-B8154383CF9A}" type="pres">
      <dgm:prSet presAssocID="{666B1E0E-7C15-4C06-92B0-12A41BDA8BFE}" presName="Name0" presStyleCnt="0">
        <dgm:presLayoutVars>
          <dgm:dir/>
          <dgm:animLvl val="lvl"/>
          <dgm:resizeHandles val="exact"/>
        </dgm:presLayoutVars>
      </dgm:prSet>
      <dgm:spPr/>
    </dgm:pt>
    <dgm:pt modelId="{5E14163A-6B97-4700-9595-66044F4B3081}" type="pres">
      <dgm:prSet presAssocID="{B3D1A533-6CB5-490D-B4A4-BCEA7624F6DA}" presName="boxAndChildren" presStyleCnt="0"/>
      <dgm:spPr/>
    </dgm:pt>
    <dgm:pt modelId="{CAA47618-A1E9-45DD-A0F8-E581DF36E519}" type="pres">
      <dgm:prSet presAssocID="{B3D1A533-6CB5-490D-B4A4-BCEA7624F6DA}" presName="parentTextBox" presStyleLbl="node1" presStyleIdx="0" presStyleCnt="2"/>
      <dgm:spPr/>
    </dgm:pt>
    <dgm:pt modelId="{6D7F3D15-40FB-4C1F-A14B-89A23E55645B}" type="pres">
      <dgm:prSet presAssocID="{2DA72748-F693-493D-9A38-77D4367A3853}" presName="sp" presStyleCnt="0"/>
      <dgm:spPr/>
    </dgm:pt>
    <dgm:pt modelId="{B4DCFFF3-9DF4-4439-9663-0A7A4C581810}" type="pres">
      <dgm:prSet presAssocID="{FF6F20C5-DD9A-4EBE-A5F0-FECB35DC761E}" presName="arrowAndChildren" presStyleCnt="0"/>
      <dgm:spPr/>
    </dgm:pt>
    <dgm:pt modelId="{5A290A12-0FD1-4BE1-BEE9-C9B20943EB55}" type="pres">
      <dgm:prSet presAssocID="{FF6F20C5-DD9A-4EBE-A5F0-FECB35DC761E}" presName="parentTextArrow" presStyleLbl="node1" presStyleIdx="1" presStyleCnt="2"/>
      <dgm:spPr/>
    </dgm:pt>
  </dgm:ptLst>
  <dgm:cxnLst>
    <dgm:cxn modelId="{BDEA7C04-B8DE-4869-AEDD-1689E2C202EE}" srcId="{666B1E0E-7C15-4C06-92B0-12A41BDA8BFE}" destId="{FF6F20C5-DD9A-4EBE-A5F0-FECB35DC761E}" srcOrd="0" destOrd="0" parTransId="{674D41C5-4AAE-41DA-A1E6-FA69FB4BE8AC}" sibTransId="{2DA72748-F693-493D-9A38-77D4367A3853}"/>
    <dgm:cxn modelId="{AA3A781F-FFD8-4566-80CC-FF0C8ECDE889}" type="presOf" srcId="{666B1E0E-7C15-4C06-92B0-12A41BDA8BFE}" destId="{B073D6F4-AEE4-4897-A248-B8154383CF9A}" srcOrd="0" destOrd="0" presId="urn:microsoft.com/office/officeart/2005/8/layout/process4"/>
    <dgm:cxn modelId="{40799064-B7FB-41BC-9058-2D3CA53DAFF2}" srcId="{666B1E0E-7C15-4C06-92B0-12A41BDA8BFE}" destId="{B3D1A533-6CB5-490D-B4A4-BCEA7624F6DA}" srcOrd="1" destOrd="0" parTransId="{5D127F20-966F-4CF2-A492-C7E84F608C1A}" sibTransId="{177FC7E9-DDD2-4BA0-BB3A-27ECB0A9C1E0}"/>
    <dgm:cxn modelId="{5AEA6EC1-9DFA-487E-899A-8D3A13724113}" type="presOf" srcId="{B3D1A533-6CB5-490D-B4A4-BCEA7624F6DA}" destId="{CAA47618-A1E9-45DD-A0F8-E581DF36E519}" srcOrd="0" destOrd="0" presId="urn:microsoft.com/office/officeart/2005/8/layout/process4"/>
    <dgm:cxn modelId="{512107FD-71B7-4716-B147-E01AF3F1AB7F}" type="presOf" srcId="{FF6F20C5-DD9A-4EBE-A5F0-FECB35DC761E}" destId="{5A290A12-0FD1-4BE1-BEE9-C9B20943EB55}" srcOrd="0" destOrd="0" presId="urn:microsoft.com/office/officeart/2005/8/layout/process4"/>
    <dgm:cxn modelId="{5672EAD4-E54C-4935-B32A-45DB47E76186}" type="presParOf" srcId="{B073D6F4-AEE4-4897-A248-B8154383CF9A}" destId="{5E14163A-6B97-4700-9595-66044F4B3081}" srcOrd="0" destOrd="0" presId="urn:microsoft.com/office/officeart/2005/8/layout/process4"/>
    <dgm:cxn modelId="{E497A5AA-03E4-4851-87CC-4BB2B8FFFAC2}" type="presParOf" srcId="{5E14163A-6B97-4700-9595-66044F4B3081}" destId="{CAA47618-A1E9-45DD-A0F8-E581DF36E519}" srcOrd="0" destOrd="0" presId="urn:microsoft.com/office/officeart/2005/8/layout/process4"/>
    <dgm:cxn modelId="{A4CFEDD8-2734-4AB0-9FF1-0E2335B1C86A}" type="presParOf" srcId="{B073D6F4-AEE4-4897-A248-B8154383CF9A}" destId="{6D7F3D15-40FB-4C1F-A14B-89A23E55645B}" srcOrd="1" destOrd="0" presId="urn:microsoft.com/office/officeart/2005/8/layout/process4"/>
    <dgm:cxn modelId="{F88C9F55-DA9C-49BB-898C-036B136D697C}" type="presParOf" srcId="{B073D6F4-AEE4-4897-A248-B8154383CF9A}" destId="{B4DCFFF3-9DF4-4439-9663-0A7A4C581810}" srcOrd="2" destOrd="0" presId="urn:microsoft.com/office/officeart/2005/8/layout/process4"/>
    <dgm:cxn modelId="{8CAF5959-FF1A-4DC1-8EE2-03A838474D41}" type="presParOf" srcId="{B4DCFFF3-9DF4-4439-9663-0A7A4C581810}" destId="{5A290A12-0FD1-4BE1-BEE9-C9B20943EB5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B9A005-657D-4453-AA4F-AD5A85C4C8E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9C2DCD9-7B2A-49A9-82CE-B6F7C1265EB6}">
      <dgm:prSet/>
      <dgm:spPr/>
      <dgm:t>
        <a:bodyPr/>
        <a:lstStyle/>
        <a:p>
          <a:r>
            <a:rPr lang="en-US"/>
            <a:t>Improved accuracy by utilizing machine learning, as compared to existing solutions. The solution demonstrated enhanced accuracy compared to conventional garbage collection methods, and it was built on the Internet of Things (IoT) to handle smart waste management systems. </a:t>
          </a:r>
        </a:p>
      </dgm:t>
    </dgm:pt>
    <dgm:pt modelId="{3261363A-3B63-4793-9FB3-83CEA1364EA7}" type="parTrans" cxnId="{E70F3C20-EBED-484A-95AD-A22226042D10}">
      <dgm:prSet/>
      <dgm:spPr/>
      <dgm:t>
        <a:bodyPr/>
        <a:lstStyle/>
        <a:p>
          <a:endParaRPr lang="en-US"/>
        </a:p>
      </dgm:t>
    </dgm:pt>
    <dgm:pt modelId="{BEB81CFA-3A5B-4B57-819A-8D622DA45C0A}" type="sibTrans" cxnId="{E70F3C20-EBED-484A-95AD-A22226042D10}">
      <dgm:prSet/>
      <dgm:spPr/>
      <dgm:t>
        <a:bodyPr/>
        <a:lstStyle/>
        <a:p>
          <a:endParaRPr lang="en-US"/>
        </a:p>
      </dgm:t>
    </dgm:pt>
    <dgm:pt modelId="{2CCFE69C-1A7D-4CE8-A9A8-2E2E4ADFA9E6}">
      <dgm:prSet/>
      <dgm:spPr/>
      <dgm:t>
        <a:bodyPr/>
        <a:lstStyle/>
        <a:p>
          <a:r>
            <a:rPr lang="en-US"/>
            <a:t>The suggested method also offers enough data for monitoring and environmental air quality assessments. </a:t>
          </a:r>
        </a:p>
      </dgm:t>
    </dgm:pt>
    <dgm:pt modelId="{7F3E13D8-3426-4965-8E33-1F92476372BB}" type="parTrans" cxnId="{386391A7-423E-409D-B435-01E489467317}">
      <dgm:prSet/>
      <dgm:spPr/>
      <dgm:t>
        <a:bodyPr/>
        <a:lstStyle/>
        <a:p>
          <a:endParaRPr lang="en-US"/>
        </a:p>
      </dgm:t>
    </dgm:pt>
    <dgm:pt modelId="{03D39908-7EE7-4D8D-9D09-263FA248F1E6}" type="sibTrans" cxnId="{386391A7-423E-409D-B435-01E489467317}">
      <dgm:prSet/>
      <dgm:spPr/>
      <dgm:t>
        <a:bodyPr/>
        <a:lstStyle/>
        <a:p>
          <a:endParaRPr lang="en-US"/>
        </a:p>
      </dgm:t>
    </dgm:pt>
    <dgm:pt modelId="{D3FE0A88-B298-4875-9109-F9AC9D1BAF88}">
      <dgm:prSet/>
      <dgm:spPr/>
      <dgm:t>
        <a:bodyPr/>
        <a:lstStyle/>
        <a:p>
          <a:r>
            <a:rPr lang="en-US"/>
            <a:t>The suggested system can send signals from an alarm mechanism to municipal trash management coupled with precise, real-time monitoring of the rubbish level.</a:t>
          </a:r>
        </a:p>
      </dgm:t>
    </dgm:pt>
    <dgm:pt modelId="{EC1E6C02-F82D-40BA-BB61-DE4A00C3C207}" type="parTrans" cxnId="{7FFF661B-7CCE-4B2E-AC49-5F5D9545AF78}">
      <dgm:prSet/>
      <dgm:spPr/>
      <dgm:t>
        <a:bodyPr/>
        <a:lstStyle/>
        <a:p>
          <a:endParaRPr lang="en-US"/>
        </a:p>
      </dgm:t>
    </dgm:pt>
    <dgm:pt modelId="{0BE40E0E-5934-4656-A6EA-AF4AAEB512E8}" type="sibTrans" cxnId="{7FFF661B-7CCE-4B2E-AC49-5F5D9545AF78}">
      <dgm:prSet/>
      <dgm:spPr/>
      <dgm:t>
        <a:bodyPr/>
        <a:lstStyle/>
        <a:p>
          <a:endParaRPr lang="en-US"/>
        </a:p>
      </dgm:t>
    </dgm:pt>
    <dgm:pt modelId="{48EAC5AA-CA34-42DA-A4D5-C4B4AF86ADA9}">
      <dgm:prSet/>
      <dgm:spPr/>
      <dgm:t>
        <a:bodyPr/>
        <a:lstStyle/>
        <a:p>
          <a:r>
            <a:rPr lang="en-US"/>
            <a:t>It addresses problems with contaminated waste management in smart cities with inefficient garbage collection systems. </a:t>
          </a:r>
        </a:p>
      </dgm:t>
    </dgm:pt>
    <dgm:pt modelId="{279F112D-4D90-4D2D-A9F4-1DFE5ECB9B30}" type="parTrans" cxnId="{FDDE0673-5423-40DB-8C06-2392D5C7E318}">
      <dgm:prSet/>
      <dgm:spPr/>
      <dgm:t>
        <a:bodyPr/>
        <a:lstStyle/>
        <a:p>
          <a:endParaRPr lang="en-US"/>
        </a:p>
      </dgm:t>
    </dgm:pt>
    <dgm:pt modelId="{A49F7791-995E-4AE5-AB8F-7B10677729AA}" type="sibTrans" cxnId="{FDDE0673-5423-40DB-8C06-2392D5C7E318}">
      <dgm:prSet/>
      <dgm:spPr/>
      <dgm:t>
        <a:bodyPr/>
        <a:lstStyle/>
        <a:p>
          <a:endParaRPr lang="en-US"/>
        </a:p>
      </dgm:t>
    </dgm:pt>
    <dgm:pt modelId="{174BB59D-FB11-4CBA-9B85-947E4748A1B1}">
      <dgm:prSet/>
      <dgm:spPr/>
      <dgm:t>
        <a:bodyPr/>
        <a:lstStyle/>
        <a:p>
          <a:r>
            <a:rPr lang="en-US"/>
            <a:t>It offers real-time monitoring of various environmental hazardous gas concentrations. </a:t>
          </a:r>
        </a:p>
      </dgm:t>
    </dgm:pt>
    <dgm:pt modelId="{2A0DAB06-18E7-4335-BDCD-2FD8E58A79F6}" type="parTrans" cxnId="{C8918EB2-B882-4310-B5FB-23A620E3499C}">
      <dgm:prSet/>
      <dgm:spPr/>
      <dgm:t>
        <a:bodyPr/>
        <a:lstStyle/>
        <a:p>
          <a:endParaRPr lang="en-US"/>
        </a:p>
      </dgm:t>
    </dgm:pt>
    <dgm:pt modelId="{F7CDB5C4-A20F-4B53-8402-93BC38BE3F3A}" type="sibTrans" cxnId="{C8918EB2-B882-4310-B5FB-23A620E3499C}">
      <dgm:prSet/>
      <dgm:spPr/>
      <dgm:t>
        <a:bodyPr/>
        <a:lstStyle/>
        <a:p>
          <a:endParaRPr lang="en-US"/>
        </a:p>
      </dgm:t>
    </dgm:pt>
    <dgm:pt modelId="{DE2CF831-77CF-4A0C-9C87-3984C877C301}">
      <dgm:prSet/>
      <dgm:spPr/>
      <dgm:t>
        <a:bodyPr/>
        <a:lstStyle/>
        <a:p>
          <a:r>
            <a:rPr lang="en-US"/>
            <a:t>In order to take prompt remedial action, air quality monitoring systems enable users to predict the next level of concentration in the air.</a:t>
          </a:r>
        </a:p>
      </dgm:t>
    </dgm:pt>
    <dgm:pt modelId="{F3968FEE-30C2-403D-BE06-DC2722DC901B}" type="parTrans" cxnId="{4A85CCB1-6CD3-4F77-B589-965D070AF45E}">
      <dgm:prSet/>
      <dgm:spPr/>
      <dgm:t>
        <a:bodyPr/>
        <a:lstStyle/>
        <a:p>
          <a:endParaRPr lang="en-US"/>
        </a:p>
      </dgm:t>
    </dgm:pt>
    <dgm:pt modelId="{4F890D6B-AA54-4FA3-AECE-47A77586FC58}" type="sibTrans" cxnId="{4A85CCB1-6CD3-4F77-B589-965D070AF45E}">
      <dgm:prSet/>
      <dgm:spPr/>
      <dgm:t>
        <a:bodyPr/>
        <a:lstStyle/>
        <a:p>
          <a:endParaRPr lang="en-US"/>
        </a:p>
      </dgm:t>
    </dgm:pt>
    <dgm:pt modelId="{27CA134F-E34C-4ED5-9BCD-317961E7244C}" type="pres">
      <dgm:prSet presAssocID="{B6B9A005-657D-4453-AA4F-AD5A85C4C8E0}" presName="linear" presStyleCnt="0">
        <dgm:presLayoutVars>
          <dgm:animLvl val="lvl"/>
          <dgm:resizeHandles val="exact"/>
        </dgm:presLayoutVars>
      </dgm:prSet>
      <dgm:spPr/>
    </dgm:pt>
    <dgm:pt modelId="{43F9091F-30CB-4A82-951B-70A1C87380E1}" type="pres">
      <dgm:prSet presAssocID="{E9C2DCD9-7B2A-49A9-82CE-B6F7C1265EB6}" presName="parentText" presStyleLbl="node1" presStyleIdx="0" presStyleCnt="6">
        <dgm:presLayoutVars>
          <dgm:chMax val="0"/>
          <dgm:bulletEnabled val="1"/>
        </dgm:presLayoutVars>
      </dgm:prSet>
      <dgm:spPr/>
    </dgm:pt>
    <dgm:pt modelId="{CDEFAF17-273B-4CD6-8573-0DD1B8A7E5A7}" type="pres">
      <dgm:prSet presAssocID="{BEB81CFA-3A5B-4B57-819A-8D622DA45C0A}" presName="spacer" presStyleCnt="0"/>
      <dgm:spPr/>
    </dgm:pt>
    <dgm:pt modelId="{F020AA5D-4A16-4059-AB22-F21E09905506}" type="pres">
      <dgm:prSet presAssocID="{2CCFE69C-1A7D-4CE8-A9A8-2E2E4ADFA9E6}" presName="parentText" presStyleLbl="node1" presStyleIdx="1" presStyleCnt="6">
        <dgm:presLayoutVars>
          <dgm:chMax val="0"/>
          <dgm:bulletEnabled val="1"/>
        </dgm:presLayoutVars>
      </dgm:prSet>
      <dgm:spPr/>
    </dgm:pt>
    <dgm:pt modelId="{A495D01A-BF2F-4BF0-8205-0F9861944387}" type="pres">
      <dgm:prSet presAssocID="{03D39908-7EE7-4D8D-9D09-263FA248F1E6}" presName="spacer" presStyleCnt="0"/>
      <dgm:spPr/>
    </dgm:pt>
    <dgm:pt modelId="{3B7EFB98-9FB5-4DFA-8F10-68B80636618C}" type="pres">
      <dgm:prSet presAssocID="{D3FE0A88-B298-4875-9109-F9AC9D1BAF88}" presName="parentText" presStyleLbl="node1" presStyleIdx="2" presStyleCnt="6">
        <dgm:presLayoutVars>
          <dgm:chMax val="0"/>
          <dgm:bulletEnabled val="1"/>
        </dgm:presLayoutVars>
      </dgm:prSet>
      <dgm:spPr/>
    </dgm:pt>
    <dgm:pt modelId="{0C25531E-C574-4128-940F-461B532889CC}" type="pres">
      <dgm:prSet presAssocID="{0BE40E0E-5934-4656-A6EA-AF4AAEB512E8}" presName="spacer" presStyleCnt="0"/>
      <dgm:spPr/>
    </dgm:pt>
    <dgm:pt modelId="{D3B47220-C284-4519-AC8A-F12E9E263EE8}" type="pres">
      <dgm:prSet presAssocID="{48EAC5AA-CA34-42DA-A4D5-C4B4AF86ADA9}" presName="parentText" presStyleLbl="node1" presStyleIdx="3" presStyleCnt="6">
        <dgm:presLayoutVars>
          <dgm:chMax val="0"/>
          <dgm:bulletEnabled val="1"/>
        </dgm:presLayoutVars>
      </dgm:prSet>
      <dgm:spPr/>
    </dgm:pt>
    <dgm:pt modelId="{01D262E4-E748-4BD4-871F-DC22EED8D2F2}" type="pres">
      <dgm:prSet presAssocID="{A49F7791-995E-4AE5-AB8F-7B10677729AA}" presName="spacer" presStyleCnt="0"/>
      <dgm:spPr/>
    </dgm:pt>
    <dgm:pt modelId="{17FB5C31-25AD-4F0F-99FF-3C294CEE9DD2}" type="pres">
      <dgm:prSet presAssocID="{174BB59D-FB11-4CBA-9B85-947E4748A1B1}" presName="parentText" presStyleLbl="node1" presStyleIdx="4" presStyleCnt="6">
        <dgm:presLayoutVars>
          <dgm:chMax val="0"/>
          <dgm:bulletEnabled val="1"/>
        </dgm:presLayoutVars>
      </dgm:prSet>
      <dgm:spPr/>
    </dgm:pt>
    <dgm:pt modelId="{F7840F33-9CE6-4C4E-969C-E78C7A180FBE}" type="pres">
      <dgm:prSet presAssocID="{F7CDB5C4-A20F-4B53-8402-93BC38BE3F3A}" presName="spacer" presStyleCnt="0"/>
      <dgm:spPr/>
    </dgm:pt>
    <dgm:pt modelId="{8D1B5A97-73EC-4621-8246-26EA752BD6CB}" type="pres">
      <dgm:prSet presAssocID="{DE2CF831-77CF-4A0C-9C87-3984C877C301}" presName="parentText" presStyleLbl="node1" presStyleIdx="5" presStyleCnt="6">
        <dgm:presLayoutVars>
          <dgm:chMax val="0"/>
          <dgm:bulletEnabled val="1"/>
        </dgm:presLayoutVars>
      </dgm:prSet>
      <dgm:spPr/>
    </dgm:pt>
  </dgm:ptLst>
  <dgm:cxnLst>
    <dgm:cxn modelId="{69769514-F728-4CBD-A07F-5FC064E607F7}" type="presOf" srcId="{E9C2DCD9-7B2A-49A9-82CE-B6F7C1265EB6}" destId="{43F9091F-30CB-4A82-951B-70A1C87380E1}" srcOrd="0" destOrd="0" presId="urn:microsoft.com/office/officeart/2005/8/layout/vList2"/>
    <dgm:cxn modelId="{9EFCB616-E0FE-4D36-BF11-E8AD8AB91B81}" type="presOf" srcId="{DE2CF831-77CF-4A0C-9C87-3984C877C301}" destId="{8D1B5A97-73EC-4621-8246-26EA752BD6CB}" srcOrd="0" destOrd="0" presId="urn:microsoft.com/office/officeart/2005/8/layout/vList2"/>
    <dgm:cxn modelId="{7FFF661B-7CCE-4B2E-AC49-5F5D9545AF78}" srcId="{B6B9A005-657D-4453-AA4F-AD5A85C4C8E0}" destId="{D3FE0A88-B298-4875-9109-F9AC9D1BAF88}" srcOrd="2" destOrd="0" parTransId="{EC1E6C02-F82D-40BA-BB61-DE4A00C3C207}" sibTransId="{0BE40E0E-5934-4656-A6EA-AF4AAEB512E8}"/>
    <dgm:cxn modelId="{E70F3C20-EBED-484A-95AD-A22226042D10}" srcId="{B6B9A005-657D-4453-AA4F-AD5A85C4C8E0}" destId="{E9C2DCD9-7B2A-49A9-82CE-B6F7C1265EB6}" srcOrd="0" destOrd="0" parTransId="{3261363A-3B63-4793-9FB3-83CEA1364EA7}" sibTransId="{BEB81CFA-3A5B-4B57-819A-8D622DA45C0A}"/>
    <dgm:cxn modelId="{712F9147-BA82-420E-9656-320683D4B6E1}" type="presOf" srcId="{B6B9A005-657D-4453-AA4F-AD5A85C4C8E0}" destId="{27CA134F-E34C-4ED5-9BCD-317961E7244C}" srcOrd="0" destOrd="0" presId="urn:microsoft.com/office/officeart/2005/8/layout/vList2"/>
    <dgm:cxn modelId="{A5508668-E78A-43F0-A1F6-7A6170933819}" type="presOf" srcId="{48EAC5AA-CA34-42DA-A4D5-C4B4AF86ADA9}" destId="{D3B47220-C284-4519-AC8A-F12E9E263EE8}" srcOrd="0" destOrd="0" presId="urn:microsoft.com/office/officeart/2005/8/layout/vList2"/>
    <dgm:cxn modelId="{06189868-1A75-4297-88FE-91FDDF9E426A}" type="presOf" srcId="{2CCFE69C-1A7D-4CE8-A9A8-2E2E4ADFA9E6}" destId="{F020AA5D-4A16-4059-AB22-F21E09905506}" srcOrd="0" destOrd="0" presId="urn:microsoft.com/office/officeart/2005/8/layout/vList2"/>
    <dgm:cxn modelId="{FDDE0673-5423-40DB-8C06-2392D5C7E318}" srcId="{B6B9A005-657D-4453-AA4F-AD5A85C4C8E0}" destId="{48EAC5AA-CA34-42DA-A4D5-C4B4AF86ADA9}" srcOrd="3" destOrd="0" parTransId="{279F112D-4D90-4D2D-A9F4-1DFE5ECB9B30}" sibTransId="{A49F7791-995E-4AE5-AB8F-7B10677729AA}"/>
    <dgm:cxn modelId="{28B0D95A-EC7D-449B-927B-96B08A6C185D}" type="presOf" srcId="{174BB59D-FB11-4CBA-9B85-947E4748A1B1}" destId="{17FB5C31-25AD-4F0F-99FF-3C294CEE9DD2}" srcOrd="0" destOrd="0" presId="urn:microsoft.com/office/officeart/2005/8/layout/vList2"/>
    <dgm:cxn modelId="{386391A7-423E-409D-B435-01E489467317}" srcId="{B6B9A005-657D-4453-AA4F-AD5A85C4C8E0}" destId="{2CCFE69C-1A7D-4CE8-A9A8-2E2E4ADFA9E6}" srcOrd="1" destOrd="0" parTransId="{7F3E13D8-3426-4965-8E33-1F92476372BB}" sibTransId="{03D39908-7EE7-4D8D-9D09-263FA248F1E6}"/>
    <dgm:cxn modelId="{4A85CCB1-6CD3-4F77-B589-965D070AF45E}" srcId="{B6B9A005-657D-4453-AA4F-AD5A85C4C8E0}" destId="{DE2CF831-77CF-4A0C-9C87-3984C877C301}" srcOrd="5" destOrd="0" parTransId="{F3968FEE-30C2-403D-BE06-DC2722DC901B}" sibTransId="{4F890D6B-AA54-4FA3-AECE-47A77586FC58}"/>
    <dgm:cxn modelId="{C8918EB2-B882-4310-B5FB-23A620E3499C}" srcId="{B6B9A005-657D-4453-AA4F-AD5A85C4C8E0}" destId="{174BB59D-FB11-4CBA-9B85-947E4748A1B1}" srcOrd="4" destOrd="0" parTransId="{2A0DAB06-18E7-4335-BDCD-2FD8E58A79F6}" sibTransId="{F7CDB5C4-A20F-4B53-8402-93BC38BE3F3A}"/>
    <dgm:cxn modelId="{3D2347E0-D407-4975-9311-BB991B3C457C}" type="presOf" srcId="{D3FE0A88-B298-4875-9109-F9AC9D1BAF88}" destId="{3B7EFB98-9FB5-4DFA-8F10-68B80636618C}" srcOrd="0" destOrd="0" presId="urn:microsoft.com/office/officeart/2005/8/layout/vList2"/>
    <dgm:cxn modelId="{42649477-293A-4D0C-BF0D-0D4801299E4A}" type="presParOf" srcId="{27CA134F-E34C-4ED5-9BCD-317961E7244C}" destId="{43F9091F-30CB-4A82-951B-70A1C87380E1}" srcOrd="0" destOrd="0" presId="urn:microsoft.com/office/officeart/2005/8/layout/vList2"/>
    <dgm:cxn modelId="{94D2C889-15D4-4807-BF6C-CF8A1A7F1CE2}" type="presParOf" srcId="{27CA134F-E34C-4ED5-9BCD-317961E7244C}" destId="{CDEFAF17-273B-4CD6-8573-0DD1B8A7E5A7}" srcOrd="1" destOrd="0" presId="urn:microsoft.com/office/officeart/2005/8/layout/vList2"/>
    <dgm:cxn modelId="{833AF75C-2FC3-472C-BBD2-AE13AF25D758}" type="presParOf" srcId="{27CA134F-E34C-4ED5-9BCD-317961E7244C}" destId="{F020AA5D-4A16-4059-AB22-F21E09905506}" srcOrd="2" destOrd="0" presId="urn:microsoft.com/office/officeart/2005/8/layout/vList2"/>
    <dgm:cxn modelId="{5F3258E3-F4BD-4472-8F41-5A98E19748C1}" type="presParOf" srcId="{27CA134F-E34C-4ED5-9BCD-317961E7244C}" destId="{A495D01A-BF2F-4BF0-8205-0F9861944387}" srcOrd="3" destOrd="0" presId="urn:microsoft.com/office/officeart/2005/8/layout/vList2"/>
    <dgm:cxn modelId="{062F4D86-FA93-4BF4-8CDB-7982D170B223}" type="presParOf" srcId="{27CA134F-E34C-4ED5-9BCD-317961E7244C}" destId="{3B7EFB98-9FB5-4DFA-8F10-68B80636618C}" srcOrd="4" destOrd="0" presId="urn:microsoft.com/office/officeart/2005/8/layout/vList2"/>
    <dgm:cxn modelId="{BB8C80FE-39A9-480D-8B16-061BA2BFED7D}" type="presParOf" srcId="{27CA134F-E34C-4ED5-9BCD-317961E7244C}" destId="{0C25531E-C574-4128-940F-461B532889CC}" srcOrd="5" destOrd="0" presId="urn:microsoft.com/office/officeart/2005/8/layout/vList2"/>
    <dgm:cxn modelId="{35B9DB8C-661F-47CD-9393-9F5C93397729}" type="presParOf" srcId="{27CA134F-E34C-4ED5-9BCD-317961E7244C}" destId="{D3B47220-C284-4519-AC8A-F12E9E263EE8}" srcOrd="6" destOrd="0" presId="urn:microsoft.com/office/officeart/2005/8/layout/vList2"/>
    <dgm:cxn modelId="{8CBB9B9C-2AA5-423C-B2BE-AC796D5CFA4D}" type="presParOf" srcId="{27CA134F-E34C-4ED5-9BCD-317961E7244C}" destId="{01D262E4-E748-4BD4-871F-DC22EED8D2F2}" srcOrd="7" destOrd="0" presId="urn:microsoft.com/office/officeart/2005/8/layout/vList2"/>
    <dgm:cxn modelId="{1790317F-2C42-4171-9C76-C5E291DA548B}" type="presParOf" srcId="{27CA134F-E34C-4ED5-9BCD-317961E7244C}" destId="{17FB5C31-25AD-4F0F-99FF-3C294CEE9DD2}" srcOrd="8" destOrd="0" presId="urn:microsoft.com/office/officeart/2005/8/layout/vList2"/>
    <dgm:cxn modelId="{FDE1FDC4-9875-48CD-ACE1-AA4F828C198B}" type="presParOf" srcId="{27CA134F-E34C-4ED5-9BCD-317961E7244C}" destId="{F7840F33-9CE6-4C4E-969C-E78C7A180FBE}" srcOrd="9" destOrd="0" presId="urn:microsoft.com/office/officeart/2005/8/layout/vList2"/>
    <dgm:cxn modelId="{9A99B2E6-2CFF-4E3E-8ED2-DE2B13C28769}" type="presParOf" srcId="{27CA134F-E34C-4ED5-9BCD-317961E7244C}" destId="{8D1B5A97-73EC-4621-8246-26EA752BD6C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F69C8E-EC09-480B-97E4-EEB35ABD565A}"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2284BB4-BD6F-4D12-8F76-9858B77B9B20}">
      <dgm:prSet/>
      <dgm:spPr/>
      <dgm:t>
        <a:bodyPr/>
        <a:lstStyle/>
        <a:p>
          <a:pPr>
            <a:lnSpc>
              <a:spcPct val="100000"/>
            </a:lnSpc>
            <a:defRPr cap="all"/>
          </a:pPr>
          <a:r>
            <a:rPr lang="en-US"/>
            <a:t>The researchers plan to deploy technology in bigger regions and subsequent long-term data collection. In the future, it will be possible to investigate the interaction between various air pollutants and construct a mathematical model that takes into account how changing one element would affect the various air pollutants that are present in the atmosphere.</a:t>
          </a:r>
        </a:p>
      </dgm:t>
    </dgm:pt>
    <dgm:pt modelId="{B82F184C-6E0E-4085-9309-5FAE5E522A62}" type="parTrans" cxnId="{08E4E698-ABAA-429E-8975-1C97255B5D8B}">
      <dgm:prSet/>
      <dgm:spPr/>
      <dgm:t>
        <a:bodyPr/>
        <a:lstStyle/>
        <a:p>
          <a:endParaRPr lang="en-US"/>
        </a:p>
      </dgm:t>
    </dgm:pt>
    <dgm:pt modelId="{FADF0748-A751-49F4-BD9F-40719CDC4153}" type="sibTrans" cxnId="{08E4E698-ABAA-429E-8975-1C97255B5D8B}">
      <dgm:prSet/>
      <dgm:spPr/>
      <dgm:t>
        <a:bodyPr/>
        <a:lstStyle/>
        <a:p>
          <a:endParaRPr lang="en-US"/>
        </a:p>
      </dgm:t>
    </dgm:pt>
    <dgm:pt modelId="{81020281-E1D7-48D1-95C9-147373B318C2}">
      <dgm:prSet/>
      <dgm:spPr/>
      <dgm:t>
        <a:bodyPr/>
        <a:lstStyle/>
        <a:p>
          <a:pPr>
            <a:lnSpc>
              <a:spcPct val="100000"/>
            </a:lnSpc>
            <a:defRPr cap="all"/>
          </a:pPr>
          <a:r>
            <a:rPr lang="en-US"/>
            <a:t>Garbage compression at the source will enable the resulting garbage to take less space and processing of garbage at the source so that it can be easier to check if the smart bin can decompose it to compost. Like currently, the smart bin segregates data and notifies the nearest municipal corporation if it is full, we will also notify the municipal corporation of the nearest recycler. </a:t>
          </a:r>
        </a:p>
      </dgm:t>
    </dgm:pt>
    <dgm:pt modelId="{F1CB3D49-E27A-4334-BAD1-AC4830173B65}" type="parTrans" cxnId="{4269B4F6-0882-48F0-A5FB-60CCC984138C}">
      <dgm:prSet/>
      <dgm:spPr/>
      <dgm:t>
        <a:bodyPr/>
        <a:lstStyle/>
        <a:p>
          <a:endParaRPr lang="en-US"/>
        </a:p>
      </dgm:t>
    </dgm:pt>
    <dgm:pt modelId="{E7EDFDF5-8522-4900-A0F7-617B4BDA2042}" type="sibTrans" cxnId="{4269B4F6-0882-48F0-A5FB-60CCC984138C}">
      <dgm:prSet/>
      <dgm:spPr/>
      <dgm:t>
        <a:bodyPr/>
        <a:lstStyle/>
        <a:p>
          <a:endParaRPr lang="en-US"/>
        </a:p>
      </dgm:t>
    </dgm:pt>
    <dgm:pt modelId="{480D1CCB-81E0-42B5-AB08-E26FCBBB833A}" type="pres">
      <dgm:prSet presAssocID="{3EF69C8E-EC09-480B-97E4-EEB35ABD565A}" presName="root" presStyleCnt="0">
        <dgm:presLayoutVars>
          <dgm:dir/>
          <dgm:resizeHandles val="exact"/>
        </dgm:presLayoutVars>
      </dgm:prSet>
      <dgm:spPr/>
    </dgm:pt>
    <dgm:pt modelId="{1D8D2A76-6136-4064-AEE1-C01EE200ACF5}" type="pres">
      <dgm:prSet presAssocID="{D2284BB4-BD6F-4D12-8F76-9858B77B9B20}" presName="compNode" presStyleCnt="0"/>
      <dgm:spPr/>
    </dgm:pt>
    <dgm:pt modelId="{DAEC7FE9-3BCD-4CEC-AC35-65AD76895950}" type="pres">
      <dgm:prSet presAssocID="{D2284BB4-BD6F-4D12-8F76-9858B77B9B20}" presName="iconBgRect" presStyleLbl="bgShp" presStyleIdx="0" presStyleCnt="2"/>
      <dgm:spPr>
        <a:prstGeom prst="round2DiagRect">
          <a:avLst>
            <a:gd name="adj1" fmla="val 29727"/>
            <a:gd name="adj2" fmla="val 0"/>
          </a:avLst>
        </a:prstGeom>
      </dgm:spPr>
    </dgm:pt>
    <dgm:pt modelId="{04430303-E15D-4ACD-AF45-C23197D598C6}" type="pres">
      <dgm:prSet presAssocID="{D2284BB4-BD6F-4D12-8F76-9858B77B9B2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DE29DD5-2560-4CD6-B595-E362549B137C}" type="pres">
      <dgm:prSet presAssocID="{D2284BB4-BD6F-4D12-8F76-9858B77B9B20}" presName="spaceRect" presStyleCnt="0"/>
      <dgm:spPr/>
    </dgm:pt>
    <dgm:pt modelId="{F2EF1D67-E534-444D-A40D-D584B912C81A}" type="pres">
      <dgm:prSet presAssocID="{D2284BB4-BD6F-4D12-8F76-9858B77B9B20}" presName="textRect" presStyleLbl="revTx" presStyleIdx="0" presStyleCnt="2">
        <dgm:presLayoutVars>
          <dgm:chMax val="1"/>
          <dgm:chPref val="1"/>
        </dgm:presLayoutVars>
      </dgm:prSet>
      <dgm:spPr/>
    </dgm:pt>
    <dgm:pt modelId="{BFF02516-3853-4FF0-B62B-2E38046D7075}" type="pres">
      <dgm:prSet presAssocID="{FADF0748-A751-49F4-BD9F-40719CDC4153}" presName="sibTrans" presStyleCnt="0"/>
      <dgm:spPr/>
    </dgm:pt>
    <dgm:pt modelId="{A95C404A-8088-4420-AEED-548D6C97104B}" type="pres">
      <dgm:prSet presAssocID="{81020281-E1D7-48D1-95C9-147373B318C2}" presName="compNode" presStyleCnt="0"/>
      <dgm:spPr/>
    </dgm:pt>
    <dgm:pt modelId="{B449E664-0EE7-49CF-B162-53E41B67357A}" type="pres">
      <dgm:prSet presAssocID="{81020281-E1D7-48D1-95C9-147373B318C2}" presName="iconBgRect" presStyleLbl="bgShp" presStyleIdx="1" presStyleCnt="2"/>
      <dgm:spPr>
        <a:prstGeom prst="round2DiagRect">
          <a:avLst>
            <a:gd name="adj1" fmla="val 29727"/>
            <a:gd name="adj2" fmla="val 0"/>
          </a:avLst>
        </a:prstGeom>
      </dgm:spPr>
    </dgm:pt>
    <dgm:pt modelId="{87BF6EA8-77D4-4637-9E85-12F5758997F2}" type="pres">
      <dgm:prSet presAssocID="{81020281-E1D7-48D1-95C9-147373B318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194A9B7-AE0B-416D-ACB4-AFA2CF116099}" type="pres">
      <dgm:prSet presAssocID="{81020281-E1D7-48D1-95C9-147373B318C2}" presName="spaceRect" presStyleCnt="0"/>
      <dgm:spPr/>
    </dgm:pt>
    <dgm:pt modelId="{9B2CCE67-8F62-46E3-9D6D-093F40429A2D}" type="pres">
      <dgm:prSet presAssocID="{81020281-E1D7-48D1-95C9-147373B318C2}" presName="textRect" presStyleLbl="revTx" presStyleIdx="1" presStyleCnt="2">
        <dgm:presLayoutVars>
          <dgm:chMax val="1"/>
          <dgm:chPref val="1"/>
        </dgm:presLayoutVars>
      </dgm:prSet>
      <dgm:spPr/>
    </dgm:pt>
  </dgm:ptLst>
  <dgm:cxnLst>
    <dgm:cxn modelId="{01921B15-D5AE-4B70-8093-079BEBBEFB96}" type="presOf" srcId="{D2284BB4-BD6F-4D12-8F76-9858B77B9B20}" destId="{F2EF1D67-E534-444D-A40D-D584B912C81A}" srcOrd="0" destOrd="0" presId="urn:microsoft.com/office/officeart/2018/5/layout/IconLeafLabelList"/>
    <dgm:cxn modelId="{08E4E698-ABAA-429E-8975-1C97255B5D8B}" srcId="{3EF69C8E-EC09-480B-97E4-EEB35ABD565A}" destId="{D2284BB4-BD6F-4D12-8F76-9858B77B9B20}" srcOrd="0" destOrd="0" parTransId="{B82F184C-6E0E-4085-9309-5FAE5E522A62}" sibTransId="{FADF0748-A751-49F4-BD9F-40719CDC4153}"/>
    <dgm:cxn modelId="{4A9417A2-32D1-48E7-812E-82342F007698}" type="presOf" srcId="{3EF69C8E-EC09-480B-97E4-EEB35ABD565A}" destId="{480D1CCB-81E0-42B5-AB08-E26FCBBB833A}" srcOrd="0" destOrd="0" presId="urn:microsoft.com/office/officeart/2018/5/layout/IconLeafLabelList"/>
    <dgm:cxn modelId="{4269B4F6-0882-48F0-A5FB-60CCC984138C}" srcId="{3EF69C8E-EC09-480B-97E4-EEB35ABD565A}" destId="{81020281-E1D7-48D1-95C9-147373B318C2}" srcOrd="1" destOrd="0" parTransId="{F1CB3D49-E27A-4334-BAD1-AC4830173B65}" sibTransId="{E7EDFDF5-8522-4900-A0F7-617B4BDA2042}"/>
    <dgm:cxn modelId="{B84AACF7-CF99-4AAA-A396-78C8F3F58CFE}" type="presOf" srcId="{81020281-E1D7-48D1-95C9-147373B318C2}" destId="{9B2CCE67-8F62-46E3-9D6D-093F40429A2D}" srcOrd="0" destOrd="0" presId="urn:microsoft.com/office/officeart/2018/5/layout/IconLeafLabelList"/>
    <dgm:cxn modelId="{2D8DBC70-78C9-4169-A5CF-48C1045133DE}" type="presParOf" srcId="{480D1CCB-81E0-42B5-AB08-E26FCBBB833A}" destId="{1D8D2A76-6136-4064-AEE1-C01EE200ACF5}" srcOrd="0" destOrd="0" presId="urn:microsoft.com/office/officeart/2018/5/layout/IconLeafLabelList"/>
    <dgm:cxn modelId="{F2CFFBA5-D211-4B60-930D-DFE6992FE57A}" type="presParOf" srcId="{1D8D2A76-6136-4064-AEE1-C01EE200ACF5}" destId="{DAEC7FE9-3BCD-4CEC-AC35-65AD76895950}" srcOrd="0" destOrd="0" presId="urn:microsoft.com/office/officeart/2018/5/layout/IconLeafLabelList"/>
    <dgm:cxn modelId="{2F9F08DC-6DC1-48FB-A890-FF45468A4379}" type="presParOf" srcId="{1D8D2A76-6136-4064-AEE1-C01EE200ACF5}" destId="{04430303-E15D-4ACD-AF45-C23197D598C6}" srcOrd="1" destOrd="0" presId="urn:microsoft.com/office/officeart/2018/5/layout/IconLeafLabelList"/>
    <dgm:cxn modelId="{13FB2821-1F94-4D6C-8770-25452EF5D15D}" type="presParOf" srcId="{1D8D2A76-6136-4064-AEE1-C01EE200ACF5}" destId="{DDE29DD5-2560-4CD6-B595-E362549B137C}" srcOrd="2" destOrd="0" presId="urn:microsoft.com/office/officeart/2018/5/layout/IconLeafLabelList"/>
    <dgm:cxn modelId="{AC233332-5B5D-425A-9A97-98ED28B3ECB7}" type="presParOf" srcId="{1D8D2A76-6136-4064-AEE1-C01EE200ACF5}" destId="{F2EF1D67-E534-444D-A40D-D584B912C81A}" srcOrd="3" destOrd="0" presId="urn:microsoft.com/office/officeart/2018/5/layout/IconLeafLabelList"/>
    <dgm:cxn modelId="{5DD8D2D2-4A15-45E6-8868-A895100D523B}" type="presParOf" srcId="{480D1CCB-81E0-42B5-AB08-E26FCBBB833A}" destId="{BFF02516-3853-4FF0-B62B-2E38046D7075}" srcOrd="1" destOrd="0" presId="urn:microsoft.com/office/officeart/2018/5/layout/IconLeafLabelList"/>
    <dgm:cxn modelId="{D3D2A2A8-55C8-4487-8A5D-3ECAC69D5E63}" type="presParOf" srcId="{480D1CCB-81E0-42B5-AB08-E26FCBBB833A}" destId="{A95C404A-8088-4420-AEED-548D6C97104B}" srcOrd="2" destOrd="0" presId="urn:microsoft.com/office/officeart/2018/5/layout/IconLeafLabelList"/>
    <dgm:cxn modelId="{76E737FB-517E-40CC-95D6-A54112DBB760}" type="presParOf" srcId="{A95C404A-8088-4420-AEED-548D6C97104B}" destId="{B449E664-0EE7-49CF-B162-53E41B67357A}" srcOrd="0" destOrd="0" presId="urn:microsoft.com/office/officeart/2018/5/layout/IconLeafLabelList"/>
    <dgm:cxn modelId="{5FB1B2F3-C598-4DAF-8460-6A6F3F81C789}" type="presParOf" srcId="{A95C404A-8088-4420-AEED-548D6C97104B}" destId="{87BF6EA8-77D4-4637-9E85-12F5758997F2}" srcOrd="1" destOrd="0" presId="urn:microsoft.com/office/officeart/2018/5/layout/IconLeafLabelList"/>
    <dgm:cxn modelId="{B46925E7-73B3-4ED1-AF12-E66414ADA310}" type="presParOf" srcId="{A95C404A-8088-4420-AEED-548D6C97104B}" destId="{9194A9B7-AE0B-416D-ACB4-AFA2CF116099}" srcOrd="2" destOrd="0" presId="urn:microsoft.com/office/officeart/2018/5/layout/IconLeafLabelList"/>
    <dgm:cxn modelId="{05C7C25B-E2F1-41E4-82D5-D9E152634A11}" type="presParOf" srcId="{A95C404A-8088-4420-AEED-548D6C97104B}" destId="{9B2CCE67-8F62-46E3-9D6D-093F40429A2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0D4889-3FC9-4F13-A085-DAB600CDED85}"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29D673B3-1E09-4370-96F6-8ED47CC7F3A9}">
      <dgm:prSet/>
      <dgm:spPr/>
      <dgm:t>
        <a:bodyPr/>
        <a:lstStyle/>
        <a:p>
          <a:r>
            <a:rPr lang="en-US"/>
            <a:t>RNN - Recurrent Neural Network</a:t>
          </a:r>
        </a:p>
      </dgm:t>
    </dgm:pt>
    <dgm:pt modelId="{A0242366-A03F-4539-BB3A-8924D7FAC2F2}" type="parTrans" cxnId="{08BED292-973C-4C95-9B69-4523265CE402}">
      <dgm:prSet/>
      <dgm:spPr/>
      <dgm:t>
        <a:bodyPr/>
        <a:lstStyle/>
        <a:p>
          <a:endParaRPr lang="en-US"/>
        </a:p>
      </dgm:t>
    </dgm:pt>
    <dgm:pt modelId="{BD31DCF5-4CB0-406A-A2CB-F33869A18FE2}" type="sibTrans" cxnId="{08BED292-973C-4C95-9B69-4523265CE402}">
      <dgm:prSet/>
      <dgm:spPr/>
      <dgm:t>
        <a:bodyPr/>
        <a:lstStyle/>
        <a:p>
          <a:endParaRPr lang="en-US"/>
        </a:p>
      </dgm:t>
    </dgm:pt>
    <dgm:pt modelId="{01797841-5D4B-483F-8B79-9E854B88AF45}">
      <dgm:prSet/>
      <dgm:spPr/>
      <dgm:t>
        <a:bodyPr/>
        <a:lstStyle/>
        <a:p>
          <a:r>
            <a:rPr lang="en-US"/>
            <a:t>LSTM - Long short-term memory</a:t>
          </a:r>
        </a:p>
      </dgm:t>
    </dgm:pt>
    <dgm:pt modelId="{47B331F0-F087-4C90-A3BD-4B2DAEA1C4A5}" type="parTrans" cxnId="{796E45BC-B683-46B3-B0B4-C053DA0B8551}">
      <dgm:prSet/>
      <dgm:spPr/>
      <dgm:t>
        <a:bodyPr/>
        <a:lstStyle/>
        <a:p>
          <a:endParaRPr lang="en-US"/>
        </a:p>
      </dgm:t>
    </dgm:pt>
    <dgm:pt modelId="{985ACB36-CC79-41E3-8DBF-C7A456B597FF}" type="sibTrans" cxnId="{796E45BC-B683-46B3-B0B4-C053DA0B8551}">
      <dgm:prSet/>
      <dgm:spPr/>
      <dgm:t>
        <a:bodyPr/>
        <a:lstStyle/>
        <a:p>
          <a:endParaRPr lang="en-US"/>
        </a:p>
      </dgm:t>
    </dgm:pt>
    <dgm:pt modelId="{7DF73708-C35D-47B9-AA2E-B2789B35F375}">
      <dgm:prSet/>
      <dgm:spPr/>
      <dgm:t>
        <a:bodyPr/>
        <a:lstStyle/>
        <a:p>
          <a:r>
            <a:rPr lang="en-US"/>
            <a:t>KNN – K Nearest Neighbour</a:t>
          </a:r>
        </a:p>
      </dgm:t>
    </dgm:pt>
    <dgm:pt modelId="{964C2FA2-B82A-4971-B7C4-14959F5DFF88}" type="parTrans" cxnId="{583624DC-3B67-48C2-AD30-D55406494BDA}">
      <dgm:prSet/>
      <dgm:spPr/>
      <dgm:t>
        <a:bodyPr/>
        <a:lstStyle/>
        <a:p>
          <a:endParaRPr lang="en-US"/>
        </a:p>
      </dgm:t>
    </dgm:pt>
    <dgm:pt modelId="{5BEF2101-3641-4326-930E-99FF06E88BA6}" type="sibTrans" cxnId="{583624DC-3B67-48C2-AD30-D55406494BDA}">
      <dgm:prSet/>
      <dgm:spPr/>
      <dgm:t>
        <a:bodyPr/>
        <a:lstStyle/>
        <a:p>
          <a:endParaRPr lang="en-US"/>
        </a:p>
      </dgm:t>
    </dgm:pt>
    <dgm:pt modelId="{E7CB8D52-29AD-4E33-AE36-0CA56B89596F}">
      <dgm:prSet/>
      <dgm:spPr/>
      <dgm:t>
        <a:bodyPr/>
        <a:lstStyle/>
        <a:p>
          <a:r>
            <a:rPr lang="en-US"/>
            <a:t>Logistic Regression</a:t>
          </a:r>
        </a:p>
      </dgm:t>
    </dgm:pt>
    <dgm:pt modelId="{A52E3FD4-D04E-499F-A055-21F3534853A9}" type="parTrans" cxnId="{2F916E73-DE7A-4C68-A852-63C2611079B0}">
      <dgm:prSet/>
      <dgm:spPr/>
      <dgm:t>
        <a:bodyPr/>
        <a:lstStyle/>
        <a:p>
          <a:endParaRPr lang="en-US"/>
        </a:p>
      </dgm:t>
    </dgm:pt>
    <dgm:pt modelId="{98298FA8-AA09-49A8-BB3B-C1F71F027B62}" type="sibTrans" cxnId="{2F916E73-DE7A-4C68-A852-63C2611079B0}">
      <dgm:prSet/>
      <dgm:spPr/>
      <dgm:t>
        <a:bodyPr/>
        <a:lstStyle/>
        <a:p>
          <a:endParaRPr lang="en-US"/>
        </a:p>
      </dgm:t>
    </dgm:pt>
    <dgm:pt modelId="{757C0BC0-F4C1-4D05-9956-22CA2D4AA5CF}">
      <dgm:prSet/>
      <dgm:spPr/>
      <dgm:t>
        <a:bodyPr/>
        <a:lstStyle/>
        <a:p>
          <a:r>
            <a:rPr lang="en-US"/>
            <a:t>Random Forest </a:t>
          </a:r>
        </a:p>
      </dgm:t>
    </dgm:pt>
    <dgm:pt modelId="{FF0341F9-73D2-45D9-8308-F74D6BFE4550}" type="parTrans" cxnId="{ADBD991B-0C2D-4B45-880B-083B2183FF31}">
      <dgm:prSet/>
      <dgm:spPr/>
      <dgm:t>
        <a:bodyPr/>
        <a:lstStyle/>
        <a:p>
          <a:endParaRPr lang="en-US"/>
        </a:p>
      </dgm:t>
    </dgm:pt>
    <dgm:pt modelId="{58D5DDC3-6A2B-4222-87E3-775F186A49CD}" type="sibTrans" cxnId="{ADBD991B-0C2D-4B45-880B-083B2183FF31}">
      <dgm:prSet/>
      <dgm:spPr/>
      <dgm:t>
        <a:bodyPr/>
        <a:lstStyle/>
        <a:p>
          <a:endParaRPr lang="en-US"/>
        </a:p>
      </dgm:t>
    </dgm:pt>
    <dgm:pt modelId="{84563B8D-EA17-49B3-9F20-B2F6F1383455}" type="pres">
      <dgm:prSet presAssocID="{AB0D4889-3FC9-4F13-A085-DAB600CDED85}" presName="compositeShape" presStyleCnt="0">
        <dgm:presLayoutVars>
          <dgm:chMax val="7"/>
          <dgm:dir/>
          <dgm:resizeHandles val="exact"/>
        </dgm:presLayoutVars>
      </dgm:prSet>
      <dgm:spPr/>
    </dgm:pt>
    <dgm:pt modelId="{CB41126A-3B8A-4B03-B9E4-C0F8CBF1BACF}" type="pres">
      <dgm:prSet presAssocID="{AB0D4889-3FC9-4F13-A085-DAB600CDED85}" presName="wedge1" presStyleLbl="node1" presStyleIdx="0" presStyleCnt="5"/>
      <dgm:spPr/>
    </dgm:pt>
    <dgm:pt modelId="{71310F81-7183-4C48-AF28-C525AE7A354D}" type="pres">
      <dgm:prSet presAssocID="{AB0D4889-3FC9-4F13-A085-DAB600CDED85}" presName="wedge1Tx" presStyleLbl="node1" presStyleIdx="0" presStyleCnt="5">
        <dgm:presLayoutVars>
          <dgm:chMax val="0"/>
          <dgm:chPref val="0"/>
          <dgm:bulletEnabled val="1"/>
        </dgm:presLayoutVars>
      </dgm:prSet>
      <dgm:spPr/>
    </dgm:pt>
    <dgm:pt modelId="{C21BF81A-ABC1-4B36-9173-29F5D3E2EC7B}" type="pres">
      <dgm:prSet presAssocID="{AB0D4889-3FC9-4F13-A085-DAB600CDED85}" presName="wedge2" presStyleLbl="node1" presStyleIdx="1" presStyleCnt="5"/>
      <dgm:spPr/>
    </dgm:pt>
    <dgm:pt modelId="{7C5B81E2-9B9E-44FF-9D81-1C4C600C6E4A}" type="pres">
      <dgm:prSet presAssocID="{AB0D4889-3FC9-4F13-A085-DAB600CDED85}" presName="wedge2Tx" presStyleLbl="node1" presStyleIdx="1" presStyleCnt="5">
        <dgm:presLayoutVars>
          <dgm:chMax val="0"/>
          <dgm:chPref val="0"/>
          <dgm:bulletEnabled val="1"/>
        </dgm:presLayoutVars>
      </dgm:prSet>
      <dgm:spPr/>
    </dgm:pt>
    <dgm:pt modelId="{D38F2C75-114B-4281-B9FD-0C7C09E0EFA3}" type="pres">
      <dgm:prSet presAssocID="{AB0D4889-3FC9-4F13-A085-DAB600CDED85}" presName="wedge3" presStyleLbl="node1" presStyleIdx="2" presStyleCnt="5"/>
      <dgm:spPr/>
    </dgm:pt>
    <dgm:pt modelId="{39DAA85A-4C72-4DE6-B56C-1EFF9499B4FA}" type="pres">
      <dgm:prSet presAssocID="{AB0D4889-3FC9-4F13-A085-DAB600CDED85}" presName="wedge3Tx" presStyleLbl="node1" presStyleIdx="2" presStyleCnt="5">
        <dgm:presLayoutVars>
          <dgm:chMax val="0"/>
          <dgm:chPref val="0"/>
          <dgm:bulletEnabled val="1"/>
        </dgm:presLayoutVars>
      </dgm:prSet>
      <dgm:spPr/>
    </dgm:pt>
    <dgm:pt modelId="{C5092F74-5EC4-4DB5-98BD-B8AD62414202}" type="pres">
      <dgm:prSet presAssocID="{AB0D4889-3FC9-4F13-A085-DAB600CDED85}" presName="wedge4" presStyleLbl="node1" presStyleIdx="3" presStyleCnt="5"/>
      <dgm:spPr/>
    </dgm:pt>
    <dgm:pt modelId="{62FA5F81-0972-4989-AC23-A93D2A8437F3}" type="pres">
      <dgm:prSet presAssocID="{AB0D4889-3FC9-4F13-A085-DAB600CDED85}" presName="wedge4Tx" presStyleLbl="node1" presStyleIdx="3" presStyleCnt="5">
        <dgm:presLayoutVars>
          <dgm:chMax val="0"/>
          <dgm:chPref val="0"/>
          <dgm:bulletEnabled val="1"/>
        </dgm:presLayoutVars>
      </dgm:prSet>
      <dgm:spPr/>
    </dgm:pt>
    <dgm:pt modelId="{936DD83D-3BC4-49A2-85D7-62C184BEC935}" type="pres">
      <dgm:prSet presAssocID="{AB0D4889-3FC9-4F13-A085-DAB600CDED85}" presName="wedge5" presStyleLbl="node1" presStyleIdx="4" presStyleCnt="5"/>
      <dgm:spPr/>
    </dgm:pt>
    <dgm:pt modelId="{5FF4F994-8B34-49CF-A8B6-C2EE0A5E3392}" type="pres">
      <dgm:prSet presAssocID="{AB0D4889-3FC9-4F13-A085-DAB600CDED85}" presName="wedge5Tx" presStyleLbl="node1" presStyleIdx="4" presStyleCnt="5">
        <dgm:presLayoutVars>
          <dgm:chMax val="0"/>
          <dgm:chPref val="0"/>
          <dgm:bulletEnabled val="1"/>
        </dgm:presLayoutVars>
      </dgm:prSet>
      <dgm:spPr/>
    </dgm:pt>
  </dgm:ptLst>
  <dgm:cxnLst>
    <dgm:cxn modelId="{93232406-3336-4D5E-AB4B-C20175C55477}" type="presOf" srcId="{AB0D4889-3FC9-4F13-A085-DAB600CDED85}" destId="{84563B8D-EA17-49B3-9F20-B2F6F1383455}" srcOrd="0" destOrd="0" presId="urn:microsoft.com/office/officeart/2005/8/layout/chart3"/>
    <dgm:cxn modelId="{EFC3CF11-BDB5-41A1-8C06-180E9655A027}" type="presOf" srcId="{7DF73708-C35D-47B9-AA2E-B2789B35F375}" destId="{D38F2C75-114B-4281-B9FD-0C7C09E0EFA3}" srcOrd="0" destOrd="0" presId="urn:microsoft.com/office/officeart/2005/8/layout/chart3"/>
    <dgm:cxn modelId="{ADBD991B-0C2D-4B45-880B-083B2183FF31}" srcId="{AB0D4889-3FC9-4F13-A085-DAB600CDED85}" destId="{757C0BC0-F4C1-4D05-9956-22CA2D4AA5CF}" srcOrd="4" destOrd="0" parTransId="{FF0341F9-73D2-45D9-8308-F74D6BFE4550}" sibTransId="{58D5DDC3-6A2B-4222-87E3-775F186A49CD}"/>
    <dgm:cxn modelId="{15A80560-C552-48BB-8F1A-F2506DD5F9D6}" type="presOf" srcId="{29D673B3-1E09-4370-96F6-8ED47CC7F3A9}" destId="{CB41126A-3B8A-4B03-B9E4-C0F8CBF1BACF}" srcOrd="0" destOrd="0" presId="urn:microsoft.com/office/officeart/2005/8/layout/chart3"/>
    <dgm:cxn modelId="{E2269F47-1D8D-49EE-86FB-4B7604935FE5}" type="presOf" srcId="{757C0BC0-F4C1-4D05-9956-22CA2D4AA5CF}" destId="{5FF4F994-8B34-49CF-A8B6-C2EE0A5E3392}" srcOrd="1" destOrd="0" presId="urn:microsoft.com/office/officeart/2005/8/layout/chart3"/>
    <dgm:cxn modelId="{68CA2949-56CA-49E9-A188-C6D47D90CB32}" type="presOf" srcId="{E7CB8D52-29AD-4E33-AE36-0CA56B89596F}" destId="{C5092F74-5EC4-4DB5-98BD-B8AD62414202}" srcOrd="0" destOrd="0" presId="urn:microsoft.com/office/officeart/2005/8/layout/chart3"/>
    <dgm:cxn modelId="{36C4D94E-8F8D-4271-B9AC-92559F0FDAB9}" type="presOf" srcId="{29D673B3-1E09-4370-96F6-8ED47CC7F3A9}" destId="{71310F81-7183-4C48-AF28-C525AE7A354D}" srcOrd="1" destOrd="0" presId="urn:microsoft.com/office/officeart/2005/8/layout/chart3"/>
    <dgm:cxn modelId="{2B086850-3805-4D1C-B19E-3EF0C217362D}" type="presOf" srcId="{01797841-5D4B-483F-8B79-9E854B88AF45}" destId="{7C5B81E2-9B9E-44FF-9D81-1C4C600C6E4A}" srcOrd="1" destOrd="0" presId="urn:microsoft.com/office/officeart/2005/8/layout/chart3"/>
    <dgm:cxn modelId="{2F916E73-DE7A-4C68-A852-63C2611079B0}" srcId="{AB0D4889-3FC9-4F13-A085-DAB600CDED85}" destId="{E7CB8D52-29AD-4E33-AE36-0CA56B89596F}" srcOrd="3" destOrd="0" parTransId="{A52E3FD4-D04E-499F-A055-21F3534853A9}" sibTransId="{98298FA8-AA09-49A8-BB3B-C1F71F027B62}"/>
    <dgm:cxn modelId="{AE97AA7A-8F22-48CC-8CF0-19D275922ED5}" type="presOf" srcId="{757C0BC0-F4C1-4D05-9956-22CA2D4AA5CF}" destId="{936DD83D-3BC4-49A2-85D7-62C184BEC935}" srcOrd="0" destOrd="0" presId="urn:microsoft.com/office/officeart/2005/8/layout/chart3"/>
    <dgm:cxn modelId="{3C984F87-19A1-4BBA-9BE5-F06DDC09AA75}" type="presOf" srcId="{01797841-5D4B-483F-8B79-9E854B88AF45}" destId="{C21BF81A-ABC1-4B36-9173-29F5D3E2EC7B}" srcOrd="0" destOrd="0" presId="urn:microsoft.com/office/officeart/2005/8/layout/chart3"/>
    <dgm:cxn modelId="{2CD46A89-9134-4D4E-981C-AF99DEFBC016}" type="presOf" srcId="{7DF73708-C35D-47B9-AA2E-B2789B35F375}" destId="{39DAA85A-4C72-4DE6-B56C-1EFF9499B4FA}" srcOrd="1" destOrd="0" presId="urn:microsoft.com/office/officeart/2005/8/layout/chart3"/>
    <dgm:cxn modelId="{E6E32A92-361A-4974-9EBF-54B2D9E2004B}" type="presOf" srcId="{E7CB8D52-29AD-4E33-AE36-0CA56B89596F}" destId="{62FA5F81-0972-4989-AC23-A93D2A8437F3}" srcOrd="1" destOrd="0" presId="urn:microsoft.com/office/officeart/2005/8/layout/chart3"/>
    <dgm:cxn modelId="{08BED292-973C-4C95-9B69-4523265CE402}" srcId="{AB0D4889-3FC9-4F13-A085-DAB600CDED85}" destId="{29D673B3-1E09-4370-96F6-8ED47CC7F3A9}" srcOrd="0" destOrd="0" parTransId="{A0242366-A03F-4539-BB3A-8924D7FAC2F2}" sibTransId="{BD31DCF5-4CB0-406A-A2CB-F33869A18FE2}"/>
    <dgm:cxn modelId="{796E45BC-B683-46B3-B0B4-C053DA0B8551}" srcId="{AB0D4889-3FC9-4F13-A085-DAB600CDED85}" destId="{01797841-5D4B-483F-8B79-9E854B88AF45}" srcOrd="1" destOrd="0" parTransId="{47B331F0-F087-4C90-A3BD-4B2DAEA1C4A5}" sibTransId="{985ACB36-CC79-41E3-8DBF-C7A456B597FF}"/>
    <dgm:cxn modelId="{583624DC-3B67-48C2-AD30-D55406494BDA}" srcId="{AB0D4889-3FC9-4F13-A085-DAB600CDED85}" destId="{7DF73708-C35D-47B9-AA2E-B2789B35F375}" srcOrd="2" destOrd="0" parTransId="{964C2FA2-B82A-4971-B7C4-14959F5DFF88}" sibTransId="{5BEF2101-3641-4326-930E-99FF06E88BA6}"/>
    <dgm:cxn modelId="{09C8042C-C0C2-4B7C-A35B-2100F473D787}" type="presParOf" srcId="{84563B8D-EA17-49B3-9F20-B2F6F1383455}" destId="{CB41126A-3B8A-4B03-B9E4-C0F8CBF1BACF}" srcOrd="0" destOrd="0" presId="urn:microsoft.com/office/officeart/2005/8/layout/chart3"/>
    <dgm:cxn modelId="{F09A309B-15AC-4157-817D-4EC20AC92D31}" type="presParOf" srcId="{84563B8D-EA17-49B3-9F20-B2F6F1383455}" destId="{71310F81-7183-4C48-AF28-C525AE7A354D}" srcOrd="1" destOrd="0" presId="urn:microsoft.com/office/officeart/2005/8/layout/chart3"/>
    <dgm:cxn modelId="{38A93666-8847-44BF-A4CA-B1817944F139}" type="presParOf" srcId="{84563B8D-EA17-49B3-9F20-B2F6F1383455}" destId="{C21BF81A-ABC1-4B36-9173-29F5D3E2EC7B}" srcOrd="2" destOrd="0" presId="urn:microsoft.com/office/officeart/2005/8/layout/chart3"/>
    <dgm:cxn modelId="{2F6BA7F1-F15F-43F0-A46D-CB748C8FA0C6}" type="presParOf" srcId="{84563B8D-EA17-49B3-9F20-B2F6F1383455}" destId="{7C5B81E2-9B9E-44FF-9D81-1C4C600C6E4A}" srcOrd="3" destOrd="0" presId="urn:microsoft.com/office/officeart/2005/8/layout/chart3"/>
    <dgm:cxn modelId="{BD091E2D-D49F-4B54-B37E-C3578275C869}" type="presParOf" srcId="{84563B8D-EA17-49B3-9F20-B2F6F1383455}" destId="{D38F2C75-114B-4281-B9FD-0C7C09E0EFA3}" srcOrd="4" destOrd="0" presId="urn:microsoft.com/office/officeart/2005/8/layout/chart3"/>
    <dgm:cxn modelId="{8D9F3A81-6AD2-4D49-A7EA-DDE10DE0DEF7}" type="presParOf" srcId="{84563B8D-EA17-49B3-9F20-B2F6F1383455}" destId="{39DAA85A-4C72-4DE6-B56C-1EFF9499B4FA}" srcOrd="5" destOrd="0" presId="urn:microsoft.com/office/officeart/2005/8/layout/chart3"/>
    <dgm:cxn modelId="{704979A1-6711-45AC-98A9-5C71CEC07034}" type="presParOf" srcId="{84563B8D-EA17-49B3-9F20-B2F6F1383455}" destId="{C5092F74-5EC4-4DB5-98BD-B8AD62414202}" srcOrd="6" destOrd="0" presId="urn:microsoft.com/office/officeart/2005/8/layout/chart3"/>
    <dgm:cxn modelId="{5CAAF4EB-36B8-4EE0-B959-F41EA46636DE}" type="presParOf" srcId="{84563B8D-EA17-49B3-9F20-B2F6F1383455}" destId="{62FA5F81-0972-4989-AC23-A93D2A8437F3}" srcOrd="7" destOrd="0" presId="urn:microsoft.com/office/officeart/2005/8/layout/chart3"/>
    <dgm:cxn modelId="{372ACFCA-563A-4414-8E31-6AF2E88D39E6}" type="presParOf" srcId="{84563B8D-EA17-49B3-9F20-B2F6F1383455}" destId="{936DD83D-3BC4-49A2-85D7-62C184BEC935}" srcOrd="8" destOrd="0" presId="urn:microsoft.com/office/officeart/2005/8/layout/chart3"/>
    <dgm:cxn modelId="{CDC2B7EB-1413-4AAB-851A-37CEB8B7FC81}" type="presParOf" srcId="{84563B8D-EA17-49B3-9F20-B2F6F1383455}" destId="{5FF4F994-8B34-49CF-A8B6-C2EE0A5E3392}"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18649-FD6A-4E49-985C-34F14368EF6C}">
      <dsp:nvSpPr>
        <dsp:cNvPr id="0" name=""/>
        <dsp:cNvSpPr/>
      </dsp:nvSpPr>
      <dsp:spPr>
        <a:xfrm>
          <a:off x="0" y="58423"/>
          <a:ext cx="6832212" cy="75933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 have used one air quality dataset that contains a concentration of different polluted elements available in the air exists . {42. De Vito, S.; Piga, M.; Massera, E.; Martinotto, L. On field calibration of an electronic nose for benzene estimation in an urban pollution monitoring scenario. Sens. Actuators B Chem. 2008, 129, 750–757. [CrossRef]} </a:t>
          </a:r>
        </a:p>
      </dsp:txBody>
      <dsp:txXfrm>
        <a:off x="37067" y="95490"/>
        <a:ext cx="6758078" cy="685196"/>
      </dsp:txXfrm>
    </dsp:sp>
    <dsp:sp modelId="{94E8D97E-A3A1-4BD6-8B15-4B215229E51E}">
      <dsp:nvSpPr>
        <dsp:cNvPr id="0" name=""/>
        <dsp:cNvSpPr/>
      </dsp:nvSpPr>
      <dsp:spPr>
        <a:xfrm>
          <a:off x="0" y="849433"/>
          <a:ext cx="6832212" cy="759330"/>
        </a:xfrm>
        <a:prstGeom prst="roundRect">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a:t>The dataset contains</a:t>
          </a:r>
          <a:br>
            <a:rPr lang="en-US" sz="1100" kern="1200"/>
          </a:br>
          <a:r>
            <a:rPr lang="en-US" sz="1100" kern="1200"/>
            <a:t>9358 entries of 13 gas levels present in a polluted environment.</a:t>
          </a:r>
          <a:r>
            <a:rPr lang="en-US" sz="1100" kern="1200">
              <a:latin typeface="Century Gothic" panose="020B0502020202020204"/>
            </a:rPr>
            <a:t> </a:t>
          </a:r>
          <a:endParaRPr lang="en-US" sz="1100" kern="1200"/>
        </a:p>
      </dsp:txBody>
      <dsp:txXfrm>
        <a:off x="37067" y="886500"/>
        <a:ext cx="6758078" cy="685196"/>
      </dsp:txXfrm>
    </dsp:sp>
    <dsp:sp modelId="{D2DD457B-20A9-4731-8E45-27978D2A9CC9}">
      <dsp:nvSpPr>
        <dsp:cNvPr id="0" name=""/>
        <dsp:cNvSpPr/>
      </dsp:nvSpPr>
      <dsp:spPr>
        <a:xfrm>
          <a:off x="0" y="1640444"/>
          <a:ext cx="6832212" cy="759330"/>
        </a:xfrm>
        <a:prstGeom prst="roundRect">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This dataset was collected using</a:t>
          </a:r>
          <a:br>
            <a:rPr lang="en-US" sz="1100" kern="1200"/>
          </a:br>
          <a:r>
            <a:rPr lang="en-US" sz="1100" kern="1200"/>
            <a:t>multivariant sensors deployed in the polluted environment of an Italian city. </a:t>
          </a:r>
        </a:p>
      </dsp:txBody>
      <dsp:txXfrm>
        <a:off x="37067" y="1677511"/>
        <a:ext cx="6758078" cy="685196"/>
      </dsp:txXfrm>
    </dsp:sp>
    <dsp:sp modelId="{A710CA96-8E4D-4271-8B55-18EC6B4507B5}">
      <dsp:nvSpPr>
        <dsp:cNvPr id="0" name=""/>
        <dsp:cNvSpPr/>
      </dsp:nvSpPr>
      <dsp:spPr>
        <a:xfrm>
          <a:off x="0" y="2431454"/>
          <a:ext cx="6832212" cy="759330"/>
        </a:xfrm>
        <a:prstGeom prst="roundRect">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 are using Firebase database to store the sensor data.</a:t>
          </a:r>
        </a:p>
      </dsp:txBody>
      <dsp:txXfrm>
        <a:off x="37067" y="2468521"/>
        <a:ext cx="6758078" cy="685196"/>
      </dsp:txXfrm>
    </dsp:sp>
    <dsp:sp modelId="{64B901B0-2CD0-4094-A3A9-B9ECD34C59E7}">
      <dsp:nvSpPr>
        <dsp:cNvPr id="0" name=""/>
        <dsp:cNvSpPr/>
      </dsp:nvSpPr>
      <dsp:spPr>
        <a:xfrm>
          <a:off x="0" y="3222464"/>
          <a:ext cx="6832212" cy="759330"/>
        </a:xfrm>
        <a:prstGeom prst="roundRect">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a:latin typeface="Century Gothic" panose="020B0502020202020204"/>
            </a:rPr>
            <a:t>The dataset which is used in this research took referance from 42nd referance given in research. That referanced paper link is given below it may require access to get dataset.</a:t>
          </a:r>
        </a:p>
      </dsp:txBody>
      <dsp:txXfrm>
        <a:off x="37067" y="3259531"/>
        <a:ext cx="6758078" cy="685196"/>
      </dsp:txXfrm>
    </dsp:sp>
    <dsp:sp modelId="{8BEB5DE6-E33F-4F02-915A-42BD26939DDC}">
      <dsp:nvSpPr>
        <dsp:cNvPr id="0" name=""/>
        <dsp:cNvSpPr/>
      </dsp:nvSpPr>
      <dsp:spPr>
        <a:xfrm>
          <a:off x="0" y="4013474"/>
          <a:ext cx="6832212" cy="75933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latin typeface="Century Gothic" panose="020B0502020202020204"/>
              <a:hlinkClick xmlns:r="http://schemas.openxmlformats.org/officeDocument/2006/relationships" r:id="rId1"/>
            </a:rPr>
            <a:t>https</a:t>
          </a:r>
          <a:r>
            <a:rPr lang="en-US" sz="1100" kern="1200">
              <a:hlinkClick xmlns:r="http://schemas.openxmlformats.org/officeDocument/2006/relationships" r:id="rId1"/>
            </a:rPr>
            <a:t>://www.sciencedirect.com/science/article/abs/pii/S0925400507007691</a:t>
          </a:r>
        </a:p>
      </dsp:txBody>
      <dsp:txXfrm>
        <a:off x="37067" y="4050541"/>
        <a:ext cx="6758078" cy="685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5D34C-2872-41EE-80D7-1C35A0554173}">
      <dsp:nvSpPr>
        <dsp:cNvPr id="0" name=""/>
        <dsp:cNvSpPr/>
      </dsp:nvSpPr>
      <dsp:spPr>
        <a:xfrm>
          <a:off x="834" y="122501"/>
          <a:ext cx="6830931" cy="2083434"/>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The system consists of four modules installed at four different locations of the city from the experimental perceptive. The data of air quality, odor sensor, level of trash, and weight of garbage were stored separately for each dustbin.</a:t>
          </a:r>
        </a:p>
      </dsp:txBody>
      <dsp:txXfrm>
        <a:off x="834" y="122501"/>
        <a:ext cx="6830931" cy="2083434"/>
      </dsp:txXfrm>
    </dsp:sp>
    <dsp:sp modelId="{040E841C-AF38-4092-B464-3BD46C739733}">
      <dsp:nvSpPr>
        <dsp:cNvPr id="0" name=""/>
        <dsp:cNvSpPr/>
      </dsp:nvSpPr>
      <dsp:spPr>
        <a:xfrm>
          <a:off x="834" y="3059802"/>
          <a:ext cx="6830931" cy="2083434"/>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True hourly averaged values of the gas’s concentration were individually stored for each dustbin. The dataset contained 6 months’ reading of the four smart bins. This dataset was then downloaded from the Firebase server to perform different evaluations.</a:t>
          </a:r>
        </a:p>
      </dsp:txBody>
      <dsp:txXfrm>
        <a:off x="834" y="3059802"/>
        <a:ext cx="6830931" cy="2083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47618-A1E9-45DD-A0F8-E581DF36E519}">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system offered notifications via an alert mechanism in addition to real-time monitoring of waste levels. The Firebase database received information from an air monitor, a distance sensor, a weight sensor, and an odor sensor. The different characteristics were retrieved by a GCP server, which then used the model that had already been trained to give labels to certain bins. Prior and posterior probability were utilized as a back-up to confirm the system's ambiguity. Comparing the proposed work to current solutions based on straightforward methods, it was discovered that the suggested work offers enhanced accuracy through the use of machine learning.</a:t>
          </a:r>
        </a:p>
      </dsp:txBody>
      <dsp:txXfrm>
        <a:off x="0" y="2205346"/>
        <a:ext cx="8987404" cy="1446946"/>
      </dsp:txXfrm>
    </dsp:sp>
    <dsp:sp modelId="{5A290A12-0FD1-4BE1-BEE9-C9B20943EB55}">
      <dsp:nvSpPr>
        <dsp:cNvPr id="0" name=""/>
        <dsp:cNvSpPr/>
      </dsp:nvSpPr>
      <dsp:spPr>
        <a:xfrm rot="10800000">
          <a:off x="0" y="1647"/>
          <a:ext cx="8987404" cy="2225403"/>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To ascertain which model performed the best in categorizing bin state as full, half-filled, and un-filled, a thorough investigation of machine learning classifiers using real-time trash datasets was conducted. Five features were taken out and used as input to train machine learning algorithms. In a real-time testing setting, the recall values for the KNN model and logistic regression were 79% and 83%, respectively. For sensor time-series data, an LSTM-based model was utilized to anticipate the amount of air pollutants for a certain time slot while taking into account the prior entries. The accuracy ratings for the modified LSTM and basic LSTM models to forecast future gas concentrations in the atmosphere are 90% and 88%, respectively.</a:t>
          </a:r>
        </a:p>
      </dsp:txBody>
      <dsp:txXfrm rot="10800000">
        <a:off x="0" y="1647"/>
        <a:ext cx="8987404" cy="144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9091F-30CB-4A82-951B-70A1C87380E1}">
      <dsp:nvSpPr>
        <dsp:cNvPr id="0" name=""/>
        <dsp:cNvSpPr/>
      </dsp:nvSpPr>
      <dsp:spPr>
        <a:xfrm>
          <a:off x="0" y="60909"/>
          <a:ext cx="6832212" cy="82835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Improved accuracy by utilizing machine learning, as compared to existing solutions. The solution demonstrated enhanced accuracy compared to conventional garbage collection methods, and it was built on the Internet of Things (IoT) to handle smart waste management systems. </a:t>
          </a:r>
        </a:p>
      </dsp:txBody>
      <dsp:txXfrm>
        <a:off x="40437" y="101346"/>
        <a:ext cx="6751338" cy="747485"/>
      </dsp:txXfrm>
    </dsp:sp>
    <dsp:sp modelId="{F020AA5D-4A16-4059-AB22-F21E09905506}">
      <dsp:nvSpPr>
        <dsp:cNvPr id="0" name=""/>
        <dsp:cNvSpPr/>
      </dsp:nvSpPr>
      <dsp:spPr>
        <a:xfrm>
          <a:off x="0" y="923829"/>
          <a:ext cx="6832212" cy="828359"/>
        </a:xfrm>
        <a:prstGeom prst="roundRect">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suggested method also offers enough data for monitoring and environmental air quality assessments. </a:t>
          </a:r>
        </a:p>
      </dsp:txBody>
      <dsp:txXfrm>
        <a:off x="40437" y="964266"/>
        <a:ext cx="6751338" cy="747485"/>
      </dsp:txXfrm>
    </dsp:sp>
    <dsp:sp modelId="{3B7EFB98-9FB5-4DFA-8F10-68B80636618C}">
      <dsp:nvSpPr>
        <dsp:cNvPr id="0" name=""/>
        <dsp:cNvSpPr/>
      </dsp:nvSpPr>
      <dsp:spPr>
        <a:xfrm>
          <a:off x="0" y="1786749"/>
          <a:ext cx="6832212" cy="828359"/>
        </a:xfrm>
        <a:prstGeom prst="roundRect">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suggested system can send signals from an alarm mechanism to municipal trash management coupled with precise, real-time monitoring of the rubbish level.</a:t>
          </a:r>
        </a:p>
      </dsp:txBody>
      <dsp:txXfrm>
        <a:off x="40437" y="1827186"/>
        <a:ext cx="6751338" cy="747485"/>
      </dsp:txXfrm>
    </dsp:sp>
    <dsp:sp modelId="{D3B47220-C284-4519-AC8A-F12E9E263EE8}">
      <dsp:nvSpPr>
        <dsp:cNvPr id="0" name=""/>
        <dsp:cNvSpPr/>
      </dsp:nvSpPr>
      <dsp:spPr>
        <a:xfrm>
          <a:off x="0" y="2649669"/>
          <a:ext cx="6832212" cy="828359"/>
        </a:xfrm>
        <a:prstGeom prst="roundRect">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It addresses problems with contaminated waste management in smart cities with inefficient garbage collection systems. </a:t>
          </a:r>
        </a:p>
      </dsp:txBody>
      <dsp:txXfrm>
        <a:off x="40437" y="2690106"/>
        <a:ext cx="6751338" cy="747485"/>
      </dsp:txXfrm>
    </dsp:sp>
    <dsp:sp modelId="{17FB5C31-25AD-4F0F-99FF-3C294CEE9DD2}">
      <dsp:nvSpPr>
        <dsp:cNvPr id="0" name=""/>
        <dsp:cNvSpPr/>
      </dsp:nvSpPr>
      <dsp:spPr>
        <a:xfrm>
          <a:off x="0" y="3512589"/>
          <a:ext cx="6832212" cy="828359"/>
        </a:xfrm>
        <a:prstGeom prst="roundRect">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It offers real-time monitoring of various environmental hazardous gas concentrations. </a:t>
          </a:r>
        </a:p>
      </dsp:txBody>
      <dsp:txXfrm>
        <a:off x="40437" y="3553026"/>
        <a:ext cx="6751338" cy="747485"/>
      </dsp:txXfrm>
    </dsp:sp>
    <dsp:sp modelId="{8D1B5A97-73EC-4621-8246-26EA752BD6CB}">
      <dsp:nvSpPr>
        <dsp:cNvPr id="0" name=""/>
        <dsp:cNvSpPr/>
      </dsp:nvSpPr>
      <dsp:spPr>
        <a:xfrm>
          <a:off x="0" y="4375509"/>
          <a:ext cx="6832212" cy="828359"/>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In order to take prompt remedial action, air quality monitoring systems enable users to predict the next level of concentration in the air.</a:t>
          </a:r>
        </a:p>
      </dsp:txBody>
      <dsp:txXfrm>
        <a:off x="40437" y="4415946"/>
        <a:ext cx="6751338" cy="7474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C7FE9-3BCD-4CEC-AC35-65AD76895950}">
      <dsp:nvSpPr>
        <dsp:cNvPr id="0" name=""/>
        <dsp:cNvSpPr/>
      </dsp:nvSpPr>
      <dsp:spPr>
        <a:xfrm>
          <a:off x="654934" y="476422"/>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30303-E15D-4ACD-AF45-C23197D598C6}">
      <dsp:nvSpPr>
        <dsp:cNvPr id="0" name=""/>
        <dsp:cNvSpPr/>
      </dsp:nvSpPr>
      <dsp:spPr>
        <a:xfrm>
          <a:off x="1057121" y="87860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EF1D67-E534-444D-A40D-D584B912C81A}">
      <dsp:nvSpPr>
        <dsp:cNvPr id="0" name=""/>
        <dsp:cNvSpPr/>
      </dsp:nvSpPr>
      <dsp:spPr>
        <a:xfrm>
          <a:off x="51652" y="2951422"/>
          <a:ext cx="3093750" cy="183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researchers plan to deploy technology in bigger regions and subsequent long-term data collection. In the future, it will be possible to investigate the interaction between various air pollutants and construct a mathematical model that takes into account how changing one element would affect the various air pollutants that are present in the atmosphere.</a:t>
          </a:r>
        </a:p>
      </dsp:txBody>
      <dsp:txXfrm>
        <a:off x="51652" y="2951422"/>
        <a:ext cx="3093750" cy="1836934"/>
      </dsp:txXfrm>
    </dsp:sp>
    <dsp:sp modelId="{B449E664-0EE7-49CF-B162-53E41B67357A}">
      <dsp:nvSpPr>
        <dsp:cNvPr id="0" name=""/>
        <dsp:cNvSpPr/>
      </dsp:nvSpPr>
      <dsp:spPr>
        <a:xfrm>
          <a:off x="4290090" y="476422"/>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F6EA8-77D4-4637-9E85-12F5758997F2}">
      <dsp:nvSpPr>
        <dsp:cNvPr id="0" name=""/>
        <dsp:cNvSpPr/>
      </dsp:nvSpPr>
      <dsp:spPr>
        <a:xfrm>
          <a:off x="4692277" y="87860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2CCE67-8F62-46E3-9D6D-093F40429A2D}">
      <dsp:nvSpPr>
        <dsp:cNvPr id="0" name=""/>
        <dsp:cNvSpPr/>
      </dsp:nvSpPr>
      <dsp:spPr>
        <a:xfrm>
          <a:off x="3686809" y="2951422"/>
          <a:ext cx="3093750" cy="183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Garbage compression at the source will enable the resulting garbage to take less space and processing of garbage at the source so that it can be easier to check if the smart bin can decompose it to compost. Like currently, the smart bin segregates data and notifies the nearest municipal corporation if it is full, we will also notify the municipal corporation of the nearest recycler. </a:t>
          </a:r>
        </a:p>
      </dsp:txBody>
      <dsp:txXfrm>
        <a:off x="3686809" y="2951422"/>
        <a:ext cx="3093750" cy="1836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1126A-3B8A-4B03-B9E4-C0F8CBF1BACF}">
      <dsp:nvSpPr>
        <dsp:cNvPr id="0" name=""/>
        <dsp:cNvSpPr/>
      </dsp:nvSpPr>
      <dsp:spPr>
        <a:xfrm>
          <a:off x="1242212" y="317959"/>
          <a:ext cx="4470060" cy="4470060"/>
        </a:xfrm>
        <a:prstGeom prst="pie">
          <a:avLst>
            <a:gd name="adj1" fmla="val 16200000"/>
            <a:gd name="adj2" fmla="val 2052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RNN - Recurrent Neural Network</a:t>
          </a:r>
        </a:p>
      </dsp:txBody>
      <dsp:txXfrm>
        <a:off x="3533650" y="985807"/>
        <a:ext cx="1516627" cy="1037692"/>
      </dsp:txXfrm>
    </dsp:sp>
    <dsp:sp modelId="{C21BF81A-ABC1-4B36-9173-29F5D3E2EC7B}">
      <dsp:nvSpPr>
        <dsp:cNvPr id="0" name=""/>
        <dsp:cNvSpPr/>
      </dsp:nvSpPr>
      <dsp:spPr>
        <a:xfrm>
          <a:off x="1085760" y="533480"/>
          <a:ext cx="4470060" cy="4470060"/>
        </a:xfrm>
        <a:prstGeom prst="pie">
          <a:avLst>
            <a:gd name="adj1" fmla="val 20520000"/>
            <a:gd name="adj2" fmla="val 32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LSTM - Long short-term memory</a:t>
          </a:r>
        </a:p>
      </dsp:txBody>
      <dsp:txXfrm>
        <a:off x="4007263" y="2555650"/>
        <a:ext cx="1330375" cy="1122836"/>
      </dsp:txXfrm>
    </dsp:sp>
    <dsp:sp modelId="{D38F2C75-114B-4281-B9FD-0C7C09E0EFA3}">
      <dsp:nvSpPr>
        <dsp:cNvPr id="0" name=""/>
        <dsp:cNvSpPr/>
      </dsp:nvSpPr>
      <dsp:spPr>
        <a:xfrm>
          <a:off x="1085760" y="533480"/>
          <a:ext cx="4470060" cy="4470060"/>
        </a:xfrm>
        <a:prstGeom prst="pie">
          <a:avLst>
            <a:gd name="adj1" fmla="val 3240000"/>
            <a:gd name="adj2" fmla="val 756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KNN – K Nearest Neighbour</a:t>
          </a:r>
        </a:p>
      </dsp:txBody>
      <dsp:txXfrm>
        <a:off x="2522565" y="3886025"/>
        <a:ext cx="1596450" cy="957870"/>
      </dsp:txXfrm>
    </dsp:sp>
    <dsp:sp modelId="{C5092F74-5EC4-4DB5-98BD-B8AD62414202}">
      <dsp:nvSpPr>
        <dsp:cNvPr id="0" name=""/>
        <dsp:cNvSpPr/>
      </dsp:nvSpPr>
      <dsp:spPr>
        <a:xfrm>
          <a:off x="1085760" y="533480"/>
          <a:ext cx="4470060" cy="4470060"/>
        </a:xfrm>
        <a:prstGeom prst="pie">
          <a:avLst>
            <a:gd name="adj1" fmla="val 7560000"/>
            <a:gd name="adj2" fmla="val 1188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Logistic Regression</a:t>
          </a:r>
        </a:p>
      </dsp:txBody>
      <dsp:txXfrm>
        <a:off x="1298620" y="2555650"/>
        <a:ext cx="1330375" cy="1122836"/>
      </dsp:txXfrm>
    </dsp:sp>
    <dsp:sp modelId="{936DD83D-3BC4-49A2-85D7-62C184BEC935}">
      <dsp:nvSpPr>
        <dsp:cNvPr id="0" name=""/>
        <dsp:cNvSpPr/>
      </dsp:nvSpPr>
      <dsp:spPr>
        <a:xfrm>
          <a:off x="1085760" y="533480"/>
          <a:ext cx="4470060" cy="4470060"/>
        </a:xfrm>
        <a:prstGeom prst="pie">
          <a:avLst>
            <a:gd name="adj1" fmla="val 1188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Random Forest </a:t>
          </a:r>
        </a:p>
      </dsp:txBody>
      <dsp:txXfrm>
        <a:off x="1737644" y="1214632"/>
        <a:ext cx="1516627" cy="10376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3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709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26678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9781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89739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906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691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662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7946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1368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538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950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2359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07846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250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592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735033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www.pmmag.com/"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ature.com/articles/s41598-022-13579-2/figures/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abs/pii/S0925400507007691" TargetMode="External"/><Relationship Id="rId2" Type="http://schemas.openxmlformats.org/officeDocument/2006/relationships/hyperlink" Target="https://github.com/Materials-Consortia/optimade-python-tools/blob/master/tasks.p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660-2E8C-7CCB-0660-1C4A4664D8E9}"/>
              </a:ext>
            </a:extLst>
          </p:cNvPr>
          <p:cNvSpPr>
            <a:spLocks noGrp="1"/>
          </p:cNvSpPr>
          <p:nvPr>
            <p:ph type="ctrTitle"/>
          </p:nvPr>
        </p:nvSpPr>
        <p:spPr>
          <a:xfrm>
            <a:off x="1937657" y="429059"/>
            <a:ext cx="9144000" cy="1283486"/>
          </a:xfrm>
        </p:spPr>
        <p:txBody>
          <a:bodyPr>
            <a:normAutofit fontScale="90000"/>
          </a:bodyPr>
          <a:lstStyle/>
          <a:p>
            <a:pPr algn="ctr"/>
            <a:r>
              <a:rPr lang="en-US"/>
              <a:t>MACHINE LEARNING PROJECT 4  </a:t>
            </a:r>
            <a:endParaRPr lang="en-IN"/>
          </a:p>
        </p:txBody>
      </p:sp>
      <p:sp>
        <p:nvSpPr>
          <p:cNvPr id="3" name="Subtitle 2">
            <a:extLst>
              <a:ext uri="{FF2B5EF4-FFF2-40B4-BE49-F238E27FC236}">
                <a16:creationId xmlns:a16="http://schemas.microsoft.com/office/drawing/2014/main" id="{9D8D7180-9B58-CB05-D763-2E8CD8558C4C}"/>
              </a:ext>
            </a:extLst>
          </p:cNvPr>
          <p:cNvSpPr>
            <a:spLocks noGrp="1"/>
          </p:cNvSpPr>
          <p:nvPr>
            <p:ph type="subTitle" idx="1"/>
          </p:nvPr>
        </p:nvSpPr>
        <p:spPr>
          <a:xfrm>
            <a:off x="2219099" y="2741751"/>
            <a:ext cx="8915399" cy="2465225"/>
          </a:xfrm>
        </p:spPr>
        <p:txBody>
          <a:bodyPr vert="horz" lIns="91440" tIns="45720" rIns="91440" bIns="45720" rtlCol="0" anchor="t">
            <a:noAutofit/>
          </a:bodyPr>
          <a:lstStyle/>
          <a:p>
            <a:pPr algn="ctr"/>
            <a:r>
              <a:rPr lang="en-US" sz="2000"/>
              <a:t>Presented By:</a:t>
            </a:r>
          </a:p>
          <a:p>
            <a:pPr algn="ctr"/>
            <a:r>
              <a:rPr lang="en-US" sz="2000">
                <a:ea typeface="+mn-lt"/>
                <a:cs typeface="+mn-lt"/>
              </a:rPr>
              <a:t>Hashir khan(1001837203)</a:t>
            </a:r>
            <a:endParaRPr lang="en-US"/>
          </a:p>
          <a:p>
            <a:pPr algn="ctr"/>
            <a:r>
              <a:rPr lang="en-US" sz="2000"/>
              <a:t>Shruti Devani(1002026192)</a:t>
            </a:r>
            <a:endParaRPr lang="en-US"/>
          </a:p>
          <a:p>
            <a:pPr algn="ctr"/>
            <a:r>
              <a:rPr lang="en-US" sz="2000"/>
              <a:t>Harsh Thakkar(1001996152)</a:t>
            </a:r>
          </a:p>
          <a:p>
            <a:pPr algn="ctr"/>
            <a:r>
              <a:rPr lang="en-US" sz="2000"/>
              <a:t>Shashwat Chauhan(1002034494)</a:t>
            </a:r>
          </a:p>
          <a:p>
            <a:r>
              <a:rPr lang="en-US" sz="2000"/>
              <a:t>              </a:t>
            </a:r>
          </a:p>
        </p:txBody>
      </p:sp>
    </p:spTree>
    <p:extLst>
      <p:ext uri="{BB962C8B-B14F-4D97-AF65-F5344CB8AC3E}">
        <p14:creationId xmlns:p14="http://schemas.microsoft.com/office/powerpoint/2010/main" val="904085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0E02D0-E560-250A-695E-EB4E4778C6E4}"/>
              </a:ext>
            </a:extLst>
          </p:cNvPr>
          <p:cNvSpPr>
            <a:spLocks noGrp="1"/>
          </p:cNvSpPr>
          <p:nvPr>
            <p:ph type="title"/>
          </p:nvPr>
        </p:nvSpPr>
        <p:spPr>
          <a:xfrm>
            <a:off x="1638574" y="372576"/>
            <a:ext cx="8911687" cy="1280890"/>
          </a:xfrm>
        </p:spPr>
        <p:txBody>
          <a:bodyPr/>
          <a:lstStyle/>
          <a:p>
            <a:r>
              <a:rPr lang="en-US"/>
              <a:t>CONTINUED</a:t>
            </a:r>
          </a:p>
        </p:txBody>
      </p:sp>
      <p:sp>
        <p:nvSpPr>
          <p:cNvPr id="3" name="Content Placeholder 2">
            <a:extLst>
              <a:ext uri="{FF2B5EF4-FFF2-40B4-BE49-F238E27FC236}">
                <a16:creationId xmlns:a16="http://schemas.microsoft.com/office/drawing/2014/main" id="{80178CD5-678E-F4F2-9A3B-7946CCD6D1BA}"/>
              </a:ext>
            </a:extLst>
          </p:cNvPr>
          <p:cNvSpPr>
            <a:spLocks noGrp="1"/>
          </p:cNvSpPr>
          <p:nvPr>
            <p:ph idx="4294967295"/>
          </p:nvPr>
        </p:nvSpPr>
        <p:spPr>
          <a:xfrm>
            <a:off x="1293921" y="1283826"/>
            <a:ext cx="10898079" cy="5774199"/>
          </a:xfrm>
        </p:spPr>
        <p:txBody>
          <a:bodyPr vert="horz" lIns="91440" tIns="45720" rIns="91440" bIns="45720" rtlCol="0" anchor="t">
            <a:noAutofit/>
          </a:bodyPr>
          <a:lstStyle/>
          <a:p>
            <a:pPr marL="0" indent="0">
              <a:lnSpc>
                <a:spcPct val="90000"/>
              </a:lnSpc>
              <a:buNone/>
            </a:pPr>
            <a:r>
              <a:rPr lang="en-IN" sz="1200">
                <a:ea typeface="+mn-lt"/>
                <a:cs typeface="+mn-lt"/>
              </a:rPr>
              <a:t>1. Longhi, S.; </a:t>
            </a:r>
            <a:r>
              <a:rPr lang="en-IN" sz="1200" err="1">
                <a:ea typeface="+mn-lt"/>
                <a:cs typeface="+mn-lt"/>
              </a:rPr>
              <a:t>Marzioni</a:t>
            </a:r>
            <a:r>
              <a:rPr lang="en-IN" sz="1200">
                <a:ea typeface="+mn-lt"/>
                <a:cs typeface="+mn-lt"/>
              </a:rPr>
              <a:t>, D.; </a:t>
            </a:r>
            <a:r>
              <a:rPr lang="en-IN" sz="1200" err="1">
                <a:ea typeface="+mn-lt"/>
                <a:cs typeface="+mn-lt"/>
              </a:rPr>
              <a:t>Alidori</a:t>
            </a:r>
            <a:r>
              <a:rPr lang="en-IN" sz="1200">
                <a:ea typeface="+mn-lt"/>
                <a:cs typeface="+mn-lt"/>
              </a:rPr>
              <a:t>, E.; Buo Prist, M.; Grisostomi, M.; Pierro, M. Solid waste management architecture using wireless sensor network technology. In Proceedings of the 2012 5th International Conference on New Technologies, Mobility and Security (NTMS), Istanbul, Turkey, 7–10 May 2012; IEEE: Piscataway, NJ, USA, 2012. </a:t>
            </a:r>
            <a:endParaRPr lang="en-US" sz="1200">
              <a:ea typeface="+mn-lt"/>
              <a:cs typeface="+mn-lt"/>
            </a:endParaRPr>
          </a:p>
          <a:p>
            <a:pPr marL="0" indent="0">
              <a:lnSpc>
                <a:spcPct val="90000"/>
              </a:lnSpc>
              <a:buNone/>
            </a:pPr>
            <a:r>
              <a:rPr lang="en-IN" sz="1200">
                <a:ea typeface="+mn-lt"/>
                <a:cs typeface="+mn-lt"/>
              </a:rPr>
              <a:t>Cited by 143</a:t>
            </a:r>
          </a:p>
          <a:p>
            <a:pPr marL="0" indent="0">
              <a:lnSpc>
                <a:spcPct val="90000"/>
              </a:lnSpc>
              <a:buNone/>
            </a:pPr>
            <a:r>
              <a:rPr lang="en-US" sz="1200">
                <a:ea typeface="+mn-lt"/>
                <a:cs typeface="+mn-lt"/>
              </a:rPr>
              <a:t>20. Neto, R.T.; Godinho Filho, M. Literature review regarding Ant Colony Optimization applied to scheduling problems: Guidelines for implementation and directions for future research. Eng. Appl. </a:t>
            </a:r>
            <a:r>
              <a:rPr lang="en-US" sz="1200" err="1">
                <a:ea typeface="+mn-lt"/>
                <a:cs typeface="+mn-lt"/>
              </a:rPr>
              <a:t>Artif</a:t>
            </a:r>
            <a:r>
              <a:rPr lang="en-US" sz="1200">
                <a:ea typeface="+mn-lt"/>
                <a:cs typeface="+mn-lt"/>
              </a:rPr>
              <a:t>. Intell. 2013, 26, 150–161.</a:t>
            </a:r>
          </a:p>
          <a:p>
            <a:pPr marL="0" indent="0">
              <a:lnSpc>
                <a:spcPct val="90000"/>
              </a:lnSpc>
              <a:buNone/>
            </a:pPr>
            <a:r>
              <a:rPr lang="en-IN" sz="1200">
                <a:ea typeface="+mn-lt"/>
                <a:cs typeface="+mn-lt"/>
              </a:rPr>
              <a:t>Cited by 121</a:t>
            </a:r>
          </a:p>
          <a:p>
            <a:pPr marL="0" indent="0">
              <a:lnSpc>
                <a:spcPct val="90000"/>
              </a:lnSpc>
              <a:buNone/>
            </a:pPr>
            <a:r>
              <a:rPr lang="en-US" sz="1200">
                <a:ea typeface="+mn-lt"/>
                <a:cs typeface="+mn-lt"/>
              </a:rPr>
              <a:t>19. Bharadwaj, A.S.; Rego, R.; Chowdhury, A. IoT based solid waste management system: A conceptual approach with an architectural solution as a smart city application. In Proceedings of the 2016 IEEE Annual India Conference (INDICON), Bangalore, India, 16–18 December 2016; IEEE: Piscataway, NJ, USA, 2016.</a:t>
            </a:r>
          </a:p>
          <a:p>
            <a:pPr marL="0" indent="0">
              <a:lnSpc>
                <a:spcPct val="90000"/>
              </a:lnSpc>
              <a:buNone/>
            </a:pPr>
            <a:r>
              <a:rPr lang="en-IN" sz="1200">
                <a:ea typeface="+mn-lt"/>
                <a:cs typeface="+mn-lt"/>
              </a:rPr>
              <a:t>Cited by 118</a:t>
            </a:r>
          </a:p>
          <a:p>
            <a:pPr marL="0" indent="0">
              <a:lnSpc>
                <a:spcPct val="90000"/>
              </a:lnSpc>
              <a:buNone/>
            </a:pPr>
            <a:r>
              <a:rPr lang="en-US" sz="1200">
                <a:ea typeface="+mn-lt"/>
                <a:cs typeface="+mn-lt"/>
              </a:rPr>
              <a:t>43. Guiry, J.J.; Van de Ven, P.; Nelson, J. Multi-sensor fusion for enhanced contextual awareness of everyday activities with ubiquitous devices. Sensors 2014, 14, 5687–5701. [</a:t>
            </a:r>
            <a:r>
              <a:rPr lang="en-US" sz="1200" err="1">
                <a:ea typeface="+mn-lt"/>
                <a:cs typeface="+mn-lt"/>
              </a:rPr>
              <a:t>CrossRef</a:t>
            </a:r>
            <a:r>
              <a:rPr lang="en-US" sz="1200">
                <a:ea typeface="+mn-lt"/>
                <a:cs typeface="+mn-lt"/>
              </a:rPr>
              <a:t>]</a:t>
            </a:r>
          </a:p>
          <a:p>
            <a:pPr marL="0" indent="0">
              <a:lnSpc>
                <a:spcPct val="90000"/>
              </a:lnSpc>
              <a:buNone/>
            </a:pPr>
            <a:r>
              <a:rPr lang="en-IN" sz="1200"/>
              <a:t>Cited by 108</a:t>
            </a:r>
          </a:p>
          <a:p>
            <a:pPr marL="0" indent="0">
              <a:lnSpc>
                <a:spcPct val="90000"/>
              </a:lnSpc>
              <a:buNone/>
            </a:pPr>
            <a:r>
              <a:rPr lang="en-US" sz="1200">
                <a:ea typeface="+mn-lt"/>
                <a:cs typeface="+mn-lt"/>
              </a:rPr>
              <a:t>22. Wijaya, A.S.; Zainuddin, Z.; </a:t>
            </a:r>
            <a:r>
              <a:rPr lang="en-US" sz="1200" err="1">
                <a:ea typeface="+mn-lt"/>
                <a:cs typeface="+mn-lt"/>
              </a:rPr>
              <a:t>Niswar</a:t>
            </a:r>
            <a:r>
              <a:rPr lang="en-US" sz="1200">
                <a:ea typeface="+mn-lt"/>
                <a:cs typeface="+mn-lt"/>
              </a:rPr>
              <a:t>, M. Design a smart waste bin for smart waste management. In Proceedings of the 2017 5th International Conference on Instrumentation, Control, and Automation (ICA), Yogyakarta, Indonesia, 9–11 August 2017; IEEE: Piscataway, NJ, USA, 2017.</a:t>
            </a:r>
          </a:p>
          <a:p>
            <a:pPr marL="0" indent="0">
              <a:lnSpc>
                <a:spcPct val="90000"/>
              </a:lnSpc>
              <a:buNone/>
            </a:pPr>
            <a:r>
              <a:rPr lang="en-IN" sz="1200">
                <a:ea typeface="+mn-lt"/>
                <a:cs typeface="+mn-lt"/>
              </a:rPr>
              <a:t>Cited by  84</a:t>
            </a:r>
            <a:endParaRPr lang="en-IN" sz="1200"/>
          </a:p>
          <a:p>
            <a:pPr marL="0" indent="0">
              <a:lnSpc>
                <a:spcPct val="90000"/>
              </a:lnSpc>
              <a:buNone/>
            </a:pPr>
            <a:r>
              <a:rPr lang="en-IN" sz="1200"/>
              <a:t>10. </a:t>
            </a:r>
            <a:r>
              <a:rPr lang="en-IN" sz="1200" err="1"/>
              <a:t>Gollakota</a:t>
            </a:r>
            <a:r>
              <a:rPr lang="en-IN" sz="1200"/>
              <a:t>, A.R.; Gautam, S.; Shu, C.-M. Inconsistencies of e-waste management in developing nations–Facts and plausible solutions. J. Environ. Manag. 2020, 261, 110234.</a:t>
            </a:r>
            <a:endParaRPr lang="en-US" sz="1200">
              <a:ea typeface="+mn-lt"/>
              <a:cs typeface="+mn-lt"/>
            </a:endParaRPr>
          </a:p>
          <a:p>
            <a:pPr marL="0" indent="0">
              <a:lnSpc>
                <a:spcPct val="90000"/>
              </a:lnSpc>
              <a:buNone/>
            </a:pPr>
            <a:r>
              <a:rPr lang="en-IN" sz="1200"/>
              <a:t>Cited by 68</a:t>
            </a:r>
          </a:p>
          <a:p>
            <a:pPr marL="0" indent="0">
              <a:lnSpc>
                <a:spcPct val="90000"/>
              </a:lnSpc>
              <a:buNone/>
            </a:pPr>
            <a:r>
              <a:rPr lang="en-US" sz="1200">
                <a:ea typeface="+mn-lt"/>
                <a:cs typeface="+mn-lt"/>
              </a:rPr>
              <a:t>41. Chakma, A.; Vizena, B.; Cao, T.; Lin, J.; Zhang, J. Image-based air quality analysis using deep convolutional neural network. In Proceedings of the 2017 IEEE International Conference on Image Processing (ICIP), Beijing, China, 17–20 September 2017; IEEE: Piscataway, NJ, USA, 2017. </a:t>
            </a:r>
          </a:p>
          <a:p>
            <a:pPr marL="0" indent="0">
              <a:lnSpc>
                <a:spcPct val="90000"/>
              </a:lnSpc>
              <a:buNone/>
            </a:pPr>
            <a:endParaRPr lang="en-IN"/>
          </a:p>
          <a:p>
            <a:pPr marL="0" indent="0">
              <a:lnSpc>
                <a:spcPct val="90000"/>
              </a:lnSpc>
              <a:buNone/>
            </a:pPr>
            <a:endParaRPr lang="en-IN"/>
          </a:p>
        </p:txBody>
      </p:sp>
    </p:spTree>
    <p:extLst>
      <p:ext uri="{BB962C8B-B14F-4D97-AF65-F5344CB8AC3E}">
        <p14:creationId xmlns:p14="http://schemas.microsoft.com/office/powerpoint/2010/main" val="115166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33E9-39FE-BFE1-BC63-BA5066B9D94C}"/>
              </a:ext>
            </a:extLst>
          </p:cNvPr>
          <p:cNvSpPr>
            <a:spLocks noGrp="1"/>
          </p:cNvSpPr>
          <p:nvPr>
            <p:ph type="title"/>
          </p:nvPr>
        </p:nvSpPr>
        <p:spPr>
          <a:xfrm>
            <a:off x="1508719" y="427903"/>
            <a:ext cx="10205921" cy="6008042"/>
          </a:xfrm>
        </p:spPr>
        <p:txBody>
          <a:bodyPr>
            <a:normAutofit fontScale="90000"/>
          </a:bodyPr>
          <a:lstStyle/>
          <a:p>
            <a:pPr>
              <a:lnSpc>
                <a:spcPct val="90000"/>
              </a:lnSpc>
              <a:spcBef>
                <a:spcPts val="1000"/>
              </a:spcBef>
            </a:pPr>
            <a:r>
              <a:rPr lang="en-US" sz="1400">
                <a:ea typeface="+mj-lt"/>
                <a:cs typeface="+mj-lt"/>
              </a:rPr>
              <a:t>40. Li, Y.; Huang, J.; Luo, J. Using user generated online photos to estimate and monitor air pollution in major cities. In Proceedings of the 7th International Conference on Internet Multimedia Computing and Service, Zhangjiajie, China, 19–21 August 2015.</a:t>
            </a:r>
          </a:p>
          <a:p>
            <a:pPr>
              <a:lnSpc>
                <a:spcPct val="90000"/>
              </a:lnSpc>
              <a:spcBef>
                <a:spcPts val="1000"/>
              </a:spcBef>
            </a:pPr>
            <a:r>
              <a:rPr lang="en-IN" sz="1400">
                <a:ea typeface="+mj-lt"/>
                <a:cs typeface="+mj-lt"/>
              </a:rPr>
              <a:t>Cited by 66 </a:t>
            </a:r>
            <a:br>
              <a:rPr lang="en-IN" sz="1400">
                <a:ea typeface="+mj-lt"/>
                <a:cs typeface="+mj-lt"/>
              </a:rPr>
            </a:br>
            <a:br>
              <a:rPr lang="en-IN" sz="1400">
                <a:ea typeface="+mj-lt"/>
                <a:cs typeface="+mj-lt"/>
              </a:rPr>
            </a:br>
            <a:r>
              <a:rPr lang="en-US" sz="1400">
                <a:ea typeface="+mj-lt"/>
                <a:cs typeface="+mj-lt"/>
              </a:rPr>
              <a:t>25. Ali, T.; Muhammad, I.; Abdullah, S.A.; Glowacz, A. A IoT-Based Smart Waste Bin Monitoring and Municipal Solid Waste Management System for Smart Cities. Arab. J. Sci. Eng. 2020.</a:t>
            </a:r>
            <a:endParaRPr lang="en-IN" sz="1400">
              <a:ea typeface="+mj-lt"/>
              <a:cs typeface="+mj-lt"/>
            </a:endParaRPr>
          </a:p>
          <a:p>
            <a:pPr>
              <a:lnSpc>
                <a:spcPct val="90000"/>
              </a:lnSpc>
              <a:spcBef>
                <a:spcPts val="1000"/>
              </a:spcBef>
            </a:pPr>
            <a:r>
              <a:rPr lang="en-IN" sz="1400">
                <a:ea typeface="+mj-lt"/>
                <a:cs typeface="+mj-lt"/>
              </a:rPr>
              <a:t>Cited by 48</a:t>
            </a:r>
            <a:br>
              <a:rPr lang="en-IN" sz="1400">
                <a:ea typeface="+mj-lt"/>
                <a:cs typeface="+mj-lt"/>
              </a:rPr>
            </a:br>
            <a:br>
              <a:rPr lang="en-US" sz="1400">
                <a:ea typeface="+mj-lt"/>
                <a:cs typeface="+mj-lt"/>
              </a:rPr>
            </a:br>
            <a:r>
              <a:rPr lang="en-US" sz="1400">
                <a:ea typeface="+mj-lt"/>
                <a:cs typeface="+mj-lt"/>
              </a:rPr>
              <a:t>26. Memon, S.K.; Shaikh, F.K.; </a:t>
            </a:r>
            <a:r>
              <a:rPr lang="en-US" sz="1400" err="1">
                <a:ea typeface="+mj-lt"/>
                <a:cs typeface="+mj-lt"/>
              </a:rPr>
              <a:t>Mahoto</a:t>
            </a:r>
            <a:r>
              <a:rPr lang="en-US" sz="1400">
                <a:ea typeface="+mj-lt"/>
                <a:cs typeface="+mj-lt"/>
              </a:rPr>
              <a:t>, N.A.; Memon, A.A. IoT based smart garbage monitoring &amp; collection system using </a:t>
            </a:r>
            <a:r>
              <a:rPr lang="en-US" sz="1400" err="1">
                <a:ea typeface="+mj-lt"/>
                <a:cs typeface="+mj-lt"/>
              </a:rPr>
              <a:t>WeMos</a:t>
            </a:r>
            <a:r>
              <a:rPr lang="en-US" sz="1400">
                <a:ea typeface="+mj-lt"/>
                <a:cs typeface="+mj-lt"/>
              </a:rPr>
              <a:t> &amp; Ultrasonic sensors. In Proceedings of the 2019 2nd International Conference on Computing, Mathematics and Engineering Technologies (</a:t>
            </a:r>
            <a:r>
              <a:rPr lang="en-US" sz="1400" err="1">
                <a:ea typeface="+mj-lt"/>
                <a:cs typeface="+mj-lt"/>
              </a:rPr>
              <a:t>iCoMET</a:t>
            </a:r>
            <a:r>
              <a:rPr lang="en-US" sz="1400">
                <a:ea typeface="+mj-lt"/>
                <a:cs typeface="+mj-lt"/>
              </a:rPr>
              <a:t>), Sukkur, Pakistan, 30–31 January 2019; IEEE: Piscataway, NJ, USA, 2019 </a:t>
            </a:r>
            <a:endParaRPr lang="en-US"/>
          </a:p>
          <a:p>
            <a:pPr>
              <a:lnSpc>
                <a:spcPct val="90000"/>
              </a:lnSpc>
              <a:spcBef>
                <a:spcPts val="1000"/>
              </a:spcBef>
            </a:pPr>
            <a:r>
              <a:rPr lang="en-IN" sz="1400"/>
              <a:t>Cited by 44</a:t>
            </a:r>
            <a:br>
              <a:rPr lang="en-IN" sz="1400"/>
            </a:br>
            <a:br>
              <a:rPr lang="en-IN" sz="1400"/>
            </a:br>
            <a:r>
              <a:rPr lang="en-US" sz="1400">
                <a:ea typeface="+mj-lt"/>
                <a:cs typeface="+mj-lt"/>
              </a:rPr>
              <a:t>24. Jain, A.; </a:t>
            </a:r>
            <a:r>
              <a:rPr lang="en-US" sz="1400" err="1">
                <a:ea typeface="+mj-lt"/>
                <a:cs typeface="+mj-lt"/>
              </a:rPr>
              <a:t>Bagherwal</a:t>
            </a:r>
            <a:r>
              <a:rPr lang="en-US" sz="1400">
                <a:ea typeface="+mj-lt"/>
                <a:cs typeface="+mj-lt"/>
              </a:rPr>
              <a:t>, R. Design and implementation of a smart solid waste monitoring and collection system based on Internet of Things. In Proceedings of the 2017 8th International Conference on Computing, Communication and Networking Technologies (ICCCNT), Delhi, India, 3–5 July 2017; IEEE: Piscataway, NJ, USA, 2017.</a:t>
            </a:r>
          </a:p>
          <a:p>
            <a:pPr>
              <a:lnSpc>
                <a:spcPct val="90000"/>
              </a:lnSpc>
              <a:spcBef>
                <a:spcPts val="1000"/>
              </a:spcBef>
            </a:pPr>
            <a:r>
              <a:rPr lang="en-IN" sz="1400">
                <a:ea typeface="+mj-lt"/>
                <a:cs typeface="+mj-lt"/>
              </a:rPr>
              <a:t>Cited by 40</a:t>
            </a:r>
            <a:br>
              <a:rPr lang="en-IN" sz="1400">
                <a:ea typeface="+mj-lt"/>
                <a:cs typeface="+mj-lt"/>
              </a:rPr>
            </a:br>
            <a:br>
              <a:rPr lang="en-IN" sz="1400">
                <a:ea typeface="+mj-lt"/>
                <a:cs typeface="+mj-lt"/>
              </a:rPr>
            </a:br>
            <a:r>
              <a:rPr lang="en-US" sz="1400">
                <a:ea typeface="+mj-lt"/>
                <a:cs typeface="+mj-lt"/>
              </a:rPr>
              <a:t>14. Anitha, A. Garbage monitoring system using IoT. in 14th ICSET-2017, IOP Conf. Series: Materials Science and Engineering. </a:t>
            </a:r>
            <a:r>
              <a:rPr lang="en-US" sz="1400" err="1">
                <a:ea typeface="+mj-lt"/>
                <a:cs typeface="+mj-lt"/>
              </a:rPr>
              <a:t>Semant</a:t>
            </a:r>
            <a:r>
              <a:rPr lang="en-US" sz="1400">
                <a:ea typeface="+mj-lt"/>
                <a:cs typeface="+mj-lt"/>
              </a:rPr>
              <a:t>. Sch. 2017</a:t>
            </a:r>
          </a:p>
          <a:p>
            <a:pPr>
              <a:lnSpc>
                <a:spcPct val="90000"/>
              </a:lnSpc>
              <a:spcBef>
                <a:spcPts val="1000"/>
              </a:spcBef>
            </a:pPr>
            <a:r>
              <a:rPr lang="en-IN" sz="1400">
                <a:ea typeface="+mj-lt"/>
                <a:cs typeface="+mj-lt"/>
              </a:rPr>
              <a:t>Cited by 36</a:t>
            </a:r>
            <a:br>
              <a:rPr lang="en-IN" sz="1400">
                <a:ea typeface="+mj-lt"/>
                <a:cs typeface="+mj-lt"/>
              </a:rPr>
            </a:br>
            <a:br>
              <a:rPr lang="en-IN" sz="1400">
                <a:ea typeface="+mj-lt"/>
                <a:cs typeface="+mj-lt"/>
              </a:rPr>
            </a:br>
            <a:r>
              <a:rPr lang="en-US" sz="1400">
                <a:ea typeface="+mj-lt"/>
                <a:cs typeface="+mj-lt"/>
              </a:rPr>
              <a:t>17. The World Bank Annual Report 2012; The World Bank: Washington, DC, USA, 2012.</a:t>
            </a:r>
            <a:br>
              <a:rPr lang="en-US" sz="1400">
                <a:ea typeface="+mj-lt"/>
                <a:cs typeface="+mj-lt"/>
              </a:rPr>
            </a:br>
            <a:r>
              <a:rPr lang="en-IN" sz="1400">
                <a:ea typeface="+mj-lt"/>
                <a:cs typeface="+mj-lt"/>
              </a:rPr>
              <a:t>Cited by 34</a:t>
            </a:r>
            <a:br>
              <a:rPr lang="en-IN" sz="1400">
                <a:ea typeface="+mj-lt"/>
                <a:cs typeface="+mj-lt"/>
              </a:rPr>
            </a:br>
            <a:endParaRPr lang="en-US" sz="1400"/>
          </a:p>
          <a:p>
            <a:pPr>
              <a:lnSpc>
                <a:spcPct val="90000"/>
              </a:lnSpc>
              <a:spcBef>
                <a:spcPts val="1000"/>
              </a:spcBef>
            </a:pPr>
            <a:r>
              <a:rPr lang="en-IN" sz="1400">
                <a:ea typeface="+mj-lt"/>
                <a:cs typeface="+mj-lt"/>
              </a:rPr>
              <a:t>8. Yan, F.; Zhu, F.; Wang, Q.; Xiong, Y. Preliminary study of PM2. 5 formation during municipal solid waste incineration. Procedia Environ. Sci. 2016, 31, 475–481.</a:t>
            </a:r>
            <a:endParaRPr lang="en-US" sz="1400">
              <a:ea typeface="+mj-lt"/>
              <a:cs typeface="+mj-lt"/>
            </a:endParaRPr>
          </a:p>
          <a:p>
            <a:pPr>
              <a:lnSpc>
                <a:spcPct val="90000"/>
              </a:lnSpc>
              <a:spcBef>
                <a:spcPts val="1000"/>
              </a:spcBef>
            </a:pPr>
            <a:r>
              <a:rPr lang="en-IN" sz="1400">
                <a:ea typeface="+mj-lt"/>
                <a:cs typeface="+mj-lt"/>
              </a:rPr>
              <a:t>Cited by 15</a:t>
            </a:r>
            <a:br>
              <a:rPr lang="en-IN" sz="1400">
                <a:ea typeface="+mj-lt"/>
                <a:cs typeface="+mj-lt"/>
              </a:rPr>
            </a:br>
            <a:endParaRPr lang="en-IN" sz="1400">
              <a:ea typeface="+mj-lt"/>
              <a:cs typeface="+mj-lt"/>
            </a:endParaRPr>
          </a:p>
          <a:p>
            <a:pPr>
              <a:lnSpc>
                <a:spcPct val="90000"/>
              </a:lnSpc>
              <a:spcBef>
                <a:spcPts val="1000"/>
              </a:spcBef>
            </a:pPr>
            <a:endParaRPr lang="en-US" sz="1400">
              <a:ea typeface="+mj-lt"/>
              <a:cs typeface="+mj-lt"/>
            </a:endParaRPr>
          </a:p>
          <a:p>
            <a:pPr>
              <a:lnSpc>
                <a:spcPct val="90000"/>
              </a:lnSpc>
              <a:spcBef>
                <a:spcPts val="1000"/>
              </a:spcBef>
            </a:pPr>
            <a:endParaRPr lang="en-IN" sz="1400">
              <a:ea typeface="+mj-lt"/>
              <a:cs typeface="+mj-lt"/>
            </a:endParaRPr>
          </a:p>
          <a:p>
            <a:pPr>
              <a:lnSpc>
                <a:spcPct val="90000"/>
              </a:lnSpc>
              <a:spcBef>
                <a:spcPts val="1000"/>
              </a:spcBef>
            </a:pPr>
            <a:endParaRPr lang="en-IN" sz="1200"/>
          </a:p>
        </p:txBody>
      </p:sp>
    </p:spTree>
    <p:extLst>
      <p:ext uri="{BB962C8B-B14F-4D97-AF65-F5344CB8AC3E}">
        <p14:creationId xmlns:p14="http://schemas.microsoft.com/office/powerpoint/2010/main" val="172757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BD7A-2F28-FD3B-D2AA-F1BE05D47793}"/>
              </a:ext>
            </a:extLst>
          </p:cNvPr>
          <p:cNvSpPr>
            <a:spLocks noGrp="1"/>
          </p:cNvSpPr>
          <p:nvPr>
            <p:ph type="title"/>
          </p:nvPr>
        </p:nvSpPr>
        <p:spPr>
          <a:xfrm>
            <a:off x="1751756" y="79824"/>
            <a:ext cx="9752855" cy="7132900"/>
          </a:xfrm>
        </p:spPr>
        <p:txBody>
          <a:bodyPr vert="horz" lIns="91440" tIns="45720" rIns="91440" bIns="45720" rtlCol="0" anchor="t">
            <a:noAutofit/>
          </a:bodyPr>
          <a:lstStyle/>
          <a:p>
            <a:pPr>
              <a:lnSpc>
                <a:spcPct val="90000"/>
              </a:lnSpc>
              <a:spcBef>
                <a:spcPts val="1000"/>
              </a:spcBef>
            </a:pPr>
            <a:r>
              <a:rPr lang="en-US" sz="1200"/>
              <a:t>28. Pereira, W.; Parulekar, S.; </a:t>
            </a:r>
            <a:r>
              <a:rPr lang="en-US" sz="1200" err="1"/>
              <a:t>Phaltankar</a:t>
            </a:r>
            <a:r>
              <a:rPr lang="en-US" sz="1200"/>
              <a:t>, S.; Kamble, V. Smart Bin (Waste Segregation and </a:t>
            </a:r>
            <a:r>
              <a:rPr lang="en-US" sz="1200" err="1"/>
              <a:t>Optimisation</a:t>
            </a:r>
            <a:r>
              <a:rPr lang="en-US" sz="1200"/>
              <a:t>). In Proceedings of the 2019 Amity International Conference on Artificial Intelligence (AICAI), Dubai, UAE, 4–6 February 2019; IEEE: Piscataway, NJ, USA, 2019.</a:t>
            </a:r>
            <a:endParaRPr lang="en-US" sz="1200">
              <a:ea typeface="+mj-lt"/>
              <a:cs typeface="+mj-lt"/>
            </a:endParaRPr>
          </a:p>
          <a:p>
            <a:pPr>
              <a:lnSpc>
                <a:spcPct val="90000"/>
              </a:lnSpc>
              <a:spcBef>
                <a:spcPts val="1000"/>
              </a:spcBef>
            </a:pPr>
            <a:r>
              <a:rPr lang="en-IN" sz="1200"/>
              <a:t>Cited by 34</a:t>
            </a:r>
            <a:br>
              <a:rPr lang="en-IN" sz="1200"/>
            </a:br>
            <a:br>
              <a:rPr lang="en-IN" sz="1200"/>
            </a:br>
            <a:r>
              <a:rPr lang="en-IN" sz="1200"/>
              <a:t>31. Chalke, S.S.; Bhalerao, M.; Bangar, S.; Gaikwad, D. A Survey on IOT Based Smart Garbage Monitoring</a:t>
            </a:r>
            <a:br>
              <a:rPr lang="en-IN" sz="1200"/>
            </a:br>
            <a:r>
              <a:rPr lang="en-IN" sz="1200"/>
              <a:t>System. Int. J. Adv. Res. Ideas </a:t>
            </a:r>
            <a:r>
              <a:rPr lang="en-US" sz="1200" err="1"/>
              <a:t>Innov</a:t>
            </a:r>
            <a:r>
              <a:rPr lang="en-US" sz="1200"/>
              <a:t>. Technol. 2018, 4.</a:t>
            </a:r>
            <a:endParaRPr lang="en-IN" sz="1200">
              <a:ea typeface="+mj-lt"/>
              <a:cs typeface="+mj-lt"/>
            </a:endParaRPr>
          </a:p>
          <a:p>
            <a:pPr>
              <a:lnSpc>
                <a:spcPct val="90000"/>
              </a:lnSpc>
              <a:spcBef>
                <a:spcPts val="1000"/>
              </a:spcBef>
            </a:pPr>
            <a:r>
              <a:rPr lang="en-US" sz="1200"/>
              <a:t>Cited by 34 </a:t>
            </a:r>
            <a:br>
              <a:rPr lang="en-US" sz="1200"/>
            </a:br>
            <a:br>
              <a:rPr lang="en-US" sz="1200"/>
            </a:br>
            <a:r>
              <a:rPr lang="en-US" sz="1200">
                <a:ea typeface="+mj-lt"/>
                <a:cs typeface="+mj-lt"/>
              </a:rPr>
              <a:t>31. Chalke, S.S.; Bhalerao, M.; Bangar, S.; Gaikwad, D. A Survey on IOT Based Smart Garbage Monitoring</a:t>
            </a:r>
            <a:br>
              <a:rPr lang="en-US" sz="1200">
                <a:ea typeface="+mj-lt"/>
                <a:cs typeface="+mj-lt"/>
              </a:rPr>
            </a:br>
            <a:r>
              <a:rPr lang="en-US" sz="1200">
                <a:ea typeface="+mj-lt"/>
                <a:cs typeface="+mj-lt"/>
              </a:rPr>
              <a:t>System. Int. J. Adv. Res. Ideas </a:t>
            </a:r>
            <a:r>
              <a:rPr lang="en-US" sz="1200" err="1">
                <a:ea typeface="+mj-lt"/>
                <a:cs typeface="+mj-lt"/>
              </a:rPr>
              <a:t>Innov</a:t>
            </a:r>
            <a:r>
              <a:rPr lang="en-US" sz="1200">
                <a:ea typeface="+mj-lt"/>
                <a:cs typeface="+mj-lt"/>
              </a:rPr>
              <a:t>. Technol. 2018, 4.</a:t>
            </a:r>
            <a:endParaRPr lang="en-IN" sz="1200">
              <a:ea typeface="+mj-lt"/>
              <a:cs typeface="+mj-lt"/>
            </a:endParaRPr>
          </a:p>
          <a:p>
            <a:pPr>
              <a:lnSpc>
                <a:spcPct val="90000"/>
              </a:lnSpc>
              <a:spcBef>
                <a:spcPts val="1000"/>
              </a:spcBef>
            </a:pPr>
            <a:r>
              <a:rPr lang="en-US" sz="1200">
                <a:ea typeface="+mj-lt"/>
                <a:cs typeface="+mj-lt"/>
              </a:rPr>
              <a:t>Cited by 34 </a:t>
            </a:r>
            <a:br>
              <a:rPr lang="en-US" sz="1200"/>
            </a:br>
            <a:br>
              <a:rPr lang="en-US" sz="1200"/>
            </a:br>
            <a:r>
              <a:rPr lang="en-US" sz="1200">
                <a:ea typeface="+mj-lt"/>
                <a:cs typeface="+mj-lt"/>
              </a:rPr>
              <a:t>39. </a:t>
            </a:r>
            <a:r>
              <a:rPr lang="en-US" sz="1200" err="1">
                <a:ea typeface="+mj-lt"/>
                <a:cs typeface="+mj-lt"/>
              </a:rPr>
              <a:t>Wohlfart</a:t>
            </a:r>
            <a:r>
              <a:rPr lang="en-US" sz="1200">
                <a:ea typeface="+mj-lt"/>
                <a:cs typeface="+mj-lt"/>
              </a:rPr>
              <a:t>, R. Carbon Monoxide Dangers in the Boiler Room. 2015. Available online: </a:t>
            </a:r>
            <a:r>
              <a:rPr lang="en-US" sz="1200">
                <a:ea typeface="+mj-lt"/>
                <a:cs typeface="+mj-lt"/>
                <a:hlinkClick r:id="rId2"/>
              </a:rPr>
              <a:t>www.pmmag.com/</a:t>
            </a:r>
            <a:r>
              <a:rPr lang="en-US" sz="1200">
                <a:ea typeface="+mj-lt"/>
                <a:cs typeface="+mj-lt"/>
              </a:rPr>
              <a:t> articles/97528-carbonmonoxide-danger-in-the-boiler-room (accessed on 10 July 2020).</a:t>
            </a:r>
          </a:p>
          <a:p>
            <a:pPr>
              <a:lnSpc>
                <a:spcPct val="90000"/>
              </a:lnSpc>
              <a:spcBef>
                <a:spcPts val="1000"/>
              </a:spcBef>
            </a:pPr>
            <a:r>
              <a:rPr lang="en-IN" sz="1200"/>
              <a:t>Cited by</a:t>
            </a:r>
            <a:r>
              <a:rPr lang="en-US" sz="1200"/>
              <a:t> 34</a:t>
            </a:r>
            <a:br>
              <a:rPr lang="en-US" sz="1200"/>
            </a:br>
            <a:br>
              <a:rPr lang="en-US" sz="1200"/>
            </a:br>
            <a:r>
              <a:rPr lang="en-US" sz="1200">
                <a:ea typeface="+mj-lt"/>
                <a:cs typeface="+mj-lt"/>
              </a:rPr>
              <a:t>18. Anagnostopoulos, T.V.; Zaslavsky, A. Effective waste collection with shortest path semi-static and dynamic routing. In Proceedings of the International Conference on Next Generation Wired/Wireless Networking, St. Petersburg, Russia, 27–28 August 2014; Springer: Cham, Switzerland, 2014.</a:t>
            </a:r>
          </a:p>
          <a:p>
            <a:pPr>
              <a:lnSpc>
                <a:spcPct val="90000"/>
              </a:lnSpc>
              <a:spcBef>
                <a:spcPts val="1000"/>
              </a:spcBef>
            </a:pPr>
            <a:r>
              <a:rPr lang="en-IN" sz="1200">
                <a:ea typeface="+mj-lt"/>
                <a:cs typeface="+mj-lt"/>
              </a:rPr>
              <a:t>Cited by 33</a:t>
            </a:r>
            <a:br>
              <a:rPr lang="en-IN" sz="1200"/>
            </a:br>
            <a:br>
              <a:rPr lang="en-IN" sz="1200"/>
            </a:br>
            <a:r>
              <a:rPr lang="en-US" sz="1200">
                <a:ea typeface="+mj-lt"/>
                <a:cs typeface="+mj-lt"/>
              </a:rPr>
              <a:t>35. Bharadwaj, B.; Kumudha, M.; Gowri Chandra, N.; Chaithra, G. Automation of Smart waste management using IoT to support “Swachh Bharat Abhiyan”—A practical approach. In Proceedings of the 2017 2nd International Conference on Computing and Communications Technologies (ICCCT), Chennai, India, 23–24 February 2017; IEEE: </a:t>
            </a:r>
            <a:r>
              <a:rPr lang="en-US" sz="1200" err="1">
                <a:ea typeface="+mj-lt"/>
                <a:cs typeface="+mj-lt"/>
              </a:rPr>
              <a:t>Picataway</a:t>
            </a:r>
            <a:r>
              <a:rPr lang="en-US" sz="1200">
                <a:ea typeface="+mj-lt"/>
                <a:cs typeface="+mj-lt"/>
              </a:rPr>
              <a:t>, NJ, USA, 2017.</a:t>
            </a:r>
          </a:p>
          <a:p>
            <a:pPr>
              <a:lnSpc>
                <a:spcPct val="90000"/>
              </a:lnSpc>
              <a:spcBef>
                <a:spcPts val="1000"/>
              </a:spcBef>
            </a:pPr>
            <a:r>
              <a:rPr lang="en-IN" sz="1200"/>
              <a:t>Cited by 33</a:t>
            </a:r>
            <a:br>
              <a:rPr lang="en-IN" sz="1200"/>
            </a:br>
            <a:br>
              <a:rPr lang="en-IN" sz="1200"/>
            </a:br>
            <a:r>
              <a:rPr lang="en-US" sz="1200">
                <a:ea typeface="+mj-lt"/>
                <a:cs typeface="+mj-lt"/>
              </a:rPr>
              <a:t>16. </a:t>
            </a:r>
            <a:r>
              <a:rPr lang="en-US" sz="1200" err="1">
                <a:ea typeface="+mj-lt"/>
                <a:cs typeface="+mj-lt"/>
              </a:rPr>
              <a:t>Sirsikar</a:t>
            </a:r>
            <a:r>
              <a:rPr lang="en-US" sz="1200">
                <a:ea typeface="+mj-lt"/>
                <a:cs typeface="+mj-lt"/>
              </a:rPr>
              <a:t>, S.; </a:t>
            </a:r>
            <a:r>
              <a:rPr lang="en-US" sz="1200" err="1">
                <a:ea typeface="+mj-lt"/>
                <a:cs typeface="+mj-lt"/>
              </a:rPr>
              <a:t>Karemore</a:t>
            </a:r>
            <a:r>
              <a:rPr lang="en-US" sz="1200">
                <a:ea typeface="+mj-lt"/>
                <a:cs typeface="+mj-lt"/>
              </a:rPr>
              <a:t>, P. Review paper on air pollution monitoring system. Int. J. Adv. Res. </a:t>
            </a:r>
            <a:r>
              <a:rPr lang="en-US" sz="1200" err="1">
                <a:ea typeface="+mj-lt"/>
                <a:cs typeface="+mj-lt"/>
              </a:rPr>
              <a:t>Comput</a:t>
            </a:r>
            <a:r>
              <a:rPr lang="en-US" sz="1200">
                <a:ea typeface="+mj-lt"/>
                <a:cs typeface="+mj-lt"/>
              </a:rPr>
              <a:t>. Commun. Eng. 2015, 4, 218–220.</a:t>
            </a:r>
            <a:endParaRPr lang="en-IN" sz="1200">
              <a:ea typeface="+mj-lt"/>
              <a:cs typeface="+mj-lt"/>
            </a:endParaRPr>
          </a:p>
          <a:p>
            <a:pPr>
              <a:lnSpc>
                <a:spcPct val="90000"/>
              </a:lnSpc>
              <a:spcBef>
                <a:spcPts val="1000"/>
              </a:spcBef>
            </a:pPr>
            <a:r>
              <a:rPr lang="en-IN" sz="1200">
                <a:ea typeface="+mj-lt"/>
                <a:cs typeface="+mj-lt"/>
              </a:rPr>
              <a:t>Cited by 28</a:t>
            </a:r>
          </a:p>
        </p:txBody>
      </p:sp>
    </p:spTree>
    <p:extLst>
      <p:ext uri="{BB962C8B-B14F-4D97-AF65-F5344CB8AC3E}">
        <p14:creationId xmlns:p14="http://schemas.microsoft.com/office/powerpoint/2010/main" val="39610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BD7A-2F28-FD3B-D2AA-F1BE05D47793}"/>
              </a:ext>
            </a:extLst>
          </p:cNvPr>
          <p:cNvSpPr>
            <a:spLocks noGrp="1"/>
          </p:cNvSpPr>
          <p:nvPr>
            <p:ph type="title"/>
          </p:nvPr>
        </p:nvSpPr>
        <p:spPr>
          <a:xfrm>
            <a:off x="1751756" y="79824"/>
            <a:ext cx="9752855" cy="7132900"/>
          </a:xfrm>
        </p:spPr>
        <p:txBody>
          <a:bodyPr vert="horz" lIns="91440" tIns="45720" rIns="91440" bIns="45720" rtlCol="0" anchor="t">
            <a:noAutofit/>
          </a:bodyPr>
          <a:lstStyle/>
          <a:p>
            <a:pPr>
              <a:lnSpc>
                <a:spcPct val="90000"/>
              </a:lnSpc>
              <a:spcBef>
                <a:spcPts val="1000"/>
              </a:spcBef>
            </a:pPr>
            <a:r>
              <a:rPr lang="en-IN" sz="1200"/>
              <a:t>3. Jain, A.; Sharma, B.; Gupta, P. Internet of things: Architecture, security goals, and challenges—A survey. Int. J. </a:t>
            </a:r>
            <a:r>
              <a:rPr lang="en-IN" sz="1200" err="1"/>
              <a:t>Innov</a:t>
            </a:r>
            <a:r>
              <a:rPr lang="en-IN" sz="1200"/>
              <a:t>. Res. Sci. Eng. 2016, 2, 154–163.</a:t>
            </a:r>
            <a:endParaRPr lang="en-IN" sz="1200">
              <a:ea typeface="+mj-lt"/>
              <a:cs typeface="+mj-lt"/>
            </a:endParaRPr>
          </a:p>
          <a:p>
            <a:pPr>
              <a:lnSpc>
                <a:spcPct val="90000"/>
              </a:lnSpc>
              <a:spcBef>
                <a:spcPts val="1000"/>
              </a:spcBef>
            </a:pPr>
            <a:r>
              <a:rPr lang="en-IN" sz="1200">
                <a:ea typeface="+mj-lt"/>
                <a:cs typeface="+mj-lt"/>
              </a:rPr>
              <a:t>Cited by 25</a:t>
            </a:r>
            <a:br>
              <a:rPr lang="en-IN" sz="1200">
                <a:ea typeface="+mj-lt"/>
                <a:cs typeface="+mj-lt"/>
              </a:rPr>
            </a:br>
            <a:br>
              <a:rPr lang="en-IN" sz="1200">
                <a:ea typeface="+mj-lt"/>
                <a:cs typeface="+mj-lt"/>
              </a:rPr>
            </a:br>
            <a:r>
              <a:rPr lang="en-IN" sz="1200">
                <a:ea typeface="+mj-lt"/>
                <a:cs typeface="+mj-lt"/>
              </a:rPr>
              <a:t>33. Draz, U.; Ali, T.; Khan, J.A.; Majid, M.; Yasin, S. A real-time smart dumpsters monitoring and garbage collection system. In </a:t>
            </a:r>
            <a:r>
              <a:rPr lang="en-US" sz="1200">
                <a:ea typeface="+mj-lt"/>
                <a:cs typeface="+mj-lt"/>
              </a:rPr>
              <a:t>Proceedings of the 2017 Fifth International Conference on Aerospace Science &amp; Engineering (ICASE), Islamabad, Pakistan, 14–16 November 2017; IEEE: Piscataway, NJ, USA, 2017. </a:t>
            </a:r>
          </a:p>
          <a:p>
            <a:pPr>
              <a:lnSpc>
                <a:spcPct val="90000"/>
              </a:lnSpc>
              <a:spcBef>
                <a:spcPts val="1000"/>
              </a:spcBef>
            </a:pPr>
            <a:r>
              <a:rPr lang="en-IN" sz="1200"/>
              <a:t>Cited by 25</a:t>
            </a:r>
            <a:br>
              <a:rPr lang="en-IN" sz="1200"/>
            </a:br>
            <a:br>
              <a:rPr lang="en-IN" sz="1200"/>
            </a:br>
            <a:r>
              <a:rPr lang="en-US" sz="1200">
                <a:ea typeface="+mj-lt"/>
                <a:cs typeface="+mj-lt"/>
              </a:rPr>
              <a:t>23. Shyam, G.K.; Manvi, S.S.; Bharti, P. Smart waste management using Internet-of-Things (IoT). In Proceedings of the 2017 2nd International Conference on Computing and Communications Technologies (ICCCT 2017), Chennai, India, 23–24 February 2017; IEEE: Piscataway, NJ, USA, 2017.</a:t>
            </a:r>
          </a:p>
          <a:p>
            <a:pPr>
              <a:lnSpc>
                <a:spcPct val="90000"/>
              </a:lnSpc>
              <a:spcBef>
                <a:spcPts val="1000"/>
              </a:spcBef>
            </a:pPr>
            <a:r>
              <a:rPr lang="en-IN" sz="1200">
                <a:ea typeface="+mj-lt"/>
                <a:cs typeface="+mj-lt"/>
              </a:rPr>
              <a:t>Cited by 23</a:t>
            </a:r>
            <a:br>
              <a:rPr lang="en-IN" sz="1200">
                <a:ea typeface="+mj-lt"/>
                <a:cs typeface="+mj-lt"/>
              </a:rPr>
            </a:br>
            <a:br>
              <a:rPr lang="en-IN" sz="1200">
                <a:ea typeface="+mj-lt"/>
                <a:cs typeface="+mj-lt"/>
              </a:rPr>
            </a:br>
            <a:r>
              <a:rPr lang="en-IN" sz="1200">
                <a:ea typeface="+mj-lt"/>
                <a:cs typeface="+mj-lt"/>
              </a:rPr>
              <a:t>4. Jain, A.; Soni, B.K. Secure Modern Healthcare System Based on Internet of Things and Secret Sharing of IoT Healthcare Data. Int. J. Adv. </a:t>
            </a:r>
            <a:r>
              <a:rPr lang="en-IN" sz="1200" err="1">
                <a:ea typeface="+mj-lt"/>
                <a:cs typeface="+mj-lt"/>
              </a:rPr>
              <a:t>Netw</a:t>
            </a:r>
            <a:r>
              <a:rPr lang="en-IN" sz="1200">
                <a:ea typeface="+mj-lt"/>
                <a:cs typeface="+mj-lt"/>
              </a:rPr>
              <a:t>. Appl. 2017, 8, 3283.</a:t>
            </a:r>
            <a:endParaRPr lang="en-US" sz="1200">
              <a:ea typeface="+mj-lt"/>
              <a:cs typeface="+mj-lt"/>
            </a:endParaRPr>
          </a:p>
          <a:p>
            <a:pPr>
              <a:lnSpc>
                <a:spcPct val="90000"/>
              </a:lnSpc>
              <a:spcBef>
                <a:spcPts val="1000"/>
              </a:spcBef>
            </a:pPr>
            <a:r>
              <a:rPr lang="en-IN" sz="1200">
                <a:ea typeface="+mj-lt"/>
                <a:cs typeface="+mj-lt"/>
              </a:rPr>
              <a:t>Cited by 19</a:t>
            </a:r>
            <a:br>
              <a:rPr lang="en-IN" sz="1200">
                <a:ea typeface="+mj-lt"/>
                <a:cs typeface="+mj-lt"/>
              </a:rPr>
            </a:br>
            <a:br>
              <a:rPr lang="en-IN" sz="1200">
                <a:ea typeface="+mj-lt"/>
                <a:cs typeface="+mj-lt"/>
              </a:rPr>
            </a:br>
            <a:r>
              <a:rPr lang="en-IN" sz="1200">
                <a:ea typeface="+mj-lt"/>
                <a:cs typeface="+mj-lt"/>
              </a:rPr>
              <a:t>13. Dev, A.; </a:t>
            </a:r>
            <a:r>
              <a:rPr lang="en-US" sz="1200" err="1">
                <a:ea typeface="+mj-lt"/>
                <a:cs typeface="+mj-lt"/>
              </a:rPr>
              <a:t>Jasrotia</a:t>
            </a:r>
            <a:r>
              <a:rPr lang="en-US" sz="1200">
                <a:ea typeface="+mj-lt"/>
                <a:cs typeface="+mj-lt"/>
              </a:rPr>
              <a:t>, M.; Nadaf, M.; Shah, R. IoT based smart garbage detection system. Int. Res. J. Eng. Technol. 2016, </a:t>
            </a:r>
          </a:p>
          <a:p>
            <a:pPr>
              <a:lnSpc>
                <a:spcPct val="90000"/>
              </a:lnSpc>
              <a:spcBef>
                <a:spcPts val="1000"/>
              </a:spcBef>
            </a:pPr>
            <a:r>
              <a:rPr lang="en-IN" sz="1200">
                <a:ea typeface="+mj-lt"/>
                <a:cs typeface="+mj-lt"/>
              </a:rPr>
              <a:t>Cited by 18</a:t>
            </a:r>
            <a:br>
              <a:rPr lang="en-IN" sz="1200">
                <a:ea typeface="+mj-lt"/>
                <a:cs typeface="+mj-lt"/>
              </a:rPr>
            </a:br>
            <a:br>
              <a:rPr lang="en-IN" sz="1200">
                <a:ea typeface="+mj-lt"/>
                <a:cs typeface="+mj-lt"/>
              </a:rPr>
            </a:br>
            <a:r>
              <a:rPr lang="en-IN" sz="1200">
                <a:ea typeface="+mj-lt"/>
                <a:cs typeface="+mj-lt"/>
              </a:rPr>
              <a:t>2. </a:t>
            </a:r>
            <a:r>
              <a:rPr lang="en-IN" sz="1200" err="1">
                <a:ea typeface="+mj-lt"/>
                <a:cs typeface="+mj-lt"/>
              </a:rPr>
              <a:t>Lionetto</a:t>
            </a:r>
            <a:r>
              <a:rPr lang="en-IN" sz="1200">
                <a:ea typeface="+mj-lt"/>
                <a:cs typeface="+mj-lt"/>
              </a:rPr>
              <a:t>, M.G.; </a:t>
            </a:r>
            <a:r>
              <a:rPr lang="en-IN" sz="1200" err="1">
                <a:ea typeface="+mj-lt"/>
                <a:cs typeface="+mj-lt"/>
              </a:rPr>
              <a:t>Guascito</a:t>
            </a:r>
            <a:r>
              <a:rPr lang="en-IN" sz="1200">
                <a:ea typeface="+mj-lt"/>
                <a:cs typeface="+mj-lt"/>
              </a:rPr>
              <a:t>, M.R.; Caricato, R.; Giordano, M.E.; Bartolomeo, A.R.D.; Romano, M.P.; Conte, M.; </a:t>
            </a:r>
            <a:r>
              <a:rPr lang="en-IN" sz="1200" err="1">
                <a:ea typeface="+mj-lt"/>
                <a:cs typeface="+mj-lt"/>
              </a:rPr>
              <a:t>Dinoi</a:t>
            </a:r>
            <a:r>
              <a:rPr lang="en-IN" sz="1200">
                <a:ea typeface="+mj-lt"/>
                <a:cs typeface="+mj-lt"/>
              </a:rPr>
              <a:t>, A.; Contini, D. Correlation of Oxidative Potential with Ecotoxicological and </a:t>
            </a:r>
            <a:r>
              <a:rPr lang="en-IN" sz="1200" err="1">
                <a:ea typeface="+mj-lt"/>
                <a:cs typeface="+mj-lt"/>
              </a:rPr>
              <a:t>Cytotoxicological</a:t>
            </a:r>
            <a:r>
              <a:rPr lang="en-IN" sz="1200">
                <a:ea typeface="+mj-lt"/>
                <a:cs typeface="+mj-lt"/>
              </a:rPr>
              <a:t> Potential of PM10 at an Urban Background Site in Italy. Atmosphere 2019, 10, 733.</a:t>
            </a:r>
            <a:endParaRPr lang="en-US" sz="1200">
              <a:ea typeface="+mj-lt"/>
              <a:cs typeface="+mj-lt"/>
            </a:endParaRPr>
          </a:p>
          <a:p>
            <a:pPr>
              <a:lnSpc>
                <a:spcPct val="90000"/>
              </a:lnSpc>
              <a:spcBef>
                <a:spcPts val="1000"/>
              </a:spcBef>
            </a:pPr>
            <a:r>
              <a:rPr lang="en-IN" sz="1200">
                <a:ea typeface="+mj-lt"/>
                <a:cs typeface="+mj-lt"/>
              </a:rPr>
              <a:t>Cited by 17</a:t>
            </a:r>
            <a:br>
              <a:rPr lang="en-IN" sz="1200">
                <a:ea typeface="+mj-lt"/>
                <a:cs typeface="+mj-lt"/>
              </a:rPr>
            </a:br>
            <a:br>
              <a:rPr lang="en-IN" sz="1200">
                <a:ea typeface="+mj-lt"/>
                <a:cs typeface="+mj-lt"/>
              </a:rPr>
            </a:br>
            <a:r>
              <a:rPr lang="en-IN" sz="1200">
                <a:ea typeface="+mj-lt"/>
                <a:cs typeface="+mj-lt"/>
              </a:rPr>
              <a:t>38. Shamin, N.; </a:t>
            </a:r>
            <a:r>
              <a:rPr lang="en-US" sz="1200" err="1">
                <a:ea typeface="+mj-lt"/>
                <a:cs typeface="+mj-lt"/>
              </a:rPr>
              <a:t>Fathimal</a:t>
            </a:r>
            <a:r>
              <a:rPr lang="en-US" sz="1200">
                <a:ea typeface="+mj-lt"/>
                <a:cs typeface="+mj-lt"/>
              </a:rPr>
              <a:t>, P.M.; Raghavendran, R.; Kamalesh, P. Smart Garbage Segregation &amp; Management System Using Internet of Things (IoT) &amp; Machine Learning (ML). In Proceedings of the 2019 1st International Conference on Innovations in Information and Communication Technology (ICIICT), Chennai, India, 25–26 April 2019; IEEE: Piscataway, NJ, USA, 2019.</a:t>
            </a:r>
          </a:p>
          <a:p>
            <a:pPr>
              <a:lnSpc>
                <a:spcPct val="90000"/>
              </a:lnSpc>
              <a:spcBef>
                <a:spcPts val="1000"/>
              </a:spcBef>
            </a:pPr>
            <a:r>
              <a:rPr lang="en-IN" sz="1200">
                <a:ea typeface="+mj-lt"/>
                <a:cs typeface="+mj-lt"/>
              </a:rPr>
              <a:t>Cited by 17</a:t>
            </a:r>
            <a:br>
              <a:rPr lang="en-IN" sz="1200">
                <a:ea typeface="+mj-lt"/>
                <a:cs typeface="+mj-lt"/>
              </a:rPr>
            </a:br>
            <a:br>
              <a:rPr lang="en-IN" sz="1200">
                <a:ea typeface="+mj-lt"/>
                <a:cs typeface="+mj-lt"/>
              </a:rPr>
            </a:br>
            <a:r>
              <a:rPr lang="en-IN" sz="1200">
                <a:ea typeface="+mj-lt"/>
                <a:cs typeface="+mj-lt"/>
              </a:rPr>
              <a:t>29. Sunny, M.S.H.; Dipta, D.R.; Hossain, S.; Faruque, H.M.R.; Hossain, E. Design of a Convolutional Neural </a:t>
            </a:r>
            <a:r>
              <a:rPr lang="en-US" sz="1200">
                <a:ea typeface="+mj-lt"/>
                <a:cs typeface="+mj-lt"/>
              </a:rPr>
              <a:t>Network Based Smart Waste Disposal System. In Proceedings of the 2019 1st International Conference on Advances in Science, Engineering and Robotics Technology (ICASERT), Dhaka, Bangladesh, 3–5 May 2019; IEEE: Piscataway, NJ, USA, 2019.</a:t>
            </a:r>
          </a:p>
          <a:p>
            <a:pPr>
              <a:lnSpc>
                <a:spcPct val="90000"/>
              </a:lnSpc>
              <a:spcBef>
                <a:spcPts val="1000"/>
              </a:spcBef>
            </a:pPr>
            <a:r>
              <a:rPr lang="en-IN" sz="1200">
                <a:ea typeface="+mj-lt"/>
                <a:cs typeface="+mj-lt"/>
              </a:rPr>
              <a:t>Cited by </a:t>
            </a:r>
            <a:r>
              <a:rPr lang="en-US" sz="1200">
                <a:ea typeface="+mj-lt"/>
                <a:cs typeface="+mj-lt"/>
              </a:rPr>
              <a:t> 16</a:t>
            </a:r>
            <a:br>
              <a:rPr lang="en-US" sz="1200">
                <a:ea typeface="+mj-lt"/>
                <a:cs typeface="+mj-lt"/>
              </a:rPr>
            </a:br>
            <a:endParaRPr lang="en-US" sz="1200">
              <a:ea typeface="+mj-lt"/>
              <a:cs typeface="+mj-lt"/>
            </a:endParaRPr>
          </a:p>
        </p:txBody>
      </p:sp>
    </p:spTree>
    <p:extLst>
      <p:ext uri="{BB962C8B-B14F-4D97-AF65-F5344CB8AC3E}">
        <p14:creationId xmlns:p14="http://schemas.microsoft.com/office/powerpoint/2010/main" val="87315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C6FC-6BCA-53FE-3B40-D07887080F8E}"/>
              </a:ext>
            </a:extLst>
          </p:cNvPr>
          <p:cNvSpPr>
            <a:spLocks noGrp="1"/>
          </p:cNvSpPr>
          <p:nvPr>
            <p:ph type="title"/>
          </p:nvPr>
        </p:nvSpPr>
        <p:spPr>
          <a:xfrm>
            <a:off x="2290752" y="151145"/>
            <a:ext cx="9529169" cy="6614889"/>
          </a:xfrm>
        </p:spPr>
        <p:txBody>
          <a:bodyPr vert="horz" lIns="91440" tIns="45720" rIns="91440" bIns="45720" rtlCol="0" anchor="t">
            <a:noAutofit/>
          </a:bodyPr>
          <a:lstStyle/>
          <a:p>
            <a:pPr>
              <a:lnSpc>
                <a:spcPct val="90000"/>
              </a:lnSpc>
              <a:spcBef>
                <a:spcPts val="1000"/>
              </a:spcBef>
            </a:pPr>
            <a:r>
              <a:rPr lang="en-US" sz="1400">
                <a:ea typeface="+mj-lt"/>
                <a:cs typeface="+mj-lt"/>
              </a:rPr>
              <a:t>34. Ng, K.M.; Suhaimi, M.A.H.N.; Ahmad, A.; Razak, N.A. Remote air quality monitoring system by using </a:t>
            </a:r>
            <a:r>
              <a:rPr lang="en-US" sz="1400" err="1">
                <a:ea typeface="+mj-lt"/>
                <a:cs typeface="+mj-lt"/>
              </a:rPr>
              <a:t>MyRIO</a:t>
            </a:r>
            <a:r>
              <a:rPr lang="en-US" sz="1400">
                <a:ea typeface="+mj-lt"/>
                <a:cs typeface="+mj-lt"/>
              </a:rPr>
              <a:t>-LabVIEW. In Proceedings of the 2018 9th IEEE Control and System Graduate Research Colloquium (ICSGRC), Shah </a:t>
            </a:r>
            <a:r>
              <a:rPr lang="en-US" sz="1400" err="1">
                <a:ea typeface="+mj-lt"/>
                <a:cs typeface="+mj-lt"/>
              </a:rPr>
              <a:t>Alam</a:t>
            </a:r>
            <a:r>
              <a:rPr lang="en-US" sz="1400">
                <a:ea typeface="+mj-lt"/>
                <a:cs typeface="+mj-lt"/>
              </a:rPr>
              <a:t>, Malaysia, 3–4 August 2018; IEEE: Piscataway, NJ, USA, 2018.</a:t>
            </a:r>
          </a:p>
          <a:p>
            <a:pPr>
              <a:lnSpc>
                <a:spcPct val="90000"/>
              </a:lnSpc>
              <a:spcBef>
                <a:spcPts val="1000"/>
              </a:spcBef>
            </a:pPr>
            <a:r>
              <a:rPr lang="en-IN" sz="1400">
                <a:ea typeface="+mj-lt"/>
                <a:cs typeface="+mj-lt"/>
              </a:rPr>
              <a:t>Cited by 16</a:t>
            </a:r>
            <a:br>
              <a:rPr lang="en-IN" sz="1400">
                <a:ea typeface="+mj-lt"/>
                <a:cs typeface="+mj-lt"/>
              </a:rPr>
            </a:br>
            <a:br>
              <a:rPr lang="en-IN" sz="1400">
                <a:ea typeface="+mj-lt"/>
                <a:cs typeface="+mj-lt"/>
              </a:rPr>
            </a:br>
            <a:r>
              <a:rPr lang="en-IN" sz="1400">
                <a:ea typeface="+mj-lt"/>
                <a:cs typeface="+mj-lt"/>
              </a:rPr>
              <a:t>11. Lu, J.; Dong, C. Research of shortest path algorithm based on the data structure. In Proceedings of the 2012 IEEE International Conference on Computer Science and Automation Engineering, Beijing, China, 22–24 June 2012; IEEE: Piscataway, NJ, USA, 2012.</a:t>
            </a:r>
            <a:endParaRPr lang="en-US" sz="1400">
              <a:ea typeface="+mj-lt"/>
              <a:cs typeface="+mj-lt"/>
            </a:endParaRPr>
          </a:p>
          <a:p>
            <a:pPr>
              <a:lnSpc>
                <a:spcPct val="90000"/>
              </a:lnSpc>
              <a:spcBef>
                <a:spcPts val="1000"/>
              </a:spcBef>
            </a:pPr>
            <a:r>
              <a:rPr lang="en-IN" sz="1400">
                <a:ea typeface="+mj-lt"/>
                <a:cs typeface="+mj-lt"/>
              </a:rPr>
              <a:t>Cited by 15</a:t>
            </a:r>
            <a:br>
              <a:rPr lang="en-IN" sz="1400">
                <a:ea typeface="+mj-lt"/>
                <a:cs typeface="+mj-lt"/>
              </a:rPr>
            </a:br>
            <a:br>
              <a:rPr lang="en-IN" sz="1400">
                <a:ea typeface="+mj-lt"/>
                <a:cs typeface="+mj-lt"/>
              </a:rPr>
            </a:br>
            <a:r>
              <a:rPr lang="en-IN" sz="1400">
                <a:ea typeface="+mj-lt"/>
                <a:cs typeface="+mj-lt"/>
              </a:rPr>
              <a:t>27. Siddique, M.J.; Islam, M.A.; Nur, F.N.; Moon, N.N.; </a:t>
            </a:r>
            <a:r>
              <a:rPr lang="en-US" sz="1400" err="1">
                <a:ea typeface="+mj-lt"/>
                <a:cs typeface="+mj-lt"/>
              </a:rPr>
              <a:t>Saifuzzaman</a:t>
            </a:r>
            <a:r>
              <a:rPr lang="en-US" sz="1400">
                <a:ea typeface="+mj-lt"/>
                <a:cs typeface="+mj-lt"/>
              </a:rPr>
              <a:t>, M. BREATHE SAFE: A Smart Garbage Collection System for Dhaka City. In Proceedings of the 2018 10th International Conference on Electrical and Computer Engineering (ICECE), Dhaka, Bangladesh, 20–22 December 2018; IEEE: Piscataway, NJ, USA, 2018. Energies 2020, 13, 3930 22 of 22 </a:t>
            </a:r>
          </a:p>
          <a:p>
            <a:pPr>
              <a:lnSpc>
                <a:spcPct val="90000"/>
              </a:lnSpc>
              <a:spcBef>
                <a:spcPts val="1000"/>
              </a:spcBef>
            </a:pPr>
            <a:r>
              <a:rPr lang="en-IN" sz="1400">
                <a:ea typeface="+mj-lt"/>
                <a:cs typeface="+mj-lt"/>
              </a:rPr>
              <a:t>Cited by 15</a:t>
            </a:r>
            <a:br>
              <a:rPr lang="en-IN" sz="1400">
                <a:ea typeface="+mj-lt"/>
                <a:cs typeface="+mj-lt"/>
              </a:rPr>
            </a:br>
            <a:br>
              <a:rPr lang="en-IN" sz="1400">
                <a:ea typeface="+mj-lt"/>
                <a:cs typeface="+mj-lt"/>
              </a:rPr>
            </a:br>
            <a:r>
              <a:rPr lang="en-IN" sz="1400">
                <a:ea typeface="+mj-lt"/>
                <a:cs typeface="+mj-lt"/>
              </a:rPr>
              <a:t>32. Pan, P.; Lai, J.; Chen, G.; Li, J.; Zhao, M.; Ren, H. An Intelligent Garbage Bin Based on NB-IOT Research Mode. In Proceedings of the 2018 IEEE </a:t>
            </a:r>
            <a:r>
              <a:rPr lang="en-US" sz="1400">
                <a:ea typeface="+mj-lt"/>
                <a:cs typeface="+mj-lt"/>
              </a:rPr>
              <a:t>International Conference of Safety Produce Informatization (IICSPI), Chongqing, China, 10–12 December 2018; IEEE: Piscataway, NJ, USA, 2018. </a:t>
            </a:r>
          </a:p>
          <a:p>
            <a:pPr>
              <a:lnSpc>
                <a:spcPct val="90000"/>
              </a:lnSpc>
              <a:spcBef>
                <a:spcPts val="1000"/>
              </a:spcBef>
            </a:pPr>
            <a:r>
              <a:rPr lang="en-IN" sz="1400">
                <a:ea typeface="+mj-lt"/>
                <a:cs typeface="+mj-lt"/>
              </a:rPr>
              <a:t>Cited by 15</a:t>
            </a:r>
            <a:br>
              <a:rPr lang="en-IN" sz="1400">
                <a:ea typeface="+mj-lt"/>
                <a:cs typeface="+mj-lt"/>
              </a:rPr>
            </a:br>
            <a:br>
              <a:rPr lang="en-IN" sz="1400">
                <a:ea typeface="+mj-lt"/>
                <a:cs typeface="+mj-lt"/>
              </a:rPr>
            </a:br>
            <a:r>
              <a:rPr lang="en-IN" sz="1400">
                <a:ea typeface="+mj-lt"/>
                <a:cs typeface="+mj-lt"/>
              </a:rPr>
              <a:t>37. Surapaneni, P.; </a:t>
            </a:r>
            <a:r>
              <a:rPr lang="en-US" sz="1400" err="1">
                <a:ea typeface="+mj-lt"/>
                <a:cs typeface="+mj-lt"/>
              </a:rPr>
              <a:t>Maguluri</a:t>
            </a:r>
            <a:r>
              <a:rPr lang="en-US" sz="1400">
                <a:ea typeface="+mj-lt"/>
                <a:cs typeface="+mj-lt"/>
              </a:rPr>
              <a:t>, L.; </a:t>
            </a:r>
            <a:r>
              <a:rPr lang="en-US" sz="1400" err="1">
                <a:ea typeface="+mj-lt"/>
                <a:cs typeface="+mj-lt"/>
              </a:rPr>
              <a:t>Symala</a:t>
            </a:r>
            <a:r>
              <a:rPr lang="en-US" sz="1400">
                <a:ea typeface="+mj-lt"/>
                <a:cs typeface="+mj-lt"/>
              </a:rPr>
              <a:t>, M. Solid Waste Management in Smart Cities using IoT. Int. J. Pure Appl. Math. 2018, 118, 635–640. </a:t>
            </a:r>
          </a:p>
          <a:p>
            <a:pPr>
              <a:lnSpc>
                <a:spcPct val="90000"/>
              </a:lnSpc>
              <a:spcBef>
                <a:spcPts val="1000"/>
              </a:spcBef>
            </a:pPr>
            <a:r>
              <a:rPr lang="en-IN" sz="1400">
                <a:ea typeface="+mj-lt"/>
                <a:cs typeface="+mj-lt"/>
              </a:rPr>
              <a:t>Cited by  14</a:t>
            </a:r>
            <a:br>
              <a:rPr lang="en-IN" sz="1400">
                <a:ea typeface="+mj-lt"/>
                <a:cs typeface="+mj-lt"/>
              </a:rPr>
            </a:br>
            <a:br>
              <a:rPr lang="en-IN" sz="1400">
                <a:ea typeface="+mj-lt"/>
                <a:cs typeface="+mj-lt"/>
              </a:rPr>
            </a:br>
            <a:endParaRPr lang="en-US" sz="1400"/>
          </a:p>
        </p:txBody>
      </p:sp>
    </p:spTree>
    <p:extLst>
      <p:ext uri="{BB962C8B-B14F-4D97-AF65-F5344CB8AC3E}">
        <p14:creationId xmlns:p14="http://schemas.microsoft.com/office/powerpoint/2010/main" val="294424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C6FC-6BCA-53FE-3B40-D07887080F8E}"/>
              </a:ext>
            </a:extLst>
          </p:cNvPr>
          <p:cNvSpPr>
            <a:spLocks noGrp="1"/>
          </p:cNvSpPr>
          <p:nvPr>
            <p:ph type="title"/>
          </p:nvPr>
        </p:nvSpPr>
        <p:spPr>
          <a:xfrm>
            <a:off x="2290752" y="151145"/>
            <a:ext cx="9529169" cy="6614889"/>
          </a:xfrm>
        </p:spPr>
        <p:txBody>
          <a:bodyPr vert="horz" lIns="91440" tIns="45720" rIns="91440" bIns="45720" rtlCol="0" anchor="t">
            <a:noAutofit/>
          </a:bodyPr>
          <a:lstStyle/>
          <a:p>
            <a:pPr>
              <a:lnSpc>
                <a:spcPct val="90000"/>
              </a:lnSpc>
              <a:spcBef>
                <a:spcPts val="1000"/>
              </a:spcBef>
            </a:pPr>
            <a:r>
              <a:rPr lang="en-IN" sz="1400">
                <a:ea typeface="+mj-lt"/>
                <a:cs typeface="+mj-lt"/>
              </a:rPr>
              <a:t>45. Ali, T.; Noureen, J.; Draz, U.; Shaf, A.; Yasin, S.; Ayaz, M. Participants Ranking Algorithm for Crowdsensing in </a:t>
            </a:r>
            <a:r>
              <a:rPr lang="en-US" sz="1400">
                <a:ea typeface="+mj-lt"/>
                <a:cs typeface="+mj-lt"/>
              </a:rPr>
              <a:t>Mobile Communication. Eai Endorsed Trans. Scalable Inf. Syst. 2018, 5.</a:t>
            </a:r>
          </a:p>
          <a:p>
            <a:pPr>
              <a:lnSpc>
                <a:spcPct val="90000"/>
              </a:lnSpc>
              <a:spcBef>
                <a:spcPts val="1000"/>
              </a:spcBef>
            </a:pPr>
            <a:r>
              <a:rPr lang="en-IN" sz="1400">
                <a:ea typeface="+mj-lt"/>
                <a:cs typeface="+mj-lt"/>
              </a:rPr>
              <a:t>Cited by 13</a:t>
            </a:r>
            <a:br>
              <a:rPr lang="en-IN" sz="1400">
                <a:ea typeface="+mj-lt"/>
                <a:cs typeface="+mj-lt"/>
              </a:rPr>
            </a:br>
            <a:br>
              <a:rPr lang="en-IN" sz="1400">
                <a:ea typeface="+mj-lt"/>
                <a:cs typeface="+mj-lt"/>
              </a:rPr>
            </a:br>
            <a:r>
              <a:rPr lang="en-IN" sz="1400">
                <a:ea typeface="+mj-lt"/>
                <a:cs typeface="+mj-lt"/>
              </a:rPr>
              <a:t>44. Ali, T.; Draz, U.; Yasin, S.; Noureen, J.; Shaf, A.; Ali, M. An Efficient Participant’s Selection Algorithm for </a:t>
            </a:r>
            <a:r>
              <a:rPr lang="en-US" sz="1400">
                <a:ea typeface="+mj-lt"/>
                <a:cs typeface="+mj-lt"/>
              </a:rPr>
              <a:t>Crowdsensing. Int. J. Adv. </a:t>
            </a:r>
            <a:r>
              <a:rPr lang="en-US" sz="1400" err="1">
                <a:ea typeface="+mj-lt"/>
                <a:cs typeface="+mj-lt"/>
              </a:rPr>
              <a:t>Comput</a:t>
            </a:r>
            <a:r>
              <a:rPr lang="en-US" sz="1400">
                <a:ea typeface="+mj-lt"/>
                <a:cs typeface="+mj-lt"/>
              </a:rPr>
              <a:t>. Sci. Appl. 2018, 9, 399–404.</a:t>
            </a:r>
          </a:p>
          <a:p>
            <a:pPr>
              <a:lnSpc>
                <a:spcPct val="90000"/>
              </a:lnSpc>
              <a:spcBef>
                <a:spcPts val="1000"/>
              </a:spcBef>
            </a:pPr>
            <a:r>
              <a:rPr lang="en-IN" sz="1400">
                <a:ea typeface="+mj-lt"/>
                <a:cs typeface="+mj-lt"/>
              </a:rPr>
              <a:t>Cited by  11</a:t>
            </a:r>
            <a:br>
              <a:rPr lang="en-IN" sz="1400">
                <a:ea typeface="+mj-lt"/>
                <a:cs typeface="+mj-lt"/>
              </a:rPr>
            </a:br>
            <a:br>
              <a:rPr lang="en-US" sz="1400">
                <a:ea typeface="+mj-lt"/>
                <a:cs typeface="+mj-lt"/>
              </a:rPr>
            </a:br>
            <a:r>
              <a:rPr lang="en-US" sz="1400">
                <a:ea typeface="+mj-lt"/>
                <a:cs typeface="+mj-lt"/>
              </a:rPr>
              <a:t>21. Liu, Q.; Zhang, B.; Sun, H.; Guan, Y.; Zhao, L. A novel k-means clustering algorithm based on positive examples and careful seeding. In Proceedings of the 2010 International Conference on Computational and Information Sciences, Chengdu, China, 17–19 December 2010; IEEE: Piscataway, NJ, USA, 2010.</a:t>
            </a:r>
          </a:p>
          <a:p>
            <a:pPr>
              <a:lnSpc>
                <a:spcPct val="90000"/>
              </a:lnSpc>
              <a:spcBef>
                <a:spcPts val="1000"/>
              </a:spcBef>
            </a:pPr>
            <a:r>
              <a:rPr lang="en-IN" sz="1400">
                <a:ea typeface="+mj-lt"/>
                <a:cs typeface="+mj-lt"/>
              </a:rPr>
              <a:t>Cited by 7</a:t>
            </a:r>
            <a:br>
              <a:rPr lang="en-IN" sz="1400">
                <a:ea typeface="+mj-lt"/>
                <a:cs typeface="+mj-lt"/>
              </a:rPr>
            </a:br>
            <a:br>
              <a:rPr lang="en-IN" sz="1400">
                <a:ea typeface="+mj-lt"/>
                <a:cs typeface="+mj-lt"/>
              </a:rPr>
            </a:br>
            <a:r>
              <a:rPr lang="en-IN" sz="1400">
                <a:ea typeface="+mj-lt"/>
                <a:cs typeface="+mj-lt"/>
              </a:rPr>
              <a:t>12. Nayak, S.; </a:t>
            </a:r>
            <a:r>
              <a:rPr lang="en-US" sz="1400" err="1">
                <a:ea typeface="+mj-lt"/>
                <a:cs typeface="+mj-lt"/>
              </a:rPr>
              <a:t>Narvekar</a:t>
            </a:r>
            <a:r>
              <a:rPr lang="en-US" sz="1400">
                <a:ea typeface="+mj-lt"/>
                <a:cs typeface="+mj-lt"/>
              </a:rPr>
              <a:t>, M. Real-time vehicle navigation using modified A∗ algorithm. In Proceedings of the 2017 International Conference on Emerging Trends &amp; Innovation in ICT (ICEI), Maharashtra, India, 3–5 February 2017; IEEE: Piscataway, NJ, USA, 2017.</a:t>
            </a:r>
          </a:p>
          <a:p>
            <a:pPr>
              <a:lnSpc>
                <a:spcPct val="90000"/>
              </a:lnSpc>
              <a:spcBef>
                <a:spcPts val="1000"/>
              </a:spcBef>
            </a:pPr>
            <a:r>
              <a:rPr lang="en-IN" sz="1400">
                <a:ea typeface="+mj-lt"/>
                <a:cs typeface="+mj-lt"/>
              </a:rPr>
              <a:t>Cited by 4</a:t>
            </a:r>
            <a:br>
              <a:rPr lang="en-IN" sz="1400">
                <a:ea typeface="+mj-lt"/>
                <a:cs typeface="+mj-lt"/>
              </a:rPr>
            </a:br>
            <a:br>
              <a:rPr lang="en-IN" sz="1400">
                <a:ea typeface="+mj-lt"/>
                <a:cs typeface="+mj-lt"/>
              </a:rPr>
            </a:br>
            <a:r>
              <a:rPr lang="en-IN" sz="1400">
                <a:ea typeface="+mj-lt"/>
                <a:cs typeface="+mj-lt"/>
              </a:rPr>
              <a:t>15. Shariff, M.; </a:t>
            </a:r>
            <a:r>
              <a:rPr lang="en-US" sz="1400" err="1">
                <a:ea typeface="+mj-lt"/>
                <a:cs typeface="+mj-lt"/>
              </a:rPr>
              <a:t>Shelyna</a:t>
            </a:r>
            <a:r>
              <a:rPr lang="en-US" sz="1400">
                <a:ea typeface="+mj-lt"/>
                <a:cs typeface="+mj-lt"/>
              </a:rPr>
              <a:t>, S.-S. Real Time Air Quality Reporting System; Universiti Tun Hussein Onn Malaysia: </a:t>
            </a:r>
            <a:r>
              <a:rPr lang="en-US" sz="1400" err="1">
                <a:ea typeface="+mj-lt"/>
                <a:cs typeface="+mj-lt"/>
              </a:rPr>
              <a:t>Parit</a:t>
            </a:r>
            <a:r>
              <a:rPr lang="en-US" sz="1400">
                <a:ea typeface="+mj-lt"/>
                <a:cs typeface="+mj-lt"/>
              </a:rPr>
              <a:t> Raja, Malaysia, 2015.</a:t>
            </a:r>
          </a:p>
          <a:p>
            <a:pPr>
              <a:lnSpc>
                <a:spcPct val="90000"/>
              </a:lnSpc>
              <a:spcBef>
                <a:spcPts val="1000"/>
              </a:spcBef>
            </a:pPr>
            <a:r>
              <a:rPr lang="en-IN" sz="1400">
                <a:ea typeface="+mj-lt"/>
                <a:cs typeface="+mj-lt"/>
              </a:rPr>
              <a:t>Cited by 3</a:t>
            </a:r>
          </a:p>
          <a:p>
            <a:pPr>
              <a:lnSpc>
                <a:spcPct val="90000"/>
              </a:lnSpc>
              <a:spcBef>
                <a:spcPts val="1000"/>
              </a:spcBef>
            </a:pPr>
            <a:br>
              <a:rPr lang="en-IN" sz="1400">
                <a:ea typeface="+mj-lt"/>
                <a:cs typeface="+mj-lt"/>
              </a:rPr>
            </a:br>
            <a:endParaRPr lang="en-IN" sz="1400">
              <a:ea typeface="+mj-lt"/>
              <a:cs typeface="+mj-lt"/>
            </a:endParaRPr>
          </a:p>
        </p:txBody>
      </p:sp>
    </p:spTree>
    <p:extLst>
      <p:ext uri="{BB962C8B-B14F-4D97-AF65-F5344CB8AC3E}">
        <p14:creationId xmlns:p14="http://schemas.microsoft.com/office/powerpoint/2010/main" val="193539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6A424-28F1-5ED9-F7A3-B6654F33ACF1}"/>
              </a:ext>
            </a:extLst>
          </p:cNvPr>
          <p:cNvSpPr>
            <a:spLocks noGrp="1"/>
          </p:cNvSpPr>
          <p:nvPr>
            <p:ph type="title"/>
          </p:nvPr>
        </p:nvSpPr>
        <p:spPr>
          <a:xfrm>
            <a:off x="1269789" y="1854184"/>
            <a:ext cx="2454052" cy="3029344"/>
          </a:xfrm>
        </p:spPr>
        <p:txBody>
          <a:bodyPr>
            <a:normAutofit/>
          </a:bodyPr>
          <a:lstStyle/>
          <a:p>
            <a:pPr>
              <a:lnSpc>
                <a:spcPct val="90000"/>
              </a:lnSpc>
            </a:pPr>
            <a:r>
              <a:rPr lang="en-US" sz="2000">
                <a:solidFill>
                  <a:schemeClr val="bg1"/>
                </a:solidFill>
                <a:ea typeface="+mj-lt"/>
                <a:cs typeface="+mj-lt"/>
              </a:rPr>
              <a:t>9. Maximum times any of its referenced papers has been cited (Tells how important a referenced paper is considered to be)</a:t>
            </a:r>
            <a:endParaRPr lang="en-US" sz="2000">
              <a:solidFill>
                <a:schemeClr val="bg1"/>
              </a:solidFill>
              <a:cs typeface="Calibri Light" panose="020F0302020204030204"/>
            </a:endParaRPr>
          </a:p>
        </p:txBody>
      </p:sp>
      <p:sp>
        <p:nvSpPr>
          <p:cNvPr id="29"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0"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D29036-FDEA-9A4D-C696-C59BED4D710A}"/>
              </a:ext>
            </a:extLst>
          </p:cNvPr>
          <p:cNvSpPr>
            <a:spLocks noGrp="1"/>
          </p:cNvSpPr>
          <p:nvPr>
            <p:ph idx="1"/>
          </p:nvPr>
        </p:nvSpPr>
        <p:spPr>
          <a:xfrm>
            <a:off x="4218726" y="264069"/>
            <a:ext cx="7952548" cy="6136822"/>
          </a:xfrm>
        </p:spPr>
        <p:txBody>
          <a:bodyPr vert="horz" lIns="91440" tIns="45720" rIns="91440" bIns="45720" rtlCol="0" anchor="t">
            <a:noAutofit/>
          </a:bodyPr>
          <a:lstStyle/>
          <a:p>
            <a:pPr marL="0" indent="0">
              <a:lnSpc>
                <a:spcPct val="90000"/>
              </a:lnSpc>
              <a:buNone/>
            </a:pPr>
            <a:r>
              <a:rPr lang="en-US" sz="1200">
                <a:cs typeface="Calibri"/>
              </a:rPr>
              <a:t>30. Silva, B.N.; Khan, M.; Han, K. Towards sustainable smart cities: A review of trends, architectures, components, and open challenges in smart cities. Sustain. Cities Soc. 2018, 38, 697–713. [</a:t>
            </a:r>
            <a:r>
              <a:rPr lang="en-US" sz="1200" err="1">
                <a:cs typeface="Calibri"/>
              </a:rPr>
              <a:t>CrossRef</a:t>
            </a:r>
            <a:r>
              <a:rPr lang="en-US" sz="1200">
                <a:cs typeface="Calibri"/>
              </a:rPr>
              <a:t>] 31. Chalke, S.S.; Bhalerao, M.; Bangar, S.; Gaikwad, D. A Survey on IOT Based Smart Garbage Monitoring System. Int. J. Adv. Res. Ideas </a:t>
            </a:r>
            <a:r>
              <a:rPr lang="en-US" sz="1200" err="1">
                <a:cs typeface="Calibri"/>
              </a:rPr>
              <a:t>Innov</a:t>
            </a:r>
            <a:r>
              <a:rPr lang="en-US" sz="1200">
                <a:cs typeface="Calibri"/>
              </a:rPr>
              <a:t>. Technol. 2018, 4. </a:t>
            </a:r>
            <a:endParaRPr lang="en-US" sz="1200">
              <a:ea typeface="+mn-lt"/>
              <a:cs typeface="+mn-lt"/>
            </a:endParaRPr>
          </a:p>
          <a:p>
            <a:pPr marL="0" indent="0">
              <a:lnSpc>
                <a:spcPct val="90000"/>
              </a:lnSpc>
              <a:buNone/>
            </a:pPr>
            <a:r>
              <a:rPr lang="en-IN" sz="1200">
                <a:cs typeface="Calibri"/>
              </a:rPr>
              <a:t>Cited by 1035</a:t>
            </a:r>
            <a:endParaRPr lang="en-US" sz="1200">
              <a:ea typeface="+mn-lt"/>
              <a:cs typeface="+mn-lt"/>
            </a:endParaRPr>
          </a:p>
          <a:p>
            <a:pPr marL="0" indent="0">
              <a:lnSpc>
                <a:spcPct val="90000"/>
              </a:lnSpc>
              <a:buNone/>
            </a:pPr>
            <a:r>
              <a:rPr lang="en-IN" sz="1200">
                <a:cs typeface="Calibri"/>
              </a:rPr>
              <a:t>5. Adib, F.; Mao, H.; </a:t>
            </a:r>
            <a:r>
              <a:rPr lang="en-IN" sz="1200" err="1">
                <a:cs typeface="Calibri"/>
              </a:rPr>
              <a:t>Kabelac</a:t>
            </a:r>
            <a:r>
              <a:rPr lang="en-IN" sz="1200">
                <a:cs typeface="Calibri"/>
              </a:rPr>
              <a:t>, Z.; Katabi, D.; Miler, R.C. Smart homes that monitor breathing and heart rate. In Proceedings of the 33rd Annual ACM Conference on Human Factors in Computing Systems, Seoul, Korea, 18–23 April 2015.</a:t>
            </a:r>
            <a:endParaRPr lang="en-US" sz="1200">
              <a:ea typeface="+mn-lt"/>
              <a:cs typeface="+mn-lt"/>
            </a:endParaRPr>
          </a:p>
          <a:p>
            <a:pPr marL="0" indent="0">
              <a:lnSpc>
                <a:spcPct val="90000"/>
              </a:lnSpc>
              <a:buNone/>
            </a:pPr>
            <a:r>
              <a:rPr lang="en-IN" sz="1200">
                <a:cs typeface="Calibri"/>
              </a:rPr>
              <a:t>Cited by 766</a:t>
            </a:r>
            <a:endParaRPr lang="en-IN" sz="1200">
              <a:ea typeface="+mn-lt"/>
              <a:cs typeface="+mn-lt"/>
            </a:endParaRPr>
          </a:p>
          <a:p>
            <a:pPr marL="0" indent="0">
              <a:lnSpc>
                <a:spcPct val="90000"/>
              </a:lnSpc>
              <a:buNone/>
            </a:pPr>
            <a:r>
              <a:rPr lang="en-US" sz="1200">
                <a:cs typeface="Calibri"/>
              </a:rPr>
              <a:t>42. De Vito, S.; Piga, M.; Massera, E.; </a:t>
            </a:r>
            <a:r>
              <a:rPr lang="en-US" sz="1200" err="1">
                <a:cs typeface="Calibri"/>
              </a:rPr>
              <a:t>Martinotto</a:t>
            </a:r>
            <a:r>
              <a:rPr lang="en-US" sz="1200">
                <a:cs typeface="Calibri"/>
              </a:rPr>
              <a:t>, L. On field calibration of an electronic nose for benzene estimation in an urban pollution monitoring scenario. Sens. Actuators B Chem. 2008, 129, 750–757.</a:t>
            </a:r>
            <a:endParaRPr lang="en-US" sz="1200">
              <a:ea typeface="+mn-lt"/>
              <a:cs typeface="+mn-lt"/>
            </a:endParaRPr>
          </a:p>
          <a:p>
            <a:pPr marL="0" indent="0">
              <a:lnSpc>
                <a:spcPct val="90000"/>
              </a:lnSpc>
              <a:buNone/>
            </a:pPr>
            <a:r>
              <a:rPr lang="en-IN" sz="1200">
                <a:ea typeface="+mn-lt"/>
                <a:cs typeface="+mn-lt"/>
              </a:rPr>
              <a:t>Cited by 475</a:t>
            </a:r>
          </a:p>
          <a:p>
            <a:pPr marL="0" indent="0">
              <a:lnSpc>
                <a:spcPct val="90000"/>
              </a:lnSpc>
              <a:buNone/>
            </a:pPr>
            <a:r>
              <a:rPr lang="en-US" sz="1200">
                <a:ea typeface="+mn-lt"/>
                <a:cs typeface="Calibri"/>
              </a:rPr>
              <a:t>36. Gutierrez, J.M.; Jensen, M.; </a:t>
            </a:r>
            <a:r>
              <a:rPr lang="en-US" sz="1200" err="1">
                <a:ea typeface="+mn-lt"/>
                <a:cs typeface="Calibri"/>
              </a:rPr>
              <a:t>Henis</a:t>
            </a:r>
            <a:r>
              <a:rPr lang="en-US" sz="1200">
                <a:ea typeface="+mn-lt"/>
                <a:cs typeface="Calibri"/>
              </a:rPr>
              <a:t>, M.; Raiz, T. Smart waste collection system based on location intelligence. Procedia </a:t>
            </a:r>
            <a:r>
              <a:rPr lang="en-US" sz="1200" err="1">
                <a:ea typeface="+mn-lt"/>
                <a:cs typeface="Calibri"/>
              </a:rPr>
              <a:t>Comput</a:t>
            </a:r>
            <a:r>
              <a:rPr lang="en-US" sz="1200">
                <a:ea typeface="+mn-lt"/>
                <a:cs typeface="Calibri"/>
              </a:rPr>
              <a:t>. Sci. 2015, 61, 120–127. [</a:t>
            </a:r>
            <a:endParaRPr lang="en-US" sz="1200">
              <a:ea typeface="+mn-lt"/>
              <a:cs typeface="+mn-lt"/>
            </a:endParaRPr>
          </a:p>
          <a:p>
            <a:pPr marL="0" indent="0">
              <a:lnSpc>
                <a:spcPct val="90000"/>
              </a:lnSpc>
              <a:buNone/>
            </a:pPr>
            <a:r>
              <a:rPr lang="en-IN" sz="1200">
                <a:ea typeface="+mn-lt"/>
                <a:cs typeface="Calibri"/>
              </a:rPr>
              <a:t>Cited by 183 </a:t>
            </a:r>
            <a:endParaRPr lang="en-IN"/>
          </a:p>
          <a:p>
            <a:pPr marL="0" indent="0">
              <a:lnSpc>
                <a:spcPct val="90000"/>
              </a:lnSpc>
              <a:buNone/>
            </a:pPr>
            <a:endParaRPr lang="en-IN" sz="1200">
              <a:cs typeface="Calibri"/>
            </a:endParaRPr>
          </a:p>
          <a:p>
            <a:pPr marL="0" indent="0">
              <a:lnSpc>
                <a:spcPct val="90000"/>
              </a:lnSpc>
              <a:buNone/>
            </a:pPr>
            <a:r>
              <a:rPr lang="en-IN" sz="1200">
                <a:cs typeface="Calibri"/>
              </a:rPr>
              <a:t>These four are cited many times in this research paper because they are based on </a:t>
            </a:r>
            <a:r>
              <a:rPr lang="en-IN" sz="1200">
                <a:ea typeface="+mn-lt"/>
                <a:cs typeface="+mn-lt"/>
              </a:rPr>
              <a:t>Unceasing growth of population and urbanization have intensified innovative ways to handle urbanization with minimal impact on environment  . The papers presents a brief overview of smart cities, followed by the features and characteristics, generic architecture, composition, and real-world implementations of smart cities. </a:t>
            </a:r>
            <a:endParaRPr lang="en-IN" sz="1200">
              <a:cs typeface="Calibri"/>
            </a:endParaRPr>
          </a:p>
          <a:p>
            <a:pPr marL="0" indent="0">
              <a:lnSpc>
                <a:spcPct val="90000"/>
              </a:lnSpc>
              <a:buNone/>
            </a:pPr>
            <a:endParaRPr lang="en-US" sz="1200">
              <a:cs typeface="Calibri"/>
            </a:endParaRPr>
          </a:p>
          <a:p>
            <a:pPr marL="0" indent="0">
              <a:lnSpc>
                <a:spcPct val="90000"/>
              </a:lnSpc>
              <a:buNone/>
            </a:pPr>
            <a:endParaRPr lang="en-US" sz="1200">
              <a:cs typeface="Calibri"/>
            </a:endParaRPr>
          </a:p>
        </p:txBody>
      </p:sp>
    </p:spTree>
    <p:extLst>
      <p:ext uri="{BB962C8B-B14F-4D97-AF65-F5344CB8AC3E}">
        <p14:creationId xmlns:p14="http://schemas.microsoft.com/office/powerpoint/2010/main" val="250365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1652-8A8B-057E-F6EB-A9FE47D2D2BE}"/>
              </a:ext>
            </a:extLst>
          </p:cNvPr>
          <p:cNvSpPr>
            <a:spLocks noGrp="1"/>
          </p:cNvSpPr>
          <p:nvPr>
            <p:ph type="title"/>
          </p:nvPr>
        </p:nvSpPr>
        <p:spPr>
          <a:xfrm>
            <a:off x="1259893" y="3101093"/>
            <a:ext cx="2454052" cy="3029344"/>
          </a:xfrm>
        </p:spPr>
        <p:txBody>
          <a:bodyPr>
            <a:normAutofit/>
          </a:bodyPr>
          <a:lstStyle/>
          <a:p>
            <a:pPr>
              <a:lnSpc>
                <a:spcPct val="90000"/>
              </a:lnSpc>
            </a:pPr>
            <a:r>
              <a:rPr lang="en-US" sz="1800">
                <a:solidFill>
                  <a:schemeClr val="bg1"/>
                </a:solidFill>
                <a:ea typeface="+mj-lt"/>
                <a:cs typeface="+mj-lt"/>
              </a:rPr>
              <a:t>10. Dataset: List the datasets used in this paper. List their names, source (where you can download the datasets from), names of features with a very brief description</a:t>
            </a: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73A02717-9246-6E2A-40AA-585DB46C7B83}"/>
              </a:ext>
            </a:extLst>
          </p:cNvPr>
          <p:cNvGraphicFramePr>
            <a:graphicFrameLocks noGrp="1"/>
          </p:cNvGraphicFramePr>
          <p:nvPr>
            <p:ph idx="1"/>
            <p:extLst>
              <p:ext uri="{D42A27DB-BD31-4B8C-83A1-F6EECF244321}">
                <p14:modId xmlns:p14="http://schemas.microsoft.com/office/powerpoint/2010/main" val="1145004048"/>
              </p:ext>
            </p:extLst>
          </p:nvPr>
        </p:nvGraphicFramePr>
        <p:xfrm>
          <a:off x="4713144" y="641551"/>
          <a:ext cx="6832212" cy="4831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319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C789DD2-E9E5-124D-E5A7-C993900EEF8D}"/>
              </a:ext>
            </a:extLst>
          </p:cNvPr>
          <p:cNvSpPr>
            <a:spLocks noGrp="1"/>
          </p:cNvSpPr>
          <p:nvPr>
            <p:ph type="title"/>
          </p:nvPr>
        </p:nvSpPr>
        <p:spPr>
          <a:xfrm>
            <a:off x="1749545" y="313392"/>
            <a:ext cx="8911687" cy="1280890"/>
          </a:xfrm>
        </p:spPr>
        <p:txBody>
          <a:bodyPr/>
          <a:lstStyle/>
          <a:p>
            <a:r>
              <a:rPr lang="en-US"/>
              <a:t>CONTINUED</a:t>
            </a:r>
          </a:p>
        </p:txBody>
      </p:sp>
      <p:graphicFrame>
        <p:nvGraphicFramePr>
          <p:cNvPr id="5" name="Content Placeholder 2">
            <a:extLst>
              <a:ext uri="{FF2B5EF4-FFF2-40B4-BE49-F238E27FC236}">
                <a16:creationId xmlns:a16="http://schemas.microsoft.com/office/drawing/2014/main" id="{2BE71E6F-9779-2FEC-257A-06E39F6DF264}"/>
              </a:ext>
            </a:extLst>
          </p:cNvPr>
          <p:cNvGraphicFramePr>
            <a:graphicFrameLocks noGrp="1"/>
          </p:cNvGraphicFramePr>
          <p:nvPr>
            <p:ph idx="4294967295"/>
            <p:extLst>
              <p:ext uri="{D42A27DB-BD31-4B8C-83A1-F6EECF244321}">
                <p14:modId xmlns:p14="http://schemas.microsoft.com/office/powerpoint/2010/main" val="2259177447"/>
              </p:ext>
            </p:extLst>
          </p:nvPr>
        </p:nvGraphicFramePr>
        <p:xfrm>
          <a:off x="1956293" y="1714068"/>
          <a:ext cx="6832600" cy="5265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87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F9D32-9E66-85A2-9847-15688EC2FB06}"/>
              </a:ext>
            </a:extLst>
          </p:cNvPr>
          <p:cNvSpPr>
            <a:spLocks noGrp="1"/>
          </p:cNvSpPr>
          <p:nvPr>
            <p:ph type="title"/>
          </p:nvPr>
        </p:nvSpPr>
        <p:spPr>
          <a:xfrm>
            <a:off x="1259893" y="3101093"/>
            <a:ext cx="2454052" cy="3029344"/>
          </a:xfrm>
        </p:spPr>
        <p:txBody>
          <a:bodyPr vert="horz" lIns="91440" tIns="45720" rIns="91440" bIns="45720" rtlCol="0">
            <a:normAutofit/>
          </a:bodyPr>
          <a:lstStyle/>
          <a:p>
            <a:pPr>
              <a:lnSpc>
                <a:spcPct val="90000"/>
              </a:lnSpc>
            </a:pPr>
            <a:r>
              <a:rPr lang="en-US" sz="1500">
                <a:solidFill>
                  <a:schemeClr val="bg1"/>
                </a:solidFill>
                <a:ea typeface="+mj-lt"/>
                <a:cs typeface="+mj-lt"/>
              </a:rPr>
              <a:t>11a) State the link of the site where you can download the source code related to this research paper from. If the source code used in the paper is not available, find one source of code for any paper referenced in this paper or a related paper</a:t>
            </a:r>
            <a:endParaRPr lang="en-US" sz="1500">
              <a:solidFill>
                <a:schemeClr val="bg1"/>
              </a:solidFill>
              <a:cs typeface="Calibri Light"/>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ontent Placeholder 47">
            <a:extLst>
              <a:ext uri="{FF2B5EF4-FFF2-40B4-BE49-F238E27FC236}">
                <a16:creationId xmlns:a16="http://schemas.microsoft.com/office/drawing/2014/main" id="{C493B45C-5191-351F-6396-208C2208D622}"/>
              </a:ext>
            </a:extLst>
          </p:cNvPr>
          <p:cNvSpPr>
            <a:spLocks noGrp="1"/>
          </p:cNvSpPr>
          <p:nvPr>
            <p:ph idx="1"/>
          </p:nvPr>
        </p:nvSpPr>
        <p:spPr>
          <a:xfrm>
            <a:off x="4509056" y="2133600"/>
            <a:ext cx="6995556" cy="3777622"/>
          </a:xfrm>
        </p:spPr>
        <p:txBody>
          <a:bodyPr vert="horz" lIns="91440" tIns="45720" rIns="91440" bIns="45720" rtlCol="0" anchor="t">
            <a:normAutofit/>
          </a:bodyPr>
          <a:lstStyle/>
          <a:p>
            <a:pPr marL="285750" indent="-285750">
              <a:buFont typeface="Wingdings" charset="2"/>
              <a:buChar char="§"/>
            </a:pPr>
            <a:r>
              <a:rPr lang="en-US">
                <a:ea typeface="+mn-lt"/>
                <a:cs typeface="+mn-lt"/>
              </a:rPr>
              <a:t>A pseudo code is given in research paper at Page 9 as Theorem 1. Prediction Algorithm to Determine Bin Status which is used in solution for traditional problem of waste management and predict air pollutants.</a:t>
            </a:r>
            <a:endParaRPr lang="en-US"/>
          </a:p>
          <a:p>
            <a:pPr marL="285750" indent="-285750">
              <a:buFont typeface="Wingdings" charset="2"/>
              <a:buChar char="§"/>
            </a:pPr>
            <a:r>
              <a:rPr lang="en-US"/>
              <a:t>A relatable source code for Air quality predictions. </a:t>
            </a:r>
            <a:endParaRPr lang="en-US">
              <a:ea typeface="+mn-lt"/>
              <a:cs typeface="+mn-lt"/>
            </a:endParaRPr>
          </a:p>
          <a:p>
            <a:pPr lvl="1">
              <a:buFont typeface="Wingdings" charset="2"/>
              <a:buChar char="Ø"/>
            </a:pPr>
            <a:r>
              <a:rPr lang="en-US">
                <a:ea typeface="+mn-lt"/>
                <a:cs typeface="+mn-lt"/>
                <a:hlinkClick r:id="rId2"/>
              </a:rPr>
              <a:t>https://www.nature.com/articles/s41598-022-13579-2/figures/8</a:t>
            </a:r>
            <a:endParaRPr lang="en-US"/>
          </a:p>
          <a:p>
            <a:pPr marL="0" indent="0">
              <a:buNone/>
            </a:pPr>
            <a:endParaRPr lang="en-US"/>
          </a:p>
          <a:p>
            <a:endParaRPr lang="en-US"/>
          </a:p>
        </p:txBody>
      </p:sp>
    </p:spTree>
    <p:extLst>
      <p:ext uri="{BB962C8B-B14F-4D97-AF65-F5344CB8AC3E}">
        <p14:creationId xmlns:p14="http://schemas.microsoft.com/office/powerpoint/2010/main" val="392830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9" name="Rectangle 52">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5" name="Group 54">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56"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7"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8"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9"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0"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1"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2"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3"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4"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5"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6"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9" name="Group 68">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70"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1"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2"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3"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4"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5"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6"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7"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8"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9"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0"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1"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93D261E-3335-3C43-5484-923D66DE8E42}"/>
              </a:ext>
            </a:extLst>
          </p:cNvPr>
          <p:cNvSpPr>
            <a:spLocks noGrp="1"/>
          </p:cNvSpPr>
          <p:nvPr>
            <p:ph type="title"/>
          </p:nvPr>
        </p:nvSpPr>
        <p:spPr>
          <a:xfrm>
            <a:off x="4659520" y="624110"/>
            <a:ext cx="6845092" cy="1280890"/>
          </a:xfrm>
        </p:spPr>
        <p:txBody>
          <a:bodyPr>
            <a:normAutofit/>
          </a:bodyPr>
          <a:lstStyle/>
          <a:p>
            <a:r>
              <a:rPr lang="en-US">
                <a:effectLst/>
                <a:latin typeface="Arial" panose="020B0604020202020204" pitchFamily="34" charset="0"/>
              </a:rPr>
              <a:t>1.Title of the paper </a:t>
            </a:r>
            <a:endParaRPr lang="en-IN"/>
          </a:p>
        </p:txBody>
      </p:sp>
      <p:sp>
        <p:nvSpPr>
          <p:cNvPr id="122" name="Rectangle 82">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3"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8" name="Picture 4" descr="Giraffe in the grass">
            <a:extLst>
              <a:ext uri="{FF2B5EF4-FFF2-40B4-BE49-F238E27FC236}">
                <a16:creationId xmlns:a16="http://schemas.microsoft.com/office/drawing/2014/main" id="{63D5D6CD-3A81-8533-E9C2-DE115CADCA9F}"/>
              </a:ext>
            </a:extLst>
          </p:cNvPr>
          <p:cNvPicPr>
            <a:picLocks noChangeAspect="1"/>
          </p:cNvPicPr>
          <p:nvPr/>
        </p:nvPicPr>
        <p:blipFill rotWithShape="1">
          <a:blip r:embed="rId2"/>
          <a:srcRect l="23914" r="45046"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2FF276EF-E653-6BE6-6247-D99B8C361F31}"/>
              </a:ext>
            </a:extLst>
          </p:cNvPr>
          <p:cNvSpPr>
            <a:spLocks noGrp="1"/>
          </p:cNvSpPr>
          <p:nvPr>
            <p:ph idx="1"/>
          </p:nvPr>
        </p:nvSpPr>
        <p:spPr>
          <a:xfrm>
            <a:off x="4656667" y="2133600"/>
            <a:ext cx="6847944" cy="3777622"/>
          </a:xfrm>
        </p:spPr>
        <p:txBody>
          <a:bodyPr>
            <a:normAutofit/>
          </a:bodyPr>
          <a:lstStyle/>
          <a:p>
            <a:r>
              <a:rPr lang="en-US">
                <a:effectLst/>
                <a:latin typeface="Arial" panose="020B0604020202020204" pitchFamily="34" charset="0"/>
              </a:rPr>
              <a:t>Waste Management and Prediction of Air Pollutants</a:t>
            </a:r>
            <a:br>
              <a:rPr lang="en-US"/>
            </a:br>
            <a:r>
              <a:rPr lang="en-US">
                <a:effectLst/>
                <a:latin typeface="Arial" panose="020B0604020202020204" pitchFamily="34" charset="0"/>
              </a:rPr>
              <a:t>Using IoT and Machine Learning Approach</a:t>
            </a:r>
            <a:endParaRPr lang="en-IN"/>
          </a:p>
        </p:txBody>
      </p:sp>
    </p:spTree>
    <p:extLst>
      <p:ext uri="{BB962C8B-B14F-4D97-AF65-F5344CB8AC3E}">
        <p14:creationId xmlns:p14="http://schemas.microsoft.com/office/powerpoint/2010/main" val="401653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F9D32-9E66-85A2-9847-15688EC2FB06}"/>
              </a:ext>
            </a:extLst>
          </p:cNvPr>
          <p:cNvSpPr>
            <a:spLocks noGrp="1"/>
          </p:cNvSpPr>
          <p:nvPr>
            <p:ph type="title"/>
          </p:nvPr>
        </p:nvSpPr>
        <p:spPr>
          <a:xfrm>
            <a:off x="1259893" y="3101093"/>
            <a:ext cx="2454052" cy="3029344"/>
          </a:xfrm>
        </p:spPr>
        <p:txBody>
          <a:bodyPr vert="horz" lIns="91440" tIns="45720" rIns="91440" bIns="45720" rtlCol="0">
            <a:normAutofit/>
          </a:bodyPr>
          <a:lstStyle/>
          <a:p>
            <a:pPr>
              <a:lnSpc>
                <a:spcPct val="90000"/>
              </a:lnSpc>
            </a:pPr>
            <a:r>
              <a:rPr lang="en-US" sz="1500">
                <a:solidFill>
                  <a:schemeClr val="bg1"/>
                </a:solidFill>
                <a:ea typeface="+mj-lt"/>
                <a:cs typeface="+mj-lt"/>
              </a:rPr>
              <a:t>11b). Review paper: State the link of the sites where you can download the source code related to at </a:t>
            </a:r>
            <a:br>
              <a:rPr lang="en-US" sz="1500">
                <a:solidFill>
                  <a:schemeClr val="bg1"/>
                </a:solidFill>
                <a:ea typeface="+mj-lt"/>
                <a:cs typeface="+mj-lt"/>
              </a:rPr>
            </a:br>
            <a:r>
              <a:rPr lang="en-US" sz="1500">
                <a:solidFill>
                  <a:schemeClr val="bg1"/>
                </a:solidFill>
                <a:ea typeface="+mj-lt"/>
                <a:cs typeface="+mj-lt"/>
              </a:rPr>
              <a:t>least 2 papers referenced in this research paper </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ontent Placeholder 47">
            <a:extLst>
              <a:ext uri="{FF2B5EF4-FFF2-40B4-BE49-F238E27FC236}">
                <a16:creationId xmlns:a16="http://schemas.microsoft.com/office/drawing/2014/main" id="{C493B45C-5191-351F-6396-208C2208D622}"/>
              </a:ext>
            </a:extLst>
          </p:cNvPr>
          <p:cNvSpPr>
            <a:spLocks noGrp="1"/>
          </p:cNvSpPr>
          <p:nvPr>
            <p:ph idx="1"/>
          </p:nvPr>
        </p:nvSpPr>
        <p:spPr>
          <a:xfrm>
            <a:off x="4509056" y="1476704"/>
            <a:ext cx="6995556" cy="4802380"/>
          </a:xfrm>
        </p:spPr>
        <p:txBody>
          <a:bodyPr vert="horz" lIns="91440" tIns="45720" rIns="91440" bIns="45720" rtlCol="0" anchor="t">
            <a:normAutofit/>
          </a:bodyPr>
          <a:lstStyle/>
          <a:p>
            <a:pPr>
              <a:buFont typeface="Wingdings 3"/>
              <a:buChar char=""/>
            </a:pPr>
            <a:r>
              <a:rPr lang="en-US">
                <a:ea typeface="+mn-lt"/>
                <a:cs typeface="+mn-lt"/>
              </a:rPr>
              <a:t>11 . Lu, J.; Dong, C. Research of shortest path algorithm based on the data structure. In Proceedings of the 2012 IEEE International Conference on Computer Science and Automation Engineering, Beijing, China, 22–24 June 2012; IEEE: Piscataway, NJ, USA, 2012.</a:t>
            </a:r>
          </a:p>
          <a:p>
            <a:pPr marL="685800" lvl="1">
              <a:buFont typeface="Wingdings,Sans-Serif"/>
              <a:buChar char="§"/>
            </a:pPr>
            <a:r>
              <a:rPr lang="en-US">
                <a:ea typeface="+mn-lt"/>
                <a:cs typeface="+mn-lt"/>
              </a:rPr>
              <a:t>In above referanced research paper which is given in research paper source code used in above research  is: </a:t>
            </a:r>
            <a:r>
              <a:rPr lang="en-US">
                <a:ea typeface="+mn-lt"/>
                <a:cs typeface="+mn-lt"/>
                <a:hlinkClick r:id="rId2"/>
              </a:rPr>
              <a:t>https://github.com/Materials-Consortia/optimade-python-tools/blob/master/tasks.py</a:t>
            </a:r>
            <a:endParaRPr lang="en-US">
              <a:ea typeface="+mn-lt"/>
              <a:cs typeface="+mn-lt"/>
            </a:endParaRPr>
          </a:p>
          <a:p>
            <a:pPr marL="685800" lvl="1">
              <a:buFont typeface="Wingdings,Sans-Serif"/>
              <a:buChar char="§"/>
            </a:pPr>
            <a:endParaRPr lang="en-US">
              <a:ea typeface="+mn-lt"/>
              <a:cs typeface="+mn-lt"/>
            </a:endParaRPr>
          </a:p>
          <a:p>
            <a:r>
              <a:rPr lang="en-US">
                <a:ea typeface="+mn-lt"/>
                <a:cs typeface="+mn-lt"/>
              </a:rPr>
              <a:t>The dataset which is used in this research took referance from 42nd referance given in research. That referanced paper link is given below it may require access to get source code.</a:t>
            </a:r>
          </a:p>
          <a:p>
            <a:pPr lvl="1">
              <a:spcBef>
                <a:spcPts val="0"/>
              </a:spcBef>
              <a:buFont typeface="Wingdings 3" charset="2"/>
              <a:buChar char="•"/>
            </a:pPr>
            <a:r>
              <a:rPr lang="en-US" u="sng">
                <a:ea typeface="+mn-lt"/>
                <a:cs typeface="+mn-lt"/>
                <a:hlinkClick r:id="rId3"/>
              </a:rPr>
              <a:t>https://www.sciencedirect.com/science/article/abs/pii/S0925400507007691</a:t>
            </a:r>
            <a:endParaRPr lang="en-US">
              <a:ea typeface="+mn-lt"/>
              <a:cs typeface="+mn-lt"/>
            </a:endParaRPr>
          </a:p>
          <a:p>
            <a:pPr marL="685800" lvl="1">
              <a:buFont typeface="Wingdings" charset="2"/>
              <a:buChar char="§"/>
            </a:pPr>
            <a:endParaRPr lang="en-US">
              <a:ea typeface="+mn-lt"/>
              <a:cs typeface="+mn-lt"/>
            </a:endParaRPr>
          </a:p>
        </p:txBody>
      </p:sp>
    </p:spTree>
    <p:extLst>
      <p:ext uri="{BB962C8B-B14F-4D97-AF65-F5344CB8AC3E}">
        <p14:creationId xmlns:p14="http://schemas.microsoft.com/office/powerpoint/2010/main" val="387765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9DCAF-4E36-F6D9-4FFB-C664D7E7ECFD}"/>
              </a:ext>
            </a:extLst>
          </p:cNvPr>
          <p:cNvSpPr>
            <a:spLocks noGrp="1"/>
          </p:cNvSpPr>
          <p:nvPr>
            <p:ph type="title"/>
          </p:nvPr>
        </p:nvSpPr>
        <p:spPr>
          <a:xfrm>
            <a:off x="1259893" y="3101093"/>
            <a:ext cx="2454052" cy="3029344"/>
          </a:xfrm>
        </p:spPr>
        <p:txBody>
          <a:bodyPr>
            <a:normAutofit/>
          </a:bodyPr>
          <a:lstStyle/>
          <a:p>
            <a:pPr>
              <a:lnSpc>
                <a:spcPct val="90000"/>
              </a:lnSpc>
            </a:pPr>
            <a:r>
              <a:rPr lang="en-US" sz="2500">
                <a:solidFill>
                  <a:schemeClr val="bg1"/>
                </a:solidFill>
                <a:ea typeface="+mj-lt"/>
                <a:cs typeface="+mj-lt"/>
              </a:rPr>
              <a:t>12. Domain Name + Description: Explain the domain that the ML algorithms are applied to </a:t>
            </a:r>
            <a:endParaRPr lang="en-US" sz="2500">
              <a:solidFill>
                <a:schemeClr val="bg1"/>
              </a:solidFill>
            </a:endParaRPr>
          </a:p>
        </p:txBody>
      </p:sp>
      <p:sp>
        <p:nvSpPr>
          <p:cNvPr id="47"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48">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9AFB99-3CBC-A325-A50E-E310D268F35A}"/>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a:ea typeface="+mn-lt"/>
                <a:cs typeface="+mn-lt"/>
              </a:rPr>
              <a:t>Random Forest and CNN :</a:t>
            </a:r>
          </a:p>
          <a:p>
            <a:pPr lvl="1"/>
            <a:r>
              <a:rPr lang="en-US">
                <a:ea typeface="+mn-lt"/>
                <a:cs typeface="+mn-lt"/>
              </a:rPr>
              <a:t>These algorithms are used to get estimation of haze levels( </a:t>
            </a:r>
            <a:r>
              <a:rPr lang="en-US" err="1">
                <a:ea typeface="+mn-lt"/>
                <a:cs typeface="+mn-lt"/>
              </a:rPr>
              <a:t>nonHaze</a:t>
            </a:r>
            <a:r>
              <a:rPr lang="en-US">
                <a:ea typeface="+mn-lt"/>
                <a:cs typeface="+mn-lt"/>
              </a:rPr>
              <a:t>, </a:t>
            </a:r>
            <a:r>
              <a:rPr lang="en-US" err="1">
                <a:ea typeface="+mn-lt"/>
                <a:cs typeface="+mn-lt"/>
              </a:rPr>
              <a:t>lightHaze</a:t>
            </a:r>
            <a:r>
              <a:rPr lang="en-US">
                <a:ea typeface="+mn-lt"/>
                <a:cs typeface="+mn-lt"/>
              </a:rPr>
              <a:t>, and </a:t>
            </a:r>
            <a:r>
              <a:rPr lang="en-US" err="1">
                <a:ea typeface="+mn-lt"/>
                <a:cs typeface="+mn-lt"/>
              </a:rPr>
              <a:t>heavyHaze</a:t>
            </a:r>
            <a:r>
              <a:rPr lang="en-US">
                <a:ea typeface="+mn-lt"/>
                <a:cs typeface="+mn-lt"/>
              </a:rPr>
              <a:t>).</a:t>
            </a:r>
          </a:p>
          <a:p>
            <a:r>
              <a:rPr lang="en-US">
                <a:ea typeface="+mn-lt"/>
                <a:cs typeface="+mn-lt"/>
              </a:rPr>
              <a:t>RNN &amp; LSTM :</a:t>
            </a:r>
          </a:p>
          <a:p>
            <a:pPr lvl="1"/>
            <a:r>
              <a:rPr lang="en-US">
                <a:ea typeface="+mn-lt"/>
                <a:cs typeface="+mn-lt"/>
              </a:rPr>
              <a:t>In </a:t>
            </a:r>
            <a:r>
              <a:rPr lang="en-US" b="1">
                <a:ea typeface="+mn-lt"/>
                <a:cs typeface="+mn-lt"/>
              </a:rPr>
              <a:t>the</a:t>
            </a:r>
            <a:r>
              <a:rPr lang="en-US">
                <a:ea typeface="+mn-lt"/>
                <a:cs typeface="+mn-lt"/>
              </a:rPr>
              <a:t> air Quality monitoring, </a:t>
            </a:r>
            <a:r>
              <a:rPr lang="en-US" b="1">
                <a:ea typeface="+mn-lt"/>
                <a:cs typeface="+mn-lt"/>
              </a:rPr>
              <a:t>past</a:t>
            </a:r>
            <a:r>
              <a:rPr lang="en-US">
                <a:ea typeface="+mn-lt"/>
                <a:cs typeface="+mn-lt"/>
              </a:rPr>
              <a:t> </a:t>
            </a:r>
            <a:r>
              <a:rPr lang="en-US" b="1">
                <a:ea typeface="+mn-lt"/>
                <a:cs typeface="+mn-lt"/>
              </a:rPr>
              <a:t>toxic</a:t>
            </a:r>
            <a:r>
              <a:rPr lang="en-US">
                <a:ea typeface="+mn-lt"/>
                <a:cs typeface="+mn-lt"/>
              </a:rPr>
              <a:t> </a:t>
            </a:r>
            <a:r>
              <a:rPr lang="en-US" b="1">
                <a:ea typeface="+mn-lt"/>
                <a:cs typeface="+mn-lt"/>
              </a:rPr>
              <a:t>gas</a:t>
            </a:r>
            <a:r>
              <a:rPr lang="en-US">
                <a:ea typeface="+mn-lt"/>
                <a:cs typeface="+mn-lt"/>
              </a:rPr>
              <a:t> levels play an important role in the decision-making process. The short-term memory architecture is a </a:t>
            </a:r>
            <a:r>
              <a:rPr lang="en-US" b="1">
                <a:ea typeface="+mn-lt"/>
                <a:cs typeface="+mn-lt"/>
              </a:rPr>
              <a:t>dedicated</a:t>
            </a:r>
            <a:r>
              <a:rPr lang="en-US">
                <a:ea typeface="+mn-lt"/>
                <a:cs typeface="+mn-lt"/>
              </a:rPr>
              <a:t> </a:t>
            </a:r>
            <a:r>
              <a:rPr lang="en-US" b="1">
                <a:ea typeface="+mn-lt"/>
                <a:cs typeface="+mn-lt"/>
              </a:rPr>
              <a:t>network-based</a:t>
            </a:r>
            <a:r>
              <a:rPr lang="en-US">
                <a:ea typeface="+mn-lt"/>
                <a:cs typeface="+mn-lt"/>
              </a:rPr>
              <a:t> </a:t>
            </a:r>
            <a:r>
              <a:rPr lang="en-US" b="1">
                <a:ea typeface="+mn-lt"/>
                <a:cs typeface="+mn-lt"/>
              </a:rPr>
              <a:t>RNN</a:t>
            </a:r>
            <a:r>
              <a:rPr lang="en-US">
                <a:ea typeface="+mn-lt"/>
                <a:cs typeface="+mn-lt"/>
              </a:rPr>
              <a:t> </a:t>
            </a:r>
            <a:r>
              <a:rPr lang="en-US" b="1">
                <a:ea typeface="+mn-lt"/>
                <a:cs typeface="+mn-lt"/>
              </a:rPr>
              <a:t>architecture, </a:t>
            </a:r>
            <a:r>
              <a:rPr lang="en-US">
                <a:ea typeface="+mn-lt"/>
                <a:cs typeface="+mn-lt"/>
              </a:rPr>
              <a:t>it is used for air monitoring process.</a:t>
            </a:r>
          </a:p>
          <a:p>
            <a:r>
              <a:rPr lang="en-US">
                <a:ea typeface="+mn-lt"/>
                <a:cs typeface="+mn-lt"/>
              </a:rPr>
              <a:t>Naive Bayes, Multilayer Perceptron, Logistic, and KNN</a:t>
            </a:r>
            <a:endParaRPr lang="en-US"/>
          </a:p>
          <a:p>
            <a:pPr lvl="1"/>
            <a:r>
              <a:rPr lang="en-US">
                <a:ea typeface="+mn-lt"/>
                <a:cs typeface="+mn-lt"/>
              </a:rPr>
              <a:t>All these classifiers </a:t>
            </a:r>
            <a:r>
              <a:rPr lang="en-US" b="1">
                <a:ea typeface="+mn-lt"/>
                <a:cs typeface="+mn-lt"/>
              </a:rPr>
              <a:t>predict</a:t>
            </a:r>
            <a:r>
              <a:rPr lang="en-US">
                <a:ea typeface="+mn-lt"/>
                <a:cs typeface="+mn-lt"/>
              </a:rPr>
              <a:t> the bin </a:t>
            </a:r>
            <a:r>
              <a:rPr lang="en-US" b="1">
                <a:ea typeface="+mn-lt"/>
                <a:cs typeface="+mn-lt"/>
              </a:rPr>
              <a:t>state</a:t>
            </a:r>
            <a:r>
              <a:rPr lang="en-US">
                <a:ea typeface="+mn-lt"/>
                <a:cs typeface="+mn-lt"/>
              </a:rPr>
              <a:t> by matching</a:t>
            </a:r>
            <a:br>
              <a:rPr lang="en-US">
                <a:ea typeface="+mn-lt"/>
                <a:cs typeface="+mn-lt"/>
              </a:rPr>
            </a:br>
            <a:r>
              <a:rPr lang="en-US">
                <a:ea typeface="+mn-lt"/>
                <a:cs typeface="+mn-lt"/>
              </a:rPr>
              <a:t>them with </a:t>
            </a:r>
            <a:r>
              <a:rPr lang="en-US" b="1">
                <a:ea typeface="+mn-lt"/>
                <a:cs typeface="+mn-lt"/>
              </a:rPr>
              <a:t>the</a:t>
            </a:r>
            <a:r>
              <a:rPr lang="en-US">
                <a:ea typeface="+mn-lt"/>
                <a:cs typeface="+mn-lt"/>
              </a:rPr>
              <a:t> </a:t>
            </a:r>
            <a:r>
              <a:rPr lang="en-US" b="1">
                <a:ea typeface="+mn-lt"/>
                <a:cs typeface="+mn-lt"/>
              </a:rPr>
              <a:t>current</a:t>
            </a:r>
            <a:r>
              <a:rPr lang="en-US">
                <a:ea typeface="+mn-lt"/>
                <a:cs typeface="+mn-lt"/>
              </a:rPr>
              <a:t> </a:t>
            </a:r>
            <a:r>
              <a:rPr lang="en-US" b="1">
                <a:ea typeface="+mn-lt"/>
                <a:cs typeface="+mn-lt"/>
              </a:rPr>
              <a:t>correspondingly</a:t>
            </a:r>
            <a:r>
              <a:rPr lang="en-US">
                <a:ea typeface="+mn-lt"/>
                <a:cs typeface="+mn-lt"/>
              </a:rPr>
              <a:t> labeled entries.</a:t>
            </a:r>
          </a:p>
        </p:txBody>
      </p:sp>
    </p:spTree>
    <p:extLst>
      <p:ext uri="{BB962C8B-B14F-4D97-AF65-F5344CB8AC3E}">
        <p14:creationId xmlns:p14="http://schemas.microsoft.com/office/powerpoint/2010/main" val="1510948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E1715-9215-C259-E66D-AB56B96DB5AA}"/>
              </a:ext>
            </a:extLst>
          </p:cNvPr>
          <p:cNvSpPr>
            <a:spLocks noGrp="1"/>
          </p:cNvSpPr>
          <p:nvPr>
            <p:ph type="title"/>
          </p:nvPr>
        </p:nvSpPr>
        <p:spPr>
          <a:xfrm>
            <a:off x="1259893" y="3101093"/>
            <a:ext cx="2454052" cy="3029344"/>
          </a:xfrm>
        </p:spPr>
        <p:txBody>
          <a:bodyPr>
            <a:normAutofit/>
          </a:bodyPr>
          <a:lstStyle/>
          <a:p>
            <a:pPr>
              <a:lnSpc>
                <a:spcPct val="90000"/>
              </a:lnSpc>
            </a:pPr>
            <a:r>
              <a:rPr lang="en-US" sz="2200">
                <a:solidFill>
                  <a:schemeClr val="bg1"/>
                </a:solidFill>
                <a:ea typeface="+mj-lt"/>
                <a:cs typeface="+mj-lt"/>
              </a:rPr>
              <a:t>13) Explanation: Briefly explain the problem the researchers are working to solve  </a:t>
            </a:r>
            <a:endParaRPr lang="en-US" sz="2200">
              <a:solidFill>
                <a:schemeClr val="bg1"/>
              </a:solidFill>
            </a:endParaRPr>
          </a:p>
        </p:txBody>
      </p:sp>
      <p:sp>
        <p:nvSpPr>
          <p:cNvPr id="24"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5" name="Rectangle 20">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CFD26D-E798-D130-E004-BE171F26B66F}"/>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dirty="0">
                <a:ea typeface="+mn-lt"/>
                <a:cs typeface="+mn-lt"/>
              </a:rPr>
              <a:t>Due to the rapid progress of urbanization and industrialization, the increase of waste has become a major problem worldwide, Inadequate and improper waste disposal creates toxic and radiation in the waste which leads to creation of PM which is a mixture of solid particles and liquid droplets which contaminate the environment and cause dangerous diseases not only in the human body but also in plants and animals.</a:t>
            </a:r>
            <a:endParaRPr lang="en-US" dirty="0">
              <a:ea typeface="+mn-lt"/>
              <a:cs typeface="Calibri"/>
            </a:endParaRPr>
          </a:p>
          <a:p>
            <a:r>
              <a:rPr lang="en-US" dirty="0">
                <a:ea typeface="+mn-lt"/>
                <a:cs typeface="+mn-lt"/>
              </a:rPr>
              <a:t>The researchers are trying to device a solution for effective waste management using IoT and ML.</a:t>
            </a:r>
            <a:endParaRPr lang="en-US" dirty="0">
              <a:cs typeface="Calibri"/>
            </a:endParaRPr>
          </a:p>
          <a:p>
            <a:endParaRPr lang="en-US">
              <a:cs typeface="Calibri"/>
            </a:endParaRPr>
          </a:p>
        </p:txBody>
      </p:sp>
    </p:spTree>
    <p:extLst>
      <p:ext uri="{BB962C8B-B14F-4D97-AF65-F5344CB8AC3E}">
        <p14:creationId xmlns:p14="http://schemas.microsoft.com/office/powerpoint/2010/main" val="47471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DF2C2-7422-2FDC-A689-F4A968A8B430}"/>
              </a:ext>
            </a:extLst>
          </p:cNvPr>
          <p:cNvSpPr>
            <a:spLocks noGrp="1"/>
          </p:cNvSpPr>
          <p:nvPr>
            <p:ph type="title"/>
          </p:nvPr>
        </p:nvSpPr>
        <p:spPr>
          <a:xfrm>
            <a:off x="1024223" y="3101093"/>
            <a:ext cx="2689722" cy="3029344"/>
          </a:xfrm>
        </p:spPr>
        <p:txBody>
          <a:bodyPr>
            <a:normAutofit/>
          </a:bodyPr>
          <a:lstStyle/>
          <a:p>
            <a:pPr>
              <a:lnSpc>
                <a:spcPct val="90000"/>
              </a:lnSpc>
            </a:pPr>
            <a:r>
              <a:rPr lang="en-US" sz="1500">
                <a:solidFill>
                  <a:schemeClr val="bg1"/>
                </a:solidFill>
                <a:ea typeface="+mj-lt"/>
                <a:cs typeface="+mj-lt"/>
              </a:rPr>
              <a:t>14) Benefits of Techniques used: </a:t>
            </a:r>
            <a:br>
              <a:rPr lang="en-US" sz="1500">
                <a:ea typeface="+mj-lt"/>
                <a:cs typeface="+mj-lt"/>
              </a:rPr>
            </a:br>
            <a:r>
              <a:rPr lang="en-US" sz="1500">
                <a:solidFill>
                  <a:schemeClr val="bg1"/>
                </a:solidFill>
                <a:ea typeface="+mj-lt"/>
                <a:cs typeface="+mj-lt"/>
              </a:rPr>
              <a:t>a. Non-survey paper: What are the benefits of the technique used in the research paper for non-</a:t>
            </a:r>
            <a:br>
              <a:rPr lang="en-US" sz="1500">
                <a:ea typeface="+mj-lt"/>
                <a:cs typeface="+mj-lt"/>
              </a:rPr>
            </a:br>
            <a:r>
              <a:rPr lang="en-US" sz="1500">
                <a:solidFill>
                  <a:schemeClr val="bg1"/>
                </a:solidFill>
                <a:ea typeface="+mj-lt"/>
                <a:cs typeface="+mj-lt"/>
              </a:rPr>
              <a:t>review paper </a:t>
            </a:r>
            <a:br>
              <a:rPr lang="en-US" sz="1500">
                <a:solidFill>
                  <a:schemeClr val="bg1"/>
                </a:solidFill>
                <a:ea typeface="+mj-lt"/>
                <a:cs typeface="+mj-lt"/>
              </a:rPr>
            </a:br>
            <a:r>
              <a:rPr lang="en-US" sz="1500">
                <a:solidFill>
                  <a:schemeClr val="bg1"/>
                </a:solidFill>
                <a:ea typeface="+mj-lt"/>
                <a:cs typeface="+mj-lt"/>
              </a:rPr>
              <a:t>OR </a:t>
            </a:r>
            <a:br>
              <a:rPr lang="en-US" sz="1500">
                <a:solidFill>
                  <a:schemeClr val="bg1"/>
                </a:solidFill>
                <a:ea typeface="+mj-lt"/>
                <a:cs typeface="+mj-lt"/>
              </a:rPr>
            </a:br>
            <a:r>
              <a:rPr lang="en-US" sz="1500">
                <a:solidFill>
                  <a:schemeClr val="bg1"/>
                </a:solidFill>
                <a:ea typeface="+mj-lt"/>
                <a:cs typeface="+mj-lt"/>
              </a:rPr>
              <a:t>b. Survey paper: Brief list/summary of techniques covered </a:t>
            </a:r>
            <a:endParaRPr lang="en-US" sz="1500">
              <a:solidFill>
                <a:schemeClr val="bg1"/>
              </a:solidFill>
              <a:cs typeface="Calibri Light"/>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43B862-7C80-C267-2BEC-3AD0ADD8E88C}"/>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a:ea typeface="+mn-lt"/>
                <a:cs typeface="+mn-lt"/>
              </a:rPr>
              <a:t>1)Benefits of techniques used Improved accuracy by utilizing machine learning, as compared to existing solutions. </a:t>
            </a:r>
            <a:endParaRPr lang="en-US"/>
          </a:p>
          <a:p>
            <a:r>
              <a:rPr lang="en-US">
                <a:ea typeface="+mn-lt"/>
                <a:cs typeface="+mn-lt"/>
              </a:rPr>
              <a:t>2) System can predict a specific CO concentration level, thus allowing us a window to deal with it so that the CO concentration level can be reduced effectively.</a:t>
            </a:r>
          </a:p>
          <a:p>
            <a:r>
              <a:rPr lang="en-US">
                <a:ea typeface="+mn-lt"/>
                <a:cs typeface="+mn-lt"/>
              </a:rPr>
              <a:t>3)  Bin status whether its full, empty or half filled can be found and the notification is sent to the nearest Municipal corporation using KNN when the bin is full for proper disposal of the garbage and the garbage is not lying for a longer time which results in air pollutants.</a:t>
            </a:r>
            <a:endParaRPr lang="en-US"/>
          </a:p>
          <a:p>
            <a:endParaRPr lang="en-US">
              <a:cs typeface="Calibri"/>
            </a:endParaRPr>
          </a:p>
        </p:txBody>
      </p:sp>
    </p:spTree>
    <p:extLst>
      <p:ext uri="{BB962C8B-B14F-4D97-AF65-F5344CB8AC3E}">
        <p14:creationId xmlns:p14="http://schemas.microsoft.com/office/powerpoint/2010/main" val="12826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B6BE-095E-12F5-E5BC-EE2DAC183928}"/>
              </a:ext>
            </a:extLst>
          </p:cNvPr>
          <p:cNvSpPr>
            <a:spLocks noGrp="1"/>
          </p:cNvSpPr>
          <p:nvPr>
            <p:ph type="title"/>
          </p:nvPr>
        </p:nvSpPr>
        <p:spPr/>
        <p:txBody>
          <a:bodyPr/>
          <a:lstStyle/>
          <a:p>
            <a:r>
              <a:rPr lang="en-US"/>
              <a:t>15. Summary</a:t>
            </a:r>
          </a:p>
        </p:txBody>
      </p:sp>
      <p:sp>
        <p:nvSpPr>
          <p:cNvPr id="3" name="Content Placeholder 2">
            <a:extLst>
              <a:ext uri="{FF2B5EF4-FFF2-40B4-BE49-F238E27FC236}">
                <a16:creationId xmlns:a16="http://schemas.microsoft.com/office/drawing/2014/main" id="{9F9DBA21-0343-DF4B-A3DC-660B4DFBDF17}"/>
              </a:ext>
            </a:extLst>
          </p:cNvPr>
          <p:cNvSpPr>
            <a:spLocks noGrp="1"/>
          </p:cNvSpPr>
          <p:nvPr>
            <p:ph idx="1"/>
          </p:nvPr>
        </p:nvSpPr>
        <p:spPr/>
        <p:txBody>
          <a:bodyPr vert="horz" lIns="91440" tIns="45720" rIns="91440" bIns="45720" rtlCol="0" anchor="t">
            <a:normAutofit fontScale="92500" lnSpcReduction="20000"/>
          </a:bodyPr>
          <a:lstStyle/>
          <a:p>
            <a:r>
              <a:rPr lang="en-US"/>
              <a:t>As waste is generated in tons on daily basis in various countries, it becomes difficult to effectively manage it and improper disposal which leads to production</a:t>
            </a:r>
            <a:r>
              <a:rPr lang="en-US">
                <a:ea typeface="+mn-lt"/>
                <a:cs typeface="+mn-lt"/>
              </a:rPr>
              <a:t> of toxic gases, and radiation in the environment which has adverse effects</a:t>
            </a:r>
            <a:r>
              <a:rPr lang="en-US"/>
              <a:t>. </a:t>
            </a:r>
          </a:p>
          <a:p>
            <a:r>
              <a:rPr lang="en-US">
                <a:ea typeface="+mn-lt"/>
                <a:cs typeface="+mn-lt"/>
              </a:rPr>
              <a:t>The traditional system focuses on the monitoring, tracking of waste and monitoring of air quality. There is no such system</a:t>
            </a:r>
            <a:br>
              <a:rPr lang="en-US">
                <a:ea typeface="+mn-lt"/>
                <a:cs typeface="+mn-lt"/>
              </a:rPr>
            </a:br>
            <a:r>
              <a:rPr lang="en-US">
                <a:ea typeface="+mn-lt"/>
                <a:cs typeface="+mn-lt"/>
              </a:rPr>
              <a:t>which provide all these features which is a major drawback.</a:t>
            </a:r>
          </a:p>
          <a:p>
            <a:r>
              <a:rPr lang="en-US">
                <a:ea typeface="+mn-lt"/>
                <a:cs typeface="+mn-lt"/>
              </a:rPr>
              <a:t>The</a:t>
            </a:r>
            <a:r>
              <a:rPr lang="en-US"/>
              <a:t> researchers have found a solution using IoT and Machine Learning for effective management and disposal of waste which provides the following-</a:t>
            </a:r>
          </a:p>
          <a:p>
            <a:pPr lvl="1"/>
            <a:r>
              <a:rPr lang="en-US"/>
              <a:t>Real time monitoring of garbage collection system which controls the spreading of overspill and bad odor blowout gases</a:t>
            </a:r>
            <a:r>
              <a:rPr lang="en-US">
                <a:ea typeface="+mn-lt"/>
                <a:cs typeface="+mn-lt"/>
              </a:rPr>
              <a:t> </a:t>
            </a:r>
          </a:p>
          <a:p>
            <a:pPr lvl="1"/>
            <a:r>
              <a:rPr lang="en-US">
                <a:ea typeface="+mn-lt"/>
                <a:cs typeface="+mn-lt"/>
              </a:rPr>
              <a:t>Manage the disposal of garbage by notifying the nearest municipal corporation when the bin is full.</a:t>
            </a:r>
          </a:p>
          <a:p>
            <a:pPr lvl="1"/>
            <a:r>
              <a:rPr lang="en-US">
                <a:ea typeface="+mn-lt"/>
                <a:cs typeface="+mn-lt"/>
              </a:rPr>
              <a:t>To forecast the air pollutant present in the surrounding bin environment to avoid dangerous effects on human health.</a:t>
            </a:r>
            <a:endParaRPr lang="en-US"/>
          </a:p>
          <a:p>
            <a:endParaRPr lang="en-US"/>
          </a:p>
        </p:txBody>
      </p:sp>
    </p:spTree>
    <p:extLst>
      <p:ext uri="{BB962C8B-B14F-4D97-AF65-F5344CB8AC3E}">
        <p14:creationId xmlns:p14="http://schemas.microsoft.com/office/powerpoint/2010/main" val="2188967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7" name="Rectangle 45">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3E976-C072-F413-3278-F5A95C11A3C4}"/>
              </a:ext>
            </a:extLst>
          </p:cNvPr>
          <p:cNvSpPr>
            <a:spLocks noGrp="1"/>
          </p:cNvSpPr>
          <p:nvPr>
            <p:ph type="title"/>
          </p:nvPr>
        </p:nvSpPr>
        <p:spPr>
          <a:xfrm>
            <a:off x="1794897" y="624110"/>
            <a:ext cx="9712998" cy="1280890"/>
          </a:xfrm>
        </p:spPr>
        <p:txBody>
          <a:bodyPr>
            <a:normAutofit/>
          </a:bodyPr>
          <a:lstStyle/>
          <a:p>
            <a:r>
              <a:rPr lang="en-US">
                <a:ea typeface="+mj-lt"/>
                <a:cs typeface="+mj-lt"/>
              </a:rPr>
              <a:t>16)Literature review: Literature review and its methods. </a:t>
            </a:r>
            <a:endParaRPr lang="en-US"/>
          </a:p>
        </p:txBody>
      </p:sp>
      <p:sp>
        <p:nvSpPr>
          <p:cNvPr id="88" name="Rectangle 47">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0" name="Content Placeholder 2">
            <a:extLst>
              <a:ext uri="{FF2B5EF4-FFF2-40B4-BE49-F238E27FC236}">
                <a16:creationId xmlns:a16="http://schemas.microsoft.com/office/drawing/2014/main" id="{F58B9ADD-2661-6F7B-6C9E-4F37FE0E239E}"/>
              </a:ext>
            </a:extLst>
          </p:cNvPr>
          <p:cNvGraphicFramePr>
            <a:graphicFrameLocks noGrp="1"/>
          </p:cNvGraphicFramePr>
          <p:nvPr>
            <p:ph idx="1"/>
            <p:extLst>
              <p:ext uri="{D42A27DB-BD31-4B8C-83A1-F6EECF244321}">
                <p14:modId xmlns:p14="http://schemas.microsoft.com/office/powerpoint/2010/main" val="221830618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139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6"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7"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9"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0"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1"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2"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3"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4"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5"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6"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7"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8"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9"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0"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1"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2"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3"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44" name="Rectangle 39">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382F3-816C-6F49-2EC0-2AFEAAB87709}"/>
              </a:ext>
            </a:extLst>
          </p:cNvPr>
          <p:cNvSpPr>
            <a:spLocks noGrp="1"/>
          </p:cNvSpPr>
          <p:nvPr>
            <p:ph type="title"/>
          </p:nvPr>
        </p:nvSpPr>
        <p:spPr>
          <a:xfrm>
            <a:off x="3373062" y="624110"/>
            <a:ext cx="8131550" cy="1280890"/>
          </a:xfrm>
        </p:spPr>
        <p:txBody>
          <a:bodyPr vert="horz" lIns="91440" tIns="45720" rIns="91440" bIns="45720" rtlCol="0" anchor="t">
            <a:normAutofit/>
          </a:bodyPr>
          <a:lstStyle/>
          <a:p>
            <a:pPr>
              <a:lnSpc>
                <a:spcPct val="90000"/>
              </a:lnSpc>
            </a:pPr>
            <a:r>
              <a:rPr lang="en-US" sz="2800"/>
              <a:t>17) Pros and Cons: Discuss some of the good/bad points of the methods used in this paper. </a:t>
            </a:r>
          </a:p>
        </p:txBody>
      </p:sp>
      <p:sp>
        <p:nvSpPr>
          <p:cNvPr id="145" name="Rectangle 41">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43">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7"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8"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9"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0"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1"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52"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53"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54"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55"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56"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7"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58"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59" name="Group 57">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60"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61"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62"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63"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4"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65"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66"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67"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68"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69"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70"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F7F6EDA-4494-9CE4-D237-947B458A68BC}"/>
              </a:ext>
            </a:extLst>
          </p:cNvPr>
          <p:cNvSpPr>
            <a:spLocks noGrp="1"/>
          </p:cNvSpPr>
          <p:nvPr>
            <p:ph idx="4294967295"/>
          </p:nvPr>
        </p:nvSpPr>
        <p:spPr>
          <a:xfrm>
            <a:off x="3373062" y="2133600"/>
            <a:ext cx="8131550" cy="3777622"/>
          </a:xfrm>
        </p:spPr>
        <p:txBody>
          <a:bodyPr vert="horz" lIns="91440" tIns="45720" rIns="91440" bIns="45720" rtlCol="0" anchor="t">
            <a:normAutofit/>
          </a:bodyPr>
          <a:lstStyle/>
          <a:p>
            <a:pPr>
              <a:lnSpc>
                <a:spcPct val="90000"/>
              </a:lnSpc>
            </a:pPr>
            <a:r>
              <a:rPr lang="en-US" b="1" dirty="0"/>
              <a:t>Pros  :</a:t>
            </a:r>
          </a:p>
          <a:p>
            <a:pPr>
              <a:lnSpc>
                <a:spcPct val="90000"/>
              </a:lnSpc>
            </a:pPr>
            <a:r>
              <a:rPr lang="en-US" sz="1600" dirty="0"/>
              <a:t> The system offered notifications from the alarm mechanism in addition to real-time monitoring of waste levels. </a:t>
            </a:r>
          </a:p>
          <a:p>
            <a:pPr>
              <a:lnSpc>
                <a:spcPct val="90000"/>
              </a:lnSpc>
            </a:pPr>
            <a:r>
              <a:rPr lang="en-US" sz="1600" dirty="0"/>
              <a:t>In comparison to current solutions based on straightforward methods, the methods in the paper offered better accuracy through the use of machine learning.</a:t>
            </a:r>
          </a:p>
          <a:p>
            <a:pPr>
              <a:lnSpc>
                <a:spcPct val="90000"/>
              </a:lnSpc>
            </a:pPr>
            <a:r>
              <a:rPr lang="en-US" sz="1600" dirty="0"/>
              <a:t>Provides forecasting of air quality based on real-time data and predicts the smart bin's condition.</a:t>
            </a:r>
            <a:endParaRPr lang="en-US" dirty="0"/>
          </a:p>
          <a:p>
            <a:pPr>
              <a:lnSpc>
                <a:spcPct val="90000"/>
              </a:lnSpc>
            </a:pPr>
            <a:r>
              <a:rPr lang="en-US" b="1" dirty="0"/>
              <a:t>Cons:</a:t>
            </a:r>
            <a:r>
              <a:rPr lang="en-US" sz="1600" b="1" dirty="0"/>
              <a:t> </a:t>
            </a:r>
          </a:p>
          <a:p>
            <a:pPr>
              <a:lnSpc>
                <a:spcPct val="90000"/>
              </a:lnSpc>
            </a:pPr>
            <a:r>
              <a:rPr lang="en-US" sz="1600" dirty="0"/>
              <a:t>As the smart bin does not have any compression technology installed, the space utilization which is showing 100%, might be effectively 50% after compression. Thus, effective </a:t>
            </a:r>
            <a:r>
              <a:rPr lang="en-US" sz="1600" dirty="0" err="1"/>
              <a:t>utilisation</a:t>
            </a:r>
            <a:r>
              <a:rPr lang="en-US" sz="1600" dirty="0"/>
              <a:t> of space is missing.</a:t>
            </a:r>
          </a:p>
          <a:p>
            <a:pPr>
              <a:lnSpc>
                <a:spcPct val="90000"/>
              </a:lnSpc>
            </a:pPr>
            <a:endParaRPr lang="en-US" sz="1600"/>
          </a:p>
          <a:p>
            <a:pPr>
              <a:lnSpc>
                <a:spcPct val="90000"/>
              </a:lnSpc>
            </a:pPr>
            <a:endParaRPr lang="en-US" sz="1000"/>
          </a:p>
          <a:p>
            <a:pPr>
              <a:lnSpc>
                <a:spcPct val="90000"/>
              </a:lnSpc>
            </a:pPr>
            <a:endParaRPr lang="en-US" sz="1000"/>
          </a:p>
        </p:txBody>
      </p:sp>
    </p:spTree>
    <p:extLst>
      <p:ext uri="{BB962C8B-B14F-4D97-AF65-F5344CB8AC3E}">
        <p14:creationId xmlns:p14="http://schemas.microsoft.com/office/powerpoint/2010/main" val="47551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529F4-66E1-BC31-86CB-5AF62824C2B5}"/>
              </a:ext>
            </a:extLst>
          </p:cNvPr>
          <p:cNvSpPr>
            <a:spLocks noGrp="1"/>
          </p:cNvSpPr>
          <p:nvPr>
            <p:ph type="title"/>
          </p:nvPr>
        </p:nvSpPr>
        <p:spPr>
          <a:xfrm>
            <a:off x="1259893" y="3101093"/>
            <a:ext cx="2454052" cy="3029344"/>
          </a:xfrm>
        </p:spPr>
        <p:txBody>
          <a:bodyPr vert="horz" lIns="91440" tIns="45720" rIns="91440" bIns="45720" rtlCol="0">
            <a:normAutofit/>
          </a:bodyPr>
          <a:lstStyle/>
          <a:p>
            <a:pPr>
              <a:lnSpc>
                <a:spcPct val="90000"/>
              </a:lnSpc>
            </a:pPr>
            <a:r>
              <a:rPr lang="en-US" sz="2500">
                <a:solidFill>
                  <a:schemeClr val="bg1"/>
                </a:solidFill>
                <a:ea typeface="+mj-lt"/>
                <a:cs typeface="+mj-lt"/>
              </a:rPr>
              <a:t>18) Address deficiencies: What do you see as some possible ways to address the deficiencies of this paper ?</a:t>
            </a:r>
            <a:endParaRPr lang="en-US" sz="25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F40229-21A7-993C-1DFF-B5FF0FDEF3F2}"/>
              </a:ext>
            </a:extLst>
          </p:cNvPr>
          <p:cNvSpPr>
            <a:spLocks noGrp="1"/>
          </p:cNvSpPr>
          <p:nvPr>
            <p:ph idx="1"/>
          </p:nvPr>
        </p:nvSpPr>
        <p:spPr>
          <a:xfrm>
            <a:off x="4706578" y="589722"/>
            <a:ext cx="6798033" cy="5321500"/>
          </a:xfrm>
        </p:spPr>
        <p:txBody>
          <a:bodyPr vert="horz" lIns="91440" tIns="45720" rIns="91440" bIns="45720" rtlCol="0" anchor="ctr">
            <a:normAutofit/>
          </a:bodyPr>
          <a:lstStyle/>
          <a:p>
            <a:pPr>
              <a:lnSpc>
                <a:spcPct val="90000"/>
              </a:lnSpc>
            </a:pPr>
            <a:r>
              <a:rPr lang="en-US">
                <a:ea typeface="+mn-lt"/>
                <a:cs typeface="+mn-lt"/>
              </a:rPr>
              <a:t>Prediction may be incorrect</a:t>
            </a:r>
          </a:p>
          <a:p>
            <a:pPr lvl="1">
              <a:lnSpc>
                <a:spcPct val="90000"/>
              </a:lnSpc>
            </a:pPr>
            <a:r>
              <a:rPr lang="en-US">
                <a:ea typeface="+mn-lt"/>
                <a:cs typeface="+mn-lt"/>
              </a:rPr>
              <a:t>Developed smart bin predictions gives better accuracy than traditional system but may give false prediction about bin.</a:t>
            </a:r>
          </a:p>
          <a:p>
            <a:pPr>
              <a:lnSpc>
                <a:spcPct val="90000"/>
              </a:lnSpc>
            </a:pPr>
            <a:r>
              <a:rPr lang="en-US">
                <a:ea typeface="+mn-lt"/>
                <a:cs typeface="+mn-lt"/>
              </a:rPr>
              <a:t>Hardware Failure</a:t>
            </a:r>
          </a:p>
          <a:p>
            <a:pPr lvl="1">
              <a:lnSpc>
                <a:spcPct val="90000"/>
              </a:lnSpc>
            </a:pPr>
            <a:r>
              <a:rPr lang="en-US">
                <a:ea typeface="+mn-lt"/>
                <a:cs typeface="+mn-lt"/>
              </a:rPr>
              <a:t>A sensor failure may give fault predictions for smart bin.</a:t>
            </a:r>
          </a:p>
          <a:p>
            <a:pPr>
              <a:lnSpc>
                <a:spcPct val="90000"/>
              </a:lnSpc>
            </a:pPr>
            <a:r>
              <a:rPr lang="en-US">
                <a:ea typeface="+mn-lt"/>
                <a:cs typeface="+mn-lt"/>
              </a:rPr>
              <a:t>Uses more space </a:t>
            </a:r>
          </a:p>
          <a:p>
            <a:pPr lvl="1">
              <a:lnSpc>
                <a:spcPct val="90000"/>
              </a:lnSpc>
            </a:pPr>
            <a:r>
              <a:rPr lang="en-US">
                <a:ea typeface="+mn-lt"/>
                <a:cs typeface="+mn-lt"/>
              </a:rPr>
              <a:t>Bin gives notification by checking level of bin So, some time garbage can occupy more space than it require For example empty boxes, and in this situation it will notify as bin is full.</a:t>
            </a:r>
          </a:p>
          <a:p>
            <a:pPr>
              <a:lnSpc>
                <a:spcPct val="90000"/>
              </a:lnSpc>
            </a:pPr>
            <a:r>
              <a:rPr lang="en-US">
                <a:ea typeface="+mn-lt"/>
                <a:cs typeface="+mn-lt"/>
              </a:rPr>
              <a:t>Time delay</a:t>
            </a:r>
            <a:endParaRPr lang="en-US"/>
          </a:p>
          <a:p>
            <a:pPr lvl="1">
              <a:lnSpc>
                <a:spcPct val="90000"/>
              </a:lnSpc>
            </a:pPr>
            <a:r>
              <a:rPr lang="en-US">
                <a:ea typeface="+mn-lt"/>
                <a:cs typeface="+mn-lt"/>
              </a:rPr>
              <a:t>Sensor - Firebase : 2 s</a:t>
            </a:r>
          </a:p>
          <a:p>
            <a:pPr lvl="1">
              <a:lnSpc>
                <a:spcPct val="90000"/>
              </a:lnSpc>
            </a:pPr>
            <a:r>
              <a:rPr lang="en-US">
                <a:ea typeface="+mn-lt"/>
                <a:cs typeface="+mn-lt"/>
              </a:rPr>
              <a:t>Bin Status Prediction : 1.25 s</a:t>
            </a:r>
            <a:endParaRPr lang="en-US"/>
          </a:p>
          <a:p>
            <a:pPr lvl="1">
              <a:lnSpc>
                <a:spcPct val="90000"/>
              </a:lnSpc>
            </a:pPr>
            <a:r>
              <a:rPr lang="en-US">
                <a:ea typeface="+mn-lt"/>
                <a:cs typeface="+mn-lt"/>
              </a:rPr>
              <a:t>Forecasting of Gas Levels : 3 s</a:t>
            </a:r>
            <a:endParaRPr lang="en-US"/>
          </a:p>
          <a:p>
            <a:pPr lvl="1">
              <a:lnSpc>
                <a:spcPct val="90000"/>
              </a:lnSpc>
            </a:pPr>
            <a:r>
              <a:rPr lang="en-US">
                <a:ea typeface="+mn-lt"/>
                <a:cs typeface="+mn-lt"/>
              </a:rPr>
              <a:t>App - Notification/Web Notifications : 2 s</a:t>
            </a:r>
          </a:p>
          <a:p>
            <a:pPr lvl="1">
              <a:lnSpc>
                <a:spcPct val="90000"/>
              </a:lnSpc>
            </a:pPr>
            <a:endParaRPr lang="en-US">
              <a:ea typeface="+mn-lt"/>
              <a:cs typeface="+mn-lt"/>
            </a:endParaRPr>
          </a:p>
          <a:p>
            <a:pPr marL="457200" lvl="1" indent="0">
              <a:lnSpc>
                <a:spcPct val="90000"/>
              </a:lnSpc>
              <a:buNone/>
            </a:pPr>
            <a:endParaRPr lang="en-US">
              <a:ea typeface="+mn-lt"/>
              <a:cs typeface="+mn-lt"/>
            </a:endParaRPr>
          </a:p>
          <a:p>
            <a:pPr lvl="1">
              <a:lnSpc>
                <a:spcPct val="90000"/>
              </a:lnSpc>
              <a:buFont typeface="Arial" charset="2"/>
              <a:buChar char="•"/>
            </a:pPr>
            <a:endParaRPr lang="en-US">
              <a:ea typeface="+mn-lt"/>
              <a:cs typeface="+mn-lt"/>
            </a:endParaRPr>
          </a:p>
        </p:txBody>
      </p:sp>
    </p:spTree>
    <p:extLst>
      <p:ext uri="{BB962C8B-B14F-4D97-AF65-F5344CB8AC3E}">
        <p14:creationId xmlns:p14="http://schemas.microsoft.com/office/powerpoint/2010/main" val="3823670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7" name="Rectangle 45">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03E94-275B-20EA-360D-73124BA62F4B}"/>
              </a:ext>
            </a:extLst>
          </p:cNvPr>
          <p:cNvSpPr>
            <a:spLocks noGrp="1"/>
          </p:cNvSpPr>
          <p:nvPr>
            <p:ph type="title"/>
          </p:nvPr>
        </p:nvSpPr>
        <p:spPr>
          <a:xfrm>
            <a:off x="1259893" y="3101093"/>
            <a:ext cx="2454052" cy="3029344"/>
          </a:xfrm>
        </p:spPr>
        <p:txBody>
          <a:bodyPr>
            <a:normAutofit/>
          </a:bodyPr>
          <a:lstStyle/>
          <a:p>
            <a:pPr>
              <a:lnSpc>
                <a:spcPct val="90000"/>
              </a:lnSpc>
            </a:pPr>
            <a:r>
              <a:rPr lang="en-US" sz="2000">
                <a:solidFill>
                  <a:schemeClr val="bg1"/>
                </a:solidFill>
                <a:ea typeface="+mj-lt"/>
                <a:cs typeface="+mj-lt"/>
              </a:rPr>
              <a:t>19) Contributions: What are the major contributions of this work? </a:t>
            </a:r>
            <a:endParaRPr lang="en-US" sz="2000">
              <a:solidFill>
                <a:schemeClr val="bg1"/>
              </a:solidFill>
            </a:endParaRPr>
          </a:p>
        </p:txBody>
      </p:sp>
      <p:sp>
        <p:nvSpPr>
          <p:cNvPr id="58"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59" name="Rectangle 49">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Content Placeholder 2">
            <a:extLst>
              <a:ext uri="{FF2B5EF4-FFF2-40B4-BE49-F238E27FC236}">
                <a16:creationId xmlns:a16="http://schemas.microsoft.com/office/drawing/2014/main" id="{C83CBF64-2054-E303-3F90-F52B17C79C3C}"/>
              </a:ext>
            </a:extLst>
          </p:cNvPr>
          <p:cNvGraphicFramePr>
            <a:graphicFrameLocks noGrp="1"/>
          </p:cNvGraphicFramePr>
          <p:nvPr>
            <p:ph idx="1"/>
            <p:extLst>
              <p:ext uri="{D42A27DB-BD31-4B8C-83A1-F6EECF244321}">
                <p14:modId xmlns:p14="http://schemas.microsoft.com/office/powerpoint/2010/main" val="159510747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897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6" name="Rectangle 5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D1F2B-BFEA-3A12-7D37-E32C82A8899C}"/>
              </a:ext>
            </a:extLst>
          </p:cNvPr>
          <p:cNvSpPr>
            <a:spLocks noGrp="1"/>
          </p:cNvSpPr>
          <p:nvPr>
            <p:ph type="title"/>
          </p:nvPr>
        </p:nvSpPr>
        <p:spPr>
          <a:xfrm>
            <a:off x="1259893" y="3101093"/>
            <a:ext cx="2454052" cy="3029344"/>
          </a:xfrm>
        </p:spPr>
        <p:txBody>
          <a:bodyPr vert="horz" lIns="91440" tIns="45720" rIns="91440" bIns="45720" rtlCol="0">
            <a:normAutofit/>
          </a:bodyPr>
          <a:lstStyle/>
          <a:p>
            <a:pPr>
              <a:lnSpc>
                <a:spcPct val="90000"/>
              </a:lnSpc>
            </a:pPr>
            <a:r>
              <a:rPr lang="en-US" sz="1500">
                <a:solidFill>
                  <a:schemeClr val="bg1"/>
                </a:solidFill>
                <a:ea typeface="+mj-lt"/>
                <a:cs typeface="+mj-lt"/>
              </a:rPr>
              <a:t>20) Future recommendations:  What future work recommendations do the authors </a:t>
            </a:r>
            <a:br>
              <a:rPr lang="en-US" sz="1500">
                <a:ea typeface="+mj-lt"/>
                <a:cs typeface="+mj-lt"/>
              </a:rPr>
            </a:br>
            <a:r>
              <a:rPr lang="en-US" sz="1500">
                <a:solidFill>
                  <a:schemeClr val="bg1"/>
                </a:solidFill>
                <a:ea typeface="+mj-lt"/>
                <a:cs typeface="+mj-lt"/>
              </a:rPr>
              <a:t>suggest? What is your recommendation on future work? </a:t>
            </a:r>
            <a:endParaRPr lang="en-US" sz="1500">
              <a:solidFill>
                <a:schemeClr val="bg1"/>
              </a:solidFill>
            </a:endParaRPr>
          </a:p>
        </p:txBody>
      </p:sp>
      <p:sp>
        <p:nvSpPr>
          <p:cNvPr id="67"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68" name="Rectangle 6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Content Placeholder 2">
            <a:extLst>
              <a:ext uri="{FF2B5EF4-FFF2-40B4-BE49-F238E27FC236}">
                <a16:creationId xmlns:a16="http://schemas.microsoft.com/office/drawing/2014/main" id="{E1DADFC6-FBFD-5CE8-5862-850A9EB29295}"/>
              </a:ext>
            </a:extLst>
          </p:cNvPr>
          <p:cNvGraphicFramePr>
            <a:graphicFrameLocks noGrp="1"/>
          </p:cNvGraphicFramePr>
          <p:nvPr>
            <p:ph idx="1"/>
            <p:extLst>
              <p:ext uri="{D42A27DB-BD31-4B8C-83A1-F6EECF244321}">
                <p14:modId xmlns:p14="http://schemas.microsoft.com/office/powerpoint/2010/main" val="69643039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68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E18A2-482F-B648-261D-9B3DB16E5FD3}"/>
              </a:ext>
            </a:extLst>
          </p:cNvPr>
          <p:cNvSpPr>
            <a:spLocks noGrp="1"/>
          </p:cNvSpPr>
          <p:nvPr>
            <p:ph type="title"/>
          </p:nvPr>
        </p:nvSpPr>
        <p:spPr>
          <a:xfrm>
            <a:off x="1259893" y="3101093"/>
            <a:ext cx="2454052" cy="3029344"/>
          </a:xfrm>
        </p:spPr>
        <p:txBody>
          <a:bodyPr>
            <a:normAutofit/>
          </a:bodyPr>
          <a:lstStyle/>
          <a:p>
            <a:r>
              <a:rPr lang="en-US" sz="3200">
                <a:solidFill>
                  <a:schemeClr val="bg1"/>
                </a:solidFill>
                <a:effectLst/>
                <a:latin typeface="Arial" panose="020B0604020202020204" pitchFamily="34" charset="0"/>
              </a:rPr>
              <a:t>2.</a:t>
            </a:r>
            <a:r>
              <a:rPr lang="en-US" sz="3200">
                <a:solidFill>
                  <a:schemeClr val="bg1"/>
                </a:solidFill>
                <a:effectLst/>
                <a:latin typeface="Courier New" panose="02070309020205020404" pitchFamily="49" charset="0"/>
              </a:rPr>
              <a:t> </a:t>
            </a:r>
            <a:r>
              <a:rPr lang="en-US" sz="3200">
                <a:solidFill>
                  <a:schemeClr val="bg1"/>
                </a:solidFill>
                <a:effectLst/>
                <a:latin typeface="Arial" panose="020B0604020202020204" pitchFamily="34" charset="0"/>
              </a:rPr>
              <a:t>Authors, their country, university (or company names)</a:t>
            </a:r>
            <a:endParaRPr lang="en-IN" sz="3200">
              <a:solidFill>
                <a:schemeClr val="bg1"/>
              </a:solidFill>
            </a:endParaRPr>
          </a:p>
        </p:txBody>
      </p:sp>
      <p:sp>
        <p:nvSpPr>
          <p:cNvPr id="3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1" name="Rectangle 35">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FFA75E9F-3ADA-7709-C5F8-4B25968CE110}"/>
              </a:ext>
            </a:extLst>
          </p:cNvPr>
          <p:cNvSpPr>
            <a:spLocks noGrp="1"/>
          </p:cNvSpPr>
          <p:nvPr>
            <p:ph idx="1"/>
          </p:nvPr>
        </p:nvSpPr>
        <p:spPr>
          <a:xfrm>
            <a:off x="4706578" y="589722"/>
            <a:ext cx="6798033" cy="5321500"/>
          </a:xfrm>
        </p:spPr>
        <p:txBody>
          <a:bodyPr vert="horz" lIns="91440" tIns="45720" rIns="91440" bIns="45720" rtlCol="0" anchor="ctr">
            <a:normAutofit/>
          </a:bodyPr>
          <a:lstStyle/>
          <a:p>
            <a:pPr>
              <a:lnSpc>
                <a:spcPct val="90000"/>
              </a:lnSpc>
            </a:pPr>
            <a:r>
              <a:rPr lang="en-IN" sz="1100">
                <a:latin typeface="Arial"/>
                <a:cs typeface="Arial"/>
              </a:rPr>
              <a:t>Ayaz</a:t>
            </a:r>
            <a:r>
              <a:rPr lang="en-IN" sz="1100">
                <a:effectLst/>
                <a:latin typeface="Arial"/>
                <a:cs typeface="Arial"/>
              </a:rPr>
              <a:t> Hussain,</a:t>
            </a:r>
            <a:r>
              <a:rPr lang="en-IN" sz="1100">
                <a:latin typeface="Arial"/>
                <a:cs typeface="Arial"/>
              </a:rPr>
              <a:t> Pakistan, </a:t>
            </a:r>
            <a:r>
              <a:rPr lang="en-IN" sz="1100">
                <a:ea typeface="+mn-lt"/>
                <a:cs typeface="+mn-lt"/>
              </a:rPr>
              <a:t>Department of Computer Science, University of Management and Technology Sialkot, Sialkot 51310.</a:t>
            </a:r>
            <a:endParaRPr lang="en-IN" sz="1100">
              <a:latin typeface="Calibri"/>
              <a:cs typeface="Calibri"/>
            </a:endParaRPr>
          </a:p>
          <a:p>
            <a:pPr>
              <a:lnSpc>
                <a:spcPct val="90000"/>
              </a:lnSpc>
            </a:pPr>
            <a:r>
              <a:rPr lang="en-IN" sz="1100">
                <a:latin typeface="Arial"/>
                <a:cs typeface="Arial"/>
              </a:rPr>
              <a:t>Umar Draz,</a:t>
            </a:r>
            <a:r>
              <a:rPr lang="en-IN" sz="1100">
                <a:latin typeface="Arial"/>
                <a:ea typeface="+mn-lt"/>
                <a:cs typeface="Arial"/>
              </a:rPr>
              <a:t> Pakistan, </a:t>
            </a:r>
            <a:r>
              <a:rPr lang="en-IN" sz="1100">
                <a:ea typeface="+mn-lt"/>
                <a:cs typeface="+mn-lt"/>
              </a:rPr>
              <a:t>University of Sahiwal, Sahiwal 57000 and COMSATS University Islamabad, Lahore Campus, Lahore 54000.</a:t>
            </a:r>
          </a:p>
          <a:p>
            <a:pPr>
              <a:lnSpc>
                <a:spcPct val="90000"/>
              </a:lnSpc>
            </a:pPr>
            <a:r>
              <a:rPr lang="en-IN" sz="1100">
                <a:latin typeface="Arial"/>
                <a:cs typeface="Arial"/>
              </a:rPr>
              <a:t>Tariq </a:t>
            </a:r>
            <a:r>
              <a:rPr lang="en-IN" sz="1100" err="1">
                <a:effectLst/>
                <a:latin typeface="Arial"/>
                <a:cs typeface="Arial"/>
              </a:rPr>
              <a:t>Ali</a:t>
            </a:r>
            <a:r>
              <a:rPr lang="en-IN" sz="1100" err="1">
                <a:latin typeface="Arial"/>
                <a:cs typeface="Arial"/>
              </a:rPr>
              <a:t>,</a:t>
            </a:r>
            <a:r>
              <a:rPr lang="en-IN" sz="1100" err="1">
                <a:ea typeface="+mn-lt"/>
                <a:cs typeface="+mn-lt"/>
              </a:rPr>
              <a:t>Electrical</a:t>
            </a:r>
            <a:r>
              <a:rPr lang="en-IN" sz="1100">
                <a:ea typeface="+mn-lt"/>
                <a:cs typeface="+mn-lt"/>
              </a:rPr>
              <a:t>, Saudi Arabia, Engineering Department, College of Engineering, Najran University, Najran 61441.</a:t>
            </a:r>
          </a:p>
          <a:p>
            <a:pPr>
              <a:lnSpc>
                <a:spcPct val="90000"/>
              </a:lnSpc>
            </a:pPr>
            <a:r>
              <a:rPr lang="en-IN" sz="1100">
                <a:effectLst/>
                <a:latin typeface="Arial"/>
                <a:cs typeface="Arial"/>
              </a:rPr>
              <a:t>Saman Tariq ,</a:t>
            </a:r>
            <a:r>
              <a:rPr lang="en-IN" sz="1100">
                <a:latin typeface="Arial"/>
                <a:cs typeface="Arial"/>
              </a:rPr>
              <a:t> Pakistan, </a:t>
            </a:r>
            <a:r>
              <a:rPr lang="en-IN" sz="1100">
                <a:ea typeface="+mn-lt"/>
                <a:cs typeface="+mn-lt"/>
              </a:rPr>
              <a:t>Department of Computer Science, University of Management and Technology Sialkot, Sialkot 51310.</a:t>
            </a:r>
          </a:p>
          <a:p>
            <a:pPr>
              <a:lnSpc>
                <a:spcPct val="90000"/>
              </a:lnSpc>
            </a:pPr>
            <a:r>
              <a:rPr lang="en-IN" sz="1100">
                <a:effectLst/>
                <a:latin typeface="Arial"/>
                <a:cs typeface="Arial"/>
              </a:rPr>
              <a:t>Muhammad Irfan</a:t>
            </a:r>
            <a:r>
              <a:rPr lang="en-IN" sz="1100">
                <a:latin typeface="Arial"/>
                <a:cs typeface="Arial"/>
              </a:rPr>
              <a:t> </a:t>
            </a:r>
            <a:r>
              <a:rPr lang="en-IN" sz="1100">
                <a:effectLst/>
                <a:latin typeface="Arial"/>
                <a:cs typeface="Arial"/>
              </a:rPr>
              <a:t> ,</a:t>
            </a:r>
            <a:r>
              <a:rPr lang="en-IN" sz="1100">
                <a:latin typeface="Arial"/>
                <a:ea typeface="+mn-lt"/>
                <a:cs typeface="Arial"/>
              </a:rPr>
              <a:t> Saudi Arabia, </a:t>
            </a:r>
            <a:r>
              <a:rPr lang="en-IN" sz="1100">
                <a:latin typeface="Calibri"/>
                <a:ea typeface="+mn-lt"/>
                <a:cs typeface="Calibri"/>
              </a:rPr>
              <a:t>Electrical</a:t>
            </a:r>
            <a:r>
              <a:rPr lang="en-IN" sz="1100">
                <a:ea typeface="+mn-lt"/>
                <a:cs typeface="+mn-lt"/>
              </a:rPr>
              <a:t> Engineering Department, College of Engineering, Najran University, Najran 61441.</a:t>
            </a:r>
          </a:p>
          <a:p>
            <a:pPr>
              <a:lnSpc>
                <a:spcPct val="90000"/>
              </a:lnSpc>
            </a:pPr>
            <a:r>
              <a:rPr lang="en-IN" sz="1100">
                <a:effectLst/>
                <a:latin typeface="Arial"/>
                <a:cs typeface="Arial"/>
              </a:rPr>
              <a:t>Adam Glowacz</a:t>
            </a:r>
            <a:r>
              <a:rPr lang="en-IN" sz="1100">
                <a:latin typeface="Arial"/>
                <a:cs typeface="Arial"/>
              </a:rPr>
              <a:t> </a:t>
            </a:r>
            <a:r>
              <a:rPr lang="en-IN" sz="1100">
                <a:effectLst/>
                <a:latin typeface="Arial"/>
                <a:cs typeface="Arial"/>
              </a:rPr>
              <a:t> ,</a:t>
            </a:r>
            <a:r>
              <a:rPr lang="en-IN" sz="1100">
                <a:latin typeface="Arial"/>
                <a:ea typeface="+mn-lt"/>
                <a:cs typeface="Arial"/>
              </a:rPr>
              <a:t> </a:t>
            </a:r>
            <a:r>
              <a:rPr lang="en-IN" sz="1100" err="1">
                <a:latin typeface="Arial"/>
                <a:ea typeface="+mn-lt"/>
                <a:cs typeface="Arial"/>
              </a:rPr>
              <a:t>Poland.</a:t>
            </a:r>
            <a:r>
              <a:rPr lang="en-IN" sz="1100" err="1">
                <a:ea typeface="+mn-lt"/>
                <a:cs typeface="+mn-lt"/>
              </a:rPr>
              <a:t>Department</a:t>
            </a:r>
            <a:r>
              <a:rPr lang="en-IN" sz="1100">
                <a:ea typeface="+mn-lt"/>
                <a:cs typeface="+mn-lt"/>
              </a:rPr>
              <a:t> of Automatic Control and Robotics, Faculty of Electrical Engineering, Automatics,</a:t>
            </a:r>
            <a:br>
              <a:rPr lang="en-IN" sz="1100">
                <a:ea typeface="+mn-lt"/>
                <a:cs typeface="+mn-lt"/>
              </a:rPr>
            </a:br>
            <a:r>
              <a:rPr lang="en-IN" sz="1100">
                <a:ea typeface="+mn-lt"/>
                <a:cs typeface="+mn-lt"/>
              </a:rPr>
              <a:t>Computer Science and Biomedical Engineering, AGH University of Science and Technology, al. A. </a:t>
            </a:r>
            <a:r>
              <a:rPr lang="en-IN" sz="1100" err="1">
                <a:ea typeface="+mn-lt"/>
                <a:cs typeface="+mn-lt"/>
              </a:rPr>
              <a:t>Mickiewicza</a:t>
            </a:r>
            <a:r>
              <a:rPr lang="en-IN" sz="1100">
                <a:ea typeface="+mn-lt"/>
                <a:cs typeface="+mn-lt"/>
              </a:rPr>
              <a:t> 30, 30-059 Kraków.</a:t>
            </a:r>
            <a:endParaRPr lang="en-IN" sz="1100">
              <a:effectLst/>
              <a:ea typeface="+mn-lt"/>
              <a:cs typeface="+mn-lt"/>
            </a:endParaRPr>
          </a:p>
          <a:p>
            <a:pPr>
              <a:lnSpc>
                <a:spcPct val="90000"/>
              </a:lnSpc>
            </a:pPr>
            <a:r>
              <a:rPr lang="en-IN" sz="1100">
                <a:effectLst/>
                <a:latin typeface="Arial"/>
                <a:cs typeface="Arial"/>
              </a:rPr>
              <a:t>Jose Alfonso Antonino </a:t>
            </a:r>
            <a:r>
              <a:rPr lang="en-IN" sz="1100" err="1">
                <a:effectLst/>
                <a:latin typeface="Arial"/>
                <a:cs typeface="Arial"/>
              </a:rPr>
              <a:t>Daviu</a:t>
            </a:r>
            <a:r>
              <a:rPr lang="en-IN" sz="1100">
                <a:effectLst/>
                <a:latin typeface="Arial"/>
                <a:cs typeface="Arial"/>
              </a:rPr>
              <a:t> </a:t>
            </a:r>
            <a:r>
              <a:rPr lang="en-IN" sz="1100">
                <a:latin typeface="Arial"/>
                <a:cs typeface="Arial"/>
              </a:rPr>
              <a:t>,Spain,  </a:t>
            </a:r>
            <a:r>
              <a:rPr lang="en-IN" sz="1100">
                <a:ea typeface="+mn-lt"/>
                <a:cs typeface="+mn-lt"/>
              </a:rPr>
              <a:t>Department Electrical Engineering, Universitat </a:t>
            </a:r>
            <a:r>
              <a:rPr lang="en-IN" sz="1100" err="1">
                <a:ea typeface="+mn-lt"/>
                <a:cs typeface="+mn-lt"/>
              </a:rPr>
              <a:t>Politecnica</a:t>
            </a:r>
            <a:r>
              <a:rPr lang="en-IN" sz="1100">
                <a:ea typeface="+mn-lt"/>
                <a:cs typeface="+mn-lt"/>
              </a:rPr>
              <a:t> de Valencia, Instituto Tecnologico de la </a:t>
            </a:r>
            <a:r>
              <a:rPr lang="en-IN" sz="1100" err="1">
                <a:ea typeface="+mn-lt"/>
                <a:cs typeface="+mn-lt"/>
              </a:rPr>
              <a:t>Energía</a:t>
            </a:r>
            <a:r>
              <a:rPr lang="en-IN" sz="1100">
                <a:ea typeface="+mn-lt"/>
                <a:cs typeface="+mn-lt"/>
              </a:rPr>
              <a:t> Camino de Vera s/n, 46022 Valencia.</a:t>
            </a:r>
            <a:endParaRPr lang="en-IN" sz="1100">
              <a:latin typeface="Arial" panose="020B0604020202020204" pitchFamily="34" charset="0"/>
              <a:ea typeface="+mn-lt"/>
              <a:cs typeface="Arial"/>
            </a:endParaRPr>
          </a:p>
          <a:p>
            <a:pPr>
              <a:lnSpc>
                <a:spcPct val="90000"/>
              </a:lnSpc>
            </a:pPr>
            <a:r>
              <a:rPr lang="en-IN" sz="1100">
                <a:latin typeface="Arial"/>
                <a:ea typeface="+mn-lt"/>
                <a:cs typeface="Arial"/>
              </a:rPr>
              <a:t>Sana</a:t>
            </a:r>
            <a:r>
              <a:rPr lang="en-IN" sz="1100">
                <a:latin typeface="Arial"/>
                <a:cs typeface="Arial"/>
              </a:rPr>
              <a:t> </a:t>
            </a:r>
            <a:r>
              <a:rPr lang="en-IN" sz="1100">
                <a:effectLst/>
                <a:latin typeface="Arial"/>
                <a:cs typeface="Arial"/>
              </a:rPr>
              <a:t>Yasin</a:t>
            </a:r>
            <a:r>
              <a:rPr lang="en-IN" sz="1100">
                <a:latin typeface="Arial"/>
                <a:cs typeface="Arial"/>
              </a:rPr>
              <a:t>, Pakistan, </a:t>
            </a:r>
            <a:r>
              <a:rPr lang="en-IN" sz="1100">
                <a:ea typeface="+mn-lt"/>
                <a:cs typeface="+mn-lt"/>
              </a:rPr>
              <a:t>Department of Computer Science and Information Technology, Superior University, Gold Campus,</a:t>
            </a:r>
            <a:br>
              <a:rPr lang="en-IN" sz="1100">
                <a:ea typeface="+mn-lt"/>
                <a:cs typeface="+mn-lt"/>
              </a:rPr>
            </a:br>
            <a:r>
              <a:rPr lang="en-IN" sz="1100">
                <a:ea typeface="+mn-lt"/>
                <a:cs typeface="+mn-lt"/>
              </a:rPr>
              <a:t>Lahore 54000. Computer Science Department, COMSATS University Islamabad, Lahore Campus, Lahore 54000.</a:t>
            </a:r>
            <a:endParaRPr lang="en-IN" sz="1100">
              <a:latin typeface="Calibri" panose="020F0502020204030204"/>
              <a:cs typeface="Calibri" panose="020F0502020204030204"/>
            </a:endParaRPr>
          </a:p>
          <a:p>
            <a:pPr>
              <a:lnSpc>
                <a:spcPct val="90000"/>
              </a:lnSpc>
            </a:pPr>
            <a:r>
              <a:rPr lang="en-IN" sz="1100">
                <a:effectLst/>
                <a:latin typeface="Arial"/>
                <a:cs typeface="Arial"/>
              </a:rPr>
              <a:t>Saifur Rahman</a:t>
            </a:r>
            <a:r>
              <a:rPr lang="en-IN" sz="1100">
                <a:latin typeface="Arial"/>
                <a:cs typeface="Arial"/>
              </a:rPr>
              <a:t>, Saudi Arabia, </a:t>
            </a:r>
            <a:r>
              <a:rPr lang="en-IN" sz="1100">
                <a:latin typeface="Calibri"/>
                <a:cs typeface="Calibri"/>
              </a:rPr>
              <a:t>Electrical</a:t>
            </a:r>
            <a:r>
              <a:rPr lang="en-IN" sz="1100">
                <a:ea typeface="+mn-lt"/>
                <a:cs typeface="+mn-lt"/>
              </a:rPr>
              <a:t> Engineering Department, College of Engineering, Najran University, Najran 61441.</a:t>
            </a:r>
            <a:br>
              <a:rPr lang="en-IN" sz="1100"/>
            </a:br>
            <a:endParaRPr lang="en-IN" sz="1100">
              <a:cs typeface="Calibri"/>
            </a:endParaRPr>
          </a:p>
        </p:txBody>
      </p:sp>
    </p:spTree>
    <p:extLst>
      <p:ext uri="{BB962C8B-B14F-4D97-AF65-F5344CB8AC3E}">
        <p14:creationId xmlns:p14="http://schemas.microsoft.com/office/powerpoint/2010/main" val="2481077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F8038-69D0-2AA0-928F-7F652F93D0E8}"/>
              </a:ext>
            </a:extLst>
          </p:cNvPr>
          <p:cNvSpPr>
            <a:spLocks noGrp="1"/>
          </p:cNvSpPr>
          <p:nvPr>
            <p:ph type="title"/>
          </p:nvPr>
        </p:nvSpPr>
        <p:spPr>
          <a:xfrm>
            <a:off x="1194579" y="913064"/>
            <a:ext cx="2454052" cy="3029344"/>
          </a:xfrm>
        </p:spPr>
        <p:txBody>
          <a:bodyPr>
            <a:normAutofit fontScale="90000"/>
          </a:bodyPr>
          <a:lstStyle/>
          <a:p>
            <a:r>
              <a:rPr lang="en-US" sz="3200">
                <a:solidFill>
                  <a:schemeClr val="bg1"/>
                </a:solidFill>
                <a:cs typeface="Calibri Light"/>
              </a:rPr>
              <a:t>21)</a:t>
            </a:r>
            <a:r>
              <a:rPr lang="en-US" sz="3200">
                <a:solidFill>
                  <a:schemeClr val="bg1"/>
                </a:solidFill>
                <a:ea typeface="+mj-lt"/>
                <a:cs typeface="Calibri Light"/>
              </a:rPr>
              <a:t> </a:t>
            </a:r>
            <a:r>
              <a:rPr lang="en-US" sz="3200">
                <a:solidFill>
                  <a:schemeClr val="bg1"/>
                </a:solidFill>
                <a:ea typeface="+mj-lt"/>
                <a:cs typeface="+mj-lt"/>
              </a:rPr>
              <a:t>Machine learning algorithms: List all Machine Learning Algorithms used in this paper.  </a:t>
            </a:r>
            <a:endParaRPr lang="en-US" sz="3200">
              <a:solidFill>
                <a:schemeClr val="bg1"/>
              </a:solidFill>
              <a:cs typeface="Calibri Light"/>
            </a:endParaRPr>
          </a:p>
        </p:txBody>
      </p:sp>
      <p:sp>
        <p:nvSpPr>
          <p:cNvPr id="29"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0"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F0846BD6-2A7F-2991-CAD3-106E71DA551C}"/>
              </a:ext>
            </a:extLst>
          </p:cNvPr>
          <p:cNvGraphicFramePr>
            <a:graphicFrameLocks noGrp="1"/>
          </p:cNvGraphicFramePr>
          <p:nvPr>
            <p:ph idx="1"/>
          </p:nvPr>
        </p:nvGraphicFramePr>
        <p:xfrm>
          <a:off x="4706578" y="589722"/>
          <a:ext cx="6798033" cy="532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4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59FD-2011-2E45-96CD-BF7EB5E09484}"/>
              </a:ext>
            </a:extLst>
          </p:cNvPr>
          <p:cNvSpPr>
            <a:spLocks noGrp="1"/>
          </p:cNvSpPr>
          <p:nvPr>
            <p:ph type="title"/>
          </p:nvPr>
        </p:nvSpPr>
        <p:spPr>
          <a:xfrm>
            <a:off x="2233695" y="3008081"/>
            <a:ext cx="8911687" cy="1280890"/>
          </a:xfrm>
        </p:spPr>
        <p:txBody>
          <a:bodyPr/>
          <a:lstStyle/>
          <a:p>
            <a:pPr algn="ctr"/>
            <a:r>
              <a:rPr lang="en-US"/>
              <a:t>THANK YOU!</a:t>
            </a:r>
          </a:p>
        </p:txBody>
      </p:sp>
    </p:spTree>
    <p:extLst>
      <p:ext uri="{BB962C8B-B14F-4D97-AF65-F5344CB8AC3E}">
        <p14:creationId xmlns:p14="http://schemas.microsoft.com/office/powerpoint/2010/main" val="204842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50F788B0-16C2-5AAA-FA20-0C9A4CB7A3A5}"/>
              </a:ext>
            </a:extLst>
          </p:cNvPr>
          <p:cNvSpPr>
            <a:spLocks noGrp="1"/>
          </p:cNvSpPr>
          <p:nvPr>
            <p:ph type="title"/>
          </p:nvPr>
        </p:nvSpPr>
        <p:spPr>
          <a:xfrm>
            <a:off x="4659520" y="624110"/>
            <a:ext cx="6845092" cy="1280890"/>
          </a:xfrm>
        </p:spPr>
        <p:txBody>
          <a:bodyPr>
            <a:normAutofit/>
          </a:bodyPr>
          <a:lstStyle/>
          <a:p>
            <a:r>
              <a:rPr lang="en-IN">
                <a:effectLst/>
                <a:latin typeface="Arial" panose="020B0604020202020204" pitchFamily="34" charset="0"/>
              </a:rPr>
              <a:t>3.</a:t>
            </a:r>
            <a:r>
              <a:rPr lang="en-IN">
                <a:effectLst/>
                <a:latin typeface="Courier New" panose="02070309020205020404" pitchFamily="49" charset="0"/>
              </a:rPr>
              <a:t> </a:t>
            </a:r>
            <a:r>
              <a:rPr lang="en-IN">
                <a:effectLst/>
                <a:latin typeface="Arial" panose="020B0604020202020204" pitchFamily="34" charset="0"/>
              </a:rPr>
              <a:t>Year of publication</a:t>
            </a:r>
            <a:endParaRPr lang="en-IN"/>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Close up of book pages">
            <a:extLst>
              <a:ext uri="{FF2B5EF4-FFF2-40B4-BE49-F238E27FC236}">
                <a16:creationId xmlns:a16="http://schemas.microsoft.com/office/drawing/2014/main" id="{167527FA-989F-1A54-C337-89F40325F10F}"/>
              </a:ext>
            </a:extLst>
          </p:cNvPr>
          <p:cNvPicPr>
            <a:picLocks noChangeAspect="1"/>
          </p:cNvPicPr>
          <p:nvPr/>
        </p:nvPicPr>
        <p:blipFill rotWithShape="1">
          <a:blip r:embed="rId2"/>
          <a:srcRect l="44869" r="2538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7D99BEF1-381B-DC94-B48E-2CB046816EE5}"/>
              </a:ext>
            </a:extLst>
          </p:cNvPr>
          <p:cNvSpPr>
            <a:spLocks noGrp="1"/>
          </p:cNvSpPr>
          <p:nvPr>
            <p:ph idx="1"/>
          </p:nvPr>
        </p:nvSpPr>
        <p:spPr>
          <a:xfrm>
            <a:off x="4656667" y="2133600"/>
            <a:ext cx="6847944" cy="3777622"/>
          </a:xfrm>
        </p:spPr>
        <p:txBody>
          <a:bodyPr vert="horz" lIns="91440" tIns="45720" rIns="91440" bIns="45720" rtlCol="0" anchor="t">
            <a:normAutofit/>
          </a:bodyPr>
          <a:lstStyle/>
          <a:p>
            <a:r>
              <a:rPr lang="en-IN">
                <a:effectLst/>
                <a:latin typeface="Arial"/>
                <a:cs typeface="Arial"/>
              </a:rPr>
              <a:t> 2020</a:t>
            </a:r>
            <a:endParaRPr lang="en-IN">
              <a:latin typeface="Arial"/>
              <a:cs typeface="Arial"/>
            </a:endParaRPr>
          </a:p>
        </p:txBody>
      </p:sp>
    </p:spTree>
    <p:extLst>
      <p:ext uri="{BB962C8B-B14F-4D97-AF65-F5344CB8AC3E}">
        <p14:creationId xmlns:p14="http://schemas.microsoft.com/office/powerpoint/2010/main" val="67074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80C8-4F03-2E61-9B65-007FB83EC8BF}"/>
              </a:ext>
            </a:extLst>
          </p:cNvPr>
          <p:cNvSpPr>
            <a:spLocks noGrp="1"/>
          </p:cNvSpPr>
          <p:nvPr>
            <p:ph type="title"/>
          </p:nvPr>
        </p:nvSpPr>
        <p:spPr>
          <a:xfrm>
            <a:off x="1687669" y="624110"/>
            <a:ext cx="4137059" cy="1280890"/>
          </a:xfrm>
        </p:spPr>
        <p:txBody>
          <a:bodyPr vert="horz" lIns="91440" tIns="45720" rIns="91440" bIns="45720" rtlCol="0" anchor="t">
            <a:normAutofit/>
          </a:bodyPr>
          <a:lstStyle/>
          <a:p>
            <a:pPr>
              <a:lnSpc>
                <a:spcPct val="90000"/>
              </a:lnSpc>
            </a:pPr>
            <a:r>
              <a:rPr lang="en-US" sz="2000">
                <a:effectLst/>
              </a:rPr>
              <a:t>4. Number of times the paper is cited by (referenced by) other papers</a:t>
            </a:r>
            <a:endParaRPr lang="en-US" sz="2000"/>
          </a:p>
        </p:txBody>
      </p:sp>
      <p:sp>
        <p:nvSpPr>
          <p:cNvPr id="6" name="TextBox 5">
            <a:extLst>
              <a:ext uri="{FF2B5EF4-FFF2-40B4-BE49-F238E27FC236}">
                <a16:creationId xmlns:a16="http://schemas.microsoft.com/office/drawing/2014/main" id="{A56D304E-D10B-9EBC-C1F9-127D7A974FEF}"/>
              </a:ext>
            </a:extLst>
          </p:cNvPr>
          <p:cNvSpPr txBox="1"/>
          <p:nvPr/>
        </p:nvSpPr>
        <p:spPr>
          <a:xfrm>
            <a:off x="1683956" y="2133600"/>
            <a:ext cx="4140772" cy="3777622"/>
          </a:xfrm>
          <a:prstGeom prst="rect">
            <a:avLst/>
          </a:prstGeom>
        </p:spPr>
        <p:txBody>
          <a:bodyPr vert="horz" lIns="91440" tIns="45720" rIns="91440" bIns="45720" rtlCol="0" anchor="t">
            <a:normAutofit/>
          </a:bodyPr>
          <a:lstStyle/>
          <a:p>
            <a:pPr defTabSz="457200">
              <a:spcBef>
                <a:spcPts val="1000"/>
              </a:spcBef>
              <a:buClr>
                <a:schemeClr val="accent1"/>
              </a:buClr>
              <a:buFont typeface="Wingdings 3" charset="2"/>
              <a:buChar char=""/>
            </a:pPr>
            <a:r>
              <a:rPr lang="en-US">
                <a:solidFill>
                  <a:srgbClr val="000000"/>
                </a:solidFill>
              </a:rPr>
              <a:t>Cited 33 times globally</a:t>
            </a:r>
          </a:p>
        </p:txBody>
      </p:sp>
      <p:pic>
        <p:nvPicPr>
          <p:cNvPr id="5" name="Content Placeholder 4">
            <a:extLst>
              <a:ext uri="{FF2B5EF4-FFF2-40B4-BE49-F238E27FC236}">
                <a16:creationId xmlns:a16="http://schemas.microsoft.com/office/drawing/2014/main" id="{77FAD152-F022-F2FD-B61C-43744E75F778}"/>
              </a:ext>
            </a:extLst>
          </p:cNvPr>
          <p:cNvPicPr>
            <a:picLocks noGrp="1" noChangeAspect="1"/>
          </p:cNvPicPr>
          <p:nvPr>
            <p:ph idx="1"/>
          </p:nvPr>
        </p:nvPicPr>
        <p:blipFill>
          <a:blip r:embed="rId2"/>
          <a:stretch>
            <a:fillRect/>
          </a:stretch>
        </p:blipFill>
        <p:spPr>
          <a:xfrm>
            <a:off x="6091916" y="1878815"/>
            <a:ext cx="5451627" cy="2780329"/>
          </a:xfrm>
          <a:prstGeom prst="rect">
            <a:avLst/>
          </a:prstGeom>
        </p:spPr>
      </p:pic>
    </p:spTree>
    <p:extLst>
      <p:ext uri="{BB962C8B-B14F-4D97-AF65-F5344CB8AC3E}">
        <p14:creationId xmlns:p14="http://schemas.microsoft.com/office/powerpoint/2010/main" val="213436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6" name="Picture 24" descr="Piles of paperwork">
            <a:extLst>
              <a:ext uri="{FF2B5EF4-FFF2-40B4-BE49-F238E27FC236}">
                <a16:creationId xmlns:a16="http://schemas.microsoft.com/office/drawing/2014/main" id="{D8FD4D7B-78CB-F056-54B2-4150B5EDFD8B}"/>
              </a:ext>
            </a:extLst>
          </p:cNvPr>
          <p:cNvPicPr>
            <a:picLocks noChangeAspect="1"/>
          </p:cNvPicPr>
          <p:nvPr/>
        </p:nvPicPr>
        <p:blipFill rotWithShape="1">
          <a:blip r:embed="rId2"/>
          <a:srcRect l="29005" r="27663" b="4"/>
          <a:stretch/>
        </p:blipFill>
        <p:spPr>
          <a:xfrm>
            <a:off x="8229598" y="10"/>
            <a:ext cx="3962401" cy="6857990"/>
          </a:xfrm>
          <a:prstGeom prst="rect">
            <a:avLst/>
          </a:prstGeom>
        </p:spPr>
      </p:pic>
      <p:sp>
        <p:nvSpPr>
          <p:cNvPr id="3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A7A8BD-FDAD-0BAF-1552-3FA22BCD03BF}"/>
              </a:ext>
            </a:extLst>
          </p:cNvPr>
          <p:cNvSpPr>
            <a:spLocks noGrp="1"/>
          </p:cNvSpPr>
          <p:nvPr>
            <p:ph type="title"/>
          </p:nvPr>
        </p:nvSpPr>
        <p:spPr>
          <a:xfrm>
            <a:off x="1031724" y="787400"/>
            <a:ext cx="7145866" cy="778933"/>
          </a:xfrm>
        </p:spPr>
        <p:txBody>
          <a:bodyPr anchor="ctr">
            <a:normAutofit/>
          </a:bodyPr>
          <a:lstStyle/>
          <a:p>
            <a:pPr>
              <a:lnSpc>
                <a:spcPct val="90000"/>
              </a:lnSpc>
            </a:pPr>
            <a:r>
              <a:rPr lang="en-US" sz="2500">
                <a:solidFill>
                  <a:srgbClr val="FEFFFF"/>
                </a:solidFill>
                <a:effectLst/>
                <a:latin typeface="Arial" panose="020B0604020202020204" pitchFamily="34" charset="0"/>
              </a:rPr>
              <a:t>5.</a:t>
            </a:r>
            <a:r>
              <a:rPr lang="en-US" sz="2500">
                <a:solidFill>
                  <a:srgbClr val="FEFFFF"/>
                </a:solidFill>
                <a:effectLst/>
                <a:latin typeface="Courier New" panose="02070309020205020404" pitchFamily="49" charset="0"/>
              </a:rPr>
              <a:t> </a:t>
            </a:r>
            <a:r>
              <a:rPr lang="en-US" sz="2500">
                <a:solidFill>
                  <a:srgbClr val="FEFFFF"/>
                </a:solidFill>
                <a:effectLst/>
                <a:latin typeface="Arial" panose="020B0604020202020204" pitchFamily="34" charset="0"/>
              </a:rPr>
              <a:t>Number of research papers referenced in the paper</a:t>
            </a:r>
            <a:endParaRPr lang="en-IN" sz="2500">
              <a:solidFill>
                <a:srgbClr val="FEFFFF"/>
              </a:solidFill>
            </a:endParaRPr>
          </a:p>
        </p:txBody>
      </p:sp>
      <p:sp>
        <p:nvSpPr>
          <p:cNvPr id="3" name="Content Placeholder 2">
            <a:extLst>
              <a:ext uri="{FF2B5EF4-FFF2-40B4-BE49-F238E27FC236}">
                <a16:creationId xmlns:a16="http://schemas.microsoft.com/office/drawing/2014/main" id="{28182608-B4F8-5A41-5227-81A092A977AF}"/>
              </a:ext>
            </a:extLst>
          </p:cNvPr>
          <p:cNvSpPr>
            <a:spLocks noGrp="1"/>
          </p:cNvSpPr>
          <p:nvPr>
            <p:ph idx="1"/>
          </p:nvPr>
        </p:nvSpPr>
        <p:spPr>
          <a:xfrm>
            <a:off x="1031723" y="2151743"/>
            <a:ext cx="7145867" cy="3879222"/>
          </a:xfrm>
        </p:spPr>
        <p:txBody>
          <a:bodyPr vert="horz" lIns="91440" tIns="45720" rIns="91440" bIns="45720" rtlCol="0" anchor="t">
            <a:normAutofit/>
          </a:bodyPr>
          <a:lstStyle/>
          <a:p>
            <a:pPr marL="0" indent="0">
              <a:buNone/>
            </a:pPr>
            <a:r>
              <a:rPr lang="en-US">
                <a:solidFill>
                  <a:srgbClr val="FEFFFF"/>
                </a:solidFill>
              </a:rPr>
              <a:t>There are total of 45 Research Paper referenced. </a:t>
            </a:r>
          </a:p>
          <a:p>
            <a:endParaRPr lang="en-US">
              <a:solidFill>
                <a:srgbClr val="FEFFFF"/>
              </a:solidFill>
              <a:cs typeface="Calibri"/>
            </a:endParaRPr>
          </a:p>
        </p:txBody>
      </p:sp>
    </p:spTree>
    <p:extLst>
      <p:ext uri="{BB962C8B-B14F-4D97-AF65-F5344CB8AC3E}">
        <p14:creationId xmlns:p14="http://schemas.microsoft.com/office/powerpoint/2010/main" val="36533752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DC593-01C8-6998-0DC2-A0CA14284B81}"/>
              </a:ext>
            </a:extLst>
          </p:cNvPr>
          <p:cNvSpPr>
            <a:spLocks noGrp="1"/>
          </p:cNvSpPr>
          <p:nvPr>
            <p:ph type="title"/>
          </p:nvPr>
        </p:nvSpPr>
        <p:spPr>
          <a:xfrm>
            <a:off x="1259893" y="3101093"/>
            <a:ext cx="2454052" cy="3029344"/>
          </a:xfrm>
        </p:spPr>
        <p:txBody>
          <a:bodyPr>
            <a:normAutofit/>
          </a:bodyPr>
          <a:lstStyle/>
          <a:p>
            <a:pPr>
              <a:lnSpc>
                <a:spcPct val="90000"/>
              </a:lnSpc>
            </a:pPr>
            <a:r>
              <a:rPr lang="en-IN" sz="1800">
                <a:solidFill>
                  <a:schemeClr val="bg1"/>
                </a:solidFill>
                <a:ea typeface="+mj-lt"/>
                <a:cs typeface="+mj-lt"/>
              </a:rPr>
              <a:t>6. Conference/Journal/Publication</a:t>
            </a:r>
            <a:br>
              <a:rPr lang="en-IN" sz="1800">
                <a:ea typeface="+mj-lt"/>
                <a:cs typeface="+mj-lt"/>
              </a:rPr>
            </a:br>
            <a:r>
              <a:rPr lang="en-IN" sz="1800">
                <a:solidFill>
                  <a:schemeClr val="bg1"/>
                </a:solidFill>
                <a:ea typeface="+mj-lt"/>
                <a:cs typeface="+mj-lt"/>
              </a:rPr>
              <a:t>(book that it is published in)</a:t>
            </a:r>
            <a:endParaRPr lang="en-US" sz="18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1A9D3B-BB45-F18B-280A-266793D7725C}"/>
              </a:ext>
            </a:extLst>
          </p:cNvPr>
          <p:cNvSpPr>
            <a:spLocks noGrp="1"/>
          </p:cNvSpPr>
          <p:nvPr>
            <p:ph idx="1"/>
          </p:nvPr>
        </p:nvSpPr>
        <p:spPr>
          <a:xfrm>
            <a:off x="4691782" y="304464"/>
            <a:ext cx="6798033" cy="6176793"/>
          </a:xfrm>
        </p:spPr>
        <p:txBody>
          <a:bodyPr vert="horz" lIns="91440" tIns="45720" rIns="91440" bIns="45720" rtlCol="0" anchor="t">
            <a:noAutofit/>
          </a:bodyPr>
          <a:lstStyle/>
          <a:p>
            <a:pPr marL="0" indent="0">
              <a:lnSpc>
                <a:spcPct val="90000"/>
              </a:lnSpc>
              <a:buNone/>
            </a:pPr>
            <a:r>
              <a:rPr lang="en-IN" sz="1400">
                <a:cs typeface="Calibri" panose="020F0502020204030204"/>
              </a:rPr>
              <a:t>This </a:t>
            </a:r>
            <a:r>
              <a:rPr lang="en-IN" sz="1400">
                <a:ea typeface="+mn-lt"/>
                <a:cs typeface="+mn-lt"/>
              </a:rPr>
              <a:t>"Waste Management and Prediction of Air Pollutants Using IoT and Machine Learning Approach" is published in ,</a:t>
            </a:r>
          </a:p>
          <a:p>
            <a:pPr marL="0" indent="0">
              <a:lnSpc>
                <a:spcPct val="90000"/>
              </a:lnSpc>
              <a:buNone/>
            </a:pPr>
            <a:r>
              <a:rPr lang="en-IN" sz="1400">
                <a:ea typeface="+mn-lt"/>
                <a:cs typeface="+mn-lt"/>
              </a:rPr>
              <a:t>1. Researchgate.com</a:t>
            </a:r>
          </a:p>
          <a:p>
            <a:pPr>
              <a:buNone/>
            </a:pPr>
            <a:r>
              <a:rPr lang="en-IN" sz="1400">
                <a:ea typeface="+mn-lt"/>
                <a:cs typeface="+mn-lt"/>
              </a:rPr>
              <a:t>A Hussain, U Draz, T Ali, S Tariq, M Irfan, A Glowacz… - researchgate.net</a:t>
            </a:r>
            <a:endParaRPr lang="en-IN" sz="1400"/>
          </a:p>
          <a:p>
            <a:pPr>
              <a:buNone/>
            </a:pPr>
            <a:r>
              <a:rPr lang="en-IN" sz="1400">
                <a:ea typeface="+mn-lt"/>
                <a:cs typeface="+mn-lt"/>
              </a:rPr>
              <a:t>2. econpapers.repec.org </a:t>
            </a:r>
          </a:p>
          <a:p>
            <a:pPr>
              <a:buNone/>
            </a:pPr>
            <a:r>
              <a:rPr lang="en-IN" sz="1400">
                <a:ea typeface="+mn-lt"/>
                <a:cs typeface="+mn-lt"/>
              </a:rPr>
              <a:t>A Hussain, U Draz, T Ali, S Tariq, M Irfan… - Energies, 2020 - econpapers.repec.org</a:t>
            </a:r>
            <a:endParaRPr lang="en-IN" sz="1400"/>
          </a:p>
          <a:p>
            <a:pPr>
              <a:buNone/>
            </a:pPr>
            <a:r>
              <a:rPr lang="en-IN" sz="1400">
                <a:ea typeface="+mn-lt"/>
                <a:cs typeface="+mn-lt"/>
              </a:rPr>
              <a:t>3. riunet.upv.es</a:t>
            </a:r>
          </a:p>
          <a:p>
            <a:pPr marL="0" indent="0">
              <a:lnSpc>
                <a:spcPct val="90000"/>
              </a:lnSpc>
              <a:buNone/>
            </a:pPr>
            <a:r>
              <a:rPr lang="en-IN" sz="1400">
                <a:ea typeface="+mn-lt"/>
                <a:cs typeface="+mn-lt"/>
              </a:rPr>
              <a:t>A Hussain, U Draz, T Ali, S Tariq, A Glowacz, M Irfan… - Energies, 2020 - riunet.upv.es</a:t>
            </a:r>
          </a:p>
          <a:p>
            <a:pPr marL="0" indent="0">
              <a:lnSpc>
                <a:spcPct val="90000"/>
              </a:lnSpc>
              <a:buNone/>
            </a:pPr>
            <a:r>
              <a:rPr lang="en-IN" sz="1400">
                <a:ea typeface="+mn-lt"/>
                <a:cs typeface="+mn-lt"/>
              </a:rPr>
              <a:t>4. academia.edu</a:t>
            </a:r>
            <a:endParaRPr lang="en-IN" sz="1400"/>
          </a:p>
          <a:p>
            <a:pPr marL="0" indent="0">
              <a:lnSpc>
                <a:spcPct val="90000"/>
              </a:lnSpc>
              <a:buNone/>
            </a:pPr>
            <a:r>
              <a:rPr lang="en-IN" sz="1400">
                <a:ea typeface="+mn-lt"/>
                <a:cs typeface="+mn-lt"/>
              </a:rPr>
              <a:t>A Hussain, U Draz, T Ali, S Tariq, M Irfan, A Glowacz… - academia.edu</a:t>
            </a:r>
          </a:p>
          <a:p>
            <a:pPr marL="0" indent="0">
              <a:lnSpc>
                <a:spcPct val="90000"/>
              </a:lnSpc>
              <a:buNone/>
            </a:pPr>
            <a:r>
              <a:rPr lang="en-IN" sz="1400"/>
              <a:t>5. search.ebscohost.com</a:t>
            </a:r>
          </a:p>
          <a:p>
            <a:pPr marL="0" indent="0">
              <a:lnSpc>
                <a:spcPct val="90000"/>
              </a:lnSpc>
              <a:buNone/>
            </a:pPr>
            <a:r>
              <a:rPr lang="en-IN" sz="1400">
                <a:ea typeface="+mn-lt"/>
                <a:cs typeface="+mn-lt"/>
              </a:rPr>
              <a:t>A Hussain, U Draz, T Ali, S Tariq, M Irfan… - Energies …, 2020 - search.ebscohost.com</a:t>
            </a:r>
          </a:p>
          <a:p>
            <a:pPr marL="0" indent="0">
              <a:lnSpc>
                <a:spcPct val="90000"/>
              </a:lnSpc>
              <a:buNone/>
            </a:pPr>
            <a:r>
              <a:rPr lang="en-IN" sz="1400"/>
              <a:t>6. ideas.repec.org</a:t>
            </a:r>
            <a:endParaRPr lang="en-IN" sz="1400">
              <a:ea typeface="+mn-lt"/>
              <a:cs typeface="+mn-lt"/>
            </a:endParaRPr>
          </a:p>
          <a:p>
            <a:pPr marL="0" indent="0">
              <a:lnSpc>
                <a:spcPct val="90000"/>
              </a:lnSpc>
              <a:buNone/>
            </a:pPr>
            <a:r>
              <a:rPr lang="en-IN" sz="1400">
                <a:ea typeface="+mn-lt"/>
                <a:cs typeface="+mn-lt"/>
              </a:rPr>
              <a:t>A Hussain, U Draz, T Ali, S Tariq, M Irfan, A Glowacz… - Energies, 2020 - ideas.repec.org</a:t>
            </a:r>
          </a:p>
          <a:p>
            <a:pPr marL="0" indent="0">
              <a:lnSpc>
                <a:spcPct val="90000"/>
              </a:lnSpc>
              <a:buNone/>
            </a:pPr>
            <a:endParaRPr lang="en-IN" sz="1400">
              <a:ea typeface="+mn-lt"/>
              <a:cs typeface="+mn-lt"/>
            </a:endParaRPr>
          </a:p>
          <a:p>
            <a:pPr marL="0" indent="0">
              <a:lnSpc>
                <a:spcPct val="90000"/>
              </a:lnSpc>
              <a:buNone/>
            </a:pPr>
            <a:r>
              <a:rPr lang="en-IN" sz="1400">
                <a:ea typeface="+mn-lt"/>
                <a:cs typeface="+mn-lt"/>
              </a:rPr>
              <a:t>This research paper is also published by IEEE.</a:t>
            </a:r>
          </a:p>
          <a:p>
            <a:pPr marL="0" indent="0">
              <a:lnSpc>
                <a:spcPct val="90000"/>
              </a:lnSpc>
              <a:buNone/>
            </a:pPr>
            <a:endParaRPr lang="en-IN" sz="1400">
              <a:ea typeface="+mn-lt"/>
              <a:cs typeface="+mn-lt"/>
            </a:endParaRPr>
          </a:p>
        </p:txBody>
      </p:sp>
    </p:spTree>
    <p:extLst>
      <p:ext uri="{BB962C8B-B14F-4D97-AF65-F5344CB8AC3E}">
        <p14:creationId xmlns:p14="http://schemas.microsoft.com/office/powerpoint/2010/main" val="122972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E3DEC-4760-6A3C-315A-2656FECF68C2}"/>
              </a:ext>
            </a:extLst>
          </p:cNvPr>
          <p:cNvSpPr>
            <a:spLocks noGrp="1"/>
          </p:cNvSpPr>
          <p:nvPr>
            <p:ph type="title"/>
          </p:nvPr>
        </p:nvSpPr>
        <p:spPr>
          <a:xfrm>
            <a:off x="1259893" y="3101093"/>
            <a:ext cx="2454052" cy="3029344"/>
          </a:xfrm>
        </p:spPr>
        <p:txBody>
          <a:bodyPr>
            <a:normAutofit/>
          </a:bodyPr>
          <a:lstStyle/>
          <a:p>
            <a:pPr>
              <a:lnSpc>
                <a:spcPct val="90000"/>
              </a:lnSpc>
            </a:pPr>
            <a:r>
              <a:rPr lang="en-US" sz="2500">
                <a:solidFill>
                  <a:schemeClr val="bg1"/>
                </a:solidFill>
                <a:ea typeface="+mj-lt"/>
                <a:cs typeface="+mj-lt"/>
              </a:rPr>
              <a:t>7.Submission deadline for 2023 of the conference/Journal (May have a rolling deadline) + related link</a:t>
            </a:r>
            <a:endParaRPr lang="en-US" sz="2500">
              <a:solidFill>
                <a:schemeClr val="bg1"/>
              </a:solidFill>
              <a:cs typeface="Calibri Light" panose="020F0302020204030204"/>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5DB49D-C9A1-9C57-110B-031CBE1F5993}"/>
              </a:ext>
            </a:extLst>
          </p:cNvPr>
          <p:cNvSpPr>
            <a:spLocks noGrp="1"/>
          </p:cNvSpPr>
          <p:nvPr>
            <p:ph idx="1"/>
          </p:nvPr>
        </p:nvSpPr>
        <p:spPr>
          <a:xfrm>
            <a:off x="4706578" y="589722"/>
            <a:ext cx="6798033" cy="5321500"/>
          </a:xfrm>
        </p:spPr>
        <p:txBody>
          <a:bodyPr vert="horz" lIns="91440" tIns="45720" rIns="91440" bIns="45720" rtlCol="0" anchor="ctr">
            <a:normAutofit/>
          </a:bodyPr>
          <a:lstStyle/>
          <a:p>
            <a:pPr marL="0" indent="0">
              <a:buNone/>
            </a:pPr>
            <a:r>
              <a:rPr lang="en-US">
                <a:cs typeface="Calibri"/>
              </a:rPr>
              <a:t>2020</a:t>
            </a:r>
          </a:p>
        </p:txBody>
      </p:sp>
    </p:spTree>
    <p:extLst>
      <p:ext uri="{BB962C8B-B14F-4D97-AF65-F5344CB8AC3E}">
        <p14:creationId xmlns:p14="http://schemas.microsoft.com/office/powerpoint/2010/main" val="201649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80F68-554B-E764-AAD2-28EB6B0F1F12}"/>
              </a:ext>
            </a:extLst>
          </p:cNvPr>
          <p:cNvSpPr>
            <a:spLocks noGrp="1"/>
          </p:cNvSpPr>
          <p:nvPr>
            <p:ph type="title"/>
          </p:nvPr>
        </p:nvSpPr>
        <p:spPr>
          <a:xfrm>
            <a:off x="1259893" y="3101093"/>
            <a:ext cx="2454052" cy="3029344"/>
          </a:xfrm>
        </p:spPr>
        <p:txBody>
          <a:bodyPr>
            <a:noAutofit/>
          </a:bodyPr>
          <a:lstStyle/>
          <a:p>
            <a:pPr>
              <a:lnSpc>
                <a:spcPct val="90000"/>
              </a:lnSpc>
            </a:pPr>
            <a:r>
              <a:rPr lang="en-US" sz="1800">
                <a:solidFill>
                  <a:schemeClr val="bg1"/>
                </a:solidFill>
                <a:ea typeface="+mj-lt"/>
                <a:cs typeface="+mj-lt"/>
              </a:rPr>
              <a:t>8. List of references listed in the reverse order of number of times it is referenced (Use Google scholar to find the year of publications, number of citations in descending order of number of citations)</a:t>
            </a:r>
            <a:endParaRPr lang="en-US" sz="1800">
              <a:solidFill>
                <a:schemeClr val="bg1"/>
              </a:solidFill>
              <a:cs typeface="Calibri Light"/>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1A3DA7-681D-A55A-82E9-354BFDB5FDC5}"/>
              </a:ext>
            </a:extLst>
          </p:cNvPr>
          <p:cNvSpPr>
            <a:spLocks noGrp="1"/>
          </p:cNvSpPr>
          <p:nvPr>
            <p:ph idx="1"/>
          </p:nvPr>
        </p:nvSpPr>
        <p:spPr>
          <a:xfrm>
            <a:off x="4795355" y="1225955"/>
            <a:ext cx="6798033" cy="5321500"/>
          </a:xfrm>
        </p:spPr>
        <p:txBody>
          <a:bodyPr vert="horz" lIns="91440" tIns="45720" rIns="91440" bIns="45720" rtlCol="0" anchor="ctr">
            <a:noAutofit/>
          </a:bodyPr>
          <a:lstStyle/>
          <a:p>
            <a:pPr marL="0" indent="0">
              <a:lnSpc>
                <a:spcPct val="90000"/>
              </a:lnSpc>
              <a:buNone/>
            </a:pPr>
            <a:r>
              <a:rPr lang="en-US" sz="1200">
                <a:ea typeface="+mn-lt"/>
                <a:cs typeface="+mn-lt"/>
              </a:rPr>
              <a:t>30. Silva, B.N.; Khan, M.; Han, K. Towards sustainable smart cities: A review of trends, architectures, components, and open challenges in smart cities. Sustain. Cities Soc. 2018, 38, 697–713. [</a:t>
            </a:r>
            <a:r>
              <a:rPr lang="en-US" sz="1200" err="1">
                <a:ea typeface="+mn-lt"/>
                <a:cs typeface="+mn-lt"/>
              </a:rPr>
              <a:t>CrossRef</a:t>
            </a:r>
            <a:r>
              <a:rPr lang="en-US" sz="1200">
                <a:ea typeface="+mn-lt"/>
                <a:cs typeface="+mn-lt"/>
              </a:rPr>
              <a:t>] 31. Chalke, S.S.; Bhalerao, M.; Bangar, S.; Gaikwad, D. A Survey on IOT Based Smart Garbage Monitoring System. Int. J. Adv. Res. Ideas </a:t>
            </a:r>
            <a:r>
              <a:rPr lang="en-US" sz="1200" err="1">
                <a:ea typeface="+mn-lt"/>
                <a:cs typeface="+mn-lt"/>
              </a:rPr>
              <a:t>Innov</a:t>
            </a:r>
            <a:r>
              <a:rPr lang="en-US" sz="1200">
                <a:ea typeface="+mn-lt"/>
                <a:cs typeface="+mn-lt"/>
              </a:rPr>
              <a:t>. Technol. 2018, 4. </a:t>
            </a:r>
          </a:p>
          <a:p>
            <a:pPr marL="0" indent="0">
              <a:lnSpc>
                <a:spcPct val="90000"/>
              </a:lnSpc>
              <a:buNone/>
            </a:pPr>
            <a:r>
              <a:rPr lang="en-IN" sz="1200">
                <a:ea typeface="+mn-lt"/>
                <a:cs typeface="+mn-lt"/>
              </a:rPr>
              <a:t>Cited by 1035</a:t>
            </a:r>
            <a:endParaRPr lang="en-US" sz="1200"/>
          </a:p>
          <a:p>
            <a:pPr marL="0" indent="0">
              <a:lnSpc>
                <a:spcPct val="90000"/>
              </a:lnSpc>
              <a:buNone/>
            </a:pPr>
            <a:r>
              <a:rPr lang="en-IN" sz="1200">
                <a:ea typeface="+mn-lt"/>
                <a:cs typeface="+mn-lt"/>
              </a:rPr>
              <a:t>5. Adib, F.; Mao, H.; </a:t>
            </a:r>
            <a:r>
              <a:rPr lang="en-IN" sz="1200" err="1">
                <a:ea typeface="+mn-lt"/>
                <a:cs typeface="+mn-lt"/>
              </a:rPr>
              <a:t>Kabelac</a:t>
            </a:r>
            <a:r>
              <a:rPr lang="en-IN" sz="1200">
                <a:ea typeface="+mn-lt"/>
                <a:cs typeface="+mn-lt"/>
              </a:rPr>
              <a:t>, Z.; Katabi, D.; Miler, R.C. Smart homes that monitor breathing and heart rate. In Proceedings of the 33rd Annual ACM Conference on Human Factors in Computing Systems, Seoul, Korea, 18–23 April 2015.</a:t>
            </a:r>
            <a:endParaRPr lang="en-US" sz="1200">
              <a:ea typeface="+mn-lt"/>
              <a:cs typeface="+mn-lt"/>
            </a:endParaRPr>
          </a:p>
          <a:p>
            <a:pPr marL="0" indent="0">
              <a:lnSpc>
                <a:spcPct val="90000"/>
              </a:lnSpc>
              <a:buNone/>
            </a:pPr>
            <a:r>
              <a:rPr lang="en-IN" sz="1200">
                <a:ea typeface="+mn-lt"/>
                <a:cs typeface="+mn-lt"/>
              </a:rPr>
              <a:t>Cited by 766</a:t>
            </a:r>
            <a:endParaRPr lang="en-IN" sz="1200"/>
          </a:p>
          <a:p>
            <a:pPr marL="0" indent="0">
              <a:lnSpc>
                <a:spcPct val="90000"/>
              </a:lnSpc>
              <a:buNone/>
            </a:pPr>
            <a:r>
              <a:rPr lang="en-US" sz="1200">
                <a:ea typeface="+mn-lt"/>
                <a:cs typeface="+mn-lt"/>
              </a:rPr>
              <a:t>42. De Vito, S.; Piga, M.; Massera, E.; </a:t>
            </a:r>
            <a:r>
              <a:rPr lang="en-US" sz="1200" err="1">
                <a:ea typeface="+mn-lt"/>
                <a:cs typeface="+mn-lt"/>
              </a:rPr>
              <a:t>Martinotto</a:t>
            </a:r>
            <a:r>
              <a:rPr lang="en-US" sz="1200">
                <a:ea typeface="+mn-lt"/>
                <a:cs typeface="+mn-lt"/>
              </a:rPr>
              <a:t>, L. On field calibration of an electronic nose for benzene estimation in an urban pollution monitoring scenario. Sens. Actuators B Chem. 2008, 129, 750–757.</a:t>
            </a:r>
          </a:p>
          <a:p>
            <a:pPr marL="0" indent="0">
              <a:lnSpc>
                <a:spcPct val="90000"/>
              </a:lnSpc>
              <a:buNone/>
            </a:pPr>
            <a:r>
              <a:rPr lang="en-IN" sz="1200">
                <a:cs typeface="Calibri" panose="020F0502020204030204"/>
              </a:rPr>
              <a:t>Cited by 475</a:t>
            </a:r>
            <a:endParaRPr lang="en-IN" sz="1200"/>
          </a:p>
          <a:p>
            <a:pPr marL="0" indent="0">
              <a:lnSpc>
                <a:spcPct val="90000"/>
              </a:lnSpc>
              <a:buNone/>
            </a:pPr>
            <a:r>
              <a:rPr lang="en-IN" sz="1200">
                <a:ea typeface="+mn-lt"/>
                <a:cs typeface="+mn-lt"/>
              </a:rPr>
              <a:t>7. </a:t>
            </a:r>
            <a:r>
              <a:rPr lang="en-IN" sz="1200" err="1">
                <a:ea typeface="+mn-lt"/>
                <a:cs typeface="+mn-lt"/>
              </a:rPr>
              <a:t>Wiedinmyer</a:t>
            </a:r>
            <a:r>
              <a:rPr lang="en-IN" sz="1200">
                <a:ea typeface="+mn-lt"/>
                <a:cs typeface="+mn-lt"/>
              </a:rPr>
              <a:t>, C.; Yokelson, R.J.; Gullett, B.K. Global emissions of trace gases, particulate matter, and hazardous air pollutants from open burning of domestic waste. Environ. Sci. Technol. 2014, 48, 9523–9530.</a:t>
            </a:r>
            <a:endParaRPr lang="en-US" sz="1200">
              <a:ea typeface="+mn-lt"/>
              <a:cs typeface="+mn-lt"/>
            </a:endParaRPr>
          </a:p>
          <a:p>
            <a:pPr marL="0" indent="0">
              <a:lnSpc>
                <a:spcPct val="90000"/>
              </a:lnSpc>
              <a:buNone/>
            </a:pPr>
            <a:r>
              <a:rPr lang="en-IN" sz="1200">
                <a:ea typeface="+mn-lt"/>
                <a:cs typeface="+mn-lt"/>
              </a:rPr>
              <a:t>Cited by 370</a:t>
            </a:r>
            <a:endParaRPr lang="en-IN" sz="1200"/>
          </a:p>
          <a:p>
            <a:pPr marL="0" indent="0">
              <a:lnSpc>
                <a:spcPct val="90000"/>
              </a:lnSpc>
              <a:buNone/>
            </a:pPr>
            <a:r>
              <a:rPr lang="en-US" sz="1200">
                <a:ea typeface="+mn-lt"/>
                <a:cs typeface="+mn-lt"/>
              </a:rPr>
              <a:t>36. Gutierrez, J.M.; Jensen, M.; </a:t>
            </a:r>
            <a:r>
              <a:rPr lang="en-US" sz="1200" err="1">
                <a:ea typeface="+mn-lt"/>
                <a:cs typeface="+mn-lt"/>
              </a:rPr>
              <a:t>Henis</a:t>
            </a:r>
            <a:r>
              <a:rPr lang="en-US" sz="1200">
                <a:ea typeface="+mn-lt"/>
                <a:cs typeface="+mn-lt"/>
              </a:rPr>
              <a:t>, M.; Raiz, T. Smart waste collection system based on location intelligence. Procedia </a:t>
            </a:r>
            <a:r>
              <a:rPr lang="en-US" sz="1200" err="1">
                <a:ea typeface="+mn-lt"/>
                <a:cs typeface="+mn-lt"/>
              </a:rPr>
              <a:t>Comput</a:t>
            </a:r>
            <a:r>
              <a:rPr lang="en-US" sz="1200">
                <a:ea typeface="+mn-lt"/>
                <a:cs typeface="+mn-lt"/>
              </a:rPr>
              <a:t>. Sci. 2015, 61, 120–127. [</a:t>
            </a:r>
          </a:p>
          <a:p>
            <a:pPr marL="0" indent="0">
              <a:lnSpc>
                <a:spcPct val="90000"/>
              </a:lnSpc>
              <a:buNone/>
            </a:pPr>
            <a:r>
              <a:rPr lang="en-IN" sz="1200">
                <a:ea typeface="+mn-lt"/>
                <a:cs typeface="+mn-lt"/>
              </a:rPr>
              <a:t>Cited by 183 </a:t>
            </a:r>
            <a:endParaRPr lang="en-IN" sz="1200"/>
          </a:p>
          <a:p>
            <a:pPr marL="0" indent="0">
              <a:lnSpc>
                <a:spcPct val="90000"/>
              </a:lnSpc>
              <a:buNone/>
            </a:pPr>
            <a:r>
              <a:rPr lang="en-IN" sz="1200">
                <a:ea typeface="+mn-lt"/>
                <a:cs typeface="+mn-lt"/>
              </a:rPr>
              <a:t>6. Kraay, A. Methodology for a World Bank Human Capital Index; The World Bank: Washington, DC, USA, 2018.</a:t>
            </a:r>
            <a:endParaRPr lang="en-US" sz="1200">
              <a:ea typeface="+mn-lt"/>
              <a:cs typeface="+mn-lt"/>
            </a:endParaRPr>
          </a:p>
          <a:p>
            <a:pPr marL="0" indent="0">
              <a:lnSpc>
                <a:spcPct val="90000"/>
              </a:lnSpc>
              <a:buNone/>
            </a:pPr>
            <a:r>
              <a:rPr lang="en-IN" sz="1200">
                <a:ea typeface="+mn-lt"/>
                <a:cs typeface="+mn-lt"/>
              </a:rPr>
              <a:t>Cited by 150</a:t>
            </a:r>
            <a:endParaRPr lang="en-IN" sz="1200"/>
          </a:p>
          <a:p>
            <a:pPr marL="0" indent="0">
              <a:lnSpc>
                <a:spcPct val="90000"/>
              </a:lnSpc>
              <a:buNone/>
            </a:pPr>
            <a:endParaRPr lang="en-US" sz="1200">
              <a:cs typeface="Calibri" panose="020F0502020204030204"/>
            </a:endParaRPr>
          </a:p>
        </p:txBody>
      </p:sp>
    </p:spTree>
    <p:extLst>
      <p:ext uri="{BB962C8B-B14F-4D97-AF65-F5344CB8AC3E}">
        <p14:creationId xmlns:p14="http://schemas.microsoft.com/office/powerpoint/2010/main" val="13870839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875548055A184E99C19647DA2302F1" ma:contentTypeVersion="13" ma:contentTypeDescription="Create a new document." ma:contentTypeScope="" ma:versionID="6d2e03844ac5c67cde32b45ab3d2f682">
  <xsd:schema xmlns:xsd="http://www.w3.org/2001/XMLSchema" xmlns:xs="http://www.w3.org/2001/XMLSchema" xmlns:p="http://schemas.microsoft.com/office/2006/metadata/properties" xmlns:ns3="77f54150-496e-40c3-b07d-b333905a2363" xmlns:ns4="fe1dd6bf-b389-4b09-bf3a-f1f4d4f9a14b" targetNamespace="http://schemas.microsoft.com/office/2006/metadata/properties" ma:root="true" ma:fieldsID="59f2ee69328cc6bc07a88bc5cc72050d" ns3:_="" ns4:_="">
    <xsd:import namespace="77f54150-496e-40c3-b07d-b333905a2363"/>
    <xsd:import namespace="fe1dd6bf-b389-4b09-bf3a-f1f4d4f9a1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54150-496e-40c3-b07d-b333905a236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1dd6bf-b389-4b09-bf3a-f1f4d4f9a1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4E9596-E7E5-432A-A774-8027A314AA76}">
  <ds:schemaRefs>
    <ds:schemaRef ds:uri="77f54150-496e-40c3-b07d-b333905a2363"/>
    <ds:schemaRef ds:uri="fe1dd6bf-b389-4b09-bf3a-f1f4d4f9a1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E7B59A-2AA1-40AD-888E-B602510825C6}">
  <ds:schemaRefs>
    <ds:schemaRef ds:uri="77f54150-496e-40c3-b07d-b333905a2363"/>
    <ds:schemaRef ds:uri="fe1dd6bf-b389-4b09-bf3a-f1f4d4f9a1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9934528-1E6C-491E-924E-CEFB3DDDCE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Wisp</vt:lpstr>
      <vt:lpstr>MACHINE LEARNING PROJECT 4  </vt:lpstr>
      <vt:lpstr>1.Title of the paper </vt:lpstr>
      <vt:lpstr>2. Authors, their country, university (or company names)</vt:lpstr>
      <vt:lpstr>3. Year of publication</vt:lpstr>
      <vt:lpstr>4. Number of times the paper is cited by (referenced by) other papers</vt:lpstr>
      <vt:lpstr>5. Number of research papers referenced in the paper</vt:lpstr>
      <vt:lpstr>6. Conference/Journal/Publication (book that it is published in)</vt:lpstr>
      <vt:lpstr>7.Submission deadline for 2023 of the conference/Journal (May have a rolling deadline) + related link</vt:lpstr>
      <vt:lpstr>8. List of references listed in the reverse order of number of times it is referenced (Use Google scholar to find the year of publications, number of citations in descending order of number of citations)</vt:lpstr>
      <vt:lpstr>CONTINUED</vt:lpstr>
      <vt:lpstr>40. Li, Y.; Huang, J.; Luo, J. Using user generated online photos to estimate and monitor air pollution in major cities. In Proceedings of the 7th International Conference on Internet Multimedia Computing and Service, Zhangjiajie, China, 19–21 August 2015. Cited by 66   25. Ali, T.; Muhammad, I.; Abdullah, S.A.; Glowacz, A. A IoT-Based Smart Waste Bin Monitoring and Municipal Solid Waste Management System for Smart Cities. Arab. J. Sci. Eng. 2020. Cited by 48  26. Memon, S.K.; Shaikh, F.K.; Mahoto, N.A.; Memon, A.A. IoT based smart garbage monitoring &amp; collection system using WeMos &amp; Ultrasonic sensors. In Proceedings of the 2019 2nd International Conference on Computing, Mathematics and Engineering Technologies (iCoMET), Sukkur, Pakistan, 30–31 January 2019; IEEE: Piscataway, NJ, USA, 2019  Cited by 44  24. Jain, A.; Bagherwal, R. Design and implementation of a smart solid waste monitoring and collection system based on Internet of Things. In Proceedings of the 2017 8th International Conference on Computing, Communication and Networking Technologies (ICCCNT), Delhi, India, 3–5 July 2017; IEEE: Piscataway, NJ, USA, 2017. Cited by 40  14. Anitha, A. Garbage monitoring system using IoT. in 14th ICSET-2017, IOP Conf. Series: Materials Science and Engineering. Semant. Sch. 2017 Cited by 36  17. The World Bank Annual Report 2012; The World Bank: Washington, DC, USA, 2012. Cited by 34  8. Yan, F.; Zhu, F.; Wang, Q.; Xiong, Y. Preliminary study of PM2. 5 formation during municipal solid waste incineration. Procedia Environ. Sci. 2016, 31, 475–481. Cited by 15    </vt:lpstr>
      <vt:lpstr>28. Pereira, W.; Parulekar, S.; Phaltankar, S.; Kamble, V. Smart Bin (Waste Segregation and Optimisation). In Proceedings of the 2019 Amity International Conference on Artificial Intelligence (AICAI), Dubai, UAE, 4–6 February 2019; IEEE: Piscataway, NJ, USA, 2019. Cited by 34  31. Chalke, S.S.; Bhalerao, M.; Bangar, S.; Gaikwad, D. A Survey on IOT Based Smart Garbage Monitoring System. Int. J. Adv. Res. Ideas Innov. Technol. 2018, 4. Cited by 34   31. Chalke, S.S.; Bhalerao, M.; Bangar, S.; Gaikwad, D. A Survey on IOT Based Smart Garbage Monitoring System. Int. J. Adv. Res. Ideas Innov. Technol. 2018, 4. Cited by 34   39. Wohlfart, R. Carbon Monoxide Dangers in the Boiler Room. 2015. Available online: www.pmmag.com/ articles/97528-carbonmonoxide-danger-in-the-boiler-room (accessed on 10 July 2020). Cited by 34  18. Anagnostopoulos, T.V.; Zaslavsky, A. Effective waste collection with shortest path semi-static and dynamic routing. In Proceedings of the International Conference on Next Generation Wired/Wireless Networking, St. Petersburg, Russia, 27–28 August 2014; Springer: Cham, Switzerland, 2014. Cited by 33  35. Bharadwaj, B.; Kumudha, M.; Gowri Chandra, N.; Chaithra, G. Automation of Smart waste management using IoT to support “Swachh Bharat Abhiyan”—A practical approach. In Proceedings of the 2017 2nd International Conference on Computing and Communications Technologies (ICCCT), Chennai, India, 23–24 February 2017; IEEE: Picataway, NJ, USA, 2017. Cited by 33  16. Sirsikar, S.; Karemore, P. Review paper on air pollution monitoring system. Int. J. Adv. Res. Comput. Commun. Eng. 2015, 4, 218–220. Cited by 28</vt:lpstr>
      <vt:lpstr>3. Jain, A.; Sharma, B.; Gupta, P. Internet of things: Architecture, security goals, and challenges—A survey. Int. J. Innov. Res. Sci. Eng. 2016, 2, 154–163. Cited by 25  33. Draz, U.; Ali, T.; Khan, J.A.; Majid, M.; Yasin, S. A real-time smart dumpsters monitoring and garbage collection system. In Proceedings of the 2017 Fifth International Conference on Aerospace Science &amp; Engineering (ICASE), Islamabad, Pakistan, 14–16 November 2017; IEEE: Piscataway, NJ, USA, 2017.  Cited by 25  23. Shyam, G.K.; Manvi, S.S.; Bharti, P. Smart waste management using Internet-of-Things (IoT). In Proceedings of the 2017 2nd International Conference on Computing and Communications Technologies (ICCCT 2017), Chennai, India, 23–24 February 2017; IEEE: Piscataway, NJ, USA, 2017. Cited by 23  4. Jain, A.; Soni, B.K. Secure Modern Healthcare System Based on Internet of Things and Secret Sharing of IoT Healthcare Data. Int. J. Adv. Netw. Appl. 2017, 8, 3283. Cited by 19  13. Dev, A.; Jasrotia, M.; Nadaf, M.; Shah, R. IoT based smart garbage detection system. Int. Res. J. Eng. Technol. 2016,  Cited by 18  2. Lionetto, M.G.; Guascito, M.R.; Caricato, R.; Giordano, M.E.; Bartolomeo, A.R.D.; Romano, M.P.; Conte, M.; Dinoi, A.; Contini, D. Correlation of Oxidative Potential with Ecotoxicological and Cytotoxicological Potential of PM10 at an Urban Background Site in Italy. Atmosphere 2019, 10, 733. Cited by 17  38. Shamin, N.; Fathimal, P.M.; Raghavendran, R.; Kamalesh, P. Smart Garbage Segregation &amp; Management System Using Internet of Things (IoT) &amp; Machine Learning (ML). In Proceedings of the 2019 1st International Conference on Innovations in Information and Communication Technology (ICIICT), Chennai, India, 25–26 April 2019; IEEE: Piscataway, NJ, USA, 2019. Cited by 17  29. Sunny, M.S.H.; Dipta, D.R.; Hossain, S.; Faruque, H.M.R.; Hossain, E. Design of a Convolutional Neural Network Based Smart Waste Disposal System. In Proceedings of the 2019 1st International Conference on Advances in Science, Engineering and Robotics Technology (ICASERT), Dhaka, Bangladesh, 3–5 May 2019; IEEE: Piscataway, NJ, USA, 2019. Cited by  16 </vt:lpstr>
      <vt:lpstr>34. Ng, K.M.; Suhaimi, M.A.H.N.; Ahmad, A.; Razak, N.A. Remote air quality monitoring system by using MyRIO-LabVIEW. In Proceedings of the 2018 9th IEEE Control and System Graduate Research Colloquium (ICSGRC), Shah Alam, Malaysia, 3–4 August 2018; IEEE: Piscataway, NJ, USA, 2018. Cited by 16  11. Lu, J.; Dong, C. Research of shortest path algorithm based on the data structure. In Proceedings of the 2012 IEEE International Conference on Computer Science and Automation Engineering, Beijing, China, 22–24 June 2012; IEEE: Piscataway, NJ, USA, 2012. Cited by 15  27. Siddique, M.J.; Islam, M.A.; Nur, F.N.; Moon, N.N.; Saifuzzaman, M. BREATHE SAFE: A Smart Garbage Collection System for Dhaka City. In Proceedings of the 2018 10th International Conference on Electrical and Computer Engineering (ICECE), Dhaka, Bangladesh, 20–22 December 2018; IEEE: Piscataway, NJ, USA, 2018. Energies 2020, 13, 3930 22 of 22  Cited by 15  32. Pan, P.; Lai, J.; Chen, G.; Li, J.; Zhao, M.; Ren, H. An Intelligent Garbage Bin Based on NB-IOT Research Mode. In Proceedings of the 2018 IEEE International Conference of Safety Produce Informatization (IICSPI), Chongqing, China, 10–12 December 2018; IEEE: Piscataway, NJ, USA, 2018.  Cited by 15  37. Surapaneni, P.; Maguluri, L.; Symala, M. Solid Waste Management in Smart Cities using IoT. Int. J. Pure Appl. Math. 2018, 118, 635–640.  Cited by  14  </vt:lpstr>
      <vt:lpstr>45. Ali, T.; Noureen, J.; Draz, U.; Shaf, A.; Yasin, S.; Ayaz, M. Participants Ranking Algorithm for Crowdsensing in Mobile Communication. Eai Endorsed Trans. Scalable Inf. Syst. 2018, 5. Cited by 13  44. Ali, T.; Draz, U.; Yasin, S.; Noureen, J.; Shaf, A.; Ali, M. An Efficient Participant’s Selection Algorithm for Crowdsensing. Int. J. Adv. Comput. Sci. Appl. 2018, 9, 399–404. Cited by  11  21. Liu, Q.; Zhang, B.; Sun, H.; Guan, Y.; Zhao, L. A novel k-means clustering algorithm based on positive examples and careful seeding. In Proceedings of the 2010 International Conference on Computational and Information Sciences, Chengdu, China, 17–19 December 2010; IEEE: Piscataway, NJ, USA, 2010. Cited by 7  12. Nayak, S.; Narvekar, M. Real-time vehicle navigation using modified A∗ algorithm. In Proceedings of the 2017 International Conference on Emerging Trends &amp; Innovation in ICT (ICEI), Maharashtra, India, 3–5 February 2017; IEEE: Piscataway, NJ, USA, 2017. Cited by 4  15. Shariff, M.; Shelyna, S.-S. Real Time Air Quality Reporting System; Universiti Tun Hussein Onn Malaysia: Parit Raja, Malaysia, 2015. Cited by 3  </vt:lpstr>
      <vt:lpstr>9. Maximum times any of its referenced papers has been cited (Tells how important a referenced paper is considered to be)</vt:lpstr>
      <vt:lpstr>10. Dataset: List the datasets used in this paper. List their names, source (where you can download the datasets from), names of features with a very brief description</vt:lpstr>
      <vt:lpstr>CONTINUED</vt:lpstr>
      <vt:lpstr>11a) State the link of the site where you can download the source code related to this research paper from. If the source code used in the paper is not available, find one source of code for any paper referenced in this paper or a related paper</vt:lpstr>
      <vt:lpstr>11b). Review paper: State the link of the sites where you can download the source code related to at  least 2 papers referenced in this research paper </vt:lpstr>
      <vt:lpstr>12. Domain Name + Description: Explain the domain that the ML algorithms are applied to </vt:lpstr>
      <vt:lpstr>13) Explanation: Briefly explain the problem the researchers are working to solve  </vt:lpstr>
      <vt:lpstr>14) Benefits of Techniques used:  a. Non-survey paper: What are the benefits of the technique used in the research paper for non- review paper  OR  b. Survey paper: Brief list/summary of techniques covered </vt:lpstr>
      <vt:lpstr>15. Summary</vt:lpstr>
      <vt:lpstr>16)Literature review: Literature review and its methods. </vt:lpstr>
      <vt:lpstr>17) Pros and Cons: Discuss some of the good/bad points of the methods used in this paper. </vt:lpstr>
      <vt:lpstr>18) Address deficiencies: What do you see as some possible ways to address the deficiencies of this paper ?</vt:lpstr>
      <vt:lpstr>19) Contributions: What are the major contributions of this work? </vt:lpstr>
      <vt:lpstr>20) Future recommendations:  What future work recommendations do the authors  suggest? What is your recommendation on future work? </vt:lpstr>
      <vt:lpstr>21) Machine learning algorithms: List all Machine Learning Algorithms used in this paper.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SHASHWAT CHAUHAN</dc:creator>
  <cp:revision>239</cp:revision>
  <dcterms:created xsi:type="dcterms:W3CDTF">2022-11-28T15:59:01Z</dcterms:created>
  <dcterms:modified xsi:type="dcterms:W3CDTF">2022-12-01T05:31:51Z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0x010100E6875548055A184E99C19647DA2302F1</vt:lpwstr>
  </property>
</Properties>
</file>