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78E2-62C3-C64B-07C9-49C80AB427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A10A75-D365-E5DF-CEF1-D27ABD1C9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F3AF28-985F-5D22-75A2-732E0AC965D5}"/>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5" name="Footer Placeholder 4">
            <a:extLst>
              <a:ext uri="{FF2B5EF4-FFF2-40B4-BE49-F238E27FC236}">
                <a16:creationId xmlns:a16="http://schemas.microsoft.com/office/drawing/2014/main" id="{19F9686A-4A33-C4FC-2D90-1B7FBB05C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F19AC-52D4-D2E7-8F0D-3017104A7C25}"/>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268367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13B7-8ADF-93C0-9DE6-EEAF989849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299BD6-564C-3A1A-3037-FE1E1DE5E1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B6A9A-C712-03BA-5066-789C89D8A219}"/>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5" name="Footer Placeholder 4">
            <a:extLst>
              <a:ext uri="{FF2B5EF4-FFF2-40B4-BE49-F238E27FC236}">
                <a16:creationId xmlns:a16="http://schemas.microsoft.com/office/drawing/2014/main" id="{A74E83A9-8E1D-A6D5-CA18-256279746A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832F12-F115-9DCA-6A8A-33939BBF21A6}"/>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341517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0B43F-F325-08D2-2FB7-3D0AEB662E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82AA36-593E-B267-84A3-B9172D8641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343A8-406B-BA44-6AE0-47572E74E3B1}"/>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5" name="Footer Placeholder 4">
            <a:extLst>
              <a:ext uri="{FF2B5EF4-FFF2-40B4-BE49-F238E27FC236}">
                <a16:creationId xmlns:a16="http://schemas.microsoft.com/office/drawing/2014/main" id="{2E862080-C5AD-2DD3-0FBA-B7885DFEE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D5674-77F9-E8D1-51B3-950B9D0C93FD}"/>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262881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F9D5-58CD-A15C-D8D6-4DAF6DAFDF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0A25DA-7D7F-9FBB-7CB5-E8E2C38364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49DC3-EB74-A96A-8516-DB461F73F8EB}"/>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5" name="Footer Placeholder 4">
            <a:extLst>
              <a:ext uri="{FF2B5EF4-FFF2-40B4-BE49-F238E27FC236}">
                <a16:creationId xmlns:a16="http://schemas.microsoft.com/office/drawing/2014/main" id="{006A6190-653C-B48D-F0AF-A4F5B91438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F49CC6-7071-E657-946D-1E53DE1F43A2}"/>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284078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3C99-30CF-3443-3535-565356CA7F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CB4BBE-8EBB-8AC4-BD12-5F3D9C109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0760B-C811-4B52-BE17-5993859F5A1E}"/>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5" name="Footer Placeholder 4">
            <a:extLst>
              <a:ext uri="{FF2B5EF4-FFF2-40B4-BE49-F238E27FC236}">
                <a16:creationId xmlns:a16="http://schemas.microsoft.com/office/drawing/2014/main" id="{483572DB-B936-7A53-9213-28332DB087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6B584-E03C-07A2-926E-CBA8D6D73C56}"/>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394435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460D-F3F7-E722-E444-61BC4D2AB7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5F052F-8610-1ABD-F2B9-D8F422736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52C817-9CBD-D6F9-731B-309D57FFA2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472BFC-59DF-4537-6A5C-7A565F6CE1E2}"/>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6" name="Footer Placeholder 5">
            <a:extLst>
              <a:ext uri="{FF2B5EF4-FFF2-40B4-BE49-F238E27FC236}">
                <a16:creationId xmlns:a16="http://schemas.microsoft.com/office/drawing/2014/main" id="{1E28B9FD-F900-C691-B817-F383EBE9B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9C19C1-013E-2BF9-EE7C-46C1E2BF2B42}"/>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199631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39FC-3496-F78E-A2BF-9D186BA23B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A46C8B-88E8-8151-EACC-20BC42BCF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56599-9AE5-6BF7-9705-73BF7508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74C2FF-E0F4-EB24-BC4B-F6DC26D66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23786-395C-577E-155F-AC28B22431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54ECDB-1288-8396-2EF7-F7AA03B1D868}"/>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8" name="Footer Placeholder 7">
            <a:extLst>
              <a:ext uri="{FF2B5EF4-FFF2-40B4-BE49-F238E27FC236}">
                <a16:creationId xmlns:a16="http://schemas.microsoft.com/office/drawing/2014/main" id="{5D74971F-C7CB-75ED-1894-B339750111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42875B-22F1-2548-F474-00575487AC8E}"/>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348729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0BB8-1812-69F8-B8E4-25E2A2733B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205634-97D9-6D61-25E9-42E791D6FE32}"/>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4" name="Footer Placeholder 3">
            <a:extLst>
              <a:ext uri="{FF2B5EF4-FFF2-40B4-BE49-F238E27FC236}">
                <a16:creationId xmlns:a16="http://schemas.microsoft.com/office/drawing/2014/main" id="{8EA5A053-F40C-A625-C65E-B76C69A052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31F8A4-ABA0-72A2-0F8F-062338836739}"/>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327159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85DDB-39D0-EAC1-2D51-DC425B6F607F}"/>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3" name="Footer Placeholder 2">
            <a:extLst>
              <a:ext uri="{FF2B5EF4-FFF2-40B4-BE49-F238E27FC236}">
                <a16:creationId xmlns:a16="http://schemas.microsoft.com/office/drawing/2014/main" id="{70224B00-5579-6D8E-FB1C-7692446CB7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9C49AD-E414-89E4-6557-8BCFC3212C60}"/>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20183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67F6-A003-FDE2-DB08-6A2636C95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5877F2-3CBE-4034-1036-593FEDBAF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8361B2-08A5-F7B4-7E69-7FBDE9935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AE6EC-5C5B-C4F5-23C4-A7CCCAB5AF30}"/>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6" name="Footer Placeholder 5">
            <a:extLst>
              <a:ext uri="{FF2B5EF4-FFF2-40B4-BE49-F238E27FC236}">
                <a16:creationId xmlns:a16="http://schemas.microsoft.com/office/drawing/2014/main" id="{F0CB155E-DB5A-C1C4-39D5-2B01051274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0517C-7248-B6A4-273A-3E5AD4234BE6}"/>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380478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B446-A793-E5B2-E8E5-EE353792F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C6E97C-8EAC-E528-A11E-A0B396028C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6E2FDE-1F3C-228C-75AC-056464887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A920D-4921-B304-DA61-DB7696B5123A}"/>
              </a:ext>
            </a:extLst>
          </p:cNvPr>
          <p:cNvSpPr>
            <a:spLocks noGrp="1"/>
          </p:cNvSpPr>
          <p:nvPr>
            <p:ph type="dt" sz="half" idx="10"/>
          </p:nvPr>
        </p:nvSpPr>
        <p:spPr/>
        <p:txBody>
          <a:bodyPr/>
          <a:lstStyle/>
          <a:p>
            <a:fld id="{7FA57250-BC8A-4B9E-995E-A6123D1BF7FF}" type="datetimeFigureOut">
              <a:rPr lang="en-IN" smtClean="0"/>
              <a:t>28-12-2022</a:t>
            </a:fld>
            <a:endParaRPr lang="en-IN"/>
          </a:p>
        </p:txBody>
      </p:sp>
      <p:sp>
        <p:nvSpPr>
          <p:cNvPr id="6" name="Footer Placeholder 5">
            <a:extLst>
              <a:ext uri="{FF2B5EF4-FFF2-40B4-BE49-F238E27FC236}">
                <a16:creationId xmlns:a16="http://schemas.microsoft.com/office/drawing/2014/main" id="{17E5B1E6-05F5-AF33-E714-4FDA486772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C9ED63-59AE-7244-892B-0D7015FF8CFB}"/>
              </a:ext>
            </a:extLst>
          </p:cNvPr>
          <p:cNvSpPr>
            <a:spLocks noGrp="1"/>
          </p:cNvSpPr>
          <p:nvPr>
            <p:ph type="sldNum" sz="quarter" idx="12"/>
          </p:nvPr>
        </p:nvSpPr>
        <p:spPr/>
        <p:txBody>
          <a:bodyPr/>
          <a:lstStyle/>
          <a:p>
            <a:fld id="{50D24B37-1C53-42CF-A87C-7E19755C7C73}" type="slidenum">
              <a:rPr lang="en-IN" smtClean="0"/>
              <a:t>‹#›</a:t>
            </a:fld>
            <a:endParaRPr lang="en-IN"/>
          </a:p>
        </p:txBody>
      </p:sp>
    </p:spTree>
    <p:extLst>
      <p:ext uri="{BB962C8B-B14F-4D97-AF65-F5344CB8AC3E}">
        <p14:creationId xmlns:p14="http://schemas.microsoft.com/office/powerpoint/2010/main" val="152966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52BABE-F16F-1838-B875-69E6CF98E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C3962A-1E54-D2B6-9C3C-9BA1D7A0F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B23E18-5F09-D142-B72B-42D7E762F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57250-BC8A-4B9E-995E-A6123D1BF7FF}" type="datetimeFigureOut">
              <a:rPr lang="en-IN" smtClean="0"/>
              <a:t>28-12-2022</a:t>
            </a:fld>
            <a:endParaRPr lang="en-IN"/>
          </a:p>
        </p:txBody>
      </p:sp>
      <p:sp>
        <p:nvSpPr>
          <p:cNvPr id="5" name="Footer Placeholder 4">
            <a:extLst>
              <a:ext uri="{FF2B5EF4-FFF2-40B4-BE49-F238E27FC236}">
                <a16:creationId xmlns:a16="http://schemas.microsoft.com/office/drawing/2014/main" id="{41F1402D-5B83-1DC3-3194-5B100672D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2BE51D-D76A-A60E-41C2-6ACFE7987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24B37-1C53-42CF-A87C-7E19755C7C73}" type="slidenum">
              <a:rPr lang="en-IN" smtClean="0"/>
              <a:t>‹#›</a:t>
            </a:fld>
            <a:endParaRPr lang="en-IN"/>
          </a:p>
        </p:txBody>
      </p:sp>
    </p:spTree>
    <p:extLst>
      <p:ext uri="{BB962C8B-B14F-4D97-AF65-F5344CB8AC3E}">
        <p14:creationId xmlns:p14="http://schemas.microsoft.com/office/powerpoint/2010/main" val="3498753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A056-CC28-D882-93FA-FA68F5A9AB9E}"/>
              </a:ext>
            </a:extLst>
          </p:cNvPr>
          <p:cNvSpPr>
            <a:spLocks noGrp="1"/>
          </p:cNvSpPr>
          <p:nvPr>
            <p:ph type="ctrTitle"/>
          </p:nvPr>
        </p:nvSpPr>
        <p:spPr/>
        <p:txBody>
          <a:bodyPr/>
          <a:lstStyle/>
          <a:p>
            <a:r>
              <a:rPr lang="en-IN" dirty="0"/>
              <a:t>EY Scholarship</a:t>
            </a:r>
          </a:p>
        </p:txBody>
      </p:sp>
      <p:sp>
        <p:nvSpPr>
          <p:cNvPr id="3" name="Subtitle 2">
            <a:extLst>
              <a:ext uri="{FF2B5EF4-FFF2-40B4-BE49-F238E27FC236}">
                <a16:creationId xmlns:a16="http://schemas.microsoft.com/office/drawing/2014/main" id="{7B90BD28-8C1A-F8E8-51EA-F2DF02EA01D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1457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89E8-85E6-BE81-AC22-832BEDED632F}"/>
              </a:ext>
            </a:extLst>
          </p:cNvPr>
          <p:cNvSpPr>
            <a:spLocks noGrp="1"/>
          </p:cNvSpPr>
          <p:nvPr>
            <p:ph type="title"/>
          </p:nvPr>
        </p:nvSpPr>
        <p:spPr/>
        <p:txBody>
          <a:bodyPr/>
          <a:lstStyle/>
          <a:p>
            <a:r>
              <a:rPr lang="en-IN" dirty="0"/>
              <a:t>Innovation</a:t>
            </a:r>
          </a:p>
        </p:txBody>
      </p:sp>
      <p:sp>
        <p:nvSpPr>
          <p:cNvPr id="3" name="Content Placeholder 2">
            <a:extLst>
              <a:ext uri="{FF2B5EF4-FFF2-40B4-BE49-F238E27FC236}">
                <a16:creationId xmlns:a16="http://schemas.microsoft.com/office/drawing/2014/main" id="{AD24120C-686D-7225-700B-271A56DD6610}"/>
              </a:ext>
            </a:extLst>
          </p:cNvPr>
          <p:cNvSpPr>
            <a:spLocks noGrp="1"/>
          </p:cNvSpPr>
          <p:nvPr>
            <p:ph idx="1"/>
          </p:nvPr>
        </p:nvSpPr>
        <p:spPr/>
        <p:txBody>
          <a:bodyPr/>
          <a:lstStyle/>
          <a:p>
            <a:r>
              <a:rPr lang="en-IN" dirty="0"/>
              <a:t>Masked Medical data sharing in cases of emergency</a:t>
            </a:r>
          </a:p>
          <a:p>
            <a:r>
              <a:rPr lang="en-IN" dirty="0"/>
              <a:t>One health portal for sharing and storing all medical data</a:t>
            </a:r>
          </a:p>
          <a:p>
            <a:r>
              <a:rPr lang="en-IN" dirty="0"/>
              <a:t>Assigns unique Id to every citizen and uses that to store and access medical data</a:t>
            </a:r>
          </a:p>
          <a:p>
            <a:r>
              <a:rPr lang="en-IN" dirty="0"/>
              <a:t>ABHA number is already being developed by Indian Govt which can be used as the unique Id in our project</a:t>
            </a:r>
          </a:p>
          <a:p>
            <a:r>
              <a:rPr lang="en-IN" dirty="0"/>
              <a:t>Central govt is creating a database where medical data will be stored</a:t>
            </a:r>
          </a:p>
          <a:p>
            <a:r>
              <a:rPr lang="en-IN" dirty="0"/>
              <a:t>At times of emergency, we can use the concept of masked data and reduce the time of starting the treatment</a:t>
            </a:r>
          </a:p>
        </p:txBody>
      </p:sp>
    </p:spTree>
    <p:extLst>
      <p:ext uri="{BB962C8B-B14F-4D97-AF65-F5344CB8AC3E}">
        <p14:creationId xmlns:p14="http://schemas.microsoft.com/office/powerpoint/2010/main" val="223219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9FE5-EE93-87E1-0D7D-FB820FD6A0FA}"/>
              </a:ext>
            </a:extLst>
          </p:cNvPr>
          <p:cNvSpPr>
            <a:spLocks noGrp="1"/>
          </p:cNvSpPr>
          <p:nvPr>
            <p:ph type="title"/>
          </p:nvPr>
        </p:nvSpPr>
        <p:spPr/>
        <p:txBody>
          <a:bodyPr/>
          <a:lstStyle/>
          <a:p>
            <a:r>
              <a:rPr lang="en-IN" dirty="0"/>
              <a:t>Clarity of Thought</a:t>
            </a:r>
          </a:p>
        </p:txBody>
      </p:sp>
      <p:sp>
        <p:nvSpPr>
          <p:cNvPr id="3" name="Content Placeholder 2">
            <a:extLst>
              <a:ext uri="{FF2B5EF4-FFF2-40B4-BE49-F238E27FC236}">
                <a16:creationId xmlns:a16="http://schemas.microsoft.com/office/drawing/2014/main" id="{F045F8A9-BD23-3591-FEE0-F487AEC5501C}"/>
              </a:ext>
            </a:extLst>
          </p:cNvPr>
          <p:cNvSpPr>
            <a:spLocks noGrp="1"/>
          </p:cNvSpPr>
          <p:nvPr>
            <p:ph idx="1"/>
          </p:nvPr>
        </p:nvSpPr>
        <p:spPr/>
        <p:txBody>
          <a:bodyPr/>
          <a:lstStyle/>
          <a:p>
            <a:r>
              <a:rPr lang="en-IN" dirty="0"/>
              <a:t>This website will serve as a health portal which will store the medical reports of a citizen </a:t>
            </a:r>
          </a:p>
          <a:p>
            <a:r>
              <a:rPr lang="en-IN" dirty="0"/>
              <a:t>Saves paperwork of the government </a:t>
            </a:r>
          </a:p>
          <a:p>
            <a:r>
              <a:rPr lang="en-IN" dirty="0"/>
              <a:t>In case of accidents, basic data for treatment can be accessed using the unique ID of the victim</a:t>
            </a:r>
          </a:p>
          <a:p>
            <a:r>
              <a:rPr lang="en-IN" dirty="0"/>
              <a:t>Saves the time required to check the basic medical data </a:t>
            </a:r>
          </a:p>
          <a:p>
            <a:r>
              <a:rPr lang="en-IN" dirty="0"/>
              <a:t>Treatment can be started immediately with masked data</a:t>
            </a:r>
          </a:p>
          <a:p>
            <a:r>
              <a:rPr lang="en-IN" dirty="0"/>
              <a:t>For further data access </a:t>
            </a:r>
            <a:r>
              <a:rPr lang="en-IN" dirty="0" err="1"/>
              <a:t>dr</a:t>
            </a:r>
            <a:r>
              <a:rPr lang="en-IN" dirty="0"/>
              <a:t>/hospital has to request the patient or his nominees and can access the complete data only on their approval</a:t>
            </a:r>
          </a:p>
        </p:txBody>
      </p:sp>
    </p:spTree>
    <p:extLst>
      <p:ext uri="{BB962C8B-B14F-4D97-AF65-F5344CB8AC3E}">
        <p14:creationId xmlns:p14="http://schemas.microsoft.com/office/powerpoint/2010/main" val="124679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055E-EB9F-20A5-8527-34E1C70E6D59}"/>
              </a:ext>
            </a:extLst>
          </p:cNvPr>
          <p:cNvSpPr>
            <a:spLocks noGrp="1"/>
          </p:cNvSpPr>
          <p:nvPr>
            <p:ph type="title"/>
          </p:nvPr>
        </p:nvSpPr>
        <p:spPr/>
        <p:txBody>
          <a:bodyPr/>
          <a:lstStyle/>
          <a:p>
            <a:r>
              <a:rPr lang="en-IN" dirty="0"/>
              <a:t>Passion to Win</a:t>
            </a:r>
          </a:p>
        </p:txBody>
      </p:sp>
      <p:sp>
        <p:nvSpPr>
          <p:cNvPr id="3" name="Content Placeholder 2">
            <a:extLst>
              <a:ext uri="{FF2B5EF4-FFF2-40B4-BE49-F238E27FC236}">
                <a16:creationId xmlns:a16="http://schemas.microsoft.com/office/drawing/2014/main" id="{3B24D902-2C47-778E-CB25-F4FD9AB63B8E}"/>
              </a:ext>
            </a:extLst>
          </p:cNvPr>
          <p:cNvSpPr>
            <a:spLocks noGrp="1"/>
          </p:cNvSpPr>
          <p:nvPr>
            <p:ph idx="1"/>
          </p:nvPr>
        </p:nvSpPr>
        <p:spPr/>
        <p:txBody>
          <a:bodyPr/>
          <a:lstStyle/>
          <a:p>
            <a:r>
              <a:rPr lang="en-IN" dirty="0"/>
              <a:t>Market size</a:t>
            </a:r>
          </a:p>
          <a:p>
            <a:r>
              <a:rPr lang="en-IN" dirty="0"/>
              <a:t>Problem- delay in starting the treatment</a:t>
            </a:r>
          </a:p>
          <a:p>
            <a:r>
              <a:rPr lang="en-IN" dirty="0"/>
              <a:t>Solution- 1.the data can be used for starting treatment on time</a:t>
            </a:r>
          </a:p>
          <a:p>
            <a:pPr marL="0" indent="0">
              <a:buNone/>
            </a:pPr>
            <a:r>
              <a:rPr lang="en-IN" dirty="0"/>
              <a:t>2. Making the ABHA number assigning compulsory and saving each citizen’s data in a centralized govt database</a:t>
            </a:r>
          </a:p>
          <a:p>
            <a:r>
              <a:rPr lang="en-IN" dirty="0"/>
              <a:t>Prototype</a:t>
            </a:r>
          </a:p>
          <a:p>
            <a:r>
              <a:rPr lang="en-IN" dirty="0"/>
              <a:t>// Revenue hypothesis</a:t>
            </a:r>
          </a:p>
          <a:p>
            <a:endParaRPr lang="en-IN" dirty="0"/>
          </a:p>
        </p:txBody>
      </p:sp>
    </p:spTree>
    <p:extLst>
      <p:ext uri="{BB962C8B-B14F-4D97-AF65-F5344CB8AC3E}">
        <p14:creationId xmlns:p14="http://schemas.microsoft.com/office/powerpoint/2010/main" val="163642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B80B-0C98-031A-D960-261E04A70A7E}"/>
              </a:ext>
            </a:extLst>
          </p:cNvPr>
          <p:cNvSpPr>
            <a:spLocks noGrp="1"/>
          </p:cNvSpPr>
          <p:nvPr>
            <p:ph type="title"/>
          </p:nvPr>
        </p:nvSpPr>
        <p:spPr/>
        <p:txBody>
          <a:bodyPr>
            <a:normAutofit/>
          </a:bodyPr>
          <a:lstStyle/>
          <a:p>
            <a:r>
              <a:rPr lang="en-IN" sz="2800" dirty="0"/>
              <a:t>Impact on the working world</a:t>
            </a:r>
          </a:p>
        </p:txBody>
      </p:sp>
      <p:sp>
        <p:nvSpPr>
          <p:cNvPr id="3" name="Content Placeholder 2">
            <a:extLst>
              <a:ext uri="{FF2B5EF4-FFF2-40B4-BE49-F238E27FC236}">
                <a16:creationId xmlns:a16="http://schemas.microsoft.com/office/drawing/2014/main" id="{83D51FA7-FBC0-5BF3-56A8-DC95983E8DFF}"/>
              </a:ext>
            </a:extLst>
          </p:cNvPr>
          <p:cNvSpPr>
            <a:spLocks noGrp="1"/>
          </p:cNvSpPr>
          <p:nvPr>
            <p:ph idx="1"/>
          </p:nvPr>
        </p:nvSpPr>
        <p:spPr/>
        <p:txBody>
          <a:bodyPr>
            <a:normAutofit/>
          </a:bodyPr>
          <a:lstStyle/>
          <a:p>
            <a:r>
              <a:rPr lang="en-US" sz="1800" b="0" i="0" dirty="0">
                <a:solidFill>
                  <a:srgbClr val="1A1A1A"/>
                </a:solidFill>
                <a:effectLst/>
                <a:latin typeface="Comic Sans MS" panose="030F0702030302020204" pitchFamily="66" charset="0"/>
              </a:rPr>
              <a:t>Nearly 27% of the total deaths in India happen with no medical attention at the time of death, according to the 2013 civil registration data released by the Census Directorate.</a:t>
            </a:r>
          </a:p>
          <a:p>
            <a:pPr marL="0" indent="0">
              <a:buNone/>
            </a:pPr>
            <a:endParaRPr lang="en-US" sz="1800" b="0" i="0" dirty="0">
              <a:solidFill>
                <a:srgbClr val="1A1A1A"/>
              </a:solidFill>
              <a:effectLst/>
              <a:latin typeface="Comic Sans MS" panose="030F0702030302020204" pitchFamily="66" charset="0"/>
            </a:endParaRPr>
          </a:p>
          <a:p>
            <a:r>
              <a:rPr lang="en-US" sz="1800" b="0" i="0" dirty="0">
                <a:solidFill>
                  <a:srgbClr val="1A1A1A"/>
                </a:solidFill>
                <a:effectLst/>
                <a:latin typeface="Comic Sans MS" panose="030F0702030302020204" pitchFamily="66" charset="0"/>
              </a:rPr>
              <a:t>"In Western countries, the death of victims from road accide</a:t>
            </a:r>
            <a:r>
              <a:rPr lang="en-US" sz="1800" dirty="0">
                <a:solidFill>
                  <a:srgbClr val="1A1A1A"/>
                </a:solidFill>
                <a:latin typeface="Comic Sans MS" panose="030F0702030302020204" pitchFamily="66" charset="0"/>
              </a:rPr>
              <a:t>nts is less than India as treatment of victims there begins in 30 minutes, but here even six hours are normal for starting treatment. Delay in treatment diminishes chances of survival,” </a:t>
            </a:r>
          </a:p>
          <a:p>
            <a:endParaRPr lang="en-US" sz="1800" dirty="0">
              <a:solidFill>
                <a:srgbClr val="1A1A1A"/>
              </a:solidFill>
              <a:latin typeface="Comic Sans MS" panose="030F0702030302020204" pitchFamily="66" charset="0"/>
            </a:endParaRPr>
          </a:p>
          <a:p>
            <a:r>
              <a:rPr lang="en-US" sz="1800" dirty="0">
                <a:solidFill>
                  <a:srgbClr val="1A1A1A"/>
                </a:solidFill>
                <a:latin typeface="Comic Sans MS" panose="030F0702030302020204" pitchFamily="66" charset="0"/>
              </a:rPr>
              <a:t>Health-E can be useful at such times where we can get basic medical details of the patient and delay in starting the treatment can be minimized</a:t>
            </a:r>
            <a:br>
              <a:rPr lang="en-US" sz="1800" dirty="0">
                <a:latin typeface="Comic Sans MS" panose="030F0702030302020204" pitchFamily="66" charset="0"/>
              </a:rPr>
            </a:br>
            <a:endParaRPr lang="en-IN" sz="1800" dirty="0">
              <a:latin typeface="Comic Sans MS" panose="030F0702030302020204" pitchFamily="66" charset="0"/>
            </a:endParaRPr>
          </a:p>
        </p:txBody>
      </p:sp>
    </p:spTree>
    <p:extLst>
      <p:ext uri="{BB962C8B-B14F-4D97-AF65-F5344CB8AC3E}">
        <p14:creationId xmlns:p14="http://schemas.microsoft.com/office/powerpoint/2010/main" val="1018155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332</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Comic Sans MS</vt:lpstr>
      <vt:lpstr>Office Theme</vt:lpstr>
      <vt:lpstr>EY Scholarship</vt:lpstr>
      <vt:lpstr>Innovation</vt:lpstr>
      <vt:lpstr>Clarity of Thought</vt:lpstr>
      <vt:lpstr>Passion to Win</vt:lpstr>
      <vt:lpstr>Impact on the working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Scholarship</dc:title>
  <dc:creator>Shweta Tripathi</dc:creator>
  <cp:lastModifiedBy>Shweta Tripathi</cp:lastModifiedBy>
  <cp:revision>15</cp:revision>
  <dcterms:created xsi:type="dcterms:W3CDTF">2022-12-28T14:14:18Z</dcterms:created>
  <dcterms:modified xsi:type="dcterms:W3CDTF">2022-12-29T09:26:22Z</dcterms:modified>
</cp:coreProperties>
</file>