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9" roundtripDataSignature="AMtx7mihYaRzYvsNV+bS/9xLdmOYjP0u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" name="Google Shape;5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6" name="Google Shape;126;p1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4" name="Google Shape;134;p1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3" name="Google Shape;143;p1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3" name="Google Shape;153;p1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3" name="Google Shape;163;p1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3" name="Google Shape;173;p1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9" name="Google Shape;189;p1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8" name="Google Shape;198;p1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1" name="Google Shape;211;p1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0" name="Google Shape;220;p1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9" name="Google Shape;229;p2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0" name="Google Shape;240;p2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9" name="Google Shape;249;p2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6" name="Google Shape;256;p2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7" name="Google Shape;67;p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3" name="Google Shape;73;p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6" name="Google Shape;86;p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9" name="Google Shape;99;p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7" name="Google Shape;107;p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2" name="Google Shape;112;p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" name="Google Shape;117;p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3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3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5.png"/><Relationship Id="rId4" Type="http://schemas.openxmlformats.org/officeDocument/2006/relationships/image" Target="../media/image3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1.png"/><Relationship Id="rId4" Type="http://schemas.openxmlformats.org/officeDocument/2006/relationships/image" Target="../media/image22.png"/><Relationship Id="rId5" Type="http://schemas.openxmlformats.org/officeDocument/2006/relationships/image" Target="../media/image3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Relationship Id="rId5" Type="http://schemas.openxmlformats.org/officeDocument/2006/relationships/image" Target="../media/image3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Relationship Id="rId5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3.png"/><Relationship Id="rId4" Type="http://schemas.openxmlformats.org/officeDocument/2006/relationships/image" Target="../media/image24.png"/><Relationship Id="rId5" Type="http://schemas.openxmlformats.org/officeDocument/2006/relationships/image" Target="../media/image33.png"/><Relationship Id="rId6" Type="http://schemas.openxmlformats.org/officeDocument/2006/relationships/image" Target="../media/image29.png"/><Relationship Id="rId7" Type="http://schemas.openxmlformats.org/officeDocument/2006/relationships/image" Target="../media/image4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7.png"/><Relationship Id="rId4" Type="http://schemas.openxmlformats.org/officeDocument/2006/relationships/image" Target="../media/image3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9.png"/><Relationship Id="rId4" Type="http://schemas.openxmlformats.org/officeDocument/2006/relationships/image" Target="../media/image47.png"/><Relationship Id="rId5" Type="http://schemas.openxmlformats.org/officeDocument/2006/relationships/image" Target="../media/image43.png"/><Relationship Id="rId6" Type="http://schemas.openxmlformats.org/officeDocument/2006/relationships/image" Target="../media/image57.png"/><Relationship Id="rId7" Type="http://schemas.openxmlformats.org/officeDocument/2006/relationships/image" Target="../media/image50.png"/><Relationship Id="rId8" Type="http://schemas.openxmlformats.org/officeDocument/2006/relationships/image" Target="../media/image4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8.png"/><Relationship Id="rId4" Type="http://schemas.openxmlformats.org/officeDocument/2006/relationships/image" Target="../media/image5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1.png"/><Relationship Id="rId4" Type="http://schemas.openxmlformats.org/officeDocument/2006/relationships/image" Target="../media/image4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5.png"/><Relationship Id="rId4" Type="http://schemas.openxmlformats.org/officeDocument/2006/relationships/image" Target="../media/image52.png"/><Relationship Id="rId5" Type="http://schemas.openxmlformats.org/officeDocument/2006/relationships/image" Target="../media/image56.png"/><Relationship Id="rId6" Type="http://schemas.openxmlformats.org/officeDocument/2006/relationships/image" Target="../media/image4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1.png"/><Relationship Id="rId4" Type="http://schemas.openxmlformats.org/officeDocument/2006/relationships/image" Target="../media/image4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4.png"/><Relationship Id="rId9" Type="http://schemas.openxmlformats.org/officeDocument/2006/relationships/image" Target="../media/image26.png"/><Relationship Id="rId5" Type="http://schemas.openxmlformats.org/officeDocument/2006/relationships/image" Target="../media/image23.png"/><Relationship Id="rId6" Type="http://schemas.openxmlformats.org/officeDocument/2006/relationships/image" Target="../media/image3.png"/><Relationship Id="rId7" Type="http://schemas.openxmlformats.org/officeDocument/2006/relationships/image" Target="../media/image2.png"/><Relationship Id="rId8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6.png"/><Relationship Id="rId4" Type="http://schemas.openxmlformats.org/officeDocument/2006/relationships/image" Target="../media/image4.png"/><Relationship Id="rId9" Type="http://schemas.openxmlformats.org/officeDocument/2006/relationships/image" Target="../media/image12.png"/><Relationship Id="rId5" Type="http://schemas.openxmlformats.org/officeDocument/2006/relationships/image" Target="../media/image5.png"/><Relationship Id="rId6" Type="http://schemas.openxmlformats.org/officeDocument/2006/relationships/image" Target="../media/image13.png"/><Relationship Id="rId7" Type="http://schemas.openxmlformats.org/officeDocument/2006/relationships/image" Target="../media/image27.png"/><Relationship Id="rId8" Type="http://schemas.openxmlformats.org/officeDocument/2006/relationships/image" Target="../media/image3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58.png"/><Relationship Id="rId5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1657350" y="1328445"/>
            <a:ext cx="634365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59"/>
              <a:buNone/>
            </a:pPr>
            <a:r>
              <a:rPr lang="en-US" sz="2969"/>
              <a:t>Automata Theory (ITC404)</a:t>
            </a:r>
            <a:endParaRPr sz="2969"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2114550" y="2686050"/>
            <a:ext cx="48006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40"/>
              <a:buNone/>
            </a:pPr>
            <a:r>
              <a:rPr lang="en-US" sz="1679">
                <a:solidFill>
                  <a:schemeClr val="dk1"/>
                </a:solidFill>
              </a:rPr>
              <a:t>BY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rgbClr val="888888"/>
              </a:buClr>
              <a:buSzPts val="2240"/>
              <a:buNone/>
            </a:pPr>
            <a:r>
              <a:rPr lang="en-US" sz="1679">
                <a:solidFill>
                  <a:schemeClr val="dk1"/>
                </a:solidFill>
              </a:rPr>
              <a:t>Mrs Charusheela Nehete</a:t>
            </a:r>
            <a:endParaRPr sz="1679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rgbClr val="888888"/>
              </a:buClr>
              <a:buSzPts val="2240"/>
              <a:buNone/>
            </a:pPr>
            <a:r>
              <a:rPr lang="en-US" sz="1679">
                <a:solidFill>
                  <a:schemeClr val="dk1"/>
                </a:solidFill>
              </a:rPr>
              <a:t>Assistant Professor,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rgbClr val="888888"/>
              </a:buClr>
              <a:buSzPts val="2240"/>
              <a:buNone/>
            </a:pPr>
            <a:r>
              <a:rPr lang="en-US" sz="1679">
                <a:solidFill>
                  <a:schemeClr val="dk1"/>
                </a:solidFill>
              </a:rPr>
              <a:t>IT  Department ,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rgbClr val="888888"/>
              </a:buClr>
              <a:buSzPts val="2240"/>
              <a:buNone/>
            </a:pPr>
            <a:r>
              <a:rPr lang="en-US" sz="1679">
                <a:solidFill>
                  <a:schemeClr val="dk1"/>
                </a:solidFill>
              </a:rPr>
              <a:t>VESIT</a:t>
            </a:r>
            <a:endParaRPr sz="1679">
              <a:solidFill>
                <a:schemeClr val="dk1"/>
              </a:solidFill>
            </a:endParaRPr>
          </a:p>
        </p:txBody>
      </p:sp>
      <p:sp>
        <p:nvSpPr>
          <p:cNvPr id="56" name="Google Shape;56;p1"/>
          <p:cNvSpPr txBox="1"/>
          <p:nvPr>
            <p:ph idx="12" type="sldNum"/>
          </p:nvPr>
        </p:nvSpPr>
        <p:spPr>
          <a:xfrm>
            <a:off x="6057900" y="4767263"/>
            <a:ext cx="16002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i="1" lang="en-US">
                <a:solidFill>
                  <a:schemeClr val="dk1"/>
                </a:solidFill>
              </a:rPr>
              <a:t>‹#›</a:t>
            </a:fld>
            <a:endParaRPr b="1" i="1">
              <a:solidFill>
                <a:schemeClr val="dk1"/>
              </a:solidFill>
            </a:endParaRPr>
          </a:p>
        </p:txBody>
      </p:sp>
      <p:pic>
        <p:nvPicPr>
          <p:cNvPr id="57" name="Google Shape;5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6073" y="132961"/>
            <a:ext cx="571500" cy="85651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"/>
          <p:cNvSpPr txBox="1"/>
          <p:nvPr/>
        </p:nvSpPr>
        <p:spPr>
          <a:xfrm>
            <a:off x="2114550" y="173811"/>
            <a:ext cx="5319600" cy="784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VES INSTITUTE OF TECHNOLOGY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DEPARTMENT OF INFORMATION TECHNO</a:t>
            </a: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OGY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0"/>
          <p:cNvSpPr/>
          <p:nvPr/>
        </p:nvSpPr>
        <p:spPr>
          <a:xfrm>
            <a:off x="482007" y="2693582"/>
            <a:ext cx="2785731" cy="787488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Example 2:</a:t>
            </a:r>
            <a:endParaRPr/>
          </a:p>
        </p:txBody>
      </p:sp>
      <p:pic>
        <p:nvPicPr>
          <p:cNvPr id="130" name="Google Shape;13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7686" y="1207604"/>
            <a:ext cx="7116417" cy="966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5610" y="2883277"/>
            <a:ext cx="159067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1"/>
          <p:cNvSpPr/>
          <p:nvPr/>
        </p:nvSpPr>
        <p:spPr>
          <a:xfrm>
            <a:off x="1967948" y="2554357"/>
            <a:ext cx="4075043" cy="1103243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Example 3</a:t>
            </a:r>
            <a:endParaRPr/>
          </a:p>
        </p:txBody>
      </p:sp>
      <p:sp>
        <p:nvSpPr>
          <p:cNvPr id="138" name="Google Shape;138;p11"/>
          <p:cNvSpPr txBox="1"/>
          <p:nvPr>
            <p:ph idx="1" type="body"/>
          </p:nvPr>
        </p:nvSpPr>
        <p:spPr>
          <a:xfrm>
            <a:off x="311700" y="1152474"/>
            <a:ext cx="8520600" cy="25013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39" name="Google Shape;13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7687" y="1216922"/>
            <a:ext cx="7225748" cy="1121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45610" y="2768257"/>
            <a:ext cx="3769206" cy="630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2"/>
          <p:cNvSpPr/>
          <p:nvPr/>
        </p:nvSpPr>
        <p:spPr>
          <a:xfrm>
            <a:off x="2266122" y="3180522"/>
            <a:ext cx="2961861" cy="92433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Example 4</a:t>
            </a:r>
            <a:endParaRPr/>
          </a:p>
        </p:txBody>
      </p:sp>
      <p:sp>
        <p:nvSpPr>
          <p:cNvPr id="147" name="Google Shape;147;p12"/>
          <p:cNvSpPr txBox="1"/>
          <p:nvPr>
            <p:ph idx="1" type="body"/>
          </p:nvPr>
        </p:nvSpPr>
        <p:spPr>
          <a:xfrm>
            <a:off x="311700" y="1152475"/>
            <a:ext cx="8520600" cy="20976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48" name="Google Shape;14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626" y="1161844"/>
            <a:ext cx="7553739" cy="99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85316" y="2240446"/>
            <a:ext cx="440055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75880" y="3329610"/>
            <a:ext cx="2562225" cy="606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"/>
          <p:cNvSpPr/>
          <p:nvPr/>
        </p:nvSpPr>
        <p:spPr>
          <a:xfrm>
            <a:off x="2027583" y="3101009"/>
            <a:ext cx="3101008" cy="934278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Example 5</a:t>
            </a:r>
            <a:endParaRPr/>
          </a:p>
        </p:txBody>
      </p:sp>
      <p:sp>
        <p:nvSpPr>
          <p:cNvPr id="157" name="Google Shape;157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58" name="Google Shape;15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1121" y="1108213"/>
            <a:ext cx="746760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35646" y="2252249"/>
            <a:ext cx="3543300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96548" y="3255686"/>
            <a:ext cx="2743200" cy="6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Example 6</a:t>
            </a:r>
            <a:endParaRPr/>
          </a:p>
        </p:txBody>
      </p:sp>
      <p:sp>
        <p:nvSpPr>
          <p:cNvPr id="166" name="Google Shape;1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67" name="Google Shape;16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2960" y="1149833"/>
            <a:ext cx="7543800" cy="11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4326" y="2252663"/>
            <a:ext cx="4219575" cy="63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4"/>
          <p:cNvSpPr/>
          <p:nvPr/>
        </p:nvSpPr>
        <p:spPr>
          <a:xfrm>
            <a:off x="467139" y="3369365"/>
            <a:ext cx="7772400" cy="1232451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7808" y="3468966"/>
            <a:ext cx="7472157" cy="10036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"/>
          <p:cNvSpPr/>
          <p:nvPr/>
        </p:nvSpPr>
        <p:spPr>
          <a:xfrm>
            <a:off x="1729409" y="3846443"/>
            <a:ext cx="4045226" cy="1297057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5"/>
          <p:cNvSpPr/>
          <p:nvPr/>
        </p:nvSpPr>
        <p:spPr>
          <a:xfrm>
            <a:off x="5089297" y="2597238"/>
            <a:ext cx="2435087" cy="725557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5"/>
          <p:cNvSpPr/>
          <p:nvPr/>
        </p:nvSpPr>
        <p:spPr>
          <a:xfrm>
            <a:off x="467139" y="2335696"/>
            <a:ext cx="2594113" cy="964095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Example 7</a:t>
            </a:r>
            <a:endParaRPr/>
          </a:p>
        </p:txBody>
      </p:sp>
      <p:sp>
        <p:nvSpPr>
          <p:cNvPr id="179" name="Google Shape;179;p15"/>
          <p:cNvSpPr txBox="1"/>
          <p:nvPr>
            <p:ph idx="1" type="body"/>
          </p:nvPr>
        </p:nvSpPr>
        <p:spPr>
          <a:xfrm>
            <a:off x="311700" y="1152475"/>
            <a:ext cx="8520600" cy="13422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80" name="Google Shape;18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214438"/>
            <a:ext cx="7620000" cy="134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3961" y="2703443"/>
            <a:ext cx="2209800" cy="505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58261" y="2693505"/>
            <a:ext cx="2126975" cy="490744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5"/>
          <p:cNvSpPr txBox="1"/>
          <p:nvPr/>
        </p:nvSpPr>
        <p:spPr>
          <a:xfrm>
            <a:off x="1" y="3429000"/>
            <a:ext cx="290222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Strings start with 1 and with no two consecutive 0’s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5"/>
          <p:cNvSpPr txBox="1"/>
          <p:nvPr/>
        </p:nvSpPr>
        <p:spPr>
          <a:xfrm>
            <a:off x="5024732" y="3361569"/>
            <a:ext cx="411926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Strings start with 0 and with no two consecutive 0’s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65037" y="3916018"/>
            <a:ext cx="3724275" cy="476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901272" y="4492487"/>
            <a:ext cx="3333750" cy="447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"/>
          <p:cNvSpPr/>
          <p:nvPr/>
        </p:nvSpPr>
        <p:spPr>
          <a:xfrm>
            <a:off x="377687" y="1719470"/>
            <a:ext cx="4383156" cy="874643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Example 8</a:t>
            </a:r>
            <a:endParaRPr/>
          </a:p>
        </p:txBody>
      </p:sp>
      <p:sp>
        <p:nvSpPr>
          <p:cNvPr id="193" name="Google Shape;19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94" name="Google Shape;19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241" y="1164535"/>
            <a:ext cx="48387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4581" y="1913490"/>
            <a:ext cx="4019550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7"/>
          <p:cNvSpPr/>
          <p:nvPr/>
        </p:nvSpPr>
        <p:spPr>
          <a:xfrm>
            <a:off x="3160643" y="4045226"/>
            <a:ext cx="2802835" cy="974035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Example 9</a:t>
            </a:r>
            <a:endParaRPr/>
          </a:p>
        </p:txBody>
      </p:sp>
      <p:sp>
        <p:nvSpPr>
          <p:cNvPr id="202" name="Google Shape;202;p17"/>
          <p:cNvSpPr txBox="1"/>
          <p:nvPr>
            <p:ph idx="1" type="body"/>
          </p:nvPr>
        </p:nvSpPr>
        <p:spPr>
          <a:xfrm>
            <a:off x="311700" y="1152475"/>
            <a:ext cx="8520600" cy="30418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03" name="Google Shape;20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4069" y="1212160"/>
            <a:ext cx="3048000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7507" y="1591917"/>
            <a:ext cx="2404234" cy="1101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86100" y="1672673"/>
            <a:ext cx="4343400" cy="484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136623" y="2117035"/>
            <a:ext cx="5679386" cy="1083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840719" y="3104295"/>
            <a:ext cx="5055497" cy="993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261897" y="4164961"/>
            <a:ext cx="2600325" cy="7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8"/>
          <p:cNvSpPr/>
          <p:nvPr/>
        </p:nvSpPr>
        <p:spPr>
          <a:xfrm>
            <a:off x="1729409" y="2295939"/>
            <a:ext cx="2872408" cy="934278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Example 10</a:t>
            </a:r>
            <a:endParaRPr/>
          </a:p>
        </p:txBody>
      </p:sp>
      <p:sp>
        <p:nvSpPr>
          <p:cNvPr id="215" name="Google Shape;215;p18"/>
          <p:cNvSpPr txBox="1"/>
          <p:nvPr>
            <p:ph idx="1" type="body"/>
          </p:nvPr>
        </p:nvSpPr>
        <p:spPr>
          <a:xfrm>
            <a:off x="311700" y="1152475"/>
            <a:ext cx="8520600" cy="8552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16" name="Google Shape;21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8954" y="1230175"/>
            <a:ext cx="5781675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28191" y="2394296"/>
            <a:ext cx="2524748" cy="666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9"/>
          <p:cNvSpPr/>
          <p:nvPr/>
        </p:nvSpPr>
        <p:spPr>
          <a:xfrm>
            <a:off x="437322" y="2146852"/>
            <a:ext cx="7494104" cy="874644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Example 11</a:t>
            </a:r>
            <a:endParaRPr/>
          </a:p>
        </p:txBody>
      </p:sp>
      <p:sp>
        <p:nvSpPr>
          <p:cNvPr id="224" name="Google Shape;224;p19"/>
          <p:cNvSpPr txBox="1"/>
          <p:nvPr>
            <p:ph idx="1" type="body"/>
          </p:nvPr>
        </p:nvSpPr>
        <p:spPr>
          <a:xfrm>
            <a:off x="311699" y="1152475"/>
            <a:ext cx="8337351" cy="7081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25" name="Google Shape;22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2609" y="959126"/>
            <a:ext cx="7800975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2633" y="2285585"/>
            <a:ext cx="6971471" cy="554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/>
          <p:nvPr>
            <p:ph type="title"/>
          </p:nvPr>
        </p:nvSpPr>
        <p:spPr>
          <a:xfrm>
            <a:off x="375495" y="19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Regular Expression ( R.E .)</a:t>
            </a:r>
            <a:endParaRPr/>
          </a:p>
        </p:txBody>
      </p:sp>
      <p:sp>
        <p:nvSpPr>
          <p:cNvPr id="64" name="Google Shape;64;p2"/>
          <p:cNvSpPr txBox="1"/>
          <p:nvPr>
            <p:ph idx="1" type="body"/>
          </p:nvPr>
        </p:nvSpPr>
        <p:spPr>
          <a:xfrm>
            <a:off x="162845" y="5746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-US"/>
              <a:t> The languages accepted by  FA are described or defined using simple expressions called as  “Regular Expressions”.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"/>
          <p:cNvSpPr/>
          <p:nvPr/>
        </p:nvSpPr>
        <p:spPr>
          <a:xfrm>
            <a:off x="5059017" y="3727174"/>
            <a:ext cx="4084983" cy="854765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	Example 12</a:t>
            </a:r>
            <a:endParaRPr/>
          </a:p>
        </p:txBody>
      </p:sp>
      <p:sp>
        <p:nvSpPr>
          <p:cNvPr id="233" name="Google Shape;23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34" name="Google Shape;23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668" y="1230381"/>
            <a:ext cx="49339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7372" y="1873735"/>
            <a:ext cx="7610475" cy="1803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9344" y="3697356"/>
            <a:ext cx="4286250" cy="888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72905" y="3921195"/>
            <a:ext cx="3732558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1"/>
          <p:cNvSpPr/>
          <p:nvPr/>
        </p:nvSpPr>
        <p:spPr>
          <a:xfrm>
            <a:off x="1689652" y="3011557"/>
            <a:ext cx="4412974" cy="884582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Example 13</a:t>
            </a:r>
            <a:endParaRPr/>
          </a:p>
        </p:txBody>
      </p:sp>
      <p:sp>
        <p:nvSpPr>
          <p:cNvPr id="244" name="Google Shape;244;p21"/>
          <p:cNvSpPr txBox="1"/>
          <p:nvPr>
            <p:ph idx="1" type="body"/>
          </p:nvPr>
        </p:nvSpPr>
        <p:spPr>
          <a:xfrm>
            <a:off x="367748" y="1679249"/>
            <a:ext cx="7296767" cy="11352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45" name="Google Shape;24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388" y="1214644"/>
            <a:ext cx="7029450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03072" y="3302276"/>
            <a:ext cx="3990834" cy="359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2"/>
          <p:cNvSpPr txBox="1"/>
          <p:nvPr>
            <p:ph type="title"/>
          </p:nvPr>
        </p:nvSpPr>
        <p:spPr>
          <a:xfrm>
            <a:off x="311944" y="0"/>
            <a:ext cx="8520112" cy="20818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Exercises</a:t>
            </a:r>
            <a:endParaRPr/>
          </a:p>
        </p:txBody>
      </p:sp>
      <p:sp>
        <p:nvSpPr>
          <p:cNvPr id="252" name="Google Shape;252;p22"/>
          <p:cNvSpPr txBox="1"/>
          <p:nvPr/>
        </p:nvSpPr>
        <p:spPr>
          <a:xfrm>
            <a:off x="0" y="432525"/>
            <a:ext cx="8584603" cy="53245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b="1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 := {w ∈ {a, b}</a:t>
            </a:r>
            <a:r>
              <a:rPr b="1" baseline="3000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∗</a:t>
            </a:r>
            <a:r>
              <a:rPr b="1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| |w| divisible by 3}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((a + b) · (a + b) · (a + b))</a:t>
            </a:r>
            <a:r>
              <a:rPr b="1" baseline="30000" i="0" lang="en-US" sz="20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∗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L := {w ∈ {a, b}</a:t>
            </a:r>
            <a:r>
              <a:rPr b="1" baseline="3000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∗</a:t>
            </a:r>
            <a:r>
              <a:rPr b="1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| starts and ends with same character}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a (a+b)*a + b(a+b)*)</a:t>
            </a:r>
            <a:endParaRPr b="1" i="0" sz="2000" u="none" cap="none" strike="noStrike">
              <a:solidFill>
                <a:srgbClr val="0000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L := {w ∈ {0, 1}</a:t>
            </a:r>
            <a:r>
              <a:rPr b="1" baseline="3000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∗</a:t>
            </a:r>
            <a:r>
              <a:rPr b="1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| no of 0 divisible by 3}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1* + (1* 0 1* 0 1*01)*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 startAt="4"/>
            </a:pPr>
            <a:r>
              <a:rPr b="1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 := {w ∈ {0, 1}</a:t>
            </a:r>
            <a:r>
              <a:rPr b="1" baseline="3000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∗</a:t>
            </a:r>
            <a:r>
              <a:rPr b="1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|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starts with 0 and has odd length, or starts with 1 and has even length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All strings which do not contain the substring ba.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a </a:t>
            </a:r>
            <a:r>
              <a:rPr b="1" baseline="30000" i="0" lang="en-US" sz="20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∗ </a:t>
            </a:r>
            <a:r>
              <a:rPr b="1" i="0" lang="en-US" sz="20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</a:t>
            </a:r>
            <a:r>
              <a:rPr b="1" baseline="30000" i="0" lang="en-US" sz="20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∗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Google Shape;253;p22"/>
          <p:cNvSpPr/>
          <p:nvPr/>
        </p:nvSpPr>
        <p:spPr>
          <a:xfrm>
            <a:off x="2751509" y="3555063"/>
            <a:ext cx="475664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((</a:t>
            </a:r>
            <a:r>
              <a:rPr b="1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+1</a:t>
            </a: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(</a:t>
            </a:r>
            <a:r>
              <a:rPr b="1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+1))* +  </a:t>
            </a:r>
            <a:r>
              <a:rPr b="1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20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(0+</a:t>
            </a:r>
            <a:r>
              <a:rPr b="1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20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)((0+1)(0+1))*</a:t>
            </a:r>
            <a:endParaRPr b="1" i="0" sz="2000" u="none" cap="none" strike="noStrike">
              <a:solidFill>
                <a:srgbClr val="0000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59" name="Google Shape;25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Formal Definition of Regular Expression ( R.E.)</a:t>
            </a:r>
            <a:endParaRPr/>
          </a:p>
        </p:txBody>
      </p:sp>
      <p:pic>
        <p:nvPicPr>
          <p:cNvPr id="70" name="Google Shape;7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2732" y="1226288"/>
            <a:ext cx="7598535" cy="2721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Notations</a:t>
            </a:r>
            <a:endParaRPr/>
          </a:p>
        </p:txBody>
      </p:sp>
      <p:sp>
        <p:nvSpPr>
          <p:cNvPr id="76" name="Google Shape;76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.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77" name="Google Shape;7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981" y="1205646"/>
            <a:ext cx="1104900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17089" y="1177437"/>
            <a:ext cx="4676775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1429" y="1700579"/>
            <a:ext cx="40576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49924" y="2371359"/>
            <a:ext cx="4876800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72637" y="2997079"/>
            <a:ext cx="474345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622914" y="3613273"/>
            <a:ext cx="1466850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31240" y="4127256"/>
            <a:ext cx="6391275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Transition Graphs</a:t>
            </a:r>
            <a:endParaRPr/>
          </a:p>
        </p:txBody>
      </p:sp>
      <p:sp>
        <p:nvSpPr>
          <p:cNvPr id="89" name="Google Shape;89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90" name="Google Shape;9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991" y="1207605"/>
            <a:ext cx="8108324" cy="690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5155" y="1869798"/>
            <a:ext cx="3401046" cy="179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2767" y="3600450"/>
            <a:ext cx="3448050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88860" y="1795669"/>
            <a:ext cx="1428750" cy="17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464283" y="3180522"/>
            <a:ext cx="1571625" cy="524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466146" y="4591877"/>
            <a:ext cx="1885950" cy="394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844416" y="3147391"/>
            <a:ext cx="1152525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Language</a:t>
            </a:r>
            <a:endParaRPr/>
          </a:p>
        </p:txBody>
      </p:sp>
      <p:sp>
        <p:nvSpPr>
          <p:cNvPr id="102" name="Google Shape;102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03" name="Google Shape;10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888" y="1169091"/>
            <a:ext cx="8658225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603" y="1781796"/>
            <a:ext cx="6105525" cy="22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"/>
          <p:cNvSpPr txBox="1"/>
          <p:nvPr>
            <p:ph type="title"/>
          </p:nvPr>
        </p:nvSpPr>
        <p:spPr>
          <a:xfrm>
            <a:off x="623400" y="30464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Examples of Writing Regular Expressions for representing given language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0925" y="430924"/>
            <a:ext cx="7141944" cy="4372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"/>
          <p:cNvSpPr/>
          <p:nvPr/>
        </p:nvSpPr>
        <p:spPr>
          <a:xfrm>
            <a:off x="1630017" y="4434239"/>
            <a:ext cx="4154557" cy="730526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Examples of Regular Expressions</a:t>
            </a:r>
            <a:endParaRPr/>
          </a:p>
        </p:txBody>
      </p:sp>
      <p:pic>
        <p:nvPicPr>
          <p:cNvPr id="121" name="Google Shape;12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5191" y="1205741"/>
            <a:ext cx="8315325" cy="742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3034" y="2030275"/>
            <a:ext cx="6886575" cy="1120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92758" y="4591878"/>
            <a:ext cx="4029075" cy="417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SAI</dc:creator>
</cp:coreProperties>
</file>