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7" roundtripDataSignature="AMtx7miBLwNiR2VswKT6vD905jt3YZLM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customschemas.google.com/relationships/presentationmetadata" Target="metadata"/><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5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5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6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6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6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5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5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5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6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6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6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2"/>
          <p:cNvSpPr/>
          <p:nvPr>
            <p:ph idx="2" type="pic"/>
          </p:nvPr>
        </p:nvSpPr>
        <p:spPr>
          <a:xfrm>
            <a:off x="5183188" y="987425"/>
            <a:ext cx="6172200" cy="4873625"/>
          </a:xfrm>
          <a:prstGeom prst="rect">
            <a:avLst/>
          </a:prstGeom>
          <a:noFill/>
          <a:ln>
            <a:noFill/>
          </a:ln>
        </p:spPr>
      </p:sp>
      <p:sp>
        <p:nvSpPr>
          <p:cNvPr id="64" name="Google Shape;64;p6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GB"/>
              <a:t>Introduction to Computer Networks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t>4.1.2.Point-to-point link </a:t>
            </a:r>
            <a:endParaRPr/>
          </a:p>
          <a:p>
            <a:pPr indent="-228600" lvl="1" marL="685800" rtl="0" algn="l">
              <a:lnSpc>
                <a:spcPct val="90000"/>
              </a:lnSpc>
              <a:spcBef>
                <a:spcPts val="500"/>
              </a:spcBef>
              <a:spcAft>
                <a:spcPts val="0"/>
              </a:spcAft>
              <a:buClr>
                <a:schemeClr val="dk1"/>
              </a:buClr>
              <a:buSzPts val="2400"/>
              <a:buChar char="•"/>
            </a:pPr>
            <a:r>
              <a:rPr lang="en-GB"/>
              <a:t>Point-to-point networks consist of many connections between individual pairs of machines.</a:t>
            </a:r>
            <a:endParaRPr/>
          </a:p>
          <a:p>
            <a:pPr indent="-228600" lvl="1" marL="685800" rtl="0" algn="l">
              <a:lnSpc>
                <a:spcPct val="90000"/>
              </a:lnSpc>
              <a:spcBef>
                <a:spcPts val="500"/>
              </a:spcBef>
              <a:spcAft>
                <a:spcPts val="0"/>
              </a:spcAft>
              <a:buClr>
                <a:schemeClr val="dk1"/>
              </a:buClr>
              <a:buSzPts val="2400"/>
              <a:buChar char="•"/>
            </a:pPr>
            <a:r>
              <a:rPr lang="en-GB"/>
              <a:t>Point-to-point transmission with one sender and one receiver is sometimes called unicasting.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t>4.2. Scale </a:t>
            </a:r>
            <a:endParaRPr/>
          </a:p>
          <a:p>
            <a:pPr indent="0" lvl="1" marL="457200" rtl="0" algn="l">
              <a:lnSpc>
                <a:spcPct val="90000"/>
              </a:lnSpc>
              <a:spcBef>
                <a:spcPts val="500"/>
              </a:spcBef>
              <a:spcAft>
                <a:spcPts val="0"/>
              </a:spcAft>
              <a:buClr>
                <a:schemeClr val="dk1"/>
              </a:buClr>
              <a:buSzPts val="2400"/>
              <a:buNone/>
            </a:pPr>
            <a:r>
              <a:rPr lang="en-GB"/>
              <a:t>An alternative criterion for classifying networks is their scale.</a:t>
            </a:r>
            <a:endParaRPr/>
          </a:p>
          <a:p>
            <a:pPr indent="0" lvl="1" marL="457200" rtl="0" algn="l">
              <a:lnSpc>
                <a:spcPct val="90000"/>
              </a:lnSpc>
              <a:spcBef>
                <a:spcPts val="500"/>
              </a:spcBef>
              <a:spcAft>
                <a:spcPts val="0"/>
              </a:spcAft>
              <a:buClr>
                <a:schemeClr val="dk1"/>
              </a:buClr>
              <a:buSzPts val="2400"/>
              <a:buNone/>
            </a:pPr>
            <a:r>
              <a:rPr lang="en-GB"/>
              <a:t>The table classifies networks according to their scale. </a:t>
            </a:r>
            <a:endParaRPr/>
          </a:p>
          <a:p>
            <a:pPr indent="0" lvl="1" marL="457200" rtl="0" algn="l">
              <a:lnSpc>
                <a:spcPct val="90000"/>
              </a:lnSpc>
              <a:spcBef>
                <a:spcPts val="500"/>
              </a:spcBef>
              <a:spcAft>
                <a:spcPts val="0"/>
              </a:spcAft>
              <a:buClr>
                <a:schemeClr val="dk1"/>
              </a:buClr>
              <a:buSzPts val="2400"/>
              <a:buNone/>
            </a:pPr>
            <a:r>
              <a:t/>
            </a:r>
            <a:endParaRPr/>
          </a:p>
        </p:txBody>
      </p:sp>
      <p:pic>
        <p:nvPicPr>
          <p:cNvPr id="136" name="Google Shape;136;p11"/>
          <p:cNvPicPr preferRelativeResize="0"/>
          <p:nvPr/>
        </p:nvPicPr>
        <p:blipFill rotWithShape="1">
          <a:blip r:embed="rId3">
            <a:alphaModFix/>
          </a:blip>
          <a:srcRect b="0" l="0" r="0" t="0"/>
          <a:stretch/>
        </p:blipFill>
        <p:spPr>
          <a:xfrm>
            <a:off x="584391" y="3038832"/>
            <a:ext cx="6483302" cy="29219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t>4.2.1.Personal Area Networks</a:t>
            </a:r>
            <a:endParaRPr/>
          </a:p>
          <a:p>
            <a:pPr indent="-228600" lvl="1" marL="685800" rtl="0" algn="l">
              <a:lnSpc>
                <a:spcPct val="90000"/>
              </a:lnSpc>
              <a:spcBef>
                <a:spcPts val="500"/>
              </a:spcBef>
              <a:spcAft>
                <a:spcPts val="0"/>
              </a:spcAft>
              <a:buClr>
                <a:schemeClr val="dk1"/>
              </a:buClr>
              <a:buSzPts val="2400"/>
              <a:buChar char="•"/>
            </a:pPr>
            <a:r>
              <a:rPr lang="en-GB"/>
              <a:t>It communicate over the range of person.</a:t>
            </a:r>
            <a:endParaRPr/>
          </a:p>
          <a:p>
            <a:pPr indent="-228600" lvl="1" marL="685800" rtl="0" algn="l">
              <a:lnSpc>
                <a:spcPct val="90000"/>
              </a:lnSpc>
              <a:spcBef>
                <a:spcPts val="500"/>
              </a:spcBef>
              <a:spcAft>
                <a:spcPts val="0"/>
              </a:spcAft>
              <a:buClr>
                <a:schemeClr val="dk1"/>
              </a:buClr>
              <a:buSzPts val="2400"/>
              <a:buChar char="•"/>
            </a:pPr>
            <a:r>
              <a:rPr lang="en-GB"/>
              <a:t>Its coverage area of the network is within a meter.</a:t>
            </a:r>
            <a:endParaRPr/>
          </a:p>
          <a:p>
            <a:pPr indent="-228600" lvl="1" marL="685800" rtl="0" algn="l">
              <a:lnSpc>
                <a:spcPct val="90000"/>
              </a:lnSpc>
              <a:spcBef>
                <a:spcPts val="500"/>
              </a:spcBef>
              <a:spcAft>
                <a:spcPts val="0"/>
              </a:spcAft>
              <a:buClr>
                <a:schemeClr val="dk1"/>
              </a:buClr>
              <a:buSzPts val="2400"/>
              <a:buChar char="•"/>
            </a:pPr>
            <a:r>
              <a:rPr lang="en-GB"/>
              <a:t>Ex.Bluetooth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t>4.2.2. Local Area Networks</a:t>
            </a:r>
            <a:endParaRPr/>
          </a:p>
          <a:p>
            <a:pPr indent="-228600" lvl="1" marL="685800" rtl="0" algn="l">
              <a:lnSpc>
                <a:spcPct val="90000"/>
              </a:lnSpc>
              <a:spcBef>
                <a:spcPts val="500"/>
              </a:spcBef>
              <a:spcAft>
                <a:spcPts val="0"/>
              </a:spcAft>
              <a:buClr>
                <a:schemeClr val="dk1"/>
              </a:buClr>
              <a:buSzPts val="2400"/>
              <a:buChar char="•"/>
            </a:pPr>
            <a:r>
              <a:rPr lang="en-GB"/>
              <a:t>Local area networks, called LANs, are privately-owned networks within a single building or campus of up to a few kilometres in size. </a:t>
            </a:r>
            <a:endParaRPr/>
          </a:p>
          <a:p>
            <a:pPr indent="-228600" lvl="1" marL="685800" rtl="0" algn="l">
              <a:lnSpc>
                <a:spcPct val="90000"/>
              </a:lnSpc>
              <a:spcBef>
                <a:spcPts val="500"/>
              </a:spcBef>
              <a:spcAft>
                <a:spcPts val="0"/>
              </a:spcAft>
              <a:buClr>
                <a:schemeClr val="dk1"/>
              </a:buClr>
              <a:buSzPts val="2400"/>
              <a:buChar char="•"/>
            </a:pPr>
            <a:r>
              <a:rPr lang="en-GB"/>
              <a:t>They are widely used to connect personal computers and workstations in company offices and factories to share resources (e.g., printers) and exchange information.</a:t>
            </a:r>
            <a:endParaRPr/>
          </a:p>
          <a:p>
            <a:pPr indent="-228600" lvl="1" marL="685800" rtl="0" algn="l">
              <a:lnSpc>
                <a:spcPct val="90000"/>
              </a:lnSpc>
              <a:spcBef>
                <a:spcPts val="500"/>
              </a:spcBef>
              <a:spcAft>
                <a:spcPts val="0"/>
              </a:spcAft>
              <a:buClr>
                <a:schemeClr val="dk1"/>
              </a:buClr>
              <a:buSzPts val="2400"/>
              <a:buChar char="•"/>
            </a:pPr>
            <a:r>
              <a:rPr lang="en-GB"/>
              <a:t> LANs are distinguished by three characteristics: (1) size, (2) transmission technology (3) topology.</a:t>
            </a:r>
            <a:endParaRPr/>
          </a:p>
          <a:p>
            <a:pPr indent="-228600" lvl="1" marL="685800" rtl="0" algn="l">
              <a:lnSpc>
                <a:spcPct val="90000"/>
              </a:lnSpc>
              <a:spcBef>
                <a:spcPts val="500"/>
              </a:spcBef>
              <a:spcAft>
                <a:spcPts val="0"/>
              </a:spcAft>
              <a:buClr>
                <a:schemeClr val="dk1"/>
              </a:buClr>
              <a:buSzPts val="2400"/>
              <a:buChar char="•"/>
            </a:pPr>
            <a:r>
              <a:rPr lang="en-GB"/>
              <a:t> LANs are restricted in size. LANs use a transmission technology consisting of a cable to which all the machines are attached. </a:t>
            </a:r>
            <a:endParaRPr/>
          </a:p>
          <a:p>
            <a:pPr indent="-228600" lvl="1" marL="685800" rtl="0" algn="l">
              <a:lnSpc>
                <a:spcPct val="90000"/>
              </a:lnSpc>
              <a:spcBef>
                <a:spcPts val="500"/>
              </a:spcBef>
              <a:spcAft>
                <a:spcPts val="0"/>
              </a:spcAft>
              <a:buClr>
                <a:schemeClr val="dk1"/>
              </a:buClr>
              <a:buSzPts val="2400"/>
              <a:buChar char="•"/>
            </a:pPr>
            <a:r>
              <a:rPr lang="en-GB"/>
              <a:t> Various topologies are used for broadcast LANs.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dk1"/>
              </a:buClr>
              <a:buSzPts val="2400"/>
              <a:buChar char="•"/>
            </a:pPr>
            <a:r>
              <a:rPr lang="en-GB"/>
              <a:t>In a bus network, at any instant at most one machine is the master and is allowed to transmit. All other machines are required to refrain from sending. Eg: IEEE 802.3(Ethernet). </a:t>
            </a:r>
            <a:endParaRPr/>
          </a:p>
          <a:p>
            <a:pPr indent="-228600" lvl="1" marL="685800" rtl="0" algn="l">
              <a:lnSpc>
                <a:spcPct val="90000"/>
              </a:lnSpc>
              <a:spcBef>
                <a:spcPts val="500"/>
              </a:spcBef>
              <a:spcAft>
                <a:spcPts val="0"/>
              </a:spcAft>
              <a:buClr>
                <a:schemeClr val="dk1"/>
              </a:buClr>
              <a:buSzPts val="2400"/>
              <a:buChar char="•"/>
            </a:pPr>
            <a:r>
              <a:rPr lang="en-GB"/>
              <a:t>In the ring system each bit propagates around on its own, not waiting for the rest of the packet to which it belongs. Eg: IEEE 802.5 (the IBM token ring)</a:t>
            </a:r>
            <a:endParaRPr/>
          </a:p>
          <a:p>
            <a:pPr indent="-76200" lvl="1" marL="685800" rtl="0" algn="l">
              <a:lnSpc>
                <a:spcPct val="90000"/>
              </a:lnSpc>
              <a:spcBef>
                <a:spcPts val="500"/>
              </a:spcBef>
              <a:spcAft>
                <a:spcPts val="0"/>
              </a:spcAft>
              <a:buClr>
                <a:schemeClr val="dk1"/>
              </a:buClr>
              <a:buSzPts val="2400"/>
              <a:buNone/>
            </a:pPr>
            <a:r>
              <a:t/>
            </a:r>
            <a:endParaRPr/>
          </a:p>
        </p:txBody>
      </p:sp>
      <p:pic>
        <p:nvPicPr>
          <p:cNvPr id="152" name="Google Shape;152;p14"/>
          <p:cNvPicPr preferRelativeResize="0"/>
          <p:nvPr/>
        </p:nvPicPr>
        <p:blipFill rotWithShape="1">
          <a:blip r:embed="rId3">
            <a:alphaModFix/>
          </a:blip>
          <a:srcRect b="0" l="0" r="0" t="0"/>
          <a:stretch/>
        </p:blipFill>
        <p:spPr>
          <a:xfrm>
            <a:off x="1766923" y="4056361"/>
            <a:ext cx="7285154" cy="152629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t>4.2.3 .Metropolitan Area Networks</a:t>
            </a:r>
            <a:endParaRPr/>
          </a:p>
          <a:p>
            <a:pPr indent="-228600" lvl="1" marL="685800" rtl="0" algn="l">
              <a:lnSpc>
                <a:spcPct val="90000"/>
              </a:lnSpc>
              <a:spcBef>
                <a:spcPts val="500"/>
              </a:spcBef>
              <a:spcAft>
                <a:spcPts val="0"/>
              </a:spcAft>
              <a:buClr>
                <a:schemeClr val="dk1"/>
              </a:buClr>
              <a:buSzPts val="2400"/>
              <a:buChar char="•"/>
            </a:pPr>
            <a:r>
              <a:rPr lang="en-GB"/>
              <a:t>A metropolitan area network, or MAN, covers a city like cable television network available in many cities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58" name="Google Shape;158;p15"/>
          <p:cNvPicPr preferRelativeResize="0"/>
          <p:nvPr/>
        </p:nvPicPr>
        <p:blipFill rotWithShape="1">
          <a:blip r:embed="rId3">
            <a:alphaModFix/>
          </a:blip>
          <a:srcRect b="0" l="0" r="0" t="0"/>
          <a:stretch/>
        </p:blipFill>
        <p:spPr>
          <a:xfrm>
            <a:off x="1251284" y="3650725"/>
            <a:ext cx="7419773" cy="20831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t>4.2.4. Wide Area Networks </a:t>
            </a:r>
            <a:endParaRPr/>
          </a:p>
          <a:p>
            <a:pPr indent="-228600" lvl="1" marL="685800" rtl="0" algn="l">
              <a:lnSpc>
                <a:spcPct val="90000"/>
              </a:lnSpc>
              <a:spcBef>
                <a:spcPts val="500"/>
              </a:spcBef>
              <a:spcAft>
                <a:spcPts val="0"/>
              </a:spcAft>
              <a:buClr>
                <a:schemeClr val="dk1"/>
              </a:buClr>
              <a:buSzPts val="2400"/>
              <a:buChar char="•"/>
            </a:pPr>
            <a:r>
              <a:rPr lang="en-GB"/>
              <a:t>A wide area network, or WAN,covers large geographical area, often a country or continent.</a:t>
            </a:r>
            <a:endParaRPr/>
          </a:p>
          <a:p>
            <a:pPr indent="-228600" lvl="1" marL="685800" rtl="0" algn="l">
              <a:lnSpc>
                <a:spcPct val="90000"/>
              </a:lnSpc>
              <a:spcBef>
                <a:spcPts val="500"/>
              </a:spcBef>
              <a:spcAft>
                <a:spcPts val="0"/>
              </a:spcAft>
              <a:buClr>
                <a:schemeClr val="dk1"/>
              </a:buClr>
              <a:buSzPts val="2400"/>
              <a:buChar char="•"/>
            </a:pPr>
            <a:r>
              <a:rPr lang="en-GB"/>
              <a:t>It contains a collection of machines intended for running user programs.</a:t>
            </a:r>
            <a:endParaRPr/>
          </a:p>
          <a:p>
            <a:pPr indent="-228600" lvl="1" marL="685800" rtl="0" algn="l">
              <a:lnSpc>
                <a:spcPct val="90000"/>
              </a:lnSpc>
              <a:spcBef>
                <a:spcPts val="500"/>
              </a:spcBef>
              <a:spcAft>
                <a:spcPts val="0"/>
              </a:spcAft>
              <a:buClr>
                <a:schemeClr val="dk1"/>
              </a:buClr>
              <a:buSzPts val="2400"/>
              <a:buChar char="•"/>
            </a:pPr>
            <a:r>
              <a:rPr lang="en-GB"/>
              <a:t>The hosts are connected by a communication subnet.</a:t>
            </a:r>
            <a:endParaRPr/>
          </a:p>
          <a:p>
            <a:pPr indent="-228600" lvl="1" marL="685800" rtl="0" algn="l">
              <a:lnSpc>
                <a:spcPct val="90000"/>
              </a:lnSpc>
              <a:spcBef>
                <a:spcPts val="500"/>
              </a:spcBef>
              <a:spcAft>
                <a:spcPts val="0"/>
              </a:spcAft>
              <a:buClr>
                <a:schemeClr val="dk1"/>
              </a:buClr>
              <a:buSzPts val="2400"/>
              <a:buChar char="•"/>
            </a:pPr>
            <a:r>
              <a:rPr lang="en-GB"/>
              <a:t>The hosts are owned by the customers, whereas the communication subnet is owned and operated by a telephone company or Internet service provider. </a:t>
            </a:r>
            <a:endParaRPr/>
          </a:p>
          <a:p>
            <a:pPr indent="-228600" lvl="1" marL="685800" rtl="0" algn="l">
              <a:lnSpc>
                <a:spcPct val="90000"/>
              </a:lnSpc>
              <a:spcBef>
                <a:spcPts val="500"/>
              </a:spcBef>
              <a:spcAft>
                <a:spcPts val="0"/>
              </a:spcAft>
              <a:buClr>
                <a:schemeClr val="dk1"/>
              </a:buClr>
              <a:buSzPts val="2400"/>
              <a:buChar char="•"/>
            </a:pPr>
            <a:r>
              <a:rPr lang="en-GB"/>
              <a:t>The job of the subnet is to carry messages from host to host. </a:t>
            </a:r>
            <a:endParaRPr/>
          </a:p>
          <a:p>
            <a:pPr indent="-228600" lvl="1" marL="685800" rtl="0" algn="l">
              <a:lnSpc>
                <a:spcPct val="90000"/>
              </a:lnSpc>
              <a:spcBef>
                <a:spcPts val="500"/>
              </a:spcBef>
              <a:spcAft>
                <a:spcPts val="0"/>
              </a:spcAft>
              <a:buClr>
                <a:schemeClr val="dk1"/>
              </a:buClr>
              <a:buSzPts val="2400"/>
              <a:buChar char="•"/>
            </a:pPr>
            <a:r>
              <a:rPr lang="en-GB"/>
              <a:t>In most wide area networks, the subnet consists of two distinct components: transmission lines and switching elements.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dk1"/>
              </a:buClr>
              <a:buSzPts val="2400"/>
              <a:buChar char="•"/>
            </a:pPr>
            <a:r>
              <a:rPr lang="en-GB"/>
              <a:t>Transmission lines move bits between machines. They can be made of copper wire, optical fiber, or even radio links.</a:t>
            </a:r>
            <a:endParaRPr/>
          </a:p>
          <a:p>
            <a:pPr indent="-228600" lvl="1" marL="685800" rtl="0" algn="l">
              <a:lnSpc>
                <a:spcPct val="90000"/>
              </a:lnSpc>
              <a:spcBef>
                <a:spcPts val="500"/>
              </a:spcBef>
              <a:spcAft>
                <a:spcPts val="0"/>
              </a:spcAft>
              <a:buClr>
                <a:schemeClr val="dk1"/>
              </a:buClr>
              <a:buSzPts val="2400"/>
              <a:buChar char="•"/>
            </a:pPr>
            <a:r>
              <a:rPr lang="en-GB"/>
              <a:t>Switching elements are specialized computers that connect three or more transmission lines.</a:t>
            </a:r>
            <a:endParaRPr/>
          </a:p>
          <a:p>
            <a:pPr indent="-228600" lvl="1" marL="685800" rtl="0" algn="l">
              <a:lnSpc>
                <a:spcPct val="90000"/>
              </a:lnSpc>
              <a:spcBef>
                <a:spcPts val="500"/>
              </a:spcBef>
              <a:spcAft>
                <a:spcPts val="0"/>
              </a:spcAft>
              <a:buClr>
                <a:schemeClr val="dk1"/>
              </a:buClr>
              <a:buSzPts val="2400"/>
              <a:buChar char="•"/>
            </a:pPr>
            <a:r>
              <a:rPr lang="en-GB"/>
              <a:t>When data arrive on an incoming line, the switching element must choose an outgoing line on which to forward them. These switching computers are called router. </a:t>
            </a:r>
            <a:endParaRPr/>
          </a:p>
          <a:p>
            <a:pPr indent="-76200" lvl="1" marL="685800" rtl="0" algn="l">
              <a:lnSpc>
                <a:spcPct val="90000"/>
              </a:lnSpc>
              <a:spcBef>
                <a:spcPts val="500"/>
              </a:spcBef>
              <a:spcAft>
                <a:spcPts val="0"/>
              </a:spcAft>
              <a:buClr>
                <a:schemeClr val="dk1"/>
              </a:buClr>
              <a:buSzPts val="24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69" name="Google Shape;169;p17"/>
          <p:cNvPicPr preferRelativeResize="0"/>
          <p:nvPr/>
        </p:nvPicPr>
        <p:blipFill rotWithShape="1">
          <a:blip r:embed="rId3">
            <a:alphaModFix/>
          </a:blip>
          <a:srcRect b="0" l="0" r="0" t="0"/>
          <a:stretch/>
        </p:blipFill>
        <p:spPr>
          <a:xfrm>
            <a:off x="3073244" y="4489498"/>
            <a:ext cx="6045511" cy="2368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1" marL="685800" rtl="0" algn="l">
              <a:lnSpc>
                <a:spcPct val="90000"/>
              </a:lnSpc>
              <a:spcBef>
                <a:spcPts val="0"/>
              </a:spcBef>
              <a:spcAft>
                <a:spcPts val="0"/>
              </a:spcAft>
              <a:buClr>
                <a:schemeClr val="dk1"/>
              </a:buClr>
              <a:buSzPct val="100000"/>
              <a:buChar char="•"/>
            </a:pPr>
            <a:r>
              <a:rPr lang="en-GB"/>
              <a:t>The collection of communication lines and routers that move packets from the source host to the destination host form the subnet. </a:t>
            </a:r>
            <a:endParaRPr/>
          </a:p>
          <a:p>
            <a:pPr indent="-228600" lvl="1" marL="685800" rtl="0" algn="l">
              <a:lnSpc>
                <a:spcPct val="90000"/>
              </a:lnSpc>
              <a:spcBef>
                <a:spcPts val="500"/>
              </a:spcBef>
              <a:spcAft>
                <a:spcPts val="0"/>
              </a:spcAft>
              <a:buClr>
                <a:schemeClr val="dk1"/>
              </a:buClr>
              <a:buSzPct val="100000"/>
              <a:buChar char="•"/>
            </a:pPr>
            <a:r>
              <a:rPr lang="en-GB"/>
              <a:t>When a packet is sent from one router to another via one or more intermediate routers, the packet is received at each intermediate router in its entirety, stored there until the required output line is free, and then forwarded.</a:t>
            </a:r>
            <a:endParaRPr/>
          </a:p>
          <a:p>
            <a:pPr indent="-228600" lvl="1" marL="685800" rtl="0" algn="l">
              <a:lnSpc>
                <a:spcPct val="90000"/>
              </a:lnSpc>
              <a:spcBef>
                <a:spcPts val="500"/>
              </a:spcBef>
              <a:spcAft>
                <a:spcPts val="0"/>
              </a:spcAft>
              <a:buClr>
                <a:schemeClr val="dk1"/>
              </a:buClr>
              <a:buSzPct val="100000"/>
              <a:buChar char="•"/>
            </a:pPr>
            <a:r>
              <a:rPr lang="en-GB"/>
              <a:t>This is called store-and-forward or packet-switched subnet. </a:t>
            </a:r>
            <a:endParaRPr/>
          </a:p>
          <a:p>
            <a:pPr indent="-228600" lvl="1" marL="685800" rtl="0" algn="l">
              <a:lnSpc>
                <a:spcPct val="90000"/>
              </a:lnSpc>
              <a:spcBef>
                <a:spcPts val="500"/>
              </a:spcBef>
              <a:spcAft>
                <a:spcPts val="0"/>
              </a:spcAft>
              <a:buClr>
                <a:schemeClr val="dk1"/>
              </a:buClr>
              <a:buSzPct val="100000"/>
              <a:buChar char="•"/>
            </a:pPr>
            <a:r>
              <a:rPr lang="en-GB"/>
              <a:t>If the packets are small and all the same size, they are called cells.</a:t>
            </a:r>
            <a:endParaRPr/>
          </a:p>
          <a:p>
            <a:pPr indent="-228600" lvl="1" marL="685800" rtl="0" algn="l">
              <a:lnSpc>
                <a:spcPct val="90000"/>
              </a:lnSpc>
              <a:spcBef>
                <a:spcPts val="500"/>
              </a:spcBef>
              <a:spcAft>
                <a:spcPts val="0"/>
              </a:spcAft>
              <a:buClr>
                <a:schemeClr val="dk1"/>
              </a:buClr>
              <a:buSzPct val="100000"/>
              <a:buChar char="•"/>
            </a:pPr>
            <a:r>
              <a:rPr lang="en-GB"/>
              <a:t>A process on some host has a message to be sent to a process on some other host, the sending host first cuts the message into packets, each one bearing its number in the sequence.</a:t>
            </a:r>
            <a:endParaRPr/>
          </a:p>
          <a:p>
            <a:pPr indent="-228600" lvl="1" marL="685800" rtl="0" algn="l">
              <a:lnSpc>
                <a:spcPct val="90000"/>
              </a:lnSpc>
              <a:spcBef>
                <a:spcPts val="500"/>
              </a:spcBef>
              <a:spcAft>
                <a:spcPts val="0"/>
              </a:spcAft>
              <a:buClr>
                <a:schemeClr val="dk1"/>
              </a:buClr>
              <a:buSzPct val="100000"/>
              <a:buChar char="•"/>
            </a:pPr>
            <a:r>
              <a:rPr lang="en-GB"/>
              <a:t>These packets are then injected into the network one at a time in quick succession. </a:t>
            </a:r>
            <a:endParaRPr/>
          </a:p>
          <a:p>
            <a:pPr indent="-228600" lvl="1" marL="685800" rtl="0" algn="l">
              <a:lnSpc>
                <a:spcPct val="90000"/>
              </a:lnSpc>
              <a:spcBef>
                <a:spcPts val="500"/>
              </a:spcBef>
              <a:spcAft>
                <a:spcPts val="0"/>
              </a:spcAft>
              <a:buClr>
                <a:schemeClr val="dk1"/>
              </a:buClr>
              <a:buSzPct val="100000"/>
              <a:buChar char="•"/>
            </a:pPr>
            <a:r>
              <a:rPr lang="en-GB"/>
              <a:t>The packets are transported individually over the network and deposited at the receiving host, where they are reassembled into the original message and delivered to the receiving process.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19"/>
          <p:cNvPicPr preferRelativeResize="0"/>
          <p:nvPr>
            <p:ph idx="1" type="body"/>
          </p:nvPr>
        </p:nvPicPr>
        <p:blipFill rotWithShape="1">
          <a:blip r:embed="rId3">
            <a:alphaModFix/>
          </a:blip>
          <a:srcRect b="0" l="0" r="0" t="0"/>
          <a:stretch/>
        </p:blipFill>
        <p:spPr>
          <a:xfrm>
            <a:off x="1857069" y="651533"/>
            <a:ext cx="5397777" cy="1543129"/>
          </a:xfrm>
          <a:prstGeom prst="rect">
            <a:avLst/>
          </a:prstGeom>
          <a:noFill/>
          <a:ln>
            <a:noFill/>
          </a:ln>
        </p:spPr>
      </p:pic>
      <p:sp>
        <p:nvSpPr>
          <p:cNvPr id="180" name="Google Shape;180;p19"/>
          <p:cNvSpPr txBox="1"/>
          <p:nvPr/>
        </p:nvSpPr>
        <p:spPr>
          <a:xfrm>
            <a:off x="996902" y="2969054"/>
            <a:ext cx="887586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800" u="none" cap="none" strike="noStrike">
                <a:solidFill>
                  <a:schemeClr val="dk1"/>
                </a:solidFill>
                <a:latin typeface="Calibri"/>
                <a:ea typeface="Calibri"/>
                <a:cs typeface="Calibri"/>
                <a:sym typeface="Calibri"/>
              </a:rPr>
              <a:t>4.2.5 .Internetworks</a:t>
            </a:r>
            <a:endParaRPr/>
          </a:p>
          <a:p>
            <a:pPr indent="-285750" lvl="1" marL="742950" marR="0" rtl="0" algn="l">
              <a:spcBef>
                <a:spcPts val="0"/>
              </a:spcBef>
              <a:spcAft>
                <a:spcPts val="0"/>
              </a:spcAft>
              <a:buClr>
                <a:schemeClr val="dk1"/>
              </a:buClr>
              <a:buSzPts val="1800"/>
              <a:buFont typeface="Arial"/>
              <a:buChar char="•"/>
            </a:pPr>
            <a:r>
              <a:rPr b="0" i="0" lang="en-GB" sz="1800" u="none" cap="none" strike="noStrike">
                <a:solidFill>
                  <a:schemeClr val="dk1"/>
                </a:solidFill>
                <a:latin typeface="Calibri"/>
                <a:ea typeface="Calibri"/>
                <a:cs typeface="Calibri"/>
                <a:sym typeface="Calibri"/>
              </a:rPr>
              <a:t>The world collection of computer is called internetworks or internet. </a:t>
            </a:r>
            <a:endParaRPr/>
          </a:p>
          <a:p>
            <a:pPr indent="-285750" lvl="1" marL="742950" marR="0" rtl="0" algn="l">
              <a:spcBef>
                <a:spcPts val="0"/>
              </a:spcBef>
              <a:spcAft>
                <a:spcPts val="0"/>
              </a:spcAft>
              <a:buClr>
                <a:schemeClr val="dk1"/>
              </a:buClr>
              <a:buSzPts val="1800"/>
              <a:buFont typeface="Arial"/>
              <a:buChar char="•"/>
            </a:pPr>
            <a:r>
              <a:rPr b="0" i="0" lang="en-GB" sz="1800" u="none" cap="none" strike="noStrike">
                <a:solidFill>
                  <a:schemeClr val="dk1"/>
                </a:solidFill>
                <a:latin typeface="Calibri"/>
                <a:ea typeface="Calibri"/>
                <a:cs typeface="Calibri"/>
                <a:sym typeface="Calibri"/>
              </a:rPr>
              <a:t>Gateway: it is used to connection between two or more networks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Uses Of Computer Networks</a:t>
            </a:r>
            <a:endParaRPr/>
          </a:p>
          <a:p>
            <a:pPr indent="-228600" lvl="0" marL="228600" rtl="0" algn="l">
              <a:lnSpc>
                <a:spcPct val="90000"/>
              </a:lnSpc>
              <a:spcBef>
                <a:spcPts val="1000"/>
              </a:spcBef>
              <a:spcAft>
                <a:spcPts val="0"/>
              </a:spcAft>
              <a:buClr>
                <a:schemeClr val="dk1"/>
              </a:buClr>
              <a:buSzPts val="2800"/>
              <a:buChar char="•"/>
            </a:pPr>
            <a:r>
              <a:rPr lang="en-GB"/>
              <a:t> Network Hardware, Network Software</a:t>
            </a:r>
            <a:endParaRPr/>
          </a:p>
          <a:p>
            <a:pPr indent="-228600" lvl="0" marL="228600" rtl="0" algn="l">
              <a:lnSpc>
                <a:spcPct val="90000"/>
              </a:lnSpc>
              <a:spcBef>
                <a:spcPts val="1000"/>
              </a:spcBef>
              <a:spcAft>
                <a:spcPts val="0"/>
              </a:spcAft>
              <a:buClr>
                <a:schemeClr val="dk1"/>
              </a:buClr>
              <a:buSzPts val="2800"/>
              <a:buChar char="•"/>
            </a:pPr>
            <a:r>
              <a:rPr lang="en-GB"/>
              <a:t>Protocol Layering, Reference Models: OSI, TCP/IP, Comparison of OSI &amp; TCP/IP</a:t>
            </a:r>
            <a:endParaRPr/>
          </a:p>
          <a:p>
            <a:pPr indent="-228600" lvl="0" marL="228600" rtl="0" algn="l">
              <a:lnSpc>
                <a:spcPct val="90000"/>
              </a:lnSpc>
              <a:spcBef>
                <a:spcPts val="1000"/>
              </a:spcBef>
              <a:spcAft>
                <a:spcPts val="0"/>
              </a:spcAft>
              <a:buClr>
                <a:schemeClr val="dk1"/>
              </a:buClr>
              <a:buSzPts val="2800"/>
              <a:buChar char="•"/>
            </a:pPr>
            <a:r>
              <a:rPr lang="en-GB"/>
              <a:t>Network Devices.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t>5. Wireless Networks </a:t>
            </a:r>
            <a:endParaRPr/>
          </a:p>
          <a:p>
            <a:pPr indent="0" lvl="0" marL="0" rtl="0" algn="l">
              <a:lnSpc>
                <a:spcPct val="90000"/>
              </a:lnSpc>
              <a:spcBef>
                <a:spcPts val="1000"/>
              </a:spcBef>
              <a:spcAft>
                <a:spcPts val="0"/>
              </a:spcAft>
              <a:buClr>
                <a:schemeClr val="dk1"/>
              </a:buClr>
              <a:buSzPts val="2800"/>
              <a:buNone/>
            </a:pPr>
            <a:r>
              <a:rPr lang="en-GB"/>
              <a:t>Wireless networks can be divided into three main categories: </a:t>
            </a:r>
            <a:endParaRPr/>
          </a:p>
          <a:p>
            <a:pPr indent="-228600" lvl="1" marL="685800" rtl="0" algn="l">
              <a:lnSpc>
                <a:spcPct val="90000"/>
              </a:lnSpc>
              <a:spcBef>
                <a:spcPts val="500"/>
              </a:spcBef>
              <a:spcAft>
                <a:spcPts val="0"/>
              </a:spcAft>
              <a:buClr>
                <a:schemeClr val="dk1"/>
              </a:buClr>
              <a:buSzPts val="2400"/>
              <a:buChar char="•"/>
            </a:pPr>
            <a:r>
              <a:rPr lang="en-GB"/>
              <a:t>System interconnection- It is interconnecting the components of a computer using short-range radio. </a:t>
            </a:r>
            <a:endParaRPr/>
          </a:p>
          <a:p>
            <a:pPr indent="-228600" lvl="1" marL="685800" rtl="0" algn="l">
              <a:lnSpc>
                <a:spcPct val="90000"/>
              </a:lnSpc>
              <a:spcBef>
                <a:spcPts val="500"/>
              </a:spcBef>
              <a:spcAft>
                <a:spcPts val="0"/>
              </a:spcAft>
              <a:buClr>
                <a:schemeClr val="dk1"/>
              </a:buClr>
              <a:buSzPts val="2400"/>
              <a:buChar char="•"/>
            </a:pPr>
            <a:r>
              <a:rPr lang="en-GB"/>
              <a:t>Some short-range wireless networks called Bluetooth are used to connect these components without wires.</a:t>
            </a:r>
            <a:endParaRPr/>
          </a:p>
          <a:p>
            <a:pPr indent="-228600" lvl="1" marL="685800" rtl="0" algn="l">
              <a:lnSpc>
                <a:spcPct val="90000"/>
              </a:lnSpc>
              <a:spcBef>
                <a:spcPts val="500"/>
              </a:spcBef>
              <a:spcAft>
                <a:spcPts val="0"/>
              </a:spcAft>
              <a:buClr>
                <a:schemeClr val="dk1"/>
              </a:buClr>
              <a:buSzPts val="2400"/>
              <a:buChar char="•"/>
            </a:pPr>
            <a:r>
              <a:rPr lang="en-GB"/>
              <a:t>Wireless LANs are systems in which every computer has a radio modem and antenna with which it can communicate with other systems.</a:t>
            </a:r>
            <a:endParaRPr/>
          </a:p>
          <a:p>
            <a:pPr indent="-228600" lvl="1" marL="685800" rtl="0" algn="l">
              <a:lnSpc>
                <a:spcPct val="90000"/>
              </a:lnSpc>
              <a:spcBef>
                <a:spcPts val="500"/>
              </a:spcBef>
              <a:spcAft>
                <a:spcPts val="0"/>
              </a:spcAft>
              <a:buClr>
                <a:schemeClr val="dk1"/>
              </a:buClr>
              <a:buSzPts val="2400"/>
              <a:buChar char="•"/>
            </a:pPr>
            <a:r>
              <a:rPr lang="en-GB"/>
              <a:t> Wireless WANs.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GB"/>
              <a:t>6.Home Networks</a:t>
            </a:r>
            <a:endParaRPr/>
          </a:p>
          <a:p>
            <a:pPr indent="-228600" lvl="1" marL="685800" rtl="0" algn="l">
              <a:lnSpc>
                <a:spcPct val="90000"/>
              </a:lnSpc>
              <a:spcBef>
                <a:spcPts val="500"/>
              </a:spcBef>
              <a:spcAft>
                <a:spcPts val="0"/>
              </a:spcAft>
              <a:buClr>
                <a:schemeClr val="dk1"/>
              </a:buClr>
              <a:buSzPct val="100000"/>
              <a:buChar char="•"/>
            </a:pPr>
            <a:r>
              <a:rPr lang="en-GB"/>
              <a:t> Every device in the home is capable of communicating with every other device, and all of them will be accessible over the Internet.</a:t>
            </a:r>
            <a:endParaRPr/>
          </a:p>
          <a:p>
            <a:pPr indent="-228600" lvl="1" marL="685800" rtl="0" algn="l">
              <a:lnSpc>
                <a:spcPct val="90000"/>
              </a:lnSpc>
              <a:spcBef>
                <a:spcPts val="500"/>
              </a:spcBef>
              <a:spcAft>
                <a:spcPts val="0"/>
              </a:spcAft>
              <a:buClr>
                <a:schemeClr val="dk1"/>
              </a:buClr>
              <a:buSzPct val="100000"/>
              <a:buChar char="•"/>
            </a:pPr>
            <a:r>
              <a:rPr lang="en-GB"/>
              <a:t> Some categories are : </a:t>
            </a:r>
            <a:endParaRPr/>
          </a:p>
          <a:p>
            <a:pPr indent="-228600" lvl="1" marL="685800" rtl="0" algn="l">
              <a:lnSpc>
                <a:spcPct val="90000"/>
              </a:lnSpc>
              <a:spcBef>
                <a:spcPts val="500"/>
              </a:spcBef>
              <a:spcAft>
                <a:spcPts val="0"/>
              </a:spcAft>
              <a:buClr>
                <a:schemeClr val="dk1"/>
              </a:buClr>
              <a:buSzPct val="100000"/>
              <a:buChar char="•"/>
            </a:pPr>
            <a:r>
              <a:rPr lang="en-GB"/>
              <a:t> Computers (desktop PC).</a:t>
            </a:r>
            <a:endParaRPr/>
          </a:p>
          <a:p>
            <a:pPr indent="-228600" lvl="1" marL="685800" rtl="0" algn="l">
              <a:lnSpc>
                <a:spcPct val="90000"/>
              </a:lnSpc>
              <a:spcBef>
                <a:spcPts val="500"/>
              </a:spcBef>
              <a:spcAft>
                <a:spcPts val="0"/>
              </a:spcAft>
              <a:buClr>
                <a:schemeClr val="dk1"/>
              </a:buClr>
              <a:buSzPct val="100000"/>
              <a:buChar char="•"/>
            </a:pPr>
            <a:r>
              <a:rPr lang="en-GB"/>
              <a:t> Entertainment (TV, DVD). </a:t>
            </a:r>
            <a:endParaRPr/>
          </a:p>
          <a:p>
            <a:pPr indent="-228600" lvl="1" marL="685800" rtl="0" algn="l">
              <a:lnSpc>
                <a:spcPct val="90000"/>
              </a:lnSpc>
              <a:spcBef>
                <a:spcPts val="500"/>
              </a:spcBef>
              <a:spcAft>
                <a:spcPts val="0"/>
              </a:spcAft>
              <a:buClr>
                <a:schemeClr val="dk1"/>
              </a:buClr>
              <a:buSzPct val="100000"/>
              <a:buChar char="•"/>
            </a:pPr>
            <a:r>
              <a:rPr lang="en-GB"/>
              <a:t>Telecommunications (telephone, mobile telephone).</a:t>
            </a:r>
            <a:endParaRPr/>
          </a:p>
          <a:p>
            <a:pPr indent="-228600" lvl="1" marL="685800" rtl="0" algn="l">
              <a:lnSpc>
                <a:spcPct val="90000"/>
              </a:lnSpc>
              <a:spcBef>
                <a:spcPts val="500"/>
              </a:spcBef>
              <a:spcAft>
                <a:spcPts val="0"/>
              </a:spcAft>
              <a:buClr>
                <a:schemeClr val="dk1"/>
              </a:buClr>
              <a:buSzPct val="100000"/>
              <a:buChar char="•"/>
            </a:pPr>
            <a:r>
              <a:rPr lang="en-GB"/>
              <a:t>Appliances (microwave, refrigerator).</a:t>
            </a:r>
            <a:endParaRPr/>
          </a:p>
          <a:p>
            <a:pPr indent="-228600" lvl="1" marL="685800" rtl="0" algn="l">
              <a:lnSpc>
                <a:spcPct val="90000"/>
              </a:lnSpc>
              <a:spcBef>
                <a:spcPts val="500"/>
              </a:spcBef>
              <a:spcAft>
                <a:spcPts val="0"/>
              </a:spcAft>
              <a:buClr>
                <a:schemeClr val="dk1"/>
              </a:buClr>
              <a:buSzPct val="100000"/>
              <a:buChar char="•"/>
            </a:pPr>
            <a:r>
              <a:rPr lang="en-GB"/>
              <a:t>Telemetry (utility meter, smoke/burglar alarm). Home networking has different properties than other network types. These are: </a:t>
            </a:r>
            <a:endParaRPr/>
          </a:p>
          <a:p>
            <a:pPr indent="-228600" lvl="2" marL="1143000" rtl="0" algn="l">
              <a:lnSpc>
                <a:spcPct val="90000"/>
              </a:lnSpc>
              <a:spcBef>
                <a:spcPts val="500"/>
              </a:spcBef>
              <a:spcAft>
                <a:spcPts val="0"/>
              </a:spcAft>
              <a:buClr>
                <a:schemeClr val="dk1"/>
              </a:buClr>
              <a:buSzPct val="100000"/>
              <a:buFont typeface="Noto Sans Symbols"/>
              <a:buChar char="❖"/>
            </a:pPr>
            <a:r>
              <a:rPr lang="en-GB"/>
              <a:t>The network and devices have to be easy to install.</a:t>
            </a:r>
            <a:endParaRPr/>
          </a:p>
          <a:p>
            <a:pPr indent="-228600" lvl="2" marL="1143000" rtl="0" algn="l">
              <a:lnSpc>
                <a:spcPct val="90000"/>
              </a:lnSpc>
              <a:spcBef>
                <a:spcPts val="500"/>
              </a:spcBef>
              <a:spcAft>
                <a:spcPts val="0"/>
              </a:spcAft>
              <a:buClr>
                <a:schemeClr val="dk1"/>
              </a:buClr>
              <a:buSzPct val="100000"/>
              <a:buFont typeface="Noto Sans Symbols"/>
              <a:buChar char="❖"/>
            </a:pPr>
            <a:r>
              <a:rPr lang="en-GB"/>
              <a:t>The network and devices have to be fool proof in operation.</a:t>
            </a:r>
            <a:endParaRPr/>
          </a:p>
          <a:p>
            <a:pPr indent="-228600" lvl="2" marL="1143000" rtl="0" algn="l">
              <a:lnSpc>
                <a:spcPct val="90000"/>
              </a:lnSpc>
              <a:spcBef>
                <a:spcPts val="500"/>
              </a:spcBef>
              <a:spcAft>
                <a:spcPts val="0"/>
              </a:spcAft>
              <a:buClr>
                <a:schemeClr val="dk1"/>
              </a:buClr>
              <a:buSzPct val="100000"/>
              <a:buFont typeface="Noto Sans Symbols"/>
              <a:buChar char="❖"/>
            </a:pPr>
            <a:r>
              <a:rPr lang="en-GB"/>
              <a:t>Low price is essential for success. </a:t>
            </a:r>
            <a:endParaRPr/>
          </a:p>
          <a:p>
            <a:pPr indent="-228600" lvl="2" marL="1143000" rtl="0" algn="l">
              <a:lnSpc>
                <a:spcPct val="90000"/>
              </a:lnSpc>
              <a:spcBef>
                <a:spcPts val="500"/>
              </a:spcBef>
              <a:spcAft>
                <a:spcPts val="0"/>
              </a:spcAft>
              <a:buClr>
                <a:schemeClr val="dk1"/>
              </a:buClr>
              <a:buSzPct val="100000"/>
              <a:buFont typeface="Noto Sans Symbols"/>
              <a:buChar char="❖"/>
            </a:pPr>
            <a:r>
              <a:rPr lang="en-GB"/>
              <a:t>Security and reliability is very important. </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GB"/>
              <a:t>NETWORK SOFTWARE</a:t>
            </a:r>
            <a:endParaRPr/>
          </a:p>
        </p:txBody>
      </p:sp>
      <p:sp>
        <p:nvSpPr>
          <p:cNvPr id="196" name="Google Shape;196;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Protocol Hierarchies </a:t>
            </a:r>
            <a:endParaRPr/>
          </a:p>
          <a:p>
            <a:pPr indent="-228600" lvl="1" marL="685800" rtl="0" algn="l">
              <a:lnSpc>
                <a:spcPct val="90000"/>
              </a:lnSpc>
              <a:spcBef>
                <a:spcPts val="500"/>
              </a:spcBef>
              <a:spcAft>
                <a:spcPts val="0"/>
              </a:spcAft>
              <a:buClr>
                <a:schemeClr val="dk1"/>
              </a:buClr>
              <a:buSzPts val="2400"/>
              <a:buChar char="•"/>
            </a:pPr>
            <a:r>
              <a:rPr lang="en-GB"/>
              <a:t>Networks are organized as a stack of layers or levels, each one built upon the other. </a:t>
            </a:r>
            <a:endParaRPr/>
          </a:p>
          <a:p>
            <a:pPr indent="-228600" lvl="1" marL="685800" rtl="0" algn="l">
              <a:lnSpc>
                <a:spcPct val="90000"/>
              </a:lnSpc>
              <a:spcBef>
                <a:spcPts val="500"/>
              </a:spcBef>
              <a:spcAft>
                <a:spcPts val="0"/>
              </a:spcAft>
              <a:buClr>
                <a:schemeClr val="dk1"/>
              </a:buClr>
              <a:buSzPts val="2400"/>
              <a:buChar char="•"/>
            </a:pPr>
            <a:r>
              <a:rPr lang="en-GB"/>
              <a:t>The number of layers, the name of each layer, the contents of each layer, and the function of each layer differ from network to network.</a:t>
            </a:r>
            <a:endParaRPr/>
          </a:p>
          <a:p>
            <a:pPr indent="-228600" lvl="1" marL="685800" rtl="0" algn="l">
              <a:lnSpc>
                <a:spcPct val="90000"/>
              </a:lnSpc>
              <a:spcBef>
                <a:spcPts val="500"/>
              </a:spcBef>
              <a:spcAft>
                <a:spcPts val="0"/>
              </a:spcAft>
              <a:buClr>
                <a:schemeClr val="dk1"/>
              </a:buClr>
              <a:buSzPts val="2400"/>
              <a:buChar char="•"/>
            </a:pPr>
            <a:r>
              <a:rPr lang="en-GB"/>
              <a:t>The purpose of each layer is to offer certain services to the higher layers.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A five-layer network is:</a:t>
            </a:r>
            <a:endParaRPr/>
          </a:p>
          <a:p>
            <a:pPr indent="0" lvl="0" marL="0" rtl="0" algn="l">
              <a:lnSpc>
                <a:spcPct val="90000"/>
              </a:lnSpc>
              <a:spcBef>
                <a:spcPts val="1000"/>
              </a:spcBef>
              <a:spcAft>
                <a:spcPts val="0"/>
              </a:spcAft>
              <a:buClr>
                <a:schemeClr val="dk1"/>
              </a:buClr>
              <a:buSzPts val="2800"/>
              <a:buNone/>
            </a:pPr>
            <a:r>
              <a:rPr lang="en-GB"/>
              <a:t> </a:t>
            </a:r>
            <a:endParaRPr/>
          </a:p>
        </p:txBody>
      </p:sp>
      <p:pic>
        <p:nvPicPr>
          <p:cNvPr id="202" name="Google Shape;202;p23"/>
          <p:cNvPicPr preferRelativeResize="0"/>
          <p:nvPr/>
        </p:nvPicPr>
        <p:blipFill rotWithShape="1">
          <a:blip r:embed="rId3">
            <a:alphaModFix/>
          </a:blip>
          <a:srcRect b="0" l="0" r="0" t="0"/>
          <a:stretch/>
        </p:blipFill>
        <p:spPr>
          <a:xfrm>
            <a:off x="2074333" y="2658532"/>
            <a:ext cx="7501467" cy="37338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dk1"/>
              </a:buClr>
              <a:buSzPts val="2400"/>
              <a:buChar char="•"/>
            </a:pPr>
            <a:r>
              <a:rPr lang="en-GB"/>
              <a:t>The entities comprising the corresponding layers on different machines are called peers. The peers may be processes, hardware devices, or even human beings. </a:t>
            </a:r>
            <a:endParaRPr/>
          </a:p>
          <a:p>
            <a:pPr indent="-228600" lvl="1" marL="685800" rtl="0" algn="l">
              <a:lnSpc>
                <a:spcPct val="90000"/>
              </a:lnSpc>
              <a:spcBef>
                <a:spcPts val="500"/>
              </a:spcBef>
              <a:spcAft>
                <a:spcPts val="0"/>
              </a:spcAft>
              <a:buClr>
                <a:schemeClr val="dk1"/>
              </a:buClr>
              <a:buSzPts val="2400"/>
              <a:buChar char="•"/>
            </a:pPr>
            <a:r>
              <a:rPr lang="en-GB"/>
              <a:t>No data are directly transferred from layer n on one machine to layer n on another machine. Each layer passes data and control information to the layer immediately below it, until the lowest layer is reached.</a:t>
            </a:r>
            <a:endParaRPr/>
          </a:p>
          <a:p>
            <a:pPr indent="-228600" lvl="1" marL="685800" rtl="0" algn="l">
              <a:lnSpc>
                <a:spcPct val="90000"/>
              </a:lnSpc>
              <a:spcBef>
                <a:spcPts val="500"/>
              </a:spcBef>
              <a:spcAft>
                <a:spcPts val="0"/>
              </a:spcAft>
              <a:buClr>
                <a:schemeClr val="dk1"/>
              </a:buClr>
              <a:buSzPts val="2400"/>
              <a:buChar char="•"/>
            </a:pPr>
            <a:r>
              <a:rPr lang="en-GB"/>
              <a:t>Below layer 1 is the physical medium through which actual communication occurs. </a:t>
            </a:r>
            <a:endParaRPr/>
          </a:p>
          <a:p>
            <a:pPr indent="-228600" lvl="1" marL="685800" rtl="0" algn="l">
              <a:lnSpc>
                <a:spcPct val="90000"/>
              </a:lnSpc>
              <a:spcBef>
                <a:spcPts val="500"/>
              </a:spcBef>
              <a:spcAft>
                <a:spcPts val="0"/>
              </a:spcAft>
              <a:buClr>
                <a:schemeClr val="dk1"/>
              </a:buClr>
              <a:buSzPts val="2400"/>
              <a:buChar char="•"/>
            </a:pPr>
            <a:r>
              <a:rPr lang="en-GB"/>
              <a:t>A set of layers and protocols is called a network architecture. A list of protocols used by a certain system, one protocol per layer, is called a protocol stack.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25"/>
          <p:cNvPicPr preferRelativeResize="0"/>
          <p:nvPr>
            <p:ph idx="1" type="body"/>
          </p:nvPr>
        </p:nvPicPr>
        <p:blipFill rotWithShape="1">
          <a:blip r:embed="rId3">
            <a:alphaModFix/>
          </a:blip>
          <a:srcRect b="0" l="0" r="0" t="0"/>
          <a:stretch/>
        </p:blipFill>
        <p:spPr>
          <a:xfrm>
            <a:off x="1476046" y="2193185"/>
            <a:ext cx="7908586" cy="338259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GB"/>
              <a:t>Connection-Oriented and Connectionless Services </a:t>
            </a:r>
            <a:endParaRPr/>
          </a:p>
          <a:p>
            <a:pPr indent="-228600" lvl="1" marL="685800" rtl="0" algn="l">
              <a:lnSpc>
                <a:spcPct val="90000"/>
              </a:lnSpc>
              <a:spcBef>
                <a:spcPts val="500"/>
              </a:spcBef>
              <a:spcAft>
                <a:spcPts val="0"/>
              </a:spcAft>
              <a:buClr>
                <a:schemeClr val="dk1"/>
              </a:buClr>
              <a:buSzPts val="2400"/>
              <a:buChar char="•"/>
            </a:pPr>
            <a:r>
              <a:rPr lang="en-GB"/>
              <a:t>Layers offer two different types of service to the layers above them: connection-oriented and connectionless. </a:t>
            </a:r>
            <a:endParaRPr/>
          </a:p>
          <a:p>
            <a:pPr indent="-228600" lvl="1" marL="685800" rtl="0" algn="l">
              <a:lnSpc>
                <a:spcPct val="90000"/>
              </a:lnSpc>
              <a:spcBef>
                <a:spcPts val="500"/>
              </a:spcBef>
              <a:spcAft>
                <a:spcPts val="0"/>
              </a:spcAft>
              <a:buClr>
                <a:schemeClr val="dk1"/>
              </a:buClr>
              <a:buSzPts val="2400"/>
              <a:buChar char="•"/>
            </a:pPr>
            <a:r>
              <a:rPr lang="en-GB"/>
              <a:t>Connection-oriented service first establishes a connection, uses the connection, and then releases the connection. eg. Telephone system.</a:t>
            </a:r>
            <a:endParaRPr/>
          </a:p>
          <a:p>
            <a:pPr indent="-228600" lvl="1" marL="685800" rtl="0" algn="l">
              <a:lnSpc>
                <a:spcPct val="90000"/>
              </a:lnSpc>
              <a:spcBef>
                <a:spcPts val="500"/>
              </a:spcBef>
              <a:spcAft>
                <a:spcPts val="0"/>
              </a:spcAft>
              <a:buClr>
                <a:schemeClr val="dk1"/>
              </a:buClr>
              <a:buSzPts val="2400"/>
              <a:buChar char="•"/>
            </a:pPr>
            <a:r>
              <a:rPr lang="en-GB"/>
              <a:t>Connectionless service is modelled after the postal system. Each message carries the full destination address, and each one is routed through the system independent of all the others.</a:t>
            </a:r>
            <a:endParaRPr/>
          </a:p>
          <a:p>
            <a:pPr indent="-228600" lvl="1" marL="685800" rtl="0" algn="l">
              <a:lnSpc>
                <a:spcPct val="90000"/>
              </a:lnSpc>
              <a:spcBef>
                <a:spcPts val="500"/>
              </a:spcBef>
              <a:spcAft>
                <a:spcPts val="0"/>
              </a:spcAft>
              <a:buClr>
                <a:schemeClr val="dk1"/>
              </a:buClr>
              <a:buSzPts val="2400"/>
              <a:buChar char="•"/>
            </a:pPr>
            <a:r>
              <a:rPr lang="en-GB"/>
              <a:t>Unreliable connectionless service is called datagram service, which does not return an acknowledgement to the sender.</a:t>
            </a:r>
            <a:endParaRPr/>
          </a:p>
          <a:p>
            <a:pPr indent="-228600" lvl="1" marL="685800" rtl="0" algn="l">
              <a:lnSpc>
                <a:spcPct val="90000"/>
              </a:lnSpc>
              <a:spcBef>
                <a:spcPts val="500"/>
              </a:spcBef>
              <a:spcAft>
                <a:spcPts val="0"/>
              </a:spcAft>
              <a:buClr>
                <a:schemeClr val="dk1"/>
              </a:buClr>
              <a:buSzPts val="2400"/>
              <a:buChar char="•"/>
            </a:pPr>
            <a:r>
              <a:rPr lang="en-GB"/>
              <a:t>In this service the sender transmits a single datagram containing a request; the reply contains the answer.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27"/>
          <p:cNvPicPr preferRelativeResize="0"/>
          <p:nvPr>
            <p:ph idx="1" type="body"/>
          </p:nvPr>
        </p:nvPicPr>
        <p:blipFill rotWithShape="1">
          <a:blip r:embed="rId3">
            <a:alphaModFix/>
          </a:blip>
          <a:srcRect b="0" l="0" r="0" t="0"/>
          <a:stretch/>
        </p:blipFill>
        <p:spPr>
          <a:xfrm>
            <a:off x="1155314" y="2076307"/>
            <a:ext cx="8394321" cy="297008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t>Service Primitives </a:t>
            </a:r>
            <a:endParaRPr/>
          </a:p>
          <a:p>
            <a:pPr indent="0" lvl="1" marL="457200" rtl="0" algn="l">
              <a:lnSpc>
                <a:spcPct val="90000"/>
              </a:lnSpc>
              <a:spcBef>
                <a:spcPts val="500"/>
              </a:spcBef>
              <a:spcAft>
                <a:spcPts val="0"/>
              </a:spcAft>
              <a:buClr>
                <a:schemeClr val="dk1"/>
              </a:buClr>
              <a:buSzPts val="2400"/>
              <a:buNone/>
            </a:pPr>
            <a:r>
              <a:rPr lang="en-GB"/>
              <a:t>A service is specified by a set of primitives available to a user process to access the service. </a:t>
            </a:r>
            <a:endParaRPr/>
          </a:p>
          <a:p>
            <a:pPr indent="0" lvl="1" marL="457200" rtl="0" algn="l">
              <a:lnSpc>
                <a:spcPct val="90000"/>
              </a:lnSpc>
              <a:spcBef>
                <a:spcPts val="500"/>
              </a:spcBef>
              <a:spcAft>
                <a:spcPts val="0"/>
              </a:spcAft>
              <a:buClr>
                <a:schemeClr val="dk1"/>
              </a:buClr>
              <a:buSzPts val="2400"/>
              <a:buNone/>
            </a:pPr>
            <a:r>
              <a:rPr lang="en-GB"/>
              <a:t>The primitives are normally system calls of an OS. </a:t>
            </a:r>
            <a:endParaRPr/>
          </a:p>
          <a:p>
            <a:pPr indent="0" lvl="1" marL="457200" rtl="0" algn="l">
              <a:lnSpc>
                <a:spcPct val="90000"/>
              </a:lnSpc>
              <a:spcBef>
                <a:spcPts val="500"/>
              </a:spcBef>
              <a:spcAft>
                <a:spcPts val="0"/>
              </a:spcAft>
              <a:buClr>
                <a:schemeClr val="dk1"/>
              </a:buClr>
              <a:buSzPts val="2400"/>
              <a:buNone/>
            </a:pPr>
            <a:r>
              <a:rPr lang="en-GB"/>
              <a:t>Some of the essential primitives: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29"/>
          <p:cNvPicPr preferRelativeResize="0"/>
          <p:nvPr>
            <p:ph idx="1" type="body"/>
          </p:nvPr>
        </p:nvPicPr>
        <p:blipFill rotWithShape="1">
          <a:blip r:embed="rId3">
            <a:alphaModFix/>
          </a:blip>
          <a:srcRect b="0" l="0" r="0" t="0"/>
          <a:stretch/>
        </p:blipFill>
        <p:spPr>
          <a:xfrm>
            <a:off x="1601918" y="2337564"/>
            <a:ext cx="7982093" cy="22479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t> 1.Computer Network</a:t>
            </a:r>
            <a:endParaRPr/>
          </a:p>
          <a:p>
            <a:pPr indent="-228600" lvl="0" marL="228600" rtl="0" algn="l">
              <a:lnSpc>
                <a:spcPct val="90000"/>
              </a:lnSpc>
              <a:spcBef>
                <a:spcPts val="1000"/>
              </a:spcBef>
              <a:spcAft>
                <a:spcPts val="0"/>
              </a:spcAft>
              <a:buClr>
                <a:schemeClr val="dk1"/>
              </a:buClr>
              <a:buSzPts val="2800"/>
              <a:buChar char="•"/>
            </a:pPr>
            <a:r>
              <a:rPr lang="en-GB"/>
              <a:t>A computer network is a set of computers connected together for the purpose of sharing resources.</a:t>
            </a:r>
            <a:endParaRPr/>
          </a:p>
          <a:p>
            <a:pPr indent="-228600" lvl="0" marL="228600" rtl="0" algn="l">
              <a:lnSpc>
                <a:spcPct val="90000"/>
              </a:lnSpc>
              <a:spcBef>
                <a:spcPts val="1000"/>
              </a:spcBef>
              <a:spcAft>
                <a:spcPts val="0"/>
              </a:spcAft>
              <a:buClr>
                <a:schemeClr val="dk1"/>
              </a:buClr>
              <a:buSzPts val="2800"/>
              <a:buChar char="•"/>
            </a:pPr>
            <a:r>
              <a:rPr lang="en-GB"/>
              <a:t>The most common resource shared today is connection to the internet.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GB"/>
              <a:t>The server executes LISTEN to indicate that it is prepared to accept incoming connections. After executing the primitive, the server process is blocked until a request for connection appears.</a:t>
            </a:r>
            <a:endParaRPr/>
          </a:p>
          <a:p>
            <a:pPr indent="-228600" lvl="0" marL="228600" rtl="0" algn="l">
              <a:lnSpc>
                <a:spcPct val="90000"/>
              </a:lnSpc>
              <a:spcBef>
                <a:spcPts val="1000"/>
              </a:spcBef>
              <a:spcAft>
                <a:spcPts val="0"/>
              </a:spcAft>
              <a:buClr>
                <a:schemeClr val="dk1"/>
              </a:buClr>
              <a:buSzPct val="100000"/>
              <a:buChar char="•"/>
            </a:pPr>
            <a:r>
              <a:rPr lang="en-GB"/>
              <a:t>The client process executes CONNECT to establish a connection with the server. The CONNECT call needs to specify who to connect to. The operating system sends a packet to the peer asking it to connect.</a:t>
            </a:r>
            <a:endParaRPr/>
          </a:p>
          <a:p>
            <a:pPr indent="-228600" lvl="0" marL="228600" rtl="0" algn="l">
              <a:lnSpc>
                <a:spcPct val="90000"/>
              </a:lnSpc>
              <a:spcBef>
                <a:spcPts val="1000"/>
              </a:spcBef>
              <a:spcAft>
                <a:spcPts val="0"/>
              </a:spcAft>
              <a:buClr>
                <a:schemeClr val="dk1"/>
              </a:buClr>
              <a:buSzPct val="100000"/>
              <a:buChar char="•"/>
            </a:pPr>
            <a:r>
              <a:rPr lang="en-GB"/>
              <a:t>When the system sees that the packet is requesting a connection, it checks to see if there is a listener. If so, it does two things: unblocks the listener and sends back an acknowledgement. The arrival of this acknowledgement then releases the client.</a:t>
            </a:r>
            <a:endParaRPr/>
          </a:p>
          <a:p>
            <a:pPr indent="-228600" lvl="0" marL="228600" rtl="0" algn="l">
              <a:lnSpc>
                <a:spcPct val="90000"/>
              </a:lnSpc>
              <a:spcBef>
                <a:spcPts val="1000"/>
              </a:spcBef>
              <a:spcAft>
                <a:spcPts val="0"/>
              </a:spcAft>
              <a:buClr>
                <a:schemeClr val="dk1"/>
              </a:buClr>
              <a:buSzPct val="100000"/>
              <a:buChar char="•"/>
            </a:pPr>
            <a:r>
              <a:rPr lang="en-GB"/>
              <a:t>The server executes RECEIVE to prepare to accept the first request. Then the client executes SEND to transmit its request followed by the execution of RECEIVE to get the reply. </a:t>
            </a:r>
            <a:endParaRPr/>
          </a:p>
          <a:p>
            <a:pPr indent="-228600" lvl="0" marL="228600" rtl="0" algn="l">
              <a:lnSpc>
                <a:spcPct val="90000"/>
              </a:lnSpc>
              <a:spcBef>
                <a:spcPts val="1000"/>
              </a:spcBef>
              <a:spcAft>
                <a:spcPts val="0"/>
              </a:spcAft>
              <a:buClr>
                <a:schemeClr val="dk1"/>
              </a:buClr>
              <a:buSzPct val="100000"/>
              <a:buChar char="•"/>
            </a:pPr>
            <a:r>
              <a:rPr lang="en-GB"/>
              <a:t>The client use DISCONNECT to terminate the connection. When the server gets the packet, it also issues a DISCONNECT of its own, acknowledging the client and releasing the connection.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Relationship of Services and Protocols </a:t>
            </a:r>
            <a:endParaRPr/>
          </a:p>
          <a:p>
            <a:pPr indent="-228600" lvl="1" marL="685800" rtl="0" algn="l">
              <a:lnSpc>
                <a:spcPct val="90000"/>
              </a:lnSpc>
              <a:spcBef>
                <a:spcPts val="500"/>
              </a:spcBef>
              <a:spcAft>
                <a:spcPts val="0"/>
              </a:spcAft>
              <a:buClr>
                <a:schemeClr val="dk1"/>
              </a:buClr>
              <a:buSzPts val="2400"/>
              <a:buChar char="•"/>
            </a:pPr>
            <a:r>
              <a:rPr lang="en-GB"/>
              <a:t>A service is a set of primitives that a layer provides to the layer above it. </a:t>
            </a:r>
            <a:endParaRPr/>
          </a:p>
          <a:p>
            <a:pPr indent="-228600" lvl="1" marL="685800" rtl="0" algn="l">
              <a:lnSpc>
                <a:spcPct val="90000"/>
              </a:lnSpc>
              <a:spcBef>
                <a:spcPts val="500"/>
              </a:spcBef>
              <a:spcAft>
                <a:spcPts val="0"/>
              </a:spcAft>
              <a:buClr>
                <a:schemeClr val="dk1"/>
              </a:buClr>
              <a:buSzPts val="2400"/>
              <a:buChar char="•"/>
            </a:pPr>
            <a:r>
              <a:rPr lang="en-GB"/>
              <a:t>The service defines what operations the layer is prepared to perform on behalf of its users, but it says nothing at all about how these operations are implemented.</a:t>
            </a:r>
            <a:endParaRPr/>
          </a:p>
          <a:p>
            <a:pPr indent="-228600" lvl="1" marL="685800" rtl="0" algn="l">
              <a:lnSpc>
                <a:spcPct val="90000"/>
              </a:lnSpc>
              <a:spcBef>
                <a:spcPts val="500"/>
              </a:spcBef>
              <a:spcAft>
                <a:spcPts val="0"/>
              </a:spcAft>
              <a:buClr>
                <a:schemeClr val="dk1"/>
              </a:buClr>
              <a:buSzPts val="2400"/>
              <a:buChar char="•"/>
            </a:pPr>
            <a:r>
              <a:rPr lang="en-GB"/>
              <a:t>A service relates as an interface between two layers, with the lower layer being the service provider and the upper layer being the service user. </a:t>
            </a:r>
            <a:endParaRPr/>
          </a:p>
          <a:p>
            <a:pPr indent="-228600" lvl="1" marL="685800" rtl="0" algn="l">
              <a:lnSpc>
                <a:spcPct val="90000"/>
              </a:lnSpc>
              <a:spcBef>
                <a:spcPts val="500"/>
              </a:spcBef>
              <a:spcAft>
                <a:spcPts val="0"/>
              </a:spcAft>
              <a:buClr>
                <a:schemeClr val="dk1"/>
              </a:buClr>
              <a:buSzPts val="2400"/>
              <a:buChar char="•"/>
            </a:pPr>
            <a:r>
              <a:rPr lang="en-GB"/>
              <a:t>A protocol is a set of rules governing the format and meaning of the packets, or messages that are exchanged by the peer entities within a layer.</a:t>
            </a:r>
            <a:endParaRPr/>
          </a:p>
          <a:p>
            <a:pPr indent="-228600" lvl="1" marL="685800" rtl="0" algn="l">
              <a:lnSpc>
                <a:spcPct val="90000"/>
              </a:lnSpc>
              <a:spcBef>
                <a:spcPts val="500"/>
              </a:spcBef>
              <a:spcAft>
                <a:spcPts val="0"/>
              </a:spcAft>
              <a:buClr>
                <a:schemeClr val="dk1"/>
              </a:buClr>
              <a:buSzPts val="2400"/>
              <a:buChar char="•"/>
            </a:pPr>
            <a:r>
              <a:rPr lang="en-GB"/>
              <a:t>Services relate to the interfaces between layers whereas protocols relate to the packets sent between peer entities on different machines.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2"/>
          <p:cNvPicPr preferRelativeResize="0"/>
          <p:nvPr>
            <p:ph idx="1" type="body"/>
          </p:nvPr>
        </p:nvPicPr>
        <p:blipFill rotWithShape="1">
          <a:blip r:embed="rId3">
            <a:alphaModFix/>
          </a:blip>
          <a:srcRect b="0" l="0" r="0" t="0"/>
          <a:stretch/>
        </p:blipFill>
        <p:spPr>
          <a:xfrm>
            <a:off x="1663795" y="2811952"/>
            <a:ext cx="7178721" cy="18497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t>Reference Models </a:t>
            </a:r>
            <a:endParaRPr/>
          </a:p>
          <a:p>
            <a:pPr indent="-228600" lvl="0" marL="228600" rtl="0" algn="l">
              <a:lnSpc>
                <a:spcPct val="90000"/>
              </a:lnSpc>
              <a:spcBef>
                <a:spcPts val="1000"/>
              </a:spcBef>
              <a:spcAft>
                <a:spcPts val="0"/>
              </a:spcAft>
              <a:buClr>
                <a:schemeClr val="dk1"/>
              </a:buClr>
              <a:buSzPts val="2800"/>
              <a:buChar char="•"/>
            </a:pPr>
            <a:r>
              <a:rPr lang="en-GB"/>
              <a:t>The OSI Reference Model</a:t>
            </a:r>
            <a:endParaRPr/>
          </a:p>
          <a:p>
            <a:pPr indent="-228600" lvl="1" marL="685800" rtl="0" algn="l">
              <a:lnSpc>
                <a:spcPct val="90000"/>
              </a:lnSpc>
              <a:spcBef>
                <a:spcPts val="500"/>
              </a:spcBef>
              <a:spcAft>
                <a:spcPts val="0"/>
              </a:spcAft>
              <a:buClr>
                <a:schemeClr val="dk1"/>
              </a:buClr>
              <a:buSzPts val="2400"/>
              <a:buChar char="•"/>
            </a:pPr>
            <a:r>
              <a:rPr lang="en-GB"/>
              <a:t>This model is based on a proposal developed by the International Standards Organization (ISO).</a:t>
            </a:r>
            <a:endParaRPr/>
          </a:p>
          <a:p>
            <a:pPr indent="-228600" lvl="1" marL="685800" rtl="0" algn="l">
              <a:lnSpc>
                <a:spcPct val="90000"/>
              </a:lnSpc>
              <a:spcBef>
                <a:spcPts val="500"/>
              </a:spcBef>
              <a:spcAft>
                <a:spcPts val="0"/>
              </a:spcAft>
              <a:buClr>
                <a:schemeClr val="dk1"/>
              </a:buClr>
              <a:buSzPts val="2400"/>
              <a:buChar char="•"/>
            </a:pPr>
            <a:r>
              <a:rPr lang="en-GB"/>
              <a:t>It is called the ISO OSI (Open Systems Interconnection) Reference Model because it deals with connecting open systems that is, systems that are open for communication with other systems.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34"/>
          <p:cNvPicPr preferRelativeResize="0"/>
          <p:nvPr>
            <p:ph idx="1" type="body"/>
          </p:nvPr>
        </p:nvPicPr>
        <p:blipFill rotWithShape="1">
          <a:blip r:embed="rId3">
            <a:alphaModFix/>
          </a:blip>
          <a:srcRect b="0" l="0" r="0" t="0"/>
          <a:stretch/>
        </p:blipFill>
        <p:spPr>
          <a:xfrm>
            <a:off x="1629420" y="1368162"/>
            <a:ext cx="8545858" cy="471286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The Physical Layer </a:t>
            </a:r>
            <a:endParaRPr/>
          </a:p>
          <a:p>
            <a:pPr indent="-228600" lvl="1" marL="685800" rtl="0" algn="l">
              <a:lnSpc>
                <a:spcPct val="90000"/>
              </a:lnSpc>
              <a:spcBef>
                <a:spcPts val="500"/>
              </a:spcBef>
              <a:spcAft>
                <a:spcPts val="0"/>
              </a:spcAft>
              <a:buClr>
                <a:schemeClr val="dk1"/>
              </a:buClr>
              <a:buSzPts val="2400"/>
              <a:buChar char="•"/>
            </a:pPr>
            <a:r>
              <a:rPr lang="en-GB"/>
              <a:t>The physical layer is concerned with transmitting raw bits over a communication channel. </a:t>
            </a:r>
            <a:endParaRPr/>
          </a:p>
          <a:p>
            <a:pPr indent="-228600" lvl="1" marL="685800" rtl="0" algn="l">
              <a:lnSpc>
                <a:spcPct val="90000"/>
              </a:lnSpc>
              <a:spcBef>
                <a:spcPts val="500"/>
              </a:spcBef>
              <a:spcAft>
                <a:spcPts val="0"/>
              </a:spcAft>
              <a:buClr>
                <a:schemeClr val="dk1"/>
              </a:buClr>
              <a:buSzPts val="2400"/>
              <a:buChar char="•"/>
            </a:pPr>
            <a:r>
              <a:rPr lang="en-GB"/>
              <a:t>The components of the physical layer are: </a:t>
            </a:r>
            <a:endParaRPr/>
          </a:p>
          <a:p>
            <a:pPr indent="0" lvl="2" marL="914400" rtl="0" algn="l">
              <a:lnSpc>
                <a:spcPct val="90000"/>
              </a:lnSpc>
              <a:spcBef>
                <a:spcPts val="500"/>
              </a:spcBef>
              <a:spcAft>
                <a:spcPts val="0"/>
              </a:spcAft>
              <a:buClr>
                <a:schemeClr val="dk1"/>
              </a:buClr>
              <a:buSzPts val="2000"/>
              <a:buNone/>
            </a:pPr>
            <a:r>
              <a:rPr lang="en-GB"/>
              <a:t>• Cabling system components </a:t>
            </a:r>
            <a:endParaRPr/>
          </a:p>
          <a:p>
            <a:pPr indent="0" lvl="2" marL="914400" rtl="0" algn="l">
              <a:lnSpc>
                <a:spcPct val="90000"/>
              </a:lnSpc>
              <a:spcBef>
                <a:spcPts val="500"/>
              </a:spcBef>
              <a:spcAft>
                <a:spcPts val="0"/>
              </a:spcAft>
              <a:buClr>
                <a:schemeClr val="dk1"/>
              </a:buClr>
              <a:buSzPts val="2000"/>
              <a:buNone/>
            </a:pPr>
            <a:r>
              <a:rPr lang="en-GB"/>
              <a:t>• Adapters that connect media to physical interfaces </a:t>
            </a:r>
            <a:endParaRPr/>
          </a:p>
          <a:p>
            <a:pPr indent="0" lvl="2" marL="914400" rtl="0" algn="l">
              <a:lnSpc>
                <a:spcPct val="90000"/>
              </a:lnSpc>
              <a:spcBef>
                <a:spcPts val="500"/>
              </a:spcBef>
              <a:spcAft>
                <a:spcPts val="0"/>
              </a:spcAft>
              <a:buClr>
                <a:schemeClr val="dk1"/>
              </a:buClr>
              <a:buSzPts val="2000"/>
              <a:buNone/>
            </a:pPr>
            <a:r>
              <a:rPr lang="en-GB"/>
              <a:t>• Hub, repeater, and patch panel specifications </a:t>
            </a:r>
            <a:endParaRPr/>
          </a:p>
          <a:p>
            <a:pPr indent="0" lvl="2" marL="914400" rtl="0" algn="l">
              <a:lnSpc>
                <a:spcPct val="90000"/>
              </a:lnSpc>
              <a:spcBef>
                <a:spcPts val="500"/>
              </a:spcBef>
              <a:spcAft>
                <a:spcPts val="0"/>
              </a:spcAft>
              <a:buClr>
                <a:schemeClr val="dk1"/>
              </a:buClr>
              <a:buSzPts val="2000"/>
              <a:buNone/>
            </a:pPr>
            <a:r>
              <a:rPr lang="en-GB"/>
              <a:t>• Network Interface Card (NIC)</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The Data Link Layer </a:t>
            </a:r>
            <a:endParaRPr/>
          </a:p>
          <a:p>
            <a:pPr indent="-228600" lvl="1" marL="685800" rtl="0" algn="l">
              <a:lnSpc>
                <a:spcPct val="90000"/>
              </a:lnSpc>
              <a:spcBef>
                <a:spcPts val="500"/>
              </a:spcBef>
              <a:spcAft>
                <a:spcPts val="0"/>
              </a:spcAft>
              <a:buClr>
                <a:schemeClr val="dk1"/>
              </a:buClr>
              <a:buSzPts val="2400"/>
              <a:buChar char="•"/>
            </a:pPr>
            <a:r>
              <a:rPr lang="en-GB"/>
              <a:t>The main task of the data link layer is to transform a raw transmission facility into a line that appears free of undetected transmission errors to the network layer.</a:t>
            </a:r>
            <a:endParaRPr/>
          </a:p>
          <a:p>
            <a:pPr indent="-228600" lvl="1" marL="685800" rtl="0" algn="l">
              <a:lnSpc>
                <a:spcPct val="90000"/>
              </a:lnSpc>
              <a:spcBef>
                <a:spcPts val="500"/>
              </a:spcBef>
              <a:spcAft>
                <a:spcPts val="0"/>
              </a:spcAft>
              <a:buClr>
                <a:schemeClr val="dk1"/>
              </a:buClr>
              <a:buSzPts val="2400"/>
              <a:buChar char="•"/>
            </a:pPr>
            <a:r>
              <a:rPr lang="en-GB"/>
              <a:t>It performs this task by the sender breaking up the input data into data frames and transmit the frames sequentially. </a:t>
            </a:r>
            <a:endParaRPr/>
          </a:p>
          <a:p>
            <a:pPr indent="-228600" lvl="1" marL="685800" rtl="0" algn="l">
              <a:lnSpc>
                <a:spcPct val="90000"/>
              </a:lnSpc>
              <a:spcBef>
                <a:spcPts val="500"/>
              </a:spcBef>
              <a:spcAft>
                <a:spcPts val="0"/>
              </a:spcAft>
              <a:buClr>
                <a:schemeClr val="dk1"/>
              </a:buClr>
              <a:buSzPts val="2400"/>
              <a:buChar char="•"/>
            </a:pPr>
            <a:r>
              <a:rPr lang="en-GB"/>
              <a:t>If the service is reliable, the receiver confirms correct receipt of each frame by sending back an acknowledgement frame.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This layer provides the following functions: </a:t>
            </a:r>
            <a:endParaRPr/>
          </a:p>
          <a:p>
            <a:pPr indent="0" lvl="1" marL="457200" rtl="0" algn="l">
              <a:lnSpc>
                <a:spcPct val="90000"/>
              </a:lnSpc>
              <a:spcBef>
                <a:spcPts val="500"/>
              </a:spcBef>
              <a:spcAft>
                <a:spcPts val="0"/>
              </a:spcAft>
              <a:buClr>
                <a:schemeClr val="dk1"/>
              </a:buClr>
              <a:buSzPts val="2400"/>
              <a:buNone/>
            </a:pPr>
            <a:r>
              <a:rPr lang="en-GB"/>
              <a:t>• Allows a device to access the network to send and receive messages </a:t>
            </a:r>
            <a:endParaRPr/>
          </a:p>
          <a:p>
            <a:pPr indent="0" lvl="1" marL="457200" rtl="0" algn="l">
              <a:lnSpc>
                <a:spcPct val="90000"/>
              </a:lnSpc>
              <a:spcBef>
                <a:spcPts val="500"/>
              </a:spcBef>
              <a:spcAft>
                <a:spcPts val="0"/>
              </a:spcAft>
              <a:buClr>
                <a:schemeClr val="dk1"/>
              </a:buClr>
              <a:buSzPts val="2400"/>
              <a:buNone/>
            </a:pPr>
            <a:r>
              <a:rPr lang="en-GB"/>
              <a:t>• Offers a physical address so a device’s data can be sent on the network </a:t>
            </a:r>
            <a:endParaRPr/>
          </a:p>
          <a:p>
            <a:pPr indent="0" lvl="1" marL="457200" rtl="0" algn="l">
              <a:lnSpc>
                <a:spcPct val="90000"/>
              </a:lnSpc>
              <a:spcBef>
                <a:spcPts val="500"/>
              </a:spcBef>
              <a:spcAft>
                <a:spcPts val="0"/>
              </a:spcAft>
              <a:buClr>
                <a:schemeClr val="dk1"/>
              </a:buClr>
              <a:buSzPts val="2400"/>
              <a:buNone/>
            </a:pPr>
            <a:r>
              <a:rPr lang="en-GB"/>
              <a:t>• Works with a device’s networking software when sending and receiving messages </a:t>
            </a:r>
            <a:endParaRPr/>
          </a:p>
          <a:p>
            <a:pPr indent="-228600" lvl="1" marL="685800" rtl="0" algn="l">
              <a:lnSpc>
                <a:spcPct val="90000"/>
              </a:lnSpc>
              <a:spcBef>
                <a:spcPts val="500"/>
              </a:spcBef>
              <a:spcAft>
                <a:spcPts val="0"/>
              </a:spcAft>
              <a:buClr>
                <a:schemeClr val="dk1"/>
              </a:buClr>
              <a:buSzPts val="2400"/>
              <a:buChar char="•"/>
            </a:pPr>
            <a:r>
              <a:rPr lang="en-GB"/>
              <a:t>Provides error-detection capability </a:t>
            </a:r>
            <a:endParaRPr/>
          </a:p>
          <a:p>
            <a:pPr indent="-228600" lvl="0" marL="228600" rtl="0" algn="l">
              <a:lnSpc>
                <a:spcPct val="90000"/>
              </a:lnSpc>
              <a:spcBef>
                <a:spcPts val="1000"/>
              </a:spcBef>
              <a:spcAft>
                <a:spcPts val="0"/>
              </a:spcAft>
              <a:buClr>
                <a:schemeClr val="dk1"/>
              </a:buClr>
              <a:buSzPts val="2800"/>
              <a:buChar char="•"/>
            </a:pPr>
            <a:r>
              <a:rPr lang="en-GB"/>
              <a:t>The common networking components are : </a:t>
            </a:r>
            <a:endParaRPr/>
          </a:p>
          <a:p>
            <a:pPr indent="0" lvl="1" marL="457200" rtl="0" algn="l">
              <a:lnSpc>
                <a:spcPct val="90000"/>
              </a:lnSpc>
              <a:spcBef>
                <a:spcPts val="500"/>
              </a:spcBef>
              <a:spcAft>
                <a:spcPts val="0"/>
              </a:spcAft>
              <a:buClr>
                <a:schemeClr val="dk1"/>
              </a:buClr>
              <a:buSzPts val="2400"/>
              <a:buNone/>
            </a:pPr>
            <a:r>
              <a:rPr lang="en-GB"/>
              <a:t>• Network interface cards </a:t>
            </a:r>
            <a:endParaRPr/>
          </a:p>
          <a:p>
            <a:pPr indent="0" lvl="1" marL="457200" rtl="0" algn="l">
              <a:lnSpc>
                <a:spcPct val="90000"/>
              </a:lnSpc>
              <a:spcBef>
                <a:spcPts val="500"/>
              </a:spcBef>
              <a:spcAft>
                <a:spcPts val="0"/>
              </a:spcAft>
              <a:buClr>
                <a:schemeClr val="dk1"/>
              </a:buClr>
              <a:buSzPts val="2400"/>
              <a:buNone/>
            </a:pPr>
            <a:r>
              <a:rPr lang="en-GB"/>
              <a:t>• Ethernet and Token Ring switches </a:t>
            </a:r>
            <a:endParaRPr/>
          </a:p>
          <a:p>
            <a:pPr indent="0" lvl="1" marL="457200" rtl="0" algn="l">
              <a:lnSpc>
                <a:spcPct val="90000"/>
              </a:lnSpc>
              <a:spcBef>
                <a:spcPts val="500"/>
              </a:spcBef>
              <a:spcAft>
                <a:spcPts val="0"/>
              </a:spcAft>
              <a:buClr>
                <a:schemeClr val="dk1"/>
              </a:buClr>
              <a:buSzPts val="2400"/>
              <a:buNone/>
            </a:pPr>
            <a:r>
              <a:rPr lang="en-GB"/>
              <a:t>• Bridges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The Network Layer</a:t>
            </a:r>
            <a:endParaRPr/>
          </a:p>
          <a:p>
            <a:pPr indent="-228600" lvl="1" marL="685800" rtl="0" algn="l">
              <a:lnSpc>
                <a:spcPct val="90000"/>
              </a:lnSpc>
              <a:spcBef>
                <a:spcPts val="500"/>
              </a:spcBef>
              <a:spcAft>
                <a:spcPts val="0"/>
              </a:spcAft>
              <a:buClr>
                <a:schemeClr val="dk1"/>
              </a:buClr>
              <a:buSzPts val="2400"/>
              <a:buChar char="•"/>
            </a:pPr>
            <a:r>
              <a:rPr lang="en-GB"/>
              <a:t>The network layer controls the operation of the subnet. </a:t>
            </a:r>
            <a:endParaRPr/>
          </a:p>
          <a:p>
            <a:pPr indent="-228600" lvl="1" marL="685800" rtl="0" algn="l">
              <a:lnSpc>
                <a:spcPct val="90000"/>
              </a:lnSpc>
              <a:spcBef>
                <a:spcPts val="500"/>
              </a:spcBef>
              <a:spcAft>
                <a:spcPts val="0"/>
              </a:spcAft>
              <a:buClr>
                <a:schemeClr val="dk1"/>
              </a:buClr>
              <a:buSzPts val="2400"/>
              <a:buChar char="•"/>
            </a:pPr>
            <a:r>
              <a:rPr lang="en-GB"/>
              <a:t>A key design issue is determining how packets are routed from source to destination. The quality of service provided is also a network layer issue.</a:t>
            </a:r>
            <a:endParaRPr/>
          </a:p>
          <a:p>
            <a:pPr indent="-228600" lvl="1" marL="685800" rtl="0" algn="l">
              <a:lnSpc>
                <a:spcPct val="90000"/>
              </a:lnSpc>
              <a:spcBef>
                <a:spcPts val="500"/>
              </a:spcBef>
              <a:spcAft>
                <a:spcPts val="0"/>
              </a:spcAft>
              <a:buClr>
                <a:schemeClr val="dk1"/>
              </a:buClr>
              <a:buSzPts val="2400"/>
              <a:buChar char="•"/>
            </a:pPr>
            <a:r>
              <a:rPr lang="en-GB"/>
              <a:t>When a packet has to travel from one network to another to get to its destination, many problems can arise.</a:t>
            </a:r>
            <a:endParaRPr/>
          </a:p>
          <a:p>
            <a:pPr indent="-228600" lvl="1" marL="685800" rtl="0" algn="l">
              <a:lnSpc>
                <a:spcPct val="90000"/>
              </a:lnSpc>
              <a:spcBef>
                <a:spcPts val="500"/>
              </a:spcBef>
              <a:spcAft>
                <a:spcPts val="0"/>
              </a:spcAft>
              <a:buClr>
                <a:schemeClr val="dk1"/>
              </a:buClr>
              <a:buSzPts val="2400"/>
              <a:buChar char="•"/>
            </a:pPr>
            <a:r>
              <a:rPr lang="en-GB"/>
              <a:t>Network layer overcomes all these problems to allow heterogeneous networks to be interconnected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The Transport Layer</a:t>
            </a:r>
            <a:endParaRPr/>
          </a:p>
          <a:p>
            <a:pPr indent="-228600" lvl="1" marL="685800" rtl="0" algn="l">
              <a:lnSpc>
                <a:spcPct val="90000"/>
              </a:lnSpc>
              <a:spcBef>
                <a:spcPts val="500"/>
              </a:spcBef>
              <a:spcAft>
                <a:spcPts val="0"/>
              </a:spcAft>
              <a:buClr>
                <a:schemeClr val="dk1"/>
              </a:buClr>
              <a:buSzPts val="2400"/>
              <a:buChar char="•"/>
            </a:pPr>
            <a:r>
              <a:rPr lang="en-GB"/>
              <a:t>The basic function is to accept data from above, split it up into smaller units , pass these to the network layer, and ensure that the pieces all arrive correctly at the other end.</a:t>
            </a:r>
            <a:endParaRPr/>
          </a:p>
          <a:p>
            <a:pPr indent="-228600" lvl="1" marL="685800" rtl="0" algn="l">
              <a:lnSpc>
                <a:spcPct val="90000"/>
              </a:lnSpc>
              <a:spcBef>
                <a:spcPts val="500"/>
              </a:spcBef>
              <a:spcAft>
                <a:spcPts val="0"/>
              </a:spcAft>
              <a:buClr>
                <a:schemeClr val="dk1"/>
              </a:buClr>
              <a:buSzPts val="2400"/>
              <a:buChar char="•"/>
            </a:pPr>
            <a:r>
              <a:rPr lang="en-GB"/>
              <a:t>The transport layer also determines what type of service to provide to the session layer, and, to the users of the network. </a:t>
            </a:r>
            <a:endParaRPr/>
          </a:p>
          <a:p>
            <a:pPr indent="-228600" lvl="0" marL="228600" rtl="0" algn="l">
              <a:lnSpc>
                <a:spcPct val="90000"/>
              </a:lnSpc>
              <a:spcBef>
                <a:spcPts val="1000"/>
              </a:spcBef>
              <a:spcAft>
                <a:spcPts val="0"/>
              </a:spcAft>
              <a:buClr>
                <a:schemeClr val="dk1"/>
              </a:buClr>
              <a:buSzPts val="2800"/>
              <a:buChar char="•"/>
            </a:pPr>
            <a:r>
              <a:rPr lang="en-GB"/>
              <a:t>The Session Layer</a:t>
            </a:r>
            <a:endParaRPr/>
          </a:p>
          <a:p>
            <a:pPr indent="-228600" lvl="1" marL="685800" rtl="0" algn="l">
              <a:lnSpc>
                <a:spcPct val="90000"/>
              </a:lnSpc>
              <a:spcBef>
                <a:spcPts val="500"/>
              </a:spcBef>
              <a:spcAft>
                <a:spcPts val="0"/>
              </a:spcAft>
              <a:buClr>
                <a:schemeClr val="dk1"/>
              </a:buClr>
              <a:buSzPts val="2400"/>
              <a:buChar char="•"/>
            </a:pPr>
            <a:r>
              <a:rPr lang="en-GB"/>
              <a:t>The session layer allows users on different machines to establish sessions between them. </a:t>
            </a:r>
            <a:endParaRPr/>
          </a:p>
          <a:p>
            <a:pPr indent="-228600" lvl="1" marL="685800" rtl="0" algn="l">
              <a:lnSpc>
                <a:spcPct val="90000"/>
              </a:lnSpc>
              <a:spcBef>
                <a:spcPts val="500"/>
              </a:spcBef>
              <a:spcAft>
                <a:spcPts val="0"/>
              </a:spcAft>
              <a:buClr>
                <a:schemeClr val="dk1"/>
              </a:buClr>
              <a:buSzPts val="2400"/>
              <a:buChar char="•"/>
            </a:pPr>
            <a:r>
              <a:rPr lang="en-GB"/>
              <a:t>Sessions offer various services like dialog control, token management, and synchronization.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t> 2.Goals of networking:</a:t>
            </a:r>
            <a:endParaRPr/>
          </a:p>
          <a:p>
            <a:pPr indent="-228600" lvl="1" marL="685800" rtl="0" algn="l">
              <a:lnSpc>
                <a:spcPct val="90000"/>
              </a:lnSpc>
              <a:spcBef>
                <a:spcPts val="500"/>
              </a:spcBef>
              <a:spcAft>
                <a:spcPts val="0"/>
              </a:spcAft>
              <a:buClr>
                <a:schemeClr val="dk1"/>
              </a:buClr>
              <a:buSzPts val="2400"/>
              <a:buChar char="•"/>
            </a:pPr>
            <a:r>
              <a:rPr lang="en-GB"/>
              <a:t>Resource sharing </a:t>
            </a:r>
            <a:endParaRPr/>
          </a:p>
          <a:p>
            <a:pPr indent="-228600" lvl="1" marL="685800" rtl="0" algn="l">
              <a:lnSpc>
                <a:spcPct val="90000"/>
              </a:lnSpc>
              <a:spcBef>
                <a:spcPts val="500"/>
              </a:spcBef>
              <a:spcAft>
                <a:spcPts val="0"/>
              </a:spcAft>
              <a:buClr>
                <a:schemeClr val="dk1"/>
              </a:buClr>
              <a:buSzPts val="2400"/>
              <a:buChar char="•"/>
            </a:pPr>
            <a:r>
              <a:rPr lang="en-GB"/>
              <a:t>High reliability</a:t>
            </a:r>
            <a:endParaRPr/>
          </a:p>
          <a:p>
            <a:pPr indent="-228600" lvl="1" marL="685800" rtl="0" algn="l">
              <a:lnSpc>
                <a:spcPct val="90000"/>
              </a:lnSpc>
              <a:spcBef>
                <a:spcPts val="500"/>
              </a:spcBef>
              <a:spcAft>
                <a:spcPts val="0"/>
              </a:spcAft>
              <a:buClr>
                <a:schemeClr val="dk1"/>
              </a:buClr>
              <a:buSzPts val="2400"/>
              <a:buChar char="•"/>
            </a:pPr>
            <a:r>
              <a:rPr lang="en-GB"/>
              <a:t>Save money</a:t>
            </a:r>
            <a:endParaRPr/>
          </a:p>
          <a:p>
            <a:pPr indent="-228600" lvl="1" marL="685800" rtl="0" algn="l">
              <a:lnSpc>
                <a:spcPct val="90000"/>
              </a:lnSpc>
              <a:spcBef>
                <a:spcPts val="500"/>
              </a:spcBef>
              <a:spcAft>
                <a:spcPts val="0"/>
              </a:spcAft>
              <a:buClr>
                <a:schemeClr val="dk1"/>
              </a:buClr>
              <a:buSzPts val="2400"/>
              <a:buChar char="•"/>
            </a:pPr>
            <a:r>
              <a:rPr lang="en-GB"/>
              <a:t>Scalability</a:t>
            </a:r>
            <a:endParaRPr/>
          </a:p>
          <a:p>
            <a:pPr indent="-228600" lvl="1" marL="685800" rtl="0" algn="l">
              <a:lnSpc>
                <a:spcPct val="90000"/>
              </a:lnSpc>
              <a:spcBef>
                <a:spcPts val="500"/>
              </a:spcBef>
              <a:spcAft>
                <a:spcPts val="0"/>
              </a:spcAft>
              <a:buClr>
                <a:schemeClr val="dk1"/>
              </a:buClr>
              <a:buSzPts val="2400"/>
              <a:buChar char="•"/>
            </a:pPr>
            <a:r>
              <a:rPr lang="en-GB"/>
              <a:t>Powerful communication medium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GB"/>
              <a:t>The Presentation Layer</a:t>
            </a:r>
            <a:endParaRPr/>
          </a:p>
          <a:p>
            <a:pPr indent="-228600" lvl="1" marL="685800" rtl="0" algn="l">
              <a:lnSpc>
                <a:spcPct val="90000"/>
              </a:lnSpc>
              <a:spcBef>
                <a:spcPts val="500"/>
              </a:spcBef>
              <a:spcAft>
                <a:spcPts val="0"/>
              </a:spcAft>
              <a:buClr>
                <a:schemeClr val="dk1"/>
              </a:buClr>
              <a:buSzPts val="2400"/>
              <a:buChar char="•"/>
            </a:pPr>
            <a:r>
              <a:rPr lang="en-GB"/>
              <a:t>It is concerned with the syntax and semantics of the information transmitted.</a:t>
            </a:r>
            <a:endParaRPr/>
          </a:p>
          <a:p>
            <a:pPr indent="-228600" lvl="1" marL="685800" rtl="0" algn="l">
              <a:lnSpc>
                <a:spcPct val="90000"/>
              </a:lnSpc>
              <a:spcBef>
                <a:spcPts val="500"/>
              </a:spcBef>
              <a:spcAft>
                <a:spcPts val="0"/>
              </a:spcAft>
              <a:buClr>
                <a:schemeClr val="dk1"/>
              </a:buClr>
              <a:buSzPts val="2400"/>
              <a:buChar char="•"/>
            </a:pPr>
            <a:r>
              <a:rPr lang="en-GB"/>
              <a:t>The presentation layer manages abstract data structures and allows higher-level data structures (e.g., banking records), to be defined and exchanged.</a:t>
            </a:r>
            <a:endParaRPr/>
          </a:p>
          <a:p>
            <a:pPr indent="-228600" lvl="0" marL="228600" rtl="0" algn="l">
              <a:lnSpc>
                <a:spcPct val="90000"/>
              </a:lnSpc>
              <a:spcBef>
                <a:spcPts val="1000"/>
              </a:spcBef>
              <a:spcAft>
                <a:spcPts val="0"/>
              </a:spcAft>
              <a:buClr>
                <a:schemeClr val="dk1"/>
              </a:buClr>
              <a:buSzPts val="2800"/>
              <a:buChar char="•"/>
            </a:pPr>
            <a:r>
              <a:rPr lang="en-GB"/>
              <a:t> The Application Layer</a:t>
            </a:r>
            <a:endParaRPr/>
          </a:p>
          <a:p>
            <a:pPr indent="-228600" lvl="1" marL="685800" rtl="0" algn="l">
              <a:lnSpc>
                <a:spcPct val="90000"/>
              </a:lnSpc>
              <a:spcBef>
                <a:spcPts val="500"/>
              </a:spcBef>
              <a:spcAft>
                <a:spcPts val="0"/>
              </a:spcAft>
              <a:buClr>
                <a:schemeClr val="dk1"/>
              </a:buClr>
              <a:buSzPts val="2400"/>
              <a:buChar char="•"/>
            </a:pPr>
            <a:r>
              <a:rPr lang="en-GB"/>
              <a:t>The application layer contains a variety of protocols that are commonly needed by users.eg: HTTP (HyperText Transfer Protocol), which is the basis for the World Wide Web. </a:t>
            </a:r>
            <a:endParaRPr/>
          </a:p>
          <a:p>
            <a:pPr indent="-228600" lvl="1" marL="685800" rtl="0" algn="l">
              <a:lnSpc>
                <a:spcPct val="90000"/>
              </a:lnSpc>
              <a:spcBef>
                <a:spcPts val="500"/>
              </a:spcBef>
              <a:spcAft>
                <a:spcPts val="0"/>
              </a:spcAft>
              <a:buClr>
                <a:schemeClr val="dk1"/>
              </a:buClr>
              <a:buSzPts val="2400"/>
              <a:buChar char="•"/>
            </a:pPr>
            <a:r>
              <a:rPr lang="en-GB"/>
              <a:t>When a browser wants a Web page, it sends the name of the page it wants to the server using HTTP. The server then sends the page back.</a:t>
            </a:r>
            <a:endParaRPr/>
          </a:p>
          <a:p>
            <a:pPr indent="-228600" lvl="1" marL="685800" rtl="0" algn="l">
              <a:lnSpc>
                <a:spcPct val="90000"/>
              </a:lnSpc>
              <a:spcBef>
                <a:spcPts val="500"/>
              </a:spcBef>
              <a:spcAft>
                <a:spcPts val="0"/>
              </a:spcAft>
              <a:buClr>
                <a:schemeClr val="dk1"/>
              </a:buClr>
              <a:buSzPts val="2400"/>
              <a:buChar char="•"/>
            </a:pPr>
            <a:r>
              <a:rPr lang="en-GB"/>
              <a:t>Other application protocols are used for file transfer, electronic mail, and network news.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The TCP/IP Reference Model</a:t>
            </a:r>
            <a:endParaRPr/>
          </a:p>
          <a:p>
            <a:pPr indent="-228600" lvl="1" marL="685800" rtl="0" algn="l">
              <a:lnSpc>
                <a:spcPct val="90000"/>
              </a:lnSpc>
              <a:spcBef>
                <a:spcPts val="500"/>
              </a:spcBef>
              <a:spcAft>
                <a:spcPts val="0"/>
              </a:spcAft>
              <a:buClr>
                <a:schemeClr val="dk1"/>
              </a:buClr>
              <a:buSzPts val="2400"/>
              <a:buChar char="•"/>
            </a:pPr>
            <a:r>
              <a:rPr lang="en-GB"/>
              <a:t>The ARPANET was a research network sponsored by U.S. Department of Defense with a major goal to connect multiple networks. </a:t>
            </a:r>
            <a:endParaRPr/>
          </a:p>
          <a:p>
            <a:pPr indent="-228600" lvl="1" marL="685800" rtl="0" algn="l">
              <a:lnSpc>
                <a:spcPct val="90000"/>
              </a:lnSpc>
              <a:spcBef>
                <a:spcPts val="500"/>
              </a:spcBef>
              <a:spcAft>
                <a:spcPts val="0"/>
              </a:spcAft>
              <a:buClr>
                <a:schemeClr val="dk1"/>
              </a:buClr>
              <a:buSzPts val="2400"/>
              <a:buChar char="•"/>
            </a:pPr>
            <a:r>
              <a:rPr lang="en-GB"/>
              <a:t>This architecture was later known as the TCP/IP Reference Model, after its two primary protocols. The relation between OSI and TCP/IP model is: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2"/>
          <p:cNvPicPr preferRelativeResize="0"/>
          <p:nvPr>
            <p:ph idx="1" type="body"/>
          </p:nvPr>
        </p:nvPicPr>
        <p:blipFill rotWithShape="1">
          <a:blip r:embed="rId3">
            <a:alphaModFix/>
          </a:blip>
          <a:srcRect b="0" l="0" r="0" t="0"/>
          <a:stretch/>
        </p:blipFill>
        <p:spPr>
          <a:xfrm>
            <a:off x="1980054" y="1904427"/>
            <a:ext cx="7363326" cy="330660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The Network Interface Layer </a:t>
            </a:r>
            <a:endParaRPr/>
          </a:p>
          <a:p>
            <a:pPr indent="-228600" lvl="1" marL="685800" rtl="0" algn="l">
              <a:lnSpc>
                <a:spcPct val="90000"/>
              </a:lnSpc>
              <a:spcBef>
                <a:spcPts val="500"/>
              </a:spcBef>
              <a:spcAft>
                <a:spcPts val="0"/>
              </a:spcAft>
              <a:buClr>
                <a:schemeClr val="dk1"/>
              </a:buClr>
              <a:buSzPts val="2400"/>
              <a:buChar char="•"/>
            </a:pPr>
            <a:r>
              <a:rPr lang="en-GB"/>
              <a:t>This is also called as Network Access Layer. This is the first layer of the four layer TCP/IP model.</a:t>
            </a:r>
            <a:endParaRPr/>
          </a:p>
          <a:p>
            <a:pPr indent="-228600" lvl="1" marL="685800" rtl="0" algn="l">
              <a:lnSpc>
                <a:spcPct val="90000"/>
              </a:lnSpc>
              <a:spcBef>
                <a:spcPts val="500"/>
              </a:spcBef>
              <a:spcAft>
                <a:spcPts val="0"/>
              </a:spcAft>
              <a:buClr>
                <a:schemeClr val="dk1"/>
              </a:buClr>
              <a:buSzPts val="2400"/>
              <a:buChar char="•"/>
            </a:pPr>
            <a:r>
              <a:rPr lang="en-GB"/>
              <a:t>Network Access layer defines details of how data is physically sent through the network, including how bits are electrically or optically signaled by hardware devices .</a:t>
            </a:r>
            <a:endParaRPr/>
          </a:p>
          <a:p>
            <a:pPr indent="-228600" lvl="1" marL="685800" rtl="0" algn="l">
              <a:lnSpc>
                <a:spcPct val="90000"/>
              </a:lnSpc>
              <a:spcBef>
                <a:spcPts val="500"/>
              </a:spcBef>
              <a:spcAft>
                <a:spcPts val="0"/>
              </a:spcAft>
              <a:buClr>
                <a:schemeClr val="dk1"/>
              </a:buClr>
              <a:buSzPts val="2400"/>
              <a:buChar char="•"/>
            </a:pPr>
            <a:r>
              <a:rPr lang="en-GB"/>
              <a:t>The layer is responsible for placing TCP/IP packets on the network medium and receiving TCP/IP packets off the network medium.</a:t>
            </a:r>
            <a:endParaRPr/>
          </a:p>
          <a:p>
            <a:pPr indent="-228600" lvl="1" marL="685800" rtl="0" algn="l">
              <a:lnSpc>
                <a:spcPct val="90000"/>
              </a:lnSpc>
              <a:spcBef>
                <a:spcPts val="500"/>
              </a:spcBef>
              <a:spcAft>
                <a:spcPts val="0"/>
              </a:spcAft>
              <a:buClr>
                <a:schemeClr val="dk1"/>
              </a:buClr>
              <a:buSzPts val="2400"/>
              <a:buChar char="•"/>
            </a:pPr>
            <a:r>
              <a:rPr lang="en-GB"/>
              <a:t>It is used to connect different network types like LAN technologies such as Ethernet and Token Ring.</a:t>
            </a:r>
            <a:endParaRPr/>
          </a:p>
          <a:p>
            <a:pPr indent="-228600" lvl="1" marL="685800" rtl="0" algn="l">
              <a:lnSpc>
                <a:spcPct val="90000"/>
              </a:lnSpc>
              <a:spcBef>
                <a:spcPts val="500"/>
              </a:spcBef>
              <a:spcAft>
                <a:spcPts val="0"/>
              </a:spcAft>
              <a:buClr>
                <a:schemeClr val="dk1"/>
              </a:buClr>
              <a:buSzPts val="2400"/>
              <a:buChar char="•"/>
            </a:pPr>
            <a:r>
              <a:rPr lang="en-GB"/>
              <a:t>The protocols included are Ethernet, Token Ring, FDDI, X.25, Frame Relay etc.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The Internet Layer</a:t>
            </a:r>
            <a:endParaRPr/>
          </a:p>
          <a:p>
            <a:pPr indent="-228600" lvl="1" marL="685800" rtl="0" algn="l">
              <a:lnSpc>
                <a:spcPct val="90000"/>
              </a:lnSpc>
              <a:spcBef>
                <a:spcPts val="500"/>
              </a:spcBef>
              <a:spcAft>
                <a:spcPts val="0"/>
              </a:spcAft>
              <a:buClr>
                <a:schemeClr val="dk1"/>
              </a:buClr>
              <a:buSzPts val="2400"/>
              <a:buChar char="•"/>
            </a:pPr>
            <a:r>
              <a:rPr lang="en-GB"/>
              <a:t>This layer permits hosts to inject packets into any network and have them travel independently to the destination.</a:t>
            </a:r>
            <a:endParaRPr/>
          </a:p>
          <a:p>
            <a:pPr indent="-228600" lvl="1" marL="685800" rtl="0" algn="l">
              <a:lnSpc>
                <a:spcPct val="90000"/>
              </a:lnSpc>
              <a:spcBef>
                <a:spcPts val="500"/>
              </a:spcBef>
              <a:spcAft>
                <a:spcPts val="0"/>
              </a:spcAft>
              <a:buClr>
                <a:schemeClr val="dk1"/>
              </a:buClr>
              <a:buSzPts val="2400"/>
              <a:buChar char="•"/>
            </a:pPr>
            <a:r>
              <a:rPr lang="en-GB"/>
              <a:t>They may even arrive in a different order than they were sent, in which higher layers rearrange them.</a:t>
            </a:r>
            <a:endParaRPr/>
          </a:p>
          <a:p>
            <a:pPr indent="-228600" lvl="1" marL="685800" rtl="0" algn="l">
              <a:lnSpc>
                <a:spcPct val="90000"/>
              </a:lnSpc>
              <a:spcBef>
                <a:spcPts val="500"/>
              </a:spcBef>
              <a:spcAft>
                <a:spcPts val="0"/>
              </a:spcAft>
              <a:buClr>
                <a:schemeClr val="dk1"/>
              </a:buClr>
              <a:buSzPts val="2400"/>
              <a:buChar char="•"/>
            </a:pPr>
            <a:r>
              <a:rPr lang="en-GB"/>
              <a:t>It defines an official packet format and protocol called IP (Internet Protocol). </a:t>
            </a:r>
            <a:endParaRPr/>
          </a:p>
          <a:p>
            <a:pPr indent="-228600" lvl="1" marL="685800" rtl="0" algn="l">
              <a:lnSpc>
                <a:spcPct val="90000"/>
              </a:lnSpc>
              <a:spcBef>
                <a:spcPts val="500"/>
              </a:spcBef>
              <a:spcAft>
                <a:spcPts val="0"/>
              </a:spcAft>
              <a:buClr>
                <a:schemeClr val="dk1"/>
              </a:buClr>
              <a:buSzPts val="2400"/>
              <a:buChar char="•"/>
            </a:pPr>
            <a:r>
              <a:rPr lang="en-GB"/>
              <a:t>The job of the internet layer is to deliver IP packets where they are supposed to go. Packet routing is clearly the major issue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1" marL="685800" rtl="0" algn="l">
              <a:lnSpc>
                <a:spcPct val="90000"/>
              </a:lnSpc>
              <a:spcBef>
                <a:spcPts val="0"/>
              </a:spcBef>
              <a:spcAft>
                <a:spcPts val="0"/>
              </a:spcAft>
              <a:buClr>
                <a:schemeClr val="dk1"/>
              </a:buClr>
              <a:buSzPts val="2400"/>
              <a:buChar char="•"/>
            </a:pPr>
            <a:r>
              <a:rPr lang="en-GB"/>
              <a:t>The Internet layer is responsible for addressing, packaging, and routing functions. The core protocols of the Internet layer are IP, ARP, ICMP, and IGMP. </a:t>
            </a:r>
            <a:endParaRPr/>
          </a:p>
          <a:p>
            <a:pPr indent="-228600" lvl="1" marL="685800" rtl="0" algn="l">
              <a:lnSpc>
                <a:spcPct val="90000"/>
              </a:lnSpc>
              <a:spcBef>
                <a:spcPts val="500"/>
              </a:spcBef>
              <a:spcAft>
                <a:spcPts val="0"/>
              </a:spcAft>
              <a:buClr>
                <a:schemeClr val="dk1"/>
              </a:buClr>
              <a:buSzPts val="2400"/>
              <a:buChar char="•"/>
            </a:pPr>
            <a:r>
              <a:rPr lang="en-GB"/>
              <a:t>The Internet Protocol (IP) is a routable protocol responsible for IP addressing, routing, and the fragmentation and reassembly of packets. </a:t>
            </a:r>
            <a:endParaRPr/>
          </a:p>
          <a:p>
            <a:pPr indent="-228600" lvl="1" marL="685800" rtl="0" algn="l">
              <a:lnSpc>
                <a:spcPct val="90000"/>
              </a:lnSpc>
              <a:spcBef>
                <a:spcPts val="500"/>
              </a:spcBef>
              <a:spcAft>
                <a:spcPts val="0"/>
              </a:spcAft>
              <a:buClr>
                <a:schemeClr val="dk1"/>
              </a:buClr>
              <a:buSzPts val="2400"/>
              <a:buChar char="•"/>
            </a:pPr>
            <a:r>
              <a:rPr lang="en-GB"/>
              <a:t>The Address Resolution Protocol (ARP) is responsible for the resolution of the Internet layer address to the Network Interface layer address such as a hardware address.</a:t>
            </a:r>
            <a:endParaRPr/>
          </a:p>
          <a:p>
            <a:pPr indent="-228600" lvl="1" marL="685800" rtl="0" algn="l">
              <a:lnSpc>
                <a:spcPct val="90000"/>
              </a:lnSpc>
              <a:spcBef>
                <a:spcPts val="500"/>
              </a:spcBef>
              <a:spcAft>
                <a:spcPts val="0"/>
              </a:spcAft>
              <a:buClr>
                <a:schemeClr val="dk1"/>
              </a:buClr>
              <a:buSzPts val="2400"/>
              <a:buChar char="•"/>
            </a:pPr>
            <a:r>
              <a:rPr lang="en-GB"/>
              <a:t>The Internet Control Message Protocol (ICMP) is responsible for providing diagnostic functions and reporting errors due to the unsuccessful delivery of IP packets.</a:t>
            </a:r>
            <a:endParaRPr/>
          </a:p>
          <a:p>
            <a:pPr indent="-228600" lvl="1" marL="685800" rtl="0" algn="l">
              <a:lnSpc>
                <a:spcPct val="90000"/>
              </a:lnSpc>
              <a:spcBef>
                <a:spcPts val="500"/>
              </a:spcBef>
              <a:spcAft>
                <a:spcPts val="0"/>
              </a:spcAft>
              <a:buClr>
                <a:schemeClr val="dk1"/>
              </a:buClr>
              <a:buSzPts val="2400"/>
              <a:buChar char="•"/>
            </a:pPr>
            <a:r>
              <a:rPr lang="en-GB"/>
              <a:t>The Internet Group Management Protocol (IGMP) is responsible for the management of IP multicast groups.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The Transport Layer</a:t>
            </a:r>
            <a:endParaRPr/>
          </a:p>
          <a:p>
            <a:pPr indent="-228600" lvl="2" marL="1143000" rtl="0" algn="l">
              <a:lnSpc>
                <a:spcPct val="90000"/>
              </a:lnSpc>
              <a:spcBef>
                <a:spcPts val="500"/>
              </a:spcBef>
              <a:spcAft>
                <a:spcPts val="0"/>
              </a:spcAft>
              <a:buClr>
                <a:schemeClr val="dk1"/>
              </a:buClr>
              <a:buSzPts val="2000"/>
              <a:buChar char="•"/>
            </a:pPr>
            <a:r>
              <a:rPr lang="en-GB"/>
              <a:t>The layer above the internet layer is called the transport layer. It is designed to allow peer entities on the source and destination hosts to carry on a conversation.</a:t>
            </a:r>
            <a:endParaRPr/>
          </a:p>
          <a:p>
            <a:pPr indent="-228600" lvl="2" marL="1143000" rtl="0" algn="l">
              <a:lnSpc>
                <a:spcPct val="90000"/>
              </a:lnSpc>
              <a:spcBef>
                <a:spcPts val="500"/>
              </a:spcBef>
              <a:spcAft>
                <a:spcPts val="0"/>
              </a:spcAft>
              <a:buClr>
                <a:schemeClr val="dk1"/>
              </a:buClr>
              <a:buSzPts val="2000"/>
              <a:buChar char="•"/>
            </a:pPr>
            <a:r>
              <a:rPr lang="en-GB"/>
              <a:t>TCP (Transmission Control Protocol), is a reliable connection-oriented protocol that allows a byte stream originating on one machine to be delivered without error on any other machine in the internet. </a:t>
            </a:r>
            <a:endParaRPr/>
          </a:p>
          <a:p>
            <a:pPr indent="-228600" lvl="2" marL="1143000" rtl="0" algn="l">
              <a:lnSpc>
                <a:spcPct val="90000"/>
              </a:lnSpc>
              <a:spcBef>
                <a:spcPts val="500"/>
              </a:spcBef>
              <a:spcAft>
                <a:spcPts val="0"/>
              </a:spcAft>
              <a:buClr>
                <a:schemeClr val="dk1"/>
              </a:buClr>
              <a:buSzPts val="2000"/>
              <a:buChar char="•"/>
            </a:pPr>
            <a:r>
              <a:rPr lang="en-GB"/>
              <a:t>It fragments the incoming byte stream into discrete messages and passes each one on to the internet layer. </a:t>
            </a:r>
            <a:endParaRPr/>
          </a:p>
          <a:p>
            <a:pPr indent="-228600" lvl="2" marL="1143000" rtl="0" algn="l">
              <a:lnSpc>
                <a:spcPct val="90000"/>
              </a:lnSpc>
              <a:spcBef>
                <a:spcPts val="500"/>
              </a:spcBef>
              <a:spcAft>
                <a:spcPts val="0"/>
              </a:spcAft>
              <a:buClr>
                <a:schemeClr val="dk1"/>
              </a:buClr>
              <a:buSzPts val="2000"/>
              <a:buChar char="•"/>
            </a:pPr>
            <a:r>
              <a:rPr lang="en-GB"/>
              <a:t>At the destination, the receiving TCP process reassembles the received messages into the output stream. </a:t>
            </a:r>
            <a:endParaRPr/>
          </a:p>
          <a:p>
            <a:pPr indent="-228600" lvl="2" marL="1143000" rtl="0" algn="l">
              <a:lnSpc>
                <a:spcPct val="90000"/>
              </a:lnSpc>
              <a:spcBef>
                <a:spcPts val="500"/>
              </a:spcBef>
              <a:spcAft>
                <a:spcPts val="0"/>
              </a:spcAft>
              <a:buClr>
                <a:schemeClr val="dk1"/>
              </a:buClr>
              <a:buSzPts val="2000"/>
              <a:buChar char="•"/>
            </a:pPr>
            <a:r>
              <a:rPr lang="en-GB"/>
              <a:t>UDP (User Datagram Protocol), is an unreliable, connectionless protocol for applications that do not want TCP's sequencing or flow control and wish to provide their own. The relation of IP, TCP, and UDP is: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The Application Layer </a:t>
            </a:r>
            <a:endParaRPr/>
          </a:p>
          <a:p>
            <a:pPr indent="-228600" lvl="1" marL="685800" rtl="0" algn="l">
              <a:lnSpc>
                <a:spcPct val="90000"/>
              </a:lnSpc>
              <a:spcBef>
                <a:spcPts val="500"/>
              </a:spcBef>
              <a:spcAft>
                <a:spcPts val="0"/>
              </a:spcAft>
              <a:buClr>
                <a:schemeClr val="dk1"/>
              </a:buClr>
              <a:buSzPts val="2400"/>
              <a:buChar char="•"/>
            </a:pPr>
            <a:r>
              <a:rPr lang="en-GB"/>
              <a:t>The Application layer provides applications the ability to access the services of the other layers and defines the protocols that applications use to exchange data.</a:t>
            </a:r>
            <a:endParaRPr/>
          </a:p>
          <a:p>
            <a:pPr indent="-228600" lvl="1" marL="685800" rtl="0" algn="l">
              <a:lnSpc>
                <a:spcPct val="90000"/>
              </a:lnSpc>
              <a:spcBef>
                <a:spcPts val="500"/>
              </a:spcBef>
              <a:spcAft>
                <a:spcPts val="0"/>
              </a:spcAft>
              <a:buClr>
                <a:schemeClr val="dk1"/>
              </a:buClr>
              <a:buSzPts val="2400"/>
              <a:buChar char="•"/>
            </a:pPr>
            <a:r>
              <a:rPr lang="en-GB"/>
              <a:t>The most widely-known Application layer protocols are those used for the exchange of user information: </a:t>
            </a:r>
            <a:endParaRPr/>
          </a:p>
          <a:p>
            <a:pPr indent="0" lvl="2" marL="914400" rtl="0" algn="l">
              <a:lnSpc>
                <a:spcPct val="90000"/>
              </a:lnSpc>
              <a:spcBef>
                <a:spcPts val="500"/>
              </a:spcBef>
              <a:spcAft>
                <a:spcPts val="0"/>
              </a:spcAft>
              <a:buClr>
                <a:schemeClr val="dk1"/>
              </a:buClr>
              <a:buSzPts val="2000"/>
              <a:buNone/>
            </a:pPr>
            <a:r>
              <a:rPr lang="en-GB"/>
              <a:t>• The Hypertext Transfer Protocol (HTTP) is used to transfer files that make up the Web pages of the World Wide Web. </a:t>
            </a:r>
            <a:endParaRPr/>
          </a:p>
          <a:p>
            <a:pPr indent="0" lvl="2" marL="914400" rtl="0" algn="l">
              <a:lnSpc>
                <a:spcPct val="90000"/>
              </a:lnSpc>
              <a:spcBef>
                <a:spcPts val="500"/>
              </a:spcBef>
              <a:spcAft>
                <a:spcPts val="0"/>
              </a:spcAft>
              <a:buClr>
                <a:schemeClr val="dk1"/>
              </a:buClr>
              <a:buSzPts val="2000"/>
              <a:buNone/>
            </a:pPr>
            <a:r>
              <a:rPr lang="en-GB"/>
              <a:t>• The File Transfer Protocol (FTP) is used for interactive file transfer. </a:t>
            </a:r>
            <a:endParaRPr/>
          </a:p>
          <a:p>
            <a:pPr indent="0" lvl="2" marL="914400" rtl="0" algn="l">
              <a:lnSpc>
                <a:spcPct val="90000"/>
              </a:lnSpc>
              <a:spcBef>
                <a:spcPts val="500"/>
              </a:spcBef>
              <a:spcAft>
                <a:spcPts val="0"/>
              </a:spcAft>
              <a:buClr>
                <a:schemeClr val="dk1"/>
              </a:buClr>
              <a:buSzPts val="2000"/>
              <a:buNone/>
            </a:pPr>
            <a:r>
              <a:rPr lang="en-GB"/>
              <a:t>• The Simple Mail Transfer Protocol (SMTP) is used for the transfer of mail messages and attachments. </a:t>
            </a:r>
            <a:endParaRPr/>
          </a:p>
          <a:p>
            <a:pPr indent="0" lvl="2" marL="914400" rtl="0" algn="l">
              <a:lnSpc>
                <a:spcPct val="90000"/>
              </a:lnSpc>
              <a:spcBef>
                <a:spcPts val="500"/>
              </a:spcBef>
              <a:spcAft>
                <a:spcPts val="0"/>
              </a:spcAft>
              <a:buClr>
                <a:schemeClr val="dk1"/>
              </a:buClr>
              <a:buSzPts val="2000"/>
              <a:buNone/>
            </a:pPr>
            <a:r>
              <a:rPr lang="en-GB"/>
              <a:t>• Telnet, a terminal emulation protocol, is used for logging on remotely to network hosts.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Example Networks</a:t>
            </a:r>
            <a:endParaRPr/>
          </a:p>
          <a:p>
            <a:pPr indent="-228600" lvl="0" marL="228600" rtl="0" algn="l">
              <a:lnSpc>
                <a:spcPct val="90000"/>
              </a:lnSpc>
              <a:spcBef>
                <a:spcPts val="1000"/>
              </a:spcBef>
              <a:spcAft>
                <a:spcPts val="0"/>
              </a:spcAft>
              <a:buClr>
                <a:schemeClr val="dk1"/>
              </a:buClr>
              <a:buSzPts val="2800"/>
              <a:buChar char="•"/>
            </a:pPr>
            <a:r>
              <a:rPr lang="en-GB"/>
              <a:t>The ARPANET </a:t>
            </a:r>
            <a:endParaRPr/>
          </a:p>
          <a:p>
            <a:pPr indent="-228600" lvl="1" marL="685800" rtl="0" algn="l">
              <a:lnSpc>
                <a:spcPct val="90000"/>
              </a:lnSpc>
              <a:spcBef>
                <a:spcPts val="500"/>
              </a:spcBef>
              <a:spcAft>
                <a:spcPts val="0"/>
              </a:spcAft>
              <a:buClr>
                <a:schemeClr val="dk1"/>
              </a:buClr>
              <a:buSzPts val="2400"/>
              <a:buChar char="•"/>
            </a:pPr>
            <a:r>
              <a:rPr lang="en-GB"/>
              <a:t>The Internet is not a network, but a vast collection of different networks that use certain common protocols and provide certain common services. </a:t>
            </a:r>
            <a:endParaRPr/>
          </a:p>
          <a:p>
            <a:pPr indent="-228600" lvl="1" marL="685800" rtl="0" algn="l">
              <a:lnSpc>
                <a:spcPct val="90000"/>
              </a:lnSpc>
              <a:spcBef>
                <a:spcPts val="500"/>
              </a:spcBef>
              <a:spcAft>
                <a:spcPts val="0"/>
              </a:spcAft>
              <a:buClr>
                <a:schemeClr val="dk1"/>
              </a:buClr>
              <a:buSzPts val="2400"/>
              <a:buChar char="•"/>
            </a:pPr>
            <a:r>
              <a:rPr lang="en-GB"/>
              <a:t>US created a single defence research organization, ARPA, the Advanced Research Projects Agency – it had no scientists or laboratories but did its work by issuing grants and contracts to universities and companies.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NSFNET </a:t>
            </a:r>
            <a:endParaRPr/>
          </a:p>
          <a:p>
            <a:pPr indent="-228600" lvl="1" marL="685800" rtl="0" algn="l">
              <a:lnSpc>
                <a:spcPct val="90000"/>
              </a:lnSpc>
              <a:spcBef>
                <a:spcPts val="500"/>
              </a:spcBef>
              <a:spcAft>
                <a:spcPts val="0"/>
              </a:spcAft>
              <a:buClr>
                <a:schemeClr val="dk1"/>
              </a:buClr>
              <a:buSzPts val="2400"/>
              <a:buChar char="•"/>
            </a:pPr>
            <a:r>
              <a:rPr lang="en-GB"/>
              <a:t>In 1970s, NSF (the U.S. National Science Foundation) found the major impact of the ARPANET and designed a successor to the ARPANET that is open to all university research groups</a:t>
            </a:r>
            <a:endParaRPr/>
          </a:p>
          <a:p>
            <a:pPr indent="-228600" lvl="1" marL="685800" rtl="0" algn="l">
              <a:lnSpc>
                <a:spcPct val="90000"/>
              </a:lnSpc>
              <a:spcBef>
                <a:spcPts val="500"/>
              </a:spcBef>
              <a:spcAft>
                <a:spcPts val="0"/>
              </a:spcAft>
              <a:buClr>
                <a:schemeClr val="dk1"/>
              </a:buClr>
              <a:buSzPts val="2400"/>
              <a:buChar char="•"/>
            </a:pPr>
            <a:r>
              <a:rPr lang="en-GB"/>
              <a:t>NSF decided to build a backbone network to connect its six supercomputer centers, in San Diego, Boulder, Champaign, Pittsburgh, Ithaca, and Princeton </a:t>
            </a:r>
            <a:endParaRPr/>
          </a:p>
          <a:p>
            <a:pPr indent="-228600" lvl="1" marL="685800" rtl="0" algn="l">
              <a:lnSpc>
                <a:spcPct val="90000"/>
              </a:lnSpc>
              <a:spcBef>
                <a:spcPts val="500"/>
              </a:spcBef>
              <a:spcAft>
                <a:spcPts val="0"/>
              </a:spcAft>
              <a:buClr>
                <a:schemeClr val="dk1"/>
              </a:buClr>
              <a:buSzPts val="2400"/>
              <a:buChar char="•"/>
            </a:pPr>
            <a:r>
              <a:rPr lang="en-GB"/>
              <a:t>NSF also funded some regional networks that connected to the backbone to allow users at thousands of universities, research labs, libraries, and museums to access any of the supercomputers and to communicate with one another .</a:t>
            </a:r>
            <a:endParaRPr/>
          </a:p>
          <a:p>
            <a:pPr indent="-228600" lvl="1" marL="685800" rtl="0" algn="l">
              <a:lnSpc>
                <a:spcPct val="90000"/>
              </a:lnSpc>
              <a:spcBef>
                <a:spcPts val="500"/>
              </a:spcBef>
              <a:spcAft>
                <a:spcPts val="0"/>
              </a:spcAft>
              <a:buClr>
                <a:schemeClr val="dk1"/>
              </a:buClr>
              <a:buSzPts val="2400"/>
              <a:buChar char="•"/>
            </a:pPr>
            <a:r>
              <a:rPr lang="en-GB"/>
              <a:t>This complete network was called NSFNET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GB"/>
              <a:t>3.Uses of Computer Network</a:t>
            </a:r>
            <a:endParaRPr/>
          </a:p>
          <a:p>
            <a:pPr indent="0" lvl="0" marL="0" rtl="0" algn="l">
              <a:lnSpc>
                <a:spcPct val="90000"/>
              </a:lnSpc>
              <a:spcBef>
                <a:spcPts val="1000"/>
              </a:spcBef>
              <a:spcAft>
                <a:spcPts val="0"/>
              </a:spcAft>
              <a:buClr>
                <a:schemeClr val="dk1"/>
              </a:buClr>
              <a:buSzPct val="100000"/>
              <a:buNone/>
            </a:pPr>
            <a:r>
              <a:rPr lang="en-GB"/>
              <a:t>3.1.Business Applications </a:t>
            </a:r>
            <a:endParaRPr/>
          </a:p>
          <a:p>
            <a:pPr indent="-228600" lvl="1" marL="685800" rtl="0" algn="l">
              <a:lnSpc>
                <a:spcPct val="90000"/>
              </a:lnSpc>
              <a:spcBef>
                <a:spcPts val="500"/>
              </a:spcBef>
              <a:spcAft>
                <a:spcPts val="0"/>
              </a:spcAft>
              <a:buClr>
                <a:schemeClr val="dk1"/>
              </a:buClr>
              <a:buSzPct val="100000"/>
              <a:buChar char="•"/>
            </a:pPr>
            <a:r>
              <a:rPr lang="en-GB"/>
              <a:t>The aim of networking is to make all programs, equipment’s, and data available to anyone on the network without regard to the physical location of the resource and the user.</a:t>
            </a:r>
            <a:endParaRPr/>
          </a:p>
          <a:p>
            <a:pPr indent="-228600" lvl="1" marL="685800" rtl="0" algn="l">
              <a:lnSpc>
                <a:spcPct val="90000"/>
              </a:lnSpc>
              <a:spcBef>
                <a:spcPts val="500"/>
              </a:spcBef>
              <a:spcAft>
                <a:spcPts val="0"/>
              </a:spcAft>
              <a:buClr>
                <a:schemeClr val="dk1"/>
              </a:buClr>
              <a:buSzPct val="100000"/>
              <a:buChar char="•"/>
            </a:pPr>
            <a:r>
              <a:rPr lang="en-GB"/>
              <a:t>A company has separate computers to monitor production, keep track of inventories, and do the payroll. </a:t>
            </a:r>
            <a:endParaRPr/>
          </a:p>
          <a:p>
            <a:pPr indent="-228600" lvl="1" marL="685800" rtl="0" algn="l">
              <a:lnSpc>
                <a:spcPct val="90000"/>
              </a:lnSpc>
              <a:spcBef>
                <a:spcPts val="500"/>
              </a:spcBef>
              <a:spcAft>
                <a:spcPts val="0"/>
              </a:spcAft>
              <a:buClr>
                <a:schemeClr val="dk1"/>
              </a:buClr>
              <a:buSzPct val="100000"/>
              <a:buChar char="•"/>
            </a:pPr>
            <a:r>
              <a:rPr lang="en-GB"/>
              <a:t>Each computer has worked in isolation from the others, but at some point.</a:t>
            </a:r>
            <a:endParaRPr/>
          </a:p>
          <a:p>
            <a:pPr indent="-228600" lvl="1" marL="685800" rtl="0" algn="l">
              <a:lnSpc>
                <a:spcPct val="90000"/>
              </a:lnSpc>
              <a:spcBef>
                <a:spcPts val="500"/>
              </a:spcBef>
              <a:spcAft>
                <a:spcPts val="0"/>
              </a:spcAft>
              <a:buClr>
                <a:schemeClr val="dk1"/>
              </a:buClr>
              <a:buSzPct val="100000"/>
              <a:buChar char="•"/>
            </a:pPr>
            <a:r>
              <a:rPr lang="en-GB"/>
              <a:t>They are connected to extract and correlate information about the entire company.</a:t>
            </a:r>
            <a:endParaRPr/>
          </a:p>
          <a:p>
            <a:pPr indent="-228600" lvl="1" marL="685800" rtl="0" algn="l">
              <a:lnSpc>
                <a:spcPct val="90000"/>
              </a:lnSpc>
              <a:spcBef>
                <a:spcPts val="500"/>
              </a:spcBef>
              <a:spcAft>
                <a:spcPts val="0"/>
              </a:spcAft>
              <a:buClr>
                <a:schemeClr val="dk1"/>
              </a:buClr>
              <a:buSzPct val="100000"/>
              <a:buChar char="•"/>
            </a:pPr>
            <a:r>
              <a:rPr lang="en-GB"/>
              <a:t>Client server </a:t>
            </a:r>
            <a:endParaRPr/>
          </a:p>
          <a:p>
            <a:pPr indent="-228600" lvl="1" marL="685800" rtl="0" algn="l">
              <a:lnSpc>
                <a:spcPct val="90000"/>
              </a:lnSpc>
              <a:spcBef>
                <a:spcPts val="500"/>
              </a:spcBef>
              <a:spcAft>
                <a:spcPts val="0"/>
              </a:spcAft>
              <a:buClr>
                <a:schemeClr val="dk1"/>
              </a:buClr>
              <a:buSzPct val="100000"/>
              <a:buChar char="•"/>
            </a:pPr>
            <a:r>
              <a:rPr lang="en-GB"/>
              <a:t>Email</a:t>
            </a:r>
            <a:endParaRPr/>
          </a:p>
          <a:p>
            <a:pPr indent="-228600" lvl="1" marL="685800" rtl="0" algn="l">
              <a:lnSpc>
                <a:spcPct val="90000"/>
              </a:lnSpc>
              <a:spcBef>
                <a:spcPts val="500"/>
              </a:spcBef>
              <a:spcAft>
                <a:spcPts val="0"/>
              </a:spcAft>
              <a:buClr>
                <a:schemeClr val="dk1"/>
              </a:buClr>
              <a:buSzPct val="100000"/>
              <a:buChar char="•"/>
            </a:pPr>
            <a:r>
              <a:rPr lang="en-GB"/>
              <a:t>Desktop Sharing</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GB"/>
              <a:t>Internet </a:t>
            </a:r>
            <a:endParaRPr/>
          </a:p>
          <a:p>
            <a:pPr indent="-228600" lvl="1" marL="685800" rtl="0" algn="l">
              <a:lnSpc>
                <a:spcPct val="90000"/>
              </a:lnSpc>
              <a:spcBef>
                <a:spcPts val="500"/>
              </a:spcBef>
              <a:spcAft>
                <a:spcPts val="0"/>
              </a:spcAft>
              <a:buClr>
                <a:schemeClr val="dk1"/>
              </a:buClr>
              <a:buSzPct val="100000"/>
              <a:buChar char="•"/>
            </a:pPr>
            <a:r>
              <a:rPr lang="en-GB"/>
              <a:t>The number of networks, machines, and users connected to the ARPANET grew rapidly after TCP/IP became the only official protocol on January 1, 1983</a:t>
            </a:r>
            <a:endParaRPr/>
          </a:p>
          <a:p>
            <a:pPr indent="-228600" lvl="1" marL="685800" rtl="0" algn="l">
              <a:lnSpc>
                <a:spcPct val="90000"/>
              </a:lnSpc>
              <a:spcBef>
                <a:spcPts val="500"/>
              </a:spcBef>
              <a:spcAft>
                <a:spcPts val="0"/>
              </a:spcAft>
              <a:buClr>
                <a:schemeClr val="dk1"/>
              </a:buClr>
              <a:buSzPct val="100000"/>
              <a:buChar char="•"/>
            </a:pPr>
            <a:r>
              <a:rPr lang="en-GB"/>
              <a:t>When NSFNET and the ARPANET were interconnected, the growth became exponential. Many regional networks joined up, and connections were made to networks in Canada, Europe, and the Pacific</a:t>
            </a:r>
            <a:endParaRPr/>
          </a:p>
          <a:p>
            <a:pPr indent="-228600" lvl="1" marL="685800" rtl="0" algn="l">
              <a:lnSpc>
                <a:spcPct val="90000"/>
              </a:lnSpc>
              <a:spcBef>
                <a:spcPts val="500"/>
              </a:spcBef>
              <a:spcAft>
                <a:spcPts val="0"/>
              </a:spcAft>
              <a:buClr>
                <a:schemeClr val="dk1"/>
              </a:buClr>
              <a:buSzPct val="100000"/>
              <a:buChar char="•"/>
            </a:pPr>
            <a:r>
              <a:rPr lang="en-GB"/>
              <a:t>The glue that holds the Internet together is the TCP/IP reference model and TCP/IP protocol stack  To be on the Internet - a machine is on the Internet if it runs the TCP/IP protocol stack, has an IP address, and can send IP packets to all the other machines on the Internet.</a:t>
            </a:r>
            <a:endParaRPr/>
          </a:p>
          <a:p>
            <a:pPr indent="-228600" lvl="1" marL="685800" rtl="0" algn="l">
              <a:lnSpc>
                <a:spcPct val="90000"/>
              </a:lnSpc>
              <a:spcBef>
                <a:spcPts val="500"/>
              </a:spcBef>
              <a:spcAft>
                <a:spcPts val="0"/>
              </a:spcAft>
              <a:buClr>
                <a:schemeClr val="dk1"/>
              </a:buClr>
              <a:buSzPct val="100000"/>
              <a:buChar char="•"/>
            </a:pPr>
            <a:r>
              <a:rPr lang="en-GB"/>
              <a:t>Up to 1990s, the Internet was largely populated by academic, government, and industrial researchers.</a:t>
            </a:r>
            <a:endParaRPr/>
          </a:p>
          <a:p>
            <a:pPr indent="-228600" lvl="1" marL="685800" rtl="0" algn="l">
              <a:lnSpc>
                <a:spcPct val="90000"/>
              </a:lnSpc>
              <a:spcBef>
                <a:spcPts val="500"/>
              </a:spcBef>
              <a:spcAft>
                <a:spcPts val="0"/>
              </a:spcAft>
              <a:buClr>
                <a:schemeClr val="dk1"/>
              </a:buClr>
              <a:buSzPct val="100000"/>
              <a:buChar char="•"/>
            </a:pPr>
            <a:r>
              <a:rPr lang="en-GB"/>
              <a:t>WWW (World Wide Web) changed all that and brought millions of new, non-academic users to the net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Ethernet</a:t>
            </a:r>
            <a:endParaRPr/>
          </a:p>
          <a:p>
            <a:pPr indent="-228600" lvl="1" marL="685800" rtl="0" algn="l">
              <a:lnSpc>
                <a:spcPct val="90000"/>
              </a:lnSpc>
              <a:spcBef>
                <a:spcPts val="500"/>
              </a:spcBef>
              <a:spcAft>
                <a:spcPts val="0"/>
              </a:spcAft>
              <a:buClr>
                <a:schemeClr val="dk1"/>
              </a:buClr>
              <a:buSzPts val="2400"/>
              <a:buChar char="•"/>
            </a:pPr>
            <a:r>
              <a:rPr lang="en-GB"/>
              <a:t>Internet and ATM are designed for wide area networking</a:t>
            </a:r>
            <a:endParaRPr/>
          </a:p>
          <a:p>
            <a:pPr indent="-228600" lvl="1" marL="685800" rtl="0" algn="l">
              <a:lnSpc>
                <a:spcPct val="90000"/>
              </a:lnSpc>
              <a:spcBef>
                <a:spcPts val="500"/>
              </a:spcBef>
              <a:spcAft>
                <a:spcPts val="0"/>
              </a:spcAft>
              <a:buClr>
                <a:schemeClr val="dk1"/>
              </a:buClr>
              <a:buSzPts val="2400"/>
              <a:buChar char="•"/>
            </a:pPr>
            <a:r>
              <a:rPr lang="en-GB"/>
              <a:t>The most popular LAN is Ethernet</a:t>
            </a:r>
            <a:endParaRPr/>
          </a:p>
          <a:p>
            <a:pPr indent="-228600" lvl="1" marL="685800" rtl="0" algn="l">
              <a:lnSpc>
                <a:spcPct val="90000"/>
              </a:lnSpc>
              <a:spcBef>
                <a:spcPts val="500"/>
              </a:spcBef>
              <a:spcAft>
                <a:spcPts val="0"/>
              </a:spcAft>
              <a:buClr>
                <a:schemeClr val="dk1"/>
              </a:buClr>
              <a:buSzPts val="2400"/>
              <a:buChar char="•"/>
            </a:pPr>
            <a:r>
              <a:rPr lang="en-GB"/>
              <a:t>Up to 256 machines could be attached to the system via transceivers screwed onto the cable.</a:t>
            </a:r>
            <a:endParaRPr/>
          </a:p>
          <a:p>
            <a:pPr indent="-228600" lvl="1" marL="685800" rtl="0" algn="l">
              <a:lnSpc>
                <a:spcPct val="90000"/>
              </a:lnSpc>
              <a:spcBef>
                <a:spcPts val="500"/>
              </a:spcBef>
              <a:spcAft>
                <a:spcPts val="0"/>
              </a:spcAft>
              <a:buClr>
                <a:schemeClr val="dk1"/>
              </a:buClr>
              <a:buSzPts val="2400"/>
              <a:buChar char="•"/>
            </a:pPr>
            <a:r>
              <a:rPr lang="en-GB"/>
              <a:t>A cable with multiple machines attached to it in parallel is called a multidrop cable</a:t>
            </a:r>
            <a:endParaRPr/>
          </a:p>
          <a:p>
            <a:pPr indent="-228600" lvl="1" marL="685800" rtl="0" algn="l">
              <a:lnSpc>
                <a:spcPct val="90000"/>
              </a:lnSpc>
              <a:spcBef>
                <a:spcPts val="500"/>
              </a:spcBef>
              <a:spcAft>
                <a:spcPts val="0"/>
              </a:spcAft>
              <a:buClr>
                <a:schemeClr val="dk1"/>
              </a:buClr>
              <a:buSzPts val="2400"/>
              <a:buChar char="•"/>
            </a:pPr>
            <a:r>
              <a:rPr lang="en-GB"/>
              <a:t>A computer first listened to the cable to see if someone else was already transmitting, the computer held back until the current transmission finished</a:t>
            </a:r>
            <a:endParaRPr/>
          </a:p>
          <a:p>
            <a:pPr indent="-228600" lvl="1" marL="685800" rtl="0" algn="l">
              <a:lnSpc>
                <a:spcPct val="90000"/>
              </a:lnSpc>
              <a:spcBef>
                <a:spcPts val="500"/>
              </a:spcBef>
              <a:spcAft>
                <a:spcPts val="0"/>
              </a:spcAft>
              <a:buClr>
                <a:schemeClr val="dk1"/>
              </a:buClr>
              <a:buSzPts val="2400"/>
              <a:buChar char="•"/>
            </a:pPr>
            <a:r>
              <a:rPr lang="en-GB"/>
              <a:t>Architecture of the original Ethernet.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48" name="Google Shape;348;p52"/>
          <p:cNvPicPr preferRelativeResize="0"/>
          <p:nvPr/>
        </p:nvPicPr>
        <p:blipFill rotWithShape="1">
          <a:blip r:embed="rId3">
            <a:alphaModFix/>
          </a:blip>
          <a:srcRect b="0" l="0" r="0" t="0"/>
          <a:stretch/>
        </p:blipFill>
        <p:spPr>
          <a:xfrm>
            <a:off x="3009741" y="2568531"/>
            <a:ext cx="6172517" cy="17209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GB"/>
              <a:t>3.2.Home Applications </a:t>
            </a:r>
            <a:endParaRPr/>
          </a:p>
          <a:p>
            <a:pPr indent="0" lvl="1" marL="457200" rtl="0" algn="l">
              <a:lnSpc>
                <a:spcPct val="90000"/>
              </a:lnSpc>
              <a:spcBef>
                <a:spcPts val="500"/>
              </a:spcBef>
              <a:spcAft>
                <a:spcPts val="0"/>
              </a:spcAft>
              <a:buClr>
                <a:schemeClr val="dk1"/>
              </a:buClr>
              <a:buSzPct val="100000"/>
              <a:buNone/>
            </a:pPr>
            <a:r>
              <a:rPr lang="en-GB"/>
              <a:t>The main usage of networks in home is internet. Some popular uses of the Internet for home users are: </a:t>
            </a:r>
            <a:endParaRPr/>
          </a:p>
          <a:p>
            <a:pPr indent="0" lvl="1" marL="457200" rtl="0" algn="l">
              <a:lnSpc>
                <a:spcPct val="90000"/>
              </a:lnSpc>
              <a:spcBef>
                <a:spcPts val="500"/>
              </a:spcBef>
              <a:spcAft>
                <a:spcPts val="0"/>
              </a:spcAft>
              <a:buClr>
                <a:schemeClr val="dk1"/>
              </a:buClr>
              <a:buSzPct val="100000"/>
              <a:buNone/>
            </a:pPr>
            <a:r>
              <a:rPr lang="en-GB"/>
              <a:t> Access to remote information by surfing the World Wide Web for information or just for fun. </a:t>
            </a:r>
            <a:endParaRPr/>
          </a:p>
          <a:p>
            <a:pPr indent="0" lvl="1" marL="457200" rtl="0" algn="l">
              <a:lnSpc>
                <a:spcPct val="90000"/>
              </a:lnSpc>
              <a:spcBef>
                <a:spcPts val="500"/>
              </a:spcBef>
              <a:spcAft>
                <a:spcPts val="0"/>
              </a:spcAft>
              <a:buClr>
                <a:schemeClr val="dk1"/>
              </a:buClr>
              <a:buSzPct val="100000"/>
              <a:buNone/>
            </a:pPr>
            <a:r>
              <a:rPr lang="en-GB"/>
              <a:t> Person-to-person communication sharing the audio, video, text and pictures among groups of people. </a:t>
            </a:r>
            <a:endParaRPr/>
          </a:p>
          <a:p>
            <a:pPr indent="0" lvl="1" marL="457200" rtl="0" algn="l">
              <a:lnSpc>
                <a:spcPct val="90000"/>
              </a:lnSpc>
              <a:spcBef>
                <a:spcPts val="500"/>
              </a:spcBef>
              <a:spcAft>
                <a:spcPts val="0"/>
              </a:spcAft>
              <a:buClr>
                <a:schemeClr val="dk1"/>
              </a:buClr>
              <a:buSzPct val="100000"/>
              <a:buNone/>
            </a:pPr>
            <a:r>
              <a:rPr lang="en-GB"/>
              <a:t> Interactive entertainment where any movie or television program made in any country can be displayed on the screen instantly.</a:t>
            </a:r>
            <a:endParaRPr/>
          </a:p>
          <a:p>
            <a:pPr indent="0" lvl="1" marL="457200" rtl="0" algn="l">
              <a:lnSpc>
                <a:spcPct val="90000"/>
              </a:lnSpc>
              <a:spcBef>
                <a:spcPts val="500"/>
              </a:spcBef>
              <a:spcAft>
                <a:spcPts val="0"/>
              </a:spcAft>
              <a:buClr>
                <a:schemeClr val="dk1"/>
              </a:buClr>
              <a:buSzPct val="100000"/>
              <a:buNone/>
            </a:pPr>
            <a:r>
              <a:rPr lang="en-GB"/>
              <a:t> • Electronic commerce where people do home shopping, pay their bills, manage their bank accounts, and handle their investments electronically. </a:t>
            </a:r>
            <a:endParaRPr/>
          </a:p>
          <a:p>
            <a:pPr indent="0" lvl="1" marL="457200" rtl="0" algn="l">
              <a:lnSpc>
                <a:spcPct val="90000"/>
              </a:lnSpc>
              <a:spcBef>
                <a:spcPts val="500"/>
              </a:spcBef>
              <a:spcAft>
                <a:spcPts val="0"/>
              </a:spcAft>
              <a:buClr>
                <a:schemeClr val="dk1"/>
              </a:buClr>
              <a:buSzPct val="100000"/>
              <a:buNone/>
            </a:pPr>
            <a:r>
              <a:rPr lang="en-GB"/>
              <a:t>• Instant Message Ex: Twitter</a:t>
            </a:r>
            <a:endParaRPr/>
          </a:p>
          <a:p>
            <a:pPr indent="0" lvl="1" marL="457200" rtl="0" algn="l">
              <a:lnSpc>
                <a:spcPct val="90000"/>
              </a:lnSpc>
              <a:spcBef>
                <a:spcPts val="500"/>
              </a:spcBef>
              <a:spcAft>
                <a:spcPts val="0"/>
              </a:spcAft>
              <a:buClr>
                <a:schemeClr val="dk1"/>
              </a:buClr>
              <a:buSzPct val="100000"/>
              <a:buNone/>
            </a:pPr>
            <a:r>
              <a:rPr lang="en-GB"/>
              <a:t> • Social Networking Ex: Face Book, Watsup </a:t>
            </a:r>
            <a:endParaRPr/>
          </a:p>
          <a:p>
            <a:pPr indent="0" lvl="1" marL="457200" rtl="0" algn="l">
              <a:lnSpc>
                <a:spcPct val="90000"/>
              </a:lnSpc>
              <a:spcBef>
                <a:spcPts val="500"/>
              </a:spcBef>
              <a:spcAft>
                <a:spcPts val="0"/>
              </a:spcAft>
              <a:buClr>
                <a:schemeClr val="dk1"/>
              </a:buClr>
              <a:buSzPct val="100000"/>
              <a:buNone/>
            </a:pPr>
            <a:r>
              <a:rPr lang="en-GB"/>
              <a:t>• Wiki</a:t>
            </a:r>
            <a:endParaRPr/>
          </a:p>
          <a:p>
            <a:pPr indent="0" lvl="1" marL="457200" rtl="0" algn="l">
              <a:lnSpc>
                <a:spcPct val="90000"/>
              </a:lnSpc>
              <a:spcBef>
                <a:spcPts val="500"/>
              </a:spcBef>
              <a:spcAft>
                <a:spcPts val="0"/>
              </a:spcAft>
              <a:buClr>
                <a:schemeClr val="dk1"/>
              </a:buClr>
              <a:buSzPct val="100000"/>
              <a:buNone/>
            </a:pPr>
            <a:r>
              <a:rPr lang="en-GB"/>
              <a:t> • Ecommerce </a:t>
            </a:r>
            <a:endParaRPr/>
          </a:p>
          <a:p>
            <a:pPr indent="0" lvl="1" marL="457200" rtl="0" algn="l">
              <a:lnSpc>
                <a:spcPct val="90000"/>
              </a:lnSpc>
              <a:spcBef>
                <a:spcPts val="500"/>
              </a:spcBef>
              <a:spcAft>
                <a:spcPts val="0"/>
              </a:spcAft>
              <a:buClr>
                <a:schemeClr val="dk1"/>
              </a:buClr>
              <a:buSzPct val="100000"/>
              <a:buNone/>
            </a:pPr>
            <a:r>
              <a:rPr lang="en-GB"/>
              <a:t>• IPTV.</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t> 3.3.Mobile Users</a:t>
            </a:r>
            <a:endParaRPr/>
          </a:p>
          <a:p>
            <a:pPr indent="-228600" lvl="1" marL="685800" rtl="0" algn="l">
              <a:lnSpc>
                <a:spcPct val="90000"/>
              </a:lnSpc>
              <a:spcBef>
                <a:spcPts val="500"/>
              </a:spcBef>
              <a:spcAft>
                <a:spcPts val="0"/>
              </a:spcAft>
              <a:buClr>
                <a:schemeClr val="dk1"/>
              </a:buClr>
              <a:buSzPts val="2400"/>
              <a:buChar char="•"/>
            </a:pPr>
            <a:r>
              <a:rPr lang="en-GB"/>
              <a:t> Mobile computers, such as notebook computers and personal digital assistants (PDAs) are connected to the office or home even when away from home.</a:t>
            </a:r>
            <a:endParaRPr/>
          </a:p>
          <a:p>
            <a:pPr indent="-228600" lvl="1" marL="685800" rtl="0" algn="l">
              <a:lnSpc>
                <a:spcPct val="90000"/>
              </a:lnSpc>
              <a:spcBef>
                <a:spcPts val="500"/>
              </a:spcBef>
              <a:spcAft>
                <a:spcPts val="0"/>
              </a:spcAft>
              <a:buClr>
                <a:schemeClr val="dk1"/>
              </a:buClr>
              <a:buSzPts val="2400"/>
              <a:buChar char="•"/>
            </a:pPr>
            <a:r>
              <a:rPr lang="en-GB"/>
              <a:t> People on the road use their portable electronic equipment to send and receive telephone calls, faxes, and electronic mail, surf the Web, access remote files, and log on to remote machines.</a:t>
            </a:r>
            <a:endParaRPr/>
          </a:p>
          <a:p>
            <a:pPr indent="-228600" lvl="1" marL="685800" rtl="0" algn="l">
              <a:lnSpc>
                <a:spcPct val="90000"/>
              </a:lnSpc>
              <a:spcBef>
                <a:spcPts val="500"/>
              </a:spcBef>
              <a:spcAft>
                <a:spcPts val="0"/>
              </a:spcAft>
              <a:buClr>
                <a:schemeClr val="dk1"/>
              </a:buClr>
              <a:buSzPts val="2400"/>
              <a:buChar char="•"/>
            </a:pPr>
            <a:r>
              <a:rPr lang="en-GB"/>
              <a:t>People do this from anywhere on land, sea, or air.</a:t>
            </a:r>
            <a:endParaRPr/>
          </a:p>
          <a:p>
            <a:pPr indent="-228600" lvl="1" marL="685800" rtl="0" algn="l">
              <a:lnSpc>
                <a:spcPct val="90000"/>
              </a:lnSpc>
              <a:spcBef>
                <a:spcPts val="500"/>
              </a:spcBef>
              <a:spcAft>
                <a:spcPts val="0"/>
              </a:spcAft>
              <a:buClr>
                <a:schemeClr val="dk1"/>
              </a:buClr>
              <a:buSzPts val="2400"/>
              <a:buChar char="•"/>
            </a:pPr>
            <a:r>
              <a:rPr lang="en-GB"/>
              <a:t>SMS </a:t>
            </a:r>
            <a:endParaRPr/>
          </a:p>
          <a:p>
            <a:pPr indent="-228600" lvl="1" marL="685800" rtl="0" algn="l">
              <a:lnSpc>
                <a:spcPct val="90000"/>
              </a:lnSpc>
              <a:spcBef>
                <a:spcPts val="500"/>
              </a:spcBef>
              <a:spcAft>
                <a:spcPts val="0"/>
              </a:spcAft>
              <a:buClr>
                <a:schemeClr val="dk1"/>
              </a:buClr>
              <a:buSzPts val="2400"/>
              <a:buChar char="•"/>
            </a:pPr>
            <a:r>
              <a:rPr lang="en-GB"/>
              <a:t>M-Commerce</a:t>
            </a:r>
            <a:endParaRPr/>
          </a:p>
          <a:p>
            <a:pPr indent="-228600" lvl="1" marL="685800" rtl="0" algn="l">
              <a:lnSpc>
                <a:spcPct val="90000"/>
              </a:lnSpc>
              <a:spcBef>
                <a:spcPts val="500"/>
              </a:spcBef>
              <a:spcAft>
                <a:spcPts val="0"/>
              </a:spcAft>
              <a:buClr>
                <a:schemeClr val="dk1"/>
              </a:buClr>
              <a:buSzPts val="2400"/>
              <a:buChar char="•"/>
            </a:pPr>
            <a:r>
              <a:rPr lang="en-GB"/>
              <a:t>GPS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t> 3.4.Social Issuses </a:t>
            </a:r>
            <a:endParaRPr/>
          </a:p>
          <a:p>
            <a:pPr indent="-228600" lvl="1" marL="685800" rtl="0" algn="l">
              <a:lnSpc>
                <a:spcPct val="90000"/>
              </a:lnSpc>
              <a:spcBef>
                <a:spcPts val="500"/>
              </a:spcBef>
              <a:spcAft>
                <a:spcPts val="0"/>
              </a:spcAft>
              <a:buClr>
                <a:schemeClr val="dk1"/>
              </a:buClr>
              <a:buSzPts val="2400"/>
              <a:buChar char="•"/>
            </a:pPr>
            <a:r>
              <a:rPr lang="en-GB"/>
              <a:t>Cookies</a:t>
            </a:r>
            <a:endParaRPr/>
          </a:p>
          <a:p>
            <a:pPr indent="-228600" lvl="1" marL="685800" rtl="0" algn="l">
              <a:lnSpc>
                <a:spcPct val="90000"/>
              </a:lnSpc>
              <a:spcBef>
                <a:spcPts val="500"/>
              </a:spcBef>
              <a:spcAft>
                <a:spcPts val="0"/>
              </a:spcAft>
              <a:buClr>
                <a:schemeClr val="dk1"/>
              </a:buClr>
              <a:buSzPts val="2400"/>
              <a:buChar char="•"/>
            </a:pPr>
            <a:r>
              <a:rPr lang="en-GB"/>
              <a:t> Gmail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GB"/>
              <a:t>Network Hardware, Network Software</a:t>
            </a:r>
            <a:endParaRPr/>
          </a:p>
        </p:txBody>
      </p:sp>
      <p:sp>
        <p:nvSpPr>
          <p:cNvPr id="125" name="Google Shape;125;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GB"/>
              <a:t>4.It depends on transmission technology and scale.</a:t>
            </a:r>
            <a:endParaRPr/>
          </a:p>
          <a:p>
            <a:pPr indent="0" lvl="0" marL="0" rtl="0" algn="l">
              <a:lnSpc>
                <a:spcPct val="90000"/>
              </a:lnSpc>
              <a:spcBef>
                <a:spcPts val="1000"/>
              </a:spcBef>
              <a:spcAft>
                <a:spcPts val="0"/>
              </a:spcAft>
              <a:buClr>
                <a:schemeClr val="dk1"/>
              </a:buClr>
              <a:buSzPct val="100000"/>
              <a:buNone/>
            </a:pPr>
            <a:r>
              <a:rPr lang="en-GB"/>
              <a:t>4.1.Transmission Technology There are two types of transmission technology: </a:t>
            </a:r>
            <a:endParaRPr/>
          </a:p>
          <a:p>
            <a:pPr indent="-514350" lvl="1" marL="971550" rtl="0" algn="l">
              <a:lnSpc>
                <a:spcPct val="90000"/>
              </a:lnSpc>
              <a:spcBef>
                <a:spcPts val="500"/>
              </a:spcBef>
              <a:spcAft>
                <a:spcPts val="0"/>
              </a:spcAft>
              <a:buClr>
                <a:schemeClr val="dk1"/>
              </a:buClr>
              <a:buSzPct val="100000"/>
              <a:buAutoNum type="arabicPeriod"/>
            </a:pPr>
            <a:r>
              <a:rPr lang="en-GB"/>
              <a:t>Broadcast links.</a:t>
            </a:r>
            <a:endParaRPr/>
          </a:p>
          <a:p>
            <a:pPr indent="-514350" lvl="1" marL="971550" rtl="0" algn="l">
              <a:lnSpc>
                <a:spcPct val="90000"/>
              </a:lnSpc>
              <a:spcBef>
                <a:spcPts val="500"/>
              </a:spcBef>
              <a:spcAft>
                <a:spcPts val="0"/>
              </a:spcAft>
              <a:buClr>
                <a:schemeClr val="dk1"/>
              </a:buClr>
              <a:buSzPct val="100000"/>
              <a:buAutoNum type="arabicPeriod"/>
            </a:pPr>
            <a:r>
              <a:rPr lang="en-GB"/>
              <a:t> Point-to-point links.</a:t>
            </a:r>
            <a:endParaRPr/>
          </a:p>
          <a:p>
            <a:pPr indent="0" lvl="0" marL="0" rtl="0" algn="l">
              <a:lnSpc>
                <a:spcPct val="90000"/>
              </a:lnSpc>
              <a:spcBef>
                <a:spcPts val="1000"/>
              </a:spcBef>
              <a:spcAft>
                <a:spcPts val="0"/>
              </a:spcAft>
              <a:buClr>
                <a:schemeClr val="dk1"/>
              </a:buClr>
              <a:buSzPct val="100000"/>
              <a:buNone/>
            </a:pPr>
            <a:r>
              <a:rPr lang="en-GB"/>
              <a:t>4.1.1.Broadcast link</a:t>
            </a:r>
            <a:endParaRPr/>
          </a:p>
          <a:p>
            <a:pPr indent="-228600" lvl="1" marL="685800" rtl="0" algn="l">
              <a:lnSpc>
                <a:spcPct val="90000"/>
              </a:lnSpc>
              <a:spcBef>
                <a:spcPts val="500"/>
              </a:spcBef>
              <a:spcAft>
                <a:spcPts val="0"/>
              </a:spcAft>
              <a:buClr>
                <a:schemeClr val="dk1"/>
              </a:buClr>
              <a:buSzPct val="100000"/>
              <a:buChar char="•"/>
            </a:pPr>
            <a:r>
              <a:rPr lang="en-GB"/>
              <a:t>Broadcast networks have a single communication channel that is shared by all the machines on the network.</a:t>
            </a:r>
            <a:endParaRPr/>
          </a:p>
          <a:p>
            <a:pPr indent="-228600" lvl="1" marL="685800" rtl="0" algn="l">
              <a:lnSpc>
                <a:spcPct val="90000"/>
              </a:lnSpc>
              <a:spcBef>
                <a:spcPts val="500"/>
              </a:spcBef>
              <a:spcAft>
                <a:spcPts val="0"/>
              </a:spcAft>
              <a:buClr>
                <a:schemeClr val="dk1"/>
              </a:buClr>
              <a:buSzPct val="100000"/>
              <a:buChar char="•"/>
            </a:pPr>
            <a:r>
              <a:rPr lang="en-GB"/>
              <a:t>Short messages, called packets sent by any machine are received by all the others.</a:t>
            </a:r>
            <a:endParaRPr/>
          </a:p>
          <a:p>
            <a:pPr indent="-228600" lvl="1" marL="685800" rtl="0" algn="l">
              <a:lnSpc>
                <a:spcPct val="90000"/>
              </a:lnSpc>
              <a:spcBef>
                <a:spcPts val="500"/>
              </a:spcBef>
              <a:spcAft>
                <a:spcPts val="0"/>
              </a:spcAft>
              <a:buClr>
                <a:schemeClr val="dk1"/>
              </a:buClr>
              <a:buSzPct val="100000"/>
              <a:buChar char="•"/>
            </a:pPr>
            <a:r>
              <a:rPr lang="en-GB"/>
              <a:t>An address field within the packet specifies the intended recipient.</a:t>
            </a:r>
            <a:endParaRPr/>
          </a:p>
          <a:p>
            <a:pPr indent="-228600" lvl="1" marL="685800" rtl="0" algn="l">
              <a:lnSpc>
                <a:spcPct val="90000"/>
              </a:lnSpc>
              <a:spcBef>
                <a:spcPts val="500"/>
              </a:spcBef>
              <a:spcAft>
                <a:spcPts val="0"/>
              </a:spcAft>
              <a:buClr>
                <a:schemeClr val="dk1"/>
              </a:buClr>
              <a:buSzPct val="100000"/>
              <a:buChar char="•"/>
            </a:pPr>
            <a:r>
              <a:rPr lang="en-GB"/>
              <a:t>On receiving a packet, a machine checks the address field.</a:t>
            </a:r>
            <a:endParaRPr/>
          </a:p>
          <a:p>
            <a:pPr indent="-228600" lvl="1" marL="685800" rtl="0" algn="l">
              <a:lnSpc>
                <a:spcPct val="90000"/>
              </a:lnSpc>
              <a:spcBef>
                <a:spcPts val="500"/>
              </a:spcBef>
              <a:spcAft>
                <a:spcPts val="0"/>
              </a:spcAft>
              <a:buClr>
                <a:schemeClr val="dk1"/>
              </a:buClr>
              <a:buSzPct val="100000"/>
              <a:buChar char="•"/>
            </a:pPr>
            <a:r>
              <a:rPr lang="en-GB"/>
              <a:t>If the packet is intended for the receiving machine, that machine processes the packet; if the packet is intended for some other machine, it is just ignored.</a:t>
            </a:r>
            <a:endParaRPr/>
          </a:p>
          <a:p>
            <a:pPr indent="-228600" lvl="1" marL="685800" rtl="0" algn="l">
              <a:lnSpc>
                <a:spcPct val="90000"/>
              </a:lnSpc>
              <a:spcBef>
                <a:spcPts val="500"/>
              </a:spcBef>
              <a:spcAft>
                <a:spcPts val="0"/>
              </a:spcAft>
              <a:buClr>
                <a:schemeClr val="dk1"/>
              </a:buClr>
              <a:buSzPct val="100000"/>
              <a:buChar char="•"/>
            </a:pPr>
            <a:r>
              <a:rPr lang="en-GB"/>
              <a:t>Broadcast systems also allows the possibility of addressing a packet to all destinations by using a special code in the address field.</a:t>
            </a:r>
            <a:endParaRPr/>
          </a:p>
          <a:p>
            <a:pPr indent="-228600" lvl="1" marL="685800" rtl="0" algn="l">
              <a:lnSpc>
                <a:spcPct val="90000"/>
              </a:lnSpc>
              <a:spcBef>
                <a:spcPts val="500"/>
              </a:spcBef>
              <a:spcAft>
                <a:spcPts val="0"/>
              </a:spcAft>
              <a:buClr>
                <a:schemeClr val="dk1"/>
              </a:buClr>
              <a:buSzPct val="100000"/>
              <a:buChar char="•"/>
            </a:pPr>
            <a:r>
              <a:rPr lang="en-GB"/>
              <a:t>Some broadcast systems support transmission to a subset of the machines, called as multicasting.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2022-01-10T03:36:12Z</dcterms:created>
  <dc:creator>mayank mishra</dc:creator>
</cp:coreProperties>
</file>