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 id="289" r:id="rId34"/>
    <p:sldId id="290" r:id="rId35"/>
    <p:sldId id="291" r:id="rId36"/>
    <p:sldId id="284"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varScale="1">
        <p:scale>
          <a:sx n="93" d="100"/>
          <a:sy n="93" d="100"/>
        </p:scale>
        <p:origin x="92" y="5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4/23/2022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4/23/2022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6F36-DE22-4D06-A61F-26D924FC6EBF}"/>
              </a:ext>
            </a:extLst>
          </p:cNvPr>
          <p:cNvSpPr>
            <a:spLocks noGrp="1"/>
          </p:cNvSpPr>
          <p:nvPr>
            <p:ph type="ctrTitle"/>
          </p:nvPr>
        </p:nvSpPr>
        <p:spPr/>
        <p:txBody>
          <a:bodyPr/>
          <a:lstStyle/>
          <a:p>
            <a:pPr algn="ctr"/>
            <a:r>
              <a:rPr lang="en-GB" dirty="0"/>
              <a:t>Module 2</a:t>
            </a:r>
          </a:p>
        </p:txBody>
      </p:sp>
    </p:spTree>
    <p:extLst>
      <p:ext uri="{BB962C8B-B14F-4D97-AF65-F5344CB8AC3E}">
        <p14:creationId xmlns:p14="http://schemas.microsoft.com/office/powerpoint/2010/main" val="2664850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ABBC44-050A-46B0-ADEE-4DF2C633971B}"/>
              </a:ext>
            </a:extLst>
          </p:cNvPr>
          <p:cNvSpPr>
            <a:spLocks noGrp="1"/>
          </p:cNvSpPr>
          <p:nvPr>
            <p:ph idx="1"/>
          </p:nvPr>
        </p:nvSpPr>
        <p:spPr/>
        <p:txBody>
          <a:bodyPr/>
          <a:lstStyle/>
          <a:p>
            <a:pPr algn="l" fontAlgn="base"/>
            <a:r>
              <a:rPr lang="en-GB" b="1" i="0" dirty="0">
                <a:solidFill>
                  <a:srgbClr val="273239"/>
                </a:solidFill>
                <a:effectLst/>
                <a:latin typeface="urw-din"/>
              </a:rPr>
              <a:t>Advantages: </a:t>
            </a:r>
            <a:endParaRPr lang="en-GB" b="0" i="0" dirty="0">
              <a:solidFill>
                <a:srgbClr val="273239"/>
              </a:solidFill>
              <a:effectLst/>
              <a:latin typeface="urw-din"/>
            </a:endParaRPr>
          </a:p>
          <a:p>
            <a:pPr algn="l" fontAlgn="base"/>
            <a:r>
              <a:rPr lang="en-GB" b="0" i="0" dirty="0">
                <a:solidFill>
                  <a:srgbClr val="273239"/>
                </a:solidFill>
                <a:effectLst/>
                <a:latin typeface="urw-din"/>
              </a:rPr>
              <a:t>⇢ Better performance at a higher data rate in comparison to UTP</a:t>
            </a:r>
          </a:p>
          <a:p>
            <a:pPr algn="l" fontAlgn="base"/>
            <a:r>
              <a:rPr lang="en-GB" b="0" i="0" dirty="0">
                <a:solidFill>
                  <a:srgbClr val="273239"/>
                </a:solidFill>
                <a:effectLst/>
                <a:latin typeface="urw-din"/>
              </a:rPr>
              <a:t>⇢ Eliminates crosstalk</a:t>
            </a:r>
          </a:p>
          <a:p>
            <a:pPr algn="l" fontAlgn="base"/>
            <a:r>
              <a:rPr lang="en-GB" b="0" i="0" dirty="0">
                <a:solidFill>
                  <a:srgbClr val="273239"/>
                </a:solidFill>
                <a:effectLst/>
                <a:latin typeface="urw-din"/>
              </a:rPr>
              <a:t>⇢ Comparatively faster</a:t>
            </a:r>
          </a:p>
          <a:p>
            <a:pPr algn="l" fontAlgn="base"/>
            <a:r>
              <a:rPr lang="en-GB" b="0" i="0" dirty="0">
                <a:solidFill>
                  <a:srgbClr val="273239"/>
                </a:solidFill>
                <a:effectLst/>
                <a:latin typeface="urw-din"/>
              </a:rPr>
              <a:t>⇢ Comparatively difficult to install and manufacture</a:t>
            </a:r>
          </a:p>
          <a:p>
            <a:pPr algn="l" fontAlgn="base"/>
            <a:r>
              <a:rPr lang="en-GB" b="0" i="0" dirty="0">
                <a:solidFill>
                  <a:srgbClr val="273239"/>
                </a:solidFill>
                <a:effectLst/>
                <a:latin typeface="urw-din"/>
              </a:rPr>
              <a:t>⇢ More expensive</a:t>
            </a:r>
          </a:p>
          <a:p>
            <a:pPr algn="l" fontAlgn="base"/>
            <a:r>
              <a:rPr lang="en-GB" b="0" i="0" dirty="0">
                <a:solidFill>
                  <a:srgbClr val="273239"/>
                </a:solidFill>
                <a:effectLst/>
                <a:latin typeface="urw-din"/>
              </a:rPr>
              <a:t>⇢ Bulky</a:t>
            </a:r>
          </a:p>
          <a:p>
            <a:endParaRPr lang="en-GB" dirty="0"/>
          </a:p>
        </p:txBody>
      </p:sp>
    </p:spTree>
    <p:extLst>
      <p:ext uri="{BB962C8B-B14F-4D97-AF65-F5344CB8AC3E}">
        <p14:creationId xmlns:p14="http://schemas.microsoft.com/office/powerpoint/2010/main" val="2330208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6329AA-4280-4438-943A-2EF29E9D4388}"/>
              </a:ext>
            </a:extLst>
          </p:cNvPr>
          <p:cNvSpPr>
            <a:spLocks noGrp="1"/>
          </p:cNvSpPr>
          <p:nvPr>
            <p:ph idx="1"/>
          </p:nvPr>
        </p:nvSpPr>
        <p:spPr/>
        <p:txBody>
          <a:bodyPr/>
          <a:lstStyle/>
          <a:p>
            <a:r>
              <a:rPr lang="en-GB" b="1" i="0" dirty="0">
                <a:solidFill>
                  <a:srgbClr val="273239"/>
                </a:solidFill>
                <a:effectLst/>
                <a:latin typeface="urw-din"/>
              </a:rPr>
              <a:t>(ii) Coaxial Cable –</a:t>
            </a:r>
            <a:r>
              <a:rPr lang="en-GB" b="0" i="0" dirty="0">
                <a:solidFill>
                  <a:srgbClr val="273239"/>
                </a:solidFill>
                <a:effectLst/>
                <a:latin typeface="urw-din"/>
              </a:rPr>
              <a:t> </a:t>
            </a:r>
            <a:br>
              <a:rPr lang="en-GB" dirty="0"/>
            </a:br>
            <a:r>
              <a:rPr lang="en-GB" b="0" i="0" dirty="0">
                <a:solidFill>
                  <a:srgbClr val="273239"/>
                </a:solidFill>
                <a:effectLst/>
                <a:latin typeface="urw-din"/>
              </a:rPr>
              <a:t>It has an outer plastic covering containing an insulation layer made of PVC or Teflon and 2 parallel conductors each having a separate insulated protection cover. The coaxial cable transmits information in two modes: Baseband mode(dedicated cable bandwidth) and Broadband mode(cable bandwidth is split into separate ranges). Cable TVs and </a:t>
            </a:r>
            <a:r>
              <a:rPr lang="en-GB" b="0" i="0" dirty="0" err="1">
                <a:solidFill>
                  <a:srgbClr val="273239"/>
                </a:solidFill>
                <a:effectLst/>
                <a:latin typeface="urw-din"/>
              </a:rPr>
              <a:t>analog</a:t>
            </a:r>
            <a:r>
              <a:rPr lang="en-GB" b="0" i="0" dirty="0">
                <a:solidFill>
                  <a:srgbClr val="273239"/>
                </a:solidFill>
                <a:effectLst/>
                <a:latin typeface="urw-din"/>
              </a:rPr>
              <a:t> television networks widely use Coaxial cables.</a:t>
            </a:r>
            <a:endParaRPr lang="en-GB" dirty="0"/>
          </a:p>
        </p:txBody>
      </p:sp>
    </p:spTree>
    <p:extLst>
      <p:ext uri="{BB962C8B-B14F-4D97-AF65-F5344CB8AC3E}">
        <p14:creationId xmlns:p14="http://schemas.microsoft.com/office/powerpoint/2010/main" val="3627791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1A3C22-4EFB-49A6-AA08-34F756CFD71A}"/>
              </a:ext>
            </a:extLst>
          </p:cNvPr>
          <p:cNvSpPr>
            <a:spLocks noGrp="1"/>
          </p:cNvSpPr>
          <p:nvPr>
            <p:ph idx="1"/>
          </p:nvPr>
        </p:nvSpPr>
        <p:spPr/>
        <p:txBody>
          <a:bodyPr/>
          <a:lstStyle/>
          <a:p>
            <a:r>
              <a:rPr lang="en-GB" b="1" i="0" dirty="0">
                <a:solidFill>
                  <a:srgbClr val="273239"/>
                </a:solidFill>
                <a:effectLst/>
                <a:latin typeface="urw-din"/>
              </a:rPr>
              <a:t>(ii) Coaxial Cable –</a:t>
            </a:r>
            <a:r>
              <a:rPr lang="en-GB" b="0" i="0" dirty="0">
                <a:solidFill>
                  <a:srgbClr val="273239"/>
                </a:solidFill>
                <a:effectLst/>
                <a:latin typeface="urw-din"/>
              </a:rPr>
              <a:t> </a:t>
            </a:r>
            <a:br>
              <a:rPr lang="en-GB" dirty="0"/>
            </a:br>
            <a:r>
              <a:rPr lang="en-GB" b="0" i="0" dirty="0">
                <a:solidFill>
                  <a:srgbClr val="273239"/>
                </a:solidFill>
                <a:effectLst/>
                <a:latin typeface="urw-din"/>
              </a:rPr>
              <a:t>It has an outer plastic covering containing an insulation layer made of PVC or Teflon and 2 parallel conductors each having a separate insulated protection cover. The coaxial cable transmits information in two modes: Baseband mode(dedicated cable bandwidth) and Broadband mode(cable bandwidth is split into separate ranges). Cable TVs and </a:t>
            </a:r>
            <a:r>
              <a:rPr lang="en-GB" b="0" i="0" dirty="0" err="1">
                <a:solidFill>
                  <a:srgbClr val="273239"/>
                </a:solidFill>
                <a:effectLst/>
                <a:latin typeface="urw-din"/>
              </a:rPr>
              <a:t>analog</a:t>
            </a:r>
            <a:r>
              <a:rPr lang="en-GB" b="0" i="0" dirty="0">
                <a:solidFill>
                  <a:srgbClr val="273239"/>
                </a:solidFill>
                <a:effectLst/>
                <a:latin typeface="urw-din"/>
              </a:rPr>
              <a:t> television networks widely use Coaxial cables.</a:t>
            </a:r>
            <a:endParaRPr lang="en-GB" dirty="0"/>
          </a:p>
        </p:txBody>
      </p:sp>
    </p:spTree>
    <p:extLst>
      <p:ext uri="{BB962C8B-B14F-4D97-AF65-F5344CB8AC3E}">
        <p14:creationId xmlns:p14="http://schemas.microsoft.com/office/powerpoint/2010/main" val="1106936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192DCC-3622-446E-96DA-3079737C306A}"/>
              </a:ext>
            </a:extLst>
          </p:cNvPr>
          <p:cNvSpPr>
            <a:spLocks noGrp="1"/>
          </p:cNvSpPr>
          <p:nvPr>
            <p:ph idx="1"/>
          </p:nvPr>
        </p:nvSpPr>
        <p:spPr/>
        <p:txBody>
          <a:bodyPr/>
          <a:lstStyle/>
          <a:p>
            <a:pPr algn="l" fontAlgn="base"/>
            <a:r>
              <a:rPr lang="en-GB" b="0" i="0" dirty="0">
                <a:solidFill>
                  <a:srgbClr val="273239"/>
                </a:solidFill>
                <a:effectLst/>
                <a:latin typeface="urw-din"/>
              </a:rPr>
              <a:t>Advantages: </a:t>
            </a:r>
          </a:p>
          <a:p>
            <a:pPr algn="l" fontAlgn="base">
              <a:buFont typeface="Arial" panose="020B0604020202020204" pitchFamily="34" charset="0"/>
              <a:buChar char="•"/>
            </a:pPr>
            <a:r>
              <a:rPr lang="en-GB" b="0" i="0" dirty="0">
                <a:solidFill>
                  <a:srgbClr val="273239"/>
                </a:solidFill>
                <a:effectLst/>
                <a:latin typeface="urw-din"/>
              </a:rPr>
              <a:t>High Bandwidth</a:t>
            </a:r>
          </a:p>
          <a:p>
            <a:pPr algn="l" fontAlgn="base">
              <a:buFont typeface="Arial" panose="020B0604020202020204" pitchFamily="34" charset="0"/>
              <a:buChar char="•"/>
            </a:pPr>
            <a:r>
              <a:rPr lang="en-GB" b="0" i="0" dirty="0">
                <a:solidFill>
                  <a:srgbClr val="273239"/>
                </a:solidFill>
                <a:effectLst/>
                <a:latin typeface="urw-din"/>
              </a:rPr>
              <a:t>Better noise Immunity</a:t>
            </a:r>
          </a:p>
          <a:p>
            <a:pPr algn="l" fontAlgn="base">
              <a:buFont typeface="Arial" panose="020B0604020202020204" pitchFamily="34" charset="0"/>
              <a:buChar char="•"/>
            </a:pPr>
            <a:r>
              <a:rPr lang="en-GB" b="0" i="0" dirty="0">
                <a:solidFill>
                  <a:srgbClr val="273239"/>
                </a:solidFill>
                <a:effectLst/>
                <a:latin typeface="urw-din"/>
              </a:rPr>
              <a:t>Easy to install and expand</a:t>
            </a:r>
          </a:p>
          <a:p>
            <a:pPr algn="l" fontAlgn="base">
              <a:buFont typeface="Arial" panose="020B0604020202020204" pitchFamily="34" charset="0"/>
              <a:buChar char="•"/>
            </a:pPr>
            <a:r>
              <a:rPr lang="en-GB" b="0" i="0" dirty="0">
                <a:solidFill>
                  <a:srgbClr val="273239"/>
                </a:solidFill>
                <a:effectLst/>
                <a:latin typeface="urw-din"/>
              </a:rPr>
              <a:t>Inexpensive</a:t>
            </a:r>
          </a:p>
          <a:p>
            <a:pPr algn="l" fontAlgn="base"/>
            <a:r>
              <a:rPr lang="en-GB" b="0" i="0" dirty="0">
                <a:solidFill>
                  <a:srgbClr val="273239"/>
                </a:solidFill>
                <a:effectLst/>
                <a:latin typeface="urw-din"/>
              </a:rPr>
              <a:t>Disadvantages:  </a:t>
            </a:r>
          </a:p>
          <a:p>
            <a:pPr algn="l" fontAlgn="base">
              <a:buFont typeface="Arial" panose="020B0604020202020204" pitchFamily="34" charset="0"/>
              <a:buChar char="•"/>
            </a:pPr>
            <a:r>
              <a:rPr lang="en-GB" b="0" i="0" dirty="0">
                <a:solidFill>
                  <a:srgbClr val="273239"/>
                </a:solidFill>
                <a:effectLst/>
                <a:latin typeface="urw-din"/>
              </a:rPr>
              <a:t>Single cable failure can disrupt the entire network</a:t>
            </a:r>
          </a:p>
          <a:p>
            <a:endParaRPr lang="en-GB" dirty="0"/>
          </a:p>
        </p:txBody>
      </p:sp>
    </p:spTree>
    <p:extLst>
      <p:ext uri="{BB962C8B-B14F-4D97-AF65-F5344CB8AC3E}">
        <p14:creationId xmlns:p14="http://schemas.microsoft.com/office/powerpoint/2010/main" val="1225519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E72BEE-8B56-49CA-B127-ECBDFC611123}"/>
              </a:ext>
            </a:extLst>
          </p:cNvPr>
          <p:cNvSpPr>
            <a:spLocks noGrp="1"/>
          </p:cNvSpPr>
          <p:nvPr>
            <p:ph idx="1"/>
          </p:nvPr>
        </p:nvSpPr>
        <p:spPr/>
        <p:txBody>
          <a:bodyPr/>
          <a:lstStyle/>
          <a:p>
            <a:pPr algn="l" fontAlgn="base"/>
            <a:r>
              <a:rPr lang="en-GB" b="1" i="0" dirty="0">
                <a:solidFill>
                  <a:srgbClr val="273239"/>
                </a:solidFill>
                <a:effectLst/>
                <a:latin typeface="urw-din"/>
              </a:rPr>
              <a:t>(iii) Optical </a:t>
            </a:r>
            <a:r>
              <a:rPr lang="en-GB" b="1" i="0" dirty="0" err="1">
                <a:solidFill>
                  <a:srgbClr val="273239"/>
                </a:solidFill>
                <a:effectLst/>
                <a:latin typeface="urw-din"/>
              </a:rPr>
              <a:t>Fiber</a:t>
            </a:r>
            <a:r>
              <a:rPr lang="en-GB" b="1" i="0" dirty="0">
                <a:solidFill>
                  <a:srgbClr val="273239"/>
                </a:solidFill>
                <a:effectLst/>
                <a:latin typeface="urw-din"/>
              </a:rPr>
              <a:t> Cable –</a:t>
            </a:r>
            <a:r>
              <a:rPr lang="en-GB" b="0" i="0" dirty="0">
                <a:solidFill>
                  <a:srgbClr val="273239"/>
                </a:solidFill>
                <a:effectLst/>
                <a:latin typeface="urw-din"/>
              </a:rPr>
              <a:t> </a:t>
            </a:r>
            <a:br>
              <a:rPr lang="en-GB" b="0" i="0" dirty="0">
                <a:solidFill>
                  <a:srgbClr val="273239"/>
                </a:solidFill>
                <a:effectLst/>
                <a:latin typeface="urw-din"/>
              </a:rPr>
            </a:br>
            <a:r>
              <a:rPr lang="en-GB" b="0" i="0" dirty="0">
                <a:solidFill>
                  <a:srgbClr val="273239"/>
                </a:solidFill>
                <a:effectLst/>
                <a:latin typeface="urw-din"/>
              </a:rPr>
              <a:t>It uses the concept of reflection of light through a core made up of glass or plastic. The core is surrounded by a less dense glass or plastic covering called the cladding. It is used for the transmission of large volumes of data. </a:t>
            </a:r>
          </a:p>
          <a:p>
            <a:pPr algn="l" fontAlgn="base"/>
            <a:r>
              <a:rPr lang="en-GB" b="0" i="0" dirty="0">
                <a:solidFill>
                  <a:srgbClr val="273239"/>
                </a:solidFill>
                <a:effectLst/>
                <a:latin typeface="urw-din"/>
              </a:rPr>
              <a:t>The cable can be unidirectional or bidirectional. The WDM (Wavelength Division Multiplexer) supports two modes, namely unidirectional and bidirectional mode.</a:t>
            </a:r>
          </a:p>
          <a:p>
            <a:endParaRPr lang="en-GB" dirty="0"/>
          </a:p>
        </p:txBody>
      </p:sp>
    </p:spTree>
    <p:extLst>
      <p:ext uri="{BB962C8B-B14F-4D97-AF65-F5344CB8AC3E}">
        <p14:creationId xmlns:p14="http://schemas.microsoft.com/office/powerpoint/2010/main" val="3478225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F9F7CD-575F-43BE-ABDE-F381A303356B}"/>
              </a:ext>
            </a:extLst>
          </p:cNvPr>
          <p:cNvPicPr>
            <a:picLocks noGrp="1" noChangeAspect="1"/>
          </p:cNvPicPr>
          <p:nvPr>
            <p:ph idx="1"/>
          </p:nvPr>
        </p:nvPicPr>
        <p:blipFill>
          <a:blip r:embed="rId2"/>
          <a:stretch>
            <a:fillRect/>
          </a:stretch>
        </p:blipFill>
        <p:spPr>
          <a:xfrm>
            <a:off x="3030372" y="2204165"/>
            <a:ext cx="6445581" cy="3073558"/>
          </a:xfrm>
        </p:spPr>
      </p:pic>
    </p:spTree>
    <p:extLst>
      <p:ext uri="{BB962C8B-B14F-4D97-AF65-F5344CB8AC3E}">
        <p14:creationId xmlns:p14="http://schemas.microsoft.com/office/powerpoint/2010/main" val="1269133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F248B7-3836-4B30-A368-98534CB67E30}"/>
              </a:ext>
            </a:extLst>
          </p:cNvPr>
          <p:cNvSpPr>
            <a:spLocks noGrp="1"/>
          </p:cNvSpPr>
          <p:nvPr>
            <p:ph idx="1"/>
          </p:nvPr>
        </p:nvSpPr>
        <p:spPr>
          <a:xfrm>
            <a:off x="1451579" y="2015732"/>
            <a:ext cx="9603275" cy="4440070"/>
          </a:xfrm>
        </p:spPr>
        <p:txBody>
          <a:bodyPr>
            <a:normAutofit/>
          </a:bodyPr>
          <a:lstStyle/>
          <a:p>
            <a:pPr algn="l" fontAlgn="base"/>
            <a:r>
              <a:rPr lang="en-GB" b="0" i="0" dirty="0">
                <a:solidFill>
                  <a:srgbClr val="273239"/>
                </a:solidFill>
                <a:effectLst/>
                <a:latin typeface="urw-din"/>
              </a:rPr>
              <a:t>Advantages:  </a:t>
            </a:r>
          </a:p>
          <a:p>
            <a:pPr lvl="1" fontAlgn="base"/>
            <a:r>
              <a:rPr lang="en-GB" b="0" i="0" dirty="0">
                <a:solidFill>
                  <a:srgbClr val="273239"/>
                </a:solidFill>
                <a:effectLst/>
                <a:latin typeface="urw-din"/>
              </a:rPr>
              <a:t>Increased capacity and bandwidth</a:t>
            </a:r>
          </a:p>
          <a:p>
            <a:pPr lvl="1" fontAlgn="base"/>
            <a:r>
              <a:rPr lang="en-GB" b="0" i="0" dirty="0">
                <a:solidFill>
                  <a:srgbClr val="273239"/>
                </a:solidFill>
                <a:effectLst/>
                <a:latin typeface="urw-din"/>
              </a:rPr>
              <a:t>Lightweight</a:t>
            </a:r>
          </a:p>
          <a:p>
            <a:pPr lvl="1" fontAlgn="base"/>
            <a:r>
              <a:rPr lang="en-GB" b="0" i="0" dirty="0">
                <a:solidFill>
                  <a:srgbClr val="273239"/>
                </a:solidFill>
                <a:effectLst/>
                <a:latin typeface="urw-din"/>
              </a:rPr>
              <a:t>Less signal attenuation</a:t>
            </a:r>
          </a:p>
          <a:p>
            <a:pPr lvl="1" fontAlgn="base"/>
            <a:r>
              <a:rPr lang="en-GB" b="0" i="0" dirty="0">
                <a:solidFill>
                  <a:srgbClr val="273239"/>
                </a:solidFill>
                <a:effectLst/>
                <a:latin typeface="urw-din"/>
              </a:rPr>
              <a:t>Immunity to electromagnetic interference</a:t>
            </a:r>
          </a:p>
          <a:p>
            <a:pPr lvl="1" fontAlgn="base"/>
            <a:r>
              <a:rPr lang="en-GB" b="0" i="0" dirty="0">
                <a:solidFill>
                  <a:srgbClr val="273239"/>
                </a:solidFill>
                <a:effectLst/>
                <a:latin typeface="urw-din"/>
              </a:rPr>
              <a:t>Resistance to corrosive materials</a:t>
            </a:r>
          </a:p>
          <a:p>
            <a:pPr algn="l" fontAlgn="base"/>
            <a:r>
              <a:rPr lang="en-GB" b="0" i="0" dirty="0">
                <a:solidFill>
                  <a:srgbClr val="273239"/>
                </a:solidFill>
                <a:effectLst/>
                <a:latin typeface="urw-din"/>
              </a:rPr>
              <a:t>Disadvantages:  </a:t>
            </a:r>
          </a:p>
          <a:p>
            <a:pPr lvl="1" fontAlgn="base"/>
            <a:r>
              <a:rPr lang="en-GB" b="0" i="0" dirty="0">
                <a:solidFill>
                  <a:srgbClr val="273239"/>
                </a:solidFill>
                <a:effectLst/>
                <a:latin typeface="urw-din"/>
              </a:rPr>
              <a:t>Difficult to install and maintain</a:t>
            </a:r>
          </a:p>
          <a:p>
            <a:pPr lvl="1" fontAlgn="base"/>
            <a:r>
              <a:rPr lang="en-GB" b="0" i="0" dirty="0">
                <a:solidFill>
                  <a:srgbClr val="273239"/>
                </a:solidFill>
                <a:effectLst/>
                <a:latin typeface="urw-din"/>
              </a:rPr>
              <a:t>High cost</a:t>
            </a:r>
          </a:p>
          <a:p>
            <a:pPr lvl="1" fontAlgn="base"/>
            <a:r>
              <a:rPr lang="en-GB" b="0" i="0" dirty="0">
                <a:solidFill>
                  <a:srgbClr val="273239"/>
                </a:solidFill>
                <a:effectLst/>
                <a:latin typeface="urw-din"/>
              </a:rPr>
              <a:t>Fragile</a:t>
            </a:r>
          </a:p>
          <a:p>
            <a:endParaRPr lang="en-GB" dirty="0"/>
          </a:p>
        </p:txBody>
      </p:sp>
    </p:spTree>
    <p:extLst>
      <p:ext uri="{BB962C8B-B14F-4D97-AF65-F5344CB8AC3E}">
        <p14:creationId xmlns:p14="http://schemas.microsoft.com/office/powerpoint/2010/main" val="735697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50C55E-F8FE-44EA-9DB7-01FE99511FEC}"/>
              </a:ext>
            </a:extLst>
          </p:cNvPr>
          <p:cNvSpPr>
            <a:spLocks noGrp="1"/>
          </p:cNvSpPr>
          <p:nvPr>
            <p:ph idx="1"/>
          </p:nvPr>
        </p:nvSpPr>
        <p:spPr/>
        <p:txBody>
          <a:bodyPr/>
          <a:lstStyle/>
          <a:p>
            <a:pPr algn="l" fontAlgn="base"/>
            <a:r>
              <a:rPr lang="en-GB" b="1" i="0" dirty="0">
                <a:solidFill>
                  <a:srgbClr val="273239"/>
                </a:solidFill>
                <a:effectLst/>
                <a:latin typeface="urw-din"/>
              </a:rPr>
              <a:t>2. Unguided Media:</a:t>
            </a:r>
            <a:r>
              <a:rPr lang="en-GB" b="0" i="0" dirty="0">
                <a:solidFill>
                  <a:srgbClr val="273239"/>
                </a:solidFill>
                <a:effectLst/>
                <a:latin typeface="urw-din"/>
              </a:rPr>
              <a:t> </a:t>
            </a:r>
            <a:br>
              <a:rPr lang="en-GB" b="0" i="0" dirty="0">
                <a:solidFill>
                  <a:srgbClr val="273239"/>
                </a:solidFill>
                <a:effectLst/>
                <a:latin typeface="urw-din"/>
              </a:rPr>
            </a:br>
            <a:r>
              <a:rPr lang="en-GB" b="0" i="0" dirty="0">
                <a:solidFill>
                  <a:srgbClr val="273239"/>
                </a:solidFill>
                <a:effectLst/>
                <a:latin typeface="urw-din"/>
              </a:rPr>
              <a:t>It is also referred to as Wireless or Unbounded transmission media. No physical medium is required for the transmission of electromagnetic signals. </a:t>
            </a:r>
          </a:p>
          <a:p>
            <a:pPr algn="l" fontAlgn="base"/>
            <a:r>
              <a:rPr lang="en-GB" b="0" i="0" dirty="0">
                <a:solidFill>
                  <a:srgbClr val="273239"/>
                </a:solidFill>
                <a:effectLst/>
                <a:latin typeface="urw-din"/>
              </a:rPr>
              <a:t>Features:  </a:t>
            </a:r>
          </a:p>
          <a:p>
            <a:pPr algn="l" fontAlgn="base">
              <a:buFont typeface="Arial" panose="020B0604020202020204" pitchFamily="34" charset="0"/>
              <a:buChar char="•"/>
            </a:pPr>
            <a:r>
              <a:rPr lang="en-GB" b="0" i="0" dirty="0">
                <a:solidFill>
                  <a:srgbClr val="273239"/>
                </a:solidFill>
                <a:effectLst/>
                <a:latin typeface="urw-din"/>
              </a:rPr>
              <a:t>The signal is broadcasted through air</a:t>
            </a:r>
          </a:p>
          <a:p>
            <a:pPr algn="l" fontAlgn="base">
              <a:buFont typeface="Arial" panose="020B0604020202020204" pitchFamily="34" charset="0"/>
              <a:buChar char="•"/>
            </a:pPr>
            <a:r>
              <a:rPr lang="en-GB" b="0" i="0" dirty="0">
                <a:solidFill>
                  <a:srgbClr val="273239"/>
                </a:solidFill>
                <a:effectLst/>
                <a:latin typeface="urw-din"/>
              </a:rPr>
              <a:t>Less Secure</a:t>
            </a:r>
          </a:p>
          <a:p>
            <a:pPr algn="l" fontAlgn="base">
              <a:buFont typeface="Arial" panose="020B0604020202020204" pitchFamily="34" charset="0"/>
              <a:buChar char="•"/>
            </a:pPr>
            <a:r>
              <a:rPr lang="en-GB" b="0" i="0" dirty="0">
                <a:solidFill>
                  <a:srgbClr val="273239"/>
                </a:solidFill>
                <a:effectLst/>
                <a:latin typeface="urw-din"/>
              </a:rPr>
              <a:t>Used for larger distances</a:t>
            </a:r>
          </a:p>
          <a:p>
            <a:endParaRPr lang="en-GB" dirty="0"/>
          </a:p>
        </p:txBody>
      </p:sp>
    </p:spTree>
    <p:extLst>
      <p:ext uri="{BB962C8B-B14F-4D97-AF65-F5344CB8AC3E}">
        <p14:creationId xmlns:p14="http://schemas.microsoft.com/office/powerpoint/2010/main" val="405380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7DC282-106A-419D-AAB5-0969B50FEB37}"/>
              </a:ext>
            </a:extLst>
          </p:cNvPr>
          <p:cNvSpPr>
            <a:spLocks noGrp="1"/>
          </p:cNvSpPr>
          <p:nvPr>
            <p:ph idx="1"/>
          </p:nvPr>
        </p:nvSpPr>
        <p:spPr/>
        <p:txBody>
          <a:bodyPr/>
          <a:lstStyle/>
          <a:p>
            <a:pPr algn="l" fontAlgn="base"/>
            <a:r>
              <a:rPr lang="en-GB" b="0" i="0" dirty="0">
                <a:solidFill>
                  <a:srgbClr val="273239"/>
                </a:solidFill>
                <a:effectLst/>
                <a:latin typeface="urw-din"/>
              </a:rPr>
              <a:t>There are 3 types of Signals transmitted through unguided media: </a:t>
            </a:r>
          </a:p>
          <a:p>
            <a:pPr algn="l" fontAlgn="base"/>
            <a:r>
              <a:rPr lang="en-GB" b="1" i="0" dirty="0">
                <a:solidFill>
                  <a:srgbClr val="273239"/>
                </a:solidFill>
                <a:effectLst/>
                <a:latin typeface="urw-din"/>
              </a:rPr>
              <a:t>(</a:t>
            </a:r>
            <a:r>
              <a:rPr lang="en-GB" b="1" i="0" dirty="0" err="1">
                <a:solidFill>
                  <a:srgbClr val="273239"/>
                </a:solidFill>
                <a:effectLst/>
                <a:latin typeface="urw-din"/>
              </a:rPr>
              <a:t>i</a:t>
            </a:r>
            <a:r>
              <a:rPr lang="en-GB" b="1" i="0" dirty="0">
                <a:solidFill>
                  <a:srgbClr val="273239"/>
                </a:solidFill>
                <a:effectLst/>
                <a:latin typeface="urw-din"/>
              </a:rPr>
              <a:t>) Radio waves –</a:t>
            </a:r>
            <a:r>
              <a:rPr lang="en-GB" b="0" i="0" dirty="0">
                <a:solidFill>
                  <a:srgbClr val="273239"/>
                </a:solidFill>
                <a:effectLst/>
                <a:latin typeface="urw-din"/>
              </a:rPr>
              <a:t> </a:t>
            </a:r>
            <a:br>
              <a:rPr lang="en-GB" b="0" i="0" dirty="0">
                <a:solidFill>
                  <a:srgbClr val="273239"/>
                </a:solidFill>
                <a:effectLst/>
                <a:latin typeface="urw-din"/>
              </a:rPr>
            </a:br>
            <a:r>
              <a:rPr lang="en-GB" b="0" i="0" dirty="0">
                <a:solidFill>
                  <a:srgbClr val="273239"/>
                </a:solidFill>
                <a:effectLst/>
                <a:latin typeface="urw-din"/>
              </a:rPr>
              <a:t>These are easy to generate and can penetrate through buildings. The sending and receiving antennas need not be aligned. Frequency Range:3KHz – 1GHz. AM and FM radios and cordless phones use Radio waves for transmission. </a:t>
            </a:r>
          </a:p>
          <a:p>
            <a:endParaRPr lang="en-GB" dirty="0"/>
          </a:p>
        </p:txBody>
      </p:sp>
    </p:spTree>
    <p:extLst>
      <p:ext uri="{BB962C8B-B14F-4D97-AF65-F5344CB8AC3E}">
        <p14:creationId xmlns:p14="http://schemas.microsoft.com/office/powerpoint/2010/main" val="957868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6B89B8-1BCE-47B8-9401-80DEEE6BAD70}"/>
              </a:ext>
            </a:extLst>
          </p:cNvPr>
          <p:cNvPicPr>
            <a:picLocks noGrp="1" noChangeAspect="1"/>
          </p:cNvPicPr>
          <p:nvPr>
            <p:ph idx="1"/>
          </p:nvPr>
        </p:nvPicPr>
        <p:blipFill>
          <a:blip r:embed="rId2"/>
          <a:stretch>
            <a:fillRect/>
          </a:stretch>
        </p:blipFill>
        <p:spPr>
          <a:xfrm>
            <a:off x="3090700" y="2197814"/>
            <a:ext cx="6324925" cy="3086259"/>
          </a:xfrm>
        </p:spPr>
      </p:pic>
    </p:spTree>
    <p:extLst>
      <p:ext uri="{BB962C8B-B14F-4D97-AF65-F5344CB8AC3E}">
        <p14:creationId xmlns:p14="http://schemas.microsoft.com/office/powerpoint/2010/main" val="292702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10874D-FF70-4D7D-8F46-EEC3B29BD029}"/>
              </a:ext>
            </a:extLst>
          </p:cNvPr>
          <p:cNvSpPr>
            <a:spLocks noGrp="1"/>
          </p:cNvSpPr>
          <p:nvPr>
            <p:ph idx="1"/>
          </p:nvPr>
        </p:nvSpPr>
        <p:spPr/>
        <p:txBody>
          <a:bodyPr>
            <a:normAutofit lnSpcReduction="10000"/>
          </a:bodyPr>
          <a:lstStyle/>
          <a:p>
            <a:r>
              <a:rPr lang="en-GB" b="1" dirty="0"/>
              <a:t>Physical layer</a:t>
            </a:r>
            <a:r>
              <a:rPr lang="en-GB" dirty="0"/>
              <a:t>: Guided Media, Unguided Media, Wireless Transmission: Electromagnetic Spectrum. Switching: Circuit-Switched Networks, Packet Switching, Structure Of A Switch</a:t>
            </a:r>
          </a:p>
          <a:p>
            <a:r>
              <a:rPr lang="en-GB" dirty="0"/>
              <a:t> </a:t>
            </a:r>
            <a:r>
              <a:rPr lang="en-GB" b="1" dirty="0"/>
              <a:t>DLL Design Issues </a:t>
            </a:r>
            <a:r>
              <a:rPr lang="en-GB" dirty="0"/>
              <a:t>(Services, Framing, Error Control, Flow Control), Error Detection and Correction(Hamming </a:t>
            </a:r>
            <a:r>
              <a:rPr lang="en-GB" dirty="0" err="1"/>
              <a:t>Code,Parity</a:t>
            </a:r>
            <a:r>
              <a:rPr lang="en-GB" dirty="0"/>
              <a:t>, CRC, Checksum) , Elementary Data Link protocols : Stop and Wait, Sliding Window(Go Back N, Selective Repeat), Piggybacking, HDLC </a:t>
            </a:r>
          </a:p>
          <a:p>
            <a:r>
              <a:rPr lang="en-GB" b="1" dirty="0"/>
              <a:t>Medium Access Protocols</a:t>
            </a:r>
            <a:r>
              <a:rPr lang="en-GB" dirty="0"/>
              <a:t>: Random Access, Controlled Access, Channelization. Ethernet Protocol: Standard Ethernet, Fast Ethernet (100 Mbps), Gigabit Ethernet, 10-Gigabit Ethernet</a:t>
            </a:r>
          </a:p>
        </p:txBody>
      </p:sp>
    </p:spTree>
    <p:extLst>
      <p:ext uri="{BB962C8B-B14F-4D97-AF65-F5344CB8AC3E}">
        <p14:creationId xmlns:p14="http://schemas.microsoft.com/office/powerpoint/2010/main" val="1140095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96428B-4207-4ACA-BE3D-E36510A3BDF3}"/>
              </a:ext>
            </a:extLst>
          </p:cNvPr>
          <p:cNvSpPr>
            <a:spLocks noGrp="1"/>
          </p:cNvSpPr>
          <p:nvPr>
            <p:ph idx="1"/>
          </p:nvPr>
        </p:nvSpPr>
        <p:spPr/>
        <p:txBody>
          <a:bodyPr/>
          <a:lstStyle/>
          <a:p>
            <a:r>
              <a:rPr lang="en-GB" b="1" i="0" dirty="0">
                <a:solidFill>
                  <a:srgbClr val="273239"/>
                </a:solidFill>
                <a:effectLst/>
                <a:latin typeface="urw-din"/>
              </a:rPr>
              <a:t>(ii) Microwaves –</a:t>
            </a:r>
            <a:r>
              <a:rPr lang="en-GB" b="0" i="0" dirty="0">
                <a:solidFill>
                  <a:srgbClr val="273239"/>
                </a:solidFill>
                <a:effectLst/>
                <a:latin typeface="urw-din"/>
              </a:rPr>
              <a:t> </a:t>
            </a:r>
            <a:br>
              <a:rPr lang="en-GB" dirty="0"/>
            </a:br>
            <a:r>
              <a:rPr lang="en-GB" b="0" i="0" dirty="0">
                <a:solidFill>
                  <a:srgbClr val="273239"/>
                </a:solidFill>
                <a:effectLst/>
                <a:latin typeface="urw-din"/>
              </a:rPr>
              <a:t>It is a line of sight transmission i.e. the sending and receiving antennas need to be properly aligned with each other. The distance covered by the signal is directly proportional to the height of the antenna. Frequency Range:1GHz – 300GHz. These are majorly used for mobile phone communication and television distribution. </a:t>
            </a:r>
            <a:endParaRPr lang="en-GB" dirty="0"/>
          </a:p>
        </p:txBody>
      </p:sp>
    </p:spTree>
    <p:extLst>
      <p:ext uri="{BB962C8B-B14F-4D97-AF65-F5344CB8AC3E}">
        <p14:creationId xmlns:p14="http://schemas.microsoft.com/office/powerpoint/2010/main" val="3431581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00AF35-9D53-40B1-9F19-2DEE931A39A7}"/>
              </a:ext>
            </a:extLst>
          </p:cNvPr>
          <p:cNvSpPr>
            <a:spLocks noGrp="1"/>
          </p:cNvSpPr>
          <p:nvPr>
            <p:ph idx="1"/>
          </p:nvPr>
        </p:nvSpPr>
        <p:spPr/>
        <p:txBody>
          <a:bodyPr/>
          <a:lstStyle/>
          <a:p>
            <a:r>
              <a:rPr lang="en-GB" b="1" i="0" dirty="0">
                <a:solidFill>
                  <a:srgbClr val="273239"/>
                </a:solidFill>
                <a:effectLst/>
                <a:latin typeface="urw-din"/>
              </a:rPr>
              <a:t>(iii) Infrared –</a:t>
            </a:r>
            <a:r>
              <a:rPr lang="en-GB" b="0" i="0" dirty="0">
                <a:solidFill>
                  <a:srgbClr val="273239"/>
                </a:solidFill>
                <a:effectLst/>
                <a:latin typeface="urw-din"/>
              </a:rPr>
              <a:t> </a:t>
            </a:r>
            <a:br>
              <a:rPr lang="en-GB" dirty="0"/>
            </a:br>
            <a:r>
              <a:rPr lang="en-GB" b="0" i="0" dirty="0">
                <a:solidFill>
                  <a:srgbClr val="273239"/>
                </a:solidFill>
                <a:effectLst/>
                <a:latin typeface="urw-din"/>
              </a:rPr>
              <a:t>Infrared waves are used for very short distance communication. They cannot penetrate through obstacles. This prevents interference between systems. Frequency Range:300GHz – 400THz. It is used in TV remotes, wireless mouse, keyboard, printer, etc.</a:t>
            </a:r>
            <a:endParaRPr lang="en-GB" dirty="0"/>
          </a:p>
        </p:txBody>
      </p:sp>
    </p:spTree>
    <p:extLst>
      <p:ext uri="{BB962C8B-B14F-4D97-AF65-F5344CB8AC3E}">
        <p14:creationId xmlns:p14="http://schemas.microsoft.com/office/powerpoint/2010/main" val="929453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CF754BD-248A-4DC5-BBFE-25E9888AFF5D}"/>
              </a:ext>
            </a:extLst>
          </p:cNvPr>
          <p:cNvPicPr>
            <a:picLocks noGrp="1" noChangeAspect="1"/>
          </p:cNvPicPr>
          <p:nvPr>
            <p:ph idx="1"/>
          </p:nvPr>
        </p:nvPicPr>
        <p:blipFill>
          <a:blip r:embed="rId2"/>
          <a:stretch>
            <a:fillRect/>
          </a:stretch>
        </p:blipFill>
        <p:spPr>
          <a:xfrm>
            <a:off x="4881492" y="2318471"/>
            <a:ext cx="2743341" cy="2844946"/>
          </a:xfrm>
        </p:spPr>
      </p:pic>
    </p:spTree>
    <p:extLst>
      <p:ext uri="{BB962C8B-B14F-4D97-AF65-F5344CB8AC3E}">
        <p14:creationId xmlns:p14="http://schemas.microsoft.com/office/powerpoint/2010/main" val="2867231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5C6963-BA0D-4B0C-A39C-2A6B44AD8E2D}"/>
              </a:ext>
            </a:extLst>
          </p:cNvPr>
          <p:cNvSpPr>
            <a:spLocks noGrp="1"/>
          </p:cNvSpPr>
          <p:nvPr>
            <p:ph idx="1"/>
          </p:nvPr>
        </p:nvSpPr>
        <p:spPr/>
        <p:txBody>
          <a:bodyPr/>
          <a:lstStyle/>
          <a:p>
            <a:r>
              <a:rPr lang="en-GB" dirty="0"/>
              <a:t>Wireless Transmission</a:t>
            </a:r>
          </a:p>
          <a:p>
            <a:pPr marL="457200" lvl="1" indent="0">
              <a:buNone/>
            </a:pPr>
            <a:r>
              <a:rPr lang="en-GB" dirty="0"/>
              <a:t> • The Electromagnetic spectrum </a:t>
            </a:r>
          </a:p>
          <a:p>
            <a:pPr marL="457200" lvl="1" indent="0">
              <a:buNone/>
            </a:pPr>
            <a:r>
              <a:rPr lang="en-GB" dirty="0"/>
              <a:t>• Radio Transmission</a:t>
            </a:r>
          </a:p>
          <a:p>
            <a:pPr marL="457200" lvl="1" indent="0">
              <a:buNone/>
            </a:pPr>
            <a:r>
              <a:rPr lang="en-GB" dirty="0"/>
              <a:t> • Microwave transmission</a:t>
            </a:r>
          </a:p>
          <a:p>
            <a:pPr marL="457200" lvl="1" indent="0">
              <a:buNone/>
            </a:pPr>
            <a:r>
              <a:rPr lang="en-GB" dirty="0"/>
              <a:t> • Infrared and </a:t>
            </a:r>
            <a:r>
              <a:rPr lang="en-GB" dirty="0" err="1"/>
              <a:t>millimeter</a:t>
            </a:r>
            <a:r>
              <a:rPr lang="en-GB" dirty="0"/>
              <a:t> waves </a:t>
            </a:r>
          </a:p>
          <a:p>
            <a:pPr marL="457200" lvl="1" indent="0">
              <a:buNone/>
            </a:pPr>
            <a:r>
              <a:rPr lang="en-GB" dirty="0"/>
              <a:t>• Light wave transmission</a:t>
            </a:r>
          </a:p>
        </p:txBody>
      </p:sp>
    </p:spTree>
    <p:extLst>
      <p:ext uri="{BB962C8B-B14F-4D97-AF65-F5344CB8AC3E}">
        <p14:creationId xmlns:p14="http://schemas.microsoft.com/office/powerpoint/2010/main" val="1832491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286D1F5-1069-4BD1-9AF0-ADC49173A971}"/>
              </a:ext>
            </a:extLst>
          </p:cNvPr>
          <p:cNvPicPr>
            <a:picLocks noGrp="1" noChangeAspect="1"/>
          </p:cNvPicPr>
          <p:nvPr>
            <p:ph idx="1"/>
          </p:nvPr>
        </p:nvPicPr>
        <p:blipFill>
          <a:blip r:embed="rId2"/>
          <a:stretch>
            <a:fillRect/>
          </a:stretch>
        </p:blipFill>
        <p:spPr>
          <a:xfrm>
            <a:off x="3464629" y="2547827"/>
            <a:ext cx="5577067" cy="3440462"/>
          </a:xfrm>
        </p:spPr>
      </p:pic>
      <p:sp>
        <p:nvSpPr>
          <p:cNvPr id="7" name="TextBox 6">
            <a:extLst>
              <a:ext uri="{FF2B5EF4-FFF2-40B4-BE49-F238E27FC236}">
                <a16:creationId xmlns:a16="http://schemas.microsoft.com/office/drawing/2014/main" id="{344C9BB7-4FF6-4AC9-8120-215EC8280A06}"/>
              </a:ext>
            </a:extLst>
          </p:cNvPr>
          <p:cNvSpPr txBox="1"/>
          <p:nvPr/>
        </p:nvSpPr>
        <p:spPr>
          <a:xfrm>
            <a:off x="1065654" y="2016125"/>
            <a:ext cx="8086939" cy="369332"/>
          </a:xfrm>
          <a:prstGeom prst="rect">
            <a:avLst/>
          </a:prstGeom>
          <a:noFill/>
        </p:spPr>
        <p:txBody>
          <a:bodyPr wrap="square">
            <a:spAutoFit/>
          </a:bodyPr>
          <a:lstStyle/>
          <a:p>
            <a:r>
              <a:rPr lang="en-GB" dirty="0"/>
              <a:t>The Electromagnetic spectrum </a:t>
            </a:r>
          </a:p>
        </p:txBody>
      </p:sp>
    </p:spTree>
    <p:extLst>
      <p:ext uri="{BB962C8B-B14F-4D97-AF65-F5344CB8AC3E}">
        <p14:creationId xmlns:p14="http://schemas.microsoft.com/office/powerpoint/2010/main" val="631809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DA019-E6A0-4B3C-A916-5ACF00F1CC3D}"/>
              </a:ext>
            </a:extLst>
          </p:cNvPr>
          <p:cNvSpPr>
            <a:spLocks noGrp="1"/>
          </p:cNvSpPr>
          <p:nvPr>
            <p:ph idx="1"/>
          </p:nvPr>
        </p:nvSpPr>
        <p:spPr>
          <a:xfrm>
            <a:off x="1451579" y="2015732"/>
            <a:ext cx="9603275" cy="3965682"/>
          </a:xfrm>
        </p:spPr>
        <p:txBody>
          <a:bodyPr/>
          <a:lstStyle/>
          <a:p>
            <a:pPr algn="ctr"/>
            <a:r>
              <a:rPr lang="en-GB" dirty="0"/>
              <a:t>Satellite vs fibre</a:t>
            </a:r>
          </a:p>
          <a:p>
            <a:pPr algn="ctr"/>
            <a:endParaRPr lang="en-GB" dirty="0"/>
          </a:p>
        </p:txBody>
      </p:sp>
      <p:pic>
        <p:nvPicPr>
          <p:cNvPr id="6" name="Picture 5">
            <a:extLst>
              <a:ext uri="{FF2B5EF4-FFF2-40B4-BE49-F238E27FC236}">
                <a16:creationId xmlns:a16="http://schemas.microsoft.com/office/drawing/2014/main" id="{ED420F91-AFF9-4A3B-9059-4F6C535F5D4C}"/>
              </a:ext>
            </a:extLst>
          </p:cNvPr>
          <p:cNvPicPr>
            <a:picLocks noChangeAspect="1"/>
          </p:cNvPicPr>
          <p:nvPr/>
        </p:nvPicPr>
        <p:blipFill>
          <a:blip r:embed="rId2"/>
          <a:stretch>
            <a:fillRect/>
          </a:stretch>
        </p:blipFill>
        <p:spPr>
          <a:xfrm>
            <a:off x="1933361" y="2323813"/>
            <a:ext cx="8325278" cy="3384953"/>
          </a:xfrm>
          <a:prstGeom prst="rect">
            <a:avLst/>
          </a:prstGeom>
        </p:spPr>
      </p:pic>
    </p:spTree>
    <p:extLst>
      <p:ext uri="{BB962C8B-B14F-4D97-AF65-F5344CB8AC3E}">
        <p14:creationId xmlns:p14="http://schemas.microsoft.com/office/powerpoint/2010/main" val="4046664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7095E87-764D-4C3A-8C75-D34BE642AAE5}"/>
              </a:ext>
            </a:extLst>
          </p:cNvPr>
          <p:cNvPicPr>
            <a:picLocks noGrp="1" noChangeAspect="1"/>
          </p:cNvPicPr>
          <p:nvPr>
            <p:ph idx="1"/>
          </p:nvPr>
        </p:nvPicPr>
        <p:blipFill>
          <a:blip r:embed="rId2"/>
          <a:stretch>
            <a:fillRect/>
          </a:stretch>
        </p:blipFill>
        <p:spPr>
          <a:xfrm>
            <a:off x="3541518" y="2016125"/>
            <a:ext cx="5423289" cy="3449638"/>
          </a:xfrm>
        </p:spPr>
      </p:pic>
    </p:spTree>
    <p:extLst>
      <p:ext uri="{BB962C8B-B14F-4D97-AF65-F5344CB8AC3E}">
        <p14:creationId xmlns:p14="http://schemas.microsoft.com/office/powerpoint/2010/main" val="3781760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0C01B-7AE9-442D-B4AC-ECFDD87E6BBE}"/>
              </a:ext>
            </a:extLst>
          </p:cNvPr>
          <p:cNvSpPr>
            <a:spLocks noGrp="1"/>
          </p:cNvSpPr>
          <p:nvPr>
            <p:ph idx="1"/>
          </p:nvPr>
        </p:nvSpPr>
        <p:spPr/>
        <p:txBody>
          <a:bodyPr/>
          <a:lstStyle/>
          <a:p>
            <a:pPr marL="0" indent="0" algn="ctr">
              <a:buNone/>
            </a:pPr>
            <a:r>
              <a:rPr lang="en-GB" dirty="0"/>
              <a:t>PSTN </a:t>
            </a:r>
          </a:p>
          <a:p>
            <a:pPr marL="0" indent="0">
              <a:buNone/>
            </a:pPr>
            <a:r>
              <a:rPr lang="en-GB" dirty="0"/>
              <a:t>• A typical circuit route for a medium-distance call </a:t>
            </a:r>
          </a:p>
          <a:p>
            <a:pPr marL="0" indent="0">
              <a:buNone/>
            </a:pPr>
            <a:endParaRPr lang="en-GB" dirty="0"/>
          </a:p>
        </p:txBody>
      </p:sp>
      <p:pic>
        <p:nvPicPr>
          <p:cNvPr id="5" name="Picture 4">
            <a:extLst>
              <a:ext uri="{FF2B5EF4-FFF2-40B4-BE49-F238E27FC236}">
                <a16:creationId xmlns:a16="http://schemas.microsoft.com/office/drawing/2014/main" id="{90637495-8C18-418F-B06C-DBE855D2B832}"/>
              </a:ext>
            </a:extLst>
          </p:cNvPr>
          <p:cNvPicPr>
            <a:picLocks noChangeAspect="1"/>
          </p:cNvPicPr>
          <p:nvPr/>
        </p:nvPicPr>
        <p:blipFill>
          <a:blip r:embed="rId2"/>
          <a:stretch>
            <a:fillRect/>
          </a:stretch>
        </p:blipFill>
        <p:spPr>
          <a:xfrm>
            <a:off x="1451579" y="3327590"/>
            <a:ext cx="8505419" cy="1938803"/>
          </a:xfrm>
          <a:prstGeom prst="rect">
            <a:avLst/>
          </a:prstGeom>
        </p:spPr>
      </p:pic>
    </p:spTree>
    <p:extLst>
      <p:ext uri="{BB962C8B-B14F-4D97-AF65-F5344CB8AC3E}">
        <p14:creationId xmlns:p14="http://schemas.microsoft.com/office/powerpoint/2010/main" val="2139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FE5D6D-8186-493F-8844-5BD58BBE5F38}"/>
              </a:ext>
            </a:extLst>
          </p:cNvPr>
          <p:cNvSpPr>
            <a:spLocks noGrp="1"/>
          </p:cNvSpPr>
          <p:nvPr>
            <p:ph idx="1"/>
          </p:nvPr>
        </p:nvSpPr>
        <p:spPr/>
        <p:txBody>
          <a:bodyPr/>
          <a:lstStyle/>
          <a:p>
            <a:r>
              <a:rPr lang="en-GB" dirty="0"/>
              <a:t>Major Components of the Telephone System</a:t>
            </a:r>
          </a:p>
          <a:p>
            <a:r>
              <a:rPr lang="en-GB" dirty="0"/>
              <a:t> – Local loops: Analog twisted pairs going to houses and businesses </a:t>
            </a:r>
          </a:p>
          <a:p>
            <a:r>
              <a:rPr lang="en-GB" dirty="0"/>
              <a:t>– Trunks: Digital </a:t>
            </a:r>
            <a:r>
              <a:rPr lang="en-GB" dirty="0" err="1"/>
              <a:t>fiber</a:t>
            </a:r>
            <a:r>
              <a:rPr lang="en-GB" dirty="0"/>
              <a:t> optics connecting the switching offices </a:t>
            </a:r>
          </a:p>
          <a:p>
            <a:r>
              <a:rPr lang="en-GB" dirty="0"/>
              <a:t>– Switching offices: Where calls are moved from one trunk to another</a:t>
            </a:r>
          </a:p>
        </p:txBody>
      </p:sp>
    </p:spTree>
    <p:extLst>
      <p:ext uri="{BB962C8B-B14F-4D97-AF65-F5344CB8AC3E}">
        <p14:creationId xmlns:p14="http://schemas.microsoft.com/office/powerpoint/2010/main" val="225823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76445-6DC2-4615-8D55-F7D0E5FF223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FB00458-630D-4C00-882C-8EE548B6F794}"/>
              </a:ext>
            </a:extLst>
          </p:cNvPr>
          <p:cNvSpPr>
            <a:spLocks noGrp="1"/>
          </p:cNvSpPr>
          <p:nvPr>
            <p:ph idx="1"/>
          </p:nvPr>
        </p:nvSpPr>
        <p:spPr/>
        <p:txBody>
          <a:bodyPr/>
          <a:lstStyle/>
          <a:p>
            <a:r>
              <a:rPr lang="en-GB" b="1" dirty="0"/>
              <a:t>DLL Design Issues </a:t>
            </a:r>
            <a:r>
              <a:rPr lang="en-GB" dirty="0"/>
              <a:t>(Services, Framing, Error Control, Flow Control), </a:t>
            </a:r>
          </a:p>
          <a:p>
            <a:r>
              <a:rPr lang="en-GB" dirty="0"/>
              <a:t>Error Detection and Correction(Hamming </a:t>
            </a:r>
            <a:r>
              <a:rPr lang="en-GB" dirty="0" err="1"/>
              <a:t>Code,Parity</a:t>
            </a:r>
            <a:r>
              <a:rPr lang="en-GB" dirty="0"/>
              <a:t>, CRC, Checksum) ,</a:t>
            </a:r>
          </a:p>
          <a:p>
            <a:r>
              <a:rPr lang="en-GB" dirty="0"/>
              <a:t>Elementary Data Link protocols : Stop and Wait, Sliding Window(Go Back N, Selective Repeat), Piggybacking, HDLC</a:t>
            </a:r>
          </a:p>
        </p:txBody>
      </p:sp>
    </p:spTree>
    <p:extLst>
      <p:ext uri="{BB962C8B-B14F-4D97-AF65-F5344CB8AC3E}">
        <p14:creationId xmlns:p14="http://schemas.microsoft.com/office/powerpoint/2010/main" val="401695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D8E7BD-5AC1-4369-BF7A-3A4CC007185D}"/>
              </a:ext>
            </a:extLst>
          </p:cNvPr>
          <p:cNvSpPr>
            <a:spLocks noGrp="1"/>
          </p:cNvSpPr>
          <p:nvPr>
            <p:ph idx="1"/>
          </p:nvPr>
        </p:nvSpPr>
        <p:spPr/>
        <p:txBody>
          <a:bodyPr/>
          <a:lstStyle/>
          <a:p>
            <a:r>
              <a:rPr lang="en-GB" b="0" i="0" dirty="0">
                <a:solidFill>
                  <a:srgbClr val="273239"/>
                </a:solidFill>
                <a:effectLst/>
                <a:latin typeface="urw-din"/>
              </a:rPr>
              <a:t>In data communication terminology, a transmission medium is a physical path between the transmitter and the receiver i.e. it is the channel through which data is sent from one place to another. Transmission Media is broadly classified into the following types:  </a:t>
            </a:r>
          </a:p>
          <a:p>
            <a:endParaRPr lang="en-GB" dirty="0"/>
          </a:p>
        </p:txBody>
      </p:sp>
      <p:pic>
        <p:nvPicPr>
          <p:cNvPr id="5" name="Picture 4">
            <a:extLst>
              <a:ext uri="{FF2B5EF4-FFF2-40B4-BE49-F238E27FC236}">
                <a16:creationId xmlns:a16="http://schemas.microsoft.com/office/drawing/2014/main" id="{845647E1-0FA3-442D-9C88-E0DE648014D0}"/>
              </a:ext>
            </a:extLst>
          </p:cNvPr>
          <p:cNvPicPr>
            <a:picLocks noChangeAspect="1"/>
          </p:cNvPicPr>
          <p:nvPr/>
        </p:nvPicPr>
        <p:blipFill>
          <a:blip r:embed="rId2"/>
          <a:stretch>
            <a:fillRect/>
          </a:stretch>
        </p:blipFill>
        <p:spPr>
          <a:xfrm>
            <a:off x="1566332" y="3361268"/>
            <a:ext cx="9488521" cy="2184400"/>
          </a:xfrm>
          <a:prstGeom prst="rect">
            <a:avLst/>
          </a:prstGeom>
        </p:spPr>
      </p:pic>
    </p:spTree>
    <p:extLst>
      <p:ext uri="{BB962C8B-B14F-4D97-AF65-F5344CB8AC3E}">
        <p14:creationId xmlns:p14="http://schemas.microsoft.com/office/powerpoint/2010/main" val="2417278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92B93E-1321-484F-8489-988AC5E74413}"/>
              </a:ext>
            </a:extLst>
          </p:cNvPr>
          <p:cNvSpPr>
            <a:spLocks noGrp="1"/>
          </p:cNvSpPr>
          <p:nvPr>
            <p:ph idx="1"/>
          </p:nvPr>
        </p:nvSpPr>
        <p:spPr/>
        <p:txBody>
          <a:bodyPr/>
          <a:lstStyle/>
          <a:p>
            <a:r>
              <a:rPr lang="en-GB" dirty="0"/>
              <a:t>Services, Framing, Error Control, Flow Control</a:t>
            </a:r>
          </a:p>
          <a:p>
            <a:endParaRPr lang="en-GB" dirty="0"/>
          </a:p>
        </p:txBody>
      </p:sp>
      <p:pic>
        <p:nvPicPr>
          <p:cNvPr id="5" name="Picture 4">
            <a:extLst>
              <a:ext uri="{FF2B5EF4-FFF2-40B4-BE49-F238E27FC236}">
                <a16:creationId xmlns:a16="http://schemas.microsoft.com/office/drawing/2014/main" id="{0394ABD4-FAE3-4F59-B1E7-0F56770D6954}"/>
              </a:ext>
            </a:extLst>
          </p:cNvPr>
          <p:cNvPicPr>
            <a:picLocks noChangeAspect="1"/>
          </p:cNvPicPr>
          <p:nvPr/>
        </p:nvPicPr>
        <p:blipFill>
          <a:blip r:embed="rId2"/>
          <a:stretch>
            <a:fillRect/>
          </a:stretch>
        </p:blipFill>
        <p:spPr>
          <a:xfrm>
            <a:off x="1501539" y="2440692"/>
            <a:ext cx="9188922" cy="3334466"/>
          </a:xfrm>
          <a:prstGeom prst="rect">
            <a:avLst/>
          </a:prstGeom>
        </p:spPr>
      </p:pic>
    </p:spTree>
    <p:extLst>
      <p:ext uri="{BB962C8B-B14F-4D97-AF65-F5344CB8AC3E}">
        <p14:creationId xmlns:p14="http://schemas.microsoft.com/office/powerpoint/2010/main" val="3955036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966DDA-C26B-4820-A0CF-C62CB31BF75E}"/>
              </a:ext>
            </a:extLst>
          </p:cNvPr>
          <p:cNvPicPr>
            <a:picLocks noGrp="1" noChangeAspect="1"/>
          </p:cNvPicPr>
          <p:nvPr>
            <p:ph idx="1"/>
          </p:nvPr>
        </p:nvPicPr>
        <p:blipFill>
          <a:blip r:embed="rId2"/>
          <a:stretch>
            <a:fillRect/>
          </a:stretch>
        </p:blipFill>
        <p:spPr>
          <a:xfrm>
            <a:off x="1622544" y="2016125"/>
            <a:ext cx="8009855" cy="3449638"/>
          </a:xfrm>
        </p:spPr>
      </p:pic>
    </p:spTree>
    <p:extLst>
      <p:ext uri="{BB962C8B-B14F-4D97-AF65-F5344CB8AC3E}">
        <p14:creationId xmlns:p14="http://schemas.microsoft.com/office/powerpoint/2010/main" val="2169029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1FCECF9-F63E-4DC9-8BA9-C6CD83868F45}"/>
              </a:ext>
            </a:extLst>
          </p:cNvPr>
          <p:cNvPicPr>
            <a:picLocks noGrp="1" noChangeAspect="1"/>
          </p:cNvPicPr>
          <p:nvPr>
            <p:ph idx="1"/>
          </p:nvPr>
        </p:nvPicPr>
        <p:blipFill>
          <a:blip r:embed="rId2"/>
          <a:stretch>
            <a:fillRect/>
          </a:stretch>
        </p:blipFill>
        <p:spPr>
          <a:xfrm>
            <a:off x="1787549" y="2016125"/>
            <a:ext cx="7867801" cy="3449638"/>
          </a:xfrm>
        </p:spPr>
      </p:pic>
    </p:spTree>
    <p:extLst>
      <p:ext uri="{BB962C8B-B14F-4D97-AF65-F5344CB8AC3E}">
        <p14:creationId xmlns:p14="http://schemas.microsoft.com/office/powerpoint/2010/main" val="3380999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DE6EE9-4055-43D0-AAF1-F9E86B79A6FE}"/>
              </a:ext>
            </a:extLst>
          </p:cNvPr>
          <p:cNvPicPr>
            <a:picLocks noGrp="1" noChangeAspect="1"/>
          </p:cNvPicPr>
          <p:nvPr>
            <p:ph idx="1"/>
          </p:nvPr>
        </p:nvPicPr>
        <p:blipFill>
          <a:blip r:embed="rId2"/>
          <a:stretch>
            <a:fillRect/>
          </a:stretch>
        </p:blipFill>
        <p:spPr>
          <a:xfrm>
            <a:off x="1650046" y="2016125"/>
            <a:ext cx="8012916" cy="3449638"/>
          </a:xfrm>
        </p:spPr>
      </p:pic>
    </p:spTree>
    <p:extLst>
      <p:ext uri="{BB962C8B-B14F-4D97-AF65-F5344CB8AC3E}">
        <p14:creationId xmlns:p14="http://schemas.microsoft.com/office/powerpoint/2010/main" val="13461581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B59241-8249-48B2-B243-6923E39982EF}"/>
              </a:ext>
            </a:extLst>
          </p:cNvPr>
          <p:cNvPicPr>
            <a:picLocks noGrp="1" noChangeAspect="1"/>
          </p:cNvPicPr>
          <p:nvPr>
            <p:ph idx="1"/>
          </p:nvPr>
        </p:nvPicPr>
        <p:blipFill>
          <a:blip r:embed="rId2"/>
          <a:stretch>
            <a:fillRect/>
          </a:stretch>
        </p:blipFill>
        <p:spPr>
          <a:xfrm>
            <a:off x="2876770" y="2016125"/>
            <a:ext cx="6752784" cy="3449638"/>
          </a:xfrm>
        </p:spPr>
      </p:pic>
    </p:spTree>
    <p:extLst>
      <p:ext uri="{BB962C8B-B14F-4D97-AF65-F5344CB8AC3E}">
        <p14:creationId xmlns:p14="http://schemas.microsoft.com/office/powerpoint/2010/main" val="28437604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EC58-2CFE-44F3-A5D0-CC3E02A9FCCC}"/>
              </a:ext>
            </a:extLst>
          </p:cNvPr>
          <p:cNvSpPr>
            <a:spLocks noGrp="1"/>
          </p:cNvSpPr>
          <p:nvPr>
            <p:ph type="title"/>
          </p:nvPr>
        </p:nvSpPr>
        <p:spPr/>
        <p:txBody>
          <a:bodyPr/>
          <a:lstStyle/>
          <a:p>
            <a:pPr algn="ctr"/>
            <a:r>
              <a:rPr lang="en-GB" dirty="0"/>
              <a:t>Error detection and correction</a:t>
            </a:r>
          </a:p>
        </p:txBody>
      </p:sp>
      <p:sp>
        <p:nvSpPr>
          <p:cNvPr id="3" name="Content Placeholder 2">
            <a:extLst>
              <a:ext uri="{FF2B5EF4-FFF2-40B4-BE49-F238E27FC236}">
                <a16:creationId xmlns:a16="http://schemas.microsoft.com/office/drawing/2014/main" id="{64AD2877-981C-4190-BB40-27A072953071}"/>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511634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FD508E-C239-4AA0-9D54-45582D9E959B}"/>
              </a:ext>
            </a:extLst>
          </p:cNvPr>
          <p:cNvSpPr>
            <a:spLocks noGrp="1"/>
          </p:cNvSpPr>
          <p:nvPr>
            <p:ph idx="1"/>
          </p:nvPr>
        </p:nvSpPr>
        <p:spPr/>
        <p:txBody>
          <a:bodyPr/>
          <a:lstStyle/>
          <a:p>
            <a:r>
              <a:rPr lang="en-GB" b="1" dirty="0"/>
              <a:t>Medium Access Protocols</a:t>
            </a:r>
            <a:r>
              <a:rPr lang="en-GB" dirty="0"/>
              <a:t>: </a:t>
            </a:r>
          </a:p>
          <a:p>
            <a:r>
              <a:rPr lang="en-GB" dirty="0"/>
              <a:t>Random Access, Controlled Access</a:t>
            </a:r>
          </a:p>
          <a:p>
            <a:r>
              <a:rPr lang="en-GB" dirty="0"/>
              <a:t>Channelization. Ethernet Protocol: Standard Ethernet</a:t>
            </a:r>
          </a:p>
          <a:p>
            <a:r>
              <a:rPr lang="en-GB" dirty="0"/>
              <a:t>Fast Ethernet (100 Mbps)</a:t>
            </a:r>
          </a:p>
          <a:p>
            <a:r>
              <a:rPr lang="en-GB" dirty="0"/>
              <a:t>Gigabit Ethernet</a:t>
            </a:r>
          </a:p>
          <a:p>
            <a:r>
              <a:rPr lang="en-GB" dirty="0"/>
              <a:t>10-Gigabit Ethernet</a:t>
            </a:r>
          </a:p>
          <a:p>
            <a:endParaRPr lang="en-GB" dirty="0"/>
          </a:p>
        </p:txBody>
      </p:sp>
    </p:spTree>
    <p:extLst>
      <p:ext uri="{BB962C8B-B14F-4D97-AF65-F5344CB8AC3E}">
        <p14:creationId xmlns:p14="http://schemas.microsoft.com/office/powerpoint/2010/main" val="1246709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EB76BB-5A20-4F53-B1F2-0F57A896331C}"/>
              </a:ext>
            </a:extLst>
          </p:cNvPr>
          <p:cNvSpPr>
            <a:spLocks noGrp="1"/>
          </p:cNvSpPr>
          <p:nvPr>
            <p:ph idx="1"/>
          </p:nvPr>
        </p:nvSpPr>
        <p:spPr/>
        <p:txBody>
          <a:bodyPr/>
          <a:lstStyle/>
          <a:p>
            <a:pPr algn="l" fontAlgn="base"/>
            <a:r>
              <a:rPr lang="en-GB" b="1" i="0" dirty="0">
                <a:solidFill>
                  <a:srgbClr val="273239"/>
                </a:solidFill>
                <a:effectLst/>
                <a:latin typeface="urw-din"/>
              </a:rPr>
              <a:t>1. Guided Media:</a:t>
            </a:r>
            <a:r>
              <a:rPr lang="en-GB" b="0" i="0" dirty="0">
                <a:solidFill>
                  <a:srgbClr val="273239"/>
                </a:solidFill>
                <a:effectLst/>
                <a:latin typeface="urw-din"/>
              </a:rPr>
              <a:t> </a:t>
            </a:r>
            <a:br>
              <a:rPr lang="en-GB" b="0" i="0" dirty="0">
                <a:solidFill>
                  <a:srgbClr val="273239"/>
                </a:solidFill>
                <a:effectLst/>
                <a:latin typeface="urw-din"/>
              </a:rPr>
            </a:br>
            <a:r>
              <a:rPr lang="en-GB" b="0" i="0" dirty="0">
                <a:solidFill>
                  <a:srgbClr val="273239"/>
                </a:solidFill>
                <a:effectLst/>
                <a:latin typeface="urw-din"/>
              </a:rPr>
              <a:t>It is also referred to as Wired or Bounded transmission media. Signals being transmitted are directed and confined in a narrow pathway by using physical links. </a:t>
            </a:r>
            <a:br>
              <a:rPr lang="en-GB" b="0" i="0" dirty="0">
                <a:solidFill>
                  <a:srgbClr val="273239"/>
                </a:solidFill>
                <a:effectLst/>
                <a:latin typeface="urw-din"/>
              </a:rPr>
            </a:br>
            <a:r>
              <a:rPr lang="en-GB" b="0" i="0" dirty="0">
                <a:solidFill>
                  <a:srgbClr val="273239"/>
                </a:solidFill>
                <a:effectLst/>
                <a:latin typeface="urw-din"/>
              </a:rPr>
              <a:t>Features:  </a:t>
            </a:r>
          </a:p>
          <a:p>
            <a:pPr lvl="1" fontAlgn="base"/>
            <a:r>
              <a:rPr lang="en-GB" b="0" i="0" dirty="0">
                <a:solidFill>
                  <a:srgbClr val="273239"/>
                </a:solidFill>
                <a:effectLst/>
                <a:latin typeface="urw-din"/>
              </a:rPr>
              <a:t>High Speed</a:t>
            </a:r>
          </a:p>
          <a:p>
            <a:pPr lvl="1" fontAlgn="base"/>
            <a:r>
              <a:rPr lang="en-GB" b="0" i="0" dirty="0">
                <a:solidFill>
                  <a:srgbClr val="273239"/>
                </a:solidFill>
                <a:effectLst/>
                <a:latin typeface="urw-din"/>
              </a:rPr>
              <a:t>Secure</a:t>
            </a:r>
          </a:p>
          <a:p>
            <a:pPr lvl="1" fontAlgn="base"/>
            <a:r>
              <a:rPr lang="en-GB" b="0" i="0" dirty="0">
                <a:solidFill>
                  <a:srgbClr val="273239"/>
                </a:solidFill>
                <a:effectLst/>
                <a:latin typeface="urw-din"/>
              </a:rPr>
              <a:t>Used for comparatively shorter distances</a:t>
            </a:r>
          </a:p>
          <a:p>
            <a:endParaRPr lang="en-GB" dirty="0"/>
          </a:p>
        </p:txBody>
      </p:sp>
    </p:spTree>
    <p:extLst>
      <p:ext uri="{BB962C8B-B14F-4D97-AF65-F5344CB8AC3E}">
        <p14:creationId xmlns:p14="http://schemas.microsoft.com/office/powerpoint/2010/main" val="1751158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2F1683-35FA-424F-99B0-2441F865241B}"/>
              </a:ext>
            </a:extLst>
          </p:cNvPr>
          <p:cNvSpPr>
            <a:spLocks noGrp="1"/>
          </p:cNvSpPr>
          <p:nvPr>
            <p:ph idx="1"/>
          </p:nvPr>
        </p:nvSpPr>
        <p:spPr/>
        <p:txBody>
          <a:bodyPr/>
          <a:lstStyle/>
          <a:p>
            <a:pPr algn="l" fontAlgn="base"/>
            <a:r>
              <a:rPr lang="en-GB" b="0" i="0" dirty="0">
                <a:solidFill>
                  <a:srgbClr val="273239"/>
                </a:solidFill>
                <a:effectLst/>
                <a:latin typeface="urw-din"/>
              </a:rPr>
              <a:t>There are 3 major types of Guided Media: </a:t>
            </a:r>
          </a:p>
          <a:p>
            <a:pPr algn="l" fontAlgn="base"/>
            <a:r>
              <a:rPr lang="en-GB" b="1" i="0" dirty="0">
                <a:solidFill>
                  <a:srgbClr val="273239"/>
                </a:solidFill>
                <a:effectLst/>
                <a:latin typeface="urw-din"/>
              </a:rPr>
              <a:t>(</a:t>
            </a:r>
            <a:r>
              <a:rPr lang="en-GB" b="1" i="0" dirty="0" err="1">
                <a:solidFill>
                  <a:srgbClr val="273239"/>
                </a:solidFill>
                <a:effectLst/>
                <a:latin typeface="urw-din"/>
              </a:rPr>
              <a:t>i</a:t>
            </a:r>
            <a:r>
              <a:rPr lang="en-GB" b="1" i="0" dirty="0">
                <a:solidFill>
                  <a:srgbClr val="273239"/>
                </a:solidFill>
                <a:effectLst/>
                <a:latin typeface="urw-din"/>
              </a:rPr>
              <a:t>) Twisted Pair Cable –</a:t>
            </a:r>
            <a:r>
              <a:rPr lang="en-GB" b="0" i="0" dirty="0">
                <a:solidFill>
                  <a:srgbClr val="273239"/>
                </a:solidFill>
                <a:effectLst/>
                <a:latin typeface="urw-din"/>
              </a:rPr>
              <a:t> </a:t>
            </a:r>
            <a:br>
              <a:rPr lang="en-GB" b="0" i="0" dirty="0">
                <a:solidFill>
                  <a:srgbClr val="273239"/>
                </a:solidFill>
                <a:effectLst/>
                <a:latin typeface="urw-din"/>
              </a:rPr>
            </a:br>
            <a:r>
              <a:rPr lang="en-GB" b="0" i="0" dirty="0">
                <a:solidFill>
                  <a:srgbClr val="273239"/>
                </a:solidFill>
                <a:effectLst/>
                <a:latin typeface="urw-din"/>
              </a:rPr>
              <a:t>It consists of 2 separately insulated conductor wires wound about each other. Generally, several such pairs are bundled together in a protective sheath. They are the most widely used Transmission Media. Twisted Pair is of two types: </a:t>
            </a:r>
          </a:p>
          <a:p>
            <a:endParaRPr lang="en-GB" dirty="0"/>
          </a:p>
        </p:txBody>
      </p:sp>
    </p:spTree>
    <p:extLst>
      <p:ext uri="{BB962C8B-B14F-4D97-AF65-F5344CB8AC3E}">
        <p14:creationId xmlns:p14="http://schemas.microsoft.com/office/powerpoint/2010/main" val="1778304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F6C944-1048-42F0-8B4E-6F81CE79AC02}"/>
              </a:ext>
            </a:extLst>
          </p:cNvPr>
          <p:cNvSpPr>
            <a:spLocks noGrp="1"/>
          </p:cNvSpPr>
          <p:nvPr>
            <p:ph idx="1"/>
          </p:nvPr>
        </p:nvSpPr>
        <p:spPr/>
        <p:txBody>
          <a:bodyPr/>
          <a:lstStyle/>
          <a:p>
            <a:r>
              <a:rPr lang="en-GB" b="1" i="0" dirty="0">
                <a:solidFill>
                  <a:srgbClr val="273239"/>
                </a:solidFill>
                <a:effectLst/>
                <a:latin typeface="urw-din"/>
              </a:rPr>
              <a:t>Unshielded Twisted Pair (UTP):</a:t>
            </a:r>
            <a:r>
              <a:rPr lang="en-GB" b="0" i="0" dirty="0">
                <a:solidFill>
                  <a:srgbClr val="273239"/>
                </a:solidFill>
                <a:effectLst/>
                <a:latin typeface="urw-din"/>
              </a:rPr>
              <a:t> </a:t>
            </a:r>
            <a:br>
              <a:rPr lang="en-GB" b="0" i="0" dirty="0">
                <a:solidFill>
                  <a:srgbClr val="273239"/>
                </a:solidFill>
                <a:effectLst/>
                <a:latin typeface="urw-din"/>
              </a:rPr>
            </a:br>
            <a:r>
              <a:rPr lang="en-GB" b="0" i="0" dirty="0">
                <a:solidFill>
                  <a:srgbClr val="273239"/>
                </a:solidFill>
                <a:effectLst/>
                <a:latin typeface="urw-din"/>
              </a:rPr>
              <a:t>UTP consists of two insulated copper wires twisted around one another. This type of cable has the ability to block interference and does not depend on a physical shield for this purpose. It is used for telephonic applications.</a:t>
            </a:r>
          </a:p>
          <a:p>
            <a:endParaRPr lang="en-GB" b="0" i="0" dirty="0">
              <a:solidFill>
                <a:srgbClr val="273239"/>
              </a:solidFill>
              <a:effectLst/>
              <a:latin typeface="urw-din"/>
            </a:endParaRPr>
          </a:p>
          <a:p>
            <a:endParaRPr lang="en-GB" dirty="0"/>
          </a:p>
        </p:txBody>
      </p:sp>
      <p:pic>
        <p:nvPicPr>
          <p:cNvPr id="5" name="Picture 4">
            <a:extLst>
              <a:ext uri="{FF2B5EF4-FFF2-40B4-BE49-F238E27FC236}">
                <a16:creationId xmlns:a16="http://schemas.microsoft.com/office/drawing/2014/main" id="{794B450A-ED8F-47E5-87A2-4A77E4485CE3}"/>
              </a:ext>
            </a:extLst>
          </p:cNvPr>
          <p:cNvPicPr>
            <a:picLocks noChangeAspect="1"/>
          </p:cNvPicPr>
          <p:nvPr/>
        </p:nvPicPr>
        <p:blipFill>
          <a:blip r:embed="rId2"/>
          <a:stretch>
            <a:fillRect/>
          </a:stretch>
        </p:blipFill>
        <p:spPr>
          <a:xfrm>
            <a:off x="4095647" y="3657600"/>
            <a:ext cx="4000706" cy="1808745"/>
          </a:xfrm>
          <a:prstGeom prst="rect">
            <a:avLst/>
          </a:prstGeom>
        </p:spPr>
      </p:pic>
    </p:spTree>
    <p:extLst>
      <p:ext uri="{BB962C8B-B14F-4D97-AF65-F5344CB8AC3E}">
        <p14:creationId xmlns:p14="http://schemas.microsoft.com/office/powerpoint/2010/main" val="2673438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B5625D-BE8A-4919-B6AA-02BE1AB0DD99}"/>
              </a:ext>
            </a:extLst>
          </p:cNvPr>
          <p:cNvSpPr>
            <a:spLocks noGrp="1"/>
          </p:cNvSpPr>
          <p:nvPr>
            <p:ph idx="1"/>
          </p:nvPr>
        </p:nvSpPr>
        <p:spPr/>
        <p:txBody>
          <a:bodyPr/>
          <a:lstStyle/>
          <a:p>
            <a:pPr algn="l" fontAlgn="base"/>
            <a:r>
              <a:rPr lang="en-GB" b="1" i="0" dirty="0">
                <a:solidFill>
                  <a:srgbClr val="273239"/>
                </a:solidFill>
                <a:effectLst/>
                <a:latin typeface="urw-din"/>
              </a:rPr>
              <a:t>Advantages: </a:t>
            </a:r>
            <a:endParaRPr lang="en-GB" b="0" i="0" dirty="0">
              <a:solidFill>
                <a:srgbClr val="273239"/>
              </a:solidFill>
              <a:effectLst/>
              <a:latin typeface="urw-din"/>
            </a:endParaRPr>
          </a:p>
          <a:p>
            <a:pPr algn="l" fontAlgn="base"/>
            <a:r>
              <a:rPr lang="en-GB" b="0" i="0" dirty="0">
                <a:solidFill>
                  <a:srgbClr val="273239"/>
                </a:solidFill>
                <a:effectLst/>
                <a:latin typeface="urw-din"/>
              </a:rPr>
              <a:t>⇢ Least expensive</a:t>
            </a:r>
          </a:p>
          <a:p>
            <a:pPr algn="l" fontAlgn="base"/>
            <a:r>
              <a:rPr lang="en-GB" b="0" i="0" dirty="0">
                <a:solidFill>
                  <a:srgbClr val="273239"/>
                </a:solidFill>
                <a:effectLst/>
                <a:latin typeface="urw-din"/>
              </a:rPr>
              <a:t>⇢ Easy to install</a:t>
            </a:r>
          </a:p>
          <a:p>
            <a:pPr algn="l" fontAlgn="base"/>
            <a:r>
              <a:rPr lang="en-GB" b="0" i="0" dirty="0">
                <a:solidFill>
                  <a:srgbClr val="273239"/>
                </a:solidFill>
                <a:effectLst/>
                <a:latin typeface="urw-din"/>
              </a:rPr>
              <a:t>⇢ High-speed capacity</a:t>
            </a:r>
          </a:p>
          <a:p>
            <a:pPr algn="l" fontAlgn="base"/>
            <a:r>
              <a:rPr lang="en-GB" b="0" i="0" dirty="0">
                <a:solidFill>
                  <a:srgbClr val="273239"/>
                </a:solidFill>
                <a:effectLst/>
                <a:latin typeface="urw-din"/>
              </a:rPr>
              <a:t>⇢ Susceptible to external interference</a:t>
            </a:r>
          </a:p>
          <a:p>
            <a:pPr algn="l" fontAlgn="base"/>
            <a:r>
              <a:rPr lang="en-GB" b="0" i="0" dirty="0">
                <a:solidFill>
                  <a:srgbClr val="273239"/>
                </a:solidFill>
                <a:effectLst/>
                <a:latin typeface="urw-din"/>
              </a:rPr>
              <a:t>⇢ Lower capacity and performance in comparison to STP</a:t>
            </a:r>
          </a:p>
          <a:p>
            <a:pPr algn="l" fontAlgn="base"/>
            <a:r>
              <a:rPr lang="en-GB" b="0" i="0" dirty="0">
                <a:solidFill>
                  <a:srgbClr val="273239"/>
                </a:solidFill>
                <a:effectLst/>
                <a:latin typeface="urw-din"/>
              </a:rPr>
              <a:t>⇢ Short distance transmission due to attenuation</a:t>
            </a:r>
          </a:p>
          <a:p>
            <a:endParaRPr lang="en-GB" dirty="0"/>
          </a:p>
        </p:txBody>
      </p:sp>
    </p:spTree>
    <p:extLst>
      <p:ext uri="{BB962C8B-B14F-4D97-AF65-F5344CB8AC3E}">
        <p14:creationId xmlns:p14="http://schemas.microsoft.com/office/powerpoint/2010/main" val="4217527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55EBD1-80D7-4642-82C1-04938D9C6A0A}"/>
              </a:ext>
            </a:extLst>
          </p:cNvPr>
          <p:cNvSpPr>
            <a:spLocks noGrp="1"/>
          </p:cNvSpPr>
          <p:nvPr>
            <p:ph idx="1"/>
          </p:nvPr>
        </p:nvSpPr>
        <p:spPr/>
        <p:txBody>
          <a:bodyPr/>
          <a:lstStyle/>
          <a:p>
            <a:r>
              <a:rPr lang="en-GB" b="1" i="0" dirty="0">
                <a:solidFill>
                  <a:srgbClr val="273239"/>
                </a:solidFill>
                <a:effectLst/>
                <a:latin typeface="urw-din"/>
              </a:rPr>
              <a:t>Shielded Twisted Pair (STP):</a:t>
            </a:r>
            <a:r>
              <a:rPr lang="en-GB" b="0" i="0" dirty="0">
                <a:solidFill>
                  <a:srgbClr val="273239"/>
                </a:solidFill>
                <a:effectLst/>
                <a:latin typeface="urw-din"/>
              </a:rPr>
              <a:t> </a:t>
            </a:r>
            <a:br>
              <a:rPr lang="en-GB" b="0" i="0" dirty="0">
                <a:solidFill>
                  <a:srgbClr val="273239"/>
                </a:solidFill>
                <a:effectLst/>
                <a:latin typeface="urw-din"/>
              </a:rPr>
            </a:br>
            <a:r>
              <a:rPr lang="en-GB" b="0" i="0" dirty="0">
                <a:solidFill>
                  <a:srgbClr val="273239"/>
                </a:solidFill>
                <a:effectLst/>
                <a:latin typeface="urw-din"/>
              </a:rPr>
              <a:t>This type of cable consists of a special jacket (a copper braid covering or a foil shield) to block external interference. It is used in fast-data-rate Ethernet and in voice and data channels of telephone lines.</a:t>
            </a:r>
          </a:p>
          <a:p>
            <a:endParaRPr lang="en-GB" dirty="0"/>
          </a:p>
        </p:txBody>
      </p:sp>
    </p:spTree>
    <p:extLst>
      <p:ext uri="{BB962C8B-B14F-4D97-AF65-F5344CB8AC3E}">
        <p14:creationId xmlns:p14="http://schemas.microsoft.com/office/powerpoint/2010/main" val="137691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DEDA7B-4C1B-410C-B7DA-8900329EB343}"/>
              </a:ext>
            </a:extLst>
          </p:cNvPr>
          <p:cNvPicPr>
            <a:picLocks noGrp="1" noChangeAspect="1"/>
          </p:cNvPicPr>
          <p:nvPr>
            <p:ph idx="1"/>
          </p:nvPr>
        </p:nvPicPr>
        <p:blipFill>
          <a:blip r:embed="rId2"/>
          <a:stretch>
            <a:fillRect/>
          </a:stretch>
        </p:blipFill>
        <p:spPr>
          <a:xfrm>
            <a:off x="2502643" y="2016125"/>
            <a:ext cx="7501038" cy="3449638"/>
          </a:xfrm>
        </p:spPr>
      </p:pic>
    </p:spTree>
    <p:extLst>
      <p:ext uri="{BB962C8B-B14F-4D97-AF65-F5344CB8AC3E}">
        <p14:creationId xmlns:p14="http://schemas.microsoft.com/office/powerpoint/2010/main" val="13801191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0</TotalTime>
  <Words>1089</Words>
  <Application>Microsoft Office PowerPoint</Application>
  <PresentationFormat>Widescreen</PresentationFormat>
  <Paragraphs>82</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Gill Sans MT</vt:lpstr>
      <vt:lpstr>urw-din</vt:lpstr>
      <vt:lpstr>Gallery</vt:lpstr>
      <vt:lpstr>Module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Error detection and correction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mayank mishra</dc:creator>
  <cp:lastModifiedBy>mayank mishra</cp:lastModifiedBy>
  <cp:revision>27</cp:revision>
  <dcterms:created xsi:type="dcterms:W3CDTF">2022-01-12T13:27:38Z</dcterms:created>
  <dcterms:modified xsi:type="dcterms:W3CDTF">2022-04-25T03:41:29Z</dcterms:modified>
</cp:coreProperties>
</file>