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9" roundtripDataSignature="AMtx7mjzgekwvi91umrcTyIk9JpWoBYl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93FE04-A8D6-43A2-8A31-5E14A83D58C4}">
  <a:tblStyle styleId="{3393FE04-A8D6-43A2-8A31-5E14A83D58C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customschemas.google.com/relationships/presentationmetadata" Target="metadata"/><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These slides are intended to help a teacher develop a presentation. This powerpoint covers the entire chapter and includes too many slides for a single delivery. Professors are encouraged to adapt this presentation in ways which are best suited for their students and environment.</a:t>
            </a:r>
            <a:endParaRPr/>
          </a:p>
        </p:txBody>
      </p:sp>
      <p:sp>
        <p:nvSpPr>
          <p:cNvPr id="166" name="Google Shape;166;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1" name="Google Shape;23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Any protection mechanism must have the flexibility to allow several processes to access the same portion of main memory.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Processes that are cooperating on some task may need to share access to the same data structure.</a:t>
            </a:r>
            <a:endParaRPr/>
          </a:p>
        </p:txBody>
      </p:sp>
      <p:sp>
        <p:nvSpPr>
          <p:cNvPr id="232" name="Google Shape;232;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8" name="Google Shape;23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Main memory is usually organized as a linear, or one-dimensional, address space, consisting of a sequence of bytes or words. </a:t>
            </a:r>
            <a:endParaRPr/>
          </a:p>
          <a:p>
            <a:pPr indent="0" lvl="0" marL="0" rtl="0" algn="l">
              <a:lnSpc>
                <a:spcPct val="100000"/>
              </a:lnSpc>
              <a:spcBef>
                <a:spcPts val="0"/>
              </a:spcBef>
              <a:spcAft>
                <a:spcPts val="0"/>
              </a:spcAft>
              <a:buSzPts val="1800"/>
              <a:buNone/>
            </a:pPr>
            <a:r>
              <a:rPr lang="en-US"/>
              <a:t>Secondary memory, at its physical level, is similarly organized.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This does not correspond to the way in which programs are typically constructed. Most programs are organized into modules. If the operating system and computer hardware can effectively deal with user programs and data in the form of modules of some sort, then a number of advantages can be realized</a:t>
            </a:r>
            <a:endParaRPr/>
          </a:p>
        </p:txBody>
      </p:sp>
      <p:sp>
        <p:nvSpPr>
          <p:cNvPr id="239" name="Google Shape;239;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5" name="Google Shape;24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Because of this, it is clear that the task of moving information between the two levels of memory should be a system responsibility. This task is the essence of memory management.</a:t>
            </a:r>
            <a:endParaRPr/>
          </a:p>
        </p:txBody>
      </p:sp>
      <p:sp>
        <p:nvSpPr>
          <p:cNvPr id="246" name="Google Shape;24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8" name="Google Shape;25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Don’t dwell on this slide – it is just an indication on the various approaches which will be covered in further detail in other slides</a:t>
            </a:r>
            <a:endParaRPr/>
          </a:p>
        </p:txBody>
      </p:sp>
      <p:sp>
        <p:nvSpPr>
          <p:cNvPr id="259" name="Google Shape;259;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5" name="Google Shape;26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3" name="Google Shape;27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7" name="Google Shape;28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4" name="Google Shape;29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4" name="Google Shape;17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Overview of points covered in this chapter</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Point out that memory partitioning isn’t used much except for special cases such as kernel memory management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400"/>
              <a:buNone/>
            </a:pPr>
            <a:r>
              <a:t/>
            </a:r>
            <a:endParaRPr/>
          </a:p>
        </p:txBody>
      </p:sp>
      <p:sp>
        <p:nvSpPr>
          <p:cNvPr id="175" name="Google Shape;175;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1" name="Google Shape;30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Finish by mentioning tat fixed partitioning is almost unknown today</a:t>
            </a:r>
            <a:endParaRPr/>
          </a:p>
        </p:txBody>
      </p:sp>
      <p:sp>
        <p:nvSpPr>
          <p:cNvPr id="302" name="Google Shape;302;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7" name="Google Shape;32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4" name="Google Shape;33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1800"/>
              <a:buNone/>
            </a:pPr>
            <a:r>
              <a:rPr lang="en-US"/>
              <a:t>Animated slide</a:t>
            </a:r>
            <a:endParaRPr/>
          </a:p>
          <a:p>
            <a:pPr indent="0" lvl="0" marL="228600" rtl="0" algn="l">
              <a:lnSpc>
                <a:spcPct val="100000"/>
              </a:lnSpc>
              <a:spcBef>
                <a:spcPts val="0"/>
              </a:spcBef>
              <a:spcAft>
                <a:spcPts val="0"/>
              </a:spcAft>
              <a:buSzPts val="1800"/>
              <a:buNone/>
            </a:pPr>
            <a:r>
              <a:rPr lang="en-US"/>
              <a:t>Imagine a system with 64M RAM</a:t>
            </a:r>
            <a:endParaRPr/>
          </a:p>
          <a:p>
            <a:pPr indent="-114300" lvl="0" marL="228600" rtl="0" algn="l">
              <a:lnSpc>
                <a:spcPct val="100000"/>
              </a:lnSpc>
              <a:spcBef>
                <a:spcPts val="0"/>
              </a:spcBef>
              <a:spcAft>
                <a:spcPts val="0"/>
              </a:spcAft>
              <a:buSzPts val="1800"/>
              <a:buFont typeface="Calibri"/>
              <a:buAutoNum type="arabicPeriod"/>
            </a:pPr>
            <a:r>
              <a:rPr lang="en-US"/>
              <a:t>Initially, main memory is empty, except for the operating system </a:t>
            </a:r>
            <a:endParaRPr/>
          </a:p>
          <a:p>
            <a:pPr indent="-114300" lvl="0" marL="228600" rtl="0" algn="l">
              <a:lnSpc>
                <a:spcPct val="100000"/>
              </a:lnSpc>
              <a:spcBef>
                <a:spcPts val="0"/>
              </a:spcBef>
              <a:spcAft>
                <a:spcPts val="0"/>
              </a:spcAft>
              <a:buSzPts val="1800"/>
              <a:buFont typeface="Calibri"/>
              <a:buAutoNum type="arabicPeriod"/>
            </a:pPr>
            <a:r>
              <a:rPr lang="en-US"/>
              <a:t>Three processes are loaded in – leaving a ‘hole’ too small for any further process</a:t>
            </a:r>
            <a:endParaRPr/>
          </a:p>
          <a:p>
            <a:pPr indent="-114300" lvl="0" marL="228600" rtl="0" algn="l">
              <a:lnSpc>
                <a:spcPct val="100000"/>
              </a:lnSpc>
              <a:spcBef>
                <a:spcPts val="0"/>
              </a:spcBef>
              <a:spcAft>
                <a:spcPts val="0"/>
              </a:spcAft>
              <a:buSzPts val="1800"/>
              <a:buFont typeface="Calibri"/>
              <a:buAutoNum type="arabicPeriod"/>
            </a:pPr>
            <a:r>
              <a:rPr lang="en-US"/>
              <a:t>At some point, none of the processes in memory is ready. The operating system swaps out process 2, </a:t>
            </a:r>
            <a:endParaRPr/>
          </a:p>
          <a:p>
            <a:pPr indent="-114300" lvl="0" marL="228600" rtl="0" algn="l">
              <a:lnSpc>
                <a:spcPct val="100000"/>
              </a:lnSpc>
              <a:spcBef>
                <a:spcPts val="0"/>
              </a:spcBef>
              <a:spcAft>
                <a:spcPts val="0"/>
              </a:spcAft>
              <a:buSzPts val="1800"/>
              <a:buFont typeface="Calibri"/>
              <a:buAutoNum type="arabicPeriod"/>
            </a:pPr>
            <a:r>
              <a:rPr lang="en-US"/>
              <a:t>Which leaves sufficient room to load a new process, process 4 – but that creates another hole</a:t>
            </a:r>
            <a:endParaRPr/>
          </a:p>
          <a:p>
            <a:pPr indent="-114300" lvl="0" marL="228600" rtl="0" algn="l">
              <a:lnSpc>
                <a:spcPct val="100000"/>
              </a:lnSpc>
              <a:spcBef>
                <a:spcPts val="0"/>
              </a:spcBef>
              <a:spcAft>
                <a:spcPts val="0"/>
              </a:spcAft>
              <a:buSzPts val="1800"/>
              <a:buFont typeface="Calibri"/>
              <a:buAutoNum type="arabicPeriod"/>
            </a:pPr>
            <a:r>
              <a:rPr lang="en-US"/>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endParaRPr/>
          </a:p>
          <a:p>
            <a:pPr indent="-114300" lvl="0" marL="228600" rtl="0" algn="l">
              <a:lnSpc>
                <a:spcPct val="100000"/>
              </a:lnSpc>
              <a:spcBef>
                <a:spcPts val="0"/>
              </a:spcBef>
              <a:spcAft>
                <a:spcPts val="0"/>
              </a:spcAft>
              <a:buSzPts val="1800"/>
              <a:buFont typeface="Calibri"/>
              <a:buAutoNum type="arabicPeriod"/>
            </a:pPr>
            <a:r>
              <a:rPr lang="en-US"/>
              <a:t>Explain External Fragmentation and compaction – mention that compaction implies the capability of dynamic relocation</a:t>
            </a:r>
            <a:endParaRPr/>
          </a:p>
          <a:p>
            <a:pPr indent="0" lvl="0" marL="228600" rtl="0" algn="l">
              <a:lnSpc>
                <a:spcPct val="100000"/>
              </a:lnSpc>
              <a:spcBef>
                <a:spcPts val="0"/>
              </a:spcBef>
              <a:spcAft>
                <a:spcPts val="0"/>
              </a:spcAft>
              <a:buSzPts val="1800"/>
              <a:buFont typeface="Calibri"/>
              <a:buNone/>
            </a:pPr>
            <a:r>
              <a:t/>
            </a:r>
            <a:endParaRPr/>
          </a:p>
          <a:p>
            <a:pPr indent="0" lvl="0" marL="0" rtl="0" algn="l">
              <a:lnSpc>
                <a:spcPct val="100000"/>
              </a:lnSpc>
              <a:spcBef>
                <a:spcPts val="0"/>
              </a:spcBef>
              <a:spcAft>
                <a:spcPts val="0"/>
              </a:spcAft>
              <a:buSzPts val="1400"/>
              <a:buNone/>
            </a:pPr>
            <a:r>
              <a:t/>
            </a:r>
            <a:endParaRPr/>
          </a:p>
        </p:txBody>
      </p:sp>
      <p:sp>
        <p:nvSpPr>
          <p:cNvPr id="335" name="Google Shape;335;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4" name="Google Shape;35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1" name="Google Shape;36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8" name="Google Shape;36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5" name="Google Shape;37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Slide shows Fig 7.5 - an example memory configuration after a number of placement and swapping-out operations.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400"/>
              <a:buNone/>
            </a:pPr>
            <a:r>
              <a:rPr lang="en-US"/>
              <a:t>The last block that was used was a 22-Mbyte block from which a 14-Mbyte partition was created. </a:t>
            </a:r>
            <a:endParaRPr/>
          </a:p>
          <a:p>
            <a:pPr indent="0" lvl="0" marL="0" rtl="0" algn="l">
              <a:lnSpc>
                <a:spcPct val="100000"/>
              </a:lnSpc>
              <a:spcBef>
                <a:spcPts val="0"/>
              </a:spcBef>
              <a:spcAft>
                <a:spcPts val="0"/>
              </a:spcAft>
              <a:buSzPts val="1400"/>
              <a:buNone/>
            </a:pPr>
            <a:r>
              <a:rPr lang="en-US"/>
              <a:t>Figure 7.5b shows the difference between the best, first, and next-fit placement algorithms in satisfying a 16-Mbyte allocation request.</a:t>
            </a:r>
            <a:endParaRPr/>
          </a:p>
          <a:p>
            <a:pPr indent="0" lvl="0" marL="0" rtl="0" algn="l">
              <a:lnSpc>
                <a:spcPct val="100000"/>
              </a:lnSpc>
              <a:spcBef>
                <a:spcPts val="0"/>
              </a:spcBef>
              <a:spcAft>
                <a:spcPts val="0"/>
              </a:spcAft>
              <a:buSzPts val="1400"/>
              <a:buNone/>
            </a:pPr>
            <a:r>
              <a:rPr b="1" lang="en-US"/>
              <a:t>Best-fit </a:t>
            </a:r>
            <a:r>
              <a:rPr lang="en-US"/>
              <a:t>will search the entire list of available blocks and make use of the 18-Mbyte block, leaving a 2-Mbyte fragment.</a:t>
            </a:r>
            <a:endParaRPr/>
          </a:p>
          <a:p>
            <a:pPr indent="0" lvl="0" marL="0" rtl="0" algn="l">
              <a:lnSpc>
                <a:spcPct val="100000"/>
              </a:lnSpc>
              <a:spcBef>
                <a:spcPts val="0"/>
              </a:spcBef>
              <a:spcAft>
                <a:spcPts val="0"/>
              </a:spcAft>
              <a:buSzPts val="1400"/>
              <a:buNone/>
            </a:pPr>
            <a:r>
              <a:rPr b="1" lang="en-US"/>
              <a:t>First-fit </a:t>
            </a:r>
            <a:r>
              <a:rPr lang="en-US"/>
              <a:t>results in a 6-Mbyte fragment, and </a:t>
            </a:r>
            <a:endParaRPr/>
          </a:p>
          <a:p>
            <a:pPr indent="0" lvl="0" marL="0" rtl="0" algn="l">
              <a:lnSpc>
                <a:spcPct val="100000"/>
              </a:lnSpc>
              <a:spcBef>
                <a:spcPts val="0"/>
              </a:spcBef>
              <a:spcAft>
                <a:spcPts val="0"/>
              </a:spcAft>
              <a:buSzPts val="1400"/>
              <a:buNone/>
            </a:pPr>
            <a:r>
              <a:rPr b="1" lang="en-US"/>
              <a:t>Next-fit </a:t>
            </a:r>
            <a:r>
              <a:rPr lang="en-US"/>
              <a:t>results in a 20-Mbyte fragment.</a:t>
            </a:r>
            <a:endParaRPr/>
          </a:p>
        </p:txBody>
      </p:sp>
      <p:sp>
        <p:nvSpPr>
          <p:cNvPr id="376" name="Google Shape;376;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1" name="Google Shape;18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Introduce by pointing out that in a  uniprogramming system, main memory is divided into two parts: </a:t>
            </a:r>
            <a:endParaRPr/>
          </a:p>
          <a:p>
            <a:pPr indent="0" lvl="1" marL="0" rtl="0" algn="l">
              <a:lnSpc>
                <a:spcPct val="100000"/>
              </a:lnSpc>
              <a:spcBef>
                <a:spcPts val="0"/>
              </a:spcBef>
              <a:spcAft>
                <a:spcPts val="0"/>
              </a:spcAft>
              <a:buSzPts val="1400"/>
              <a:buNone/>
            </a:pPr>
            <a:r>
              <a:rPr lang="en-US"/>
              <a:t>one part for the operating system (resident monitor, kernel) and </a:t>
            </a:r>
            <a:endParaRPr/>
          </a:p>
          <a:p>
            <a:pPr indent="0" lvl="1" marL="0" rtl="0" algn="l">
              <a:lnSpc>
                <a:spcPct val="100000"/>
              </a:lnSpc>
              <a:spcBef>
                <a:spcPts val="0"/>
              </a:spcBef>
              <a:spcAft>
                <a:spcPts val="0"/>
              </a:spcAft>
              <a:buSzPts val="1400"/>
              <a:buNone/>
            </a:pPr>
            <a:r>
              <a:rPr lang="en-US"/>
              <a:t> one part for the program currently being executed.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In a multiprogramming system, the “user” part of memory must be further subdivided to accommodate multiple processes.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Emphasise that memory management is vital in a multiprogramming system. If only a few processes are in memory, then for much of the time all of the processes will be waiting</a:t>
            </a:r>
            <a:endParaRPr/>
          </a:p>
          <a:p>
            <a:pPr indent="0" lvl="0" marL="0" rtl="0" algn="l">
              <a:lnSpc>
                <a:spcPct val="100000"/>
              </a:lnSpc>
              <a:spcBef>
                <a:spcPts val="0"/>
              </a:spcBef>
              <a:spcAft>
                <a:spcPts val="0"/>
              </a:spcAft>
              <a:buSzPts val="1800"/>
              <a:buNone/>
            </a:pPr>
            <a:r>
              <a:rPr lang="en-US"/>
              <a:t>for I/O and the processor will be idle.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Thus memory needs to be allocated to ensure a reasonable supply of ready processes to consume available processor time.</a:t>
            </a:r>
            <a:endParaRPr/>
          </a:p>
        </p:txBody>
      </p:sp>
      <p:sp>
        <p:nvSpPr>
          <p:cNvPr id="182" name="Google Shape;182;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2" name="Google Shape;38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In a fixed partitioning scheme limits the number of active processes and may use space inefficiently if there is a poor match between available partition sizes and process sizes.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A dynamic partitioning scheme is more complex to maintain and includes the overhead of compaction.</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An interesting compromise is the buddy system.</a:t>
            </a:r>
            <a:endParaRPr/>
          </a:p>
        </p:txBody>
      </p:sp>
      <p:sp>
        <p:nvSpPr>
          <p:cNvPr id="383" name="Google Shape;383;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9" name="Google Shape;38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Figure 7.6 gives an example using a 1-Mbyte initial block.</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The first request,A, is for 100 Kbytes, for which a 128K block is needed.</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400"/>
              <a:buNone/>
            </a:pPr>
            <a:r>
              <a:rPr lang="en-US"/>
              <a:t>The initial block is divided into two 512K buddies.</a:t>
            </a:r>
            <a:endParaRPr/>
          </a:p>
          <a:p>
            <a:pPr indent="0" lvl="0" marL="0" rtl="0" algn="l">
              <a:lnSpc>
                <a:spcPct val="100000"/>
              </a:lnSpc>
              <a:spcBef>
                <a:spcPts val="0"/>
              </a:spcBef>
              <a:spcAft>
                <a:spcPts val="0"/>
              </a:spcAft>
              <a:buSzPts val="1400"/>
              <a:buNone/>
            </a:pPr>
            <a:r>
              <a:rPr lang="en-US"/>
              <a:t>The first of these is divided into two 256K buddies, </a:t>
            </a:r>
            <a:endParaRPr/>
          </a:p>
          <a:p>
            <a:pPr indent="0" lvl="0" marL="0" rtl="0" algn="l">
              <a:lnSpc>
                <a:spcPct val="100000"/>
              </a:lnSpc>
              <a:spcBef>
                <a:spcPts val="0"/>
              </a:spcBef>
              <a:spcAft>
                <a:spcPts val="0"/>
              </a:spcAft>
              <a:buSzPts val="1400"/>
              <a:buNone/>
            </a:pPr>
            <a:r>
              <a:rPr lang="en-US"/>
              <a:t>and the first of these is divided into two 128K buddies,</a:t>
            </a:r>
            <a:endParaRPr/>
          </a:p>
          <a:p>
            <a:pPr indent="0" lvl="0" marL="0" rtl="0" algn="l">
              <a:lnSpc>
                <a:spcPct val="100000"/>
              </a:lnSpc>
              <a:spcBef>
                <a:spcPts val="0"/>
              </a:spcBef>
              <a:spcAft>
                <a:spcPts val="0"/>
              </a:spcAft>
              <a:buSzPts val="1400"/>
              <a:buNone/>
            </a:pPr>
            <a:r>
              <a:rPr lang="en-US"/>
              <a:t> one of which is allocated to A.</a:t>
            </a:r>
            <a:endParaRPr/>
          </a:p>
          <a:p>
            <a:pPr indent="0" lvl="0" marL="0" rtl="0" algn="l">
              <a:lnSpc>
                <a:spcPct val="100000"/>
              </a:lnSpc>
              <a:spcBef>
                <a:spcPts val="0"/>
              </a:spcBef>
              <a:spcAft>
                <a:spcPts val="0"/>
              </a:spcAft>
              <a:buSzPts val="1400"/>
              <a:buNone/>
            </a:pPr>
            <a:r>
              <a:rPr lang="en-US"/>
              <a:t>The next request,B, requires a 256K block. Such a block is already available and is allocated. </a:t>
            </a:r>
            <a:endParaRPr/>
          </a:p>
          <a:p>
            <a:pPr indent="0" lvl="0" marL="0" rtl="0" algn="l">
              <a:lnSpc>
                <a:spcPct val="100000"/>
              </a:lnSpc>
              <a:spcBef>
                <a:spcPts val="0"/>
              </a:spcBef>
              <a:spcAft>
                <a:spcPts val="0"/>
              </a:spcAft>
              <a:buSzPts val="1400"/>
              <a:buNone/>
            </a:pPr>
            <a:r>
              <a:rPr lang="en-US"/>
              <a:t>The process continues with splitting and coalescing occurring as needed.</a:t>
            </a:r>
            <a:endParaRPr/>
          </a:p>
          <a:p>
            <a:pPr indent="0" lvl="0" marL="0" rtl="0" algn="l">
              <a:lnSpc>
                <a:spcPct val="100000"/>
              </a:lnSpc>
              <a:spcBef>
                <a:spcPts val="0"/>
              </a:spcBef>
              <a:spcAft>
                <a:spcPts val="0"/>
              </a:spcAft>
              <a:buSzPts val="1400"/>
              <a:buNone/>
            </a:pPr>
            <a:r>
              <a:rPr lang="en-US"/>
              <a:t>Note that when E is released,two 128K buddies are coalesced into a 256K block, which is immediately coalesced with its buddy</a:t>
            </a:r>
            <a:endParaRPr/>
          </a:p>
        </p:txBody>
      </p:sp>
      <p:sp>
        <p:nvSpPr>
          <p:cNvPr id="390" name="Google Shape;390;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6" name="Google Shape;39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Figure 7.7 shows a binary tree representation of the buddy allocation immediately after the Release B request.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The leaf nodes represent the current partitioning the memory.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If two buddies are leaf nodes, </a:t>
            </a:r>
            <a:r>
              <a:rPr b="1" lang="en-US"/>
              <a:t>then at least one must be allocated;</a:t>
            </a:r>
            <a:endParaRPr/>
          </a:p>
          <a:p>
            <a:pPr indent="0" lvl="1" marL="0" rtl="0" algn="l">
              <a:lnSpc>
                <a:spcPct val="100000"/>
              </a:lnSpc>
              <a:spcBef>
                <a:spcPts val="0"/>
              </a:spcBef>
              <a:spcAft>
                <a:spcPts val="0"/>
              </a:spcAft>
              <a:buSzPts val="1800"/>
              <a:buNone/>
            </a:pPr>
            <a:r>
              <a:rPr lang="en-US"/>
              <a:t>otherwise they would be coalesced into a larger block.</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400"/>
              <a:buNone/>
            </a:pPr>
            <a:r>
              <a:rPr lang="en-US"/>
              <a:t>The buddy system is a reasonable compromise to overcome the disadvantages of both the fixed and variable partitioning schemes, </a:t>
            </a:r>
            <a:endParaRPr/>
          </a:p>
          <a:p>
            <a:pPr indent="0" lvl="0" marL="0" rtl="0" algn="l">
              <a:lnSpc>
                <a:spcPct val="100000"/>
              </a:lnSpc>
              <a:spcBef>
                <a:spcPts val="0"/>
              </a:spcBef>
              <a:spcAft>
                <a:spcPts val="0"/>
              </a:spcAft>
              <a:buSzPts val="1400"/>
              <a:buNone/>
            </a:pPr>
            <a:r>
              <a:rPr lang="en-US"/>
              <a:t> But in contemporary operating systems, virtual memory based on paging and segmentation is superior. </a:t>
            </a:r>
            <a:endParaRPr/>
          </a:p>
          <a:p>
            <a:pPr indent="0" lvl="0" marL="0" rtl="0" algn="l">
              <a:lnSpc>
                <a:spcPct val="100000"/>
              </a:lnSpc>
              <a:spcBef>
                <a:spcPts val="0"/>
              </a:spcBef>
              <a:spcAft>
                <a:spcPts val="0"/>
              </a:spcAft>
              <a:buSzPts val="1400"/>
              <a:buNone/>
            </a:pPr>
            <a:r>
              <a:rPr lang="en-US"/>
              <a:t>However, the buddy system has found application in parallel systems as an efficient means of allocation and release for parallel programs. A modified form of the buddy system is used for UNIX kernel memory allocation (described in Chapter 8).</a:t>
            </a:r>
            <a:endParaRPr/>
          </a:p>
        </p:txBody>
      </p:sp>
      <p:sp>
        <p:nvSpPr>
          <p:cNvPr id="397" name="Google Shape;397;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7" name="Google Shape;42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4" name="Google Shape;43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A translation must be made from both Logical and Relative addresses to arrive at the Absolute address</a:t>
            </a:r>
            <a:endParaRPr/>
          </a:p>
        </p:txBody>
      </p:sp>
      <p:sp>
        <p:nvSpPr>
          <p:cNvPr id="435" name="Google Shape;435;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1" name="Google Shape;44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8" name="Google Shape;1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9" name="Google Shape;44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6" name="Google Shape;45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3" name="Google Shape;46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0" name="Google Shape;47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7" name="Google Shape;47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4" name="Google Shape;48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1800"/>
              <a:buNone/>
            </a:pPr>
            <a:r>
              <a:rPr lang="en-US"/>
              <a:t>Animated slide</a:t>
            </a:r>
            <a:endParaRPr/>
          </a:p>
          <a:p>
            <a:pPr indent="0" lvl="0" marL="228600" rtl="0" algn="l">
              <a:lnSpc>
                <a:spcPct val="100000"/>
              </a:lnSpc>
              <a:spcBef>
                <a:spcPts val="0"/>
              </a:spcBef>
              <a:spcAft>
                <a:spcPts val="0"/>
              </a:spcAft>
              <a:buSzPts val="1800"/>
              <a:buNone/>
            </a:pPr>
            <a:r>
              <a:t/>
            </a:r>
            <a:endParaRPr/>
          </a:p>
          <a:p>
            <a:pPr indent="-114300" lvl="0" marL="228600" rtl="0" algn="l">
              <a:lnSpc>
                <a:spcPct val="100000"/>
              </a:lnSpc>
              <a:spcBef>
                <a:spcPts val="0"/>
              </a:spcBef>
              <a:spcAft>
                <a:spcPts val="0"/>
              </a:spcAft>
              <a:buSzPts val="1800"/>
              <a:buFont typeface="Calibri"/>
              <a:buAutoNum type="arabicPeriod"/>
            </a:pPr>
            <a:r>
              <a:rPr lang="en-US"/>
              <a:t>System with a number of frames allocated</a:t>
            </a:r>
            <a:endParaRPr/>
          </a:p>
          <a:p>
            <a:pPr indent="-114300" lvl="0" marL="228600" rtl="0" algn="l">
              <a:lnSpc>
                <a:spcPct val="100000"/>
              </a:lnSpc>
              <a:spcBef>
                <a:spcPts val="0"/>
              </a:spcBef>
              <a:spcAft>
                <a:spcPts val="0"/>
              </a:spcAft>
              <a:buSzPts val="1800"/>
              <a:buFont typeface="Calibri"/>
              <a:buAutoNum type="arabicPeriod"/>
            </a:pPr>
            <a:r>
              <a:rPr lang="en-US"/>
              <a:t>Process A, stored on disk, consists of four pages. When it comes time to load this process, the operating system finds four free frames and loads the four pages of process A into the four frames.</a:t>
            </a:r>
            <a:endParaRPr/>
          </a:p>
          <a:p>
            <a:pPr indent="-114300" lvl="0" marL="228600" rtl="0" algn="l">
              <a:lnSpc>
                <a:spcPct val="100000"/>
              </a:lnSpc>
              <a:spcBef>
                <a:spcPts val="0"/>
              </a:spcBef>
              <a:spcAft>
                <a:spcPts val="0"/>
              </a:spcAft>
              <a:buSzPts val="1800"/>
              <a:buFont typeface="Calibri"/>
              <a:buAutoNum type="arabicPeriod"/>
            </a:pPr>
            <a:r>
              <a:rPr lang="en-US"/>
              <a:t>Process B, consisting of three pages, and process C, consisting of four pages, are subsequently loaded.</a:t>
            </a:r>
            <a:endParaRPr/>
          </a:p>
          <a:p>
            <a:pPr indent="-114300" lvl="0" marL="228600" rtl="0" algn="l">
              <a:lnSpc>
                <a:spcPct val="100000"/>
              </a:lnSpc>
              <a:spcBef>
                <a:spcPts val="0"/>
              </a:spcBef>
              <a:spcAft>
                <a:spcPts val="0"/>
              </a:spcAft>
              <a:buSzPts val="1800"/>
              <a:buFont typeface="Calibri"/>
              <a:buAutoNum type="arabicPeriod"/>
            </a:pPr>
            <a:r>
              <a:rPr lang="en-US"/>
              <a:t>Then process B is suspended and is swapped out of main memory. </a:t>
            </a:r>
            <a:endParaRPr/>
          </a:p>
          <a:p>
            <a:pPr indent="-114300" lvl="0" marL="228600" rtl="0" algn="l">
              <a:lnSpc>
                <a:spcPct val="100000"/>
              </a:lnSpc>
              <a:spcBef>
                <a:spcPts val="0"/>
              </a:spcBef>
              <a:spcAft>
                <a:spcPts val="0"/>
              </a:spcAft>
              <a:buSzPts val="1800"/>
              <a:buFont typeface="Calibri"/>
              <a:buAutoNum type="arabicPeriod"/>
            </a:pPr>
            <a:r>
              <a:rPr lang="en-US"/>
              <a:t>Later, all of the processes in main memory are blocked, and the operating system needs to bring in a new process, process D, which consists of five pages. The Operating System loads the pages into the available frames and updates the </a:t>
            </a:r>
            <a:r>
              <a:rPr b="1" i="1" lang="en-US"/>
              <a:t>page table</a:t>
            </a:r>
            <a:endParaRPr/>
          </a:p>
          <a:p>
            <a:pPr indent="0" lvl="0" marL="0" rtl="0" algn="l">
              <a:lnSpc>
                <a:spcPct val="100000"/>
              </a:lnSpc>
              <a:spcBef>
                <a:spcPts val="0"/>
              </a:spcBef>
              <a:spcAft>
                <a:spcPts val="0"/>
              </a:spcAft>
              <a:buSzPts val="1400"/>
              <a:buNone/>
            </a:pPr>
            <a:r>
              <a:t/>
            </a:r>
            <a:endParaRPr b="1" i="1"/>
          </a:p>
        </p:txBody>
      </p:sp>
      <p:sp>
        <p:nvSpPr>
          <p:cNvPr id="485" name="Google Shape;485;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7" name="Google Shape;50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4" name="Google Shape;51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a:t>The difference with dynamic partitioning, is that with segmentation a program may occupy more than one partition, and these partitions need not be contiguous.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Segmentation eliminates internal fragmentation but suffers from external fragmentation (as does dynamic partitioning)</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However, because a process is broken up into a number of smaller pieces, the external fragmentation should be less.</a:t>
            </a:r>
            <a:endParaRPr/>
          </a:p>
          <a:p>
            <a:pPr indent="0" lvl="0" marL="0" rtl="0" algn="l">
              <a:lnSpc>
                <a:spcPct val="90000"/>
              </a:lnSpc>
              <a:spcBef>
                <a:spcPts val="0"/>
              </a:spcBef>
              <a:spcAft>
                <a:spcPts val="0"/>
              </a:spcAft>
              <a:buSzPts val="1800"/>
              <a:buNone/>
            </a:pPr>
            <a:r>
              <a:rPr lang="en-US"/>
              <a:t>A consequence of unequal-size segments is that there is no simple relationship between logical addresses and physical addresses.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Analogous to paging, a simple segmentation scheme would make use of a segment table for each process and a list of free blocks of main memory. Each segment table entry would have to give</a:t>
            </a:r>
            <a:endParaRPr/>
          </a:p>
          <a:p>
            <a:pPr indent="0" lvl="1" marL="0" rtl="0" algn="l">
              <a:lnSpc>
                <a:spcPct val="90000"/>
              </a:lnSpc>
              <a:spcBef>
                <a:spcPts val="0"/>
              </a:spcBef>
              <a:spcAft>
                <a:spcPts val="0"/>
              </a:spcAft>
              <a:buSzPts val="1400"/>
              <a:buNone/>
            </a:pPr>
            <a:r>
              <a:rPr lang="en-US"/>
              <a:t> the starting address in main memory of the corresponding segment. </a:t>
            </a:r>
            <a:endParaRPr/>
          </a:p>
          <a:p>
            <a:pPr indent="0" lvl="1" marL="0" rtl="0" algn="l">
              <a:lnSpc>
                <a:spcPct val="90000"/>
              </a:lnSpc>
              <a:spcBef>
                <a:spcPts val="0"/>
              </a:spcBef>
              <a:spcAft>
                <a:spcPts val="0"/>
              </a:spcAft>
              <a:buSzPts val="1400"/>
              <a:buNone/>
            </a:pPr>
            <a:r>
              <a:rPr lang="en-US"/>
              <a:t>the length of the segment, to assure that invalid addresses are not used.</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When a process enters the Running state, the address of its segment table is loaded into a special register used by the memory management hardware. </a:t>
            </a:r>
            <a:endParaRPr/>
          </a:p>
        </p:txBody>
      </p:sp>
      <p:sp>
        <p:nvSpPr>
          <p:cNvPr id="515" name="Google Shape;515;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1" name="Google Shape;52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700"/>
              <a:buNone/>
            </a:pPr>
            <a:r>
              <a:rPr lang="en-US" sz="700"/>
              <a:t>In this example, 16-bit addresses are used, and the page size is 1K =1024 bytes.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relative address 1502, in binary form, is 0000010111011110.</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With a page size of 1K, an offset field of 10 bits is needed, leaving 6 bits for the page number.</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Thus a program can consist of a maximum of 2</a:t>
            </a:r>
            <a:r>
              <a:rPr baseline="30000" lang="en-US" sz="700"/>
              <a:t>6 </a:t>
            </a:r>
            <a:r>
              <a:rPr lang="en-US" sz="700"/>
              <a:t>=64 pages of 1K bytes each. </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As Figure 7.11b shows, relative address 1502 corresponds to </a:t>
            </a:r>
            <a:endParaRPr/>
          </a:p>
          <a:p>
            <a:pPr indent="0" lvl="1" marL="0" rtl="0" algn="l">
              <a:lnSpc>
                <a:spcPct val="80000"/>
              </a:lnSpc>
              <a:spcBef>
                <a:spcPts val="0"/>
              </a:spcBef>
              <a:spcAft>
                <a:spcPts val="0"/>
              </a:spcAft>
              <a:buSzPts val="1400"/>
              <a:buNone/>
            </a:pPr>
            <a:r>
              <a:rPr lang="en-US" sz="700"/>
              <a:t>an offset of 478 (0111011110) on page 1 (000001), </a:t>
            </a:r>
            <a:endParaRPr/>
          </a:p>
          <a:p>
            <a:pPr indent="0" lvl="1" marL="0" rtl="0" algn="l">
              <a:lnSpc>
                <a:spcPct val="80000"/>
              </a:lnSpc>
              <a:spcBef>
                <a:spcPts val="0"/>
              </a:spcBef>
              <a:spcAft>
                <a:spcPts val="0"/>
              </a:spcAft>
              <a:buSzPts val="1400"/>
              <a:buNone/>
            </a:pPr>
            <a:r>
              <a:rPr lang="en-US" sz="700"/>
              <a:t>which yields the same 16-bit number, 0000010111011110.</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Consider an address of n + m bits, where the leftmost n bits are the segment number and the rightmost m bits</a:t>
            </a:r>
            <a:endParaRPr/>
          </a:p>
          <a:p>
            <a:pPr indent="0" lvl="0" marL="0" rtl="0" algn="l">
              <a:lnSpc>
                <a:spcPct val="80000"/>
              </a:lnSpc>
              <a:spcBef>
                <a:spcPts val="0"/>
              </a:spcBef>
              <a:spcAft>
                <a:spcPts val="0"/>
              </a:spcAft>
              <a:buSzPts val="700"/>
              <a:buNone/>
            </a:pPr>
            <a:r>
              <a:rPr lang="en-US" sz="700"/>
              <a:t>are the offset. </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In the example on the slide </a:t>
            </a:r>
            <a:endParaRPr/>
          </a:p>
          <a:p>
            <a:pPr indent="0" lvl="1" marL="0" rtl="0" algn="l">
              <a:lnSpc>
                <a:spcPct val="80000"/>
              </a:lnSpc>
              <a:spcBef>
                <a:spcPts val="0"/>
              </a:spcBef>
              <a:spcAft>
                <a:spcPts val="0"/>
              </a:spcAft>
              <a:buSzPts val="1400"/>
              <a:buNone/>
            </a:pPr>
            <a:r>
              <a:rPr lang="en-US" sz="700"/>
              <a:t>n = 4 and </a:t>
            </a:r>
            <a:endParaRPr/>
          </a:p>
          <a:p>
            <a:pPr indent="0" lvl="1" marL="0" rtl="0" algn="l">
              <a:lnSpc>
                <a:spcPct val="80000"/>
              </a:lnSpc>
              <a:spcBef>
                <a:spcPts val="0"/>
              </a:spcBef>
              <a:spcAft>
                <a:spcPts val="0"/>
              </a:spcAft>
              <a:buSzPts val="1400"/>
              <a:buNone/>
            </a:pPr>
            <a:r>
              <a:rPr lang="en-US" sz="700"/>
              <a:t>m =12.</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Thus the maximum segment size is 2</a:t>
            </a:r>
            <a:r>
              <a:rPr baseline="30000" lang="en-US" sz="700"/>
              <a:t>12</a:t>
            </a:r>
            <a:r>
              <a:rPr lang="en-US" sz="700"/>
              <a:t> = 4096.</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following steps are needed for address translation:</a:t>
            </a:r>
            <a:endParaRPr/>
          </a:p>
          <a:p>
            <a:pPr indent="0" lvl="1" marL="0" rtl="0" algn="l">
              <a:lnSpc>
                <a:spcPct val="80000"/>
              </a:lnSpc>
              <a:spcBef>
                <a:spcPts val="0"/>
              </a:spcBef>
              <a:spcAft>
                <a:spcPts val="0"/>
              </a:spcAft>
              <a:buSzPts val="700"/>
              <a:buNone/>
            </a:pPr>
            <a:r>
              <a:rPr lang="en-US" sz="700"/>
              <a:t>• Extract the segment number as the leftmost n bits of the logical address.</a:t>
            </a:r>
            <a:endParaRPr/>
          </a:p>
          <a:p>
            <a:pPr indent="0" lvl="1" marL="0" rtl="0" algn="l">
              <a:lnSpc>
                <a:spcPct val="80000"/>
              </a:lnSpc>
              <a:spcBef>
                <a:spcPts val="0"/>
              </a:spcBef>
              <a:spcAft>
                <a:spcPts val="0"/>
              </a:spcAft>
              <a:buSzPts val="700"/>
              <a:buNone/>
            </a:pPr>
            <a:r>
              <a:rPr lang="en-US" sz="700"/>
              <a:t>• Use the segment number as an index into the process segment table to find the starting physical address of the segment.</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Compare the offset, expressed in the rightmost m bits, to the length of the segment. If the offset is greater than or equal to the length, the address is invalid.</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desired physical address is the sum of the starting physical address of the segment plus the offset.</a:t>
            </a:r>
            <a:endParaRPr/>
          </a:p>
          <a:p>
            <a:pPr indent="0" lvl="0" marL="0" rtl="0" algn="l">
              <a:lnSpc>
                <a:spcPct val="100000"/>
              </a:lnSpc>
              <a:spcBef>
                <a:spcPts val="0"/>
              </a:spcBef>
              <a:spcAft>
                <a:spcPts val="0"/>
              </a:spcAft>
              <a:buSzPts val="1400"/>
              <a:buNone/>
            </a:pPr>
            <a:r>
              <a:t/>
            </a:r>
            <a:endParaRPr sz="700"/>
          </a:p>
        </p:txBody>
      </p:sp>
      <p:sp>
        <p:nvSpPr>
          <p:cNvPr id="522" name="Google Shape;522;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8" name="Google Shape;52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In our example, we have the logical address 0000010111011110, </a:t>
            </a:r>
            <a:endParaRPr/>
          </a:p>
          <a:p>
            <a:pPr indent="0" lvl="1" marL="0" rtl="0" algn="l">
              <a:lnSpc>
                <a:spcPct val="100000"/>
              </a:lnSpc>
              <a:spcBef>
                <a:spcPts val="0"/>
              </a:spcBef>
              <a:spcAft>
                <a:spcPts val="0"/>
              </a:spcAft>
              <a:buSzPts val="1800"/>
              <a:buNone/>
            </a:pPr>
            <a:r>
              <a:rPr lang="en-US"/>
              <a:t>which is page number 1, offset 478.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Suppose that this page is residing in main memory frame 6 = binary 000110.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Then the physical address is frame number 6, offset 478 = 0001100111011110 </a:t>
            </a:r>
            <a:endParaRPr/>
          </a:p>
        </p:txBody>
      </p:sp>
      <p:sp>
        <p:nvSpPr>
          <p:cNvPr id="529" name="Google Shape;529;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5" name="Google Shape;19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The following slides expand on these topics.</a:t>
            </a:r>
            <a:endParaRPr/>
          </a:p>
        </p:txBody>
      </p:sp>
      <p:sp>
        <p:nvSpPr>
          <p:cNvPr id="196" name="Google Shape;196;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5" name="Google Shape;53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In our example, we have the logical address 0001001011110000, which is segment number 1, offset 752.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Suppose that this segment is residing in main memory starting at physical address 0010000000100000.</a:t>
            </a:r>
            <a:endParaRPr/>
          </a:p>
          <a:p>
            <a:pPr indent="0" lvl="1" marL="0" rtl="0" algn="l">
              <a:lnSpc>
                <a:spcPct val="100000"/>
              </a:lnSpc>
              <a:spcBef>
                <a:spcPts val="0"/>
              </a:spcBef>
              <a:spcAft>
                <a:spcPts val="0"/>
              </a:spcAft>
              <a:buSzPts val="1800"/>
              <a:buNone/>
            </a:pPr>
            <a:r>
              <a:rPr lang="en-US"/>
              <a:t>Then the physical address is 0010000000100000 + 001011110000 = 0010001100010000</a:t>
            </a:r>
            <a:endParaRPr/>
          </a:p>
          <a:p>
            <a:pPr indent="0" lvl="0" marL="0" rtl="0" algn="l">
              <a:lnSpc>
                <a:spcPct val="100000"/>
              </a:lnSpc>
              <a:spcBef>
                <a:spcPts val="0"/>
              </a:spcBef>
              <a:spcAft>
                <a:spcPts val="0"/>
              </a:spcAft>
              <a:buSzPts val="1400"/>
              <a:buNone/>
            </a:pPr>
            <a:r>
              <a:t/>
            </a:r>
            <a:endParaRPr/>
          </a:p>
        </p:txBody>
      </p:sp>
      <p:sp>
        <p:nvSpPr>
          <p:cNvPr id="536" name="Google Shape;536;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2" name="Google Shape;20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9" name="Google Shape;20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7" name="Google Shape;21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This figure depicts a process image. Talk the students through this diagram</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Assume that the process image occupies a contiguous region of main memory.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The OS needs to know the location of:</a:t>
            </a:r>
            <a:endParaRPr/>
          </a:p>
          <a:p>
            <a:pPr indent="0" lvl="1" marL="0" rtl="0" algn="l">
              <a:lnSpc>
                <a:spcPct val="100000"/>
              </a:lnSpc>
              <a:spcBef>
                <a:spcPts val="0"/>
              </a:spcBef>
              <a:spcAft>
                <a:spcPts val="0"/>
              </a:spcAft>
              <a:buSzPts val="1400"/>
              <a:buNone/>
            </a:pPr>
            <a:r>
              <a:rPr lang="en-US"/>
              <a:t>  process control information </a:t>
            </a:r>
            <a:endParaRPr/>
          </a:p>
          <a:p>
            <a:pPr indent="0" lvl="1" marL="0" rtl="0" algn="l">
              <a:lnSpc>
                <a:spcPct val="100000"/>
              </a:lnSpc>
              <a:spcBef>
                <a:spcPts val="0"/>
              </a:spcBef>
              <a:spcAft>
                <a:spcPts val="0"/>
              </a:spcAft>
              <a:buSzPts val="1400"/>
              <a:buNone/>
            </a:pPr>
            <a:r>
              <a:rPr lang="en-US"/>
              <a:t>  the execution stack, </a:t>
            </a:r>
            <a:endParaRPr/>
          </a:p>
          <a:p>
            <a:pPr indent="0" lvl="1" marL="0" rtl="0" algn="l">
              <a:lnSpc>
                <a:spcPct val="100000"/>
              </a:lnSpc>
              <a:spcBef>
                <a:spcPts val="0"/>
              </a:spcBef>
              <a:spcAft>
                <a:spcPts val="0"/>
              </a:spcAft>
              <a:buSzPts val="1400"/>
              <a:buNone/>
            </a:pPr>
            <a:r>
              <a:rPr lang="en-US"/>
              <a:t>  the entry point to begin execution of the program for this process.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Because the operating system knows this information because it is managing memory and is responsible for bringing this process into main memory. However, the processor must deal with memory references within the program. Branch instructions contain an address to reference 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a:p>
        </p:txBody>
      </p:sp>
      <p:sp>
        <p:nvSpPr>
          <p:cNvPr id="218" name="Google Shape;21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4" name="Google Shape;22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Normally, a user process cannot access any portion of the operating system, neither program nor data.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Usually a program in one process cannot branch to an instruction in another process or access the data area of another process.  The processor must be able to abort such instructions at the point of execution.</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Note that the memory protection requirement must be satisfied by the processor (hardware) rather than the operating system (software) because the OS cannot anticipate all of the memory references that a program will make.  It is only possible to assess the permissibility of a memory reference at the time of execution.</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Consider asking the students “why” to point 1 &amp; 2.</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Why is it a Bad Thing for one process to be able to read, or even write, to memory occupied by a different process?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Why is it impossible to check absolute addresses at compile time (hint: see relocation)</a:t>
            </a:r>
            <a:endParaRPr/>
          </a:p>
        </p:txBody>
      </p:sp>
      <p:sp>
        <p:nvSpPr>
          <p:cNvPr id="225" name="Google Shape;22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5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5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6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6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5" name="Google Shape;75;p6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5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81000" lvl="3" marL="1828800" algn="l">
              <a:lnSpc>
                <a:spcPct val="100000"/>
              </a:lnSpc>
              <a:spcBef>
                <a:spcPts val="480"/>
              </a:spcBef>
              <a:spcAft>
                <a:spcPts val="0"/>
              </a:spcAft>
              <a:buClr>
                <a:schemeClr val="dk1"/>
              </a:buClr>
              <a:buSzPts val="2400"/>
              <a:buChar char="–"/>
              <a:defRPr sz="2400"/>
            </a:lvl4pPr>
            <a:lvl5pPr indent="-381000" lvl="4" marL="2286000" algn="l">
              <a:lnSpc>
                <a:spcPct val="100000"/>
              </a:lnSpc>
              <a:spcBef>
                <a:spcPts val="480"/>
              </a:spcBef>
              <a:spcAft>
                <a:spcPts val="0"/>
              </a:spcAft>
              <a:buClr>
                <a:schemeClr val="dk1"/>
              </a:buClr>
              <a:buSzPts val="2400"/>
              <a:buChar char="»"/>
              <a:defRPr sz="2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push dir="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65"/>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 name="Google Shape;96;p65"/>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 name="Google Shape;97;p6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6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66"/>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3" name="Google Shape;103;p6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6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67"/>
          <p:cNvSpPr/>
          <p:nvPr>
            <p:ph idx="2" type="pic"/>
          </p:nvPr>
        </p:nvSpPr>
        <p:spPr>
          <a:xfrm>
            <a:off x="1792288" y="612775"/>
            <a:ext cx="5486400" cy="4114800"/>
          </a:xfrm>
          <a:prstGeom prst="rect">
            <a:avLst/>
          </a:prstGeom>
          <a:noFill/>
          <a:ln>
            <a:noFill/>
          </a:ln>
        </p:spPr>
      </p:sp>
      <p:sp>
        <p:nvSpPr>
          <p:cNvPr id="109" name="Google Shape;109;p6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10" name="Google Shape;110;p6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6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6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68"/>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68"/>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16" name="Google Shape;116;p68"/>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17" name="Google Shape;117;p6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6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6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6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7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7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1" name="Google Shape;131;p7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2" name="Google Shape;132;p7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3" name="Google Shape;133;p7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4" name="Google Shape;134;p7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5" name="Google Shape;135;p7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7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7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8" name="Shape 138"/>
        <p:cNvGrpSpPr/>
        <p:nvPr/>
      </p:nvGrpSpPr>
      <p:grpSpPr>
        <a:xfrm>
          <a:off x="0" y="0"/>
          <a:ext cx="0" cy="0"/>
          <a:chOff x="0" y="0"/>
          <a:chExt cx="0" cy="0"/>
        </a:xfrm>
      </p:grpSpPr>
      <p:sp>
        <p:nvSpPr>
          <p:cNvPr id="139" name="Google Shape;139;p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7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41" name="Google Shape;141;p72"/>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42" name="Google Shape;142;p7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7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55"/>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55"/>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5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5" name="Shape 145"/>
        <p:cNvGrpSpPr/>
        <p:nvPr/>
      </p:nvGrpSpPr>
      <p:grpSpPr>
        <a:xfrm>
          <a:off x="0" y="0"/>
          <a:ext cx="0" cy="0"/>
          <a:chOff x="0" y="0"/>
          <a:chExt cx="0" cy="0"/>
        </a:xfrm>
      </p:grpSpPr>
      <p:sp>
        <p:nvSpPr>
          <p:cNvPr id="146" name="Google Shape;146;p7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7" name="Google Shape;147;p7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48" name="Google Shape;148;p7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7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7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1" name="Shape 151"/>
        <p:cNvGrpSpPr/>
        <p:nvPr/>
      </p:nvGrpSpPr>
      <p:grpSpPr>
        <a:xfrm>
          <a:off x="0" y="0"/>
          <a:ext cx="0" cy="0"/>
          <a:chOff x="0" y="0"/>
          <a:chExt cx="0" cy="0"/>
        </a:xfrm>
      </p:grpSpPr>
      <p:sp>
        <p:nvSpPr>
          <p:cNvPr id="152" name="Google Shape;152;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 name="Google Shape;153;p7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4" name="Google Shape;154;p7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7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7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7" name="Shape 157"/>
        <p:cNvGrpSpPr/>
        <p:nvPr/>
      </p:nvGrpSpPr>
      <p:grpSpPr>
        <a:xfrm>
          <a:off x="0" y="0"/>
          <a:ext cx="0" cy="0"/>
          <a:chOff x="0" y="0"/>
          <a:chExt cx="0" cy="0"/>
        </a:xfrm>
      </p:grpSpPr>
      <p:sp>
        <p:nvSpPr>
          <p:cNvPr id="158" name="Google Shape;158;p7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9" name="Google Shape;159;p7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0" name="Google Shape;160;p7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7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7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56"/>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5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57"/>
          <p:cNvSpPr/>
          <p:nvPr>
            <p:ph idx="2" type="pic"/>
          </p:nvPr>
        </p:nvSpPr>
        <p:spPr>
          <a:xfrm>
            <a:off x="1792288" y="612775"/>
            <a:ext cx="5486400" cy="4114800"/>
          </a:xfrm>
          <a:prstGeom prst="rect">
            <a:avLst/>
          </a:prstGeom>
          <a:noFill/>
          <a:ln>
            <a:noFill/>
          </a:ln>
        </p:spPr>
      </p:sp>
      <p:sp>
        <p:nvSpPr>
          <p:cNvPr id="36" name="Google Shape;36;p5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7" name="Google Shape;37;p5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58"/>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58"/>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58"/>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5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5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6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6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9" name="Google Shape;59;p6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0" name="Google Shape;60;p6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1" name="Google Shape;61;p6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2" name="Google Shape;62;p6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6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8" name="Google Shape;68;p62"/>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9" name="Google Shape;69;p6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4.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0.png"/><Relationship Id="rId3" Type="http://schemas.openxmlformats.org/officeDocument/2006/relationships/image" Target="../media/image3.png"/><Relationship Id="rId4" Type="http://schemas.openxmlformats.org/officeDocument/2006/relationships/slideLayout" Target="../slideLayouts/slideLayout11.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1" name="Google Shape;11;p5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5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5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descr="green.gif" id="79" name="Google Shape;79;p53"/>
          <p:cNvPicPr preferRelativeResize="0"/>
          <p:nvPr/>
        </p:nvPicPr>
        <p:blipFill rotWithShape="1">
          <a:blip r:embed="rId1">
            <a:alphaModFix/>
          </a:blip>
          <a:srcRect b="0" l="0" r="0" t="0"/>
          <a:stretch/>
        </p:blipFill>
        <p:spPr>
          <a:xfrm>
            <a:off x="8429625" y="5562600"/>
            <a:ext cx="714375" cy="838200"/>
          </a:xfrm>
          <a:prstGeom prst="rect">
            <a:avLst/>
          </a:prstGeom>
          <a:noFill/>
          <a:ln>
            <a:noFill/>
          </a:ln>
        </p:spPr>
      </p:pic>
      <p:pic>
        <p:nvPicPr>
          <p:cNvPr descr="hand.gif" id="80" name="Google Shape;80;p53"/>
          <p:cNvPicPr preferRelativeResize="0"/>
          <p:nvPr/>
        </p:nvPicPr>
        <p:blipFill rotWithShape="1">
          <a:blip r:embed="rId2">
            <a:alphaModFix/>
          </a:blip>
          <a:srcRect b="0" l="0" r="0" t="0"/>
          <a:stretch/>
        </p:blipFill>
        <p:spPr>
          <a:xfrm>
            <a:off x="0" y="6115050"/>
            <a:ext cx="1190625" cy="742950"/>
          </a:xfrm>
          <a:prstGeom prst="rect">
            <a:avLst/>
          </a:prstGeom>
          <a:noFill/>
          <a:ln>
            <a:noFill/>
          </a:ln>
        </p:spPr>
      </p:pic>
      <p:sp>
        <p:nvSpPr>
          <p:cNvPr id="81" name="Google Shape;81;p53"/>
          <p:cNvSpPr/>
          <p:nvPr/>
        </p:nvSpPr>
        <p:spPr>
          <a:xfrm>
            <a:off x="1171575" y="6124575"/>
            <a:ext cx="7286625" cy="219075"/>
          </a:xfrm>
          <a:custGeom>
            <a:rect b="b" l="l" r="r" t="t"/>
            <a:pathLst>
              <a:path extrusionOk="0" h="219075" w="728662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top.gif" id="82" name="Google Shape;82;p53"/>
          <p:cNvPicPr preferRelativeResize="0"/>
          <p:nvPr/>
        </p:nvPicPr>
        <p:blipFill rotWithShape="1">
          <a:blip r:embed="rId3">
            <a:alphaModFix/>
          </a:blip>
          <a:srcRect b="0" l="0" r="0" t="0"/>
          <a:stretch/>
        </p:blipFill>
        <p:spPr>
          <a:xfrm rot="-2760000">
            <a:off x="-155575" y="330200"/>
            <a:ext cx="2000250" cy="1047750"/>
          </a:xfrm>
          <a:prstGeom prst="rect">
            <a:avLst/>
          </a:prstGeom>
          <a:noFill/>
          <a:ln>
            <a:noFill/>
          </a:ln>
        </p:spPr>
      </p:pic>
      <p:sp>
        <p:nvSpPr>
          <p:cNvPr id="83" name="Google Shape;83;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84" name="Google Shape;84;p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4"/>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90" name="Google Shape;90;p6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6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2" name="Google Shape;92;p6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3" name="Google Shape;93;p6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transparent.gif" id="168" name="Google Shape;168;p1"/>
          <p:cNvPicPr preferRelativeResize="0"/>
          <p:nvPr/>
        </p:nvPicPr>
        <p:blipFill rotWithShape="1">
          <a:blip r:embed="rId3">
            <a:alphaModFix/>
          </a:blip>
          <a:srcRect b="0" l="0" r="0" t="0"/>
          <a:stretch/>
        </p:blipFill>
        <p:spPr>
          <a:xfrm>
            <a:off x="2430462" y="1676400"/>
            <a:ext cx="4046538" cy="4233862"/>
          </a:xfrm>
          <a:prstGeom prst="rect">
            <a:avLst/>
          </a:prstGeom>
          <a:noFill/>
          <a:ln>
            <a:noFill/>
          </a:ln>
        </p:spPr>
      </p:pic>
      <p:sp>
        <p:nvSpPr>
          <p:cNvPr id="169" name="Google Shape;169;p1"/>
          <p:cNvSpPr txBox="1"/>
          <p:nvPr>
            <p:ph type="ctrTitle"/>
          </p:nvPr>
        </p:nvSpPr>
        <p:spPr>
          <a:xfrm>
            <a:off x="685800" y="2644775"/>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Chapter 7</a:t>
            </a:r>
            <a:br>
              <a:rPr b="0" i="0" lang="en-US" sz="4400" u="none">
                <a:solidFill>
                  <a:schemeClr val="dk1"/>
                </a:solidFill>
                <a:latin typeface="Arial"/>
                <a:ea typeface="Arial"/>
                <a:cs typeface="Arial"/>
                <a:sym typeface="Arial"/>
              </a:rPr>
            </a:br>
            <a:r>
              <a:rPr b="0" i="0" lang="en-US" sz="4400" u="none">
                <a:solidFill>
                  <a:schemeClr val="dk1"/>
                </a:solidFill>
                <a:latin typeface="Arial"/>
                <a:ea typeface="Arial"/>
                <a:cs typeface="Arial"/>
                <a:sym typeface="Arial"/>
              </a:rPr>
              <a:t>Memory Management</a:t>
            </a:r>
            <a:endParaRPr/>
          </a:p>
        </p:txBody>
      </p:sp>
      <p:sp>
        <p:nvSpPr>
          <p:cNvPr id="170" name="Google Shape;170;p1"/>
          <p:cNvSpPr txBox="1"/>
          <p:nvPr>
            <p:ph idx="1" type="subTitle"/>
          </p:nvPr>
        </p:nvSpPr>
        <p:spPr>
          <a:xfrm>
            <a:off x="1371600" y="1524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98989"/>
              </a:buClr>
              <a:buSzPts val="3000"/>
              <a:buNone/>
            </a:pPr>
            <a:r>
              <a:rPr b="0" i="1" lang="en-US" sz="3000" u="none">
                <a:solidFill>
                  <a:srgbClr val="898989"/>
                </a:solidFill>
                <a:latin typeface="Arial"/>
                <a:ea typeface="Arial"/>
                <a:cs typeface="Arial"/>
                <a:sym typeface="Arial"/>
              </a:rPr>
              <a:t>Operating Systems:</a:t>
            </a:r>
            <a:br>
              <a:rPr b="0" i="1" lang="en-US" sz="3000" u="none">
                <a:solidFill>
                  <a:srgbClr val="898989"/>
                </a:solidFill>
                <a:latin typeface="Arial"/>
                <a:ea typeface="Arial"/>
                <a:cs typeface="Arial"/>
                <a:sym typeface="Arial"/>
              </a:rPr>
            </a:br>
            <a:r>
              <a:rPr b="0" i="1" lang="en-US" sz="3000" u="none">
                <a:solidFill>
                  <a:srgbClr val="898989"/>
                </a:solidFill>
                <a:latin typeface="Arial"/>
                <a:ea typeface="Arial"/>
                <a:cs typeface="Arial"/>
                <a:sym typeface="Arial"/>
              </a:rPr>
              <a:t>Internals and Design Principles, 6/E</a:t>
            </a:r>
            <a:br>
              <a:rPr b="0" i="1" lang="en-US" sz="3000" u="none">
                <a:solidFill>
                  <a:srgbClr val="898989"/>
                </a:solidFill>
                <a:latin typeface="Arial"/>
                <a:ea typeface="Arial"/>
                <a:cs typeface="Arial"/>
                <a:sym typeface="Arial"/>
              </a:rPr>
            </a:br>
            <a:r>
              <a:rPr b="0" i="0" lang="en-US" sz="3000" u="none">
                <a:solidFill>
                  <a:srgbClr val="898989"/>
                </a:solidFill>
                <a:latin typeface="Arial"/>
                <a:ea typeface="Arial"/>
                <a:cs typeface="Arial"/>
                <a:sym typeface="Arial"/>
              </a:rPr>
              <a:t>William Stallings</a:t>
            </a:r>
            <a:endParaRPr/>
          </a:p>
        </p:txBody>
      </p:sp>
      <p:sp>
        <p:nvSpPr>
          <p:cNvPr id="171" name="Google Shape;171;p1"/>
          <p:cNvSpPr txBox="1"/>
          <p:nvPr/>
        </p:nvSpPr>
        <p:spPr>
          <a:xfrm>
            <a:off x="2667000" y="6096000"/>
            <a:ext cx="3352800" cy="625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cap="none" strike="noStrike">
                <a:solidFill>
                  <a:srgbClr val="898989"/>
                </a:solidFill>
                <a:latin typeface="Arial"/>
                <a:ea typeface="Arial"/>
                <a:cs typeface="Arial"/>
                <a:sym typeface="Arial"/>
              </a:rPr>
              <a:t>Patricia Roy</a:t>
            </a:r>
            <a:br>
              <a:rPr b="0" i="0" lang="en-US" sz="1200" u="none" cap="none" strike="noStrike">
                <a:solidFill>
                  <a:srgbClr val="898989"/>
                </a:solidFill>
                <a:latin typeface="Arial"/>
                <a:ea typeface="Arial"/>
                <a:cs typeface="Arial"/>
                <a:sym typeface="Arial"/>
              </a:rPr>
            </a:br>
            <a:r>
              <a:rPr b="0" i="0" lang="en-US" sz="1200" u="none" cap="none" strike="noStrike">
                <a:solidFill>
                  <a:srgbClr val="898989"/>
                </a:solidFill>
                <a:latin typeface="Arial"/>
                <a:ea typeface="Arial"/>
                <a:cs typeface="Arial"/>
                <a:sym typeface="Arial"/>
              </a:rPr>
              <a:t>Manatee Community College, Venice, FL</a:t>
            </a:r>
            <a:br>
              <a:rPr b="0" i="0" lang="en-US" sz="1200" u="none" cap="none" strike="noStrike">
                <a:solidFill>
                  <a:srgbClr val="898989"/>
                </a:solidFill>
                <a:latin typeface="Arial"/>
                <a:ea typeface="Arial"/>
                <a:cs typeface="Arial"/>
                <a:sym typeface="Arial"/>
              </a:rPr>
            </a:br>
            <a:r>
              <a:rPr b="0" i="0" lang="en-US" sz="1200" u="none" cap="none" strike="noStrike">
                <a:solidFill>
                  <a:srgbClr val="898989"/>
                </a:solidFill>
                <a:latin typeface="Arial"/>
                <a:ea typeface="Arial"/>
                <a:cs typeface="Arial"/>
                <a:sym typeface="Arial"/>
              </a:rPr>
              <a:t>©2008, Prentice Hall</a:t>
            </a:r>
            <a:br>
              <a:rPr b="0" i="0" lang="en-US" sz="1200" u="none" cap="none" strike="noStrike">
                <a:solidFill>
                  <a:srgbClr val="898989"/>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Sharing</a:t>
            </a:r>
            <a:endParaRPr/>
          </a:p>
        </p:txBody>
      </p:sp>
      <p:sp>
        <p:nvSpPr>
          <p:cNvPr id="235" name="Google Shape;235;p1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Allow several processes to access the same portion of memory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Better to allow each process access to the same copy of the program rather than have their own separate copy</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Logical Organization</a:t>
            </a:r>
            <a:endParaRPr/>
          </a:p>
        </p:txBody>
      </p:sp>
      <p:sp>
        <p:nvSpPr>
          <p:cNvPr id="242" name="Google Shape;242;p1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Memory is organized linearly (usually)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Programs are written in modules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Modules can be written and compiled independently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Different degrees of protection given to modules (read-only, execute-only)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Share modules among processes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Segmentation helps here</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Physical Organization</a:t>
            </a:r>
            <a:endParaRPr/>
          </a:p>
        </p:txBody>
      </p:sp>
      <p:sp>
        <p:nvSpPr>
          <p:cNvPr id="249" name="Google Shape;249;p1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Cannot leave the programmer with the responsibility to manage memory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Memory available for a program plus its data may be insufficient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Overlaying allows various modules to be assigned the same region of memory but is time consuming to program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Programmer does not know how much space will be available</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Partitioning</a:t>
            </a:r>
            <a:endParaRPr/>
          </a:p>
        </p:txBody>
      </p:sp>
      <p:sp>
        <p:nvSpPr>
          <p:cNvPr id="255" name="Google Shape;255;p1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An early method of managing memory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Pre-virtual memory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Not used much now</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But, it will clarify the later discussion of virtual memory if we look first at partitioning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Virtual Memory has evolved from the partitioning methods</a:t>
            </a:r>
            <a:endParaRPr/>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Types of Partitioning</a:t>
            </a:r>
            <a:endParaRPr/>
          </a:p>
        </p:txBody>
      </p:sp>
      <p:sp>
        <p:nvSpPr>
          <p:cNvPr id="262" name="Google Shape;262;p1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Fixed Partitioning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Dynamic Partitioning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Simple Paging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Simple Segmentation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Virtual Memory Paging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Virtual Memory Segmentation</a:t>
            </a:r>
            <a:endParaRPr/>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Fixed Partitioning</a:t>
            </a:r>
            <a:endParaRPr/>
          </a:p>
        </p:txBody>
      </p:sp>
      <p:sp>
        <p:nvSpPr>
          <p:cNvPr id="269" name="Google Shape;269;p15"/>
          <p:cNvSpPr txBox="1"/>
          <p:nvPr>
            <p:ph idx="1" type="body"/>
          </p:nvPr>
        </p:nvSpPr>
        <p:spPr>
          <a:xfrm>
            <a:off x="457200" y="1600200"/>
            <a:ext cx="6705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Equal-size partitions </a:t>
            </a:r>
            <a:r>
              <a:rPr b="0" i="0" lang="en-US" sz="2000" u="none">
                <a:solidFill>
                  <a:schemeClr val="dk1"/>
                </a:solidFill>
                <a:latin typeface="Arial"/>
                <a:ea typeface="Arial"/>
                <a:cs typeface="Arial"/>
                <a:sym typeface="Arial"/>
              </a:rPr>
              <a:t>(see fig 7.3a)</a:t>
            </a:r>
            <a:endParaRPr b="0" i="0" sz="3200" u="non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Any process whose size is less than or equal to the partition size can be loaded into an available partition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operating system can swap a process out of a partition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If none are in a ready or running state</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270" name="Google Shape;270;p15"/>
          <p:cNvPicPr preferRelativeResize="0"/>
          <p:nvPr/>
        </p:nvPicPr>
        <p:blipFill rotWithShape="1">
          <a:blip r:embed="rId3">
            <a:alphaModFix/>
          </a:blip>
          <a:srcRect b="5863" l="0" r="44567" t="0"/>
          <a:stretch/>
        </p:blipFill>
        <p:spPr>
          <a:xfrm>
            <a:off x="7191375" y="1371600"/>
            <a:ext cx="2333625" cy="5200650"/>
          </a:xfrm>
          <a:prstGeom prst="rect">
            <a:avLst/>
          </a:prstGeom>
          <a:noFill/>
          <a:ln>
            <a:noFill/>
          </a:ln>
        </p:spPr>
      </p:pic>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txBox="1"/>
          <p:nvPr>
            <p:ph type="title"/>
          </p:nvPr>
        </p:nvSpPr>
        <p:spPr>
          <a:xfrm>
            <a:off x="1600200" y="274637"/>
            <a:ext cx="7086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Fixed Partitioning Problems</a:t>
            </a:r>
            <a:endParaRPr/>
          </a:p>
        </p:txBody>
      </p:sp>
      <p:sp>
        <p:nvSpPr>
          <p:cNvPr id="277" name="Google Shape;277;p1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program may not fit in a partition.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programmer must design the program with overlays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Main memory use is inefficient.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Any program, no matter how small, occupies an entire partition.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This is results in </a:t>
            </a:r>
            <a:r>
              <a:rPr b="1" i="1" lang="en-US" sz="2800" u="none" cap="none" strike="noStrike">
                <a:solidFill>
                  <a:schemeClr val="dk1"/>
                </a:solidFill>
                <a:latin typeface="Arial"/>
                <a:ea typeface="Arial"/>
                <a:cs typeface="Arial"/>
                <a:sym typeface="Arial"/>
              </a:rPr>
              <a:t>internal fragmentation.</a:t>
            </a:r>
            <a:endParaRPr/>
          </a:p>
          <a:p>
            <a:pPr indent="-165100" lvl="0" marL="342900" marR="0" rtl="0" algn="l">
              <a:lnSpc>
                <a:spcPct val="100000"/>
              </a:lnSpc>
              <a:spcBef>
                <a:spcPts val="560"/>
              </a:spcBef>
              <a:spcAft>
                <a:spcPts val="0"/>
              </a:spcAft>
              <a:buClr>
                <a:schemeClr val="dk1"/>
              </a:buClr>
              <a:buSzPts val="2800"/>
              <a:buFont typeface="Arial"/>
              <a:buNone/>
            </a:pPr>
            <a:r>
              <a:t/>
            </a:r>
            <a:endParaRPr b="1" i="1"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7"/>
          <p:cNvSpPr txBox="1"/>
          <p:nvPr>
            <p:ph type="title"/>
          </p:nvPr>
        </p:nvSpPr>
        <p:spPr>
          <a:xfrm>
            <a:off x="1447800" y="274637"/>
            <a:ext cx="7239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Solution – Unequal Size Partitions</a:t>
            </a:r>
            <a:endParaRPr/>
          </a:p>
        </p:txBody>
      </p:sp>
      <p:sp>
        <p:nvSpPr>
          <p:cNvPr id="283" name="Google Shape;283;p17"/>
          <p:cNvSpPr txBox="1"/>
          <p:nvPr>
            <p:ph idx="1" type="body"/>
          </p:nvPr>
        </p:nvSpPr>
        <p:spPr>
          <a:xfrm>
            <a:off x="457200" y="1600200"/>
            <a:ext cx="72390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Lessens both problems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 but doesn’t  solve completely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 Fig 7.3b,</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Programs up to 16M can be accommodated without overlay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Smaller programs can be placed in smaller partitions, reducing internal fragmentation</a:t>
            </a:r>
            <a:endParaRPr/>
          </a:p>
        </p:txBody>
      </p:sp>
      <p:pic>
        <p:nvPicPr>
          <p:cNvPr descr="Fig07_02.gif" id="284" name="Google Shape;284;p17"/>
          <p:cNvPicPr preferRelativeResize="0"/>
          <p:nvPr/>
        </p:nvPicPr>
        <p:blipFill rotWithShape="1">
          <a:blip r:embed="rId3">
            <a:alphaModFix/>
          </a:blip>
          <a:srcRect b="7027" l="56659" r="0" t="0"/>
          <a:stretch/>
        </p:blipFill>
        <p:spPr>
          <a:xfrm>
            <a:off x="7337425" y="1447800"/>
            <a:ext cx="1806575" cy="5105400"/>
          </a:xfrm>
          <a:prstGeom prst="rect">
            <a:avLst/>
          </a:prstGeom>
          <a:noFill/>
          <a:ln>
            <a:noFill/>
          </a:ln>
        </p:spPr>
      </p:pic>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Placement Algorithm</a:t>
            </a:r>
            <a:endParaRPr/>
          </a:p>
        </p:txBody>
      </p:sp>
      <p:sp>
        <p:nvSpPr>
          <p:cNvPr id="291" name="Google Shape;291;p1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Equal-size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Placement is trivial (no options)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Unequal-size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Can assign each process to the smallest partition within which it will fit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Queue for each partition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Processes are assigned in such a way as to minimize wasted memory within a partition</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Fixed Partitioning</a:t>
            </a:r>
            <a:endParaRPr/>
          </a:p>
        </p:txBody>
      </p:sp>
      <p:pic>
        <p:nvPicPr>
          <p:cNvPr descr="Fig07_03.gif" id="298" name="Google Shape;298;p19"/>
          <p:cNvPicPr preferRelativeResize="0"/>
          <p:nvPr>
            <p:ph idx="1" type="body"/>
          </p:nvPr>
        </p:nvPicPr>
        <p:blipFill rotWithShape="1">
          <a:blip r:embed="rId3">
            <a:alphaModFix/>
          </a:blip>
          <a:srcRect b="0" l="0" r="0" t="0"/>
          <a:stretch/>
        </p:blipFill>
        <p:spPr>
          <a:xfrm>
            <a:off x="1155700" y="1219200"/>
            <a:ext cx="7464300" cy="5410200"/>
          </a:xfrm>
          <a:prstGeom prst="rect">
            <a:avLst/>
          </a:prstGeom>
          <a:noFill/>
          <a:ln>
            <a:noFill/>
          </a:ln>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Roadmap</a:t>
            </a:r>
            <a:endParaRPr/>
          </a:p>
        </p:txBody>
      </p:sp>
      <p:sp>
        <p:nvSpPr>
          <p:cNvPr id="178" name="Google Shape;178;p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Basic requirements of Memory Management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Memory Partitioning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Basic blocks of memory management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Paging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Segmentation</a:t>
            </a:r>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0"/>
          <p:cNvSpPr txBox="1"/>
          <p:nvPr>
            <p:ph type="title"/>
          </p:nvPr>
        </p:nvSpPr>
        <p:spPr>
          <a:xfrm>
            <a:off x="1752600" y="274637"/>
            <a:ext cx="6934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Remaining Problems with Fixed Partitions</a:t>
            </a:r>
            <a:endParaRPr/>
          </a:p>
        </p:txBody>
      </p:sp>
      <p:sp>
        <p:nvSpPr>
          <p:cNvPr id="305" name="Google Shape;305;p2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number of active processes is limited by the system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I.E limited by the pre-determined number of partitions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large number of very small process will not use the space efficiently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 either fixed or variable length partition methods</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Difference Between Internal and External fragmentation</a:t>
            </a:r>
            <a:endParaRPr/>
          </a:p>
        </p:txBody>
      </p:sp>
      <p:sp>
        <p:nvSpPr>
          <p:cNvPr id="311" name="Google Shape;311;p21"/>
          <p:cNvSpPr txBox="1"/>
          <p:nvPr>
            <p:ph idx="1" type="body"/>
          </p:nvPr>
        </p:nvSpPr>
        <p:spPr>
          <a:xfrm>
            <a:off x="457200" y="1417637"/>
            <a:ext cx="8229600" cy="658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Whenever a process is loaded or removed from the physical memory block, it creates a small hole in memory space which is called fragment.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Due to fragmentation, the system fails in allocating the contiguous memory space to a process even though it have the requested amount of memory but, in a non-contiguous manner. </a:t>
            </a:r>
            <a:endParaRPr/>
          </a:p>
          <a:p>
            <a:pPr indent="-342900" lvl="0" marL="342900" marR="0" rtl="0" algn="l">
              <a:lnSpc>
                <a:spcPct val="100000"/>
              </a:lnSpc>
              <a:spcBef>
                <a:spcPts val="64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The fragmentation is further classified into two categories Internal and External </a:t>
            </a:r>
            <a:r>
              <a:rPr b="0" i="0" lang="en-US" sz="3200" u="none">
                <a:solidFill>
                  <a:schemeClr val="dk1"/>
                </a:solidFill>
                <a:latin typeface="Arial"/>
                <a:ea typeface="Arial"/>
                <a:cs typeface="Arial"/>
                <a:sym typeface="Arial"/>
              </a:rPr>
              <a:t>Fragmentation.</a:t>
            </a:r>
            <a:endParaRPr/>
          </a:p>
        </p:txBody>
      </p: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Arial"/>
              <a:ea typeface="Arial"/>
              <a:cs typeface="Arial"/>
              <a:sym typeface="Arial"/>
            </a:endParaRPr>
          </a:p>
        </p:txBody>
      </p:sp>
      <p:pic>
        <p:nvPicPr>
          <p:cNvPr id="317" name="Google Shape;317;p22"/>
          <p:cNvPicPr preferRelativeResize="0"/>
          <p:nvPr>
            <p:ph idx="1" type="body"/>
          </p:nvPr>
        </p:nvPicPr>
        <p:blipFill rotWithShape="1">
          <a:blip r:embed="rId3">
            <a:alphaModFix/>
          </a:blip>
          <a:srcRect b="0" l="0" r="0" t="0"/>
          <a:stretch/>
        </p:blipFill>
        <p:spPr>
          <a:xfrm>
            <a:off x="457200" y="1600200"/>
            <a:ext cx="5791200" cy="2286000"/>
          </a:xfrm>
          <a:prstGeom prst="rect">
            <a:avLst/>
          </a:prstGeom>
          <a:noFill/>
          <a:ln>
            <a:noFill/>
          </a:ln>
        </p:spPr>
      </p:pic>
      <p:pic>
        <p:nvPicPr>
          <p:cNvPr id="318" name="Google Shape;318;p22"/>
          <p:cNvPicPr preferRelativeResize="0"/>
          <p:nvPr/>
        </p:nvPicPr>
        <p:blipFill rotWithShape="1">
          <a:blip r:embed="rId4">
            <a:alphaModFix/>
          </a:blip>
          <a:srcRect b="0" l="0" r="0" t="0"/>
          <a:stretch/>
        </p:blipFill>
        <p:spPr>
          <a:xfrm>
            <a:off x="762000" y="4191000"/>
            <a:ext cx="6467476" cy="1847850"/>
          </a:xfrm>
          <a:prstGeom prst="rect">
            <a:avLst/>
          </a:prstGeom>
          <a:noFill/>
          <a:ln>
            <a:noFill/>
          </a:ln>
        </p:spPr>
      </p:pic>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Arial"/>
              <a:ea typeface="Arial"/>
              <a:cs typeface="Arial"/>
              <a:sym typeface="Arial"/>
            </a:endParaRPr>
          </a:p>
        </p:txBody>
      </p:sp>
      <p:graphicFrame>
        <p:nvGraphicFramePr>
          <p:cNvPr id="324" name="Google Shape;324;p23"/>
          <p:cNvGraphicFramePr/>
          <p:nvPr/>
        </p:nvGraphicFramePr>
        <p:xfrm>
          <a:off x="152400" y="274637"/>
          <a:ext cx="3000000" cy="3000000"/>
        </p:xfrm>
        <a:graphic>
          <a:graphicData uri="http://schemas.openxmlformats.org/drawingml/2006/table">
            <a:tbl>
              <a:tblPr>
                <a:noFill/>
                <a:tableStyleId>{3393FE04-A8D6-43A2-8A31-5E14A83D58C4}</a:tableStyleId>
              </a:tblPr>
              <a:tblGrid>
                <a:gridCol w="4976800"/>
                <a:gridCol w="4014775"/>
              </a:tblGrid>
              <a:tr h="36512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Internal fragmentation</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External fragmentation</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4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It occurs when fixed sized memory blocks are allocated to the processes.</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It occurs when variable size memory space are allocated to the processes dynamically.</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4859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When the memory assigned to the process is slightly larger than the emory requested by the process this creates free space in the allocated block causing internal fragmentation.</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When the process is removed from the memory, it creates the free space in the memory causing external fragmentation.</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9144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memory must be partitioned into variable sized blocks and assign the best fit block to the process.</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Compaction, paging and segmentation.</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4636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problem of internal fragmentation can be reduced, but it can not be totally eliminated.</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paging and segmentation help in utilising the space freed due to external fragmentation by allowing a process to occupy the memory in a non-contiguous manner.</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7367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Internal fragmentation is the area occupied by a process but cannot be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used by the process. This space is unusable by the system until the process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release the space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External fragmentation exists when total free memory is enough for the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new process but it's not contiguous and can't satisfy the request. Storage is fragmented into small holes.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a:t>
            </a:r>
            <a:endParaRPr/>
          </a:p>
        </p:txBody>
      </p:sp>
      <p:sp>
        <p:nvSpPr>
          <p:cNvPr id="331" name="Google Shape;331;p24"/>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Partitions are of variable length and number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Process is allocated exactly as much memory as required</a:t>
            </a:r>
            <a:endParaRPr/>
          </a:p>
        </p:txBody>
      </p:sp>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ph type="title"/>
          </p:nvPr>
        </p:nvSpPr>
        <p:spPr>
          <a:xfrm>
            <a:off x="1600200" y="274637"/>
            <a:ext cx="7086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 Example</a:t>
            </a:r>
            <a:endParaRPr/>
          </a:p>
        </p:txBody>
      </p:sp>
      <p:sp>
        <p:nvSpPr>
          <p:cNvPr id="338" name="Google Shape;338;p25"/>
          <p:cNvSpPr txBox="1"/>
          <p:nvPr>
            <p:ph idx="1" type="body"/>
          </p:nvPr>
        </p:nvSpPr>
        <p:spPr>
          <a:xfrm>
            <a:off x="3581400" y="1524000"/>
            <a:ext cx="51054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1" lang="en-US" sz="3200" u="none">
                <a:solidFill>
                  <a:schemeClr val="dk1"/>
                </a:solidFill>
                <a:latin typeface="Arial"/>
                <a:ea typeface="Arial"/>
                <a:cs typeface="Arial"/>
                <a:sym typeface="Arial"/>
              </a:rPr>
              <a:t>External Fragmentation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Memory external to all processes is fragmented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Can resolve using </a:t>
            </a:r>
            <a:r>
              <a:rPr b="1" i="1" lang="en-US" sz="3200" u="none">
                <a:solidFill>
                  <a:schemeClr val="dk1"/>
                </a:solidFill>
                <a:latin typeface="Arial"/>
                <a:ea typeface="Arial"/>
                <a:cs typeface="Arial"/>
                <a:sym typeface="Arial"/>
              </a:rPr>
              <a:t>compaction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OS moves processes so that they are contiguous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Time consuming and wastes CPU time</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grpSp>
        <p:nvGrpSpPr>
          <p:cNvPr id="339" name="Google Shape;339;p25"/>
          <p:cNvGrpSpPr/>
          <p:nvPr/>
        </p:nvGrpSpPr>
        <p:grpSpPr>
          <a:xfrm>
            <a:off x="1489075" y="1600200"/>
            <a:ext cx="1600200" cy="4724400"/>
            <a:chOff x="1066800" y="1447800"/>
            <a:chExt cx="1600200" cy="4724400"/>
          </a:xfrm>
        </p:grpSpPr>
        <p:sp>
          <p:nvSpPr>
            <p:cNvPr id="340" name="Google Shape;340;p25"/>
            <p:cNvSpPr txBox="1"/>
            <p:nvPr/>
          </p:nvSpPr>
          <p:spPr>
            <a:xfrm>
              <a:off x="1066800" y="1447800"/>
              <a:ext cx="1600200" cy="4724400"/>
            </a:xfrm>
            <a:prstGeom prst="rect">
              <a:avLst/>
            </a:prstGeom>
            <a:solidFill>
              <a:schemeClr val="lt1"/>
            </a:solid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25"/>
            <p:cNvSpPr txBox="1"/>
            <p:nvPr/>
          </p:nvSpPr>
          <p:spPr>
            <a:xfrm>
              <a:off x="1066800" y="1447800"/>
              <a:ext cx="1600200" cy="762000"/>
            </a:xfrm>
            <a:prstGeom prst="rect">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OS (8M)</a:t>
              </a:r>
              <a:endParaRPr b="0" i="0" sz="1400" u="none" cap="none" strike="noStrike">
                <a:solidFill>
                  <a:srgbClr val="000000"/>
                </a:solidFill>
                <a:latin typeface="Arial"/>
                <a:ea typeface="Arial"/>
                <a:cs typeface="Arial"/>
                <a:sym typeface="Arial"/>
              </a:endParaRPr>
            </a:p>
          </p:txBody>
        </p:sp>
      </p:grpSp>
      <p:sp>
        <p:nvSpPr>
          <p:cNvPr id="342" name="Google Shape;342;p25"/>
          <p:cNvSpPr txBox="1"/>
          <p:nvPr/>
        </p:nvSpPr>
        <p:spPr>
          <a:xfrm>
            <a:off x="1489075" y="2362200"/>
            <a:ext cx="1600200" cy="1295400"/>
          </a:xfrm>
          <a:prstGeom prst="rect">
            <a:avLst/>
          </a:prstGeom>
          <a:solidFill>
            <a:srgbClr val="E6B9B8"/>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P1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(20M)</a:t>
            </a:r>
            <a:endParaRPr b="0" i="0" sz="1400" u="none" cap="none" strike="noStrike">
              <a:solidFill>
                <a:srgbClr val="000000"/>
              </a:solidFill>
              <a:latin typeface="Arial"/>
              <a:ea typeface="Arial"/>
              <a:cs typeface="Arial"/>
              <a:sym typeface="Arial"/>
            </a:endParaRPr>
          </a:p>
        </p:txBody>
      </p:sp>
      <p:sp>
        <p:nvSpPr>
          <p:cNvPr id="343" name="Google Shape;343;p25"/>
          <p:cNvSpPr txBox="1"/>
          <p:nvPr/>
        </p:nvSpPr>
        <p:spPr>
          <a:xfrm>
            <a:off x="1489075" y="3657600"/>
            <a:ext cx="1600200" cy="9144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(14M)</a:t>
            </a:r>
            <a:endParaRPr b="0" i="0" sz="1400" u="none" cap="none" strike="noStrike">
              <a:solidFill>
                <a:srgbClr val="000000"/>
              </a:solidFill>
              <a:latin typeface="Arial"/>
              <a:ea typeface="Arial"/>
              <a:cs typeface="Arial"/>
              <a:sym typeface="Arial"/>
            </a:endParaRPr>
          </a:p>
        </p:txBody>
      </p:sp>
      <p:sp>
        <p:nvSpPr>
          <p:cNvPr id="344" name="Google Shape;344;p25"/>
          <p:cNvSpPr txBox="1"/>
          <p:nvPr/>
        </p:nvSpPr>
        <p:spPr>
          <a:xfrm>
            <a:off x="1489075" y="4572000"/>
            <a:ext cx="1600200" cy="1295400"/>
          </a:xfrm>
          <a:prstGeom prst="rect">
            <a:avLst/>
          </a:prstGeom>
          <a:solidFill>
            <a:srgbClr val="953735"/>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(18M)</a:t>
            </a:r>
            <a:endParaRPr b="0" i="0" sz="1400" u="none" cap="none" strike="noStrike">
              <a:solidFill>
                <a:srgbClr val="000000"/>
              </a:solidFill>
              <a:latin typeface="Arial"/>
              <a:ea typeface="Arial"/>
              <a:cs typeface="Arial"/>
              <a:sym typeface="Arial"/>
            </a:endParaRPr>
          </a:p>
        </p:txBody>
      </p:sp>
      <p:sp>
        <p:nvSpPr>
          <p:cNvPr id="345" name="Google Shape;345;p25"/>
          <p:cNvSpPr txBox="1"/>
          <p:nvPr/>
        </p:nvSpPr>
        <p:spPr>
          <a:xfrm>
            <a:off x="1717675" y="3733800"/>
            <a:ext cx="9906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Empty (56M)</a:t>
            </a:r>
            <a:endParaRPr b="0" i="0" sz="1400" u="none" cap="none" strike="noStrike">
              <a:solidFill>
                <a:srgbClr val="000000"/>
              </a:solidFill>
              <a:latin typeface="Arial"/>
              <a:ea typeface="Arial"/>
              <a:cs typeface="Arial"/>
              <a:sym typeface="Arial"/>
            </a:endParaRPr>
          </a:p>
        </p:txBody>
      </p:sp>
      <p:sp>
        <p:nvSpPr>
          <p:cNvPr id="346" name="Google Shape;346;p25"/>
          <p:cNvSpPr txBox="1"/>
          <p:nvPr/>
        </p:nvSpPr>
        <p:spPr>
          <a:xfrm>
            <a:off x="1489075" y="5943600"/>
            <a:ext cx="1600200" cy="3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Empty (4M)</a:t>
            </a:r>
            <a:endParaRPr b="0" i="0" sz="1400" u="none" cap="none" strike="noStrike">
              <a:solidFill>
                <a:srgbClr val="000000"/>
              </a:solidFill>
              <a:latin typeface="Arial"/>
              <a:ea typeface="Arial"/>
              <a:cs typeface="Arial"/>
              <a:sym typeface="Arial"/>
            </a:endParaRPr>
          </a:p>
        </p:txBody>
      </p:sp>
      <p:sp>
        <p:nvSpPr>
          <p:cNvPr id="347" name="Google Shape;347;p25"/>
          <p:cNvSpPr txBox="1"/>
          <p:nvPr/>
        </p:nvSpPr>
        <p:spPr>
          <a:xfrm>
            <a:off x="1489075" y="3657600"/>
            <a:ext cx="1600200" cy="533400"/>
          </a:xfrm>
          <a:prstGeom prst="rect">
            <a:avLst/>
          </a:prstGeom>
          <a:solidFill>
            <a:srgbClr val="632523"/>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P4(8M)</a:t>
            </a:r>
            <a:endParaRPr b="0" i="0" sz="1400" u="none" cap="none" strike="noStrike">
              <a:solidFill>
                <a:srgbClr val="000000"/>
              </a:solidFill>
              <a:latin typeface="Arial"/>
              <a:ea typeface="Arial"/>
              <a:cs typeface="Arial"/>
              <a:sym typeface="Arial"/>
            </a:endParaRPr>
          </a:p>
        </p:txBody>
      </p:sp>
      <p:sp>
        <p:nvSpPr>
          <p:cNvPr id="348" name="Google Shape;348;p25"/>
          <p:cNvSpPr txBox="1"/>
          <p:nvPr/>
        </p:nvSpPr>
        <p:spPr>
          <a:xfrm>
            <a:off x="1489075" y="4191000"/>
            <a:ext cx="1600200" cy="3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Empty (6M)</a:t>
            </a:r>
            <a:endParaRPr b="0" i="0" sz="1400" u="none" cap="none" strike="noStrike">
              <a:solidFill>
                <a:srgbClr val="000000"/>
              </a:solidFill>
              <a:latin typeface="Arial"/>
              <a:ea typeface="Arial"/>
              <a:cs typeface="Arial"/>
              <a:sym typeface="Arial"/>
            </a:endParaRPr>
          </a:p>
        </p:txBody>
      </p:sp>
      <p:sp>
        <p:nvSpPr>
          <p:cNvPr id="349" name="Google Shape;349;p25"/>
          <p:cNvSpPr txBox="1"/>
          <p:nvPr/>
        </p:nvSpPr>
        <p:spPr>
          <a:xfrm>
            <a:off x="1489075" y="2362200"/>
            <a:ext cx="1600200" cy="9144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(14M)</a:t>
            </a:r>
            <a:endParaRPr b="0" i="0" sz="1400" u="none" cap="none" strike="noStrike">
              <a:solidFill>
                <a:srgbClr val="000000"/>
              </a:solidFill>
              <a:latin typeface="Arial"/>
              <a:ea typeface="Arial"/>
              <a:cs typeface="Arial"/>
              <a:sym typeface="Arial"/>
            </a:endParaRPr>
          </a:p>
        </p:txBody>
      </p:sp>
      <p:sp>
        <p:nvSpPr>
          <p:cNvPr id="350" name="Google Shape;350;p25"/>
          <p:cNvSpPr txBox="1"/>
          <p:nvPr/>
        </p:nvSpPr>
        <p:spPr>
          <a:xfrm>
            <a:off x="1489075" y="3276600"/>
            <a:ext cx="1600200" cy="3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Empty (6M)</a:t>
            </a:r>
            <a:endParaRPr b="0" i="0" sz="1400" u="none" cap="none" strike="noStrike">
              <a:solidFill>
                <a:srgbClr val="000000"/>
              </a:solidFill>
              <a:latin typeface="Arial"/>
              <a:ea typeface="Arial"/>
              <a:cs typeface="Arial"/>
              <a:sym typeface="Arial"/>
            </a:endParaRPr>
          </a:p>
        </p:txBody>
      </p:sp>
      <p:sp>
        <p:nvSpPr>
          <p:cNvPr id="351" name="Google Shape;351;p25"/>
          <p:cNvSpPr txBox="1"/>
          <p:nvPr/>
        </p:nvSpPr>
        <p:spPr>
          <a:xfrm>
            <a:off x="1219200" y="6488112"/>
            <a:ext cx="2108100" cy="3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Refer to Figure 7.4</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45"/>
                                        </p:tgtEl>
                                      </p:cBhvr>
                                    </p:animEffect>
                                    <p:set>
                                      <p:cBhvr>
                                        <p:cTn dur="1" fill="hold">
                                          <p:stCondLst>
                                            <p:cond delay="500"/>
                                          </p:stCondLst>
                                        </p:cTn>
                                        <p:tgtEl>
                                          <p:spTgt spid="34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1000"/>
                                        <p:tgtEl>
                                          <p:spTgt spid="34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1000"/>
                                        <p:tgtEl>
                                          <p:spTgt spid="343"/>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1000"/>
                                        <p:tgtEl>
                                          <p:spTgt spid="344"/>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343"/>
                                        </p:tgtEl>
                                        <p:attrNameLst>
                                          <p:attrName>ppt_x</p:attrName>
                                        </p:attrNameLst>
                                      </p:cBhvr>
                                      <p:tavLst>
                                        <p:tav fmla="" tm="0">
                                          <p:val>
                                            <p:strVal val="#ppt_x"/>
                                          </p:val>
                                        </p:tav>
                                        <p:tav fmla="" tm="100000">
                                          <p:val>
                                            <p:strVal val="#ppt_x+1"/>
                                          </p:val>
                                        </p:tav>
                                      </p:tavLst>
                                    </p:anim>
                                    <p:set>
                                      <p:cBhvr>
                                        <p:cTn dur="1" fill="hold">
                                          <p:stCondLst>
                                            <p:cond delay="500"/>
                                          </p:stCondLst>
                                        </p:cTn>
                                        <p:tgtEl>
                                          <p:spTgt spid="34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1000"/>
                                        <p:tgtEl>
                                          <p:spTgt spid="347"/>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342"/>
                                        </p:tgtEl>
                                        <p:attrNameLst>
                                          <p:attrName>ppt_x</p:attrName>
                                        </p:attrNameLst>
                                      </p:cBhvr>
                                      <p:tavLst>
                                        <p:tav fmla="" tm="0">
                                          <p:val>
                                            <p:strVal val="#ppt_x"/>
                                          </p:val>
                                        </p:tav>
                                        <p:tav fmla="" tm="100000">
                                          <p:val>
                                            <p:strVal val="#ppt_x+1"/>
                                          </p:val>
                                        </p:tav>
                                      </p:tavLst>
                                    </p:anim>
                                    <p:set>
                                      <p:cBhvr>
                                        <p:cTn dur="1" fill="hold">
                                          <p:stCondLst>
                                            <p:cond delay="500"/>
                                          </p:stCondLst>
                                        </p:cTn>
                                        <p:tgtEl>
                                          <p:spTgt spid="342"/>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1000"/>
                                        <p:tgtEl>
                                          <p:spTgt spid="34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500"/>
                                        <p:tgtEl>
                                          <p:spTgt spid="338">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500"/>
                                        <p:tgtEl>
                                          <p:spTgt spid="338">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500"/>
                                        <p:tgtEl>
                                          <p:spTgt spid="338">
                                            <p:txEl>
                                              <p:pRg end="3" st="3"/>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38">
                                            <p:txEl>
                                              <p:pRg end="4" st="4"/>
                                            </p:txEl>
                                          </p:spTgt>
                                        </p:tgtEl>
                                        <p:attrNameLst>
                                          <p:attrName>style.visibility</p:attrName>
                                        </p:attrNameLst>
                                      </p:cBhvr>
                                      <p:to>
                                        <p:strVal val="visible"/>
                                      </p:to>
                                    </p:set>
                                    <p:animEffect filter="fade" transition="in">
                                      <p:cBhvr>
                                        <p:cTn dur="500"/>
                                        <p:tgtEl>
                                          <p:spTgt spid="338">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38">
                                            <p:txEl>
                                              <p:pRg end="5" st="5"/>
                                            </p:txEl>
                                          </p:spTgt>
                                        </p:tgtEl>
                                        <p:attrNameLst>
                                          <p:attrName>style.visibility</p:attrName>
                                        </p:attrNameLst>
                                      </p:cBhvr>
                                      <p:to>
                                        <p:strVal val="visible"/>
                                      </p:to>
                                    </p:set>
                                    <p:animEffect filter="fade" transition="in">
                                      <p:cBhvr>
                                        <p:cTn dur="500"/>
                                        <p:tgtEl>
                                          <p:spTgt spid="33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a:t>
            </a:r>
            <a:endParaRPr/>
          </a:p>
        </p:txBody>
      </p:sp>
      <p:sp>
        <p:nvSpPr>
          <p:cNvPr id="358" name="Google Shape;358;p2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Operating system must decide which free block to allocate to a process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Best-fit algorithm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Chooses the block that is closest in size to the request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Worst performer overall</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Since smallest block is found for process, the smallest amount of fragmentation is left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Memory compaction must be done more often</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a:t>
            </a:r>
            <a:endParaRPr/>
          </a:p>
        </p:txBody>
      </p:sp>
      <p:sp>
        <p:nvSpPr>
          <p:cNvPr id="365" name="Google Shape;365;p2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First-fit algorithm</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Scans memory form the beginning and chooses the first available block that is large enough</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Fastest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May have many process loaded in the front end of memory that must be searched over when trying to find a free block</a:t>
            </a:r>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Dynamic Partitioning</a:t>
            </a:r>
            <a:endParaRPr/>
          </a:p>
        </p:txBody>
      </p:sp>
      <p:sp>
        <p:nvSpPr>
          <p:cNvPr id="372" name="Google Shape;372;p2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Next-fit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Scans memory from the location of the last placement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More often allocate a block of memory at the end of memory where the largest block is found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largest block of memory is broken up into smaller blocks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Compaction is required to obtain a large block at the end of memory</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Allocation</a:t>
            </a:r>
            <a:endParaRPr/>
          </a:p>
        </p:txBody>
      </p:sp>
      <p:pic>
        <p:nvPicPr>
          <p:cNvPr descr="Fig07_05.gif" id="379" name="Google Shape;379;p29"/>
          <p:cNvPicPr preferRelativeResize="0"/>
          <p:nvPr>
            <p:ph idx="1" type="body"/>
          </p:nvPr>
        </p:nvPicPr>
        <p:blipFill rotWithShape="1">
          <a:blip r:embed="rId3">
            <a:alphaModFix/>
          </a:blip>
          <a:srcRect b="0" l="0" r="0" t="0"/>
          <a:stretch/>
        </p:blipFill>
        <p:spPr>
          <a:xfrm>
            <a:off x="2439987" y="1143000"/>
            <a:ext cx="4380000" cy="5715000"/>
          </a:xfrm>
          <a:prstGeom prst="rect">
            <a:avLst/>
          </a:prstGeom>
          <a:noFill/>
          <a:ln>
            <a:noFill/>
          </a:ln>
        </p:spPr>
      </p:pic>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The need for memory management</a:t>
            </a:r>
            <a:endParaRPr/>
          </a:p>
        </p:txBody>
      </p:sp>
      <p:sp>
        <p:nvSpPr>
          <p:cNvPr id="185" name="Google Shape;185;p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Memory is cheap today, and getting cheaper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But applications are demanding more and more memory, there is never enough!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Memory Management, involves swapping blocks of data from secondary storage.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Memory I/O is slow compared to a CPU</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OS must cleverly time the swapping to maximise the CPU’s efficiency</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Buddy System</a:t>
            </a:r>
            <a:endParaRPr/>
          </a:p>
        </p:txBody>
      </p:sp>
      <p:sp>
        <p:nvSpPr>
          <p:cNvPr id="386" name="Google Shape;386;p3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Entire space available is treated as a single block of 2</a:t>
            </a:r>
            <a:r>
              <a:rPr b="0" baseline="30000" i="0" lang="en-US" sz="3200" u="none">
                <a:solidFill>
                  <a:schemeClr val="dk1"/>
                </a:solidFill>
                <a:latin typeface="Arial"/>
                <a:ea typeface="Arial"/>
                <a:cs typeface="Arial"/>
                <a:sym typeface="Arial"/>
              </a:rPr>
              <a:t>U</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If a request of size </a:t>
            </a:r>
            <a:r>
              <a:rPr b="0" i="1" lang="en-US" sz="3200" u="none">
                <a:solidFill>
                  <a:schemeClr val="dk1"/>
                </a:solidFill>
                <a:latin typeface="Arial"/>
                <a:ea typeface="Arial"/>
                <a:cs typeface="Arial"/>
                <a:sym typeface="Arial"/>
              </a:rPr>
              <a:t>s </a:t>
            </a:r>
            <a:r>
              <a:rPr b="0" i="0" lang="en-US" sz="3200" u="none">
                <a:solidFill>
                  <a:schemeClr val="dk1"/>
                </a:solidFill>
                <a:latin typeface="Arial"/>
                <a:ea typeface="Arial"/>
                <a:cs typeface="Arial"/>
                <a:sym typeface="Arial"/>
              </a:rPr>
              <a:t>where 2</a:t>
            </a:r>
            <a:r>
              <a:rPr b="0" baseline="30000" i="1" lang="en-US" sz="3200" u="none">
                <a:solidFill>
                  <a:schemeClr val="dk1"/>
                </a:solidFill>
                <a:latin typeface="Arial"/>
                <a:ea typeface="Arial"/>
                <a:cs typeface="Arial"/>
                <a:sym typeface="Arial"/>
              </a:rPr>
              <a:t>U</a:t>
            </a:r>
            <a:r>
              <a:rPr b="0" baseline="30000" i="0" lang="en-US" sz="3200" u="none">
                <a:solidFill>
                  <a:schemeClr val="dk1"/>
                </a:solidFill>
                <a:latin typeface="Arial"/>
                <a:ea typeface="Arial"/>
                <a:cs typeface="Arial"/>
                <a:sym typeface="Arial"/>
              </a:rPr>
              <a:t>-1</a:t>
            </a:r>
            <a:r>
              <a:rPr b="0" i="0" lang="en-US" sz="3200" u="none">
                <a:solidFill>
                  <a:schemeClr val="dk1"/>
                </a:solidFill>
                <a:latin typeface="Arial"/>
                <a:ea typeface="Arial"/>
                <a:cs typeface="Arial"/>
                <a:sym typeface="Arial"/>
              </a:rPr>
              <a:t> &lt; </a:t>
            </a:r>
            <a:r>
              <a:rPr b="0" i="1" lang="en-US" sz="3200" u="none">
                <a:solidFill>
                  <a:schemeClr val="dk1"/>
                </a:solidFill>
                <a:latin typeface="Arial"/>
                <a:ea typeface="Arial"/>
                <a:cs typeface="Arial"/>
                <a:sym typeface="Arial"/>
              </a:rPr>
              <a:t>s </a:t>
            </a:r>
            <a:r>
              <a:rPr b="0" i="0" lang="en-US" sz="3200" u="none">
                <a:solidFill>
                  <a:schemeClr val="dk1"/>
                </a:solidFill>
                <a:latin typeface="Arial"/>
                <a:ea typeface="Arial"/>
                <a:cs typeface="Arial"/>
                <a:sym typeface="Arial"/>
              </a:rPr>
              <a:t>&lt;= 2</a:t>
            </a:r>
            <a:r>
              <a:rPr b="0" baseline="30000" i="1" lang="en-US" sz="3200" u="none">
                <a:solidFill>
                  <a:schemeClr val="dk1"/>
                </a:solidFill>
                <a:latin typeface="Arial"/>
                <a:ea typeface="Arial"/>
                <a:cs typeface="Arial"/>
                <a:sym typeface="Arial"/>
              </a:rPr>
              <a:t>U</a:t>
            </a:r>
            <a:endParaRPr b="0" i="1" sz="3200" u="non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entire block is allocated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Otherwise block is split into two equal buddies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Process continues until smallest block greater than or equal to </a:t>
            </a:r>
            <a:r>
              <a:rPr b="0" i="1" lang="en-US" sz="2800" u="none" cap="none" strike="noStrike">
                <a:solidFill>
                  <a:schemeClr val="dk1"/>
                </a:solidFill>
                <a:latin typeface="Arial"/>
                <a:ea typeface="Arial"/>
                <a:cs typeface="Arial"/>
                <a:sym typeface="Arial"/>
              </a:rPr>
              <a:t>s </a:t>
            </a:r>
            <a:r>
              <a:rPr b="0" i="0" lang="en-US" sz="2800" u="none" cap="none" strike="noStrike">
                <a:solidFill>
                  <a:schemeClr val="dk1"/>
                </a:solidFill>
                <a:latin typeface="Arial"/>
                <a:ea typeface="Arial"/>
                <a:cs typeface="Arial"/>
                <a:sym typeface="Arial"/>
              </a:rPr>
              <a:t>is generated</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1524000" y="274637"/>
            <a:ext cx="716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Example of Buddy System</a:t>
            </a:r>
            <a:endParaRPr/>
          </a:p>
        </p:txBody>
      </p:sp>
      <p:pic>
        <p:nvPicPr>
          <p:cNvPr descr="Fig07_06.gif" id="393" name="Google Shape;393;p31"/>
          <p:cNvPicPr preferRelativeResize="0"/>
          <p:nvPr>
            <p:ph idx="1" type="body"/>
          </p:nvPr>
        </p:nvPicPr>
        <p:blipFill rotWithShape="1">
          <a:blip r:embed="rId3">
            <a:alphaModFix/>
          </a:blip>
          <a:srcRect b="0" l="0" r="0" t="0"/>
          <a:stretch/>
        </p:blipFill>
        <p:spPr>
          <a:xfrm>
            <a:off x="685800" y="1066800"/>
            <a:ext cx="8412300" cy="5594400"/>
          </a:xfrm>
          <a:prstGeom prst="rect">
            <a:avLst/>
          </a:prstGeom>
          <a:noFill/>
          <a:ln>
            <a:noFill/>
          </a:ln>
        </p:spPr>
      </p:pic>
    </p:spTree>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1371600" y="274637"/>
            <a:ext cx="7315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Tree Representation of Buddy System</a:t>
            </a:r>
            <a:endParaRPr/>
          </a:p>
        </p:txBody>
      </p:sp>
      <p:pic>
        <p:nvPicPr>
          <p:cNvPr descr="Fig07_07.gif" id="400" name="Google Shape;400;p32"/>
          <p:cNvPicPr preferRelativeResize="0"/>
          <p:nvPr>
            <p:ph idx="1" type="body"/>
          </p:nvPr>
        </p:nvPicPr>
        <p:blipFill rotWithShape="1">
          <a:blip r:embed="rId3">
            <a:alphaModFix/>
          </a:blip>
          <a:srcRect b="0" l="0" r="0" t="0"/>
          <a:stretch/>
        </p:blipFill>
        <p:spPr>
          <a:xfrm>
            <a:off x="1258887" y="1524000"/>
            <a:ext cx="6531000" cy="5181600"/>
          </a:xfrm>
          <a:prstGeom prst="rect">
            <a:avLst/>
          </a:prstGeom>
          <a:noFill/>
          <a:ln>
            <a:noFill/>
          </a:ln>
        </p:spPr>
      </p:pic>
    </p:spTree>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Arial"/>
              <a:ea typeface="Arial"/>
              <a:cs typeface="Arial"/>
              <a:sym typeface="Arial"/>
            </a:endParaRPr>
          </a:p>
        </p:txBody>
      </p:sp>
      <p:sp>
        <p:nvSpPr>
          <p:cNvPr id="406" name="Google Shape;406;p33"/>
          <p:cNvSpPr txBox="1"/>
          <p:nvPr>
            <p:ph idx="1" type="body"/>
          </p:nvPr>
        </p:nvSpPr>
        <p:spPr>
          <a:xfrm>
            <a:off x="304800" y="990600"/>
            <a:ext cx="8839200" cy="556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t/>
            </a:r>
            <a:endParaRPr b="1" i="0" sz="3200" u="none">
              <a:solidFill>
                <a:schemeClr val="dk1"/>
              </a:solidFill>
              <a:latin typeface="Arial"/>
              <a:ea typeface="Arial"/>
              <a:cs typeface="Arial"/>
              <a:sym typeface="Arial"/>
            </a:endParaRPr>
          </a:p>
          <a:p>
            <a:pPr indent="0" lvl="0" marL="0" marR="0" rtl="0" algn="l">
              <a:lnSpc>
                <a:spcPct val="100000"/>
              </a:lnSpc>
              <a:spcBef>
                <a:spcPts val="640"/>
              </a:spcBef>
              <a:spcAft>
                <a:spcPts val="0"/>
              </a:spcAft>
              <a:buClr>
                <a:schemeClr val="dk1"/>
              </a:buClr>
              <a:buSzPts val="3200"/>
              <a:buFont typeface="Arial"/>
              <a:buNone/>
            </a:pPr>
            <a:r>
              <a:t/>
            </a:r>
            <a:endParaRPr b="1" i="0" sz="3200" u="none">
              <a:solidFill>
                <a:schemeClr val="dk1"/>
              </a:solidFill>
              <a:latin typeface="Arial"/>
              <a:ea typeface="Arial"/>
              <a:cs typeface="Arial"/>
              <a:sym typeface="Arial"/>
            </a:endParaRPr>
          </a:p>
          <a:p>
            <a:pPr indent="0" lvl="0" marL="0" marR="0" rtl="0" algn="l">
              <a:lnSpc>
                <a:spcPct val="100000"/>
              </a:lnSpc>
              <a:spcBef>
                <a:spcPts val="64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Given memory partitions of 100K, 500K, 200K, 300K, and 600K (in order), how would each of the First-fit, Best-fit, and Worst-fit algorithms place processes of 212K, 417K, 122K, and 426K (in order)? Which algorithm makes the most efficient use of memory? </a:t>
            </a:r>
            <a:endParaRPr/>
          </a:p>
        </p:txBody>
      </p:sp>
    </p:spTree>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Arial"/>
              <a:ea typeface="Arial"/>
              <a:cs typeface="Arial"/>
              <a:sym typeface="Arial"/>
            </a:endParaRPr>
          </a:p>
        </p:txBody>
      </p:sp>
      <p:sp>
        <p:nvSpPr>
          <p:cNvPr id="412" name="Google Shape;412;p34"/>
          <p:cNvSpPr txBox="1"/>
          <p:nvPr>
            <p:ph idx="1" type="body"/>
          </p:nvPr>
        </p:nvSpPr>
        <p:spPr>
          <a:xfrm>
            <a:off x="457200" y="1417637"/>
            <a:ext cx="8686800" cy="5135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800"/>
              </a:spcBef>
              <a:spcAft>
                <a:spcPts val="0"/>
              </a:spcAft>
              <a:buClr>
                <a:schemeClr val="dk1"/>
              </a:buClr>
              <a:buSzPts val="4000"/>
              <a:buFont typeface="Arial"/>
              <a:buChar char="•"/>
            </a:pPr>
            <a:r>
              <a:rPr b="0" i="0" lang="en-US" sz="4000" u="none">
                <a:solidFill>
                  <a:schemeClr val="dk1"/>
                </a:solidFill>
                <a:latin typeface="Arial"/>
                <a:ea typeface="Arial"/>
                <a:cs typeface="Arial"/>
                <a:sym typeface="Arial"/>
              </a:rPr>
              <a:t>First-fit: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212k -&gt; 500K (288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417k -&gt; 600k (183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122k -&gt; 288k (166k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426k -&gt; nowhere big enough left.</a:t>
            </a:r>
            <a:endParaRPr/>
          </a:p>
        </p:txBody>
      </p:sp>
    </p:spTree>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Arial"/>
              <a:ea typeface="Arial"/>
              <a:cs typeface="Arial"/>
              <a:sym typeface="Arial"/>
            </a:endParaRPr>
          </a:p>
        </p:txBody>
      </p:sp>
      <p:sp>
        <p:nvSpPr>
          <p:cNvPr id="418" name="Google Shape;418;p3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Arial"/>
                <a:ea typeface="Arial"/>
                <a:cs typeface="Arial"/>
                <a:sym typeface="Arial"/>
              </a:rPr>
              <a:t>Best-fit: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212k -&gt; 300k (88k left)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417k -&gt; 500k (83k left)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122k -&gt; 200k (78k left) </a:t>
            </a:r>
            <a:br>
              <a:rPr b="0" i="0" lang="en-US" sz="3600" u="none">
                <a:solidFill>
                  <a:schemeClr val="dk1"/>
                </a:solidFill>
                <a:latin typeface="Arial"/>
                <a:ea typeface="Arial"/>
                <a:cs typeface="Arial"/>
                <a:sym typeface="Arial"/>
              </a:rPr>
            </a:br>
            <a:r>
              <a:rPr b="0" i="0" lang="en-US" sz="3600" u="none">
                <a:solidFill>
                  <a:schemeClr val="dk1"/>
                </a:solidFill>
                <a:latin typeface="Arial"/>
                <a:ea typeface="Arial"/>
                <a:cs typeface="Arial"/>
                <a:sym typeface="Arial"/>
              </a:rPr>
              <a:t>426k -&gt; 600k (174k left) </a:t>
            </a:r>
            <a:br>
              <a:rPr b="0" i="0" lang="en-US" sz="3600" u="none">
                <a:solidFill>
                  <a:schemeClr val="dk1"/>
                </a:solidFill>
                <a:latin typeface="Arial"/>
                <a:ea typeface="Arial"/>
                <a:cs typeface="Arial"/>
                <a:sym typeface="Arial"/>
              </a:rPr>
            </a:br>
            <a:br>
              <a:rPr b="0" i="0" lang="en-US" sz="3600" u="none">
                <a:solidFill>
                  <a:schemeClr val="dk1"/>
                </a:solidFill>
                <a:latin typeface="Arial"/>
                <a:ea typeface="Arial"/>
                <a:cs typeface="Arial"/>
                <a:sym typeface="Arial"/>
              </a:rPr>
            </a:br>
            <a:endParaRPr/>
          </a:p>
        </p:txBody>
      </p:sp>
    </p:spTree>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Arial"/>
              <a:ea typeface="Arial"/>
              <a:cs typeface="Arial"/>
              <a:sym typeface="Arial"/>
            </a:endParaRPr>
          </a:p>
        </p:txBody>
      </p:sp>
      <p:sp>
        <p:nvSpPr>
          <p:cNvPr id="424" name="Google Shape;424;p3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Char char="•"/>
            </a:pPr>
            <a:r>
              <a:rPr b="0" i="0" lang="en-US" sz="4000" u="none">
                <a:solidFill>
                  <a:schemeClr val="dk1"/>
                </a:solidFill>
                <a:latin typeface="Arial"/>
                <a:ea typeface="Arial"/>
                <a:cs typeface="Arial"/>
                <a:sym typeface="Arial"/>
              </a:rPr>
              <a:t>Worst-fit: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212k -&gt; 600k (388k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417k -&gt; 500k (83k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122k -&gt; 388k (266k left) </a:t>
            </a:r>
            <a:br>
              <a:rPr b="0" i="0" lang="en-US" sz="4000" u="none">
                <a:solidFill>
                  <a:schemeClr val="dk1"/>
                </a:solidFill>
                <a:latin typeface="Arial"/>
                <a:ea typeface="Arial"/>
                <a:cs typeface="Arial"/>
                <a:sym typeface="Arial"/>
              </a:rPr>
            </a:br>
            <a:r>
              <a:rPr b="0" i="0" lang="en-US" sz="4000" u="none">
                <a:solidFill>
                  <a:schemeClr val="dk1"/>
                </a:solidFill>
                <a:latin typeface="Arial"/>
                <a:ea typeface="Arial"/>
                <a:cs typeface="Arial"/>
                <a:sym typeface="Arial"/>
              </a:rPr>
              <a:t>426k -&gt; nowhere big enough again! </a:t>
            </a:r>
            <a:endParaRPr/>
          </a:p>
          <a:p>
            <a:pPr indent="-88900" lvl="0" marL="342900" marR="0" rtl="0" algn="l">
              <a:lnSpc>
                <a:spcPct val="100000"/>
              </a:lnSpc>
              <a:spcBef>
                <a:spcPts val="800"/>
              </a:spcBef>
              <a:spcAft>
                <a:spcPts val="0"/>
              </a:spcAft>
              <a:buClr>
                <a:schemeClr val="dk1"/>
              </a:buClr>
              <a:buSzPts val="4000"/>
              <a:buFont typeface="Arial"/>
              <a:buNone/>
            </a:pPr>
            <a:r>
              <a:t/>
            </a:r>
            <a:endParaRPr b="0" i="0" sz="40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Relocation</a:t>
            </a:r>
            <a:endParaRPr/>
          </a:p>
        </p:txBody>
      </p:sp>
      <p:sp>
        <p:nvSpPr>
          <p:cNvPr id="431" name="Google Shape;431;p3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When program loaded into memory the actual (absolute) memory locations are determined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process may occupy different partitions which means different absolute memory locations during execution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Swapping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Compaction</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Addresses</a:t>
            </a:r>
            <a:endParaRPr/>
          </a:p>
        </p:txBody>
      </p:sp>
      <p:sp>
        <p:nvSpPr>
          <p:cNvPr id="438" name="Google Shape;438;p3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Logical</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Reference to a memory location independent of the current assignment of data to memory.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Relative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Address expressed as a location relative to some known point.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Physical or Absolute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absolute address or actual location in main memory.</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400">
              <a:solidFill>
                <a:schemeClr val="dk1"/>
              </a:solidFill>
              <a:latin typeface="Arial"/>
              <a:ea typeface="Arial"/>
              <a:cs typeface="Arial"/>
              <a:sym typeface="Arial"/>
            </a:endParaRPr>
          </a:p>
        </p:txBody>
      </p:sp>
      <p:pic>
        <p:nvPicPr>
          <p:cNvPr id="445" name="Google Shape;445;p39"/>
          <p:cNvPicPr preferRelativeResize="0"/>
          <p:nvPr>
            <p:ph idx="1" type="body"/>
          </p:nvPr>
        </p:nvPicPr>
        <p:blipFill rotWithShape="1">
          <a:blip r:embed="rId3">
            <a:alphaModFix/>
          </a:blip>
          <a:srcRect b="0" l="0" r="0" t="0"/>
          <a:stretch/>
        </p:blipFill>
        <p:spPr>
          <a:xfrm>
            <a:off x="685800" y="727075"/>
            <a:ext cx="8458200" cy="6096000"/>
          </a:xfrm>
          <a:prstGeom prst="rect">
            <a:avLst/>
          </a:prstGeom>
          <a:noFill/>
          <a:ln>
            <a:noFill/>
          </a:ln>
        </p:spPr>
      </p:pic>
      <p:pic>
        <p:nvPicPr>
          <p:cNvPr id="446" name="Google Shape;446;p39"/>
          <p:cNvPicPr preferRelativeResize="0"/>
          <p:nvPr/>
        </p:nvPicPr>
        <p:blipFill rotWithShape="1">
          <a:blip r:embed="rId4">
            <a:alphaModFix/>
          </a:blip>
          <a:srcRect b="0" l="0" r="0" t="0"/>
          <a:stretch/>
        </p:blipFill>
        <p:spPr>
          <a:xfrm>
            <a:off x="685800" y="6348412"/>
            <a:ext cx="8001001" cy="495300"/>
          </a:xfrm>
          <a:prstGeom prst="rect">
            <a:avLst/>
          </a:prstGeom>
          <a:noFill/>
          <a:ln>
            <a:noFill/>
          </a:ln>
        </p:spPr>
      </p:pic>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Memory Management</a:t>
            </a:r>
            <a:endParaRPr/>
          </a:p>
        </p:txBody>
      </p:sp>
      <p:sp>
        <p:nvSpPr>
          <p:cNvPr id="192" name="Google Shape;192;p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0" lvl="0" marL="342900" marR="0" rtl="0" algn="l">
              <a:lnSpc>
                <a:spcPct val="100000"/>
              </a:lnSpc>
              <a:spcBef>
                <a:spcPts val="0"/>
              </a:spcBef>
              <a:spcAft>
                <a:spcPts val="0"/>
              </a:spcAft>
              <a:buClr>
                <a:schemeClr val="dk1"/>
              </a:buClr>
              <a:buSzPts val="3200"/>
              <a:buFont typeface="Arial"/>
              <a:buNone/>
            </a:pPr>
            <a:r>
              <a:t/>
            </a:r>
            <a:endParaRPr b="0" i="1" sz="3200" u="none">
              <a:solidFill>
                <a:schemeClr val="dk1"/>
              </a:solidFill>
              <a:latin typeface="Arial"/>
              <a:ea typeface="Arial"/>
              <a:cs typeface="Arial"/>
              <a:sym typeface="Arial"/>
            </a:endParaRPr>
          </a:p>
          <a:p>
            <a:pPr indent="0" lvl="0" marL="342900" marR="0" rtl="0" algn="l">
              <a:lnSpc>
                <a:spcPct val="100000"/>
              </a:lnSpc>
              <a:spcBef>
                <a:spcPts val="640"/>
              </a:spcBef>
              <a:spcAft>
                <a:spcPts val="0"/>
              </a:spcAft>
              <a:buClr>
                <a:schemeClr val="dk1"/>
              </a:buClr>
              <a:buSzPts val="3200"/>
              <a:buFont typeface="Arial"/>
              <a:buNone/>
            </a:pPr>
            <a:r>
              <a:t/>
            </a:r>
            <a:endParaRPr b="0" i="1" sz="3200" u="none">
              <a:solidFill>
                <a:schemeClr val="dk1"/>
              </a:solidFill>
              <a:latin typeface="Arial"/>
              <a:ea typeface="Arial"/>
              <a:cs typeface="Arial"/>
              <a:sym typeface="Arial"/>
            </a:endParaRPr>
          </a:p>
          <a:p>
            <a:pPr indent="0" lvl="0" marL="342900" marR="0" rtl="0" algn="l">
              <a:lnSpc>
                <a:spcPct val="100000"/>
              </a:lnSpc>
              <a:spcBef>
                <a:spcPts val="640"/>
              </a:spcBef>
              <a:spcAft>
                <a:spcPts val="0"/>
              </a:spcAft>
              <a:buClr>
                <a:schemeClr val="dk1"/>
              </a:buClr>
              <a:buSzPts val="3200"/>
              <a:buFont typeface="Arial"/>
              <a:buNone/>
            </a:pPr>
            <a:r>
              <a:rPr b="0" i="1" lang="en-US" sz="3200" u="none">
                <a:solidFill>
                  <a:schemeClr val="dk1"/>
                </a:solidFill>
                <a:latin typeface="Arial"/>
                <a:ea typeface="Arial"/>
                <a:cs typeface="Arial"/>
                <a:sym typeface="Arial"/>
              </a:rPr>
              <a:t>Memory needs to be allocated to ensure a reasonable supply of ready processes to consume available processor time</a:t>
            </a:r>
            <a:endParaRPr/>
          </a:p>
          <a:p>
            <a:pPr indent="-139700" lvl="0" marL="342900" marR="0" rtl="0" algn="l">
              <a:lnSpc>
                <a:spcPct val="100000"/>
              </a:lnSpc>
              <a:spcBef>
                <a:spcPts val="640"/>
              </a:spcBef>
              <a:spcAft>
                <a:spcPts val="0"/>
              </a:spcAft>
              <a:buClr>
                <a:schemeClr val="dk1"/>
              </a:buClr>
              <a:buSzPts val="3200"/>
              <a:buFont typeface="Arial"/>
              <a:buNone/>
            </a:pPr>
            <a:r>
              <a:t/>
            </a:r>
            <a:endParaRPr b="0" i="1"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Relocation</a:t>
            </a:r>
            <a:endParaRPr/>
          </a:p>
        </p:txBody>
      </p:sp>
      <p:pic>
        <p:nvPicPr>
          <p:cNvPr descr="Fig07_08.gif" id="453" name="Google Shape;453;p40"/>
          <p:cNvPicPr preferRelativeResize="0"/>
          <p:nvPr>
            <p:ph idx="1" type="body"/>
          </p:nvPr>
        </p:nvPicPr>
        <p:blipFill rotWithShape="1">
          <a:blip r:embed="rId3">
            <a:alphaModFix/>
          </a:blip>
          <a:srcRect b="0" l="0" r="0" t="0"/>
          <a:stretch/>
        </p:blipFill>
        <p:spPr>
          <a:xfrm>
            <a:off x="1828800" y="1143000"/>
            <a:ext cx="5437200" cy="5486400"/>
          </a:xfrm>
          <a:prstGeom prst="rect">
            <a:avLst/>
          </a:prstGeom>
          <a:noFill/>
          <a:ln>
            <a:noFill/>
          </a:ln>
        </p:spPr>
      </p:pic>
    </p:spTree>
  </p:cSld>
  <p:clrMapOvr>
    <a:masterClrMapping/>
  </p:clrMapOvr>
  <p:transition spd="slow">
    <p:push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Registers Used during Execution</a:t>
            </a:r>
            <a:endParaRPr/>
          </a:p>
        </p:txBody>
      </p:sp>
      <p:sp>
        <p:nvSpPr>
          <p:cNvPr id="460" name="Google Shape;460;p4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Base register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Starting address for the process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Bounds register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Ending location of the process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These values are set when the process is loaded or when the process is swapped in</a:t>
            </a:r>
            <a:endParaRPr/>
          </a:p>
        </p:txBody>
      </p:sp>
    </p:spTree>
  </p:cSld>
  <p:clrMapOvr>
    <a:masterClrMapping/>
  </p:clrMapOvr>
  <p:transition spd="slow">
    <p:push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Registers Used during Execution</a:t>
            </a:r>
            <a:endParaRPr/>
          </a:p>
        </p:txBody>
      </p:sp>
      <p:sp>
        <p:nvSpPr>
          <p:cNvPr id="467" name="Google Shape;467;p4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value of the base register is added to a relative address to produce an absolute address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resulting address is compared with the value in the bounds register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If the address is not within bounds, an interrupt is generated to the operating system</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Paging</a:t>
            </a:r>
            <a:endParaRPr/>
          </a:p>
        </p:txBody>
      </p:sp>
      <p:sp>
        <p:nvSpPr>
          <p:cNvPr id="474" name="Google Shape;474;p4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Partition memory into small equal fixed-size chunks and divide each process into the same size chunks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chunks of a process are called </a:t>
            </a:r>
            <a:r>
              <a:rPr b="1" i="1" lang="en-US" sz="3200" u="none">
                <a:solidFill>
                  <a:schemeClr val="dk1"/>
                </a:solidFill>
                <a:latin typeface="Arial"/>
                <a:ea typeface="Arial"/>
                <a:cs typeface="Arial"/>
                <a:sym typeface="Arial"/>
              </a:rPr>
              <a:t>pages</a:t>
            </a:r>
            <a:r>
              <a:rPr b="0" i="0" lang="en-US" sz="3200" u="none">
                <a:solidFill>
                  <a:schemeClr val="dk1"/>
                </a:solidFill>
                <a:latin typeface="Arial"/>
                <a:ea typeface="Arial"/>
                <a:cs typeface="Arial"/>
                <a:sym typeface="Arial"/>
              </a:rPr>
              <a:t>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chunks of memory are called </a:t>
            </a:r>
            <a:r>
              <a:rPr b="1" i="1" lang="en-US" sz="3200" u="none">
                <a:solidFill>
                  <a:schemeClr val="dk1"/>
                </a:solidFill>
                <a:latin typeface="Arial"/>
                <a:ea typeface="Arial"/>
                <a:cs typeface="Arial"/>
                <a:sym typeface="Arial"/>
              </a:rPr>
              <a:t>frames</a:t>
            </a:r>
            <a:endParaRPr/>
          </a:p>
          <a:p>
            <a:pPr indent="-139700" lvl="0" marL="342900" marR="0" rtl="0" algn="l">
              <a:lnSpc>
                <a:spcPct val="100000"/>
              </a:lnSpc>
              <a:spcBef>
                <a:spcPts val="640"/>
              </a:spcBef>
              <a:spcAft>
                <a:spcPts val="0"/>
              </a:spcAft>
              <a:buClr>
                <a:schemeClr val="dk1"/>
              </a:buClr>
              <a:buSzPts val="3200"/>
              <a:buFont typeface="Arial"/>
              <a:buNone/>
            </a:pPr>
            <a:r>
              <a:t/>
            </a:r>
            <a:endParaRPr b="1" i="1"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Paging</a:t>
            </a:r>
            <a:endParaRPr/>
          </a:p>
        </p:txBody>
      </p:sp>
      <p:sp>
        <p:nvSpPr>
          <p:cNvPr id="481" name="Google Shape;481;p4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Operating system maintains a page table for each process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Contains the frame location for each page in the process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Memory address consist of a page number and offset within the page</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Processes and Frames</a:t>
            </a:r>
            <a:endParaRPr/>
          </a:p>
        </p:txBody>
      </p:sp>
      <p:pic>
        <p:nvPicPr>
          <p:cNvPr id="488" name="Google Shape;488;p45"/>
          <p:cNvPicPr preferRelativeResize="0"/>
          <p:nvPr/>
        </p:nvPicPr>
        <p:blipFill rotWithShape="1">
          <a:blip r:embed="rId3">
            <a:alphaModFix/>
          </a:blip>
          <a:srcRect b="0" l="0" r="0" t="0"/>
          <a:stretch/>
        </p:blipFill>
        <p:spPr>
          <a:xfrm>
            <a:off x="990600" y="1447800"/>
            <a:ext cx="4419600" cy="5410200"/>
          </a:xfrm>
          <a:prstGeom prst="rect">
            <a:avLst/>
          </a:prstGeom>
          <a:noFill/>
          <a:ln>
            <a:noFill/>
          </a:ln>
        </p:spPr>
      </p:pic>
      <p:sp>
        <p:nvSpPr>
          <p:cNvPr id="489" name="Google Shape;489;p45"/>
          <p:cNvSpPr txBox="1"/>
          <p:nvPr/>
        </p:nvSpPr>
        <p:spPr>
          <a:xfrm>
            <a:off x="2514600" y="1981200"/>
            <a:ext cx="2286000" cy="304800"/>
          </a:xfrm>
          <a:prstGeom prst="rect">
            <a:avLst/>
          </a:prstGeom>
          <a:solidFill>
            <a:srgbClr val="95B3D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A.0</a:t>
            </a:r>
            <a:endParaRPr b="0" i="0" sz="1400" u="none" cap="none" strike="noStrike">
              <a:solidFill>
                <a:srgbClr val="000000"/>
              </a:solidFill>
              <a:latin typeface="Arial"/>
              <a:ea typeface="Arial"/>
              <a:cs typeface="Arial"/>
              <a:sym typeface="Arial"/>
            </a:endParaRPr>
          </a:p>
        </p:txBody>
      </p:sp>
      <p:sp>
        <p:nvSpPr>
          <p:cNvPr id="490" name="Google Shape;490;p45"/>
          <p:cNvSpPr txBox="1"/>
          <p:nvPr/>
        </p:nvSpPr>
        <p:spPr>
          <a:xfrm>
            <a:off x="2514600" y="2286000"/>
            <a:ext cx="2286000" cy="304800"/>
          </a:xfrm>
          <a:prstGeom prst="rect">
            <a:avLst/>
          </a:prstGeom>
          <a:solidFill>
            <a:srgbClr val="95B3D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a:t>
            </a:r>
            <a:endParaRPr b="0" i="0" sz="1400" u="none" cap="none" strike="noStrike">
              <a:solidFill>
                <a:srgbClr val="000000"/>
              </a:solidFill>
              <a:latin typeface="Arial"/>
              <a:ea typeface="Arial"/>
              <a:cs typeface="Arial"/>
              <a:sym typeface="Arial"/>
            </a:endParaRPr>
          </a:p>
        </p:txBody>
      </p:sp>
      <p:sp>
        <p:nvSpPr>
          <p:cNvPr id="491" name="Google Shape;491;p45"/>
          <p:cNvSpPr txBox="1"/>
          <p:nvPr/>
        </p:nvSpPr>
        <p:spPr>
          <a:xfrm>
            <a:off x="2514600" y="2590800"/>
            <a:ext cx="2286000" cy="304800"/>
          </a:xfrm>
          <a:prstGeom prst="rect">
            <a:avLst/>
          </a:prstGeom>
          <a:solidFill>
            <a:srgbClr val="95B3D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A.2</a:t>
            </a:r>
            <a:endParaRPr b="0" i="0" sz="1400" u="none" cap="none" strike="noStrike">
              <a:solidFill>
                <a:srgbClr val="000000"/>
              </a:solidFill>
              <a:latin typeface="Arial"/>
              <a:ea typeface="Arial"/>
              <a:cs typeface="Arial"/>
              <a:sym typeface="Arial"/>
            </a:endParaRPr>
          </a:p>
        </p:txBody>
      </p:sp>
      <p:sp>
        <p:nvSpPr>
          <p:cNvPr id="492" name="Google Shape;492;p45"/>
          <p:cNvSpPr txBox="1"/>
          <p:nvPr/>
        </p:nvSpPr>
        <p:spPr>
          <a:xfrm>
            <a:off x="2514600" y="2895600"/>
            <a:ext cx="2286000" cy="304800"/>
          </a:xfrm>
          <a:prstGeom prst="rect">
            <a:avLst/>
          </a:prstGeom>
          <a:solidFill>
            <a:srgbClr val="95B3D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A.3</a:t>
            </a:r>
            <a:endParaRPr b="0" i="0" sz="1400" u="none" cap="none" strike="noStrike">
              <a:solidFill>
                <a:srgbClr val="000000"/>
              </a:solidFill>
              <a:latin typeface="Arial"/>
              <a:ea typeface="Arial"/>
              <a:cs typeface="Arial"/>
              <a:sym typeface="Arial"/>
            </a:endParaRPr>
          </a:p>
        </p:txBody>
      </p:sp>
      <p:sp>
        <p:nvSpPr>
          <p:cNvPr id="493" name="Google Shape;493;p45"/>
          <p:cNvSpPr txBox="1"/>
          <p:nvPr/>
        </p:nvSpPr>
        <p:spPr>
          <a:xfrm>
            <a:off x="2514600" y="3200400"/>
            <a:ext cx="2286000" cy="3048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B.0</a:t>
            </a:r>
            <a:endParaRPr b="0" i="0" sz="1400" u="none" cap="none" strike="noStrike">
              <a:solidFill>
                <a:srgbClr val="000000"/>
              </a:solidFill>
              <a:latin typeface="Arial"/>
              <a:ea typeface="Arial"/>
              <a:cs typeface="Arial"/>
              <a:sym typeface="Arial"/>
            </a:endParaRPr>
          </a:p>
        </p:txBody>
      </p:sp>
      <p:sp>
        <p:nvSpPr>
          <p:cNvPr id="494" name="Google Shape;494;p45"/>
          <p:cNvSpPr txBox="1"/>
          <p:nvPr/>
        </p:nvSpPr>
        <p:spPr>
          <a:xfrm>
            <a:off x="2514600" y="3505200"/>
            <a:ext cx="2286000" cy="3048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B.1</a:t>
            </a:r>
            <a:endParaRPr b="0" i="0" sz="1400" u="none" cap="none" strike="noStrike">
              <a:solidFill>
                <a:srgbClr val="000000"/>
              </a:solidFill>
              <a:latin typeface="Arial"/>
              <a:ea typeface="Arial"/>
              <a:cs typeface="Arial"/>
              <a:sym typeface="Arial"/>
            </a:endParaRPr>
          </a:p>
        </p:txBody>
      </p:sp>
      <p:sp>
        <p:nvSpPr>
          <p:cNvPr id="495" name="Google Shape;495;p45"/>
          <p:cNvSpPr txBox="1"/>
          <p:nvPr/>
        </p:nvSpPr>
        <p:spPr>
          <a:xfrm>
            <a:off x="2514600" y="3810000"/>
            <a:ext cx="2286000" cy="304800"/>
          </a:xfrm>
          <a:prstGeom prst="rect">
            <a:avLst/>
          </a:prstGeom>
          <a:solidFill>
            <a:srgbClr val="D99694"/>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B.2</a:t>
            </a:r>
            <a:endParaRPr b="0" i="0" sz="1400" u="none" cap="none" strike="noStrike">
              <a:solidFill>
                <a:srgbClr val="000000"/>
              </a:solidFill>
              <a:latin typeface="Arial"/>
              <a:ea typeface="Arial"/>
              <a:cs typeface="Arial"/>
              <a:sym typeface="Arial"/>
            </a:endParaRPr>
          </a:p>
        </p:txBody>
      </p:sp>
      <p:sp>
        <p:nvSpPr>
          <p:cNvPr id="496" name="Google Shape;496;p45"/>
          <p:cNvSpPr txBox="1"/>
          <p:nvPr/>
        </p:nvSpPr>
        <p:spPr>
          <a:xfrm>
            <a:off x="2514600" y="4154487"/>
            <a:ext cx="2286000" cy="304800"/>
          </a:xfrm>
          <a:prstGeom prst="rect">
            <a:avLst/>
          </a:prstGeom>
          <a:solidFill>
            <a:srgbClr val="C3D69B"/>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C.0</a:t>
            </a:r>
            <a:endParaRPr b="0" i="0" sz="1400" u="none" cap="none" strike="noStrike">
              <a:solidFill>
                <a:srgbClr val="000000"/>
              </a:solidFill>
              <a:latin typeface="Arial"/>
              <a:ea typeface="Arial"/>
              <a:cs typeface="Arial"/>
              <a:sym typeface="Arial"/>
            </a:endParaRPr>
          </a:p>
        </p:txBody>
      </p:sp>
      <p:sp>
        <p:nvSpPr>
          <p:cNvPr id="497" name="Google Shape;497;p45"/>
          <p:cNvSpPr txBox="1"/>
          <p:nvPr/>
        </p:nvSpPr>
        <p:spPr>
          <a:xfrm>
            <a:off x="2514600" y="4459287"/>
            <a:ext cx="2286000" cy="304800"/>
          </a:xfrm>
          <a:prstGeom prst="rect">
            <a:avLst/>
          </a:prstGeom>
          <a:solidFill>
            <a:srgbClr val="C3D69B"/>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C.1</a:t>
            </a:r>
            <a:endParaRPr b="0" i="0" sz="1400" u="none" cap="none" strike="noStrike">
              <a:solidFill>
                <a:srgbClr val="000000"/>
              </a:solidFill>
              <a:latin typeface="Arial"/>
              <a:ea typeface="Arial"/>
              <a:cs typeface="Arial"/>
              <a:sym typeface="Arial"/>
            </a:endParaRPr>
          </a:p>
        </p:txBody>
      </p:sp>
      <p:sp>
        <p:nvSpPr>
          <p:cNvPr id="498" name="Google Shape;498;p45"/>
          <p:cNvSpPr txBox="1"/>
          <p:nvPr/>
        </p:nvSpPr>
        <p:spPr>
          <a:xfrm>
            <a:off x="2514600" y="4764087"/>
            <a:ext cx="2286000" cy="304800"/>
          </a:xfrm>
          <a:prstGeom prst="rect">
            <a:avLst/>
          </a:prstGeom>
          <a:solidFill>
            <a:srgbClr val="C3D69B"/>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C.2</a:t>
            </a:r>
            <a:endParaRPr b="0" i="0" sz="1400" u="none" cap="none" strike="noStrike">
              <a:solidFill>
                <a:srgbClr val="000000"/>
              </a:solidFill>
              <a:latin typeface="Arial"/>
              <a:ea typeface="Arial"/>
              <a:cs typeface="Arial"/>
              <a:sym typeface="Arial"/>
            </a:endParaRPr>
          </a:p>
        </p:txBody>
      </p:sp>
      <p:sp>
        <p:nvSpPr>
          <p:cNvPr id="499" name="Google Shape;499;p45"/>
          <p:cNvSpPr txBox="1"/>
          <p:nvPr/>
        </p:nvSpPr>
        <p:spPr>
          <a:xfrm>
            <a:off x="2514600" y="5068887"/>
            <a:ext cx="2286000" cy="304800"/>
          </a:xfrm>
          <a:prstGeom prst="rect">
            <a:avLst/>
          </a:prstGeom>
          <a:solidFill>
            <a:srgbClr val="C3D69B"/>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C.3</a:t>
            </a:r>
            <a:endParaRPr b="0" i="0" sz="1400" u="none" cap="none" strike="noStrike">
              <a:solidFill>
                <a:srgbClr val="000000"/>
              </a:solidFill>
              <a:latin typeface="Arial"/>
              <a:ea typeface="Arial"/>
              <a:cs typeface="Arial"/>
              <a:sym typeface="Arial"/>
            </a:endParaRPr>
          </a:p>
        </p:txBody>
      </p:sp>
      <p:sp>
        <p:nvSpPr>
          <p:cNvPr id="500" name="Google Shape;500;p45"/>
          <p:cNvSpPr txBox="1"/>
          <p:nvPr/>
        </p:nvSpPr>
        <p:spPr>
          <a:xfrm>
            <a:off x="2514600" y="32004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D.0</a:t>
            </a:r>
            <a:endParaRPr b="0" i="0" sz="1400" u="none" cap="none" strike="noStrike">
              <a:solidFill>
                <a:srgbClr val="000000"/>
              </a:solidFill>
              <a:latin typeface="Arial"/>
              <a:ea typeface="Arial"/>
              <a:cs typeface="Arial"/>
              <a:sym typeface="Arial"/>
            </a:endParaRPr>
          </a:p>
        </p:txBody>
      </p:sp>
      <p:sp>
        <p:nvSpPr>
          <p:cNvPr id="501" name="Google Shape;501;p45"/>
          <p:cNvSpPr txBox="1"/>
          <p:nvPr/>
        </p:nvSpPr>
        <p:spPr>
          <a:xfrm>
            <a:off x="2514600" y="35052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D.1</a:t>
            </a:r>
            <a:endParaRPr b="0" i="0" sz="1400" u="none" cap="none" strike="noStrike">
              <a:solidFill>
                <a:srgbClr val="000000"/>
              </a:solidFill>
              <a:latin typeface="Arial"/>
              <a:ea typeface="Arial"/>
              <a:cs typeface="Arial"/>
              <a:sym typeface="Arial"/>
            </a:endParaRPr>
          </a:p>
        </p:txBody>
      </p:sp>
      <p:sp>
        <p:nvSpPr>
          <p:cNvPr id="502" name="Google Shape;502;p45"/>
          <p:cNvSpPr txBox="1"/>
          <p:nvPr/>
        </p:nvSpPr>
        <p:spPr>
          <a:xfrm>
            <a:off x="2514600" y="38100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D.2</a:t>
            </a:r>
            <a:endParaRPr b="0" i="0" sz="1400" u="none" cap="none" strike="noStrike">
              <a:solidFill>
                <a:srgbClr val="000000"/>
              </a:solidFill>
              <a:latin typeface="Arial"/>
              <a:ea typeface="Arial"/>
              <a:cs typeface="Arial"/>
              <a:sym typeface="Arial"/>
            </a:endParaRPr>
          </a:p>
        </p:txBody>
      </p:sp>
      <p:sp>
        <p:nvSpPr>
          <p:cNvPr id="503" name="Google Shape;503;p45"/>
          <p:cNvSpPr txBox="1"/>
          <p:nvPr/>
        </p:nvSpPr>
        <p:spPr>
          <a:xfrm>
            <a:off x="2514600" y="54102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D.3</a:t>
            </a:r>
            <a:endParaRPr b="0" i="0" sz="1400" u="none" cap="none" strike="noStrike">
              <a:solidFill>
                <a:srgbClr val="000000"/>
              </a:solidFill>
              <a:latin typeface="Arial"/>
              <a:ea typeface="Arial"/>
              <a:cs typeface="Arial"/>
              <a:sym typeface="Arial"/>
            </a:endParaRPr>
          </a:p>
        </p:txBody>
      </p:sp>
      <p:sp>
        <p:nvSpPr>
          <p:cNvPr id="504" name="Google Shape;504;p45"/>
          <p:cNvSpPr txBox="1"/>
          <p:nvPr/>
        </p:nvSpPr>
        <p:spPr>
          <a:xfrm>
            <a:off x="2514600" y="5715000"/>
            <a:ext cx="2286000" cy="304800"/>
          </a:xfrm>
          <a:prstGeom prst="rect">
            <a:avLst/>
          </a:prstGeom>
          <a:solidFill>
            <a:srgbClr val="B3A2C7"/>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D.4</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500"/>
                                        <p:tgtEl>
                                          <p:spTgt spid="489"/>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500"/>
                                        <p:tgtEl>
                                          <p:spTgt spid="49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500"/>
                                        <p:tgtEl>
                                          <p:spTgt spid="491"/>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500"/>
                                        <p:tgtEl>
                                          <p:spTgt spid="4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500"/>
                                        <p:tgtEl>
                                          <p:spTgt spid="493"/>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500"/>
                                        <p:tgtEl>
                                          <p:spTgt spid="495"/>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500"/>
                                        <p:tgtEl>
                                          <p:spTgt spid="493"/>
                                        </p:tgtEl>
                                        <p:attrNameLst>
                                          <p:attrName>ppt_x</p:attrName>
                                        </p:attrNameLst>
                                      </p:cBhvr>
                                      <p:tavLst>
                                        <p:tav fmla="" tm="0">
                                          <p:val>
                                            <p:strVal val="#ppt_x"/>
                                          </p:val>
                                        </p:tav>
                                        <p:tav fmla="" tm="100000">
                                          <p:val>
                                            <p:strVal val="#ppt_x-1"/>
                                          </p:val>
                                        </p:tav>
                                      </p:tavLst>
                                    </p:anim>
                                    <p:set>
                                      <p:cBhvr>
                                        <p:cTn dur="1" fill="hold">
                                          <p:stCondLst>
                                            <p:cond delay="500"/>
                                          </p:stCondLst>
                                        </p:cTn>
                                        <p:tgtEl>
                                          <p:spTgt spid="493"/>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500"/>
                                        <p:tgtEl>
                                          <p:spTgt spid="494"/>
                                        </p:tgtEl>
                                        <p:attrNameLst>
                                          <p:attrName>ppt_x</p:attrName>
                                        </p:attrNameLst>
                                      </p:cBhvr>
                                      <p:tavLst>
                                        <p:tav fmla="" tm="0">
                                          <p:val>
                                            <p:strVal val="#ppt_x"/>
                                          </p:val>
                                        </p:tav>
                                        <p:tav fmla="" tm="100000">
                                          <p:val>
                                            <p:strVal val="#ppt_x-1"/>
                                          </p:val>
                                        </p:tav>
                                      </p:tavLst>
                                    </p:anim>
                                    <p:set>
                                      <p:cBhvr>
                                        <p:cTn dur="1" fill="hold">
                                          <p:stCondLst>
                                            <p:cond delay="500"/>
                                          </p:stCondLst>
                                        </p:cTn>
                                        <p:tgtEl>
                                          <p:spTgt spid="494"/>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500"/>
                                        <p:tgtEl>
                                          <p:spTgt spid="495"/>
                                        </p:tgtEl>
                                        <p:attrNameLst>
                                          <p:attrName>ppt_x</p:attrName>
                                        </p:attrNameLst>
                                      </p:cBhvr>
                                      <p:tavLst>
                                        <p:tav fmla="" tm="0">
                                          <p:val>
                                            <p:strVal val="#ppt_x"/>
                                          </p:val>
                                        </p:tav>
                                        <p:tav fmla="" tm="100000">
                                          <p:val>
                                            <p:strVal val="#ppt_x-1"/>
                                          </p:val>
                                        </p:tav>
                                      </p:tavLst>
                                    </p:anim>
                                    <p:set>
                                      <p:cBhvr>
                                        <p:cTn dur="1" fill="hold">
                                          <p:stCondLst>
                                            <p:cond delay="500"/>
                                          </p:stCondLst>
                                        </p:cTn>
                                        <p:tgtEl>
                                          <p:spTgt spid="4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500"/>
                                        <p:tgtEl>
                                          <p:spTgt spid="50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500"/>
                                        <p:tgtEl>
                                          <p:spTgt spid="50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500"/>
                                        <p:tgtEl>
                                          <p:spTgt spid="50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500"/>
                                        <p:tgtEl>
                                          <p:spTgt spid="5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500"/>
                                        <p:tgtEl>
                                          <p:spTgt spid="5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Page Table</a:t>
            </a:r>
            <a:endParaRPr/>
          </a:p>
        </p:txBody>
      </p:sp>
      <p:pic>
        <p:nvPicPr>
          <p:cNvPr descr="Fig07_10.gif" id="511" name="Google Shape;511;p46"/>
          <p:cNvPicPr preferRelativeResize="0"/>
          <p:nvPr>
            <p:ph idx="1" type="body"/>
          </p:nvPr>
        </p:nvPicPr>
        <p:blipFill rotWithShape="1">
          <a:blip r:embed="rId3">
            <a:alphaModFix/>
          </a:blip>
          <a:srcRect b="0" l="0" r="0" t="0"/>
          <a:stretch/>
        </p:blipFill>
        <p:spPr>
          <a:xfrm>
            <a:off x="304800" y="1752600"/>
            <a:ext cx="8750400" cy="3495600"/>
          </a:xfrm>
          <a:prstGeom prst="rect">
            <a:avLst/>
          </a:prstGeom>
          <a:noFill/>
          <a:ln>
            <a:noFill/>
          </a:ln>
        </p:spPr>
      </p:pic>
    </p:spTree>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Segmentation</a:t>
            </a:r>
            <a:endParaRPr/>
          </a:p>
        </p:txBody>
      </p:sp>
      <p:sp>
        <p:nvSpPr>
          <p:cNvPr id="518" name="Google Shape;518;p4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 program can be subdivided into segments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Segments may vary in length</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There is a maximum segment length</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Addressing consist of two parts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segment number and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 offset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Segmentation is similar to dynamic partitioning</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Logical Addresses</a:t>
            </a:r>
            <a:endParaRPr/>
          </a:p>
        </p:txBody>
      </p:sp>
      <p:pic>
        <p:nvPicPr>
          <p:cNvPr descr="Fig07_11.gif" id="525" name="Google Shape;525;p48"/>
          <p:cNvPicPr preferRelativeResize="0"/>
          <p:nvPr>
            <p:ph idx="1" type="body"/>
          </p:nvPr>
        </p:nvPicPr>
        <p:blipFill rotWithShape="1">
          <a:blip r:embed="rId3">
            <a:alphaModFix/>
          </a:blip>
          <a:srcRect b="0" l="0" r="0" t="0"/>
          <a:stretch/>
        </p:blipFill>
        <p:spPr>
          <a:xfrm>
            <a:off x="1295400" y="1219200"/>
            <a:ext cx="6842100" cy="5483100"/>
          </a:xfrm>
          <a:prstGeom prst="rect">
            <a:avLst/>
          </a:prstGeom>
          <a:noFill/>
          <a:ln>
            <a:noFill/>
          </a:ln>
        </p:spPr>
      </p:pic>
    </p:spTree>
  </p:cSld>
  <p:clrMapOvr>
    <a:masterClrMapping/>
  </p:clrMapOvr>
  <p:transition spd="slow">
    <p:push dir="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Paging</a:t>
            </a:r>
            <a:endParaRPr/>
          </a:p>
        </p:txBody>
      </p:sp>
      <p:pic>
        <p:nvPicPr>
          <p:cNvPr descr="Fig07_12a.gif" id="532" name="Google Shape;532;p49"/>
          <p:cNvPicPr preferRelativeResize="0"/>
          <p:nvPr>
            <p:ph idx="1" type="body"/>
          </p:nvPr>
        </p:nvPicPr>
        <p:blipFill rotWithShape="1">
          <a:blip r:embed="rId3">
            <a:alphaModFix/>
          </a:blip>
          <a:srcRect b="0" l="0" r="0" t="0"/>
          <a:stretch/>
        </p:blipFill>
        <p:spPr>
          <a:xfrm>
            <a:off x="381000" y="1295400"/>
            <a:ext cx="8623200" cy="5411700"/>
          </a:xfrm>
          <a:prstGeom prst="rect">
            <a:avLst/>
          </a:prstGeom>
          <a:noFill/>
          <a:ln>
            <a:noFill/>
          </a:ln>
        </p:spPr>
      </p:pic>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Memory Management Requirements</a:t>
            </a:r>
            <a:endParaRPr/>
          </a:p>
        </p:txBody>
      </p:sp>
      <p:sp>
        <p:nvSpPr>
          <p:cNvPr id="199" name="Google Shape;199;p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Relocation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Protection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Sharing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Logical organisation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Physical organisation</a:t>
            </a:r>
            <a:endParaRPr/>
          </a:p>
        </p:txBody>
      </p:sp>
    </p:spTree>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Segmentation</a:t>
            </a:r>
            <a:endParaRPr/>
          </a:p>
        </p:txBody>
      </p:sp>
      <p:pic>
        <p:nvPicPr>
          <p:cNvPr descr="Fig07_12b.gif" id="539" name="Google Shape;539;p50"/>
          <p:cNvPicPr preferRelativeResize="0"/>
          <p:nvPr>
            <p:ph idx="1" type="body"/>
          </p:nvPr>
        </p:nvPicPr>
        <p:blipFill rotWithShape="1">
          <a:blip r:embed="rId3">
            <a:alphaModFix/>
          </a:blip>
          <a:srcRect b="0" l="0" r="0" t="0"/>
          <a:stretch/>
        </p:blipFill>
        <p:spPr>
          <a:xfrm>
            <a:off x="682625" y="1295400"/>
            <a:ext cx="8080500" cy="5492700"/>
          </a:xfrm>
          <a:prstGeom prst="rect">
            <a:avLst/>
          </a:prstGeom>
          <a:noFill/>
          <a:ln>
            <a:noFill/>
          </a:ln>
        </p:spPr>
      </p:pic>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Relocation</a:t>
            </a:r>
            <a:endParaRPr/>
          </a:p>
        </p:txBody>
      </p:sp>
      <p:sp>
        <p:nvSpPr>
          <p:cNvPr id="206" name="Google Shape;206;p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programmer does not know where the program will be placed in memory when it is executed,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it may be swapped to disk and return to main memory at a different location (relocated)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Memory references must be translated to the actual physical memory address</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ph type="title"/>
          </p:nvPr>
        </p:nvSpPr>
        <p:spPr>
          <a:xfrm>
            <a:off x="1447800" y="274637"/>
            <a:ext cx="7239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Memory Management Terms</a:t>
            </a:r>
            <a:endParaRPr/>
          </a:p>
        </p:txBody>
      </p:sp>
      <p:graphicFrame>
        <p:nvGraphicFramePr>
          <p:cNvPr id="213" name="Google Shape;213;p7"/>
          <p:cNvGraphicFramePr/>
          <p:nvPr/>
        </p:nvGraphicFramePr>
        <p:xfrm>
          <a:off x="533400" y="1981200"/>
          <a:ext cx="3000000" cy="3000000"/>
        </p:xfrm>
        <a:graphic>
          <a:graphicData uri="http://schemas.openxmlformats.org/drawingml/2006/table">
            <a:tbl>
              <a:tblPr>
                <a:noFill/>
                <a:tableStyleId>{3393FE04-A8D6-43A2-8A31-5E14A83D58C4}</a:tableStyleId>
              </a:tblPr>
              <a:tblGrid>
                <a:gridCol w="1905000"/>
                <a:gridCol w="6324600"/>
              </a:tblGrid>
              <a:tr h="579425">
                <a:tc>
                  <a:txBody>
                    <a:bodyPr/>
                    <a:lstStyle/>
                    <a:p>
                      <a:pPr indent="0" lvl="0" marL="0" marR="0" rtl="0" algn="l">
                        <a:lnSpc>
                          <a:spcPct val="100000"/>
                        </a:lnSpc>
                        <a:spcBef>
                          <a:spcPts val="0"/>
                        </a:spcBef>
                        <a:spcAft>
                          <a:spcPts val="0"/>
                        </a:spcAft>
                        <a:buClr>
                          <a:srgbClr val="FFFFFF"/>
                        </a:buClr>
                        <a:buSzPts val="3200"/>
                        <a:buFont typeface="Arial"/>
                        <a:buNone/>
                      </a:pPr>
                      <a:r>
                        <a:rPr b="1" i="0" lang="en-US" sz="3200" u="none" cap="none" strike="noStrike">
                          <a:solidFill>
                            <a:srgbClr val="FFFFFF"/>
                          </a:solidFill>
                          <a:latin typeface="Arial"/>
                          <a:ea typeface="Arial"/>
                          <a:cs typeface="Arial"/>
                          <a:sym typeface="Arial"/>
                        </a:rPr>
                        <a:t>Term</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3200"/>
                        <a:buFont typeface="Arial"/>
                        <a:buNone/>
                      </a:pPr>
                      <a:r>
                        <a:rPr b="1" i="0" lang="en-US" sz="3200" u="none" cap="none" strike="noStrike">
                          <a:solidFill>
                            <a:srgbClr val="FFFFFF"/>
                          </a:solidFill>
                          <a:latin typeface="Arial"/>
                          <a:ea typeface="Arial"/>
                          <a:cs typeface="Arial"/>
                          <a:sym typeface="Arial"/>
                        </a:rPr>
                        <a:t>Description</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066800">
                <a:tc>
                  <a:txBody>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Frame</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1" lang="en-US" sz="3200" u="none" cap="none" strike="noStrike">
                          <a:solidFill>
                            <a:srgbClr val="000000"/>
                          </a:solidFill>
                          <a:latin typeface="Arial"/>
                          <a:ea typeface="Arial"/>
                          <a:cs typeface="Arial"/>
                          <a:sym typeface="Arial"/>
                        </a:rPr>
                        <a:t>Fixed</a:t>
                      </a:r>
                      <a:r>
                        <a:rPr b="0" i="0" lang="en-US" sz="3200" u="none" cap="none" strike="noStrike">
                          <a:solidFill>
                            <a:srgbClr val="000000"/>
                          </a:solidFill>
                          <a:latin typeface="Arial"/>
                          <a:ea typeface="Arial"/>
                          <a:cs typeface="Arial"/>
                          <a:sym typeface="Arial"/>
                        </a:rPr>
                        <a:t>-length block of main memory.</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066800">
                <a:tc>
                  <a:txBody>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Page</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1" lang="en-US" sz="3200" u="none" cap="none" strike="noStrike">
                          <a:solidFill>
                            <a:srgbClr val="000000"/>
                          </a:solidFill>
                          <a:latin typeface="Arial"/>
                          <a:ea typeface="Arial"/>
                          <a:cs typeface="Arial"/>
                          <a:sym typeface="Arial"/>
                        </a:rPr>
                        <a:t>Fixed</a:t>
                      </a:r>
                      <a:r>
                        <a:rPr b="0" i="0" lang="en-US" sz="3200" u="none" cap="none" strike="noStrike">
                          <a:solidFill>
                            <a:srgbClr val="000000"/>
                          </a:solidFill>
                          <a:latin typeface="Arial"/>
                          <a:ea typeface="Arial"/>
                          <a:cs typeface="Arial"/>
                          <a:sym typeface="Arial"/>
                        </a:rPr>
                        <a:t>-length block of data in secondary memory (e.g. on disk). </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066800">
                <a:tc>
                  <a:txBody>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Segment</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1" lang="en-US" sz="3200" u="none" cap="none" strike="noStrike">
                          <a:solidFill>
                            <a:srgbClr val="000000"/>
                          </a:solidFill>
                          <a:latin typeface="Arial"/>
                          <a:ea typeface="Arial"/>
                          <a:cs typeface="Arial"/>
                          <a:sym typeface="Arial"/>
                        </a:rPr>
                        <a:t>Variable-length</a:t>
                      </a:r>
                      <a:r>
                        <a:rPr b="0" i="0" lang="en-US" sz="3200" u="none" cap="none" strike="noStrike">
                          <a:solidFill>
                            <a:srgbClr val="000000"/>
                          </a:solidFill>
                          <a:latin typeface="Arial"/>
                          <a:ea typeface="Arial"/>
                          <a:cs typeface="Arial"/>
                          <a:sym typeface="Arial"/>
                        </a:rPr>
                        <a:t> block of data that resides in secondary memory. </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14" name="Google Shape;214;p7"/>
          <p:cNvSpPr txBox="1"/>
          <p:nvPr/>
        </p:nvSpPr>
        <p:spPr>
          <a:xfrm>
            <a:off x="533400" y="1600200"/>
            <a:ext cx="4317900" cy="3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Table 7.1 Memory Management Terms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Addressing</a:t>
            </a:r>
            <a:endParaRPr/>
          </a:p>
        </p:txBody>
      </p:sp>
      <p:pic>
        <p:nvPicPr>
          <p:cNvPr descr="Fig07_01.gif" id="221" name="Google Shape;221;p8"/>
          <p:cNvPicPr preferRelativeResize="0"/>
          <p:nvPr>
            <p:ph idx="1" type="body"/>
          </p:nvPr>
        </p:nvPicPr>
        <p:blipFill rotWithShape="1">
          <a:blip r:embed="rId3">
            <a:alphaModFix/>
          </a:blip>
          <a:srcRect b="0" l="0" r="0" t="0"/>
          <a:stretch/>
        </p:blipFill>
        <p:spPr>
          <a:xfrm>
            <a:off x="1676400" y="1284287"/>
            <a:ext cx="6030900" cy="5497500"/>
          </a:xfrm>
          <a:prstGeom prst="rect">
            <a:avLst/>
          </a:prstGeom>
          <a:noFill/>
          <a:ln>
            <a:noFill/>
          </a:ln>
        </p:spPr>
      </p:pic>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Requirements: Protection</a:t>
            </a:r>
            <a:endParaRPr/>
          </a:p>
        </p:txBody>
      </p:sp>
      <p:sp>
        <p:nvSpPr>
          <p:cNvPr id="228" name="Google Shape;228;p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Processes should not be able to reference memory locations in another process without permission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Impossible to check absolute addresses at compile time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Must be checked at run time</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