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4"/>
    <p:sldMasterId id="2147483674" r:id="rId5"/>
    <p:sldMasterId id="2147483675" r:id="rId6"/>
    <p:sldMasterId id="2147483676" r:id="rId7"/>
    <p:sldMasterId id="2147483677" r:id="rId8"/>
    <p:sldMasterId id="2147483678" r:id="rId9"/>
    <p:sldMasterId id="2147483679" r:id="rId10"/>
    <p:sldMasterId id="2147483680" r:id="rId11"/>
    <p:sldMasterId id="2147483681" r:id="rId12"/>
    <p:sldMasterId id="2147483682"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6.xml"/><Relationship Id="rId42" Type="http://schemas.openxmlformats.org/officeDocument/2006/relationships/slide" Target="slides/slide28.xml"/><Relationship Id="rId41" Type="http://schemas.openxmlformats.org/officeDocument/2006/relationships/slide" Target="slides/slide27.xml"/><Relationship Id="rId44" Type="http://schemas.openxmlformats.org/officeDocument/2006/relationships/slide" Target="slides/slide30.xml"/><Relationship Id="rId43" Type="http://schemas.openxmlformats.org/officeDocument/2006/relationships/slide" Target="slides/slide29.xml"/><Relationship Id="rId46" Type="http://schemas.openxmlformats.org/officeDocument/2006/relationships/slide" Target="slides/slide32.xml"/><Relationship Id="rId45" Type="http://schemas.openxmlformats.org/officeDocument/2006/relationships/slide" Target="slides/slide31.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4.xml"/><Relationship Id="rId47" Type="http://schemas.openxmlformats.org/officeDocument/2006/relationships/slide" Target="slides/slide33.xml"/><Relationship Id="rId49" Type="http://schemas.openxmlformats.org/officeDocument/2006/relationships/slide" Target="slides/slide35.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9.xml"/><Relationship Id="rId72" Type="http://schemas.openxmlformats.org/officeDocument/2006/relationships/slide" Target="slides/slide58.xml"/><Relationship Id="rId31" Type="http://schemas.openxmlformats.org/officeDocument/2006/relationships/slide" Target="slides/slide17.xml"/><Relationship Id="rId75" Type="http://schemas.openxmlformats.org/officeDocument/2006/relationships/slide" Target="slides/slide61.xml"/><Relationship Id="rId30" Type="http://schemas.openxmlformats.org/officeDocument/2006/relationships/slide" Target="slides/slide16.xml"/><Relationship Id="rId74" Type="http://schemas.openxmlformats.org/officeDocument/2006/relationships/slide" Target="slides/slide60.xml"/><Relationship Id="rId33" Type="http://schemas.openxmlformats.org/officeDocument/2006/relationships/slide" Target="slides/slide19.xml"/><Relationship Id="rId32" Type="http://schemas.openxmlformats.org/officeDocument/2006/relationships/slide" Target="slides/slide18.xml"/><Relationship Id="rId76" Type="http://schemas.openxmlformats.org/officeDocument/2006/relationships/slide" Target="slides/slide62.xml"/><Relationship Id="rId35" Type="http://schemas.openxmlformats.org/officeDocument/2006/relationships/slide" Target="slides/slide21.xml"/><Relationship Id="rId34" Type="http://schemas.openxmlformats.org/officeDocument/2006/relationships/slide" Target="slides/slide20.xml"/><Relationship Id="rId71" Type="http://schemas.openxmlformats.org/officeDocument/2006/relationships/slide" Target="slides/slide57.xml"/><Relationship Id="rId70" Type="http://schemas.openxmlformats.org/officeDocument/2006/relationships/slide" Target="slides/slide56.xml"/><Relationship Id="rId37" Type="http://schemas.openxmlformats.org/officeDocument/2006/relationships/slide" Target="slides/slide23.xml"/><Relationship Id="rId36" Type="http://schemas.openxmlformats.org/officeDocument/2006/relationships/slide" Target="slides/slide22.xml"/><Relationship Id="rId39" Type="http://schemas.openxmlformats.org/officeDocument/2006/relationships/slide" Target="slides/slide25.xml"/><Relationship Id="rId38" Type="http://schemas.openxmlformats.org/officeDocument/2006/relationships/slide" Target="slides/slide24.xml"/><Relationship Id="rId62" Type="http://schemas.openxmlformats.org/officeDocument/2006/relationships/slide" Target="slides/slide48.xml"/><Relationship Id="rId61" Type="http://schemas.openxmlformats.org/officeDocument/2006/relationships/slide" Target="slides/slide47.xml"/><Relationship Id="rId20" Type="http://schemas.openxmlformats.org/officeDocument/2006/relationships/slide" Target="slides/slide6.xml"/><Relationship Id="rId64" Type="http://schemas.openxmlformats.org/officeDocument/2006/relationships/slide" Target="slides/slide50.xml"/><Relationship Id="rId63" Type="http://schemas.openxmlformats.org/officeDocument/2006/relationships/slide" Target="slides/slide49.xml"/><Relationship Id="rId22" Type="http://schemas.openxmlformats.org/officeDocument/2006/relationships/slide" Target="slides/slide8.xml"/><Relationship Id="rId66" Type="http://schemas.openxmlformats.org/officeDocument/2006/relationships/slide" Target="slides/slide52.xml"/><Relationship Id="rId21" Type="http://schemas.openxmlformats.org/officeDocument/2006/relationships/slide" Target="slides/slide7.xml"/><Relationship Id="rId65" Type="http://schemas.openxmlformats.org/officeDocument/2006/relationships/slide" Target="slides/slide51.xml"/><Relationship Id="rId24" Type="http://schemas.openxmlformats.org/officeDocument/2006/relationships/slide" Target="slides/slide10.xml"/><Relationship Id="rId68" Type="http://schemas.openxmlformats.org/officeDocument/2006/relationships/slide" Target="slides/slide54.xml"/><Relationship Id="rId23" Type="http://schemas.openxmlformats.org/officeDocument/2006/relationships/slide" Target="slides/slide9.xml"/><Relationship Id="rId67" Type="http://schemas.openxmlformats.org/officeDocument/2006/relationships/slide" Target="slides/slide53.xml"/><Relationship Id="rId60" Type="http://schemas.openxmlformats.org/officeDocument/2006/relationships/slide" Target="slides/slide46.xml"/><Relationship Id="rId26" Type="http://schemas.openxmlformats.org/officeDocument/2006/relationships/slide" Target="slides/slide12.xml"/><Relationship Id="rId25" Type="http://schemas.openxmlformats.org/officeDocument/2006/relationships/slide" Target="slides/slide11.xml"/><Relationship Id="rId69" Type="http://schemas.openxmlformats.org/officeDocument/2006/relationships/slide" Target="slides/slide55.xml"/><Relationship Id="rId28" Type="http://schemas.openxmlformats.org/officeDocument/2006/relationships/slide" Target="slides/slide14.xml"/><Relationship Id="rId27" Type="http://schemas.openxmlformats.org/officeDocument/2006/relationships/slide" Target="slides/slide13.xml"/><Relationship Id="rId29" Type="http://schemas.openxmlformats.org/officeDocument/2006/relationships/slide" Target="slides/slide15.xml"/><Relationship Id="rId51" Type="http://schemas.openxmlformats.org/officeDocument/2006/relationships/slide" Target="slides/slide37.xml"/><Relationship Id="rId50" Type="http://schemas.openxmlformats.org/officeDocument/2006/relationships/slide" Target="slides/slide36.xml"/><Relationship Id="rId53" Type="http://schemas.openxmlformats.org/officeDocument/2006/relationships/slide" Target="slides/slide39.xml"/><Relationship Id="rId52" Type="http://schemas.openxmlformats.org/officeDocument/2006/relationships/slide" Target="slides/slide38.xml"/><Relationship Id="rId11" Type="http://schemas.openxmlformats.org/officeDocument/2006/relationships/slideMaster" Target="slideMasters/slideMaster8.xml"/><Relationship Id="rId55" Type="http://schemas.openxmlformats.org/officeDocument/2006/relationships/slide" Target="slides/slide41.xml"/><Relationship Id="rId10" Type="http://schemas.openxmlformats.org/officeDocument/2006/relationships/slideMaster" Target="slideMasters/slideMaster7.xml"/><Relationship Id="rId54" Type="http://schemas.openxmlformats.org/officeDocument/2006/relationships/slide" Target="slides/slide40.xml"/><Relationship Id="rId13" Type="http://schemas.openxmlformats.org/officeDocument/2006/relationships/slideMaster" Target="slideMasters/slideMaster10.xml"/><Relationship Id="rId57" Type="http://schemas.openxmlformats.org/officeDocument/2006/relationships/slide" Target="slides/slide43.xml"/><Relationship Id="rId12" Type="http://schemas.openxmlformats.org/officeDocument/2006/relationships/slideMaster" Target="slideMasters/slideMaster9.xml"/><Relationship Id="rId56" Type="http://schemas.openxmlformats.org/officeDocument/2006/relationships/slide" Target="slides/slide42.xml"/><Relationship Id="rId15" Type="http://schemas.openxmlformats.org/officeDocument/2006/relationships/slide" Target="slides/slide1.xml"/><Relationship Id="rId59" Type="http://schemas.openxmlformats.org/officeDocument/2006/relationships/slide" Target="slides/slide45.xml"/><Relationship Id="rId14" Type="http://schemas.openxmlformats.org/officeDocument/2006/relationships/notesMaster" Target="notesMasters/notesMaster1.xml"/><Relationship Id="rId58" Type="http://schemas.openxmlformats.org/officeDocument/2006/relationships/slide" Target="slides/slide44.xml"/><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7" name="Google Shape;2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New Roman"/>
              <a:buNone/>
            </a:pPr>
            <a:r>
              <a:rPr lang="en-US">
                <a:latin typeface="Times New Roman"/>
                <a:ea typeface="Times New Roman"/>
                <a:cs typeface="Times New Roman"/>
                <a:sym typeface="Times New Roman"/>
              </a:rPr>
              <a:t>“Operating Systems: Internal and Design Principles”, 7/e, by William Stallings, Chapter 11 “I/O Management and Disk Scheduling”.</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288" name="Google Shape;288;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0" name="Google Shape;36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100"/>
              <a:buNone/>
            </a:pPr>
            <a:r>
              <a:rPr lang="en-US" sz="1100"/>
              <a:t>The DMA mechanism can be configured in a variety of ways. Some possibilities</a:t>
            </a:r>
            <a:endParaRPr/>
          </a:p>
          <a:p>
            <a:pPr indent="0" lvl="0" marL="0" rtl="0" algn="l">
              <a:lnSpc>
                <a:spcPct val="90000"/>
              </a:lnSpc>
              <a:spcBef>
                <a:spcPts val="0"/>
              </a:spcBef>
              <a:spcAft>
                <a:spcPts val="0"/>
              </a:spcAft>
              <a:buSzPts val="1100"/>
              <a:buNone/>
            </a:pPr>
            <a:r>
              <a:rPr lang="en-US" sz="1100"/>
              <a:t>are shown in Figure 11.3 . In the first example, all modules share the same</a:t>
            </a:r>
            <a:endParaRPr/>
          </a:p>
          <a:p>
            <a:pPr indent="0" lvl="0" marL="0" rtl="0" algn="l">
              <a:lnSpc>
                <a:spcPct val="90000"/>
              </a:lnSpc>
              <a:spcBef>
                <a:spcPts val="0"/>
              </a:spcBef>
              <a:spcAft>
                <a:spcPts val="0"/>
              </a:spcAft>
              <a:buSzPts val="1100"/>
              <a:buNone/>
            </a:pPr>
            <a:r>
              <a:rPr lang="en-US" sz="1100"/>
              <a:t>system bus. The DMA module, acting as a surrogate processor, uses programmed</a:t>
            </a:r>
            <a:endParaRPr/>
          </a:p>
          <a:p>
            <a:pPr indent="0" lvl="0" marL="0" rtl="0" algn="l">
              <a:lnSpc>
                <a:spcPct val="90000"/>
              </a:lnSpc>
              <a:spcBef>
                <a:spcPts val="0"/>
              </a:spcBef>
              <a:spcAft>
                <a:spcPts val="0"/>
              </a:spcAft>
              <a:buSzPts val="1100"/>
              <a:buNone/>
            </a:pPr>
            <a:r>
              <a:rPr lang="en-US" sz="1100"/>
              <a:t>I/O to exchange data between memory and an I/O module through the DMA module.</a:t>
            </a:r>
            <a:endParaRPr/>
          </a:p>
          <a:p>
            <a:pPr indent="0" lvl="0" marL="0" rtl="0" algn="l">
              <a:lnSpc>
                <a:spcPct val="90000"/>
              </a:lnSpc>
              <a:spcBef>
                <a:spcPts val="0"/>
              </a:spcBef>
              <a:spcAft>
                <a:spcPts val="0"/>
              </a:spcAft>
              <a:buSzPts val="1100"/>
              <a:buNone/>
            </a:pPr>
            <a:r>
              <a:rPr lang="en-US" sz="1100"/>
              <a:t>This configuration, while it may be inexpensive, is clearly inefficient: As with</a:t>
            </a:r>
            <a:endParaRPr/>
          </a:p>
          <a:p>
            <a:pPr indent="0" lvl="0" marL="0" rtl="0" algn="l">
              <a:lnSpc>
                <a:spcPct val="90000"/>
              </a:lnSpc>
              <a:spcBef>
                <a:spcPts val="0"/>
              </a:spcBef>
              <a:spcAft>
                <a:spcPts val="0"/>
              </a:spcAft>
              <a:buSzPts val="1100"/>
              <a:buNone/>
            </a:pPr>
            <a:r>
              <a:rPr lang="en-US" sz="1100"/>
              <a:t>processor-controlled programmed I/O, each transfer of a word consumes two bus</a:t>
            </a:r>
            <a:endParaRPr/>
          </a:p>
          <a:p>
            <a:pPr indent="0" lvl="0" marL="0" rtl="0" algn="l">
              <a:lnSpc>
                <a:spcPct val="90000"/>
              </a:lnSpc>
              <a:spcBef>
                <a:spcPts val="0"/>
              </a:spcBef>
              <a:spcAft>
                <a:spcPts val="0"/>
              </a:spcAft>
              <a:buSzPts val="1100"/>
              <a:buNone/>
            </a:pPr>
            <a:r>
              <a:rPr lang="en-US" sz="1100"/>
              <a:t>cycles (transfer request followed by transfer).</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The number of required bus cycles can be cut substantially by integrating the</a:t>
            </a:r>
            <a:endParaRPr/>
          </a:p>
          <a:p>
            <a:pPr indent="0" lvl="0" marL="0" rtl="0" algn="l">
              <a:lnSpc>
                <a:spcPct val="90000"/>
              </a:lnSpc>
              <a:spcBef>
                <a:spcPts val="0"/>
              </a:spcBef>
              <a:spcAft>
                <a:spcPts val="0"/>
              </a:spcAft>
              <a:buSzPts val="1100"/>
              <a:buNone/>
            </a:pPr>
            <a:r>
              <a:rPr lang="en-US" sz="1100"/>
              <a:t>DMA and I/O functions. As Figure 11.3b indicates, this means that there is a path</a:t>
            </a:r>
            <a:endParaRPr/>
          </a:p>
          <a:p>
            <a:pPr indent="0" lvl="0" marL="0" rtl="0" algn="l">
              <a:lnSpc>
                <a:spcPct val="90000"/>
              </a:lnSpc>
              <a:spcBef>
                <a:spcPts val="0"/>
              </a:spcBef>
              <a:spcAft>
                <a:spcPts val="0"/>
              </a:spcAft>
              <a:buSzPts val="1100"/>
              <a:buNone/>
            </a:pPr>
            <a:r>
              <a:rPr lang="en-US" sz="1100"/>
              <a:t>between the DMA module and one or more I/O modules that does not include the</a:t>
            </a:r>
            <a:endParaRPr/>
          </a:p>
          <a:p>
            <a:pPr indent="0" lvl="0" marL="0" rtl="0" algn="l">
              <a:lnSpc>
                <a:spcPct val="90000"/>
              </a:lnSpc>
              <a:spcBef>
                <a:spcPts val="0"/>
              </a:spcBef>
              <a:spcAft>
                <a:spcPts val="0"/>
              </a:spcAft>
              <a:buSzPts val="1100"/>
              <a:buNone/>
            </a:pPr>
            <a:r>
              <a:rPr lang="en-US" sz="1100"/>
              <a:t>system bus. The DMA logic may actually be a part of an I/O module, or it may be a</a:t>
            </a:r>
            <a:endParaRPr/>
          </a:p>
          <a:p>
            <a:pPr indent="0" lvl="0" marL="0" rtl="0" algn="l">
              <a:lnSpc>
                <a:spcPct val="90000"/>
              </a:lnSpc>
              <a:spcBef>
                <a:spcPts val="0"/>
              </a:spcBef>
              <a:spcAft>
                <a:spcPts val="0"/>
              </a:spcAft>
              <a:buSzPts val="1100"/>
              <a:buNone/>
            </a:pPr>
            <a:r>
              <a:rPr lang="en-US" sz="1100"/>
              <a:t>separate module that controls one or more I/O modules. This concept can be taken</a:t>
            </a:r>
            <a:endParaRPr/>
          </a:p>
          <a:p>
            <a:pPr indent="0" lvl="0" marL="0" rtl="0" algn="l">
              <a:lnSpc>
                <a:spcPct val="90000"/>
              </a:lnSpc>
              <a:spcBef>
                <a:spcPts val="0"/>
              </a:spcBef>
              <a:spcAft>
                <a:spcPts val="0"/>
              </a:spcAft>
              <a:buSzPts val="1100"/>
              <a:buNone/>
            </a:pPr>
            <a:r>
              <a:rPr lang="en-US" sz="1100"/>
              <a:t>one step further by connecting I/O modules to the DMA module using an I/O bus</a:t>
            </a:r>
            <a:endParaRPr/>
          </a:p>
          <a:p>
            <a:pPr indent="0" lvl="0" marL="0" rtl="0" algn="l">
              <a:lnSpc>
                <a:spcPct val="90000"/>
              </a:lnSpc>
              <a:spcBef>
                <a:spcPts val="0"/>
              </a:spcBef>
              <a:spcAft>
                <a:spcPts val="0"/>
              </a:spcAft>
              <a:buSzPts val="1100"/>
              <a:buNone/>
            </a:pPr>
            <a:r>
              <a:rPr lang="en-US" sz="1100"/>
              <a:t>( Figure 11.3c ). This reduces the number of I/O interfaces in the DMA module</a:t>
            </a:r>
            <a:endParaRPr/>
          </a:p>
          <a:p>
            <a:pPr indent="0" lvl="0" marL="0" rtl="0" algn="l">
              <a:lnSpc>
                <a:spcPct val="90000"/>
              </a:lnSpc>
              <a:spcBef>
                <a:spcPts val="0"/>
              </a:spcBef>
              <a:spcAft>
                <a:spcPts val="0"/>
              </a:spcAft>
              <a:buSzPts val="1100"/>
              <a:buNone/>
            </a:pPr>
            <a:r>
              <a:rPr lang="en-US" sz="1100"/>
              <a:t>to one and provides for an easily expandable configuration. In all of these cases</a:t>
            </a:r>
            <a:endParaRPr/>
          </a:p>
          <a:p>
            <a:pPr indent="0" lvl="0" marL="0" rtl="0" algn="l">
              <a:lnSpc>
                <a:spcPct val="90000"/>
              </a:lnSpc>
              <a:spcBef>
                <a:spcPts val="0"/>
              </a:spcBef>
              <a:spcAft>
                <a:spcPts val="0"/>
              </a:spcAft>
              <a:buSzPts val="1100"/>
              <a:buNone/>
            </a:pPr>
            <a:r>
              <a:rPr lang="en-US" sz="1100"/>
              <a:t>( Figure 11.3b and 11.3c ), the system bus that the DMA module shares with the</a:t>
            </a:r>
            <a:endParaRPr/>
          </a:p>
          <a:p>
            <a:pPr indent="0" lvl="0" marL="0" rtl="0" algn="l">
              <a:lnSpc>
                <a:spcPct val="90000"/>
              </a:lnSpc>
              <a:spcBef>
                <a:spcPts val="0"/>
              </a:spcBef>
              <a:spcAft>
                <a:spcPts val="0"/>
              </a:spcAft>
              <a:buSzPts val="1100"/>
              <a:buNone/>
            </a:pPr>
            <a:r>
              <a:rPr lang="en-US" sz="1100"/>
              <a:t>processor and main memory is used by the DMA module only to exchange data</a:t>
            </a:r>
            <a:endParaRPr/>
          </a:p>
          <a:p>
            <a:pPr indent="0" lvl="0" marL="0" rtl="0" algn="l">
              <a:lnSpc>
                <a:spcPct val="90000"/>
              </a:lnSpc>
              <a:spcBef>
                <a:spcPts val="0"/>
              </a:spcBef>
              <a:spcAft>
                <a:spcPts val="0"/>
              </a:spcAft>
              <a:buSzPts val="1100"/>
              <a:buNone/>
            </a:pPr>
            <a:r>
              <a:rPr lang="en-US" sz="1100"/>
              <a:t>with memory and to exchange control signals with the processor. The exchange of</a:t>
            </a:r>
            <a:endParaRPr/>
          </a:p>
          <a:p>
            <a:pPr indent="0" lvl="0" marL="0" rtl="0" algn="l">
              <a:lnSpc>
                <a:spcPct val="90000"/>
              </a:lnSpc>
              <a:spcBef>
                <a:spcPts val="0"/>
              </a:spcBef>
              <a:spcAft>
                <a:spcPts val="0"/>
              </a:spcAft>
              <a:buSzPts val="1100"/>
              <a:buNone/>
            </a:pPr>
            <a:r>
              <a:rPr lang="en-US" sz="1100"/>
              <a:t>data between the DMA and I/O modules takes place off the system bus.</a:t>
            </a:r>
            <a:endParaRPr/>
          </a:p>
        </p:txBody>
      </p:sp>
      <p:sp>
        <p:nvSpPr>
          <p:cNvPr id="361" name="Google Shape;361;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1" name="Google Shape;37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900"/>
              <a:buNone/>
            </a:pPr>
            <a:r>
              <a:rPr lang="en-US" sz="900"/>
              <a:t>Two objectives are paramount in designing the I/O facility: efficiency and generality.</a:t>
            </a:r>
            <a:endParaRPr/>
          </a:p>
          <a:p>
            <a:pPr indent="0" lvl="0" marL="0" rtl="0" algn="l">
              <a:lnSpc>
                <a:spcPct val="80000"/>
              </a:lnSpc>
              <a:spcBef>
                <a:spcPts val="0"/>
              </a:spcBef>
              <a:spcAft>
                <a:spcPts val="0"/>
              </a:spcAft>
              <a:buSzPts val="900"/>
              <a:buNone/>
            </a:pPr>
            <a:r>
              <a:t/>
            </a:r>
            <a:endParaRPr b="1" sz="900"/>
          </a:p>
          <a:p>
            <a:pPr indent="0" lvl="0" marL="0" rtl="0" algn="l">
              <a:lnSpc>
                <a:spcPct val="80000"/>
              </a:lnSpc>
              <a:spcBef>
                <a:spcPts val="0"/>
              </a:spcBef>
              <a:spcAft>
                <a:spcPts val="0"/>
              </a:spcAft>
              <a:buSzPts val="900"/>
              <a:buNone/>
            </a:pPr>
            <a:r>
              <a:rPr b="1" lang="en-US" sz="900"/>
              <a:t>Efficiency is important because I/O operations often form a bottleneck in a</a:t>
            </a:r>
            <a:endParaRPr/>
          </a:p>
          <a:p>
            <a:pPr indent="0" lvl="0" marL="0" rtl="0" algn="l">
              <a:lnSpc>
                <a:spcPct val="80000"/>
              </a:lnSpc>
              <a:spcBef>
                <a:spcPts val="0"/>
              </a:spcBef>
              <a:spcAft>
                <a:spcPts val="0"/>
              </a:spcAft>
              <a:buSzPts val="900"/>
              <a:buNone/>
            </a:pPr>
            <a:r>
              <a:rPr lang="en-US" sz="900"/>
              <a:t>computing system. Looking again at Figure 11.1 , we see that most I/O devices are</a:t>
            </a:r>
            <a:endParaRPr/>
          </a:p>
          <a:p>
            <a:pPr indent="0" lvl="0" marL="0" rtl="0" algn="l">
              <a:lnSpc>
                <a:spcPct val="80000"/>
              </a:lnSpc>
              <a:spcBef>
                <a:spcPts val="0"/>
              </a:spcBef>
              <a:spcAft>
                <a:spcPts val="0"/>
              </a:spcAft>
              <a:buSzPts val="900"/>
              <a:buNone/>
            </a:pPr>
            <a:r>
              <a:rPr lang="en-US" sz="900"/>
              <a:t>extremely slow compared with main memory and the processor. One way to tackle</a:t>
            </a:r>
            <a:endParaRPr/>
          </a:p>
          <a:p>
            <a:pPr indent="0" lvl="0" marL="0" rtl="0" algn="l">
              <a:lnSpc>
                <a:spcPct val="80000"/>
              </a:lnSpc>
              <a:spcBef>
                <a:spcPts val="0"/>
              </a:spcBef>
              <a:spcAft>
                <a:spcPts val="0"/>
              </a:spcAft>
              <a:buSzPts val="900"/>
              <a:buNone/>
            </a:pPr>
            <a:r>
              <a:rPr lang="en-US" sz="900"/>
              <a:t>this problem is multiprogramming, which, as we have seen, allows some processes</a:t>
            </a:r>
            <a:endParaRPr/>
          </a:p>
          <a:p>
            <a:pPr indent="0" lvl="0" marL="0" rtl="0" algn="l">
              <a:lnSpc>
                <a:spcPct val="80000"/>
              </a:lnSpc>
              <a:spcBef>
                <a:spcPts val="0"/>
              </a:spcBef>
              <a:spcAft>
                <a:spcPts val="0"/>
              </a:spcAft>
              <a:buSzPts val="900"/>
              <a:buNone/>
            </a:pPr>
            <a:r>
              <a:rPr lang="en-US" sz="900"/>
              <a:t>to be waiting on I/O operations while another process is executing. However, even</a:t>
            </a:r>
            <a:endParaRPr/>
          </a:p>
          <a:p>
            <a:pPr indent="0" lvl="0" marL="0" rtl="0" algn="l">
              <a:lnSpc>
                <a:spcPct val="80000"/>
              </a:lnSpc>
              <a:spcBef>
                <a:spcPts val="0"/>
              </a:spcBef>
              <a:spcAft>
                <a:spcPts val="0"/>
              </a:spcAft>
              <a:buSzPts val="900"/>
              <a:buNone/>
            </a:pPr>
            <a:r>
              <a:rPr lang="en-US" sz="900"/>
              <a:t>with the vast size of main memory in today’s machines, it will still often be the case</a:t>
            </a:r>
            <a:endParaRPr/>
          </a:p>
          <a:p>
            <a:pPr indent="0" lvl="0" marL="0" rtl="0" algn="l">
              <a:lnSpc>
                <a:spcPct val="80000"/>
              </a:lnSpc>
              <a:spcBef>
                <a:spcPts val="0"/>
              </a:spcBef>
              <a:spcAft>
                <a:spcPts val="0"/>
              </a:spcAft>
              <a:buSzPts val="900"/>
              <a:buNone/>
            </a:pPr>
            <a:r>
              <a:rPr lang="en-US" sz="900"/>
              <a:t>that I/O is not keeping up with the activities of the processor. Swapping is used to</a:t>
            </a:r>
            <a:endParaRPr/>
          </a:p>
          <a:p>
            <a:pPr indent="0" lvl="0" marL="0" rtl="0" algn="l">
              <a:lnSpc>
                <a:spcPct val="80000"/>
              </a:lnSpc>
              <a:spcBef>
                <a:spcPts val="0"/>
              </a:spcBef>
              <a:spcAft>
                <a:spcPts val="0"/>
              </a:spcAft>
              <a:buSzPts val="900"/>
              <a:buNone/>
            </a:pPr>
            <a:r>
              <a:rPr lang="en-US" sz="900"/>
              <a:t>bring in additional ready processes to keep the processor busy, but this in itself is an</a:t>
            </a:r>
            <a:endParaRPr/>
          </a:p>
          <a:p>
            <a:pPr indent="0" lvl="0" marL="0" rtl="0" algn="l">
              <a:lnSpc>
                <a:spcPct val="80000"/>
              </a:lnSpc>
              <a:spcBef>
                <a:spcPts val="0"/>
              </a:spcBef>
              <a:spcAft>
                <a:spcPts val="0"/>
              </a:spcAft>
              <a:buSzPts val="900"/>
              <a:buNone/>
            </a:pPr>
            <a:r>
              <a:rPr lang="en-US" sz="900"/>
              <a:t>I/O operation. Thus, a major effort in I/O design has been schemes for improving</a:t>
            </a:r>
            <a:endParaRPr/>
          </a:p>
          <a:p>
            <a:pPr indent="0" lvl="0" marL="0" rtl="0" algn="l">
              <a:lnSpc>
                <a:spcPct val="80000"/>
              </a:lnSpc>
              <a:spcBef>
                <a:spcPts val="0"/>
              </a:spcBef>
              <a:spcAft>
                <a:spcPts val="0"/>
              </a:spcAft>
              <a:buSzPts val="900"/>
              <a:buNone/>
            </a:pPr>
            <a:r>
              <a:rPr lang="en-US" sz="900"/>
              <a:t>the efficiency of the I/O. The area that has received the most attention, because of</a:t>
            </a:r>
            <a:endParaRPr/>
          </a:p>
          <a:p>
            <a:pPr indent="0" lvl="0" marL="0" rtl="0" algn="l">
              <a:lnSpc>
                <a:spcPct val="80000"/>
              </a:lnSpc>
              <a:spcBef>
                <a:spcPts val="0"/>
              </a:spcBef>
              <a:spcAft>
                <a:spcPts val="0"/>
              </a:spcAft>
              <a:buSzPts val="900"/>
              <a:buNone/>
            </a:pPr>
            <a:r>
              <a:rPr lang="en-US" sz="900"/>
              <a:t>its importance, is disk I/O, and much of this chapter will be devoted to a study of</a:t>
            </a:r>
            <a:endParaRPr/>
          </a:p>
          <a:p>
            <a:pPr indent="0" lvl="0" marL="0" rtl="0" algn="l">
              <a:lnSpc>
                <a:spcPct val="80000"/>
              </a:lnSpc>
              <a:spcBef>
                <a:spcPts val="0"/>
              </a:spcBef>
              <a:spcAft>
                <a:spcPts val="0"/>
              </a:spcAft>
              <a:buSzPts val="900"/>
              <a:buNone/>
            </a:pPr>
            <a:r>
              <a:rPr lang="en-US" sz="900"/>
              <a:t>disk I/O efficiency.</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The other major objective is </a:t>
            </a:r>
            <a:r>
              <a:rPr b="1" lang="en-US" sz="900"/>
              <a:t>generality . In the interests of simplicity and freedom</a:t>
            </a:r>
            <a:endParaRPr/>
          </a:p>
          <a:p>
            <a:pPr indent="0" lvl="0" marL="0" rtl="0" algn="l">
              <a:lnSpc>
                <a:spcPct val="80000"/>
              </a:lnSpc>
              <a:spcBef>
                <a:spcPts val="0"/>
              </a:spcBef>
              <a:spcAft>
                <a:spcPts val="0"/>
              </a:spcAft>
              <a:buSzPts val="900"/>
              <a:buNone/>
            </a:pPr>
            <a:r>
              <a:rPr lang="en-US" sz="900"/>
              <a:t>from error, it is desirable to handle all devices in a uniform manner. This</a:t>
            </a:r>
            <a:endParaRPr/>
          </a:p>
          <a:p>
            <a:pPr indent="0" lvl="0" marL="0" rtl="0" algn="l">
              <a:lnSpc>
                <a:spcPct val="80000"/>
              </a:lnSpc>
              <a:spcBef>
                <a:spcPts val="0"/>
              </a:spcBef>
              <a:spcAft>
                <a:spcPts val="0"/>
              </a:spcAft>
              <a:buSzPts val="900"/>
              <a:buNone/>
            </a:pPr>
            <a:r>
              <a:rPr lang="en-US" sz="900"/>
              <a:t>statement applies both to the way in which processes view I/O devices and the way</a:t>
            </a:r>
            <a:endParaRPr/>
          </a:p>
          <a:p>
            <a:pPr indent="0" lvl="0" marL="0" rtl="0" algn="l">
              <a:lnSpc>
                <a:spcPct val="80000"/>
              </a:lnSpc>
              <a:spcBef>
                <a:spcPts val="0"/>
              </a:spcBef>
              <a:spcAft>
                <a:spcPts val="0"/>
              </a:spcAft>
              <a:buSzPts val="900"/>
              <a:buNone/>
            </a:pPr>
            <a:r>
              <a:rPr lang="en-US" sz="900"/>
              <a:t>in which the operating system manages I/O devices and operations. Because of the</a:t>
            </a:r>
            <a:endParaRPr/>
          </a:p>
          <a:p>
            <a:pPr indent="0" lvl="0" marL="0" rtl="0" algn="l">
              <a:lnSpc>
                <a:spcPct val="80000"/>
              </a:lnSpc>
              <a:spcBef>
                <a:spcPts val="0"/>
              </a:spcBef>
              <a:spcAft>
                <a:spcPts val="0"/>
              </a:spcAft>
              <a:buSzPts val="900"/>
              <a:buNone/>
            </a:pPr>
            <a:r>
              <a:rPr lang="en-US" sz="900"/>
              <a:t>diversity of device characteristics, it is difficult in practice to achieve true generality.</a:t>
            </a:r>
            <a:endParaRPr/>
          </a:p>
          <a:p>
            <a:pPr indent="0" lvl="0" marL="0" rtl="0" algn="l">
              <a:lnSpc>
                <a:spcPct val="80000"/>
              </a:lnSpc>
              <a:spcBef>
                <a:spcPts val="0"/>
              </a:spcBef>
              <a:spcAft>
                <a:spcPts val="0"/>
              </a:spcAft>
              <a:buSzPts val="900"/>
              <a:buNone/>
            </a:pPr>
            <a:r>
              <a:rPr lang="en-US" sz="900"/>
              <a:t>What can be done is to use a hierarchical, modular approach to the design of</a:t>
            </a:r>
            <a:endParaRPr/>
          </a:p>
          <a:p>
            <a:pPr indent="0" lvl="0" marL="0" rtl="0" algn="l">
              <a:lnSpc>
                <a:spcPct val="80000"/>
              </a:lnSpc>
              <a:spcBef>
                <a:spcPts val="0"/>
              </a:spcBef>
              <a:spcAft>
                <a:spcPts val="0"/>
              </a:spcAft>
              <a:buSzPts val="900"/>
              <a:buNone/>
            </a:pPr>
            <a:r>
              <a:rPr lang="en-US" sz="900"/>
              <a:t>the I/O function. This approach hides most of the details of device I/O in lower level</a:t>
            </a:r>
            <a:endParaRPr/>
          </a:p>
          <a:p>
            <a:pPr indent="0" lvl="0" marL="0" rtl="0" algn="l">
              <a:lnSpc>
                <a:spcPct val="80000"/>
              </a:lnSpc>
              <a:spcBef>
                <a:spcPts val="0"/>
              </a:spcBef>
              <a:spcAft>
                <a:spcPts val="0"/>
              </a:spcAft>
              <a:buSzPts val="900"/>
              <a:buNone/>
            </a:pPr>
            <a:r>
              <a:rPr lang="en-US" sz="900"/>
              <a:t>routines so that user processes and upper levels of the operating system see</a:t>
            </a:r>
            <a:endParaRPr/>
          </a:p>
          <a:p>
            <a:pPr indent="0" lvl="0" marL="0" rtl="0" algn="l">
              <a:lnSpc>
                <a:spcPct val="80000"/>
              </a:lnSpc>
              <a:spcBef>
                <a:spcPts val="0"/>
              </a:spcBef>
              <a:spcAft>
                <a:spcPts val="0"/>
              </a:spcAft>
              <a:buSzPts val="900"/>
              <a:buNone/>
            </a:pPr>
            <a:r>
              <a:rPr lang="en-US" sz="900"/>
              <a:t>devices in terms of general functions, such as read, write, open, close, lock, and</a:t>
            </a:r>
            <a:endParaRPr/>
          </a:p>
          <a:p>
            <a:pPr indent="0" lvl="0" marL="0" rtl="0" algn="l">
              <a:lnSpc>
                <a:spcPct val="80000"/>
              </a:lnSpc>
              <a:spcBef>
                <a:spcPts val="0"/>
              </a:spcBef>
              <a:spcAft>
                <a:spcPts val="0"/>
              </a:spcAft>
              <a:buSzPts val="900"/>
              <a:buNone/>
            </a:pPr>
            <a:r>
              <a:rPr lang="en-US" sz="900"/>
              <a:t>unlock. We turn now to a discussion of this approach.</a:t>
            </a:r>
            <a:endParaRPr/>
          </a:p>
        </p:txBody>
      </p:sp>
      <p:sp>
        <p:nvSpPr>
          <p:cNvPr id="372" name="Google Shape;372;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1" name="Google Shape;38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a:t>In Chapter 2 , in the discussion of system structure, we emphasized the hierarchical</a:t>
            </a:r>
            <a:endParaRPr/>
          </a:p>
          <a:p>
            <a:pPr indent="0" lvl="0" marL="0" rtl="0" algn="l">
              <a:lnSpc>
                <a:spcPct val="90000"/>
              </a:lnSpc>
              <a:spcBef>
                <a:spcPts val="0"/>
              </a:spcBef>
              <a:spcAft>
                <a:spcPts val="0"/>
              </a:spcAft>
              <a:buSzPts val="1800"/>
              <a:buNone/>
            </a:pPr>
            <a:r>
              <a:rPr lang="en-US"/>
              <a:t>nature of modern operating systems. The hierarchical philosophy is that the functions</a:t>
            </a:r>
            <a:endParaRPr/>
          </a:p>
          <a:p>
            <a:pPr indent="0" lvl="0" marL="0" rtl="0" algn="l">
              <a:lnSpc>
                <a:spcPct val="90000"/>
              </a:lnSpc>
              <a:spcBef>
                <a:spcPts val="0"/>
              </a:spcBef>
              <a:spcAft>
                <a:spcPts val="0"/>
              </a:spcAft>
              <a:buSzPts val="1800"/>
              <a:buNone/>
            </a:pPr>
            <a:r>
              <a:rPr lang="en-US"/>
              <a:t>of the operating system should be separated according to their complexity,</a:t>
            </a:r>
            <a:endParaRPr/>
          </a:p>
          <a:p>
            <a:pPr indent="0" lvl="0" marL="0" rtl="0" algn="l">
              <a:lnSpc>
                <a:spcPct val="90000"/>
              </a:lnSpc>
              <a:spcBef>
                <a:spcPts val="0"/>
              </a:spcBef>
              <a:spcAft>
                <a:spcPts val="0"/>
              </a:spcAft>
              <a:buSzPts val="1800"/>
              <a:buNone/>
            </a:pPr>
            <a:r>
              <a:rPr lang="en-US"/>
              <a:t>their characteristic time scale, and their level of abstraction. Following this approach</a:t>
            </a:r>
            <a:endParaRPr/>
          </a:p>
          <a:p>
            <a:pPr indent="0" lvl="0" marL="0" rtl="0" algn="l">
              <a:lnSpc>
                <a:spcPct val="90000"/>
              </a:lnSpc>
              <a:spcBef>
                <a:spcPts val="0"/>
              </a:spcBef>
              <a:spcAft>
                <a:spcPts val="0"/>
              </a:spcAft>
              <a:buSzPts val="1800"/>
              <a:buNone/>
            </a:pPr>
            <a:r>
              <a:rPr lang="en-US"/>
              <a:t>leads to an organization of the operating system into a series of layers. Each layer</a:t>
            </a:r>
            <a:endParaRPr/>
          </a:p>
          <a:p>
            <a:pPr indent="0" lvl="0" marL="0" rtl="0" algn="l">
              <a:lnSpc>
                <a:spcPct val="90000"/>
              </a:lnSpc>
              <a:spcBef>
                <a:spcPts val="0"/>
              </a:spcBef>
              <a:spcAft>
                <a:spcPts val="0"/>
              </a:spcAft>
              <a:buSzPts val="1800"/>
              <a:buNone/>
            </a:pPr>
            <a:r>
              <a:rPr lang="en-US"/>
              <a:t>performs a related subset of the functions required of the operating system. It relies</a:t>
            </a:r>
            <a:endParaRPr/>
          </a:p>
          <a:p>
            <a:pPr indent="0" lvl="0" marL="0" rtl="0" algn="l">
              <a:lnSpc>
                <a:spcPct val="90000"/>
              </a:lnSpc>
              <a:spcBef>
                <a:spcPts val="0"/>
              </a:spcBef>
              <a:spcAft>
                <a:spcPts val="0"/>
              </a:spcAft>
              <a:buSzPts val="1800"/>
              <a:buNone/>
            </a:pPr>
            <a:r>
              <a:rPr lang="en-US"/>
              <a:t>on the next lower layer to perform more primitive functions and to conceal the</a:t>
            </a:r>
            <a:endParaRPr/>
          </a:p>
          <a:p>
            <a:pPr indent="0" lvl="0" marL="0" rtl="0" algn="l">
              <a:lnSpc>
                <a:spcPct val="90000"/>
              </a:lnSpc>
              <a:spcBef>
                <a:spcPts val="0"/>
              </a:spcBef>
              <a:spcAft>
                <a:spcPts val="0"/>
              </a:spcAft>
              <a:buSzPts val="1800"/>
              <a:buNone/>
            </a:pPr>
            <a:r>
              <a:rPr lang="en-US"/>
              <a:t>details of those functions. It provides services to the next higher layer. Ideally, the</a:t>
            </a:r>
            <a:endParaRPr/>
          </a:p>
          <a:p>
            <a:pPr indent="0" lvl="0" marL="0" rtl="0" algn="l">
              <a:lnSpc>
                <a:spcPct val="90000"/>
              </a:lnSpc>
              <a:spcBef>
                <a:spcPts val="0"/>
              </a:spcBef>
              <a:spcAft>
                <a:spcPts val="0"/>
              </a:spcAft>
              <a:buSzPts val="1800"/>
              <a:buNone/>
            </a:pPr>
            <a:r>
              <a:rPr lang="en-US"/>
              <a:t>layers should be defined so that changes in one layer do not require changes in other</a:t>
            </a:r>
            <a:endParaRPr/>
          </a:p>
          <a:p>
            <a:pPr indent="0" lvl="0" marL="0" rtl="0" algn="l">
              <a:lnSpc>
                <a:spcPct val="90000"/>
              </a:lnSpc>
              <a:spcBef>
                <a:spcPts val="0"/>
              </a:spcBef>
              <a:spcAft>
                <a:spcPts val="0"/>
              </a:spcAft>
              <a:buSzPts val="1800"/>
              <a:buNone/>
            </a:pPr>
            <a:r>
              <a:rPr lang="en-US"/>
              <a:t>layers. Thus we have decomposed one problem into a number of more manageable</a:t>
            </a:r>
            <a:endParaRPr/>
          </a:p>
          <a:p>
            <a:pPr indent="0" lvl="0" marL="0" rtl="0" algn="l">
              <a:lnSpc>
                <a:spcPct val="90000"/>
              </a:lnSpc>
              <a:spcBef>
                <a:spcPts val="0"/>
              </a:spcBef>
              <a:spcAft>
                <a:spcPts val="0"/>
              </a:spcAft>
              <a:buSzPts val="1800"/>
              <a:buNone/>
            </a:pPr>
            <a:r>
              <a:rPr lang="en-US"/>
              <a:t>subproblems.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In general, lower layers deal with a far shorter time scale. Some parts of the</a:t>
            </a:r>
            <a:endParaRPr/>
          </a:p>
          <a:p>
            <a:pPr indent="0" lvl="0" marL="0" rtl="0" algn="l">
              <a:lnSpc>
                <a:spcPct val="90000"/>
              </a:lnSpc>
              <a:spcBef>
                <a:spcPts val="0"/>
              </a:spcBef>
              <a:spcAft>
                <a:spcPts val="0"/>
              </a:spcAft>
              <a:buSzPts val="1800"/>
              <a:buNone/>
            </a:pPr>
            <a:r>
              <a:rPr lang="en-US"/>
              <a:t>OS must interact directly with the computer hardware, where events can have a</a:t>
            </a:r>
            <a:endParaRPr/>
          </a:p>
          <a:p>
            <a:pPr indent="0" lvl="0" marL="0" rtl="0" algn="l">
              <a:lnSpc>
                <a:spcPct val="90000"/>
              </a:lnSpc>
              <a:spcBef>
                <a:spcPts val="0"/>
              </a:spcBef>
              <a:spcAft>
                <a:spcPts val="0"/>
              </a:spcAft>
              <a:buSzPts val="1800"/>
              <a:buNone/>
            </a:pPr>
            <a:r>
              <a:rPr lang="en-US"/>
              <a:t>time scale as brief as a few billionths of a second. At the other end of the spectrum,</a:t>
            </a:r>
            <a:endParaRPr/>
          </a:p>
          <a:p>
            <a:pPr indent="0" lvl="0" marL="0" rtl="0" algn="l">
              <a:lnSpc>
                <a:spcPct val="90000"/>
              </a:lnSpc>
              <a:spcBef>
                <a:spcPts val="0"/>
              </a:spcBef>
              <a:spcAft>
                <a:spcPts val="0"/>
              </a:spcAft>
              <a:buSzPts val="1800"/>
              <a:buNone/>
            </a:pPr>
            <a:r>
              <a:rPr lang="en-US"/>
              <a:t>parts of the operating system communicate with the user, who issues commands at a</a:t>
            </a:r>
            <a:endParaRPr/>
          </a:p>
          <a:p>
            <a:pPr indent="0" lvl="0" marL="0" rtl="0" algn="l">
              <a:lnSpc>
                <a:spcPct val="90000"/>
              </a:lnSpc>
              <a:spcBef>
                <a:spcPts val="0"/>
              </a:spcBef>
              <a:spcAft>
                <a:spcPts val="0"/>
              </a:spcAft>
              <a:buSzPts val="1800"/>
              <a:buNone/>
            </a:pPr>
            <a:r>
              <a:rPr lang="en-US"/>
              <a:t>much more leisurely pace, perhaps one every few seconds. The use of a set of layers</a:t>
            </a:r>
            <a:endParaRPr/>
          </a:p>
          <a:p>
            <a:pPr indent="0" lvl="0" marL="0" rtl="0" algn="l">
              <a:lnSpc>
                <a:spcPct val="90000"/>
              </a:lnSpc>
              <a:spcBef>
                <a:spcPts val="0"/>
              </a:spcBef>
              <a:spcAft>
                <a:spcPts val="0"/>
              </a:spcAft>
              <a:buSzPts val="1800"/>
              <a:buNone/>
            </a:pPr>
            <a:r>
              <a:rPr lang="en-US"/>
              <a:t>conforms nicely to this environment.</a:t>
            </a:r>
            <a:endParaRPr/>
          </a:p>
        </p:txBody>
      </p:sp>
      <p:sp>
        <p:nvSpPr>
          <p:cNvPr id="382" name="Google Shape;382;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9" name="Google Shape;38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400"/>
              <a:buNone/>
            </a:pPr>
            <a:r>
              <a:rPr lang="en-US" sz="400"/>
              <a:t>Applying this philosophy specifically to the I/O facility leads to the type</a:t>
            </a:r>
            <a:endParaRPr/>
          </a:p>
          <a:p>
            <a:pPr indent="0" lvl="0" marL="0" rtl="0" algn="l">
              <a:lnSpc>
                <a:spcPct val="80000"/>
              </a:lnSpc>
              <a:spcBef>
                <a:spcPts val="0"/>
              </a:spcBef>
              <a:spcAft>
                <a:spcPts val="0"/>
              </a:spcAft>
              <a:buSzPts val="400"/>
              <a:buNone/>
            </a:pPr>
            <a:r>
              <a:rPr lang="en-US" sz="400"/>
              <a:t>of organization suggested by Figure 11.4 . The details of the organization will</a:t>
            </a:r>
            <a:endParaRPr/>
          </a:p>
          <a:p>
            <a:pPr indent="0" lvl="0" marL="0" rtl="0" algn="l">
              <a:lnSpc>
                <a:spcPct val="80000"/>
              </a:lnSpc>
              <a:spcBef>
                <a:spcPts val="0"/>
              </a:spcBef>
              <a:spcAft>
                <a:spcPts val="0"/>
              </a:spcAft>
              <a:buSzPts val="400"/>
              <a:buNone/>
            </a:pPr>
            <a:r>
              <a:rPr lang="en-US" sz="400"/>
              <a:t>depend on the type of device and the application. The three most important</a:t>
            </a:r>
            <a:endParaRPr/>
          </a:p>
          <a:p>
            <a:pPr indent="0" lvl="0" marL="0" rtl="0" algn="l">
              <a:lnSpc>
                <a:spcPct val="80000"/>
              </a:lnSpc>
              <a:spcBef>
                <a:spcPts val="0"/>
              </a:spcBef>
              <a:spcAft>
                <a:spcPts val="0"/>
              </a:spcAft>
              <a:buSzPts val="400"/>
              <a:buNone/>
            </a:pPr>
            <a:r>
              <a:rPr lang="en-US" sz="400"/>
              <a:t>logical structures are presented in the figure. Of course, a particular operating</a:t>
            </a:r>
            <a:endParaRPr/>
          </a:p>
          <a:p>
            <a:pPr indent="0" lvl="0" marL="0" rtl="0" algn="l">
              <a:lnSpc>
                <a:spcPct val="80000"/>
              </a:lnSpc>
              <a:spcBef>
                <a:spcPts val="0"/>
              </a:spcBef>
              <a:spcAft>
                <a:spcPts val="0"/>
              </a:spcAft>
              <a:buSzPts val="400"/>
              <a:buNone/>
            </a:pPr>
            <a:r>
              <a:rPr lang="en-US" sz="400"/>
              <a:t>system may not conform exactly to these structures. However, the general</a:t>
            </a:r>
            <a:endParaRPr/>
          </a:p>
          <a:p>
            <a:pPr indent="0" lvl="0" marL="0" rtl="0" algn="l">
              <a:lnSpc>
                <a:spcPct val="80000"/>
              </a:lnSpc>
              <a:spcBef>
                <a:spcPts val="0"/>
              </a:spcBef>
              <a:spcAft>
                <a:spcPts val="0"/>
              </a:spcAft>
              <a:buSzPts val="400"/>
              <a:buNone/>
            </a:pPr>
            <a:r>
              <a:rPr lang="en-US" sz="400"/>
              <a:t>principles are valid, and most operating systems approach I/O in approximately</a:t>
            </a:r>
            <a:endParaRPr/>
          </a:p>
          <a:p>
            <a:pPr indent="0" lvl="0" marL="0" rtl="0" algn="l">
              <a:lnSpc>
                <a:spcPct val="80000"/>
              </a:lnSpc>
              <a:spcBef>
                <a:spcPts val="0"/>
              </a:spcBef>
              <a:spcAft>
                <a:spcPts val="0"/>
              </a:spcAft>
              <a:buSzPts val="400"/>
              <a:buNone/>
            </a:pPr>
            <a:r>
              <a:rPr lang="en-US" sz="400"/>
              <a:t>this way.</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Let us consider the simplest case first, that of a local peripheral device that</a:t>
            </a:r>
            <a:endParaRPr/>
          </a:p>
          <a:p>
            <a:pPr indent="0" lvl="0" marL="0" rtl="0" algn="l">
              <a:lnSpc>
                <a:spcPct val="80000"/>
              </a:lnSpc>
              <a:spcBef>
                <a:spcPts val="0"/>
              </a:spcBef>
              <a:spcAft>
                <a:spcPts val="0"/>
              </a:spcAft>
              <a:buSzPts val="400"/>
              <a:buNone/>
            </a:pPr>
            <a:r>
              <a:rPr lang="en-US" sz="400"/>
              <a:t>communicates in a simple fashion, such as a stream of bytes or records ( Figure 11.4a ).</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The following layers are involved:</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Logical I/O : The logical I/O module deals with the device as a logical resource</a:t>
            </a:r>
            <a:endParaRPr/>
          </a:p>
          <a:p>
            <a:pPr indent="0" lvl="0" marL="0" rtl="0" algn="l">
              <a:lnSpc>
                <a:spcPct val="80000"/>
              </a:lnSpc>
              <a:spcBef>
                <a:spcPts val="0"/>
              </a:spcBef>
              <a:spcAft>
                <a:spcPts val="0"/>
              </a:spcAft>
              <a:buSzPts val="400"/>
              <a:buNone/>
            </a:pPr>
            <a:r>
              <a:rPr lang="en-US" sz="400"/>
              <a:t>and is not concerned with the details of actually controlling the device. The</a:t>
            </a:r>
            <a:endParaRPr/>
          </a:p>
          <a:p>
            <a:pPr indent="0" lvl="0" marL="0" rtl="0" algn="l">
              <a:lnSpc>
                <a:spcPct val="80000"/>
              </a:lnSpc>
              <a:spcBef>
                <a:spcPts val="0"/>
              </a:spcBef>
              <a:spcAft>
                <a:spcPts val="0"/>
              </a:spcAft>
              <a:buSzPts val="400"/>
              <a:buNone/>
            </a:pPr>
            <a:r>
              <a:rPr lang="en-US" sz="400"/>
              <a:t>logical I/O module is concerned with managing general I/O functions on behalf</a:t>
            </a:r>
            <a:endParaRPr/>
          </a:p>
          <a:p>
            <a:pPr indent="0" lvl="0" marL="0" rtl="0" algn="l">
              <a:lnSpc>
                <a:spcPct val="80000"/>
              </a:lnSpc>
              <a:spcBef>
                <a:spcPts val="0"/>
              </a:spcBef>
              <a:spcAft>
                <a:spcPts val="0"/>
              </a:spcAft>
              <a:buSzPts val="400"/>
              <a:buNone/>
            </a:pPr>
            <a:r>
              <a:rPr lang="en-US" sz="400"/>
              <a:t>of user processes, allowing them to deal with the device in terms of a device</a:t>
            </a:r>
            <a:endParaRPr/>
          </a:p>
          <a:p>
            <a:pPr indent="0" lvl="0" marL="0" rtl="0" algn="l">
              <a:lnSpc>
                <a:spcPct val="80000"/>
              </a:lnSpc>
              <a:spcBef>
                <a:spcPts val="0"/>
              </a:spcBef>
              <a:spcAft>
                <a:spcPts val="0"/>
              </a:spcAft>
              <a:buSzPts val="400"/>
              <a:buNone/>
            </a:pPr>
            <a:r>
              <a:rPr lang="en-US" sz="400"/>
              <a:t>identifier and simple commands such as open, close, read, and write.</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Device I/O : The requested operations and data (buffered characters, records,</a:t>
            </a:r>
            <a:endParaRPr/>
          </a:p>
          <a:p>
            <a:pPr indent="0" lvl="0" marL="0" rtl="0" algn="l">
              <a:lnSpc>
                <a:spcPct val="80000"/>
              </a:lnSpc>
              <a:spcBef>
                <a:spcPts val="0"/>
              </a:spcBef>
              <a:spcAft>
                <a:spcPts val="0"/>
              </a:spcAft>
              <a:buSzPts val="400"/>
              <a:buNone/>
            </a:pPr>
            <a:r>
              <a:rPr lang="en-US" sz="400"/>
              <a:t>etc.) are converted into appropriate sequences of I/O instructions, channel</a:t>
            </a:r>
            <a:endParaRPr/>
          </a:p>
          <a:p>
            <a:pPr indent="0" lvl="0" marL="0" rtl="0" algn="l">
              <a:lnSpc>
                <a:spcPct val="80000"/>
              </a:lnSpc>
              <a:spcBef>
                <a:spcPts val="0"/>
              </a:spcBef>
              <a:spcAft>
                <a:spcPts val="0"/>
              </a:spcAft>
              <a:buSzPts val="400"/>
              <a:buNone/>
            </a:pPr>
            <a:r>
              <a:rPr lang="en-US" sz="400"/>
              <a:t>commands, and controller orders. Buffering techniques may be used to improve</a:t>
            </a:r>
            <a:endParaRPr/>
          </a:p>
          <a:p>
            <a:pPr indent="0" lvl="0" marL="0" rtl="0" algn="l">
              <a:lnSpc>
                <a:spcPct val="80000"/>
              </a:lnSpc>
              <a:spcBef>
                <a:spcPts val="0"/>
              </a:spcBef>
              <a:spcAft>
                <a:spcPts val="0"/>
              </a:spcAft>
              <a:buSzPts val="400"/>
              <a:buNone/>
            </a:pPr>
            <a:r>
              <a:rPr lang="en-US" sz="400"/>
              <a:t>utilization.</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Scheduling and control: The actual queuing and scheduling of I/O operations</a:t>
            </a:r>
            <a:endParaRPr/>
          </a:p>
          <a:p>
            <a:pPr indent="0" lvl="0" marL="0" rtl="0" algn="l">
              <a:lnSpc>
                <a:spcPct val="80000"/>
              </a:lnSpc>
              <a:spcBef>
                <a:spcPts val="0"/>
              </a:spcBef>
              <a:spcAft>
                <a:spcPts val="0"/>
              </a:spcAft>
              <a:buSzPts val="400"/>
              <a:buNone/>
            </a:pPr>
            <a:r>
              <a:rPr lang="en-US" sz="400"/>
              <a:t>occurs at this layer, as well as the control of the operations. Thus, interrupts</a:t>
            </a:r>
            <a:endParaRPr/>
          </a:p>
          <a:p>
            <a:pPr indent="0" lvl="0" marL="0" rtl="0" algn="l">
              <a:lnSpc>
                <a:spcPct val="80000"/>
              </a:lnSpc>
              <a:spcBef>
                <a:spcPts val="0"/>
              </a:spcBef>
              <a:spcAft>
                <a:spcPts val="0"/>
              </a:spcAft>
              <a:buSzPts val="400"/>
              <a:buNone/>
            </a:pPr>
            <a:r>
              <a:rPr lang="en-US" sz="400"/>
              <a:t>are handled at this layer and I/O status is collected and reported. This is the</a:t>
            </a:r>
            <a:endParaRPr/>
          </a:p>
          <a:p>
            <a:pPr indent="0" lvl="0" marL="0" rtl="0" algn="l">
              <a:lnSpc>
                <a:spcPct val="80000"/>
              </a:lnSpc>
              <a:spcBef>
                <a:spcPts val="0"/>
              </a:spcBef>
              <a:spcAft>
                <a:spcPts val="0"/>
              </a:spcAft>
              <a:buSzPts val="400"/>
              <a:buNone/>
            </a:pPr>
            <a:r>
              <a:rPr lang="en-US" sz="400"/>
              <a:t>layer of software that actually interacts with the I/O module and hence the</a:t>
            </a:r>
            <a:endParaRPr/>
          </a:p>
          <a:p>
            <a:pPr indent="0" lvl="0" marL="0" rtl="0" algn="l">
              <a:lnSpc>
                <a:spcPct val="80000"/>
              </a:lnSpc>
              <a:spcBef>
                <a:spcPts val="0"/>
              </a:spcBef>
              <a:spcAft>
                <a:spcPts val="0"/>
              </a:spcAft>
              <a:buSzPts val="400"/>
              <a:buNone/>
            </a:pPr>
            <a:r>
              <a:rPr lang="en-US" sz="400"/>
              <a:t>device hardware.</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For a communications device, the I/O structure ( Figure 11.4b ) looks much the</a:t>
            </a:r>
            <a:endParaRPr/>
          </a:p>
          <a:p>
            <a:pPr indent="0" lvl="0" marL="0" rtl="0" algn="l">
              <a:lnSpc>
                <a:spcPct val="80000"/>
              </a:lnSpc>
              <a:spcBef>
                <a:spcPts val="0"/>
              </a:spcBef>
              <a:spcAft>
                <a:spcPts val="0"/>
              </a:spcAft>
              <a:buSzPts val="400"/>
              <a:buNone/>
            </a:pPr>
            <a:r>
              <a:rPr lang="en-US" sz="400"/>
              <a:t>same as that just described. The principal difference is that the logical I/O module is</a:t>
            </a:r>
            <a:endParaRPr/>
          </a:p>
          <a:p>
            <a:pPr indent="0" lvl="0" marL="0" rtl="0" algn="l">
              <a:lnSpc>
                <a:spcPct val="80000"/>
              </a:lnSpc>
              <a:spcBef>
                <a:spcPts val="0"/>
              </a:spcBef>
              <a:spcAft>
                <a:spcPts val="0"/>
              </a:spcAft>
              <a:buSzPts val="400"/>
              <a:buNone/>
            </a:pPr>
            <a:r>
              <a:rPr lang="en-US" sz="400"/>
              <a:t>replaced by a communications architecture, which may itself consist of a number of</a:t>
            </a:r>
            <a:endParaRPr/>
          </a:p>
          <a:p>
            <a:pPr indent="0" lvl="0" marL="0" rtl="0" algn="l">
              <a:lnSpc>
                <a:spcPct val="80000"/>
              </a:lnSpc>
              <a:spcBef>
                <a:spcPts val="0"/>
              </a:spcBef>
              <a:spcAft>
                <a:spcPts val="0"/>
              </a:spcAft>
              <a:buSzPts val="400"/>
              <a:buNone/>
            </a:pPr>
            <a:r>
              <a:rPr lang="en-US" sz="400"/>
              <a:t>layers. An example is TCP/IP, which is discussed in Chapter 17 .</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Figure 11.4c shows a representative structure for managing I/O on a secondary</a:t>
            </a:r>
            <a:endParaRPr/>
          </a:p>
          <a:p>
            <a:pPr indent="0" lvl="0" marL="0" rtl="0" algn="l">
              <a:lnSpc>
                <a:spcPct val="80000"/>
              </a:lnSpc>
              <a:spcBef>
                <a:spcPts val="0"/>
              </a:spcBef>
              <a:spcAft>
                <a:spcPts val="0"/>
              </a:spcAft>
              <a:buSzPts val="400"/>
              <a:buNone/>
            </a:pPr>
            <a:r>
              <a:rPr lang="en-US" sz="400"/>
              <a:t>storage device that supports a file system. The three layers not previously discussed</a:t>
            </a:r>
            <a:endParaRPr/>
          </a:p>
          <a:p>
            <a:pPr indent="0" lvl="0" marL="0" rtl="0" algn="l">
              <a:lnSpc>
                <a:spcPct val="80000"/>
              </a:lnSpc>
              <a:spcBef>
                <a:spcPts val="0"/>
              </a:spcBef>
              <a:spcAft>
                <a:spcPts val="0"/>
              </a:spcAft>
              <a:buSzPts val="400"/>
              <a:buNone/>
            </a:pPr>
            <a:r>
              <a:rPr lang="en-US" sz="400"/>
              <a:t>are as follows:</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Directory management: At this layer, symbolic file names are converted to</a:t>
            </a:r>
            <a:endParaRPr/>
          </a:p>
          <a:p>
            <a:pPr indent="0" lvl="0" marL="0" rtl="0" algn="l">
              <a:lnSpc>
                <a:spcPct val="80000"/>
              </a:lnSpc>
              <a:spcBef>
                <a:spcPts val="0"/>
              </a:spcBef>
              <a:spcAft>
                <a:spcPts val="0"/>
              </a:spcAft>
              <a:buSzPts val="400"/>
              <a:buNone/>
            </a:pPr>
            <a:r>
              <a:rPr lang="en-US" sz="400"/>
              <a:t>identifiers that either reference the file directly or indirectly through a file</a:t>
            </a:r>
            <a:endParaRPr/>
          </a:p>
          <a:p>
            <a:pPr indent="0" lvl="0" marL="0" rtl="0" algn="l">
              <a:lnSpc>
                <a:spcPct val="80000"/>
              </a:lnSpc>
              <a:spcBef>
                <a:spcPts val="0"/>
              </a:spcBef>
              <a:spcAft>
                <a:spcPts val="0"/>
              </a:spcAft>
              <a:buSzPts val="400"/>
              <a:buNone/>
            </a:pPr>
            <a:r>
              <a:rPr lang="en-US" sz="400"/>
              <a:t>descriptor or index table. This layer is also concerned with user operations</a:t>
            </a:r>
            <a:endParaRPr/>
          </a:p>
          <a:p>
            <a:pPr indent="0" lvl="0" marL="0" rtl="0" algn="l">
              <a:lnSpc>
                <a:spcPct val="80000"/>
              </a:lnSpc>
              <a:spcBef>
                <a:spcPts val="0"/>
              </a:spcBef>
              <a:spcAft>
                <a:spcPts val="0"/>
              </a:spcAft>
              <a:buSzPts val="400"/>
              <a:buNone/>
            </a:pPr>
            <a:r>
              <a:rPr lang="en-US" sz="400"/>
              <a:t>that affect the directory of files, such as add, delete, and reorganize.</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File system: This layer deals with the logical structure of files and with the</a:t>
            </a:r>
            <a:endParaRPr/>
          </a:p>
          <a:p>
            <a:pPr indent="0" lvl="0" marL="0" rtl="0" algn="l">
              <a:lnSpc>
                <a:spcPct val="80000"/>
              </a:lnSpc>
              <a:spcBef>
                <a:spcPts val="0"/>
              </a:spcBef>
              <a:spcAft>
                <a:spcPts val="0"/>
              </a:spcAft>
              <a:buSzPts val="400"/>
              <a:buNone/>
            </a:pPr>
            <a:r>
              <a:rPr lang="en-US" sz="400"/>
              <a:t>operations that can be specified by users, such as open, close, read, and write.</a:t>
            </a:r>
            <a:endParaRPr/>
          </a:p>
          <a:p>
            <a:pPr indent="0" lvl="0" marL="0" rtl="0" algn="l">
              <a:lnSpc>
                <a:spcPct val="80000"/>
              </a:lnSpc>
              <a:spcBef>
                <a:spcPts val="0"/>
              </a:spcBef>
              <a:spcAft>
                <a:spcPts val="0"/>
              </a:spcAft>
              <a:buSzPts val="400"/>
              <a:buNone/>
            </a:pPr>
            <a:r>
              <a:rPr lang="en-US" sz="400"/>
              <a:t>Access rights are also managed at this layer.</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 </a:t>
            </a:r>
            <a:r>
              <a:rPr b="1" lang="en-US" sz="400"/>
              <a:t>Physical organization: Just as virtual memory addresses must be converted</a:t>
            </a:r>
            <a:endParaRPr/>
          </a:p>
          <a:p>
            <a:pPr indent="0" lvl="0" marL="0" rtl="0" algn="l">
              <a:lnSpc>
                <a:spcPct val="80000"/>
              </a:lnSpc>
              <a:spcBef>
                <a:spcPts val="0"/>
              </a:spcBef>
              <a:spcAft>
                <a:spcPts val="0"/>
              </a:spcAft>
              <a:buSzPts val="400"/>
              <a:buNone/>
            </a:pPr>
            <a:r>
              <a:rPr lang="en-US" sz="400"/>
              <a:t>into physical main memory addresses, taking into account the segmentation</a:t>
            </a:r>
            <a:endParaRPr/>
          </a:p>
          <a:p>
            <a:pPr indent="0" lvl="0" marL="0" rtl="0" algn="l">
              <a:lnSpc>
                <a:spcPct val="80000"/>
              </a:lnSpc>
              <a:spcBef>
                <a:spcPts val="0"/>
              </a:spcBef>
              <a:spcAft>
                <a:spcPts val="0"/>
              </a:spcAft>
              <a:buSzPts val="400"/>
              <a:buNone/>
            </a:pPr>
            <a:r>
              <a:rPr lang="en-US" sz="400"/>
              <a:t>and paging structure, logical references to files and records must be converted</a:t>
            </a:r>
            <a:endParaRPr/>
          </a:p>
          <a:p>
            <a:pPr indent="0" lvl="0" marL="0" rtl="0" algn="l">
              <a:lnSpc>
                <a:spcPct val="80000"/>
              </a:lnSpc>
              <a:spcBef>
                <a:spcPts val="0"/>
              </a:spcBef>
              <a:spcAft>
                <a:spcPts val="0"/>
              </a:spcAft>
              <a:buSzPts val="400"/>
              <a:buNone/>
            </a:pPr>
            <a:r>
              <a:rPr lang="en-US" sz="400"/>
              <a:t>to physical secondary storage addresses, taking into account the physical</a:t>
            </a:r>
            <a:endParaRPr/>
          </a:p>
          <a:p>
            <a:pPr indent="0" lvl="0" marL="0" rtl="0" algn="l">
              <a:lnSpc>
                <a:spcPct val="80000"/>
              </a:lnSpc>
              <a:spcBef>
                <a:spcPts val="0"/>
              </a:spcBef>
              <a:spcAft>
                <a:spcPts val="0"/>
              </a:spcAft>
              <a:buSzPts val="400"/>
              <a:buNone/>
            </a:pPr>
            <a:r>
              <a:rPr lang="en-US" sz="400"/>
              <a:t>track and sector structure of the secondary storage device. Allocation of</a:t>
            </a:r>
            <a:endParaRPr/>
          </a:p>
          <a:p>
            <a:pPr indent="0" lvl="0" marL="0" rtl="0" algn="l">
              <a:lnSpc>
                <a:spcPct val="80000"/>
              </a:lnSpc>
              <a:spcBef>
                <a:spcPts val="0"/>
              </a:spcBef>
              <a:spcAft>
                <a:spcPts val="0"/>
              </a:spcAft>
              <a:buSzPts val="400"/>
              <a:buNone/>
            </a:pPr>
            <a:r>
              <a:rPr lang="en-US" sz="400"/>
              <a:t>secondary storage space and main storage buffers is generally treated at this</a:t>
            </a:r>
            <a:endParaRPr/>
          </a:p>
          <a:p>
            <a:pPr indent="0" lvl="0" marL="0" rtl="0" algn="l">
              <a:lnSpc>
                <a:spcPct val="80000"/>
              </a:lnSpc>
              <a:spcBef>
                <a:spcPts val="0"/>
              </a:spcBef>
              <a:spcAft>
                <a:spcPts val="0"/>
              </a:spcAft>
              <a:buSzPts val="400"/>
              <a:buNone/>
            </a:pPr>
            <a:r>
              <a:rPr lang="en-US" sz="400"/>
              <a:t>layer as well.</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Because of the importance of the file system, we will spend some time, in this</a:t>
            </a:r>
            <a:endParaRPr/>
          </a:p>
          <a:p>
            <a:pPr indent="0" lvl="0" marL="0" rtl="0" algn="l">
              <a:lnSpc>
                <a:spcPct val="80000"/>
              </a:lnSpc>
              <a:spcBef>
                <a:spcPts val="0"/>
              </a:spcBef>
              <a:spcAft>
                <a:spcPts val="0"/>
              </a:spcAft>
              <a:buSzPts val="400"/>
              <a:buNone/>
            </a:pPr>
            <a:r>
              <a:rPr lang="en-US" sz="400"/>
              <a:t>chapter and the next, looking at its various components. The discussion in this chapter</a:t>
            </a:r>
            <a:endParaRPr/>
          </a:p>
          <a:p>
            <a:pPr indent="0" lvl="0" marL="0" rtl="0" algn="l">
              <a:lnSpc>
                <a:spcPct val="80000"/>
              </a:lnSpc>
              <a:spcBef>
                <a:spcPts val="0"/>
              </a:spcBef>
              <a:spcAft>
                <a:spcPts val="0"/>
              </a:spcAft>
              <a:buSzPts val="400"/>
              <a:buNone/>
            </a:pPr>
            <a:r>
              <a:rPr lang="en-US" sz="400"/>
              <a:t>focuses on the lower three layers, while the upper two layers are examined in</a:t>
            </a:r>
            <a:endParaRPr/>
          </a:p>
          <a:p>
            <a:pPr indent="0" lvl="0" marL="0" rtl="0" algn="l">
              <a:lnSpc>
                <a:spcPct val="80000"/>
              </a:lnSpc>
              <a:spcBef>
                <a:spcPts val="0"/>
              </a:spcBef>
              <a:spcAft>
                <a:spcPts val="0"/>
              </a:spcAft>
              <a:buSzPts val="400"/>
              <a:buNone/>
            </a:pPr>
            <a:r>
              <a:rPr lang="en-US" sz="400"/>
              <a:t>Chapter 12 .</a:t>
            </a:r>
            <a:endParaRPr/>
          </a:p>
        </p:txBody>
      </p:sp>
      <p:sp>
        <p:nvSpPr>
          <p:cNvPr id="390" name="Google Shape;39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9" name="Google Shape;39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100"/>
              <a:buNone/>
            </a:pPr>
            <a:r>
              <a:rPr lang="en-US" sz="1100"/>
              <a:t>The same considerations apply to an output operation. If a block is being</a:t>
            </a:r>
            <a:endParaRPr/>
          </a:p>
          <a:p>
            <a:pPr indent="0" lvl="0" marL="0" rtl="0" algn="l">
              <a:lnSpc>
                <a:spcPct val="90000"/>
              </a:lnSpc>
              <a:spcBef>
                <a:spcPts val="0"/>
              </a:spcBef>
              <a:spcAft>
                <a:spcPts val="0"/>
              </a:spcAft>
              <a:buSzPts val="1100"/>
              <a:buNone/>
            </a:pPr>
            <a:r>
              <a:rPr lang="en-US" sz="1100"/>
              <a:t>transferred from a user process area directly to an I/O module, then the process is</a:t>
            </a:r>
            <a:endParaRPr/>
          </a:p>
          <a:p>
            <a:pPr indent="0" lvl="0" marL="0" rtl="0" algn="l">
              <a:lnSpc>
                <a:spcPct val="90000"/>
              </a:lnSpc>
              <a:spcBef>
                <a:spcPts val="0"/>
              </a:spcBef>
              <a:spcAft>
                <a:spcPts val="0"/>
              </a:spcAft>
              <a:buSzPts val="1100"/>
              <a:buNone/>
            </a:pPr>
            <a:r>
              <a:rPr lang="en-US" sz="1100"/>
              <a:t>blocked during the transfer and the process may not be swapped out.</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To avoid these overheads and inefficiencies, it is sometimes convenient to</a:t>
            </a:r>
            <a:endParaRPr/>
          </a:p>
          <a:p>
            <a:pPr indent="0" lvl="0" marL="0" rtl="0" algn="l">
              <a:lnSpc>
                <a:spcPct val="90000"/>
              </a:lnSpc>
              <a:spcBef>
                <a:spcPts val="0"/>
              </a:spcBef>
              <a:spcAft>
                <a:spcPts val="0"/>
              </a:spcAft>
              <a:buSzPts val="1100"/>
              <a:buNone/>
            </a:pPr>
            <a:r>
              <a:rPr lang="en-US" sz="1100"/>
              <a:t>perform input transfers in advance of requests being made and to perform output</a:t>
            </a:r>
            <a:endParaRPr/>
          </a:p>
          <a:p>
            <a:pPr indent="0" lvl="0" marL="0" rtl="0" algn="l">
              <a:lnSpc>
                <a:spcPct val="90000"/>
              </a:lnSpc>
              <a:spcBef>
                <a:spcPts val="0"/>
              </a:spcBef>
              <a:spcAft>
                <a:spcPts val="0"/>
              </a:spcAft>
              <a:buSzPts val="1100"/>
              <a:buNone/>
            </a:pPr>
            <a:r>
              <a:rPr lang="en-US" sz="1100"/>
              <a:t>transfers some time after the request is made. This technique is known as buffering.</a:t>
            </a:r>
            <a:endParaRPr/>
          </a:p>
          <a:p>
            <a:pPr indent="0" lvl="0" marL="0" rtl="0" algn="l">
              <a:lnSpc>
                <a:spcPct val="90000"/>
              </a:lnSpc>
              <a:spcBef>
                <a:spcPts val="0"/>
              </a:spcBef>
              <a:spcAft>
                <a:spcPts val="0"/>
              </a:spcAft>
              <a:buSzPts val="1100"/>
              <a:buNone/>
            </a:pPr>
            <a:r>
              <a:rPr lang="en-US" sz="1100"/>
              <a:t>In this section, we look at some of the buffering schemes that are supported by</a:t>
            </a:r>
            <a:endParaRPr/>
          </a:p>
          <a:p>
            <a:pPr indent="0" lvl="0" marL="0" rtl="0" algn="l">
              <a:lnSpc>
                <a:spcPct val="90000"/>
              </a:lnSpc>
              <a:spcBef>
                <a:spcPts val="0"/>
              </a:spcBef>
              <a:spcAft>
                <a:spcPts val="0"/>
              </a:spcAft>
              <a:buSzPts val="1100"/>
              <a:buNone/>
            </a:pPr>
            <a:r>
              <a:rPr lang="en-US" sz="1100"/>
              <a:t>operating systems to improve the performance of the system.</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In discussing the various approaches to buffering, it is sometimes important</a:t>
            </a:r>
            <a:endParaRPr/>
          </a:p>
          <a:p>
            <a:pPr indent="0" lvl="0" marL="0" rtl="0" algn="l">
              <a:lnSpc>
                <a:spcPct val="90000"/>
              </a:lnSpc>
              <a:spcBef>
                <a:spcPts val="0"/>
              </a:spcBef>
              <a:spcAft>
                <a:spcPts val="0"/>
              </a:spcAft>
              <a:buSzPts val="1100"/>
              <a:buNone/>
            </a:pPr>
            <a:r>
              <a:rPr lang="en-US" sz="1100"/>
              <a:t>to make a distinction between two types of I/O devices: block oriented and stream</a:t>
            </a:r>
            <a:endParaRPr/>
          </a:p>
          <a:p>
            <a:pPr indent="0" lvl="0" marL="0" rtl="0" algn="l">
              <a:lnSpc>
                <a:spcPct val="90000"/>
              </a:lnSpc>
              <a:spcBef>
                <a:spcPts val="0"/>
              </a:spcBef>
              <a:spcAft>
                <a:spcPts val="0"/>
              </a:spcAft>
              <a:buSzPts val="1100"/>
              <a:buNone/>
            </a:pPr>
            <a:r>
              <a:rPr lang="en-US" sz="1100"/>
              <a:t>oriented. A </a:t>
            </a:r>
            <a:r>
              <a:rPr b="1" lang="en-US" sz="1100"/>
              <a:t>block-oriented device stores information in blocks that are usually of</a:t>
            </a:r>
            <a:endParaRPr/>
          </a:p>
          <a:p>
            <a:pPr indent="0" lvl="0" marL="0" rtl="0" algn="l">
              <a:lnSpc>
                <a:spcPct val="90000"/>
              </a:lnSpc>
              <a:spcBef>
                <a:spcPts val="0"/>
              </a:spcBef>
              <a:spcAft>
                <a:spcPts val="0"/>
              </a:spcAft>
              <a:buSzPts val="1100"/>
              <a:buNone/>
            </a:pPr>
            <a:r>
              <a:rPr lang="en-US" sz="1100"/>
              <a:t>fixed size, and transfers are made one block at a time. Generally, it is possible to</a:t>
            </a:r>
            <a:endParaRPr/>
          </a:p>
          <a:p>
            <a:pPr indent="0" lvl="0" marL="0" rtl="0" algn="l">
              <a:lnSpc>
                <a:spcPct val="90000"/>
              </a:lnSpc>
              <a:spcBef>
                <a:spcPts val="0"/>
              </a:spcBef>
              <a:spcAft>
                <a:spcPts val="0"/>
              </a:spcAft>
              <a:buSzPts val="1100"/>
              <a:buNone/>
            </a:pPr>
            <a:r>
              <a:rPr lang="en-US" sz="1100"/>
              <a:t>reference data by its block number. Disks and USB keys are examples of block oriented</a:t>
            </a:r>
            <a:endParaRPr/>
          </a:p>
          <a:p>
            <a:pPr indent="0" lvl="0" marL="0" rtl="0" algn="l">
              <a:lnSpc>
                <a:spcPct val="90000"/>
              </a:lnSpc>
              <a:spcBef>
                <a:spcPts val="0"/>
              </a:spcBef>
              <a:spcAft>
                <a:spcPts val="0"/>
              </a:spcAft>
              <a:buSzPts val="1100"/>
              <a:buNone/>
            </a:pPr>
            <a:r>
              <a:rPr lang="en-US" sz="1100"/>
              <a:t>devices. A </a:t>
            </a:r>
            <a:r>
              <a:rPr b="1" lang="en-US" sz="1100"/>
              <a:t>stream-oriented device transfers data in and out as a stream of</a:t>
            </a:r>
            <a:endParaRPr/>
          </a:p>
          <a:p>
            <a:pPr indent="0" lvl="0" marL="0" rtl="0" algn="l">
              <a:lnSpc>
                <a:spcPct val="90000"/>
              </a:lnSpc>
              <a:spcBef>
                <a:spcPts val="0"/>
              </a:spcBef>
              <a:spcAft>
                <a:spcPts val="0"/>
              </a:spcAft>
              <a:buSzPts val="1100"/>
              <a:buNone/>
            </a:pPr>
            <a:r>
              <a:rPr lang="en-US" sz="1100"/>
              <a:t>bytes, with no block structure. Terminals, printers, communications ports, mouse</a:t>
            </a:r>
            <a:endParaRPr/>
          </a:p>
          <a:p>
            <a:pPr indent="0" lvl="0" marL="0" rtl="0" algn="l">
              <a:lnSpc>
                <a:spcPct val="90000"/>
              </a:lnSpc>
              <a:spcBef>
                <a:spcPts val="0"/>
              </a:spcBef>
              <a:spcAft>
                <a:spcPts val="0"/>
              </a:spcAft>
              <a:buSzPts val="1100"/>
              <a:buNone/>
            </a:pPr>
            <a:r>
              <a:rPr lang="en-US" sz="1100"/>
              <a:t>and other pointing devices, and most other devices that are not secondary storage</a:t>
            </a:r>
            <a:endParaRPr/>
          </a:p>
          <a:p>
            <a:pPr indent="0" lvl="0" marL="0" rtl="0" algn="l">
              <a:lnSpc>
                <a:spcPct val="90000"/>
              </a:lnSpc>
              <a:spcBef>
                <a:spcPts val="0"/>
              </a:spcBef>
              <a:spcAft>
                <a:spcPts val="0"/>
              </a:spcAft>
              <a:buSzPts val="1100"/>
              <a:buNone/>
            </a:pPr>
            <a:r>
              <a:rPr lang="en-US" sz="1100"/>
              <a:t>are stream oriented.</a:t>
            </a:r>
            <a:endParaRPr/>
          </a:p>
        </p:txBody>
      </p:sp>
      <p:sp>
        <p:nvSpPr>
          <p:cNvPr id="400" name="Google Shape;400;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7" name="Google Shape;40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Without a buffer, the OS directly accesses the device when it needs to.</a:t>
            </a:r>
            <a:endParaRPr/>
          </a:p>
        </p:txBody>
      </p:sp>
      <p:sp>
        <p:nvSpPr>
          <p:cNvPr id="408" name="Google Shape;408;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5" name="Google Shape;41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simplest type of support that the operating system can provide is single buffering</a:t>
            </a:r>
            <a:endParaRPr/>
          </a:p>
          <a:p>
            <a:pPr indent="0" lvl="0" marL="0" rtl="0" algn="l">
              <a:spcBef>
                <a:spcPts val="0"/>
              </a:spcBef>
              <a:spcAft>
                <a:spcPts val="0"/>
              </a:spcAft>
              <a:buSzPts val="1800"/>
              <a:buNone/>
            </a:pPr>
            <a:r>
              <a:rPr lang="en-US"/>
              <a:t>( Figure 11.5b ). When a user process issues an I/O request, the OS assigns a buffer in</a:t>
            </a:r>
            <a:endParaRPr/>
          </a:p>
          <a:p>
            <a:pPr indent="0" lvl="0" marL="0" rtl="0" algn="l">
              <a:spcBef>
                <a:spcPts val="0"/>
              </a:spcBef>
              <a:spcAft>
                <a:spcPts val="0"/>
              </a:spcAft>
              <a:buSzPts val="1800"/>
              <a:buNone/>
            </a:pPr>
            <a:r>
              <a:rPr lang="en-US"/>
              <a:t>the system portion of main memory to the operation.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the case of line-at-a-time I/O, the buffer can be used to hold a single line.</a:t>
            </a:r>
            <a:endParaRPr/>
          </a:p>
          <a:p>
            <a:pPr indent="0" lvl="0" marL="0" rtl="0" algn="l">
              <a:spcBef>
                <a:spcPts val="0"/>
              </a:spcBef>
              <a:spcAft>
                <a:spcPts val="0"/>
              </a:spcAft>
              <a:buSzPts val="1800"/>
              <a:buNone/>
            </a:pPr>
            <a:r>
              <a:rPr lang="en-US"/>
              <a:t>The user process is suspended during input, awaiting the arrival of the entire line.</a:t>
            </a:r>
            <a:endParaRPr/>
          </a:p>
          <a:p>
            <a:pPr indent="0" lvl="0" marL="0" rtl="0" algn="l">
              <a:spcBef>
                <a:spcPts val="0"/>
              </a:spcBef>
              <a:spcAft>
                <a:spcPts val="0"/>
              </a:spcAft>
              <a:buSzPts val="1800"/>
              <a:buNone/>
            </a:pPr>
            <a:r>
              <a:rPr lang="en-US"/>
              <a:t>For output, the user process can place a line of output in the buffer and continue</a:t>
            </a:r>
            <a:endParaRPr/>
          </a:p>
          <a:p>
            <a:pPr indent="0" lvl="0" marL="0" rtl="0" algn="l">
              <a:spcBef>
                <a:spcPts val="0"/>
              </a:spcBef>
              <a:spcAft>
                <a:spcPts val="0"/>
              </a:spcAft>
              <a:buSzPts val="1800"/>
              <a:buNone/>
            </a:pPr>
            <a:r>
              <a:rPr lang="en-US"/>
              <a:t>processing. It need not be suspended unless it has a second line of output to send</a:t>
            </a:r>
            <a:endParaRPr/>
          </a:p>
          <a:p>
            <a:pPr indent="0" lvl="0" marL="0" rtl="0" algn="l">
              <a:spcBef>
                <a:spcPts val="0"/>
              </a:spcBef>
              <a:spcAft>
                <a:spcPts val="0"/>
              </a:spcAft>
              <a:buSzPts val="1800"/>
              <a:buNone/>
            </a:pPr>
            <a:r>
              <a:rPr lang="en-US"/>
              <a:t>before the buffer is emptied from the first output operation. In the case of byte-at-a-time</a:t>
            </a:r>
            <a:endParaRPr/>
          </a:p>
          <a:p>
            <a:pPr indent="0" lvl="0" marL="0" rtl="0" algn="l">
              <a:spcBef>
                <a:spcPts val="0"/>
              </a:spcBef>
              <a:spcAft>
                <a:spcPts val="0"/>
              </a:spcAft>
              <a:buSzPts val="1800"/>
              <a:buNone/>
            </a:pPr>
            <a:r>
              <a:rPr lang="en-US"/>
              <a:t>I/O, the interaction between the OS and the user process follows the producer/</a:t>
            </a:r>
            <a:endParaRPr/>
          </a:p>
          <a:p>
            <a:pPr indent="0" lvl="0" marL="0" rtl="0" algn="l">
              <a:spcBef>
                <a:spcPts val="0"/>
              </a:spcBef>
              <a:spcAft>
                <a:spcPts val="0"/>
              </a:spcAft>
              <a:buSzPts val="1800"/>
              <a:buNone/>
            </a:pPr>
            <a:r>
              <a:rPr lang="en-US"/>
              <a:t>consumer model discussed in Chapter 5 .</a:t>
            </a:r>
            <a:endParaRPr/>
          </a:p>
        </p:txBody>
      </p:sp>
      <p:sp>
        <p:nvSpPr>
          <p:cNvPr id="416" name="Google Shape;416;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3" name="Google Shape;42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700"/>
              <a:buNone/>
            </a:pPr>
            <a:r>
              <a:rPr lang="en-US" sz="700"/>
              <a:t>For block-oriented devices, the single buffering scheme can be described</a:t>
            </a:r>
            <a:endParaRPr/>
          </a:p>
          <a:p>
            <a:pPr indent="0" lvl="0" marL="0" rtl="0" algn="l">
              <a:lnSpc>
                <a:spcPct val="80000"/>
              </a:lnSpc>
              <a:spcBef>
                <a:spcPts val="0"/>
              </a:spcBef>
              <a:spcAft>
                <a:spcPts val="0"/>
              </a:spcAft>
              <a:buSzPts val="700"/>
              <a:buNone/>
            </a:pPr>
            <a:r>
              <a:rPr lang="en-US" sz="700"/>
              <a:t>as follows: Input transfers are made to the system buffer. When the transfer is</a:t>
            </a:r>
            <a:endParaRPr/>
          </a:p>
          <a:p>
            <a:pPr indent="0" lvl="0" marL="0" rtl="0" algn="l">
              <a:lnSpc>
                <a:spcPct val="80000"/>
              </a:lnSpc>
              <a:spcBef>
                <a:spcPts val="0"/>
              </a:spcBef>
              <a:spcAft>
                <a:spcPts val="0"/>
              </a:spcAft>
              <a:buSzPts val="700"/>
              <a:buNone/>
            </a:pPr>
            <a:r>
              <a:rPr lang="en-US" sz="700"/>
              <a:t>complete, the process moves the block into user space and immediately requests</a:t>
            </a:r>
            <a:endParaRPr/>
          </a:p>
          <a:p>
            <a:pPr indent="0" lvl="0" marL="0" rtl="0" algn="l">
              <a:lnSpc>
                <a:spcPct val="80000"/>
              </a:lnSpc>
              <a:spcBef>
                <a:spcPts val="0"/>
              </a:spcBef>
              <a:spcAft>
                <a:spcPts val="0"/>
              </a:spcAft>
              <a:buSzPts val="700"/>
              <a:buNone/>
            </a:pPr>
            <a:r>
              <a:rPr lang="en-US" sz="700"/>
              <a:t>another block. This is called reading ahead, or anticipated input; it is done in the</a:t>
            </a:r>
            <a:endParaRPr/>
          </a:p>
          <a:p>
            <a:pPr indent="0" lvl="0" marL="0" rtl="0" algn="l">
              <a:lnSpc>
                <a:spcPct val="80000"/>
              </a:lnSpc>
              <a:spcBef>
                <a:spcPts val="0"/>
              </a:spcBef>
              <a:spcAft>
                <a:spcPts val="0"/>
              </a:spcAft>
              <a:buSzPts val="700"/>
              <a:buNone/>
            </a:pPr>
            <a:r>
              <a:rPr lang="en-US" sz="700"/>
              <a:t>expectation that the block will eventually be needed. For many types of computation,</a:t>
            </a:r>
            <a:endParaRPr/>
          </a:p>
          <a:p>
            <a:pPr indent="0" lvl="0" marL="0" rtl="0" algn="l">
              <a:lnSpc>
                <a:spcPct val="80000"/>
              </a:lnSpc>
              <a:spcBef>
                <a:spcPts val="0"/>
              </a:spcBef>
              <a:spcAft>
                <a:spcPts val="0"/>
              </a:spcAft>
              <a:buSzPts val="700"/>
              <a:buNone/>
            </a:pPr>
            <a:r>
              <a:rPr lang="en-US" sz="700"/>
              <a:t>this is a reasonable assumption most of the time because data are usually</a:t>
            </a:r>
            <a:endParaRPr/>
          </a:p>
          <a:p>
            <a:pPr indent="0" lvl="0" marL="0" rtl="0" algn="l">
              <a:lnSpc>
                <a:spcPct val="80000"/>
              </a:lnSpc>
              <a:spcBef>
                <a:spcPts val="0"/>
              </a:spcBef>
              <a:spcAft>
                <a:spcPts val="0"/>
              </a:spcAft>
              <a:buSzPts val="700"/>
              <a:buNone/>
            </a:pPr>
            <a:r>
              <a:rPr lang="en-US" sz="700"/>
              <a:t>accessed sequentially. Only at the end of a sequence of processing will a block be</a:t>
            </a:r>
            <a:endParaRPr/>
          </a:p>
          <a:p>
            <a:pPr indent="0" lvl="0" marL="0" rtl="0" algn="l">
              <a:lnSpc>
                <a:spcPct val="80000"/>
              </a:lnSpc>
              <a:spcBef>
                <a:spcPts val="0"/>
              </a:spcBef>
              <a:spcAft>
                <a:spcPts val="0"/>
              </a:spcAft>
              <a:buSzPts val="700"/>
              <a:buNone/>
            </a:pPr>
            <a:r>
              <a:rPr lang="en-US" sz="700"/>
              <a:t>read in unnecessarily.</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This approach will generally provide a speedup compared to the lack of system</a:t>
            </a:r>
            <a:endParaRPr/>
          </a:p>
          <a:p>
            <a:pPr indent="0" lvl="0" marL="0" rtl="0" algn="l">
              <a:lnSpc>
                <a:spcPct val="80000"/>
              </a:lnSpc>
              <a:spcBef>
                <a:spcPts val="0"/>
              </a:spcBef>
              <a:spcAft>
                <a:spcPts val="0"/>
              </a:spcAft>
              <a:buSzPts val="700"/>
              <a:buNone/>
            </a:pPr>
            <a:r>
              <a:rPr lang="en-US" sz="700"/>
              <a:t>buffering. The user process can be processing one block of data while the next block</a:t>
            </a:r>
            <a:endParaRPr/>
          </a:p>
          <a:p>
            <a:pPr indent="0" lvl="0" marL="0" rtl="0" algn="l">
              <a:lnSpc>
                <a:spcPct val="80000"/>
              </a:lnSpc>
              <a:spcBef>
                <a:spcPts val="0"/>
              </a:spcBef>
              <a:spcAft>
                <a:spcPts val="0"/>
              </a:spcAft>
              <a:buSzPts val="700"/>
              <a:buNone/>
            </a:pPr>
            <a:r>
              <a:rPr lang="en-US" sz="700"/>
              <a:t>is being read in. The OS is able to swap the process out because the input operation</a:t>
            </a:r>
            <a:endParaRPr/>
          </a:p>
          <a:p>
            <a:pPr indent="0" lvl="0" marL="0" rtl="0" algn="l">
              <a:lnSpc>
                <a:spcPct val="80000"/>
              </a:lnSpc>
              <a:spcBef>
                <a:spcPts val="0"/>
              </a:spcBef>
              <a:spcAft>
                <a:spcPts val="0"/>
              </a:spcAft>
              <a:buSzPts val="700"/>
              <a:buNone/>
            </a:pPr>
            <a:r>
              <a:rPr lang="en-US" sz="700"/>
              <a:t>is taking place in system memory rather than user process memory. This technique</a:t>
            </a:r>
            <a:endParaRPr/>
          </a:p>
          <a:p>
            <a:pPr indent="0" lvl="0" marL="0" rtl="0" algn="l">
              <a:lnSpc>
                <a:spcPct val="80000"/>
              </a:lnSpc>
              <a:spcBef>
                <a:spcPts val="0"/>
              </a:spcBef>
              <a:spcAft>
                <a:spcPts val="0"/>
              </a:spcAft>
              <a:buSzPts val="700"/>
              <a:buNone/>
            </a:pPr>
            <a:r>
              <a:rPr lang="en-US" sz="700"/>
              <a:t>does, however, complicate the logic in the operating system. The OS must keep</a:t>
            </a:r>
            <a:endParaRPr/>
          </a:p>
          <a:p>
            <a:pPr indent="0" lvl="0" marL="0" rtl="0" algn="l">
              <a:lnSpc>
                <a:spcPct val="80000"/>
              </a:lnSpc>
              <a:spcBef>
                <a:spcPts val="0"/>
              </a:spcBef>
              <a:spcAft>
                <a:spcPts val="0"/>
              </a:spcAft>
              <a:buSzPts val="700"/>
              <a:buNone/>
            </a:pPr>
            <a:r>
              <a:rPr lang="en-US" sz="700"/>
              <a:t>track of the assignment of system buffers to user processes. The swapping logic is</a:t>
            </a:r>
            <a:endParaRPr/>
          </a:p>
          <a:p>
            <a:pPr indent="0" lvl="0" marL="0" rtl="0" algn="l">
              <a:lnSpc>
                <a:spcPct val="80000"/>
              </a:lnSpc>
              <a:spcBef>
                <a:spcPts val="0"/>
              </a:spcBef>
              <a:spcAft>
                <a:spcPts val="0"/>
              </a:spcAft>
              <a:buSzPts val="700"/>
              <a:buNone/>
            </a:pPr>
            <a:r>
              <a:rPr lang="en-US" sz="700"/>
              <a:t>also affected: If the I/O operation involves the same disk that is used for swapping,</a:t>
            </a:r>
            <a:endParaRPr/>
          </a:p>
          <a:p>
            <a:pPr indent="0" lvl="0" marL="0" rtl="0" algn="l">
              <a:lnSpc>
                <a:spcPct val="80000"/>
              </a:lnSpc>
              <a:spcBef>
                <a:spcPts val="0"/>
              </a:spcBef>
              <a:spcAft>
                <a:spcPts val="0"/>
              </a:spcAft>
              <a:buSzPts val="700"/>
              <a:buNone/>
            </a:pPr>
            <a:r>
              <a:rPr lang="en-US" sz="700"/>
              <a:t>it hardly makes sense to queue disk writes to the same device for swapping the process</a:t>
            </a:r>
            <a:endParaRPr/>
          </a:p>
          <a:p>
            <a:pPr indent="0" lvl="0" marL="0" rtl="0" algn="l">
              <a:lnSpc>
                <a:spcPct val="80000"/>
              </a:lnSpc>
              <a:spcBef>
                <a:spcPts val="0"/>
              </a:spcBef>
              <a:spcAft>
                <a:spcPts val="0"/>
              </a:spcAft>
              <a:buSzPts val="700"/>
              <a:buNone/>
            </a:pPr>
            <a:r>
              <a:rPr lang="en-US" sz="700"/>
              <a:t>out. This attempt to swap the process and release main memory will itself not</a:t>
            </a:r>
            <a:endParaRPr/>
          </a:p>
          <a:p>
            <a:pPr indent="0" lvl="0" marL="0" rtl="0" algn="l">
              <a:lnSpc>
                <a:spcPct val="80000"/>
              </a:lnSpc>
              <a:spcBef>
                <a:spcPts val="0"/>
              </a:spcBef>
              <a:spcAft>
                <a:spcPts val="0"/>
              </a:spcAft>
              <a:buSzPts val="700"/>
              <a:buNone/>
            </a:pPr>
            <a:r>
              <a:rPr lang="en-US" sz="700"/>
              <a:t>begin until after the I/O operation finishes, at which time swapping the process to</a:t>
            </a:r>
            <a:endParaRPr/>
          </a:p>
          <a:p>
            <a:pPr indent="0" lvl="0" marL="0" rtl="0" algn="l">
              <a:lnSpc>
                <a:spcPct val="80000"/>
              </a:lnSpc>
              <a:spcBef>
                <a:spcPts val="0"/>
              </a:spcBef>
              <a:spcAft>
                <a:spcPts val="0"/>
              </a:spcAft>
              <a:buSzPts val="700"/>
              <a:buNone/>
            </a:pPr>
            <a:r>
              <a:rPr lang="en-US" sz="700"/>
              <a:t>disk may no longer be appropriate.</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Similar considerations apply to block-oriented output. When data are being</a:t>
            </a:r>
            <a:endParaRPr/>
          </a:p>
          <a:p>
            <a:pPr indent="0" lvl="0" marL="0" rtl="0" algn="l">
              <a:lnSpc>
                <a:spcPct val="80000"/>
              </a:lnSpc>
              <a:spcBef>
                <a:spcPts val="0"/>
              </a:spcBef>
              <a:spcAft>
                <a:spcPts val="0"/>
              </a:spcAft>
              <a:buSzPts val="700"/>
              <a:buNone/>
            </a:pPr>
            <a:r>
              <a:rPr lang="en-US" sz="700"/>
              <a:t>transmitted to a device, they are first copied from the user space into the system</a:t>
            </a:r>
            <a:endParaRPr/>
          </a:p>
          <a:p>
            <a:pPr indent="0" lvl="0" marL="0" rtl="0" algn="l">
              <a:lnSpc>
                <a:spcPct val="80000"/>
              </a:lnSpc>
              <a:spcBef>
                <a:spcPts val="0"/>
              </a:spcBef>
              <a:spcAft>
                <a:spcPts val="0"/>
              </a:spcAft>
              <a:buSzPts val="700"/>
              <a:buNone/>
            </a:pPr>
            <a:r>
              <a:rPr lang="en-US" sz="700"/>
              <a:t>buffer, from which they will ultimately be written. The requesting process is now</a:t>
            </a:r>
            <a:endParaRPr/>
          </a:p>
          <a:p>
            <a:pPr indent="0" lvl="0" marL="0" rtl="0" algn="l">
              <a:lnSpc>
                <a:spcPct val="80000"/>
              </a:lnSpc>
              <a:spcBef>
                <a:spcPts val="0"/>
              </a:spcBef>
              <a:spcAft>
                <a:spcPts val="0"/>
              </a:spcAft>
              <a:buSzPts val="700"/>
              <a:buNone/>
            </a:pPr>
            <a:r>
              <a:rPr lang="en-US" sz="700"/>
              <a:t>free to continue or to be swapped as necessary.</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[KNUT97] suggests a crude but informative performance comparison between</a:t>
            </a:r>
            <a:endParaRPr/>
          </a:p>
          <a:p>
            <a:pPr indent="0" lvl="0" marL="0" rtl="0" algn="l">
              <a:lnSpc>
                <a:spcPct val="80000"/>
              </a:lnSpc>
              <a:spcBef>
                <a:spcPts val="0"/>
              </a:spcBef>
              <a:spcAft>
                <a:spcPts val="0"/>
              </a:spcAft>
              <a:buSzPts val="700"/>
              <a:buNone/>
            </a:pPr>
            <a:r>
              <a:rPr lang="en-US" sz="700"/>
              <a:t>single buffering and no buffering. Suppose that </a:t>
            </a:r>
            <a:r>
              <a:rPr i="1" lang="en-US" sz="700"/>
              <a:t>T is the time required to input one</a:t>
            </a:r>
            <a:endParaRPr/>
          </a:p>
          <a:p>
            <a:pPr indent="0" lvl="0" marL="0" rtl="0" algn="l">
              <a:lnSpc>
                <a:spcPct val="80000"/>
              </a:lnSpc>
              <a:spcBef>
                <a:spcPts val="0"/>
              </a:spcBef>
              <a:spcAft>
                <a:spcPts val="0"/>
              </a:spcAft>
              <a:buSzPts val="700"/>
              <a:buNone/>
            </a:pPr>
            <a:r>
              <a:rPr lang="en-US" sz="700"/>
              <a:t>block and that </a:t>
            </a:r>
            <a:r>
              <a:rPr i="1" lang="en-US" sz="700"/>
              <a:t>C is the computation time that intervenes between input requests.</a:t>
            </a:r>
            <a:endParaRPr/>
          </a:p>
          <a:p>
            <a:pPr indent="0" lvl="0" marL="0" rtl="0" algn="l">
              <a:lnSpc>
                <a:spcPct val="80000"/>
              </a:lnSpc>
              <a:spcBef>
                <a:spcPts val="0"/>
              </a:spcBef>
              <a:spcAft>
                <a:spcPts val="0"/>
              </a:spcAft>
              <a:buSzPts val="700"/>
              <a:buNone/>
            </a:pPr>
            <a:r>
              <a:rPr lang="en-US" sz="700"/>
              <a:t>Without buffering, the execution time per block is essentially </a:t>
            </a:r>
            <a:r>
              <a:rPr i="1" lang="en-US" sz="700"/>
              <a:t>T + C . With a single</a:t>
            </a:r>
            <a:endParaRPr/>
          </a:p>
          <a:p>
            <a:pPr indent="0" lvl="0" marL="0" rtl="0" algn="l">
              <a:lnSpc>
                <a:spcPct val="80000"/>
              </a:lnSpc>
              <a:spcBef>
                <a:spcPts val="0"/>
              </a:spcBef>
              <a:spcAft>
                <a:spcPts val="0"/>
              </a:spcAft>
              <a:buSzPts val="700"/>
              <a:buNone/>
            </a:pPr>
            <a:r>
              <a:rPr lang="en-US" sz="700"/>
              <a:t>buffer, the time is max [</a:t>
            </a:r>
            <a:r>
              <a:rPr i="1" lang="en-US" sz="700"/>
              <a:t>C, T] + M , where M is the time required to move the data</a:t>
            </a:r>
            <a:endParaRPr/>
          </a:p>
          <a:p>
            <a:pPr indent="0" lvl="0" marL="0" rtl="0" algn="l">
              <a:lnSpc>
                <a:spcPct val="80000"/>
              </a:lnSpc>
              <a:spcBef>
                <a:spcPts val="0"/>
              </a:spcBef>
              <a:spcAft>
                <a:spcPts val="0"/>
              </a:spcAft>
              <a:buSzPts val="700"/>
              <a:buNone/>
            </a:pPr>
            <a:r>
              <a:rPr lang="en-US" sz="700"/>
              <a:t>from the system buffer to user memory. In most cases, execution time per block is</a:t>
            </a:r>
            <a:endParaRPr/>
          </a:p>
          <a:p>
            <a:pPr indent="0" lvl="0" marL="0" rtl="0" algn="l">
              <a:lnSpc>
                <a:spcPct val="80000"/>
              </a:lnSpc>
              <a:spcBef>
                <a:spcPts val="0"/>
              </a:spcBef>
              <a:spcAft>
                <a:spcPts val="0"/>
              </a:spcAft>
              <a:buSzPts val="700"/>
              <a:buNone/>
            </a:pPr>
            <a:r>
              <a:rPr lang="en-US" sz="700"/>
              <a:t>substantially less with a single buffer compared to no buffer.</a:t>
            </a:r>
            <a:endParaRPr/>
          </a:p>
        </p:txBody>
      </p:sp>
      <p:sp>
        <p:nvSpPr>
          <p:cNvPr id="424" name="Google Shape;424;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0" name="Google Shape;43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For stream-oriented I/O, the single buffering scheme can be used in a line-at-</a:t>
            </a:r>
            <a:endParaRPr/>
          </a:p>
          <a:p>
            <a:pPr indent="0" lvl="0" marL="0" rtl="0" algn="l">
              <a:spcBef>
                <a:spcPts val="0"/>
              </a:spcBef>
              <a:spcAft>
                <a:spcPts val="0"/>
              </a:spcAft>
              <a:buSzPts val="1800"/>
              <a:buNone/>
            </a:pPr>
            <a:r>
              <a:rPr lang="en-US"/>
              <a:t>a-time fashion or a byte-at-a-time fashion. Line-at-a-time operation is appropriate</a:t>
            </a:r>
            <a:endParaRPr/>
          </a:p>
          <a:p>
            <a:pPr indent="0" lvl="0" marL="0" rtl="0" algn="l">
              <a:spcBef>
                <a:spcPts val="0"/>
              </a:spcBef>
              <a:spcAft>
                <a:spcPts val="0"/>
              </a:spcAft>
              <a:buSzPts val="1800"/>
              <a:buNone/>
            </a:pPr>
            <a:r>
              <a:rPr lang="en-US"/>
              <a:t>for scroll-mode terminals (sometimes called dumb terminals). With this form</a:t>
            </a:r>
            <a:endParaRPr/>
          </a:p>
          <a:p>
            <a:pPr indent="0" lvl="0" marL="0" rtl="0" algn="l">
              <a:spcBef>
                <a:spcPts val="0"/>
              </a:spcBef>
              <a:spcAft>
                <a:spcPts val="0"/>
              </a:spcAft>
              <a:buSzPts val="1800"/>
              <a:buNone/>
            </a:pPr>
            <a:r>
              <a:rPr lang="en-US"/>
              <a:t>of terminal, user input is one line at a time, with a carriage return signaling the end</a:t>
            </a:r>
            <a:endParaRPr/>
          </a:p>
          <a:p>
            <a:pPr indent="0" lvl="0" marL="0" rtl="0" algn="l">
              <a:spcBef>
                <a:spcPts val="0"/>
              </a:spcBef>
              <a:spcAft>
                <a:spcPts val="0"/>
              </a:spcAft>
              <a:buSzPts val="1800"/>
              <a:buNone/>
            </a:pPr>
            <a:r>
              <a:rPr lang="en-US"/>
              <a:t>of a line, and output to the terminal is similarly one line at a time. A line printer is</a:t>
            </a:r>
            <a:endParaRPr/>
          </a:p>
          <a:p>
            <a:pPr indent="0" lvl="0" marL="0" rtl="0" algn="l">
              <a:spcBef>
                <a:spcPts val="0"/>
              </a:spcBef>
              <a:spcAft>
                <a:spcPts val="0"/>
              </a:spcAft>
              <a:buSzPts val="1800"/>
              <a:buNone/>
            </a:pPr>
            <a:r>
              <a:rPr lang="en-US"/>
              <a:t>another example of such a device. Byte-at-a-time operation is used on forms-mode</a:t>
            </a:r>
            <a:endParaRPr/>
          </a:p>
          <a:p>
            <a:pPr indent="0" lvl="0" marL="0" rtl="0" algn="l">
              <a:spcBef>
                <a:spcPts val="0"/>
              </a:spcBef>
              <a:spcAft>
                <a:spcPts val="0"/>
              </a:spcAft>
              <a:buSzPts val="1800"/>
              <a:buNone/>
            </a:pPr>
            <a:r>
              <a:rPr lang="en-US"/>
              <a:t>terminals, when each keystroke is significant, and for many other peripherals, such</a:t>
            </a:r>
            <a:endParaRPr/>
          </a:p>
          <a:p>
            <a:pPr indent="0" lvl="0" marL="0" rtl="0" algn="l">
              <a:spcBef>
                <a:spcPts val="0"/>
              </a:spcBef>
              <a:spcAft>
                <a:spcPts val="0"/>
              </a:spcAft>
              <a:buSzPts val="1800"/>
              <a:buNone/>
            </a:pPr>
            <a:r>
              <a:rPr lang="en-US"/>
              <a:t>as sensors and controllers.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the case of line-at-a-time I/O, the buffer can be used to hold a single line.</a:t>
            </a:r>
            <a:endParaRPr/>
          </a:p>
          <a:p>
            <a:pPr indent="0" lvl="0" marL="0" rtl="0" algn="l">
              <a:spcBef>
                <a:spcPts val="0"/>
              </a:spcBef>
              <a:spcAft>
                <a:spcPts val="0"/>
              </a:spcAft>
              <a:buSzPts val="1800"/>
              <a:buNone/>
            </a:pPr>
            <a:r>
              <a:rPr lang="en-US"/>
              <a:t>The user process is suspended during input, awaiting the arrival of the entire line.</a:t>
            </a:r>
            <a:endParaRPr/>
          </a:p>
          <a:p>
            <a:pPr indent="0" lvl="0" marL="0" rtl="0" algn="l">
              <a:spcBef>
                <a:spcPts val="0"/>
              </a:spcBef>
              <a:spcAft>
                <a:spcPts val="0"/>
              </a:spcAft>
              <a:buSzPts val="1800"/>
              <a:buNone/>
            </a:pPr>
            <a:r>
              <a:rPr lang="en-US"/>
              <a:t>For output, the user process can place a line of output in the buffer and continue</a:t>
            </a:r>
            <a:endParaRPr/>
          </a:p>
          <a:p>
            <a:pPr indent="0" lvl="0" marL="0" rtl="0" algn="l">
              <a:spcBef>
                <a:spcPts val="0"/>
              </a:spcBef>
              <a:spcAft>
                <a:spcPts val="0"/>
              </a:spcAft>
              <a:buSzPts val="1800"/>
              <a:buNone/>
            </a:pPr>
            <a:r>
              <a:rPr lang="en-US"/>
              <a:t>processing. It need not be suspended unless it has a second line of output to send</a:t>
            </a:r>
            <a:endParaRPr/>
          </a:p>
          <a:p>
            <a:pPr indent="0" lvl="0" marL="0" rtl="0" algn="l">
              <a:spcBef>
                <a:spcPts val="0"/>
              </a:spcBef>
              <a:spcAft>
                <a:spcPts val="0"/>
              </a:spcAft>
              <a:buSzPts val="1800"/>
              <a:buNone/>
            </a:pPr>
            <a:r>
              <a:rPr lang="en-US"/>
              <a:t>before the buffer is emptied from the first output operation. In the case of byte-at-atime</a:t>
            </a:r>
            <a:endParaRPr/>
          </a:p>
          <a:p>
            <a:pPr indent="0" lvl="0" marL="0" rtl="0" algn="l">
              <a:spcBef>
                <a:spcPts val="0"/>
              </a:spcBef>
              <a:spcAft>
                <a:spcPts val="0"/>
              </a:spcAft>
              <a:buSzPts val="1800"/>
              <a:buNone/>
            </a:pPr>
            <a:r>
              <a:rPr lang="en-US"/>
              <a:t>I/O, the interaction between the OS and the user process follows the producer/</a:t>
            </a:r>
            <a:endParaRPr/>
          </a:p>
          <a:p>
            <a:pPr indent="0" lvl="0" marL="0" rtl="0" algn="l">
              <a:spcBef>
                <a:spcPts val="0"/>
              </a:spcBef>
              <a:spcAft>
                <a:spcPts val="0"/>
              </a:spcAft>
              <a:buSzPts val="1800"/>
              <a:buNone/>
            </a:pPr>
            <a:r>
              <a:rPr lang="en-US"/>
              <a:t>consumer model discussed in Chapter 5 .</a:t>
            </a:r>
            <a:endParaRPr/>
          </a:p>
        </p:txBody>
      </p:sp>
      <p:sp>
        <p:nvSpPr>
          <p:cNvPr id="431" name="Google Shape;431;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1" name="Google Shape;44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a:t>An improvement over single buffering can be had by assigning two system buffers to</a:t>
            </a:r>
            <a:endParaRPr/>
          </a:p>
          <a:p>
            <a:pPr indent="0" lvl="0" marL="0" rtl="0" algn="l">
              <a:lnSpc>
                <a:spcPct val="90000"/>
              </a:lnSpc>
              <a:spcBef>
                <a:spcPts val="0"/>
              </a:spcBef>
              <a:spcAft>
                <a:spcPts val="0"/>
              </a:spcAft>
              <a:buSzPts val="1800"/>
              <a:buNone/>
            </a:pPr>
            <a:r>
              <a:rPr lang="en-US"/>
              <a:t>the operation ( Figure 11.5c ). A process now transfers data to (or from) one buffer</a:t>
            </a:r>
            <a:endParaRPr/>
          </a:p>
          <a:p>
            <a:pPr indent="0" lvl="0" marL="0" rtl="0" algn="l">
              <a:lnSpc>
                <a:spcPct val="90000"/>
              </a:lnSpc>
              <a:spcBef>
                <a:spcPts val="0"/>
              </a:spcBef>
              <a:spcAft>
                <a:spcPts val="0"/>
              </a:spcAft>
              <a:buSzPts val="1800"/>
              <a:buNone/>
            </a:pPr>
            <a:r>
              <a:rPr lang="en-US"/>
              <a:t>while the operating system empties (or fills) the other. This technique is known as</a:t>
            </a:r>
            <a:endParaRPr/>
          </a:p>
          <a:p>
            <a:pPr indent="0" lvl="0" marL="0" rtl="0" algn="l">
              <a:lnSpc>
                <a:spcPct val="90000"/>
              </a:lnSpc>
              <a:spcBef>
                <a:spcPts val="0"/>
              </a:spcBef>
              <a:spcAft>
                <a:spcPts val="0"/>
              </a:spcAft>
              <a:buSzPts val="1800"/>
              <a:buNone/>
            </a:pPr>
            <a:r>
              <a:rPr b="1" lang="en-US"/>
              <a:t>double buffering or buffer swapping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For block-oriented transfer, we can roughly estimate the execution time as</a:t>
            </a:r>
            <a:endParaRPr/>
          </a:p>
          <a:p>
            <a:pPr indent="0" lvl="0" marL="0" rtl="0" algn="l">
              <a:lnSpc>
                <a:spcPct val="90000"/>
              </a:lnSpc>
              <a:spcBef>
                <a:spcPts val="0"/>
              </a:spcBef>
              <a:spcAft>
                <a:spcPts val="0"/>
              </a:spcAft>
              <a:buSzPts val="1800"/>
              <a:buNone/>
            </a:pPr>
            <a:r>
              <a:rPr lang="en-US"/>
              <a:t>max [ </a:t>
            </a:r>
            <a:r>
              <a:rPr i="1" lang="en-US"/>
              <a:t>C , T ]. It is therefore possible to keep the block-oriented device going at full</a:t>
            </a:r>
            <a:endParaRPr/>
          </a:p>
          <a:p>
            <a:pPr indent="0" lvl="0" marL="0" rtl="0" algn="l">
              <a:lnSpc>
                <a:spcPct val="90000"/>
              </a:lnSpc>
              <a:spcBef>
                <a:spcPts val="0"/>
              </a:spcBef>
              <a:spcAft>
                <a:spcPts val="0"/>
              </a:spcAft>
              <a:buSzPts val="1800"/>
              <a:buNone/>
            </a:pPr>
            <a:r>
              <a:rPr lang="en-US"/>
              <a:t>speed if </a:t>
            </a:r>
            <a:r>
              <a:rPr i="1" lang="en-US"/>
              <a:t>C … T . On the other hand, if C 7 T , double buffering ensures that the</a:t>
            </a:r>
            <a:endParaRPr/>
          </a:p>
          <a:p>
            <a:pPr indent="0" lvl="0" marL="0" rtl="0" algn="l">
              <a:lnSpc>
                <a:spcPct val="90000"/>
              </a:lnSpc>
              <a:spcBef>
                <a:spcPts val="0"/>
              </a:spcBef>
              <a:spcAft>
                <a:spcPts val="0"/>
              </a:spcAft>
              <a:buSzPts val="1800"/>
              <a:buNone/>
            </a:pPr>
            <a:r>
              <a:rPr lang="en-US"/>
              <a:t>process will not have to wait on I/O. In either case, an improvement over single</a:t>
            </a:r>
            <a:endParaRPr/>
          </a:p>
          <a:p>
            <a:pPr indent="0" lvl="0" marL="0" rtl="0" algn="l">
              <a:lnSpc>
                <a:spcPct val="90000"/>
              </a:lnSpc>
              <a:spcBef>
                <a:spcPts val="0"/>
              </a:spcBef>
              <a:spcAft>
                <a:spcPts val="0"/>
              </a:spcAft>
              <a:buSzPts val="1800"/>
              <a:buNone/>
            </a:pPr>
            <a:r>
              <a:rPr lang="en-US"/>
              <a:t>buffering is achieved. Again, this improvement comes at the cost of increased</a:t>
            </a:r>
            <a:endParaRPr/>
          </a:p>
          <a:p>
            <a:pPr indent="0" lvl="0" marL="0" rtl="0" algn="l">
              <a:lnSpc>
                <a:spcPct val="90000"/>
              </a:lnSpc>
              <a:spcBef>
                <a:spcPts val="0"/>
              </a:spcBef>
              <a:spcAft>
                <a:spcPts val="0"/>
              </a:spcAft>
              <a:buSzPts val="1800"/>
              <a:buNone/>
            </a:pPr>
            <a:r>
              <a:rPr lang="en-US"/>
              <a:t>complexity.</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For stream-oriented input, we again are faced with the two alternative modes</a:t>
            </a:r>
            <a:endParaRPr/>
          </a:p>
          <a:p>
            <a:pPr indent="0" lvl="0" marL="0" rtl="0" algn="l">
              <a:lnSpc>
                <a:spcPct val="90000"/>
              </a:lnSpc>
              <a:spcBef>
                <a:spcPts val="0"/>
              </a:spcBef>
              <a:spcAft>
                <a:spcPts val="0"/>
              </a:spcAft>
              <a:buSzPts val="1800"/>
              <a:buNone/>
            </a:pPr>
            <a:r>
              <a:rPr lang="en-US"/>
              <a:t>of operation. For line-at-a-time I/O, the user process need not be suspended for</a:t>
            </a:r>
            <a:endParaRPr/>
          </a:p>
          <a:p>
            <a:pPr indent="0" lvl="0" marL="0" rtl="0" algn="l">
              <a:lnSpc>
                <a:spcPct val="90000"/>
              </a:lnSpc>
              <a:spcBef>
                <a:spcPts val="0"/>
              </a:spcBef>
              <a:spcAft>
                <a:spcPts val="0"/>
              </a:spcAft>
              <a:buSzPts val="1800"/>
              <a:buNone/>
            </a:pPr>
            <a:r>
              <a:rPr lang="en-US"/>
              <a:t>input or output, unless the process runs ahead of the double buffers. For byte-at-atime</a:t>
            </a:r>
            <a:endParaRPr/>
          </a:p>
          <a:p>
            <a:pPr indent="0" lvl="0" marL="0" rtl="0" algn="l">
              <a:lnSpc>
                <a:spcPct val="90000"/>
              </a:lnSpc>
              <a:spcBef>
                <a:spcPts val="0"/>
              </a:spcBef>
              <a:spcAft>
                <a:spcPts val="0"/>
              </a:spcAft>
              <a:buSzPts val="1800"/>
              <a:buNone/>
            </a:pPr>
            <a:r>
              <a:rPr lang="en-US"/>
              <a:t>operation, the double buffer offers no particular advantage over a single buffer</a:t>
            </a:r>
            <a:endParaRPr/>
          </a:p>
          <a:p>
            <a:pPr indent="0" lvl="0" marL="0" rtl="0" algn="l">
              <a:lnSpc>
                <a:spcPct val="90000"/>
              </a:lnSpc>
              <a:spcBef>
                <a:spcPts val="0"/>
              </a:spcBef>
              <a:spcAft>
                <a:spcPts val="0"/>
              </a:spcAft>
              <a:buSzPts val="1800"/>
              <a:buNone/>
            </a:pPr>
            <a:r>
              <a:rPr lang="en-US"/>
              <a:t>of twice the length. In both cases, the producer/consumer model is followed.</a:t>
            </a:r>
            <a:endParaRPr/>
          </a:p>
        </p:txBody>
      </p:sp>
      <p:sp>
        <p:nvSpPr>
          <p:cNvPr id="442" name="Google Shape;442;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5" name="Google Shape;29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100"/>
              <a:buNone/>
            </a:pPr>
            <a:r>
              <a:rPr lang="en-US" sz="1100"/>
              <a:t>Perhaps the messiest aspect of operating system design is input/output. Because</a:t>
            </a:r>
            <a:endParaRPr/>
          </a:p>
          <a:p>
            <a:pPr indent="0" lvl="0" marL="0" rtl="0" algn="l">
              <a:lnSpc>
                <a:spcPct val="80000"/>
              </a:lnSpc>
              <a:spcBef>
                <a:spcPts val="0"/>
              </a:spcBef>
              <a:spcAft>
                <a:spcPts val="0"/>
              </a:spcAft>
              <a:buSzPts val="1100"/>
              <a:buNone/>
            </a:pPr>
            <a:r>
              <a:rPr lang="en-US" sz="1100"/>
              <a:t>there is such a wide variety of devices and applications of those devices, it is difficult</a:t>
            </a:r>
            <a:endParaRPr/>
          </a:p>
          <a:p>
            <a:pPr indent="0" lvl="0" marL="0" rtl="0" algn="l">
              <a:lnSpc>
                <a:spcPct val="80000"/>
              </a:lnSpc>
              <a:spcBef>
                <a:spcPts val="0"/>
              </a:spcBef>
              <a:spcAft>
                <a:spcPts val="0"/>
              </a:spcAft>
              <a:buSzPts val="1100"/>
              <a:buNone/>
            </a:pPr>
            <a:r>
              <a:rPr lang="en-US" sz="1100"/>
              <a:t>to develop a general, consistent solution.</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We begin this chapter with a brief discussion of I/O devices and the organization</a:t>
            </a:r>
            <a:endParaRPr/>
          </a:p>
          <a:p>
            <a:pPr indent="0" lvl="0" marL="0" rtl="0" algn="l">
              <a:lnSpc>
                <a:spcPct val="80000"/>
              </a:lnSpc>
              <a:spcBef>
                <a:spcPts val="0"/>
              </a:spcBef>
              <a:spcAft>
                <a:spcPts val="0"/>
              </a:spcAft>
              <a:buSzPts val="1100"/>
              <a:buNone/>
            </a:pPr>
            <a:r>
              <a:rPr lang="en-US" sz="1100"/>
              <a:t>of the I/O functions. These topics, which generally come within the scope of</a:t>
            </a:r>
            <a:endParaRPr/>
          </a:p>
          <a:p>
            <a:pPr indent="0" lvl="0" marL="0" rtl="0" algn="l">
              <a:lnSpc>
                <a:spcPct val="80000"/>
              </a:lnSpc>
              <a:spcBef>
                <a:spcPts val="0"/>
              </a:spcBef>
              <a:spcAft>
                <a:spcPts val="0"/>
              </a:spcAft>
              <a:buSzPts val="1100"/>
              <a:buNone/>
            </a:pPr>
            <a:r>
              <a:rPr lang="en-US" sz="1100"/>
              <a:t>computer architecture, set the stage for an examination of I/O from the point of view</a:t>
            </a:r>
            <a:endParaRPr/>
          </a:p>
          <a:p>
            <a:pPr indent="0" lvl="0" marL="0" rtl="0" algn="l">
              <a:lnSpc>
                <a:spcPct val="80000"/>
              </a:lnSpc>
              <a:spcBef>
                <a:spcPts val="0"/>
              </a:spcBef>
              <a:spcAft>
                <a:spcPts val="0"/>
              </a:spcAft>
              <a:buSzPts val="1100"/>
              <a:buNone/>
            </a:pPr>
            <a:r>
              <a:rPr lang="en-US" sz="1100"/>
              <a:t>of the operating system.</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The next section examines operating system design issues, including design</a:t>
            </a:r>
            <a:endParaRPr/>
          </a:p>
          <a:p>
            <a:pPr indent="0" lvl="0" marL="0" rtl="0" algn="l">
              <a:lnSpc>
                <a:spcPct val="80000"/>
              </a:lnSpc>
              <a:spcBef>
                <a:spcPts val="0"/>
              </a:spcBef>
              <a:spcAft>
                <a:spcPts val="0"/>
              </a:spcAft>
              <a:buSzPts val="1100"/>
              <a:buNone/>
            </a:pPr>
            <a:r>
              <a:rPr lang="en-US" sz="1100"/>
              <a:t>objectives, and the way in which the I/O function can be structured. Then I/O</a:t>
            </a:r>
            <a:endParaRPr/>
          </a:p>
          <a:p>
            <a:pPr indent="0" lvl="0" marL="0" rtl="0" algn="l">
              <a:lnSpc>
                <a:spcPct val="80000"/>
              </a:lnSpc>
              <a:spcBef>
                <a:spcPts val="0"/>
              </a:spcBef>
              <a:spcAft>
                <a:spcPts val="0"/>
              </a:spcAft>
              <a:buSzPts val="1100"/>
              <a:buNone/>
            </a:pPr>
            <a:r>
              <a:rPr lang="en-US" sz="1100"/>
              <a:t>buffering is examined; one of the basic I/O services provided by the operating</a:t>
            </a:r>
            <a:endParaRPr/>
          </a:p>
          <a:p>
            <a:pPr indent="0" lvl="0" marL="0" rtl="0" algn="l">
              <a:lnSpc>
                <a:spcPct val="80000"/>
              </a:lnSpc>
              <a:spcBef>
                <a:spcPts val="0"/>
              </a:spcBef>
              <a:spcAft>
                <a:spcPts val="0"/>
              </a:spcAft>
              <a:buSzPts val="1100"/>
              <a:buNone/>
            </a:pPr>
            <a:r>
              <a:rPr lang="en-US" sz="1100"/>
              <a:t>system is a buffering function, which improves overall performance.</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The next sections of the chapter are devoted to magnetic disk I/O. In contemporary</a:t>
            </a:r>
            <a:endParaRPr/>
          </a:p>
          <a:p>
            <a:pPr indent="0" lvl="0" marL="0" rtl="0" algn="l">
              <a:lnSpc>
                <a:spcPct val="80000"/>
              </a:lnSpc>
              <a:spcBef>
                <a:spcPts val="0"/>
              </a:spcBef>
              <a:spcAft>
                <a:spcPts val="0"/>
              </a:spcAft>
              <a:buSzPts val="1100"/>
              <a:buNone/>
            </a:pPr>
            <a:r>
              <a:rPr lang="en-US" sz="1100"/>
              <a:t>systems, this form of I/O is the most important and is key to the performance as perceived</a:t>
            </a:r>
            <a:endParaRPr/>
          </a:p>
          <a:p>
            <a:pPr indent="0" lvl="0" marL="0" rtl="0" algn="l">
              <a:lnSpc>
                <a:spcPct val="80000"/>
              </a:lnSpc>
              <a:spcBef>
                <a:spcPts val="0"/>
              </a:spcBef>
              <a:spcAft>
                <a:spcPts val="0"/>
              </a:spcAft>
              <a:buSzPts val="1100"/>
              <a:buNone/>
            </a:pPr>
            <a:r>
              <a:rPr lang="en-US" sz="1100"/>
              <a:t>by the user. We begin by developing a model of disk I/O performance and then</a:t>
            </a:r>
            <a:endParaRPr/>
          </a:p>
          <a:p>
            <a:pPr indent="0" lvl="0" marL="0" rtl="0" algn="l">
              <a:lnSpc>
                <a:spcPct val="80000"/>
              </a:lnSpc>
              <a:spcBef>
                <a:spcPts val="0"/>
              </a:spcBef>
              <a:spcAft>
                <a:spcPts val="0"/>
              </a:spcAft>
              <a:buSzPts val="1100"/>
              <a:buNone/>
            </a:pPr>
            <a:r>
              <a:rPr lang="en-US" sz="1100"/>
              <a:t>examine several techniques that can be used to enhance performance.</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Appendix J summarizes characteristics of secondary storage devices, including</a:t>
            </a:r>
            <a:endParaRPr/>
          </a:p>
          <a:p>
            <a:pPr indent="0" lvl="0" marL="0" rtl="0" algn="l">
              <a:lnSpc>
                <a:spcPct val="80000"/>
              </a:lnSpc>
              <a:spcBef>
                <a:spcPts val="0"/>
              </a:spcBef>
              <a:spcAft>
                <a:spcPts val="0"/>
              </a:spcAft>
              <a:buSzPts val="1100"/>
              <a:buNone/>
            </a:pPr>
            <a:r>
              <a:rPr lang="en-US" sz="1100"/>
              <a:t>magnetic disk and optical memory.</a:t>
            </a:r>
            <a:endParaRPr/>
          </a:p>
        </p:txBody>
      </p:sp>
      <p:sp>
        <p:nvSpPr>
          <p:cNvPr id="296" name="Google Shape;29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9" name="Google Shape;44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double-buffer scheme should smooth out the flow of data between an I/O device</a:t>
            </a:r>
            <a:endParaRPr/>
          </a:p>
          <a:p>
            <a:pPr indent="0" lvl="0" marL="0" rtl="0" algn="l">
              <a:spcBef>
                <a:spcPts val="0"/>
              </a:spcBef>
              <a:spcAft>
                <a:spcPts val="0"/>
              </a:spcAft>
              <a:buSzPts val="1800"/>
              <a:buNone/>
            </a:pPr>
            <a:r>
              <a:rPr lang="en-US"/>
              <a:t>and a process. If the performance of a particular process is the focus of our concern,</a:t>
            </a:r>
            <a:endParaRPr/>
          </a:p>
          <a:p>
            <a:pPr indent="0" lvl="0" marL="0" rtl="0" algn="l">
              <a:spcBef>
                <a:spcPts val="0"/>
              </a:spcBef>
              <a:spcAft>
                <a:spcPts val="0"/>
              </a:spcAft>
              <a:buSzPts val="1800"/>
              <a:buNone/>
            </a:pPr>
            <a:r>
              <a:rPr lang="en-US"/>
              <a:t>then we would like for the I/O operation to be able to keep up with the process.</a:t>
            </a:r>
            <a:endParaRPr/>
          </a:p>
          <a:p>
            <a:pPr indent="0" lvl="0" marL="0" rtl="0" algn="l">
              <a:spcBef>
                <a:spcPts val="0"/>
              </a:spcBef>
              <a:spcAft>
                <a:spcPts val="0"/>
              </a:spcAft>
              <a:buSzPts val="1800"/>
              <a:buNone/>
            </a:pPr>
            <a:r>
              <a:rPr lang="en-US"/>
              <a:t>Double buffering may be inadequate if the process performs rapid bursts of I/O. In</a:t>
            </a:r>
            <a:endParaRPr/>
          </a:p>
          <a:p>
            <a:pPr indent="0" lvl="0" marL="0" rtl="0" algn="l">
              <a:spcBef>
                <a:spcPts val="0"/>
              </a:spcBef>
              <a:spcAft>
                <a:spcPts val="0"/>
              </a:spcAft>
              <a:buSzPts val="1800"/>
              <a:buNone/>
            </a:pPr>
            <a:r>
              <a:rPr lang="en-US"/>
              <a:t>this case, the problem can often be alleviated by using more than two buffers.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When more than two buffers are used, the collection of buffers is itself referred</a:t>
            </a:r>
            <a:endParaRPr/>
          </a:p>
          <a:p>
            <a:pPr indent="0" lvl="0" marL="0" rtl="0" algn="l">
              <a:spcBef>
                <a:spcPts val="0"/>
              </a:spcBef>
              <a:spcAft>
                <a:spcPts val="0"/>
              </a:spcAft>
              <a:buSzPts val="1800"/>
              <a:buNone/>
            </a:pPr>
            <a:r>
              <a:rPr lang="en-US"/>
              <a:t>to as a circular buffer ( Figure 11.5d ), with each individual buffer being one unit in</a:t>
            </a:r>
            <a:endParaRPr/>
          </a:p>
          <a:p>
            <a:pPr indent="0" lvl="0" marL="0" rtl="0" algn="l">
              <a:spcBef>
                <a:spcPts val="0"/>
              </a:spcBef>
              <a:spcAft>
                <a:spcPts val="0"/>
              </a:spcAft>
              <a:buSzPts val="1800"/>
              <a:buNone/>
            </a:pPr>
            <a:r>
              <a:rPr lang="en-US"/>
              <a:t>the circular buffer. This is simply the bounded-buffer producer/consumer model</a:t>
            </a:r>
            <a:endParaRPr/>
          </a:p>
          <a:p>
            <a:pPr indent="0" lvl="0" marL="0" rtl="0" algn="l">
              <a:spcBef>
                <a:spcPts val="0"/>
              </a:spcBef>
              <a:spcAft>
                <a:spcPts val="0"/>
              </a:spcAft>
              <a:buSzPts val="1800"/>
              <a:buNone/>
            </a:pPr>
            <a:r>
              <a:rPr lang="en-US"/>
              <a:t>studied in Chapter 5 .</a:t>
            </a:r>
            <a:endParaRPr/>
          </a:p>
        </p:txBody>
      </p:sp>
      <p:sp>
        <p:nvSpPr>
          <p:cNvPr id="450" name="Google Shape;450;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7" name="Google Shape;45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Buffering is a technique that smoothes out peaks in I/O demand. However, no</a:t>
            </a:r>
            <a:endParaRPr/>
          </a:p>
          <a:p>
            <a:pPr indent="0" lvl="0" marL="0" rtl="0" algn="l">
              <a:spcBef>
                <a:spcPts val="0"/>
              </a:spcBef>
              <a:spcAft>
                <a:spcPts val="0"/>
              </a:spcAft>
              <a:buSzPts val="1800"/>
              <a:buNone/>
            </a:pPr>
            <a:r>
              <a:rPr lang="en-US"/>
              <a:t>amount of buffering will allow an I/O device to keep pace with a process indefinitely</a:t>
            </a:r>
            <a:endParaRPr/>
          </a:p>
          <a:p>
            <a:pPr indent="0" lvl="0" marL="0" rtl="0" algn="l">
              <a:spcBef>
                <a:spcPts val="0"/>
              </a:spcBef>
              <a:spcAft>
                <a:spcPts val="0"/>
              </a:spcAft>
              <a:buSzPts val="1800"/>
              <a:buNone/>
            </a:pPr>
            <a:r>
              <a:rPr lang="en-US"/>
              <a:t>when the average demand of the process is greater than the I/O device can</a:t>
            </a:r>
            <a:endParaRPr/>
          </a:p>
          <a:p>
            <a:pPr indent="0" lvl="0" marL="0" rtl="0" algn="l">
              <a:spcBef>
                <a:spcPts val="0"/>
              </a:spcBef>
              <a:spcAft>
                <a:spcPts val="0"/>
              </a:spcAft>
              <a:buSzPts val="1800"/>
              <a:buNone/>
            </a:pPr>
            <a:r>
              <a:rPr lang="en-US"/>
              <a:t>service. Even with multiple buffers, all of the buffers will eventually fill up and the</a:t>
            </a:r>
            <a:endParaRPr/>
          </a:p>
          <a:p>
            <a:pPr indent="0" lvl="0" marL="0" rtl="0" algn="l">
              <a:spcBef>
                <a:spcPts val="0"/>
              </a:spcBef>
              <a:spcAft>
                <a:spcPts val="0"/>
              </a:spcAft>
              <a:buSzPts val="1800"/>
              <a:buNone/>
            </a:pPr>
            <a:r>
              <a:rPr lang="en-US"/>
              <a:t>process will have to wait after processing each chunk of data. However, in a multiprogramming</a:t>
            </a:r>
            <a:endParaRPr/>
          </a:p>
          <a:p>
            <a:pPr indent="0" lvl="0" marL="0" rtl="0" algn="l">
              <a:spcBef>
                <a:spcPts val="0"/>
              </a:spcBef>
              <a:spcAft>
                <a:spcPts val="0"/>
              </a:spcAft>
              <a:buSzPts val="1800"/>
              <a:buNone/>
            </a:pPr>
            <a:r>
              <a:rPr lang="en-US"/>
              <a:t>environment, when there is a variety of I/O activity and a variety of</a:t>
            </a:r>
            <a:endParaRPr/>
          </a:p>
          <a:p>
            <a:pPr indent="0" lvl="0" marL="0" rtl="0" algn="l">
              <a:spcBef>
                <a:spcPts val="0"/>
              </a:spcBef>
              <a:spcAft>
                <a:spcPts val="0"/>
              </a:spcAft>
              <a:buSzPts val="1800"/>
              <a:buNone/>
            </a:pPr>
            <a:r>
              <a:rPr lang="en-US"/>
              <a:t>process activity to service, buffering is one tool that can increase the efficiency of</a:t>
            </a:r>
            <a:endParaRPr/>
          </a:p>
          <a:p>
            <a:pPr indent="0" lvl="0" marL="0" rtl="0" algn="l">
              <a:spcBef>
                <a:spcPts val="0"/>
              </a:spcBef>
              <a:spcAft>
                <a:spcPts val="0"/>
              </a:spcAft>
              <a:buSzPts val="1800"/>
              <a:buNone/>
            </a:pPr>
            <a:r>
              <a:rPr lang="en-US"/>
              <a:t>the operating system and the performance of individual processes.</a:t>
            </a:r>
            <a:endParaRPr/>
          </a:p>
        </p:txBody>
      </p:sp>
      <p:sp>
        <p:nvSpPr>
          <p:cNvPr id="458" name="Google Shape;458;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6" name="Google Shape;46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actual details of disk I/O operation depend on the computer system, the operating</a:t>
            </a:r>
            <a:endParaRPr/>
          </a:p>
          <a:p>
            <a:pPr indent="0" lvl="0" marL="0" rtl="0" algn="l">
              <a:spcBef>
                <a:spcPts val="0"/>
              </a:spcBef>
              <a:spcAft>
                <a:spcPts val="0"/>
              </a:spcAft>
              <a:buSzPts val="1800"/>
              <a:buNone/>
            </a:pPr>
            <a:r>
              <a:rPr lang="en-US"/>
              <a:t>system, and the nature of the I/O channel and disk controller hardware. A</a:t>
            </a:r>
            <a:endParaRPr/>
          </a:p>
          <a:p>
            <a:pPr indent="0" lvl="0" marL="0" rtl="0" algn="l">
              <a:spcBef>
                <a:spcPts val="0"/>
              </a:spcBef>
              <a:spcAft>
                <a:spcPts val="0"/>
              </a:spcAft>
              <a:buSzPts val="1800"/>
              <a:buNone/>
            </a:pPr>
            <a:r>
              <a:rPr lang="en-US"/>
              <a:t>general timing diagram of disk I/O transfer is shown in Figure 11.6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467" name="Google Shape;467;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4" name="Google Shape;47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700"/>
              <a:buNone/>
            </a:pPr>
            <a:r>
              <a:rPr lang="en-US" sz="700"/>
              <a:t>When the disk drive is operating, the disk is rotating at constant speed. To</a:t>
            </a:r>
            <a:endParaRPr/>
          </a:p>
          <a:p>
            <a:pPr indent="0" lvl="0" marL="0" rtl="0" algn="l">
              <a:lnSpc>
                <a:spcPct val="80000"/>
              </a:lnSpc>
              <a:spcBef>
                <a:spcPts val="0"/>
              </a:spcBef>
              <a:spcAft>
                <a:spcPts val="0"/>
              </a:spcAft>
              <a:buSzPts val="700"/>
              <a:buNone/>
            </a:pPr>
            <a:r>
              <a:rPr lang="en-US" sz="700"/>
              <a:t>read or write, the head must be positioned at the desired track and at the beginning</a:t>
            </a:r>
            <a:endParaRPr/>
          </a:p>
          <a:p>
            <a:pPr indent="0" lvl="0" marL="0" rtl="0" algn="l">
              <a:lnSpc>
                <a:spcPct val="80000"/>
              </a:lnSpc>
              <a:spcBef>
                <a:spcPts val="0"/>
              </a:spcBef>
              <a:spcAft>
                <a:spcPts val="0"/>
              </a:spcAft>
              <a:buSzPts val="700"/>
              <a:buNone/>
            </a:pPr>
            <a:r>
              <a:rPr lang="en-US" sz="700"/>
              <a:t>of the desired sector on that track. 1 Track selection involves moving the head in a</a:t>
            </a:r>
            <a:endParaRPr/>
          </a:p>
          <a:p>
            <a:pPr indent="0" lvl="0" marL="0" rtl="0" algn="l">
              <a:lnSpc>
                <a:spcPct val="80000"/>
              </a:lnSpc>
              <a:spcBef>
                <a:spcPts val="0"/>
              </a:spcBef>
              <a:spcAft>
                <a:spcPts val="0"/>
              </a:spcAft>
              <a:buSzPts val="700"/>
              <a:buNone/>
            </a:pPr>
            <a:r>
              <a:rPr lang="en-US" sz="700"/>
              <a:t>movable-head system or electronically selecting one head on a fixed-head system.</a:t>
            </a:r>
            <a:endParaRPr/>
          </a:p>
          <a:p>
            <a:pPr indent="0" lvl="0" marL="0" rtl="0" algn="l">
              <a:lnSpc>
                <a:spcPct val="80000"/>
              </a:lnSpc>
              <a:spcBef>
                <a:spcPts val="0"/>
              </a:spcBef>
              <a:spcAft>
                <a:spcPts val="0"/>
              </a:spcAft>
              <a:buSzPts val="700"/>
              <a:buNone/>
            </a:pPr>
            <a:r>
              <a:rPr lang="en-US" sz="700"/>
              <a:t>On a movable-head system, the time it takes to position the head at the track is</a:t>
            </a:r>
            <a:endParaRPr/>
          </a:p>
          <a:p>
            <a:pPr indent="0" lvl="0" marL="0" rtl="0" algn="l">
              <a:lnSpc>
                <a:spcPct val="80000"/>
              </a:lnSpc>
              <a:spcBef>
                <a:spcPts val="0"/>
              </a:spcBef>
              <a:spcAft>
                <a:spcPts val="0"/>
              </a:spcAft>
              <a:buSzPts val="700"/>
              <a:buNone/>
            </a:pPr>
            <a:r>
              <a:rPr lang="en-US" sz="700"/>
              <a:t>known as </a:t>
            </a:r>
            <a:r>
              <a:rPr b="1" lang="en-US" sz="700"/>
              <a:t>seek time . In either case, once the track is selected, the disk controller</a:t>
            </a:r>
            <a:endParaRPr/>
          </a:p>
          <a:p>
            <a:pPr indent="0" lvl="0" marL="0" rtl="0" algn="l">
              <a:lnSpc>
                <a:spcPct val="80000"/>
              </a:lnSpc>
              <a:spcBef>
                <a:spcPts val="0"/>
              </a:spcBef>
              <a:spcAft>
                <a:spcPts val="0"/>
              </a:spcAft>
              <a:buSzPts val="700"/>
              <a:buNone/>
            </a:pPr>
            <a:r>
              <a:rPr lang="en-US" sz="700"/>
              <a:t>waits until the appropriate sector rotates to line up with the head. The time it takes</a:t>
            </a:r>
            <a:endParaRPr/>
          </a:p>
          <a:p>
            <a:pPr indent="0" lvl="0" marL="0" rtl="0" algn="l">
              <a:lnSpc>
                <a:spcPct val="80000"/>
              </a:lnSpc>
              <a:spcBef>
                <a:spcPts val="0"/>
              </a:spcBef>
              <a:spcAft>
                <a:spcPts val="0"/>
              </a:spcAft>
              <a:buSzPts val="700"/>
              <a:buNone/>
            </a:pPr>
            <a:r>
              <a:rPr lang="en-US" sz="700"/>
              <a:t>for the beginning of the sector to reach the head is known as </a:t>
            </a:r>
            <a:r>
              <a:rPr b="1" lang="en-US" sz="700"/>
              <a:t>rotational delay , or</a:t>
            </a:r>
            <a:endParaRPr/>
          </a:p>
          <a:p>
            <a:pPr indent="0" lvl="0" marL="0" rtl="0" algn="l">
              <a:lnSpc>
                <a:spcPct val="80000"/>
              </a:lnSpc>
              <a:spcBef>
                <a:spcPts val="0"/>
              </a:spcBef>
              <a:spcAft>
                <a:spcPts val="0"/>
              </a:spcAft>
              <a:buSzPts val="700"/>
              <a:buNone/>
            </a:pPr>
            <a:r>
              <a:rPr lang="en-US" sz="700"/>
              <a:t>rotational latency. The sum of the seek time, if any, and the rotational delay equals</a:t>
            </a:r>
            <a:endParaRPr/>
          </a:p>
          <a:p>
            <a:pPr indent="0" lvl="0" marL="0" rtl="0" algn="l">
              <a:lnSpc>
                <a:spcPct val="80000"/>
              </a:lnSpc>
              <a:spcBef>
                <a:spcPts val="0"/>
              </a:spcBef>
              <a:spcAft>
                <a:spcPts val="0"/>
              </a:spcAft>
              <a:buSzPts val="700"/>
              <a:buNone/>
            </a:pPr>
            <a:r>
              <a:rPr lang="en-US" sz="700"/>
              <a:t>the </a:t>
            </a:r>
            <a:r>
              <a:rPr b="1" lang="en-US" sz="700"/>
              <a:t>access time , which is the time it takes to get into position to read or write. Once</a:t>
            </a:r>
            <a:endParaRPr/>
          </a:p>
          <a:p>
            <a:pPr indent="0" lvl="0" marL="0" rtl="0" algn="l">
              <a:lnSpc>
                <a:spcPct val="80000"/>
              </a:lnSpc>
              <a:spcBef>
                <a:spcPts val="0"/>
              </a:spcBef>
              <a:spcAft>
                <a:spcPts val="0"/>
              </a:spcAft>
              <a:buSzPts val="700"/>
              <a:buNone/>
            </a:pPr>
            <a:r>
              <a:rPr lang="en-US" sz="700"/>
              <a:t>the head is in position, the read or write operation is then performed as the sector</a:t>
            </a:r>
            <a:endParaRPr/>
          </a:p>
          <a:p>
            <a:pPr indent="0" lvl="0" marL="0" rtl="0" algn="l">
              <a:lnSpc>
                <a:spcPct val="80000"/>
              </a:lnSpc>
              <a:spcBef>
                <a:spcPts val="0"/>
              </a:spcBef>
              <a:spcAft>
                <a:spcPts val="0"/>
              </a:spcAft>
              <a:buSzPts val="700"/>
              <a:buNone/>
            </a:pPr>
            <a:r>
              <a:rPr lang="en-US" sz="700"/>
              <a:t>moves under the head; this is the data transfer portion of the operation; the time</a:t>
            </a:r>
            <a:endParaRPr/>
          </a:p>
          <a:p>
            <a:pPr indent="0" lvl="0" marL="0" rtl="0" algn="l">
              <a:lnSpc>
                <a:spcPct val="80000"/>
              </a:lnSpc>
              <a:spcBef>
                <a:spcPts val="0"/>
              </a:spcBef>
              <a:spcAft>
                <a:spcPts val="0"/>
              </a:spcAft>
              <a:buSzPts val="700"/>
              <a:buNone/>
            </a:pPr>
            <a:r>
              <a:rPr lang="en-US" sz="700"/>
              <a:t>required for the transfer is the </a:t>
            </a:r>
            <a:r>
              <a:rPr b="1" lang="en-US" sz="700"/>
              <a:t>transfer time .</a:t>
            </a:r>
            <a:endParaRPr/>
          </a:p>
          <a:p>
            <a:pPr indent="0" lvl="0" marL="0" rtl="0" algn="l">
              <a:lnSpc>
                <a:spcPct val="80000"/>
              </a:lnSpc>
              <a:spcBef>
                <a:spcPts val="0"/>
              </a:spcBef>
              <a:spcAft>
                <a:spcPts val="0"/>
              </a:spcAft>
              <a:buSzPts val="700"/>
              <a:buNone/>
            </a:pPr>
            <a:r>
              <a:t/>
            </a:r>
            <a:endParaRPr b="1" sz="700"/>
          </a:p>
          <a:p>
            <a:pPr indent="0" lvl="0" marL="0" rtl="0" algn="l">
              <a:lnSpc>
                <a:spcPct val="80000"/>
              </a:lnSpc>
              <a:spcBef>
                <a:spcPts val="0"/>
              </a:spcBef>
              <a:spcAft>
                <a:spcPts val="0"/>
              </a:spcAft>
              <a:buSzPts val="700"/>
              <a:buNone/>
            </a:pPr>
            <a:r>
              <a:rPr lang="en-US" sz="700"/>
              <a:t>In addition to the access time and transfer time, there are several queuing</a:t>
            </a:r>
            <a:endParaRPr/>
          </a:p>
          <a:p>
            <a:pPr indent="0" lvl="0" marL="0" rtl="0" algn="l">
              <a:lnSpc>
                <a:spcPct val="80000"/>
              </a:lnSpc>
              <a:spcBef>
                <a:spcPts val="0"/>
              </a:spcBef>
              <a:spcAft>
                <a:spcPts val="0"/>
              </a:spcAft>
              <a:buSzPts val="700"/>
              <a:buNone/>
            </a:pPr>
            <a:r>
              <a:rPr lang="en-US" sz="700"/>
              <a:t>delays normally associated with a disk I/O operation. When a process issues an</a:t>
            </a:r>
            <a:endParaRPr/>
          </a:p>
          <a:p>
            <a:pPr indent="0" lvl="0" marL="0" rtl="0" algn="l">
              <a:lnSpc>
                <a:spcPct val="80000"/>
              </a:lnSpc>
              <a:spcBef>
                <a:spcPts val="0"/>
              </a:spcBef>
              <a:spcAft>
                <a:spcPts val="0"/>
              </a:spcAft>
              <a:buSzPts val="700"/>
              <a:buNone/>
            </a:pPr>
            <a:r>
              <a:rPr lang="en-US" sz="700"/>
              <a:t>I/O request, it must first wait in a queue for the device to be available. At that</a:t>
            </a:r>
            <a:endParaRPr/>
          </a:p>
          <a:p>
            <a:pPr indent="0" lvl="0" marL="0" rtl="0" algn="l">
              <a:lnSpc>
                <a:spcPct val="80000"/>
              </a:lnSpc>
              <a:spcBef>
                <a:spcPts val="0"/>
              </a:spcBef>
              <a:spcAft>
                <a:spcPts val="0"/>
              </a:spcAft>
              <a:buSzPts val="700"/>
              <a:buNone/>
            </a:pPr>
            <a:r>
              <a:rPr lang="en-US" sz="700"/>
              <a:t>time, the device is assigned to the process. If the device shares a single I/O channel</a:t>
            </a:r>
            <a:endParaRPr/>
          </a:p>
          <a:p>
            <a:pPr indent="0" lvl="0" marL="0" rtl="0" algn="l">
              <a:lnSpc>
                <a:spcPct val="80000"/>
              </a:lnSpc>
              <a:spcBef>
                <a:spcPts val="0"/>
              </a:spcBef>
              <a:spcAft>
                <a:spcPts val="0"/>
              </a:spcAft>
              <a:buSzPts val="700"/>
              <a:buNone/>
            </a:pPr>
            <a:r>
              <a:rPr lang="en-US" sz="700"/>
              <a:t>or a set of I/O channels with other disk drives, then there may be an additional</a:t>
            </a:r>
            <a:endParaRPr/>
          </a:p>
          <a:p>
            <a:pPr indent="0" lvl="0" marL="0" rtl="0" algn="l">
              <a:lnSpc>
                <a:spcPct val="80000"/>
              </a:lnSpc>
              <a:spcBef>
                <a:spcPts val="0"/>
              </a:spcBef>
              <a:spcAft>
                <a:spcPts val="0"/>
              </a:spcAft>
              <a:buSzPts val="700"/>
              <a:buNone/>
            </a:pPr>
            <a:r>
              <a:rPr lang="en-US" sz="700"/>
              <a:t>wait for the channel to be available. At that point, the seek is performed to begin</a:t>
            </a:r>
            <a:endParaRPr/>
          </a:p>
          <a:p>
            <a:pPr indent="0" lvl="0" marL="0" rtl="0" algn="l">
              <a:lnSpc>
                <a:spcPct val="80000"/>
              </a:lnSpc>
              <a:spcBef>
                <a:spcPts val="0"/>
              </a:spcBef>
              <a:spcAft>
                <a:spcPts val="0"/>
              </a:spcAft>
              <a:buSzPts val="700"/>
              <a:buNone/>
            </a:pPr>
            <a:r>
              <a:rPr lang="en-US" sz="700"/>
              <a:t>disk access.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In some high-end systems for servers, a technique known as rotational</a:t>
            </a:r>
            <a:endParaRPr/>
          </a:p>
          <a:p>
            <a:pPr indent="0" lvl="0" marL="0" rtl="0" algn="l">
              <a:lnSpc>
                <a:spcPct val="80000"/>
              </a:lnSpc>
              <a:spcBef>
                <a:spcPts val="0"/>
              </a:spcBef>
              <a:spcAft>
                <a:spcPts val="0"/>
              </a:spcAft>
              <a:buSzPts val="700"/>
              <a:buNone/>
            </a:pPr>
            <a:r>
              <a:rPr lang="en-US" sz="700"/>
              <a:t>positional sensing (RPS) is used. This works as follows: When the seek command</a:t>
            </a:r>
            <a:endParaRPr/>
          </a:p>
          <a:p>
            <a:pPr indent="0" lvl="0" marL="0" rtl="0" algn="l">
              <a:lnSpc>
                <a:spcPct val="80000"/>
              </a:lnSpc>
              <a:spcBef>
                <a:spcPts val="0"/>
              </a:spcBef>
              <a:spcAft>
                <a:spcPts val="0"/>
              </a:spcAft>
              <a:buSzPts val="700"/>
              <a:buNone/>
            </a:pPr>
            <a:r>
              <a:rPr lang="en-US" sz="700"/>
              <a:t>has been issued, the channel is released to handle other I/O operations. When</a:t>
            </a:r>
            <a:endParaRPr/>
          </a:p>
          <a:p>
            <a:pPr indent="0" lvl="0" marL="0" rtl="0" algn="l">
              <a:lnSpc>
                <a:spcPct val="80000"/>
              </a:lnSpc>
              <a:spcBef>
                <a:spcPts val="0"/>
              </a:spcBef>
              <a:spcAft>
                <a:spcPts val="0"/>
              </a:spcAft>
              <a:buSzPts val="700"/>
              <a:buNone/>
            </a:pPr>
            <a:r>
              <a:rPr lang="en-US" sz="700"/>
              <a:t>the seek is completed, the device determines when the data will rotate under</a:t>
            </a:r>
            <a:endParaRPr/>
          </a:p>
          <a:p>
            <a:pPr indent="0" lvl="0" marL="0" rtl="0" algn="l">
              <a:lnSpc>
                <a:spcPct val="80000"/>
              </a:lnSpc>
              <a:spcBef>
                <a:spcPts val="0"/>
              </a:spcBef>
              <a:spcAft>
                <a:spcPts val="0"/>
              </a:spcAft>
              <a:buSzPts val="700"/>
              <a:buNone/>
            </a:pPr>
            <a:r>
              <a:rPr lang="en-US" sz="700"/>
              <a:t>the head. As that sector approaches the head, the device tries to reestablish the</a:t>
            </a:r>
            <a:endParaRPr/>
          </a:p>
          <a:p>
            <a:pPr indent="0" lvl="0" marL="0" rtl="0" algn="l">
              <a:lnSpc>
                <a:spcPct val="80000"/>
              </a:lnSpc>
              <a:spcBef>
                <a:spcPts val="0"/>
              </a:spcBef>
              <a:spcAft>
                <a:spcPts val="0"/>
              </a:spcAft>
              <a:buSzPts val="700"/>
              <a:buNone/>
            </a:pPr>
            <a:r>
              <a:rPr lang="en-US" sz="700"/>
              <a:t>communication path back to the host. If either the control unit or the channel is</a:t>
            </a:r>
            <a:endParaRPr/>
          </a:p>
          <a:p>
            <a:pPr indent="0" lvl="0" marL="0" rtl="0" algn="l">
              <a:lnSpc>
                <a:spcPct val="80000"/>
              </a:lnSpc>
              <a:spcBef>
                <a:spcPts val="0"/>
              </a:spcBef>
              <a:spcAft>
                <a:spcPts val="0"/>
              </a:spcAft>
              <a:buSzPts val="700"/>
              <a:buNone/>
            </a:pPr>
            <a:r>
              <a:rPr lang="en-US" sz="700"/>
              <a:t>busy with another I/O, then the reconnection attempt fails and the device must</a:t>
            </a:r>
            <a:endParaRPr/>
          </a:p>
          <a:p>
            <a:pPr indent="0" lvl="0" marL="0" rtl="0" algn="l">
              <a:lnSpc>
                <a:spcPct val="80000"/>
              </a:lnSpc>
              <a:spcBef>
                <a:spcPts val="0"/>
              </a:spcBef>
              <a:spcAft>
                <a:spcPts val="0"/>
              </a:spcAft>
              <a:buSzPts val="700"/>
              <a:buNone/>
            </a:pPr>
            <a:r>
              <a:rPr lang="en-US" sz="700"/>
              <a:t>rotate one whole revolution before it can attempt to reconnect, which is called</a:t>
            </a:r>
            <a:endParaRPr/>
          </a:p>
          <a:p>
            <a:pPr indent="0" lvl="0" marL="0" rtl="0" algn="l">
              <a:lnSpc>
                <a:spcPct val="80000"/>
              </a:lnSpc>
              <a:spcBef>
                <a:spcPts val="0"/>
              </a:spcBef>
              <a:spcAft>
                <a:spcPts val="0"/>
              </a:spcAft>
              <a:buSzPts val="700"/>
              <a:buNone/>
            </a:pPr>
            <a:r>
              <a:rPr lang="en-US" sz="700"/>
              <a:t>an RPS miss. This is an extra delay element that must be added to the time line</a:t>
            </a:r>
            <a:endParaRPr/>
          </a:p>
          <a:p>
            <a:pPr indent="0" lvl="0" marL="0" rtl="0" algn="l">
              <a:lnSpc>
                <a:spcPct val="80000"/>
              </a:lnSpc>
              <a:spcBef>
                <a:spcPts val="0"/>
              </a:spcBef>
              <a:spcAft>
                <a:spcPts val="0"/>
              </a:spcAft>
              <a:buSzPts val="700"/>
              <a:buNone/>
            </a:pPr>
            <a:r>
              <a:rPr lang="en-US" sz="700"/>
              <a:t>of Figure 11.6 .</a:t>
            </a:r>
            <a:endParaRPr/>
          </a:p>
        </p:txBody>
      </p:sp>
      <p:sp>
        <p:nvSpPr>
          <p:cNvPr id="475" name="Google Shape;475;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1" name="Google Shape;48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Table 11.2   Comparison of Disk Scheduling Algorithms</a:t>
            </a:r>
            <a:r>
              <a:rPr lang="en-US"/>
              <a:t> </a:t>
            </a:r>
            <a:endParaRPr/>
          </a:p>
        </p:txBody>
      </p:sp>
      <p:sp>
        <p:nvSpPr>
          <p:cNvPr id="482" name="Google Shape;482;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9" name="Google Shape;48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simplest form of scheduling is first-in-first-out (FIFO)</a:t>
            </a:r>
            <a:endParaRPr/>
          </a:p>
          <a:p>
            <a:pPr indent="0" lvl="0" marL="0" rtl="0" algn="l">
              <a:spcBef>
                <a:spcPts val="0"/>
              </a:spcBef>
              <a:spcAft>
                <a:spcPts val="0"/>
              </a:spcAft>
              <a:buSzPts val="1800"/>
              <a:buNone/>
            </a:pPr>
            <a:r>
              <a:rPr lang="en-US"/>
              <a:t>scheduling, which processes items from the queue in sequential order. This strategy</a:t>
            </a:r>
            <a:endParaRPr/>
          </a:p>
          <a:p>
            <a:pPr indent="0" lvl="0" marL="0" rtl="0" algn="l">
              <a:spcBef>
                <a:spcPts val="0"/>
              </a:spcBef>
              <a:spcAft>
                <a:spcPts val="0"/>
              </a:spcAft>
              <a:buSzPts val="1800"/>
              <a:buNone/>
            </a:pPr>
            <a:r>
              <a:rPr lang="en-US"/>
              <a:t>has the advantage of being fair, because every request is honored and the requests are</a:t>
            </a:r>
            <a:endParaRPr/>
          </a:p>
          <a:p>
            <a:pPr indent="0" lvl="0" marL="0" rtl="0" algn="l">
              <a:spcBef>
                <a:spcPts val="0"/>
              </a:spcBef>
              <a:spcAft>
                <a:spcPts val="0"/>
              </a:spcAft>
              <a:buSzPts val="1800"/>
              <a:buNone/>
            </a:pPr>
            <a:r>
              <a:rPr lang="en-US"/>
              <a:t>honored in the order received. Figure 11.7a illustrates the disk arm movement with</a:t>
            </a:r>
            <a:endParaRPr/>
          </a:p>
          <a:p>
            <a:pPr indent="0" lvl="0" marL="0" rtl="0" algn="l">
              <a:spcBef>
                <a:spcPts val="0"/>
              </a:spcBef>
              <a:spcAft>
                <a:spcPts val="0"/>
              </a:spcAft>
              <a:buSzPts val="1800"/>
              <a:buNone/>
            </a:pPr>
            <a:r>
              <a:rPr lang="en-US"/>
              <a:t>FIFO. This graph is generated directly from the data in Table 11.2a . As can be seen,</a:t>
            </a:r>
            <a:endParaRPr/>
          </a:p>
          <a:p>
            <a:pPr indent="0" lvl="0" marL="0" rtl="0" algn="l">
              <a:spcBef>
                <a:spcPts val="0"/>
              </a:spcBef>
              <a:spcAft>
                <a:spcPts val="0"/>
              </a:spcAft>
              <a:buSzPts val="1800"/>
              <a:buNone/>
            </a:pPr>
            <a:r>
              <a:rPr lang="en-US"/>
              <a:t>the disk accesses are in the same order as the requests were originally received.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With FIFO, if there are only a few processes that require access and if many</a:t>
            </a:r>
            <a:endParaRPr/>
          </a:p>
          <a:p>
            <a:pPr indent="0" lvl="0" marL="0" rtl="0" algn="l">
              <a:spcBef>
                <a:spcPts val="0"/>
              </a:spcBef>
              <a:spcAft>
                <a:spcPts val="0"/>
              </a:spcAft>
              <a:buSzPts val="1800"/>
              <a:buNone/>
            </a:pPr>
            <a:r>
              <a:rPr lang="en-US"/>
              <a:t>of the requests are to clustered file sectors, then we can hope for good performance.</a:t>
            </a:r>
            <a:endParaRPr/>
          </a:p>
          <a:p>
            <a:pPr indent="0" lvl="0" marL="0" rtl="0" algn="l">
              <a:spcBef>
                <a:spcPts val="0"/>
              </a:spcBef>
              <a:spcAft>
                <a:spcPts val="0"/>
              </a:spcAft>
              <a:buSzPts val="1800"/>
              <a:buNone/>
            </a:pPr>
            <a:r>
              <a:rPr lang="en-US"/>
              <a:t>However, this technique will often approximate random scheduling in performance,</a:t>
            </a:r>
            <a:endParaRPr/>
          </a:p>
          <a:p>
            <a:pPr indent="0" lvl="0" marL="0" rtl="0" algn="l">
              <a:spcBef>
                <a:spcPts val="0"/>
              </a:spcBef>
              <a:spcAft>
                <a:spcPts val="0"/>
              </a:spcAft>
              <a:buSzPts val="1800"/>
              <a:buNone/>
            </a:pPr>
            <a:r>
              <a:rPr lang="en-US"/>
              <a:t>if there are many processes competing for the disk. Thus, it may be profitable to</a:t>
            </a:r>
            <a:endParaRPr/>
          </a:p>
          <a:p>
            <a:pPr indent="0" lvl="0" marL="0" rtl="0" algn="l">
              <a:spcBef>
                <a:spcPts val="0"/>
              </a:spcBef>
              <a:spcAft>
                <a:spcPts val="0"/>
              </a:spcAft>
              <a:buSzPts val="1800"/>
              <a:buNone/>
            </a:pPr>
            <a:r>
              <a:rPr lang="en-US"/>
              <a:t>consider a more sophisticated scheduling policy. A number of these are listed in</a:t>
            </a:r>
            <a:endParaRPr/>
          </a:p>
          <a:p>
            <a:pPr indent="0" lvl="0" marL="0" rtl="0" algn="l">
              <a:spcBef>
                <a:spcPts val="0"/>
              </a:spcBef>
              <a:spcAft>
                <a:spcPts val="0"/>
              </a:spcAft>
              <a:buSzPts val="1800"/>
              <a:buNone/>
            </a:pPr>
            <a:r>
              <a:rPr lang="en-US"/>
              <a:t>Table 11.3 and will now be considered.</a:t>
            </a:r>
            <a:endParaRPr/>
          </a:p>
        </p:txBody>
      </p:sp>
      <p:sp>
        <p:nvSpPr>
          <p:cNvPr id="490" name="Google Shape;490;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7" name="Google Shape;49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Table 11.3   Disk Scheduling Algorithms </a:t>
            </a:r>
            <a:endParaRPr/>
          </a:p>
        </p:txBody>
      </p:sp>
      <p:sp>
        <p:nvSpPr>
          <p:cNvPr id="498" name="Google Shape;498;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4" name="Google Shape;50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With a system based on priority (PRI), the control of the scheduling is</a:t>
            </a:r>
            <a:endParaRPr/>
          </a:p>
          <a:p>
            <a:pPr indent="0" lvl="0" marL="0" rtl="0" algn="l">
              <a:spcBef>
                <a:spcPts val="0"/>
              </a:spcBef>
              <a:spcAft>
                <a:spcPts val="0"/>
              </a:spcAft>
              <a:buSzPts val="1800"/>
              <a:buNone/>
            </a:pPr>
            <a:r>
              <a:rPr lang="en-US"/>
              <a:t>outside the control of disk management software. Such an approach is not intended</a:t>
            </a:r>
            <a:endParaRPr/>
          </a:p>
          <a:p>
            <a:pPr indent="0" lvl="0" marL="0" rtl="0" algn="l">
              <a:spcBef>
                <a:spcPts val="0"/>
              </a:spcBef>
              <a:spcAft>
                <a:spcPts val="0"/>
              </a:spcAft>
              <a:buSzPts val="1800"/>
              <a:buNone/>
            </a:pPr>
            <a:r>
              <a:rPr lang="en-US"/>
              <a:t>to optimize disk utilization but to meet other objectives within the operating system.</a:t>
            </a:r>
            <a:endParaRPr/>
          </a:p>
          <a:p>
            <a:pPr indent="0" lvl="0" marL="0" rtl="0" algn="l">
              <a:spcBef>
                <a:spcPts val="0"/>
              </a:spcBef>
              <a:spcAft>
                <a:spcPts val="0"/>
              </a:spcAft>
              <a:buSzPts val="1800"/>
              <a:buNone/>
            </a:pPr>
            <a:r>
              <a:rPr lang="en-US"/>
              <a:t>Often short batch jobs and interactive jobs are given higher priority than longer jobs</a:t>
            </a:r>
            <a:endParaRPr/>
          </a:p>
          <a:p>
            <a:pPr indent="0" lvl="0" marL="0" rtl="0" algn="l">
              <a:spcBef>
                <a:spcPts val="0"/>
              </a:spcBef>
              <a:spcAft>
                <a:spcPts val="0"/>
              </a:spcAft>
              <a:buSzPts val="1800"/>
              <a:buNone/>
            </a:pPr>
            <a:r>
              <a:rPr lang="en-US"/>
              <a:t>that require longer computation. This allows a lot of short jobs to be flushed through</a:t>
            </a:r>
            <a:endParaRPr/>
          </a:p>
          <a:p>
            <a:pPr indent="0" lvl="0" marL="0" rtl="0" algn="l">
              <a:spcBef>
                <a:spcPts val="0"/>
              </a:spcBef>
              <a:spcAft>
                <a:spcPts val="0"/>
              </a:spcAft>
              <a:buSzPts val="1800"/>
              <a:buNone/>
            </a:pPr>
            <a:r>
              <a:rPr lang="en-US"/>
              <a:t>the system quickly and may provide good interactive response time. However, longer</a:t>
            </a:r>
            <a:endParaRPr/>
          </a:p>
          <a:p>
            <a:pPr indent="0" lvl="0" marL="0" rtl="0" algn="l">
              <a:spcBef>
                <a:spcPts val="0"/>
              </a:spcBef>
              <a:spcAft>
                <a:spcPts val="0"/>
              </a:spcAft>
              <a:buSzPts val="1800"/>
              <a:buNone/>
            </a:pPr>
            <a:r>
              <a:rPr lang="en-US"/>
              <a:t>jobs may have to wait excessively long times. Furthermore, such a policy could lead</a:t>
            </a:r>
            <a:endParaRPr/>
          </a:p>
          <a:p>
            <a:pPr indent="0" lvl="0" marL="0" rtl="0" algn="l">
              <a:spcBef>
                <a:spcPts val="0"/>
              </a:spcBef>
              <a:spcAft>
                <a:spcPts val="0"/>
              </a:spcAft>
              <a:buSzPts val="1800"/>
              <a:buNone/>
            </a:pPr>
            <a:r>
              <a:rPr lang="en-US"/>
              <a:t>to countermeasures on the part of users, who split their jobs into smaller pieces to</a:t>
            </a:r>
            <a:endParaRPr/>
          </a:p>
          <a:p>
            <a:pPr indent="0" lvl="0" marL="0" rtl="0" algn="l">
              <a:spcBef>
                <a:spcPts val="0"/>
              </a:spcBef>
              <a:spcAft>
                <a:spcPts val="0"/>
              </a:spcAft>
              <a:buSzPts val="1800"/>
              <a:buNone/>
            </a:pPr>
            <a:r>
              <a:rPr lang="en-US"/>
              <a:t>beat the system. This type of policy tends to be poor for database systems.</a:t>
            </a:r>
            <a:endParaRPr/>
          </a:p>
        </p:txBody>
      </p:sp>
      <p:sp>
        <p:nvSpPr>
          <p:cNvPr id="505" name="Google Shape;505;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2" name="Google Shape;51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shortest-service-time-first (SSTF) policy</a:t>
            </a:r>
            <a:endParaRPr/>
          </a:p>
          <a:p>
            <a:pPr indent="0" lvl="0" marL="0" rtl="0" algn="l">
              <a:spcBef>
                <a:spcPts val="0"/>
              </a:spcBef>
              <a:spcAft>
                <a:spcPts val="0"/>
              </a:spcAft>
              <a:buSzPts val="1800"/>
              <a:buNone/>
            </a:pPr>
            <a:r>
              <a:rPr lang="en-US"/>
              <a:t>is to select the disk I/O request that requires the least movement of the disk arm</a:t>
            </a:r>
            <a:endParaRPr/>
          </a:p>
          <a:p>
            <a:pPr indent="0" lvl="0" marL="0" rtl="0" algn="l">
              <a:spcBef>
                <a:spcPts val="0"/>
              </a:spcBef>
              <a:spcAft>
                <a:spcPts val="0"/>
              </a:spcAft>
              <a:buSzPts val="1800"/>
              <a:buNone/>
            </a:pPr>
            <a:r>
              <a:rPr lang="en-US"/>
              <a:t>from its current position. Thus, we always choose to incur the minimum seek time.</a:t>
            </a:r>
            <a:endParaRPr/>
          </a:p>
          <a:p>
            <a:pPr indent="0" lvl="0" marL="0" rtl="0" algn="l">
              <a:spcBef>
                <a:spcPts val="0"/>
              </a:spcBef>
              <a:spcAft>
                <a:spcPts val="0"/>
              </a:spcAft>
              <a:buSzPts val="1800"/>
              <a:buNone/>
            </a:pPr>
            <a:r>
              <a:rPr lang="en-US"/>
              <a:t>Of course, always choosing the minimum seek time does not guarantee that the</a:t>
            </a:r>
            <a:endParaRPr/>
          </a:p>
          <a:p>
            <a:pPr indent="0" lvl="0" marL="0" rtl="0" algn="l">
              <a:spcBef>
                <a:spcPts val="0"/>
              </a:spcBef>
              <a:spcAft>
                <a:spcPts val="0"/>
              </a:spcAft>
              <a:buSzPts val="1800"/>
              <a:buNone/>
            </a:pPr>
            <a:r>
              <a:rPr lang="en-US"/>
              <a:t>average seek time over a number of arm movements will be minimum. However,</a:t>
            </a:r>
            <a:endParaRPr/>
          </a:p>
          <a:p>
            <a:pPr indent="0" lvl="0" marL="0" rtl="0" algn="l">
              <a:spcBef>
                <a:spcPts val="0"/>
              </a:spcBef>
              <a:spcAft>
                <a:spcPts val="0"/>
              </a:spcAft>
              <a:buSzPts val="1800"/>
              <a:buNone/>
            </a:pPr>
            <a:r>
              <a:rPr lang="en-US"/>
              <a:t>this should provide better performance than FIFO. Because the arm can move in</a:t>
            </a:r>
            <a:endParaRPr/>
          </a:p>
          <a:p>
            <a:pPr indent="0" lvl="0" marL="0" rtl="0" algn="l">
              <a:spcBef>
                <a:spcPts val="0"/>
              </a:spcBef>
              <a:spcAft>
                <a:spcPts val="0"/>
              </a:spcAft>
              <a:buSzPts val="1800"/>
              <a:buNone/>
            </a:pPr>
            <a:r>
              <a:rPr lang="en-US"/>
              <a:t>two directions, a random tie-breaking algorithm may be used to resolve cases of</a:t>
            </a:r>
            <a:endParaRPr/>
          </a:p>
          <a:p>
            <a:pPr indent="0" lvl="0" marL="0" rtl="0" algn="l">
              <a:spcBef>
                <a:spcPts val="0"/>
              </a:spcBef>
              <a:spcAft>
                <a:spcPts val="0"/>
              </a:spcAft>
              <a:buSzPts val="1800"/>
              <a:buNone/>
            </a:pPr>
            <a:r>
              <a:rPr lang="en-US"/>
              <a:t>equal distances.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Figure 11.7b and Table 11.2b show the performance of SSTF on the same</a:t>
            </a:r>
            <a:endParaRPr/>
          </a:p>
          <a:p>
            <a:pPr indent="0" lvl="0" marL="0" rtl="0" algn="l">
              <a:spcBef>
                <a:spcPts val="0"/>
              </a:spcBef>
              <a:spcAft>
                <a:spcPts val="0"/>
              </a:spcAft>
              <a:buSzPts val="1800"/>
              <a:buNone/>
            </a:pPr>
            <a:r>
              <a:rPr lang="en-US"/>
              <a:t>example as was used for FIFO. The first track accessed is 90, because this is the</a:t>
            </a:r>
            <a:endParaRPr/>
          </a:p>
          <a:p>
            <a:pPr indent="0" lvl="0" marL="0" rtl="0" algn="l">
              <a:spcBef>
                <a:spcPts val="0"/>
              </a:spcBef>
              <a:spcAft>
                <a:spcPts val="0"/>
              </a:spcAft>
              <a:buSzPts val="1800"/>
              <a:buNone/>
            </a:pPr>
            <a:r>
              <a:rPr lang="en-US"/>
              <a:t>closest requested track to the starting position. The next track accessed is 58 because</a:t>
            </a:r>
            <a:endParaRPr/>
          </a:p>
          <a:p>
            <a:pPr indent="0" lvl="0" marL="0" rtl="0" algn="l">
              <a:spcBef>
                <a:spcPts val="0"/>
              </a:spcBef>
              <a:spcAft>
                <a:spcPts val="0"/>
              </a:spcAft>
              <a:buSzPts val="1800"/>
              <a:buNone/>
            </a:pPr>
            <a:r>
              <a:rPr lang="en-US"/>
              <a:t>this is the closest of the remaining requested tracks to the current position of 90.</a:t>
            </a:r>
            <a:endParaRPr/>
          </a:p>
          <a:p>
            <a:pPr indent="0" lvl="0" marL="0" rtl="0" algn="l">
              <a:spcBef>
                <a:spcPts val="0"/>
              </a:spcBef>
              <a:spcAft>
                <a:spcPts val="0"/>
              </a:spcAft>
              <a:buSzPts val="1800"/>
              <a:buNone/>
            </a:pPr>
            <a:r>
              <a:rPr lang="en-US"/>
              <a:t>Subsequent tracks are selected accordingly.</a:t>
            </a:r>
            <a:endParaRPr/>
          </a:p>
        </p:txBody>
      </p:sp>
      <p:sp>
        <p:nvSpPr>
          <p:cNvPr id="513" name="Google Shape;513;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0" name="Google Shape;52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800"/>
              <a:buNone/>
            </a:pPr>
            <a:r>
              <a:rPr lang="en-US" sz="800"/>
              <a:t>With the exception of FIFO, all of the policies described so far can leave</a:t>
            </a:r>
            <a:endParaRPr/>
          </a:p>
          <a:p>
            <a:pPr indent="0" lvl="0" marL="0" rtl="0" algn="l">
              <a:lnSpc>
                <a:spcPct val="80000"/>
              </a:lnSpc>
              <a:spcBef>
                <a:spcPts val="0"/>
              </a:spcBef>
              <a:spcAft>
                <a:spcPts val="0"/>
              </a:spcAft>
              <a:buSzPts val="800"/>
              <a:buNone/>
            </a:pPr>
            <a:r>
              <a:rPr lang="en-US" sz="800"/>
              <a:t>some request unfulfilled until the entire queue is emptied. That is, there may always</a:t>
            </a:r>
            <a:endParaRPr/>
          </a:p>
          <a:p>
            <a:pPr indent="0" lvl="0" marL="0" rtl="0" algn="l">
              <a:lnSpc>
                <a:spcPct val="80000"/>
              </a:lnSpc>
              <a:spcBef>
                <a:spcPts val="0"/>
              </a:spcBef>
              <a:spcAft>
                <a:spcPts val="0"/>
              </a:spcAft>
              <a:buSzPts val="800"/>
              <a:buNone/>
            </a:pPr>
            <a:r>
              <a:rPr lang="en-US" sz="800"/>
              <a:t>be new requests arriving that will be chosen before an existing request. A simple</a:t>
            </a:r>
            <a:endParaRPr/>
          </a:p>
          <a:p>
            <a:pPr indent="0" lvl="0" marL="0" rtl="0" algn="l">
              <a:lnSpc>
                <a:spcPct val="80000"/>
              </a:lnSpc>
              <a:spcBef>
                <a:spcPts val="0"/>
              </a:spcBef>
              <a:spcAft>
                <a:spcPts val="0"/>
              </a:spcAft>
              <a:buSzPts val="800"/>
              <a:buNone/>
            </a:pPr>
            <a:r>
              <a:rPr lang="en-US" sz="800"/>
              <a:t>alternative that prevents this sort of starvation is the SCAN algorithm, also known</a:t>
            </a:r>
            <a:endParaRPr/>
          </a:p>
          <a:p>
            <a:pPr indent="0" lvl="0" marL="0" rtl="0" algn="l">
              <a:lnSpc>
                <a:spcPct val="80000"/>
              </a:lnSpc>
              <a:spcBef>
                <a:spcPts val="0"/>
              </a:spcBef>
              <a:spcAft>
                <a:spcPts val="0"/>
              </a:spcAft>
              <a:buSzPts val="800"/>
              <a:buNone/>
            </a:pPr>
            <a:r>
              <a:rPr lang="en-US" sz="800"/>
              <a:t>as the elevator algorithm because it operates much the way an elevator does.</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With SCAN, the arm is required to move in one direction only, satisfying all</a:t>
            </a:r>
            <a:endParaRPr/>
          </a:p>
          <a:p>
            <a:pPr indent="0" lvl="0" marL="0" rtl="0" algn="l">
              <a:lnSpc>
                <a:spcPct val="80000"/>
              </a:lnSpc>
              <a:spcBef>
                <a:spcPts val="0"/>
              </a:spcBef>
              <a:spcAft>
                <a:spcPts val="0"/>
              </a:spcAft>
              <a:buSzPts val="800"/>
              <a:buNone/>
            </a:pPr>
            <a:r>
              <a:rPr lang="en-US" sz="800"/>
              <a:t>outstanding requests en route, until it reaches the last track in that direction or until</a:t>
            </a:r>
            <a:endParaRPr/>
          </a:p>
          <a:p>
            <a:pPr indent="0" lvl="0" marL="0" rtl="0" algn="l">
              <a:lnSpc>
                <a:spcPct val="80000"/>
              </a:lnSpc>
              <a:spcBef>
                <a:spcPts val="0"/>
              </a:spcBef>
              <a:spcAft>
                <a:spcPts val="0"/>
              </a:spcAft>
              <a:buSzPts val="800"/>
              <a:buNone/>
            </a:pPr>
            <a:r>
              <a:rPr lang="en-US" sz="800"/>
              <a:t>there are no more requests in that direction. This latter refinement is sometimes</a:t>
            </a:r>
            <a:endParaRPr/>
          </a:p>
          <a:p>
            <a:pPr indent="0" lvl="0" marL="0" rtl="0" algn="l">
              <a:lnSpc>
                <a:spcPct val="80000"/>
              </a:lnSpc>
              <a:spcBef>
                <a:spcPts val="0"/>
              </a:spcBef>
              <a:spcAft>
                <a:spcPts val="0"/>
              </a:spcAft>
              <a:buSzPts val="800"/>
              <a:buNone/>
            </a:pPr>
            <a:r>
              <a:rPr lang="en-US" sz="800"/>
              <a:t>referred to as the LOOK policy. The service direction is then reversed and the scan</a:t>
            </a:r>
            <a:endParaRPr/>
          </a:p>
          <a:p>
            <a:pPr indent="0" lvl="0" marL="0" rtl="0" algn="l">
              <a:lnSpc>
                <a:spcPct val="80000"/>
              </a:lnSpc>
              <a:spcBef>
                <a:spcPts val="0"/>
              </a:spcBef>
              <a:spcAft>
                <a:spcPts val="0"/>
              </a:spcAft>
              <a:buSzPts val="800"/>
              <a:buNone/>
            </a:pPr>
            <a:r>
              <a:rPr lang="en-US" sz="800"/>
              <a:t>proceeds in the opposite direction, again picking up all requests in order.</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Figure 11.7c and Table 11.2c illustrate the SCAN policy. Assuming that the</a:t>
            </a:r>
            <a:endParaRPr/>
          </a:p>
          <a:p>
            <a:pPr indent="0" lvl="0" marL="0" rtl="0" algn="l">
              <a:lnSpc>
                <a:spcPct val="80000"/>
              </a:lnSpc>
              <a:spcBef>
                <a:spcPts val="0"/>
              </a:spcBef>
              <a:spcAft>
                <a:spcPts val="0"/>
              </a:spcAft>
              <a:buSzPts val="800"/>
              <a:buNone/>
            </a:pPr>
            <a:r>
              <a:rPr lang="en-US" sz="800"/>
              <a:t>initial direction is of increasing track number, then the first track selected is 150,</a:t>
            </a:r>
            <a:endParaRPr/>
          </a:p>
          <a:p>
            <a:pPr indent="0" lvl="0" marL="0" rtl="0" algn="l">
              <a:lnSpc>
                <a:spcPct val="80000"/>
              </a:lnSpc>
              <a:spcBef>
                <a:spcPts val="0"/>
              </a:spcBef>
              <a:spcAft>
                <a:spcPts val="0"/>
              </a:spcAft>
              <a:buSzPts val="800"/>
              <a:buNone/>
            </a:pPr>
            <a:r>
              <a:rPr lang="en-US" sz="800"/>
              <a:t>since this is the closest track to the starting track of 100 in the increasing direction.</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As can be seen, the SCAN policy behaves almost identically with the SSTF</a:t>
            </a:r>
            <a:endParaRPr/>
          </a:p>
          <a:p>
            <a:pPr indent="0" lvl="0" marL="0" rtl="0" algn="l">
              <a:lnSpc>
                <a:spcPct val="80000"/>
              </a:lnSpc>
              <a:spcBef>
                <a:spcPts val="0"/>
              </a:spcBef>
              <a:spcAft>
                <a:spcPts val="0"/>
              </a:spcAft>
              <a:buSzPts val="800"/>
              <a:buNone/>
            </a:pPr>
            <a:r>
              <a:rPr lang="en-US" sz="800"/>
              <a:t>policy. Indeed, if we had assumed that the arm was moving in the direction of lower</a:t>
            </a:r>
            <a:endParaRPr/>
          </a:p>
          <a:p>
            <a:pPr indent="0" lvl="0" marL="0" rtl="0" algn="l">
              <a:lnSpc>
                <a:spcPct val="80000"/>
              </a:lnSpc>
              <a:spcBef>
                <a:spcPts val="0"/>
              </a:spcBef>
              <a:spcAft>
                <a:spcPts val="0"/>
              </a:spcAft>
              <a:buSzPts val="800"/>
              <a:buNone/>
            </a:pPr>
            <a:r>
              <a:rPr lang="en-US" sz="800"/>
              <a:t>track numbers at the beginning of the example, then the scheduling pattern would</a:t>
            </a:r>
            <a:endParaRPr/>
          </a:p>
          <a:p>
            <a:pPr indent="0" lvl="0" marL="0" rtl="0" algn="l">
              <a:lnSpc>
                <a:spcPct val="80000"/>
              </a:lnSpc>
              <a:spcBef>
                <a:spcPts val="0"/>
              </a:spcBef>
              <a:spcAft>
                <a:spcPts val="0"/>
              </a:spcAft>
              <a:buSzPts val="800"/>
              <a:buNone/>
            </a:pPr>
            <a:r>
              <a:rPr lang="en-US" sz="800"/>
              <a:t>have been identical for SSTF and SCAN. However, this is a static example in which</a:t>
            </a:r>
            <a:endParaRPr/>
          </a:p>
          <a:p>
            <a:pPr indent="0" lvl="0" marL="0" rtl="0" algn="l">
              <a:lnSpc>
                <a:spcPct val="80000"/>
              </a:lnSpc>
              <a:spcBef>
                <a:spcPts val="0"/>
              </a:spcBef>
              <a:spcAft>
                <a:spcPts val="0"/>
              </a:spcAft>
              <a:buSzPts val="800"/>
              <a:buNone/>
            </a:pPr>
            <a:r>
              <a:rPr lang="en-US" sz="800"/>
              <a:t>no new items are added to the queue. Even when the queue is dynamically changing,</a:t>
            </a:r>
            <a:endParaRPr/>
          </a:p>
          <a:p>
            <a:pPr indent="0" lvl="0" marL="0" rtl="0" algn="l">
              <a:lnSpc>
                <a:spcPct val="80000"/>
              </a:lnSpc>
              <a:spcBef>
                <a:spcPts val="0"/>
              </a:spcBef>
              <a:spcAft>
                <a:spcPts val="0"/>
              </a:spcAft>
              <a:buSzPts val="800"/>
              <a:buNone/>
            </a:pPr>
            <a:r>
              <a:rPr lang="en-US" sz="800"/>
              <a:t>SCAN will be similar to SSTF unless the request pattern is unusual.</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Note that the SCAN policy is biased against the area most recently traversed.</a:t>
            </a:r>
            <a:endParaRPr/>
          </a:p>
          <a:p>
            <a:pPr indent="0" lvl="0" marL="0" rtl="0" algn="l">
              <a:lnSpc>
                <a:spcPct val="80000"/>
              </a:lnSpc>
              <a:spcBef>
                <a:spcPts val="0"/>
              </a:spcBef>
              <a:spcAft>
                <a:spcPts val="0"/>
              </a:spcAft>
              <a:buSzPts val="800"/>
              <a:buNone/>
            </a:pPr>
            <a:r>
              <a:rPr lang="en-US" sz="800"/>
              <a:t>Thus it does not exploit locality as well as SSTF.</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It is not difficult to see that the SCAN policy favors jobs whose requests are</a:t>
            </a:r>
            <a:endParaRPr/>
          </a:p>
          <a:p>
            <a:pPr indent="0" lvl="0" marL="0" rtl="0" algn="l">
              <a:lnSpc>
                <a:spcPct val="80000"/>
              </a:lnSpc>
              <a:spcBef>
                <a:spcPts val="0"/>
              </a:spcBef>
              <a:spcAft>
                <a:spcPts val="0"/>
              </a:spcAft>
              <a:buSzPts val="800"/>
              <a:buNone/>
            </a:pPr>
            <a:r>
              <a:rPr lang="en-US" sz="800"/>
              <a:t>for tracks nearest to both innermost and outermost tracks and favors the latest arriving</a:t>
            </a:r>
            <a:endParaRPr/>
          </a:p>
          <a:p>
            <a:pPr indent="0" lvl="0" marL="0" rtl="0" algn="l">
              <a:lnSpc>
                <a:spcPct val="80000"/>
              </a:lnSpc>
              <a:spcBef>
                <a:spcPts val="0"/>
              </a:spcBef>
              <a:spcAft>
                <a:spcPts val="0"/>
              </a:spcAft>
              <a:buSzPts val="800"/>
              <a:buNone/>
            </a:pPr>
            <a:r>
              <a:rPr lang="en-US" sz="800"/>
              <a:t>jobs. The first problem can be avoided via the C-SCAN policy, while the</a:t>
            </a:r>
            <a:endParaRPr/>
          </a:p>
          <a:p>
            <a:pPr indent="0" lvl="0" marL="0" rtl="0" algn="l">
              <a:lnSpc>
                <a:spcPct val="80000"/>
              </a:lnSpc>
              <a:spcBef>
                <a:spcPts val="0"/>
              </a:spcBef>
              <a:spcAft>
                <a:spcPts val="0"/>
              </a:spcAft>
              <a:buSzPts val="800"/>
              <a:buNone/>
            </a:pPr>
            <a:r>
              <a:rPr lang="en-US" sz="800"/>
              <a:t>second problem is addressed by the N-step-SCAN policy.</a:t>
            </a:r>
            <a:endParaRPr/>
          </a:p>
        </p:txBody>
      </p:sp>
      <p:sp>
        <p:nvSpPr>
          <p:cNvPr id="521" name="Google Shape;521;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3" name="Google Shape;3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 was mentioned in Chapter 1 , external devices that engage in I/O with computer</a:t>
            </a:r>
            <a:endParaRPr/>
          </a:p>
          <a:p>
            <a:pPr indent="0" lvl="0" marL="0" rtl="0" algn="l">
              <a:spcBef>
                <a:spcPts val="0"/>
              </a:spcBef>
              <a:spcAft>
                <a:spcPts val="0"/>
              </a:spcAft>
              <a:buSzPts val="1800"/>
              <a:buNone/>
            </a:pPr>
            <a:r>
              <a:rPr lang="en-US"/>
              <a:t>systems can be roughly grouped into three categories: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Human readable: Suitable for communicating with the computer user.</a:t>
            </a:r>
            <a:endParaRPr/>
          </a:p>
          <a:p>
            <a:pPr indent="0" lvl="0" marL="0" rtl="0" algn="l">
              <a:spcBef>
                <a:spcPts val="0"/>
              </a:spcBef>
              <a:spcAft>
                <a:spcPts val="0"/>
              </a:spcAft>
              <a:buSzPts val="1800"/>
              <a:buNone/>
            </a:pPr>
            <a:r>
              <a:rPr lang="en-US"/>
              <a:t>Examples include printers and terminals, the latter consisting of video display,</a:t>
            </a:r>
            <a:endParaRPr/>
          </a:p>
          <a:p>
            <a:pPr indent="0" lvl="0" marL="0" rtl="0" algn="l">
              <a:spcBef>
                <a:spcPts val="0"/>
              </a:spcBef>
              <a:spcAft>
                <a:spcPts val="0"/>
              </a:spcAft>
              <a:buSzPts val="1800"/>
              <a:buNone/>
            </a:pPr>
            <a:r>
              <a:rPr lang="en-US"/>
              <a:t>keyboard, and perhaps other devices such as a mouse.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Machine readable: Suitable for communicating with electronic equipment.</a:t>
            </a:r>
            <a:endParaRPr/>
          </a:p>
          <a:p>
            <a:pPr indent="0" lvl="0" marL="0" rtl="0" algn="l">
              <a:spcBef>
                <a:spcPts val="0"/>
              </a:spcBef>
              <a:spcAft>
                <a:spcPts val="0"/>
              </a:spcAft>
              <a:buSzPts val="1800"/>
              <a:buNone/>
            </a:pPr>
            <a:r>
              <a:rPr lang="en-US"/>
              <a:t>Examples are disk drives, USB keys, sensors, controllers, and actuators.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Communication: Suitable for communicating with remote devices. Examples</a:t>
            </a:r>
            <a:endParaRPr/>
          </a:p>
          <a:p>
            <a:pPr indent="0" lvl="0" marL="0" rtl="0" algn="l">
              <a:spcBef>
                <a:spcPts val="0"/>
              </a:spcBef>
              <a:spcAft>
                <a:spcPts val="0"/>
              </a:spcAft>
              <a:buSzPts val="1800"/>
              <a:buNone/>
            </a:pPr>
            <a:r>
              <a:rPr lang="en-US"/>
              <a:t>are digital line drivers and modems.</a:t>
            </a:r>
            <a:endParaRPr/>
          </a:p>
          <a:p>
            <a:pPr indent="0" lvl="0" marL="0" rtl="0" algn="l">
              <a:spcBef>
                <a:spcPts val="0"/>
              </a:spcBef>
              <a:spcAft>
                <a:spcPts val="0"/>
              </a:spcAft>
              <a:buNone/>
            </a:pPr>
            <a:r>
              <a:t/>
            </a:r>
            <a:endParaRPr/>
          </a:p>
        </p:txBody>
      </p:sp>
      <p:sp>
        <p:nvSpPr>
          <p:cNvPr id="304" name="Google Shape;304;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8" name="Google Shape;52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C-SCAN (circular SCAN) policy restricts scanning to one direction</a:t>
            </a:r>
            <a:endParaRPr/>
          </a:p>
          <a:p>
            <a:pPr indent="0" lvl="0" marL="0" rtl="0" algn="l">
              <a:spcBef>
                <a:spcPts val="0"/>
              </a:spcBef>
              <a:spcAft>
                <a:spcPts val="0"/>
              </a:spcAft>
              <a:buSzPts val="1800"/>
              <a:buNone/>
            </a:pPr>
            <a:r>
              <a:rPr lang="en-US"/>
              <a:t>only. Thus, when the last track has been visited in one direction, the arm is returned</a:t>
            </a:r>
            <a:endParaRPr/>
          </a:p>
          <a:p>
            <a:pPr indent="0" lvl="0" marL="0" rtl="0" algn="l">
              <a:spcBef>
                <a:spcPts val="0"/>
              </a:spcBef>
              <a:spcAft>
                <a:spcPts val="0"/>
              </a:spcAft>
              <a:buSzPts val="1800"/>
              <a:buNone/>
            </a:pPr>
            <a:r>
              <a:rPr lang="en-US"/>
              <a:t>to the opposite end of the disk and the scan begins again. This reduces the maximum</a:t>
            </a:r>
            <a:endParaRPr/>
          </a:p>
          <a:p>
            <a:pPr indent="0" lvl="0" marL="0" rtl="0" algn="l">
              <a:spcBef>
                <a:spcPts val="0"/>
              </a:spcBef>
              <a:spcAft>
                <a:spcPts val="0"/>
              </a:spcAft>
              <a:buSzPts val="1800"/>
              <a:buNone/>
            </a:pPr>
            <a:r>
              <a:rPr lang="en-US"/>
              <a:t>delay experienced by new requests. With SCAN, if the expected time for a scan</a:t>
            </a:r>
            <a:endParaRPr/>
          </a:p>
          <a:p>
            <a:pPr indent="0" lvl="0" marL="0" rtl="0" algn="l">
              <a:spcBef>
                <a:spcPts val="0"/>
              </a:spcBef>
              <a:spcAft>
                <a:spcPts val="0"/>
              </a:spcAft>
              <a:buSzPts val="1800"/>
              <a:buNone/>
            </a:pPr>
            <a:r>
              <a:rPr lang="en-US"/>
              <a:t>from inner track to outer track is </a:t>
            </a:r>
            <a:r>
              <a:rPr i="1" lang="en-US"/>
              <a:t>t , then the expected service interval for sectors at</a:t>
            </a:r>
            <a:endParaRPr/>
          </a:p>
          <a:p>
            <a:pPr indent="0" lvl="0" marL="0" rtl="0" algn="l">
              <a:spcBef>
                <a:spcPts val="0"/>
              </a:spcBef>
              <a:spcAft>
                <a:spcPts val="0"/>
              </a:spcAft>
              <a:buSzPts val="1800"/>
              <a:buNone/>
            </a:pPr>
            <a:r>
              <a:rPr lang="en-US"/>
              <a:t>the periphery is 2 </a:t>
            </a:r>
            <a:r>
              <a:rPr i="1" lang="en-US"/>
              <a:t>t. With C-SCAN, the interval is on the order of t + s max , where</a:t>
            </a:r>
            <a:endParaRPr/>
          </a:p>
          <a:p>
            <a:pPr indent="0" lvl="0" marL="0" rtl="0" algn="l">
              <a:spcBef>
                <a:spcPts val="0"/>
              </a:spcBef>
              <a:spcAft>
                <a:spcPts val="0"/>
              </a:spcAft>
              <a:buSzPts val="1800"/>
              <a:buNone/>
            </a:pPr>
            <a:r>
              <a:rPr i="1" lang="en-US"/>
              <a:t>s max is the maximum seek time.</a:t>
            </a:r>
            <a:endParaRPr/>
          </a:p>
          <a:p>
            <a:pPr indent="0" lvl="0" marL="0" rtl="0" algn="l">
              <a:spcBef>
                <a:spcPts val="0"/>
              </a:spcBef>
              <a:spcAft>
                <a:spcPts val="0"/>
              </a:spcAft>
              <a:buSzPts val="1800"/>
              <a:buNone/>
            </a:pPr>
            <a:r>
              <a:t/>
            </a:r>
            <a:endParaRPr i="1"/>
          </a:p>
          <a:p>
            <a:pPr indent="0" lvl="0" marL="0" rtl="0" algn="l">
              <a:spcBef>
                <a:spcPts val="0"/>
              </a:spcBef>
              <a:spcAft>
                <a:spcPts val="0"/>
              </a:spcAft>
              <a:buSzPts val="1800"/>
              <a:buNone/>
            </a:pPr>
            <a:r>
              <a:rPr lang="en-US"/>
              <a:t>Figure 11.7d and Table 11.2d illustrate C-SCAN behavior. In this case the first</a:t>
            </a:r>
            <a:endParaRPr/>
          </a:p>
          <a:p>
            <a:pPr indent="0" lvl="0" marL="0" rtl="0" algn="l">
              <a:spcBef>
                <a:spcPts val="0"/>
              </a:spcBef>
              <a:spcAft>
                <a:spcPts val="0"/>
              </a:spcAft>
              <a:buSzPts val="1800"/>
              <a:buNone/>
            </a:pPr>
            <a:r>
              <a:rPr lang="en-US"/>
              <a:t>three requested tracks encountered are 150, 160, and 184. Then the scan begins</a:t>
            </a:r>
            <a:endParaRPr/>
          </a:p>
          <a:p>
            <a:pPr indent="0" lvl="0" marL="0" rtl="0" algn="l">
              <a:spcBef>
                <a:spcPts val="0"/>
              </a:spcBef>
              <a:spcAft>
                <a:spcPts val="0"/>
              </a:spcAft>
              <a:buSzPts val="1800"/>
              <a:buNone/>
            </a:pPr>
            <a:r>
              <a:rPr lang="en-US"/>
              <a:t>starting at the lowest track number, and the next requested track encountered is 18.</a:t>
            </a:r>
            <a:endParaRPr/>
          </a:p>
        </p:txBody>
      </p:sp>
      <p:sp>
        <p:nvSpPr>
          <p:cNvPr id="529" name="Google Shape;529;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36" name="Google Shape;53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100"/>
              <a:buNone/>
            </a:pPr>
            <a:r>
              <a:rPr lang="en-US" sz="1100"/>
              <a:t>With SSTF, SCAN, and C-SCAN, it is possible that</a:t>
            </a:r>
            <a:endParaRPr/>
          </a:p>
          <a:p>
            <a:pPr indent="0" lvl="0" marL="0" rtl="0" algn="l">
              <a:lnSpc>
                <a:spcPct val="90000"/>
              </a:lnSpc>
              <a:spcBef>
                <a:spcPts val="0"/>
              </a:spcBef>
              <a:spcAft>
                <a:spcPts val="0"/>
              </a:spcAft>
              <a:buSzPts val="1100"/>
              <a:buNone/>
            </a:pPr>
            <a:r>
              <a:rPr lang="en-US" sz="1100"/>
              <a:t>the arm may not move for a considerable period of time. For example, if one or a</a:t>
            </a:r>
            <a:endParaRPr/>
          </a:p>
          <a:p>
            <a:pPr indent="0" lvl="0" marL="0" rtl="0" algn="l">
              <a:lnSpc>
                <a:spcPct val="90000"/>
              </a:lnSpc>
              <a:spcBef>
                <a:spcPts val="0"/>
              </a:spcBef>
              <a:spcAft>
                <a:spcPts val="0"/>
              </a:spcAft>
              <a:buSzPts val="1100"/>
              <a:buNone/>
            </a:pPr>
            <a:r>
              <a:rPr lang="en-US" sz="1100"/>
              <a:t>few processes have high access rates to one track, they can monopolize the entire</a:t>
            </a:r>
            <a:endParaRPr/>
          </a:p>
          <a:p>
            <a:pPr indent="0" lvl="0" marL="0" rtl="0" algn="l">
              <a:lnSpc>
                <a:spcPct val="90000"/>
              </a:lnSpc>
              <a:spcBef>
                <a:spcPts val="0"/>
              </a:spcBef>
              <a:spcAft>
                <a:spcPts val="0"/>
              </a:spcAft>
              <a:buSzPts val="1100"/>
              <a:buNone/>
            </a:pPr>
            <a:r>
              <a:rPr lang="en-US" sz="1100"/>
              <a:t>device by repeated requests to that track. High-density multisurface disks are more</a:t>
            </a:r>
            <a:endParaRPr/>
          </a:p>
          <a:p>
            <a:pPr indent="0" lvl="0" marL="0" rtl="0" algn="l">
              <a:lnSpc>
                <a:spcPct val="90000"/>
              </a:lnSpc>
              <a:spcBef>
                <a:spcPts val="0"/>
              </a:spcBef>
              <a:spcAft>
                <a:spcPts val="0"/>
              </a:spcAft>
              <a:buSzPts val="1100"/>
              <a:buNone/>
            </a:pPr>
            <a:r>
              <a:rPr lang="en-US" sz="1100"/>
              <a:t>likely to be affected by this characteristic than lower-density disks and/or disks with</a:t>
            </a:r>
            <a:endParaRPr/>
          </a:p>
          <a:p>
            <a:pPr indent="0" lvl="0" marL="0" rtl="0" algn="l">
              <a:lnSpc>
                <a:spcPct val="90000"/>
              </a:lnSpc>
              <a:spcBef>
                <a:spcPts val="0"/>
              </a:spcBef>
              <a:spcAft>
                <a:spcPts val="0"/>
              </a:spcAft>
              <a:buSzPts val="1100"/>
              <a:buNone/>
            </a:pPr>
            <a:r>
              <a:rPr lang="en-US" sz="1100"/>
              <a:t>only one or two surfaces. To avoid this “arm stickiness,” the disk request queue</a:t>
            </a:r>
            <a:endParaRPr/>
          </a:p>
          <a:p>
            <a:pPr indent="0" lvl="0" marL="0" rtl="0" algn="l">
              <a:lnSpc>
                <a:spcPct val="90000"/>
              </a:lnSpc>
              <a:spcBef>
                <a:spcPts val="0"/>
              </a:spcBef>
              <a:spcAft>
                <a:spcPts val="0"/>
              </a:spcAft>
              <a:buSzPts val="1100"/>
              <a:buNone/>
            </a:pPr>
            <a:r>
              <a:rPr lang="en-US" sz="1100"/>
              <a:t>can be segmented, with one segment at a time being processed completely. Two</a:t>
            </a:r>
            <a:endParaRPr/>
          </a:p>
          <a:p>
            <a:pPr indent="0" lvl="0" marL="0" rtl="0" algn="l">
              <a:lnSpc>
                <a:spcPct val="90000"/>
              </a:lnSpc>
              <a:spcBef>
                <a:spcPts val="0"/>
              </a:spcBef>
              <a:spcAft>
                <a:spcPts val="0"/>
              </a:spcAft>
              <a:buSzPts val="1100"/>
              <a:buNone/>
            </a:pPr>
            <a:r>
              <a:rPr lang="en-US" sz="1100"/>
              <a:t>examples of this approach are </a:t>
            </a:r>
            <a:r>
              <a:rPr i="1" lang="en-US" sz="1100"/>
              <a:t>N -step-SCAN and FSCAN.</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The </a:t>
            </a:r>
            <a:r>
              <a:rPr i="1" lang="en-US" sz="1100"/>
              <a:t>N -step-SCAN policy segments the disk request queue into subqueues of</a:t>
            </a:r>
            <a:endParaRPr/>
          </a:p>
          <a:p>
            <a:pPr indent="0" lvl="0" marL="0" rtl="0" algn="l">
              <a:lnSpc>
                <a:spcPct val="90000"/>
              </a:lnSpc>
              <a:spcBef>
                <a:spcPts val="0"/>
              </a:spcBef>
              <a:spcAft>
                <a:spcPts val="0"/>
              </a:spcAft>
              <a:buSzPts val="1100"/>
              <a:buNone/>
            </a:pPr>
            <a:r>
              <a:rPr lang="en-US" sz="1100"/>
              <a:t>length </a:t>
            </a:r>
            <a:r>
              <a:rPr i="1" lang="en-US" sz="1100"/>
              <a:t>N. Subqueues are processed one at a time, using SCAN. While a queue is</a:t>
            </a:r>
            <a:endParaRPr/>
          </a:p>
          <a:p>
            <a:pPr indent="0" lvl="0" marL="0" rtl="0" algn="l">
              <a:lnSpc>
                <a:spcPct val="90000"/>
              </a:lnSpc>
              <a:spcBef>
                <a:spcPts val="0"/>
              </a:spcBef>
              <a:spcAft>
                <a:spcPts val="0"/>
              </a:spcAft>
              <a:buSzPts val="1100"/>
              <a:buNone/>
            </a:pPr>
            <a:r>
              <a:rPr lang="en-US" sz="1100"/>
              <a:t>being processed, new requests must be added to some other queue. If fewer than </a:t>
            </a:r>
            <a:r>
              <a:rPr i="1" lang="en-US" sz="1100"/>
              <a:t>N</a:t>
            </a:r>
            <a:endParaRPr/>
          </a:p>
          <a:p>
            <a:pPr indent="0" lvl="0" marL="0" rtl="0" algn="l">
              <a:lnSpc>
                <a:spcPct val="90000"/>
              </a:lnSpc>
              <a:spcBef>
                <a:spcPts val="0"/>
              </a:spcBef>
              <a:spcAft>
                <a:spcPts val="0"/>
              </a:spcAft>
              <a:buSzPts val="1100"/>
              <a:buNone/>
            </a:pPr>
            <a:r>
              <a:rPr lang="en-US" sz="1100"/>
              <a:t>requests are available at the end of a scan, then all of them are processed with the</a:t>
            </a:r>
            <a:endParaRPr/>
          </a:p>
          <a:p>
            <a:pPr indent="0" lvl="0" marL="0" rtl="0" algn="l">
              <a:lnSpc>
                <a:spcPct val="90000"/>
              </a:lnSpc>
              <a:spcBef>
                <a:spcPts val="0"/>
              </a:spcBef>
              <a:spcAft>
                <a:spcPts val="0"/>
              </a:spcAft>
              <a:buSzPts val="1100"/>
              <a:buNone/>
            </a:pPr>
            <a:r>
              <a:rPr lang="en-US" sz="1100"/>
              <a:t>next scan. With large values of </a:t>
            </a:r>
            <a:r>
              <a:rPr i="1" lang="en-US" sz="1100"/>
              <a:t>N , the performance of N -step-SCAN approaches</a:t>
            </a:r>
            <a:endParaRPr/>
          </a:p>
          <a:p>
            <a:pPr indent="0" lvl="0" marL="0" rtl="0" algn="l">
              <a:lnSpc>
                <a:spcPct val="90000"/>
              </a:lnSpc>
              <a:spcBef>
                <a:spcPts val="0"/>
              </a:spcBef>
              <a:spcAft>
                <a:spcPts val="0"/>
              </a:spcAft>
              <a:buSzPts val="1100"/>
              <a:buNone/>
            </a:pPr>
            <a:r>
              <a:rPr lang="en-US" sz="1100"/>
              <a:t>that of SCAN; with a value of </a:t>
            </a:r>
            <a:r>
              <a:rPr i="1" lang="en-US" sz="1100"/>
              <a:t>N = 1 , the FIFO policy is adopted.</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FSCAN is a policy that uses two subqueues. When a scan begins, all of the</a:t>
            </a:r>
            <a:endParaRPr/>
          </a:p>
          <a:p>
            <a:pPr indent="0" lvl="0" marL="0" rtl="0" algn="l">
              <a:lnSpc>
                <a:spcPct val="90000"/>
              </a:lnSpc>
              <a:spcBef>
                <a:spcPts val="0"/>
              </a:spcBef>
              <a:spcAft>
                <a:spcPts val="0"/>
              </a:spcAft>
              <a:buSzPts val="1100"/>
              <a:buNone/>
            </a:pPr>
            <a:r>
              <a:rPr lang="en-US" sz="1100"/>
              <a:t>requests are in one of the queues, with the other empty. During the scan, all new</a:t>
            </a:r>
            <a:endParaRPr/>
          </a:p>
          <a:p>
            <a:pPr indent="0" lvl="0" marL="0" rtl="0" algn="l">
              <a:lnSpc>
                <a:spcPct val="90000"/>
              </a:lnSpc>
              <a:spcBef>
                <a:spcPts val="0"/>
              </a:spcBef>
              <a:spcAft>
                <a:spcPts val="0"/>
              </a:spcAft>
              <a:buSzPts val="1100"/>
              <a:buNone/>
            </a:pPr>
            <a:r>
              <a:rPr lang="en-US" sz="1100"/>
              <a:t>requests are put into the other queue. Thus, service of new requests is deferred until</a:t>
            </a:r>
            <a:endParaRPr/>
          </a:p>
          <a:p>
            <a:pPr indent="0" lvl="0" marL="0" rtl="0" algn="l">
              <a:lnSpc>
                <a:spcPct val="90000"/>
              </a:lnSpc>
              <a:spcBef>
                <a:spcPts val="0"/>
              </a:spcBef>
              <a:spcAft>
                <a:spcPts val="0"/>
              </a:spcAft>
              <a:buSzPts val="1100"/>
              <a:buNone/>
            </a:pPr>
            <a:r>
              <a:rPr lang="en-US" sz="1100"/>
              <a:t>all of the old requests have been processed.</a:t>
            </a:r>
            <a:endParaRPr/>
          </a:p>
        </p:txBody>
      </p:sp>
      <p:sp>
        <p:nvSpPr>
          <p:cNvPr id="537" name="Google Shape;537;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44" name="Google Shape;54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FSCAN is a policy that uses two subqueues. When a scan begins, all of the</a:t>
            </a:r>
            <a:endParaRPr/>
          </a:p>
          <a:p>
            <a:pPr indent="0" lvl="0" marL="0" rtl="0" algn="l">
              <a:spcBef>
                <a:spcPts val="0"/>
              </a:spcBef>
              <a:spcAft>
                <a:spcPts val="0"/>
              </a:spcAft>
              <a:buSzPts val="1800"/>
              <a:buNone/>
            </a:pPr>
            <a:r>
              <a:rPr lang="en-US"/>
              <a:t>requests are in one of the queues, with the other empty. During the scan, all new</a:t>
            </a:r>
            <a:endParaRPr/>
          </a:p>
          <a:p>
            <a:pPr indent="0" lvl="0" marL="0" rtl="0" algn="l">
              <a:spcBef>
                <a:spcPts val="0"/>
              </a:spcBef>
              <a:spcAft>
                <a:spcPts val="0"/>
              </a:spcAft>
              <a:buSzPts val="1800"/>
              <a:buNone/>
            </a:pPr>
            <a:r>
              <a:rPr lang="en-US"/>
              <a:t>requests are put into the other queue. Thus, service of new requests is deferred until</a:t>
            </a:r>
            <a:endParaRPr/>
          </a:p>
          <a:p>
            <a:pPr indent="0" lvl="0" marL="0" rtl="0" algn="l">
              <a:spcBef>
                <a:spcPts val="0"/>
              </a:spcBef>
              <a:spcAft>
                <a:spcPts val="0"/>
              </a:spcAft>
              <a:buSzPts val="1800"/>
              <a:buNone/>
            </a:pPr>
            <a:r>
              <a:rPr lang="en-US"/>
              <a:t>all of the old requests have been processed.</a:t>
            </a:r>
            <a:endParaRPr/>
          </a:p>
        </p:txBody>
      </p:sp>
      <p:sp>
        <p:nvSpPr>
          <p:cNvPr id="545" name="Google Shape;545;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1" name="Google Shape;55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With the use of multiple disks, there is a wide variety of ways in which the data</a:t>
            </a:r>
            <a:endParaRPr/>
          </a:p>
          <a:p>
            <a:pPr indent="0" lvl="0" marL="0" rtl="0" algn="l">
              <a:spcBef>
                <a:spcPts val="0"/>
              </a:spcBef>
              <a:spcAft>
                <a:spcPts val="0"/>
              </a:spcAft>
              <a:buSzPts val="1800"/>
              <a:buNone/>
            </a:pPr>
            <a:r>
              <a:rPr lang="en-US"/>
              <a:t>can be organized and in which redundancy can be added to improve reliability. This</a:t>
            </a:r>
            <a:endParaRPr/>
          </a:p>
          <a:p>
            <a:pPr indent="0" lvl="0" marL="0" rtl="0" algn="l">
              <a:spcBef>
                <a:spcPts val="0"/>
              </a:spcBef>
              <a:spcAft>
                <a:spcPts val="0"/>
              </a:spcAft>
              <a:buSzPts val="1800"/>
              <a:buNone/>
            </a:pPr>
            <a:r>
              <a:rPr lang="en-US"/>
              <a:t>could make it difficult to develop database schemes that are usable on a number of</a:t>
            </a:r>
            <a:endParaRPr/>
          </a:p>
          <a:p>
            <a:pPr indent="0" lvl="0" marL="0" rtl="0" algn="l">
              <a:spcBef>
                <a:spcPts val="0"/>
              </a:spcBef>
              <a:spcAft>
                <a:spcPts val="0"/>
              </a:spcAft>
              <a:buSzPts val="1800"/>
              <a:buNone/>
            </a:pPr>
            <a:r>
              <a:rPr lang="en-US"/>
              <a:t>platforms and operating systems. Fortunately, industry has agreed on a standardized</a:t>
            </a:r>
            <a:endParaRPr/>
          </a:p>
          <a:p>
            <a:pPr indent="0" lvl="0" marL="0" rtl="0" algn="l">
              <a:spcBef>
                <a:spcPts val="0"/>
              </a:spcBef>
              <a:spcAft>
                <a:spcPts val="0"/>
              </a:spcAft>
              <a:buSzPts val="1800"/>
              <a:buNone/>
            </a:pPr>
            <a:r>
              <a:rPr lang="en-US"/>
              <a:t>scheme for multiple-disk database design, known as RAID (redundant array of</a:t>
            </a:r>
            <a:endParaRPr/>
          </a:p>
          <a:p>
            <a:pPr indent="0" lvl="0" marL="0" rtl="0" algn="l">
              <a:spcBef>
                <a:spcPts val="0"/>
              </a:spcBef>
              <a:spcAft>
                <a:spcPts val="0"/>
              </a:spcAft>
              <a:buSzPts val="1800"/>
              <a:buNone/>
            </a:pPr>
            <a:r>
              <a:rPr lang="en-US"/>
              <a:t>independent disks). The RAID scheme consists of seven levels, 2 zero through six.</a:t>
            </a:r>
            <a:endParaRPr/>
          </a:p>
          <a:p>
            <a:pPr indent="0" lvl="0" marL="0" rtl="0" algn="l">
              <a:spcBef>
                <a:spcPts val="0"/>
              </a:spcBef>
              <a:spcAft>
                <a:spcPts val="0"/>
              </a:spcAft>
              <a:buSzPts val="1800"/>
              <a:buNone/>
            </a:pPr>
            <a:r>
              <a:rPr lang="en-US"/>
              <a:t>These levels do not imply a hierarchical relationship but designate different design</a:t>
            </a:r>
            <a:endParaRPr/>
          </a:p>
          <a:p>
            <a:pPr indent="0" lvl="0" marL="0" rtl="0" algn="l">
              <a:spcBef>
                <a:spcPts val="0"/>
              </a:spcBef>
              <a:spcAft>
                <a:spcPts val="0"/>
              </a:spcAft>
              <a:buSzPts val="1800"/>
              <a:buNone/>
            </a:pPr>
            <a:r>
              <a:rPr lang="en-US"/>
              <a:t>architectures that share three common characteristics: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1. RAID is a set of physical disk drives viewed by the operating system as a single</a:t>
            </a:r>
            <a:endParaRPr/>
          </a:p>
          <a:p>
            <a:pPr indent="0" lvl="0" marL="0" rtl="0" algn="l">
              <a:spcBef>
                <a:spcPts val="0"/>
              </a:spcBef>
              <a:spcAft>
                <a:spcPts val="0"/>
              </a:spcAft>
              <a:buSzPts val="1800"/>
              <a:buNone/>
            </a:pPr>
            <a:r>
              <a:rPr lang="en-US"/>
              <a:t>logical drive.</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b="1" lang="en-US"/>
              <a:t>2. Data are distributed across the physical drives of an array in a scheme known</a:t>
            </a:r>
            <a:endParaRPr/>
          </a:p>
          <a:p>
            <a:pPr indent="0" lvl="0" marL="0" rtl="0" algn="l">
              <a:spcBef>
                <a:spcPts val="0"/>
              </a:spcBef>
              <a:spcAft>
                <a:spcPts val="0"/>
              </a:spcAft>
              <a:buSzPts val="1800"/>
              <a:buNone/>
            </a:pPr>
            <a:r>
              <a:rPr lang="en-US"/>
              <a:t>as striping, described subsequently.</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b="1" lang="en-US"/>
              <a:t>3. Redundant disk capacity is used to store parity information, which guarantees</a:t>
            </a:r>
            <a:endParaRPr/>
          </a:p>
          <a:p>
            <a:pPr indent="0" lvl="0" marL="0" rtl="0" algn="l">
              <a:spcBef>
                <a:spcPts val="0"/>
              </a:spcBef>
              <a:spcAft>
                <a:spcPts val="0"/>
              </a:spcAft>
              <a:buSzPts val="1800"/>
              <a:buNone/>
            </a:pPr>
            <a:r>
              <a:rPr lang="en-US"/>
              <a:t>data recoverability in case of a disk failure.</a:t>
            </a:r>
            <a:endParaRPr/>
          </a:p>
        </p:txBody>
      </p:sp>
      <p:sp>
        <p:nvSpPr>
          <p:cNvPr id="552" name="Google Shape;552;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9" name="Google Shape;55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 now examine each of the RAID levels. Table 11.4 provides a rough</a:t>
            </a:r>
            <a:endParaRPr/>
          </a:p>
          <a:p>
            <a:pPr indent="0" lvl="0" marL="0" rtl="0" algn="l">
              <a:spcBef>
                <a:spcPts val="0"/>
              </a:spcBef>
              <a:spcAft>
                <a:spcPts val="0"/>
              </a:spcAft>
              <a:buSzPts val="1800"/>
              <a:buNone/>
            </a:pPr>
            <a:r>
              <a:rPr lang="en-US"/>
              <a:t>guide to the seven levels. In the table, I/O performance is shown both in terms of</a:t>
            </a:r>
            <a:endParaRPr/>
          </a:p>
          <a:p>
            <a:pPr indent="0" lvl="0" marL="0" rtl="0" algn="l">
              <a:spcBef>
                <a:spcPts val="0"/>
              </a:spcBef>
              <a:spcAft>
                <a:spcPts val="0"/>
              </a:spcAft>
              <a:buSzPts val="1800"/>
              <a:buNone/>
            </a:pPr>
            <a:r>
              <a:rPr lang="en-US"/>
              <a:t>data transfer capacity, or ability to move data, and I/O request rate, or ability to</a:t>
            </a:r>
            <a:endParaRPr/>
          </a:p>
          <a:p>
            <a:pPr indent="0" lvl="0" marL="0" rtl="0" algn="l">
              <a:spcBef>
                <a:spcPts val="0"/>
              </a:spcBef>
              <a:spcAft>
                <a:spcPts val="0"/>
              </a:spcAft>
              <a:buSzPts val="1800"/>
              <a:buNone/>
            </a:pPr>
            <a:r>
              <a:rPr lang="en-US"/>
              <a:t>satisfy I/O requests, since these RAID levels inherently perform differently relative</a:t>
            </a:r>
            <a:endParaRPr/>
          </a:p>
          <a:p>
            <a:pPr indent="0" lvl="0" marL="0" rtl="0" algn="l">
              <a:spcBef>
                <a:spcPts val="0"/>
              </a:spcBef>
              <a:spcAft>
                <a:spcPts val="0"/>
              </a:spcAft>
              <a:buSzPts val="1800"/>
              <a:buNone/>
            </a:pPr>
            <a:r>
              <a:rPr lang="en-US"/>
              <a:t>to these two metrics. Each RAID level’s strong point is highlighted in color.</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Of the seven RAID levels described, only four are commonly used: RAID</a:t>
            </a:r>
            <a:endParaRPr/>
          </a:p>
          <a:p>
            <a:pPr indent="0" lvl="0" marL="0" rtl="0" algn="l">
              <a:spcBef>
                <a:spcPts val="0"/>
              </a:spcBef>
              <a:spcAft>
                <a:spcPts val="0"/>
              </a:spcAft>
              <a:buSzPts val="1800"/>
              <a:buNone/>
            </a:pPr>
            <a:r>
              <a:rPr lang="en-US"/>
              <a:t>levels 0, 1, 5, and 6.</a:t>
            </a:r>
            <a:endParaRPr/>
          </a:p>
        </p:txBody>
      </p:sp>
      <p:sp>
        <p:nvSpPr>
          <p:cNvPr id="560" name="Google Shape;560;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66" name="Google Shape;56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900"/>
              <a:buNone/>
            </a:pPr>
            <a:r>
              <a:rPr lang="en-US" sz="900"/>
              <a:t>RAID level 0 is not a true member of the RAID family, because it does not include</a:t>
            </a:r>
            <a:endParaRPr/>
          </a:p>
          <a:p>
            <a:pPr indent="0" lvl="0" marL="0" rtl="0" algn="l">
              <a:lnSpc>
                <a:spcPct val="80000"/>
              </a:lnSpc>
              <a:spcBef>
                <a:spcPts val="0"/>
              </a:spcBef>
              <a:spcAft>
                <a:spcPts val="0"/>
              </a:spcAft>
              <a:buSzPts val="900"/>
              <a:buNone/>
            </a:pPr>
            <a:r>
              <a:rPr lang="en-US" sz="900"/>
              <a:t>redundancy to improve performance or provide data protection. However, there</a:t>
            </a:r>
            <a:endParaRPr/>
          </a:p>
          <a:p>
            <a:pPr indent="0" lvl="0" marL="0" rtl="0" algn="l">
              <a:lnSpc>
                <a:spcPct val="80000"/>
              </a:lnSpc>
              <a:spcBef>
                <a:spcPts val="0"/>
              </a:spcBef>
              <a:spcAft>
                <a:spcPts val="0"/>
              </a:spcAft>
              <a:buSzPts val="900"/>
              <a:buNone/>
            </a:pPr>
            <a:r>
              <a:rPr lang="en-US" sz="900"/>
              <a:t>are a few applications, such as some on supercomputers in which performance</a:t>
            </a:r>
            <a:endParaRPr/>
          </a:p>
          <a:p>
            <a:pPr indent="0" lvl="0" marL="0" rtl="0" algn="l">
              <a:lnSpc>
                <a:spcPct val="80000"/>
              </a:lnSpc>
              <a:spcBef>
                <a:spcPts val="0"/>
              </a:spcBef>
              <a:spcAft>
                <a:spcPts val="0"/>
              </a:spcAft>
              <a:buSzPts val="900"/>
              <a:buNone/>
            </a:pPr>
            <a:r>
              <a:rPr lang="en-US" sz="900"/>
              <a:t>and capacity are primary concerns and low cost is more important than improved</a:t>
            </a:r>
            <a:endParaRPr/>
          </a:p>
          <a:p>
            <a:pPr indent="0" lvl="0" marL="0" rtl="0" algn="l">
              <a:lnSpc>
                <a:spcPct val="80000"/>
              </a:lnSpc>
              <a:spcBef>
                <a:spcPts val="0"/>
              </a:spcBef>
              <a:spcAft>
                <a:spcPts val="0"/>
              </a:spcAft>
              <a:buSzPts val="900"/>
              <a:buNone/>
            </a:pPr>
            <a:r>
              <a:rPr lang="en-US" sz="900"/>
              <a:t>reliability.</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For RAID 0, the user and system data are distributed across all of the disks</a:t>
            </a:r>
            <a:endParaRPr/>
          </a:p>
          <a:p>
            <a:pPr indent="0" lvl="0" marL="0" rtl="0" algn="l">
              <a:lnSpc>
                <a:spcPct val="80000"/>
              </a:lnSpc>
              <a:spcBef>
                <a:spcPts val="0"/>
              </a:spcBef>
              <a:spcAft>
                <a:spcPts val="0"/>
              </a:spcAft>
              <a:buSzPts val="900"/>
              <a:buNone/>
            </a:pPr>
            <a:r>
              <a:rPr lang="en-US" sz="900"/>
              <a:t>in the array. This has a notable advantage over the use of a single large disk: If two</a:t>
            </a:r>
            <a:endParaRPr/>
          </a:p>
          <a:p>
            <a:pPr indent="0" lvl="0" marL="0" rtl="0" algn="l">
              <a:lnSpc>
                <a:spcPct val="80000"/>
              </a:lnSpc>
              <a:spcBef>
                <a:spcPts val="0"/>
              </a:spcBef>
              <a:spcAft>
                <a:spcPts val="0"/>
              </a:spcAft>
              <a:buSzPts val="900"/>
              <a:buNone/>
            </a:pPr>
            <a:r>
              <a:rPr lang="en-US" sz="900"/>
              <a:t>different I/O requests are pending for two different blocks of data, then there is a</a:t>
            </a:r>
            <a:endParaRPr/>
          </a:p>
          <a:p>
            <a:pPr indent="0" lvl="0" marL="0" rtl="0" algn="l">
              <a:lnSpc>
                <a:spcPct val="80000"/>
              </a:lnSpc>
              <a:spcBef>
                <a:spcPts val="0"/>
              </a:spcBef>
              <a:spcAft>
                <a:spcPts val="0"/>
              </a:spcAft>
              <a:buSzPts val="900"/>
              <a:buNone/>
            </a:pPr>
            <a:r>
              <a:rPr lang="en-US" sz="900"/>
              <a:t>good chance that the requested blocks are on different disks. Thus, the two requests</a:t>
            </a:r>
            <a:endParaRPr/>
          </a:p>
          <a:p>
            <a:pPr indent="0" lvl="0" marL="0" rtl="0" algn="l">
              <a:lnSpc>
                <a:spcPct val="80000"/>
              </a:lnSpc>
              <a:spcBef>
                <a:spcPts val="0"/>
              </a:spcBef>
              <a:spcAft>
                <a:spcPts val="0"/>
              </a:spcAft>
              <a:buSzPts val="900"/>
              <a:buNone/>
            </a:pPr>
            <a:r>
              <a:rPr lang="en-US" sz="900"/>
              <a:t>can be issued in parallel, reducing the I/O queuing time.</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But RAID 0, as with all of the RAID levels, goes further than simply distributing</a:t>
            </a:r>
            <a:endParaRPr/>
          </a:p>
          <a:p>
            <a:pPr indent="0" lvl="0" marL="0" rtl="0" algn="l">
              <a:lnSpc>
                <a:spcPct val="80000"/>
              </a:lnSpc>
              <a:spcBef>
                <a:spcPts val="0"/>
              </a:spcBef>
              <a:spcAft>
                <a:spcPts val="0"/>
              </a:spcAft>
              <a:buSzPts val="900"/>
              <a:buNone/>
            </a:pPr>
            <a:r>
              <a:rPr lang="en-US" sz="900"/>
              <a:t>the data across a disk array: The data are </a:t>
            </a:r>
            <a:r>
              <a:rPr i="1" lang="en-US" sz="900"/>
              <a:t>striped across the available disks.</a:t>
            </a:r>
            <a:endParaRPr/>
          </a:p>
          <a:p>
            <a:pPr indent="0" lvl="0" marL="0" rtl="0" algn="l">
              <a:lnSpc>
                <a:spcPct val="80000"/>
              </a:lnSpc>
              <a:spcBef>
                <a:spcPts val="0"/>
              </a:spcBef>
              <a:spcAft>
                <a:spcPts val="0"/>
              </a:spcAft>
              <a:buSzPts val="900"/>
              <a:buNone/>
            </a:pPr>
            <a:r>
              <a:rPr lang="en-US" sz="900"/>
              <a:t>This is best understood by considering Figure 11.8 . All user and system data are</a:t>
            </a:r>
            <a:endParaRPr/>
          </a:p>
          <a:p>
            <a:pPr indent="0" lvl="0" marL="0" rtl="0" algn="l">
              <a:lnSpc>
                <a:spcPct val="80000"/>
              </a:lnSpc>
              <a:spcBef>
                <a:spcPts val="0"/>
              </a:spcBef>
              <a:spcAft>
                <a:spcPts val="0"/>
              </a:spcAft>
              <a:buSzPts val="900"/>
              <a:buNone/>
            </a:pPr>
            <a:r>
              <a:rPr lang="en-US" sz="900"/>
              <a:t>viewed as being stored on a logical disk. The logical disk is divided into strips; these</a:t>
            </a:r>
            <a:endParaRPr/>
          </a:p>
          <a:p>
            <a:pPr indent="0" lvl="0" marL="0" rtl="0" algn="l">
              <a:lnSpc>
                <a:spcPct val="80000"/>
              </a:lnSpc>
              <a:spcBef>
                <a:spcPts val="0"/>
              </a:spcBef>
              <a:spcAft>
                <a:spcPts val="0"/>
              </a:spcAft>
              <a:buSzPts val="900"/>
              <a:buNone/>
            </a:pPr>
            <a:r>
              <a:rPr lang="en-US" sz="900"/>
              <a:t>strips may be physical blocks, sectors, or some other unit. The strips are mapped</a:t>
            </a:r>
            <a:endParaRPr/>
          </a:p>
          <a:p>
            <a:pPr indent="0" lvl="0" marL="0" rtl="0" algn="l">
              <a:lnSpc>
                <a:spcPct val="80000"/>
              </a:lnSpc>
              <a:spcBef>
                <a:spcPts val="0"/>
              </a:spcBef>
              <a:spcAft>
                <a:spcPts val="0"/>
              </a:spcAft>
              <a:buSzPts val="900"/>
              <a:buNone/>
            </a:pPr>
            <a:r>
              <a:rPr lang="en-US" sz="900"/>
              <a:t>round robin to consecutive physical disks in the RAID array. A set of logically</a:t>
            </a:r>
            <a:endParaRPr/>
          </a:p>
          <a:p>
            <a:pPr indent="0" lvl="0" marL="0" rtl="0" algn="l">
              <a:lnSpc>
                <a:spcPct val="80000"/>
              </a:lnSpc>
              <a:spcBef>
                <a:spcPts val="0"/>
              </a:spcBef>
              <a:spcAft>
                <a:spcPts val="0"/>
              </a:spcAft>
              <a:buSzPts val="900"/>
              <a:buNone/>
            </a:pPr>
            <a:r>
              <a:rPr lang="en-US" sz="900"/>
              <a:t>consecutive strips that maps exactly one strip to each array member is referred</a:t>
            </a:r>
            <a:endParaRPr/>
          </a:p>
          <a:p>
            <a:pPr indent="0" lvl="0" marL="0" rtl="0" algn="l">
              <a:lnSpc>
                <a:spcPct val="80000"/>
              </a:lnSpc>
              <a:spcBef>
                <a:spcPts val="0"/>
              </a:spcBef>
              <a:spcAft>
                <a:spcPts val="0"/>
              </a:spcAft>
              <a:buSzPts val="900"/>
              <a:buNone/>
            </a:pPr>
            <a:r>
              <a:rPr lang="en-US" sz="900"/>
              <a:t>to as a </a:t>
            </a:r>
            <a:r>
              <a:rPr b="1" lang="en-US" sz="900"/>
              <a:t>stripe . In an </a:t>
            </a:r>
            <a:r>
              <a:rPr b="1" i="1" lang="en-US" sz="900"/>
              <a:t>n -disk array, the first n logical strips are physically stored as</a:t>
            </a:r>
            <a:endParaRPr/>
          </a:p>
          <a:p>
            <a:pPr indent="0" lvl="0" marL="0" rtl="0" algn="l">
              <a:lnSpc>
                <a:spcPct val="80000"/>
              </a:lnSpc>
              <a:spcBef>
                <a:spcPts val="0"/>
              </a:spcBef>
              <a:spcAft>
                <a:spcPts val="0"/>
              </a:spcAft>
              <a:buSzPts val="900"/>
              <a:buNone/>
            </a:pPr>
            <a:r>
              <a:rPr lang="en-US" sz="900"/>
              <a:t>the first strip on each of the </a:t>
            </a:r>
            <a:r>
              <a:rPr i="1" lang="en-US" sz="900"/>
              <a:t>n disks, forming the first stripe; the second n strips</a:t>
            </a:r>
            <a:endParaRPr/>
          </a:p>
          <a:p>
            <a:pPr indent="0" lvl="0" marL="0" rtl="0" algn="l">
              <a:lnSpc>
                <a:spcPct val="80000"/>
              </a:lnSpc>
              <a:spcBef>
                <a:spcPts val="0"/>
              </a:spcBef>
              <a:spcAft>
                <a:spcPts val="0"/>
              </a:spcAft>
              <a:buSzPts val="900"/>
              <a:buNone/>
            </a:pPr>
            <a:r>
              <a:rPr lang="en-US" sz="900"/>
              <a:t>are distributed as the second strips on each disk; and so on. The advantage of this</a:t>
            </a:r>
            <a:endParaRPr/>
          </a:p>
          <a:p>
            <a:pPr indent="0" lvl="0" marL="0" rtl="0" algn="l">
              <a:lnSpc>
                <a:spcPct val="80000"/>
              </a:lnSpc>
              <a:spcBef>
                <a:spcPts val="0"/>
              </a:spcBef>
              <a:spcAft>
                <a:spcPts val="0"/>
              </a:spcAft>
              <a:buSzPts val="900"/>
              <a:buNone/>
            </a:pPr>
            <a:r>
              <a:rPr lang="en-US" sz="900"/>
              <a:t>layout is that if a single I/O request consists of multiple logically contiguous strips,</a:t>
            </a:r>
            <a:endParaRPr/>
          </a:p>
          <a:p>
            <a:pPr indent="0" lvl="0" marL="0" rtl="0" algn="l">
              <a:lnSpc>
                <a:spcPct val="80000"/>
              </a:lnSpc>
              <a:spcBef>
                <a:spcPts val="0"/>
              </a:spcBef>
              <a:spcAft>
                <a:spcPts val="0"/>
              </a:spcAft>
              <a:buSzPts val="900"/>
              <a:buNone/>
            </a:pPr>
            <a:r>
              <a:rPr lang="en-US" sz="900"/>
              <a:t>then up to </a:t>
            </a:r>
            <a:r>
              <a:rPr i="1" lang="en-US" sz="900"/>
              <a:t>n strips for that request can be handled in parallel, greatly reducing the</a:t>
            </a:r>
            <a:endParaRPr/>
          </a:p>
          <a:p>
            <a:pPr indent="0" lvl="0" marL="0" rtl="0" algn="l">
              <a:lnSpc>
                <a:spcPct val="80000"/>
              </a:lnSpc>
              <a:spcBef>
                <a:spcPts val="0"/>
              </a:spcBef>
              <a:spcAft>
                <a:spcPts val="0"/>
              </a:spcAft>
              <a:buSzPts val="900"/>
              <a:buNone/>
            </a:pPr>
            <a:r>
              <a:rPr lang="en-US" sz="900"/>
              <a:t>I/O transfer time.</a:t>
            </a:r>
            <a:endParaRPr/>
          </a:p>
        </p:txBody>
      </p:sp>
      <p:sp>
        <p:nvSpPr>
          <p:cNvPr id="567" name="Google Shape;567;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74" name="Google Shape;57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600"/>
              <a:buNone/>
            </a:pPr>
            <a:r>
              <a:rPr lang="en-US" sz="600"/>
              <a:t>RAID 1 differs from RAID levels 2 through 6 in the way in which redundancy is</a:t>
            </a:r>
            <a:endParaRPr/>
          </a:p>
          <a:p>
            <a:pPr indent="0" lvl="0" marL="0" rtl="0" algn="l">
              <a:lnSpc>
                <a:spcPct val="80000"/>
              </a:lnSpc>
              <a:spcBef>
                <a:spcPts val="0"/>
              </a:spcBef>
              <a:spcAft>
                <a:spcPts val="0"/>
              </a:spcAft>
              <a:buSzPts val="600"/>
              <a:buNone/>
            </a:pPr>
            <a:r>
              <a:rPr lang="en-US" sz="600"/>
              <a:t>achieved. In these other RAID schemes, some form of parity calculation is used</a:t>
            </a:r>
            <a:endParaRPr/>
          </a:p>
          <a:p>
            <a:pPr indent="0" lvl="0" marL="0" rtl="0" algn="l">
              <a:lnSpc>
                <a:spcPct val="80000"/>
              </a:lnSpc>
              <a:spcBef>
                <a:spcPts val="0"/>
              </a:spcBef>
              <a:spcAft>
                <a:spcPts val="0"/>
              </a:spcAft>
              <a:buSzPts val="600"/>
              <a:buNone/>
            </a:pPr>
            <a:r>
              <a:rPr lang="en-US" sz="600"/>
              <a:t>to introduce redundancy, whereas in RAID 1, redundancy is achieved by the simple</a:t>
            </a:r>
            <a:endParaRPr/>
          </a:p>
          <a:p>
            <a:pPr indent="0" lvl="0" marL="0" rtl="0" algn="l">
              <a:lnSpc>
                <a:spcPct val="80000"/>
              </a:lnSpc>
              <a:spcBef>
                <a:spcPts val="0"/>
              </a:spcBef>
              <a:spcAft>
                <a:spcPts val="0"/>
              </a:spcAft>
              <a:buSzPts val="600"/>
              <a:buNone/>
            </a:pPr>
            <a:r>
              <a:rPr lang="en-US" sz="600"/>
              <a:t>expedient of duplicating all the data. Figure 11.8b shows data striping being</a:t>
            </a:r>
            <a:endParaRPr/>
          </a:p>
          <a:p>
            <a:pPr indent="0" lvl="0" marL="0" rtl="0" algn="l">
              <a:lnSpc>
                <a:spcPct val="80000"/>
              </a:lnSpc>
              <a:spcBef>
                <a:spcPts val="0"/>
              </a:spcBef>
              <a:spcAft>
                <a:spcPts val="0"/>
              </a:spcAft>
              <a:buSzPts val="600"/>
              <a:buNone/>
            </a:pPr>
            <a:r>
              <a:rPr lang="en-US" sz="600"/>
              <a:t>used, as in RAID 0. But in this case, each logical strip is mapped to two separate</a:t>
            </a:r>
            <a:endParaRPr/>
          </a:p>
          <a:p>
            <a:pPr indent="0" lvl="0" marL="0" rtl="0" algn="l">
              <a:lnSpc>
                <a:spcPct val="80000"/>
              </a:lnSpc>
              <a:spcBef>
                <a:spcPts val="0"/>
              </a:spcBef>
              <a:spcAft>
                <a:spcPts val="0"/>
              </a:spcAft>
              <a:buSzPts val="600"/>
              <a:buNone/>
            </a:pPr>
            <a:r>
              <a:rPr lang="en-US" sz="600"/>
              <a:t>physical disks so that every disk in the array has a mirror disk that contains the</a:t>
            </a:r>
            <a:endParaRPr/>
          </a:p>
          <a:p>
            <a:pPr indent="0" lvl="0" marL="0" rtl="0" algn="l">
              <a:lnSpc>
                <a:spcPct val="80000"/>
              </a:lnSpc>
              <a:spcBef>
                <a:spcPts val="0"/>
              </a:spcBef>
              <a:spcAft>
                <a:spcPts val="0"/>
              </a:spcAft>
              <a:buSzPts val="600"/>
              <a:buNone/>
            </a:pPr>
            <a:r>
              <a:rPr lang="en-US" sz="600"/>
              <a:t>same data. RAID 1 can also be implemented without data striping, though this is</a:t>
            </a:r>
            <a:endParaRPr/>
          </a:p>
          <a:p>
            <a:pPr indent="0" lvl="0" marL="0" rtl="0" algn="l">
              <a:lnSpc>
                <a:spcPct val="80000"/>
              </a:lnSpc>
              <a:spcBef>
                <a:spcPts val="0"/>
              </a:spcBef>
              <a:spcAft>
                <a:spcPts val="0"/>
              </a:spcAft>
              <a:buSzPts val="600"/>
              <a:buNone/>
            </a:pPr>
            <a:r>
              <a:rPr lang="en-US" sz="600"/>
              <a:t>less common.</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There are a number of positive aspects to the RAID 1 organization:</a:t>
            </a:r>
            <a:endParaRPr/>
          </a:p>
          <a:p>
            <a:pPr indent="0" lvl="0" marL="0" rtl="0" algn="l">
              <a:lnSpc>
                <a:spcPct val="80000"/>
              </a:lnSpc>
              <a:spcBef>
                <a:spcPts val="0"/>
              </a:spcBef>
              <a:spcAft>
                <a:spcPts val="0"/>
              </a:spcAft>
              <a:buSzPts val="600"/>
              <a:buNone/>
            </a:pPr>
            <a:r>
              <a:t/>
            </a:r>
            <a:endParaRPr b="1" sz="600"/>
          </a:p>
          <a:p>
            <a:pPr indent="0" lvl="0" marL="0" rtl="0" algn="l">
              <a:lnSpc>
                <a:spcPct val="80000"/>
              </a:lnSpc>
              <a:spcBef>
                <a:spcPts val="0"/>
              </a:spcBef>
              <a:spcAft>
                <a:spcPts val="0"/>
              </a:spcAft>
              <a:buSzPts val="600"/>
              <a:buNone/>
            </a:pPr>
            <a:r>
              <a:rPr b="1" lang="en-US" sz="600"/>
              <a:t>1. A read request can be serviced by either of the two disks that contains the</a:t>
            </a:r>
            <a:endParaRPr/>
          </a:p>
          <a:p>
            <a:pPr indent="0" lvl="0" marL="0" rtl="0" algn="l">
              <a:lnSpc>
                <a:spcPct val="80000"/>
              </a:lnSpc>
              <a:spcBef>
                <a:spcPts val="0"/>
              </a:spcBef>
              <a:spcAft>
                <a:spcPts val="0"/>
              </a:spcAft>
              <a:buSzPts val="600"/>
              <a:buNone/>
            </a:pPr>
            <a:r>
              <a:rPr lang="en-US" sz="600"/>
              <a:t>requested data, whichever one involves the minimum seek time plus rotational</a:t>
            </a:r>
            <a:endParaRPr/>
          </a:p>
          <a:p>
            <a:pPr indent="0" lvl="0" marL="0" rtl="0" algn="l">
              <a:lnSpc>
                <a:spcPct val="80000"/>
              </a:lnSpc>
              <a:spcBef>
                <a:spcPts val="0"/>
              </a:spcBef>
              <a:spcAft>
                <a:spcPts val="0"/>
              </a:spcAft>
              <a:buSzPts val="600"/>
              <a:buNone/>
            </a:pPr>
            <a:r>
              <a:rPr lang="en-US" sz="600"/>
              <a:t>latency.</a:t>
            </a:r>
            <a:endParaRPr/>
          </a:p>
          <a:p>
            <a:pPr indent="0" lvl="0" marL="0" rtl="0" algn="l">
              <a:lnSpc>
                <a:spcPct val="80000"/>
              </a:lnSpc>
              <a:spcBef>
                <a:spcPts val="0"/>
              </a:spcBef>
              <a:spcAft>
                <a:spcPts val="0"/>
              </a:spcAft>
              <a:buSzPts val="600"/>
              <a:buNone/>
            </a:pPr>
            <a:r>
              <a:t/>
            </a:r>
            <a:endParaRPr b="1" sz="600"/>
          </a:p>
          <a:p>
            <a:pPr indent="0" lvl="0" marL="0" rtl="0" algn="l">
              <a:lnSpc>
                <a:spcPct val="80000"/>
              </a:lnSpc>
              <a:spcBef>
                <a:spcPts val="0"/>
              </a:spcBef>
              <a:spcAft>
                <a:spcPts val="0"/>
              </a:spcAft>
              <a:buSzPts val="600"/>
              <a:buNone/>
            </a:pPr>
            <a:r>
              <a:rPr b="1" lang="en-US" sz="600"/>
              <a:t>2. A write request requires that both corresponding strips be updated, but this</a:t>
            </a:r>
            <a:endParaRPr/>
          </a:p>
          <a:p>
            <a:pPr indent="0" lvl="0" marL="0" rtl="0" algn="l">
              <a:lnSpc>
                <a:spcPct val="80000"/>
              </a:lnSpc>
              <a:spcBef>
                <a:spcPts val="0"/>
              </a:spcBef>
              <a:spcAft>
                <a:spcPts val="0"/>
              </a:spcAft>
              <a:buSzPts val="600"/>
              <a:buNone/>
            </a:pPr>
            <a:r>
              <a:rPr lang="en-US" sz="600"/>
              <a:t>can be done in parallel. Thus, the write performance is dictated by the slower</a:t>
            </a:r>
            <a:endParaRPr/>
          </a:p>
          <a:p>
            <a:pPr indent="0" lvl="0" marL="0" rtl="0" algn="l">
              <a:lnSpc>
                <a:spcPct val="80000"/>
              </a:lnSpc>
              <a:spcBef>
                <a:spcPts val="0"/>
              </a:spcBef>
              <a:spcAft>
                <a:spcPts val="0"/>
              </a:spcAft>
              <a:buSzPts val="600"/>
              <a:buNone/>
            </a:pPr>
            <a:r>
              <a:rPr lang="en-US" sz="600"/>
              <a:t>of the two writes (i.e., the one that involves the larger seek time plus rotational</a:t>
            </a:r>
            <a:endParaRPr/>
          </a:p>
          <a:p>
            <a:pPr indent="0" lvl="0" marL="0" rtl="0" algn="l">
              <a:lnSpc>
                <a:spcPct val="80000"/>
              </a:lnSpc>
              <a:spcBef>
                <a:spcPts val="0"/>
              </a:spcBef>
              <a:spcAft>
                <a:spcPts val="0"/>
              </a:spcAft>
              <a:buSzPts val="600"/>
              <a:buNone/>
            </a:pPr>
            <a:r>
              <a:rPr lang="en-US" sz="600"/>
              <a:t>latency). However, there is no “write penalty” with RAID 1. RAID levels</a:t>
            </a:r>
            <a:endParaRPr/>
          </a:p>
          <a:p>
            <a:pPr indent="0" lvl="0" marL="0" rtl="0" algn="l">
              <a:lnSpc>
                <a:spcPct val="80000"/>
              </a:lnSpc>
              <a:spcBef>
                <a:spcPts val="0"/>
              </a:spcBef>
              <a:spcAft>
                <a:spcPts val="0"/>
              </a:spcAft>
              <a:buSzPts val="600"/>
              <a:buNone/>
            </a:pPr>
            <a:r>
              <a:rPr lang="en-US" sz="600"/>
              <a:t>2 through 6 involve the use of parity bits. Therefore, when a single strip is</a:t>
            </a:r>
            <a:endParaRPr/>
          </a:p>
          <a:p>
            <a:pPr indent="0" lvl="0" marL="0" rtl="0" algn="l">
              <a:lnSpc>
                <a:spcPct val="80000"/>
              </a:lnSpc>
              <a:spcBef>
                <a:spcPts val="0"/>
              </a:spcBef>
              <a:spcAft>
                <a:spcPts val="0"/>
              </a:spcAft>
              <a:buSzPts val="600"/>
              <a:buNone/>
            </a:pPr>
            <a:r>
              <a:rPr lang="en-US" sz="600"/>
              <a:t>updated, the array management software must first compute and update the</a:t>
            </a:r>
            <a:endParaRPr/>
          </a:p>
          <a:p>
            <a:pPr indent="0" lvl="0" marL="0" rtl="0" algn="l">
              <a:lnSpc>
                <a:spcPct val="80000"/>
              </a:lnSpc>
              <a:spcBef>
                <a:spcPts val="0"/>
              </a:spcBef>
              <a:spcAft>
                <a:spcPts val="0"/>
              </a:spcAft>
              <a:buSzPts val="600"/>
              <a:buNone/>
            </a:pPr>
            <a:r>
              <a:rPr lang="en-US" sz="600"/>
              <a:t>parity bits as well as updating the actual strip in question.</a:t>
            </a:r>
            <a:endParaRPr/>
          </a:p>
          <a:p>
            <a:pPr indent="0" lvl="0" marL="0" rtl="0" algn="l">
              <a:lnSpc>
                <a:spcPct val="80000"/>
              </a:lnSpc>
              <a:spcBef>
                <a:spcPts val="0"/>
              </a:spcBef>
              <a:spcAft>
                <a:spcPts val="0"/>
              </a:spcAft>
              <a:buSzPts val="600"/>
              <a:buNone/>
            </a:pPr>
            <a:r>
              <a:t/>
            </a:r>
            <a:endParaRPr b="1" sz="600"/>
          </a:p>
          <a:p>
            <a:pPr indent="0" lvl="0" marL="0" rtl="0" algn="l">
              <a:lnSpc>
                <a:spcPct val="80000"/>
              </a:lnSpc>
              <a:spcBef>
                <a:spcPts val="0"/>
              </a:spcBef>
              <a:spcAft>
                <a:spcPts val="0"/>
              </a:spcAft>
              <a:buSzPts val="600"/>
              <a:buNone/>
            </a:pPr>
            <a:r>
              <a:rPr b="1" lang="en-US" sz="600"/>
              <a:t>3. Recovery from a failure is simple. When a drive fails, the data may still be</a:t>
            </a:r>
            <a:endParaRPr/>
          </a:p>
          <a:p>
            <a:pPr indent="0" lvl="0" marL="0" rtl="0" algn="l">
              <a:lnSpc>
                <a:spcPct val="80000"/>
              </a:lnSpc>
              <a:spcBef>
                <a:spcPts val="0"/>
              </a:spcBef>
              <a:spcAft>
                <a:spcPts val="0"/>
              </a:spcAft>
              <a:buSzPts val="600"/>
              <a:buNone/>
            </a:pPr>
            <a:r>
              <a:rPr lang="en-US" sz="600"/>
              <a:t>accessed from the second drive.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The principal disadvantage of RAID 1 is the cost; it requires twice the disk</a:t>
            </a:r>
            <a:endParaRPr/>
          </a:p>
          <a:p>
            <a:pPr indent="0" lvl="0" marL="0" rtl="0" algn="l">
              <a:lnSpc>
                <a:spcPct val="80000"/>
              </a:lnSpc>
              <a:spcBef>
                <a:spcPts val="0"/>
              </a:spcBef>
              <a:spcAft>
                <a:spcPts val="0"/>
              </a:spcAft>
              <a:buSzPts val="600"/>
              <a:buNone/>
            </a:pPr>
            <a:r>
              <a:rPr lang="en-US" sz="600"/>
              <a:t>space of the logical disk that it supports. Because of that, a RAID 1 configuration</a:t>
            </a:r>
            <a:endParaRPr/>
          </a:p>
          <a:p>
            <a:pPr indent="0" lvl="0" marL="0" rtl="0" algn="l">
              <a:lnSpc>
                <a:spcPct val="80000"/>
              </a:lnSpc>
              <a:spcBef>
                <a:spcPts val="0"/>
              </a:spcBef>
              <a:spcAft>
                <a:spcPts val="0"/>
              </a:spcAft>
              <a:buSzPts val="600"/>
              <a:buNone/>
            </a:pPr>
            <a:r>
              <a:rPr lang="en-US" sz="600"/>
              <a:t>is likely to be limited to drives that store system software and data and other highly</a:t>
            </a:r>
            <a:endParaRPr/>
          </a:p>
          <a:p>
            <a:pPr indent="0" lvl="0" marL="0" rtl="0" algn="l">
              <a:lnSpc>
                <a:spcPct val="80000"/>
              </a:lnSpc>
              <a:spcBef>
                <a:spcPts val="0"/>
              </a:spcBef>
              <a:spcAft>
                <a:spcPts val="0"/>
              </a:spcAft>
              <a:buSzPts val="600"/>
              <a:buNone/>
            </a:pPr>
            <a:r>
              <a:rPr lang="en-US" sz="600"/>
              <a:t>critical files. In these cases, RAID 1 provides real-time backup of all data so that in</a:t>
            </a:r>
            <a:endParaRPr/>
          </a:p>
          <a:p>
            <a:pPr indent="0" lvl="0" marL="0" rtl="0" algn="l">
              <a:lnSpc>
                <a:spcPct val="80000"/>
              </a:lnSpc>
              <a:spcBef>
                <a:spcPts val="0"/>
              </a:spcBef>
              <a:spcAft>
                <a:spcPts val="0"/>
              </a:spcAft>
              <a:buSzPts val="600"/>
              <a:buNone/>
            </a:pPr>
            <a:r>
              <a:rPr lang="en-US" sz="600"/>
              <a:t>the event of a disk failure, all of the critical data is still immediately available.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In a transaction-oriented environment, RAID 1 can achieve high I/O request</a:t>
            </a:r>
            <a:endParaRPr/>
          </a:p>
          <a:p>
            <a:pPr indent="0" lvl="0" marL="0" rtl="0" algn="l">
              <a:lnSpc>
                <a:spcPct val="80000"/>
              </a:lnSpc>
              <a:spcBef>
                <a:spcPts val="0"/>
              </a:spcBef>
              <a:spcAft>
                <a:spcPts val="0"/>
              </a:spcAft>
              <a:buSzPts val="600"/>
              <a:buNone/>
            </a:pPr>
            <a:r>
              <a:rPr lang="en-US" sz="600"/>
              <a:t>rates if the bulk of the requests are reads. In this situation, the performance of RAID</a:t>
            </a:r>
            <a:endParaRPr/>
          </a:p>
          <a:p>
            <a:pPr indent="0" lvl="0" marL="0" rtl="0" algn="l">
              <a:lnSpc>
                <a:spcPct val="80000"/>
              </a:lnSpc>
              <a:spcBef>
                <a:spcPts val="0"/>
              </a:spcBef>
              <a:spcAft>
                <a:spcPts val="0"/>
              </a:spcAft>
              <a:buSzPts val="600"/>
              <a:buNone/>
            </a:pPr>
            <a:r>
              <a:rPr lang="en-US" sz="600"/>
              <a:t>1 can approach double of that of RAID 0. However, if a substantial fraction of the I/O</a:t>
            </a:r>
            <a:endParaRPr/>
          </a:p>
          <a:p>
            <a:pPr indent="0" lvl="0" marL="0" rtl="0" algn="l">
              <a:lnSpc>
                <a:spcPct val="80000"/>
              </a:lnSpc>
              <a:spcBef>
                <a:spcPts val="0"/>
              </a:spcBef>
              <a:spcAft>
                <a:spcPts val="0"/>
              </a:spcAft>
              <a:buSzPts val="600"/>
              <a:buNone/>
            </a:pPr>
            <a:r>
              <a:rPr lang="en-US" sz="600"/>
              <a:t>requests are write requests, then there may be no significant performance gain over</a:t>
            </a:r>
            <a:endParaRPr/>
          </a:p>
          <a:p>
            <a:pPr indent="0" lvl="0" marL="0" rtl="0" algn="l">
              <a:lnSpc>
                <a:spcPct val="80000"/>
              </a:lnSpc>
              <a:spcBef>
                <a:spcPts val="0"/>
              </a:spcBef>
              <a:spcAft>
                <a:spcPts val="0"/>
              </a:spcAft>
              <a:buSzPts val="600"/>
              <a:buNone/>
            </a:pPr>
            <a:r>
              <a:rPr lang="en-US" sz="600"/>
              <a:t>RAID 0. RAID 1 may also provide improved performance over RAID 0 for data</a:t>
            </a:r>
            <a:endParaRPr/>
          </a:p>
          <a:p>
            <a:pPr indent="0" lvl="0" marL="0" rtl="0" algn="l">
              <a:lnSpc>
                <a:spcPct val="80000"/>
              </a:lnSpc>
              <a:spcBef>
                <a:spcPts val="0"/>
              </a:spcBef>
              <a:spcAft>
                <a:spcPts val="0"/>
              </a:spcAft>
              <a:buSzPts val="600"/>
              <a:buNone/>
            </a:pPr>
            <a:r>
              <a:rPr lang="en-US" sz="600"/>
              <a:t>transfer intensive applications with a high percentage of reads. Improvement occurs</a:t>
            </a:r>
            <a:endParaRPr/>
          </a:p>
          <a:p>
            <a:pPr indent="0" lvl="0" marL="0" rtl="0" algn="l">
              <a:lnSpc>
                <a:spcPct val="80000"/>
              </a:lnSpc>
              <a:spcBef>
                <a:spcPts val="0"/>
              </a:spcBef>
              <a:spcAft>
                <a:spcPts val="0"/>
              </a:spcAft>
              <a:buSzPts val="600"/>
              <a:buNone/>
            </a:pPr>
            <a:r>
              <a:rPr lang="en-US" sz="600"/>
              <a:t>if the application can split each read request so that both disk members participate.</a:t>
            </a:r>
            <a:endParaRPr/>
          </a:p>
        </p:txBody>
      </p:sp>
      <p:sp>
        <p:nvSpPr>
          <p:cNvPr id="575" name="Google Shape;575;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82" name="Google Shape;58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000"/>
              <a:buNone/>
            </a:pPr>
            <a:r>
              <a:rPr lang="en-US" sz="1000"/>
              <a:t>RAID levels 2 and 3 make use of a parallel access technique. In a parallel access</a:t>
            </a:r>
            <a:endParaRPr/>
          </a:p>
          <a:p>
            <a:pPr indent="0" lvl="0" marL="0" rtl="0" algn="l">
              <a:lnSpc>
                <a:spcPct val="80000"/>
              </a:lnSpc>
              <a:spcBef>
                <a:spcPts val="0"/>
              </a:spcBef>
              <a:spcAft>
                <a:spcPts val="0"/>
              </a:spcAft>
              <a:buSzPts val="1000"/>
              <a:buNone/>
            </a:pPr>
            <a:r>
              <a:rPr lang="en-US" sz="1000"/>
              <a:t>array, all member disks participate in the execution of every I/O request. Typically,</a:t>
            </a:r>
            <a:endParaRPr/>
          </a:p>
          <a:p>
            <a:pPr indent="0" lvl="0" marL="0" rtl="0" algn="l">
              <a:lnSpc>
                <a:spcPct val="80000"/>
              </a:lnSpc>
              <a:spcBef>
                <a:spcPts val="0"/>
              </a:spcBef>
              <a:spcAft>
                <a:spcPts val="0"/>
              </a:spcAft>
              <a:buSzPts val="1000"/>
              <a:buNone/>
            </a:pPr>
            <a:r>
              <a:rPr lang="en-US" sz="1000"/>
              <a:t>the spindles of the individual drives are synchronized so that each disk head is in the</a:t>
            </a:r>
            <a:endParaRPr/>
          </a:p>
          <a:p>
            <a:pPr indent="0" lvl="0" marL="0" rtl="0" algn="l">
              <a:lnSpc>
                <a:spcPct val="80000"/>
              </a:lnSpc>
              <a:spcBef>
                <a:spcPts val="0"/>
              </a:spcBef>
              <a:spcAft>
                <a:spcPts val="0"/>
              </a:spcAft>
              <a:buSzPts val="1000"/>
              <a:buNone/>
            </a:pPr>
            <a:r>
              <a:rPr lang="en-US" sz="1000"/>
              <a:t>same position on each disk at any given time.</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As in the other RAID schemes, data striping is used. In the case of RAID 2</a:t>
            </a:r>
            <a:endParaRPr/>
          </a:p>
          <a:p>
            <a:pPr indent="0" lvl="0" marL="0" rtl="0" algn="l">
              <a:lnSpc>
                <a:spcPct val="80000"/>
              </a:lnSpc>
              <a:spcBef>
                <a:spcPts val="0"/>
              </a:spcBef>
              <a:spcAft>
                <a:spcPts val="0"/>
              </a:spcAft>
              <a:buSzPts val="1000"/>
              <a:buNone/>
            </a:pPr>
            <a:r>
              <a:rPr lang="en-US" sz="1000"/>
              <a:t>and 3, the strips are very small, often as small as a single byte or word. With RAID 2,</a:t>
            </a:r>
            <a:endParaRPr/>
          </a:p>
          <a:p>
            <a:pPr indent="0" lvl="0" marL="0" rtl="0" algn="l">
              <a:lnSpc>
                <a:spcPct val="80000"/>
              </a:lnSpc>
              <a:spcBef>
                <a:spcPts val="0"/>
              </a:spcBef>
              <a:spcAft>
                <a:spcPts val="0"/>
              </a:spcAft>
              <a:buSzPts val="1000"/>
              <a:buNone/>
            </a:pPr>
            <a:r>
              <a:rPr lang="en-US" sz="1000"/>
              <a:t>an error-correcting code is calculated across corresponding bits on each data disk,</a:t>
            </a:r>
            <a:endParaRPr/>
          </a:p>
          <a:p>
            <a:pPr indent="0" lvl="0" marL="0" rtl="0" algn="l">
              <a:lnSpc>
                <a:spcPct val="80000"/>
              </a:lnSpc>
              <a:spcBef>
                <a:spcPts val="0"/>
              </a:spcBef>
              <a:spcAft>
                <a:spcPts val="0"/>
              </a:spcAft>
              <a:buSzPts val="1000"/>
              <a:buNone/>
            </a:pPr>
            <a:r>
              <a:rPr lang="en-US" sz="1000"/>
              <a:t>and the bits of the code are stored in the corresponding bit positions on multiple</a:t>
            </a:r>
            <a:endParaRPr/>
          </a:p>
          <a:p>
            <a:pPr indent="0" lvl="0" marL="0" rtl="0" algn="l">
              <a:lnSpc>
                <a:spcPct val="80000"/>
              </a:lnSpc>
              <a:spcBef>
                <a:spcPts val="0"/>
              </a:spcBef>
              <a:spcAft>
                <a:spcPts val="0"/>
              </a:spcAft>
              <a:buSzPts val="1000"/>
              <a:buNone/>
            </a:pPr>
            <a:r>
              <a:rPr lang="en-US" sz="1000"/>
              <a:t>parity disks. Typically, a Hamming code is used, which is able to correct single-bit</a:t>
            </a:r>
            <a:endParaRPr/>
          </a:p>
          <a:p>
            <a:pPr indent="0" lvl="0" marL="0" rtl="0" algn="l">
              <a:lnSpc>
                <a:spcPct val="80000"/>
              </a:lnSpc>
              <a:spcBef>
                <a:spcPts val="0"/>
              </a:spcBef>
              <a:spcAft>
                <a:spcPts val="0"/>
              </a:spcAft>
              <a:buSzPts val="1000"/>
              <a:buNone/>
            </a:pPr>
            <a:r>
              <a:rPr lang="en-US" sz="1000"/>
              <a:t>errors and detect double-bit errors.</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Although RAID 2 requires fewer disks than RAID 1, it is still rather costly.</a:t>
            </a:r>
            <a:endParaRPr/>
          </a:p>
          <a:p>
            <a:pPr indent="0" lvl="0" marL="0" rtl="0" algn="l">
              <a:lnSpc>
                <a:spcPct val="80000"/>
              </a:lnSpc>
              <a:spcBef>
                <a:spcPts val="0"/>
              </a:spcBef>
              <a:spcAft>
                <a:spcPts val="0"/>
              </a:spcAft>
              <a:buSzPts val="1000"/>
              <a:buNone/>
            </a:pPr>
            <a:r>
              <a:rPr lang="en-US" sz="1000"/>
              <a:t>The number of redundant disks is proportional to the log of the number of data</a:t>
            </a:r>
            <a:endParaRPr/>
          </a:p>
          <a:p>
            <a:pPr indent="0" lvl="0" marL="0" rtl="0" algn="l">
              <a:lnSpc>
                <a:spcPct val="80000"/>
              </a:lnSpc>
              <a:spcBef>
                <a:spcPts val="0"/>
              </a:spcBef>
              <a:spcAft>
                <a:spcPts val="0"/>
              </a:spcAft>
              <a:buSzPts val="1000"/>
              <a:buNone/>
            </a:pPr>
            <a:r>
              <a:rPr lang="en-US" sz="1000"/>
              <a:t>disks. On a single read, all disks are simultaneously accessed. The requested data</a:t>
            </a:r>
            <a:endParaRPr/>
          </a:p>
          <a:p>
            <a:pPr indent="0" lvl="0" marL="0" rtl="0" algn="l">
              <a:lnSpc>
                <a:spcPct val="80000"/>
              </a:lnSpc>
              <a:spcBef>
                <a:spcPts val="0"/>
              </a:spcBef>
              <a:spcAft>
                <a:spcPts val="0"/>
              </a:spcAft>
              <a:buSzPts val="1000"/>
              <a:buNone/>
            </a:pPr>
            <a:r>
              <a:rPr lang="en-US" sz="1000"/>
              <a:t>and the associated error-correcting code are delivered to the array controller. If</a:t>
            </a:r>
            <a:endParaRPr/>
          </a:p>
          <a:p>
            <a:pPr indent="0" lvl="0" marL="0" rtl="0" algn="l">
              <a:lnSpc>
                <a:spcPct val="80000"/>
              </a:lnSpc>
              <a:spcBef>
                <a:spcPts val="0"/>
              </a:spcBef>
              <a:spcAft>
                <a:spcPts val="0"/>
              </a:spcAft>
              <a:buSzPts val="1000"/>
              <a:buNone/>
            </a:pPr>
            <a:r>
              <a:rPr lang="en-US" sz="1000"/>
              <a:t>there is a single-bit error, the controller can recognize and correct the error instantly,</a:t>
            </a:r>
            <a:endParaRPr/>
          </a:p>
          <a:p>
            <a:pPr indent="0" lvl="0" marL="0" rtl="0" algn="l">
              <a:lnSpc>
                <a:spcPct val="80000"/>
              </a:lnSpc>
              <a:spcBef>
                <a:spcPts val="0"/>
              </a:spcBef>
              <a:spcAft>
                <a:spcPts val="0"/>
              </a:spcAft>
              <a:buSzPts val="1000"/>
              <a:buNone/>
            </a:pPr>
            <a:r>
              <a:rPr lang="en-US" sz="1000"/>
              <a:t>so that the read access time is not slowed. On a single write, all data disks and parity</a:t>
            </a:r>
            <a:endParaRPr/>
          </a:p>
          <a:p>
            <a:pPr indent="0" lvl="0" marL="0" rtl="0" algn="l">
              <a:lnSpc>
                <a:spcPct val="80000"/>
              </a:lnSpc>
              <a:spcBef>
                <a:spcPts val="0"/>
              </a:spcBef>
              <a:spcAft>
                <a:spcPts val="0"/>
              </a:spcAft>
              <a:buSzPts val="1000"/>
              <a:buNone/>
            </a:pPr>
            <a:r>
              <a:rPr lang="en-US" sz="1000"/>
              <a:t>disks must be accessed for the write operation.</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RAID 2 would only be an effective choice in an environment in which many</a:t>
            </a:r>
            <a:endParaRPr/>
          </a:p>
          <a:p>
            <a:pPr indent="0" lvl="0" marL="0" rtl="0" algn="l">
              <a:lnSpc>
                <a:spcPct val="80000"/>
              </a:lnSpc>
              <a:spcBef>
                <a:spcPts val="0"/>
              </a:spcBef>
              <a:spcAft>
                <a:spcPts val="0"/>
              </a:spcAft>
              <a:buSzPts val="1000"/>
              <a:buNone/>
            </a:pPr>
            <a:r>
              <a:rPr lang="en-US" sz="1000"/>
              <a:t>disk errors occur. Given the high reliability of individual disks and disk drives,</a:t>
            </a:r>
            <a:endParaRPr/>
          </a:p>
          <a:p>
            <a:pPr indent="0" lvl="0" marL="0" rtl="0" algn="l">
              <a:lnSpc>
                <a:spcPct val="80000"/>
              </a:lnSpc>
              <a:spcBef>
                <a:spcPts val="0"/>
              </a:spcBef>
              <a:spcAft>
                <a:spcPts val="0"/>
              </a:spcAft>
              <a:buSzPts val="1000"/>
              <a:buNone/>
            </a:pPr>
            <a:r>
              <a:rPr lang="en-US" sz="1000"/>
              <a:t>RAID 2 is overkill and is not implemented.</a:t>
            </a:r>
            <a:endParaRPr/>
          </a:p>
        </p:txBody>
      </p:sp>
      <p:sp>
        <p:nvSpPr>
          <p:cNvPr id="583" name="Google Shape;583;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90" name="Google Shape;59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600"/>
              <a:buNone/>
            </a:pPr>
            <a:r>
              <a:rPr lang="en-US" sz="600"/>
              <a:t>RAID 3 is organized in a similar fashion to RAID 2. The difference is that RAID 3</a:t>
            </a:r>
            <a:endParaRPr/>
          </a:p>
          <a:p>
            <a:pPr indent="0" lvl="0" marL="0" rtl="0" algn="l">
              <a:lnSpc>
                <a:spcPct val="80000"/>
              </a:lnSpc>
              <a:spcBef>
                <a:spcPts val="0"/>
              </a:spcBef>
              <a:spcAft>
                <a:spcPts val="0"/>
              </a:spcAft>
              <a:buSzPts val="600"/>
              <a:buNone/>
            </a:pPr>
            <a:r>
              <a:rPr lang="en-US" sz="600"/>
              <a:t>requires only a single redundant disk, no matter how large the disk array. RAID 3</a:t>
            </a:r>
            <a:endParaRPr/>
          </a:p>
          <a:p>
            <a:pPr indent="0" lvl="0" marL="0" rtl="0" algn="l">
              <a:lnSpc>
                <a:spcPct val="80000"/>
              </a:lnSpc>
              <a:spcBef>
                <a:spcPts val="0"/>
              </a:spcBef>
              <a:spcAft>
                <a:spcPts val="0"/>
              </a:spcAft>
              <a:buSzPts val="600"/>
              <a:buNone/>
            </a:pPr>
            <a:r>
              <a:rPr lang="en-US" sz="600"/>
              <a:t>employs parallel access, with data distributed in small strips. Instead of an error correcting</a:t>
            </a:r>
            <a:endParaRPr/>
          </a:p>
          <a:p>
            <a:pPr indent="0" lvl="0" marL="0" rtl="0" algn="l">
              <a:lnSpc>
                <a:spcPct val="80000"/>
              </a:lnSpc>
              <a:spcBef>
                <a:spcPts val="0"/>
              </a:spcBef>
              <a:spcAft>
                <a:spcPts val="0"/>
              </a:spcAft>
              <a:buSzPts val="600"/>
              <a:buNone/>
            </a:pPr>
            <a:r>
              <a:rPr lang="en-US" sz="600"/>
              <a:t>code, a simple parity bit is computed for the set of individual bits in the</a:t>
            </a:r>
            <a:endParaRPr/>
          </a:p>
          <a:p>
            <a:pPr indent="0" lvl="0" marL="0" rtl="0" algn="l">
              <a:lnSpc>
                <a:spcPct val="80000"/>
              </a:lnSpc>
              <a:spcBef>
                <a:spcPts val="0"/>
              </a:spcBef>
              <a:spcAft>
                <a:spcPts val="0"/>
              </a:spcAft>
              <a:buSzPts val="600"/>
              <a:buNone/>
            </a:pPr>
            <a:r>
              <a:rPr lang="en-US" sz="600"/>
              <a:t>same position on all of the data disks.</a:t>
            </a:r>
            <a:endParaRPr/>
          </a:p>
          <a:p>
            <a:pPr indent="0" lvl="0" marL="0" rtl="0" algn="l">
              <a:lnSpc>
                <a:spcPct val="80000"/>
              </a:lnSpc>
              <a:spcBef>
                <a:spcPts val="0"/>
              </a:spcBef>
              <a:spcAft>
                <a:spcPts val="0"/>
              </a:spcAft>
              <a:buSzPts val="600"/>
              <a:buNone/>
            </a:pPr>
            <a:r>
              <a:t/>
            </a:r>
            <a:endParaRPr b="1" i="1" sz="600"/>
          </a:p>
          <a:p>
            <a:pPr indent="0" lvl="0" marL="0" rtl="0" algn="l">
              <a:lnSpc>
                <a:spcPct val="80000"/>
              </a:lnSpc>
              <a:spcBef>
                <a:spcPts val="0"/>
              </a:spcBef>
              <a:spcAft>
                <a:spcPts val="0"/>
              </a:spcAft>
              <a:buSzPts val="600"/>
              <a:buNone/>
            </a:pPr>
            <a:r>
              <a:rPr b="1" i="1" lang="en-US" sz="600"/>
              <a:t>REDUNDANCY In the event of a drive failure, the parity drive is accessed and data</a:t>
            </a:r>
            <a:endParaRPr/>
          </a:p>
          <a:p>
            <a:pPr indent="0" lvl="0" marL="0" rtl="0" algn="l">
              <a:lnSpc>
                <a:spcPct val="80000"/>
              </a:lnSpc>
              <a:spcBef>
                <a:spcPts val="0"/>
              </a:spcBef>
              <a:spcAft>
                <a:spcPts val="0"/>
              </a:spcAft>
              <a:buSzPts val="600"/>
              <a:buNone/>
            </a:pPr>
            <a:r>
              <a:rPr lang="en-US" sz="600"/>
              <a:t>is reconstructed from the remaining devices. Once the failed drive is replaced, the</a:t>
            </a:r>
            <a:endParaRPr/>
          </a:p>
          <a:p>
            <a:pPr indent="0" lvl="0" marL="0" rtl="0" algn="l">
              <a:lnSpc>
                <a:spcPct val="80000"/>
              </a:lnSpc>
              <a:spcBef>
                <a:spcPts val="0"/>
              </a:spcBef>
              <a:spcAft>
                <a:spcPts val="0"/>
              </a:spcAft>
              <a:buSzPts val="600"/>
              <a:buNone/>
            </a:pPr>
            <a:r>
              <a:rPr lang="en-US" sz="600"/>
              <a:t>missing data can be restored on the new drive and operation resumed.</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Data reconstruction is simple. Consider an array of five drives in which X0</a:t>
            </a:r>
            <a:endParaRPr/>
          </a:p>
          <a:p>
            <a:pPr indent="0" lvl="0" marL="0" rtl="0" algn="l">
              <a:lnSpc>
                <a:spcPct val="80000"/>
              </a:lnSpc>
              <a:spcBef>
                <a:spcPts val="0"/>
              </a:spcBef>
              <a:spcAft>
                <a:spcPts val="0"/>
              </a:spcAft>
              <a:buSzPts val="600"/>
              <a:buNone/>
            </a:pPr>
            <a:r>
              <a:rPr lang="en-US" sz="600"/>
              <a:t>through X3 contain data and X4 is the parity disk. The parity for the </a:t>
            </a:r>
            <a:r>
              <a:rPr i="1" lang="en-US" sz="600"/>
              <a:t>i th bit is</a:t>
            </a:r>
            <a:endParaRPr/>
          </a:p>
          <a:p>
            <a:pPr indent="0" lvl="0" marL="0" rtl="0" algn="l">
              <a:lnSpc>
                <a:spcPct val="80000"/>
              </a:lnSpc>
              <a:spcBef>
                <a:spcPts val="0"/>
              </a:spcBef>
              <a:spcAft>
                <a:spcPts val="0"/>
              </a:spcAft>
              <a:buSzPts val="600"/>
              <a:buNone/>
            </a:pPr>
            <a:r>
              <a:rPr lang="en-US" sz="600"/>
              <a:t>calculated as follows:</a:t>
            </a:r>
            <a:endParaRPr/>
          </a:p>
          <a:p>
            <a:pPr indent="0" lvl="0" marL="0" rtl="0" algn="l">
              <a:lnSpc>
                <a:spcPct val="80000"/>
              </a:lnSpc>
              <a:spcBef>
                <a:spcPts val="0"/>
              </a:spcBef>
              <a:spcAft>
                <a:spcPts val="0"/>
              </a:spcAft>
              <a:buSzPts val="600"/>
              <a:buNone/>
            </a:pPr>
            <a:r>
              <a:rPr lang="en-US" sz="600"/>
              <a:t>X4(</a:t>
            </a:r>
            <a:r>
              <a:rPr i="1" lang="en-US" sz="600"/>
              <a:t>i) = X3(i) X2(i) X1(i) X0(i)</a:t>
            </a:r>
            <a:endParaRPr/>
          </a:p>
          <a:p>
            <a:pPr indent="0" lvl="0" marL="0" rtl="0" algn="l">
              <a:lnSpc>
                <a:spcPct val="80000"/>
              </a:lnSpc>
              <a:spcBef>
                <a:spcPts val="0"/>
              </a:spcBef>
              <a:spcAft>
                <a:spcPts val="0"/>
              </a:spcAft>
              <a:buSzPts val="600"/>
              <a:buNone/>
            </a:pPr>
            <a:r>
              <a:rPr lang="en-US" sz="600"/>
              <a:t>where  is exclusive-OR function.</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Suppose that drive X1 has failed. If we add X4(</a:t>
            </a:r>
            <a:r>
              <a:rPr i="1" lang="en-US" sz="600"/>
              <a:t>i) X1(i) to both sides of the</a:t>
            </a:r>
            <a:endParaRPr/>
          </a:p>
          <a:p>
            <a:pPr indent="0" lvl="0" marL="0" rtl="0" algn="l">
              <a:lnSpc>
                <a:spcPct val="80000"/>
              </a:lnSpc>
              <a:spcBef>
                <a:spcPts val="0"/>
              </a:spcBef>
              <a:spcAft>
                <a:spcPts val="0"/>
              </a:spcAft>
              <a:buSzPts val="600"/>
              <a:buNone/>
            </a:pPr>
            <a:r>
              <a:rPr lang="en-US" sz="600"/>
              <a:t>preceding equation, we get</a:t>
            </a:r>
            <a:endParaRPr/>
          </a:p>
          <a:p>
            <a:pPr indent="0" lvl="0" marL="0" rtl="0" algn="l">
              <a:lnSpc>
                <a:spcPct val="80000"/>
              </a:lnSpc>
              <a:spcBef>
                <a:spcPts val="0"/>
              </a:spcBef>
              <a:spcAft>
                <a:spcPts val="0"/>
              </a:spcAft>
              <a:buSzPts val="600"/>
              <a:buNone/>
            </a:pPr>
            <a:r>
              <a:rPr lang="en-US" sz="600"/>
              <a:t>X1(</a:t>
            </a:r>
            <a:r>
              <a:rPr i="1" lang="en-US" sz="600"/>
              <a:t>i) = X4(i) X3(i) X2(i) X0(i)</a:t>
            </a:r>
            <a:endParaRPr/>
          </a:p>
          <a:p>
            <a:pPr indent="0" lvl="0" marL="0" rtl="0" algn="l">
              <a:lnSpc>
                <a:spcPct val="80000"/>
              </a:lnSpc>
              <a:spcBef>
                <a:spcPts val="0"/>
              </a:spcBef>
              <a:spcAft>
                <a:spcPts val="0"/>
              </a:spcAft>
              <a:buSzPts val="600"/>
              <a:buNone/>
            </a:pPr>
            <a:r>
              <a:rPr lang="en-US" sz="600"/>
              <a:t>Thus, the contents of each strip of data on X1 can be regenerated from the contents</a:t>
            </a:r>
            <a:endParaRPr/>
          </a:p>
          <a:p>
            <a:pPr indent="0" lvl="0" marL="0" rtl="0" algn="l">
              <a:lnSpc>
                <a:spcPct val="80000"/>
              </a:lnSpc>
              <a:spcBef>
                <a:spcPts val="0"/>
              </a:spcBef>
              <a:spcAft>
                <a:spcPts val="0"/>
              </a:spcAft>
              <a:buSzPts val="600"/>
              <a:buNone/>
            </a:pPr>
            <a:r>
              <a:rPr lang="en-US" sz="600"/>
              <a:t>of the corresponding strips on the remaining disks in the array. This principle is true</a:t>
            </a:r>
            <a:endParaRPr/>
          </a:p>
          <a:p>
            <a:pPr indent="0" lvl="0" marL="0" rtl="0" algn="l">
              <a:lnSpc>
                <a:spcPct val="80000"/>
              </a:lnSpc>
              <a:spcBef>
                <a:spcPts val="0"/>
              </a:spcBef>
              <a:spcAft>
                <a:spcPts val="0"/>
              </a:spcAft>
              <a:buSzPts val="600"/>
              <a:buNone/>
            </a:pPr>
            <a:r>
              <a:rPr lang="en-US" sz="600"/>
              <a:t>for RAID levels 3 through 6.</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In the event of a disk failure, all of the data are still available in what is referred</a:t>
            </a:r>
            <a:endParaRPr/>
          </a:p>
          <a:p>
            <a:pPr indent="0" lvl="0" marL="0" rtl="0" algn="l">
              <a:lnSpc>
                <a:spcPct val="80000"/>
              </a:lnSpc>
              <a:spcBef>
                <a:spcPts val="0"/>
              </a:spcBef>
              <a:spcAft>
                <a:spcPts val="0"/>
              </a:spcAft>
              <a:buSzPts val="600"/>
              <a:buNone/>
            </a:pPr>
            <a:r>
              <a:rPr lang="en-US" sz="600"/>
              <a:t>to as reduced mode. In this mode, for reads, the missing data are regenerated on the</a:t>
            </a:r>
            <a:endParaRPr/>
          </a:p>
          <a:p>
            <a:pPr indent="0" lvl="0" marL="0" rtl="0" algn="l">
              <a:lnSpc>
                <a:spcPct val="80000"/>
              </a:lnSpc>
              <a:spcBef>
                <a:spcPts val="0"/>
              </a:spcBef>
              <a:spcAft>
                <a:spcPts val="0"/>
              </a:spcAft>
              <a:buSzPts val="600"/>
              <a:buNone/>
            </a:pPr>
            <a:r>
              <a:rPr lang="en-US" sz="600"/>
              <a:t>fly using the exclusive-OR calculation. When data are written to a reduced RAID 3</a:t>
            </a:r>
            <a:endParaRPr/>
          </a:p>
          <a:p>
            <a:pPr indent="0" lvl="0" marL="0" rtl="0" algn="l">
              <a:lnSpc>
                <a:spcPct val="80000"/>
              </a:lnSpc>
              <a:spcBef>
                <a:spcPts val="0"/>
              </a:spcBef>
              <a:spcAft>
                <a:spcPts val="0"/>
              </a:spcAft>
              <a:buSzPts val="600"/>
              <a:buNone/>
            </a:pPr>
            <a:r>
              <a:rPr lang="en-US" sz="600"/>
              <a:t>array, consistency of the parity must be maintained for later regeneration. Return to</a:t>
            </a:r>
            <a:endParaRPr/>
          </a:p>
          <a:p>
            <a:pPr indent="0" lvl="0" marL="0" rtl="0" algn="l">
              <a:lnSpc>
                <a:spcPct val="80000"/>
              </a:lnSpc>
              <a:spcBef>
                <a:spcPts val="0"/>
              </a:spcBef>
              <a:spcAft>
                <a:spcPts val="0"/>
              </a:spcAft>
              <a:buSzPts val="600"/>
              <a:buNone/>
            </a:pPr>
            <a:r>
              <a:rPr lang="en-US" sz="600"/>
              <a:t>full operation requires that the failed disk be replaced and the entire contents of the</a:t>
            </a:r>
            <a:endParaRPr/>
          </a:p>
          <a:p>
            <a:pPr indent="0" lvl="0" marL="0" rtl="0" algn="l">
              <a:lnSpc>
                <a:spcPct val="80000"/>
              </a:lnSpc>
              <a:spcBef>
                <a:spcPts val="0"/>
              </a:spcBef>
              <a:spcAft>
                <a:spcPts val="0"/>
              </a:spcAft>
              <a:buSzPts val="600"/>
              <a:buNone/>
            </a:pPr>
            <a:r>
              <a:rPr lang="en-US" sz="600"/>
              <a:t>failed disk be regenerated on the new disk.</a:t>
            </a:r>
            <a:endParaRPr/>
          </a:p>
          <a:p>
            <a:pPr indent="0" lvl="0" marL="0" rtl="0" algn="l">
              <a:lnSpc>
                <a:spcPct val="80000"/>
              </a:lnSpc>
              <a:spcBef>
                <a:spcPts val="0"/>
              </a:spcBef>
              <a:spcAft>
                <a:spcPts val="0"/>
              </a:spcAft>
              <a:buSzPts val="600"/>
              <a:buNone/>
            </a:pPr>
            <a:r>
              <a:t/>
            </a:r>
            <a:endParaRPr b="1" i="1" sz="600"/>
          </a:p>
          <a:p>
            <a:pPr indent="0" lvl="0" marL="0" rtl="0" algn="l">
              <a:lnSpc>
                <a:spcPct val="80000"/>
              </a:lnSpc>
              <a:spcBef>
                <a:spcPts val="0"/>
              </a:spcBef>
              <a:spcAft>
                <a:spcPts val="0"/>
              </a:spcAft>
              <a:buSzPts val="600"/>
              <a:buNone/>
            </a:pPr>
            <a:r>
              <a:rPr b="1" i="1" lang="en-US" sz="600"/>
              <a:t>PERFORMANCE Because data are striped in very small strips, RAID 3 can achieve</a:t>
            </a:r>
            <a:endParaRPr/>
          </a:p>
          <a:p>
            <a:pPr indent="0" lvl="0" marL="0" rtl="0" algn="l">
              <a:lnSpc>
                <a:spcPct val="80000"/>
              </a:lnSpc>
              <a:spcBef>
                <a:spcPts val="0"/>
              </a:spcBef>
              <a:spcAft>
                <a:spcPts val="0"/>
              </a:spcAft>
              <a:buSzPts val="600"/>
              <a:buNone/>
            </a:pPr>
            <a:r>
              <a:rPr lang="en-US" sz="600"/>
              <a:t>very high data transfer rates. Any I/O request will involve the parallel transfer of</a:t>
            </a:r>
            <a:endParaRPr/>
          </a:p>
          <a:p>
            <a:pPr indent="0" lvl="0" marL="0" rtl="0" algn="l">
              <a:lnSpc>
                <a:spcPct val="80000"/>
              </a:lnSpc>
              <a:spcBef>
                <a:spcPts val="0"/>
              </a:spcBef>
              <a:spcAft>
                <a:spcPts val="0"/>
              </a:spcAft>
              <a:buSzPts val="600"/>
              <a:buNone/>
            </a:pPr>
            <a:r>
              <a:rPr lang="en-US" sz="600"/>
              <a:t>data from all of the data disks. For large transfers, the performance improvement is</a:t>
            </a:r>
            <a:endParaRPr/>
          </a:p>
          <a:p>
            <a:pPr indent="0" lvl="0" marL="0" rtl="0" algn="l">
              <a:lnSpc>
                <a:spcPct val="80000"/>
              </a:lnSpc>
              <a:spcBef>
                <a:spcPts val="0"/>
              </a:spcBef>
              <a:spcAft>
                <a:spcPts val="0"/>
              </a:spcAft>
              <a:buSzPts val="600"/>
              <a:buNone/>
            </a:pPr>
            <a:r>
              <a:rPr lang="en-US" sz="600"/>
              <a:t>especially noticeable. On the other hand, only one I/O request can be executed at a</a:t>
            </a:r>
            <a:endParaRPr/>
          </a:p>
          <a:p>
            <a:pPr indent="0" lvl="0" marL="0" rtl="0" algn="l">
              <a:lnSpc>
                <a:spcPct val="80000"/>
              </a:lnSpc>
              <a:spcBef>
                <a:spcPts val="0"/>
              </a:spcBef>
              <a:spcAft>
                <a:spcPts val="0"/>
              </a:spcAft>
              <a:buSzPts val="600"/>
              <a:buNone/>
            </a:pPr>
            <a:r>
              <a:rPr lang="en-US" sz="600"/>
              <a:t>time. Thus, in a transaction-oriented environment, performance suffers.</a:t>
            </a:r>
            <a:endParaRPr/>
          </a:p>
        </p:txBody>
      </p:sp>
      <p:sp>
        <p:nvSpPr>
          <p:cNvPr id="591" name="Google Shape;591;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98" name="Google Shape;598;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00"/>
              <a:buNone/>
            </a:pPr>
            <a:r>
              <a:rPr lang="en-US" sz="500"/>
              <a:t>RAID levels 4 through 6 make use of an independent access technique. In an independent</a:t>
            </a:r>
            <a:endParaRPr/>
          </a:p>
          <a:p>
            <a:pPr indent="0" lvl="0" marL="0" rtl="0" algn="l">
              <a:lnSpc>
                <a:spcPct val="80000"/>
              </a:lnSpc>
              <a:spcBef>
                <a:spcPts val="0"/>
              </a:spcBef>
              <a:spcAft>
                <a:spcPts val="0"/>
              </a:spcAft>
              <a:buSzPts val="500"/>
              <a:buNone/>
            </a:pPr>
            <a:r>
              <a:rPr lang="en-US" sz="500"/>
              <a:t>access array, each member disk operates independently, so that separate</a:t>
            </a:r>
            <a:endParaRPr/>
          </a:p>
          <a:p>
            <a:pPr indent="0" lvl="0" marL="0" rtl="0" algn="l">
              <a:lnSpc>
                <a:spcPct val="80000"/>
              </a:lnSpc>
              <a:spcBef>
                <a:spcPts val="0"/>
              </a:spcBef>
              <a:spcAft>
                <a:spcPts val="0"/>
              </a:spcAft>
              <a:buSzPts val="500"/>
              <a:buNone/>
            </a:pPr>
            <a:r>
              <a:rPr lang="en-US" sz="500"/>
              <a:t>I/O requests can be satisfied in parallel. Because of this, independent access arrays</a:t>
            </a:r>
            <a:endParaRPr/>
          </a:p>
          <a:p>
            <a:pPr indent="0" lvl="0" marL="0" rtl="0" algn="l">
              <a:lnSpc>
                <a:spcPct val="80000"/>
              </a:lnSpc>
              <a:spcBef>
                <a:spcPts val="0"/>
              </a:spcBef>
              <a:spcAft>
                <a:spcPts val="0"/>
              </a:spcAft>
              <a:buSzPts val="500"/>
              <a:buNone/>
            </a:pPr>
            <a:r>
              <a:rPr lang="en-US" sz="500"/>
              <a:t>are more suitable for applications that require high I/O request rates and are relatively</a:t>
            </a:r>
            <a:endParaRPr/>
          </a:p>
          <a:p>
            <a:pPr indent="0" lvl="0" marL="0" rtl="0" algn="l">
              <a:lnSpc>
                <a:spcPct val="80000"/>
              </a:lnSpc>
              <a:spcBef>
                <a:spcPts val="0"/>
              </a:spcBef>
              <a:spcAft>
                <a:spcPts val="0"/>
              </a:spcAft>
              <a:buSzPts val="500"/>
              <a:buNone/>
            </a:pPr>
            <a:r>
              <a:rPr lang="en-US" sz="500"/>
              <a:t>less suited for applications that require high data transfer rates.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As in the other RAID schemes, data striping is used. In the case of RAID</a:t>
            </a:r>
            <a:endParaRPr/>
          </a:p>
          <a:p>
            <a:pPr indent="0" lvl="0" marL="0" rtl="0" algn="l">
              <a:lnSpc>
                <a:spcPct val="80000"/>
              </a:lnSpc>
              <a:spcBef>
                <a:spcPts val="0"/>
              </a:spcBef>
              <a:spcAft>
                <a:spcPts val="0"/>
              </a:spcAft>
              <a:buSzPts val="500"/>
              <a:buNone/>
            </a:pPr>
            <a:r>
              <a:rPr lang="en-US" sz="500"/>
              <a:t>4 through 6, the strips are relatively large. With RAID 4, a bit-by-bit parity strip</a:t>
            </a:r>
            <a:endParaRPr/>
          </a:p>
          <a:p>
            <a:pPr indent="0" lvl="0" marL="0" rtl="0" algn="l">
              <a:lnSpc>
                <a:spcPct val="80000"/>
              </a:lnSpc>
              <a:spcBef>
                <a:spcPts val="0"/>
              </a:spcBef>
              <a:spcAft>
                <a:spcPts val="0"/>
              </a:spcAft>
              <a:buSzPts val="500"/>
              <a:buNone/>
            </a:pPr>
            <a:r>
              <a:rPr lang="en-US" sz="500"/>
              <a:t>is calculated across corresponding strips on each data disk, and the parity bits are</a:t>
            </a:r>
            <a:endParaRPr/>
          </a:p>
          <a:p>
            <a:pPr indent="0" lvl="0" marL="0" rtl="0" algn="l">
              <a:lnSpc>
                <a:spcPct val="80000"/>
              </a:lnSpc>
              <a:spcBef>
                <a:spcPts val="0"/>
              </a:spcBef>
              <a:spcAft>
                <a:spcPts val="0"/>
              </a:spcAft>
              <a:buSzPts val="500"/>
              <a:buNone/>
            </a:pPr>
            <a:r>
              <a:rPr lang="en-US" sz="500"/>
              <a:t>stored in the corresponding strip on the parity disk.</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RAID 4 involves a write penalty when an I/O write request of small size is performed.</a:t>
            </a:r>
            <a:endParaRPr/>
          </a:p>
          <a:p>
            <a:pPr indent="0" lvl="0" marL="0" rtl="0" algn="l">
              <a:lnSpc>
                <a:spcPct val="80000"/>
              </a:lnSpc>
              <a:spcBef>
                <a:spcPts val="0"/>
              </a:spcBef>
              <a:spcAft>
                <a:spcPts val="0"/>
              </a:spcAft>
              <a:buSzPts val="500"/>
              <a:buNone/>
            </a:pPr>
            <a:r>
              <a:rPr lang="en-US" sz="500"/>
              <a:t>Each time that a write occurs, the array management software must update</a:t>
            </a:r>
            <a:endParaRPr/>
          </a:p>
          <a:p>
            <a:pPr indent="0" lvl="0" marL="0" rtl="0" algn="l">
              <a:lnSpc>
                <a:spcPct val="80000"/>
              </a:lnSpc>
              <a:spcBef>
                <a:spcPts val="0"/>
              </a:spcBef>
              <a:spcAft>
                <a:spcPts val="0"/>
              </a:spcAft>
              <a:buSzPts val="500"/>
              <a:buNone/>
            </a:pPr>
            <a:r>
              <a:rPr lang="en-US" sz="500"/>
              <a:t>not only the user data but also the corresponding parity bits. Consider an array of</a:t>
            </a:r>
            <a:endParaRPr/>
          </a:p>
          <a:p>
            <a:pPr indent="0" lvl="0" marL="0" rtl="0" algn="l">
              <a:lnSpc>
                <a:spcPct val="80000"/>
              </a:lnSpc>
              <a:spcBef>
                <a:spcPts val="0"/>
              </a:spcBef>
              <a:spcAft>
                <a:spcPts val="0"/>
              </a:spcAft>
              <a:buSzPts val="500"/>
              <a:buNone/>
            </a:pPr>
            <a:r>
              <a:rPr lang="en-US" sz="500"/>
              <a:t>five drives in which X0 through X3 contain data and X4 is the parity disk. Suppose</a:t>
            </a:r>
            <a:endParaRPr/>
          </a:p>
          <a:p>
            <a:pPr indent="0" lvl="0" marL="0" rtl="0" algn="l">
              <a:lnSpc>
                <a:spcPct val="80000"/>
              </a:lnSpc>
              <a:spcBef>
                <a:spcPts val="0"/>
              </a:spcBef>
              <a:spcAft>
                <a:spcPts val="0"/>
              </a:spcAft>
              <a:buSzPts val="500"/>
              <a:buNone/>
            </a:pPr>
            <a:r>
              <a:rPr lang="en-US" sz="500"/>
              <a:t>that a write is performed that only involves a strip on disk X1. Initially, for each bit</a:t>
            </a:r>
            <a:endParaRPr/>
          </a:p>
          <a:p>
            <a:pPr indent="0" lvl="0" marL="0" rtl="0" algn="l">
              <a:lnSpc>
                <a:spcPct val="80000"/>
              </a:lnSpc>
              <a:spcBef>
                <a:spcPts val="0"/>
              </a:spcBef>
              <a:spcAft>
                <a:spcPts val="0"/>
              </a:spcAft>
              <a:buSzPts val="500"/>
              <a:buNone/>
            </a:pPr>
            <a:r>
              <a:rPr i="1" lang="en-US" sz="500"/>
              <a:t>i , we have the following relationship:</a:t>
            </a:r>
            <a:endParaRPr/>
          </a:p>
          <a:p>
            <a:pPr indent="0" lvl="0" marL="0" rtl="0" algn="l">
              <a:lnSpc>
                <a:spcPct val="80000"/>
              </a:lnSpc>
              <a:spcBef>
                <a:spcPts val="0"/>
              </a:spcBef>
              <a:spcAft>
                <a:spcPts val="0"/>
              </a:spcAft>
              <a:buSzPts val="500"/>
              <a:buNone/>
            </a:pPr>
            <a:r>
              <a:rPr lang="en-US" sz="500"/>
              <a:t>X4(</a:t>
            </a:r>
            <a:r>
              <a:rPr i="1" lang="en-US" sz="500"/>
              <a:t>i) = X3(i) X2(i) X1(i) X0(i) </a:t>
            </a:r>
            <a:r>
              <a:rPr b="1" i="1" lang="en-US" sz="500"/>
              <a:t>(11.1)</a:t>
            </a:r>
            <a:endParaRPr/>
          </a:p>
          <a:p>
            <a:pPr indent="0" lvl="0" marL="0" rtl="0" algn="l">
              <a:lnSpc>
                <a:spcPct val="80000"/>
              </a:lnSpc>
              <a:spcBef>
                <a:spcPts val="0"/>
              </a:spcBef>
              <a:spcAft>
                <a:spcPts val="0"/>
              </a:spcAft>
              <a:buSzPts val="500"/>
              <a:buNone/>
            </a:pPr>
            <a:r>
              <a:rPr lang="en-US" sz="500"/>
              <a:t>After the update, with potentially altered bits indicated by a prime symbol:</a:t>
            </a:r>
            <a:endParaRPr/>
          </a:p>
          <a:p>
            <a:pPr indent="0" lvl="0" marL="0" rtl="0" algn="l">
              <a:lnSpc>
                <a:spcPct val="80000"/>
              </a:lnSpc>
              <a:spcBef>
                <a:spcPts val="0"/>
              </a:spcBef>
              <a:spcAft>
                <a:spcPts val="0"/>
              </a:spcAft>
              <a:buSzPts val="500"/>
              <a:buNone/>
            </a:pPr>
            <a:r>
              <a:rPr lang="en-US" sz="500"/>
              <a:t>X4=(</a:t>
            </a:r>
            <a:r>
              <a:rPr i="1" lang="en-US" sz="500"/>
              <a:t>i) = X3(i) X2(i) X1=(i) X0(i)</a:t>
            </a:r>
            <a:endParaRPr/>
          </a:p>
          <a:p>
            <a:pPr indent="0" lvl="0" marL="0" rtl="0" algn="l">
              <a:lnSpc>
                <a:spcPct val="80000"/>
              </a:lnSpc>
              <a:spcBef>
                <a:spcPts val="0"/>
              </a:spcBef>
              <a:spcAft>
                <a:spcPts val="0"/>
              </a:spcAft>
              <a:buSzPts val="500"/>
              <a:buNone/>
            </a:pPr>
            <a:r>
              <a:rPr lang="en-US" sz="500"/>
              <a:t>= X3(</a:t>
            </a:r>
            <a:r>
              <a:rPr i="1" lang="en-US" sz="500"/>
              <a:t>i) X2(i) X1=(i) X0(i) X1(i) X1(i)</a:t>
            </a:r>
            <a:endParaRPr/>
          </a:p>
          <a:p>
            <a:pPr indent="0" lvl="0" marL="0" rtl="0" algn="l">
              <a:lnSpc>
                <a:spcPct val="80000"/>
              </a:lnSpc>
              <a:spcBef>
                <a:spcPts val="0"/>
              </a:spcBef>
              <a:spcAft>
                <a:spcPts val="0"/>
              </a:spcAft>
              <a:buSzPts val="500"/>
              <a:buNone/>
            </a:pPr>
            <a:r>
              <a:rPr lang="en-US" sz="500"/>
              <a:t>= X3(</a:t>
            </a:r>
            <a:r>
              <a:rPr i="1" lang="en-US" sz="500"/>
              <a:t>i) X2(i) X1 (i) X0(i) X1(i) X1=(i)</a:t>
            </a:r>
            <a:endParaRPr/>
          </a:p>
          <a:p>
            <a:pPr indent="0" lvl="0" marL="0" rtl="0" algn="l">
              <a:lnSpc>
                <a:spcPct val="80000"/>
              </a:lnSpc>
              <a:spcBef>
                <a:spcPts val="0"/>
              </a:spcBef>
              <a:spcAft>
                <a:spcPts val="0"/>
              </a:spcAft>
              <a:buSzPts val="500"/>
              <a:buNone/>
            </a:pPr>
            <a:r>
              <a:rPr lang="en-US" sz="500"/>
              <a:t>= X4(</a:t>
            </a:r>
            <a:r>
              <a:rPr i="1" lang="en-US" sz="500"/>
              <a:t>i) X1(i) X1=(i)</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The preceding set of equations is derived as follows. The first line shows that</a:t>
            </a:r>
            <a:endParaRPr/>
          </a:p>
          <a:p>
            <a:pPr indent="0" lvl="0" marL="0" rtl="0" algn="l">
              <a:lnSpc>
                <a:spcPct val="80000"/>
              </a:lnSpc>
              <a:spcBef>
                <a:spcPts val="0"/>
              </a:spcBef>
              <a:spcAft>
                <a:spcPts val="0"/>
              </a:spcAft>
              <a:buSzPts val="500"/>
              <a:buNone/>
            </a:pPr>
            <a:r>
              <a:rPr lang="en-US" sz="500"/>
              <a:t>a change in X1 will also affect the parity disk X4. In the second line, we add the</a:t>
            </a:r>
            <a:endParaRPr/>
          </a:p>
          <a:p>
            <a:pPr indent="0" lvl="0" marL="0" rtl="0" algn="l">
              <a:lnSpc>
                <a:spcPct val="80000"/>
              </a:lnSpc>
              <a:spcBef>
                <a:spcPts val="0"/>
              </a:spcBef>
              <a:spcAft>
                <a:spcPts val="0"/>
              </a:spcAft>
              <a:buSzPts val="500"/>
              <a:buNone/>
            </a:pPr>
            <a:r>
              <a:rPr lang="en-US" sz="500"/>
              <a:t>terms [ X1(</a:t>
            </a:r>
            <a:r>
              <a:rPr i="1" lang="en-US" sz="500"/>
              <a:t>i) X1(i)] . Because the exclusive-OR of any quantity with itself</a:t>
            </a:r>
            <a:endParaRPr/>
          </a:p>
          <a:p>
            <a:pPr indent="0" lvl="0" marL="0" rtl="0" algn="l">
              <a:lnSpc>
                <a:spcPct val="80000"/>
              </a:lnSpc>
              <a:spcBef>
                <a:spcPts val="0"/>
              </a:spcBef>
              <a:spcAft>
                <a:spcPts val="0"/>
              </a:spcAft>
              <a:buSzPts val="500"/>
              <a:buNone/>
            </a:pPr>
            <a:r>
              <a:rPr lang="en-US" sz="500"/>
              <a:t>is 0, this does not affect the equation. However, it is a convenience that is used to</a:t>
            </a:r>
            <a:endParaRPr/>
          </a:p>
          <a:p>
            <a:pPr indent="0" lvl="0" marL="0" rtl="0" algn="l">
              <a:lnSpc>
                <a:spcPct val="80000"/>
              </a:lnSpc>
              <a:spcBef>
                <a:spcPts val="0"/>
              </a:spcBef>
              <a:spcAft>
                <a:spcPts val="0"/>
              </a:spcAft>
              <a:buSzPts val="500"/>
              <a:buNone/>
            </a:pPr>
            <a:r>
              <a:rPr lang="en-US" sz="500"/>
              <a:t>create the third line, by reordering. Finally, Equation ( 11.1 ) is used to replace the</a:t>
            </a:r>
            <a:endParaRPr/>
          </a:p>
          <a:p>
            <a:pPr indent="0" lvl="0" marL="0" rtl="0" algn="l">
              <a:lnSpc>
                <a:spcPct val="80000"/>
              </a:lnSpc>
              <a:spcBef>
                <a:spcPts val="0"/>
              </a:spcBef>
              <a:spcAft>
                <a:spcPts val="0"/>
              </a:spcAft>
              <a:buSzPts val="500"/>
              <a:buNone/>
            </a:pPr>
            <a:r>
              <a:rPr lang="en-US" sz="500"/>
              <a:t>first four terms by X4( </a:t>
            </a:r>
            <a:r>
              <a:rPr i="1" lang="en-US" sz="500"/>
              <a:t>i ).</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To calculate the new parity, the array management software must read the old</a:t>
            </a:r>
            <a:endParaRPr/>
          </a:p>
          <a:p>
            <a:pPr indent="0" lvl="0" marL="0" rtl="0" algn="l">
              <a:lnSpc>
                <a:spcPct val="80000"/>
              </a:lnSpc>
              <a:spcBef>
                <a:spcPts val="0"/>
              </a:spcBef>
              <a:spcAft>
                <a:spcPts val="0"/>
              </a:spcAft>
              <a:buSzPts val="500"/>
              <a:buNone/>
            </a:pPr>
            <a:r>
              <a:rPr lang="en-US" sz="500"/>
              <a:t>user strip and the old parity strip. Then it can update these two strips with the new</a:t>
            </a:r>
            <a:endParaRPr/>
          </a:p>
          <a:p>
            <a:pPr indent="0" lvl="0" marL="0" rtl="0" algn="l">
              <a:lnSpc>
                <a:spcPct val="80000"/>
              </a:lnSpc>
              <a:spcBef>
                <a:spcPts val="0"/>
              </a:spcBef>
              <a:spcAft>
                <a:spcPts val="0"/>
              </a:spcAft>
              <a:buSzPts val="500"/>
              <a:buNone/>
            </a:pPr>
            <a:r>
              <a:rPr lang="en-US" sz="500"/>
              <a:t>data and the newly calculated parity. Thus, each strip write involves two reads and</a:t>
            </a:r>
            <a:endParaRPr/>
          </a:p>
          <a:p>
            <a:pPr indent="0" lvl="0" marL="0" rtl="0" algn="l">
              <a:lnSpc>
                <a:spcPct val="80000"/>
              </a:lnSpc>
              <a:spcBef>
                <a:spcPts val="0"/>
              </a:spcBef>
              <a:spcAft>
                <a:spcPts val="0"/>
              </a:spcAft>
              <a:buSzPts val="500"/>
              <a:buNone/>
            </a:pPr>
            <a:r>
              <a:rPr lang="en-US" sz="500"/>
              <a:t>two writes.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In the case of a larger size I/O write that involves strips on all disk drives, parity</a:t>
            </a:r>
            <a:endParaRPr/>
          </a:p>
          <a:p>
            <a:pPr indent="0" lvl="0" marL="0" rtl="0" algn="l">
              <a:lnSpc>
                <a:spcPct val="80000"/>
              </a:lnSpc>
              <a:spcBef>
                <a:spcPts val="0"/>
              </a:spcBef>
              <a:spcAft>
                <a:spcPts val="0"/>
              </a:spcAft>
              <a:buSzPts val="500"/>
              <a:buNone/>
            </a:pPr>
            <a:r>
              <a:rPr lang="en-US" sz="500"/>
              <a:t>is easily computed by calculation using only the new data bits. Thus, the parity drive</a:t>
            </a:r>
            <a:endParaRPr/>
          </a:p>
          <a:p>
            <a:pPr indent="0" lvl="0" marL="0" rtl="0" algn="l">
              <a:lnSpc>
                <a:spcPct val="80000"/>
              </a:lnSpc>
              <a:spcBef>
                <a:spcPts val="0"/>
              </a:spcBef>
              <a:spcAft>
                <a:spcPts val="0"/>
              </a:spcAft>
              <a:buSzPts val="500"/>
              <a:buNone/>
            </a:pPr>
            <a:r>
              <a:rPr lang="en-US" sz="500"/>
              <a:t>can be updated in parallel with the data drives and there are no extra reads or writes.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In any case, every write operation must involve the parity disk, which therefore</a:t>
            </a:r>
            <a:endParaRPr/>
          </a:p>
          <a:p>
            <a:pPr indent="0" lvl="0" marL="0" rtl="0" algn="l">
              <a:lnSpc>
                <a:spcPct val="80000"/>
              </a:lnSpc>
              <a:spcBef>
                <a:spcPts val="0"/>
              </a:spcBef>
              <a:spcAft>
                <a:spcPts val="0"/>
              </a:spcAft>
              <a:buSzPts val="500"/>
              <a:buNone/>
            </a:pPr>
            <a:r>
              <a:rPr lang="en-US" sz="500"/>
              <a:t>can become a bottleneck.</a:t>
            </a:r>
            <a:endParaRPr/>
          </a:p>
          <a:p>
            <a:pPr indent="0" lvl="0" marL="0" rtl="0" algn="l">
              <a:spcBef>
                <a:spcPts val="0"/>
              </a:spcBef>
              <a:spcAft>
                <a:spcPts val="0"/>
              </a:spcAft>
              <a:buNone/>
            </a:pPr>
            <a:r>
              <a:t/>
            </a:r>
            <a:endParaRPr sz="500"/>
          </a:p>
        </p:txBody>
      </p:sp>
      <p:sp>
        <p:nvSpPr>
          <p:cNvPr id="599" name="Google Shape;599;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2" name="Google Shape;3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700"/>
              <a:buNone/>
            </a:pPr>
            <a:r>
              <a:rPr lang="en-US" sz="700"/>
              <a:t>There are great differences across classes and even substantial differences</a:t>
            </a:r>
            <a:endParaRPr/>
          </a:p>
          <a:p>
            <a:pPr indent="0" lvl="0" marL="0" rtl="0" algn="l">
              <a:lnSpc>
                <a:spcPct val="80000"/>
              </a:lnSpc>
              <a:spcBef>
                <a:spcPts val="0"/>
              </a:spcBef>
              <a:spcAft>
                <a:spcPts val="0"/>
              </a:spcAft>
              <a:buSzPts val="700"/>
              <a:buNone/>
            </a:pPr>
            <a:r>
              <a:rPr lang="en-US" sz="700"/>
              <a:t>within each class. Among the key differences are the following:</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Data rate: There may be differences of several orders of magnitude between</a:t>
            </a:r>
            <a:endParaRPr/>
          </a:p>
          <a:p>
            <a:pPr indent="0" lvl="0" marL="0" rtl="0" algn="l">
              <a:lnSpc>
                <a:spcPct val="80000"/>
              </a:lnSpc>
              <a:spcBef>
                <a:spcPts val="0"/>
              </a:spcBef>
              <a:spcAft>
                <a:spcPts val="0"/>
              </a:spcAft>
              <a:buSzPts val="700"/>
              <a:buNone/>
            </a:pPr>
            <a:r>
              <a:rPr lang="en-US" sz="700"/>
              <a:t>the data transfer rates. Figure 11.1 gives some examples.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Application: The use to which a device is put has an influence on the software</a:t>
            </a:r>
            <a:endParaRPr/>
          </a:p>
          <a:p>
            <a:pPr indent="0" lvl="0" marL="0" rtl="0" algn="l">
              <a:lnSpc>
                <a:spcPct val="80000"/>
              </a:lnSpc>
              <a:spcBef>
                <a:spcPts val="0"/>
              </a:spcBef>
              <a:spcAft>
                <a:spcPts val="0"/>
              </a:spcAft>
              <a:buSzPts val="700"/>
              <a:buNone/>
            </a:pPr>
            <a:r>
              <a:rPr lang="en-US" sz="700"/>
              <a:t>and policies in the operating system and supporting utilities. For example, a</a:t>
            </a:r>
            <a:endParaRPr/>
          </a:p>
          <a:p>
            <a:pPr indent="0" lvl="0" marL="0" rtl="0" algn="l">
              <a:lnSpc>
                <a:spcPct val="80000"/>
              </a:lnSpc>
              <a:spcBef>
                <a:spcPts val="0"/>
              </a:spcBef>
              <a:spcAft>
                <a:spcPts val="0"/>
              </a:spcAft>
              <a:buSzPts val="700"/>
              <a:buNone/>
            </a:pPr>
            <a:r>
              <a:rPr lang="en-US" sz="700"/>
              <a:t>disk used for files requires the support of file management software. A disk</a:t>
            </a:r>
            <a:endParaRPr/>
          </a:p>
          <a:p>
            <a:pPr indent="0" lvl="0" marL="0" rtl="0" algn="l">
              <a:lnSpc>
                <a:spcPct val="80000"/>
              </a:lnSpc>
              <a:spcBef>
                <a:spcPts val="0"/>
              </a:spcBef>
              <a:spcAft>
                <a:spcPts val="0"/>
              </a:spcAft>
              <a:buSzPts val="700"/>
              <a:buNone/>
            </a:pPr>
            <a:r>
              <a:rPr lang="en-US" sz="700"/>
              <a:t>used as a backing store for pages in a virtual memory scheme depends on the</a:t>
            </a:r>
            <a:endParaRPr/>
          </a:p>
          <a:p>
            <a:pPr indent="0" lvl="0" marL="0" rtl="0" algn="l">
              <a:lnSpc>
                <a:spcPct val="80000"/>
              </a:lnSpc>
              <a:spcBef>
                <a:spcPts val="0"/>
              </a:spcBef>
              <a:spcAft>
                <a:spcPts val="0"/>
              </a:spcAft>
              <a:buSzPts val="700"/>
              <a:buNone/>
            </a:pPr>
            <a:r>
              <a:rPr lang="en-US" sz="700"/>
              <a:t>use of virtual memory hardware and software. Furthermore, these applications</a:t>
            </a:r>
            <a:endParaRPr/>
          </a:p>
          <a:p>
            <a:pPr indent="0" lvl="0" marL="0" rtl="0" algn="l">
              <a:lnSpc>
                <a:spcPct val="80000"/>
              </a:lnSpc>
              <a:spcBef>
                <a:spcPts val="0"/>
              </a:spcBef>
              <a:spcAft>
                <a:spcPts val="0"/>
              </a:spcAft>
              <a:buSzPts val="700"/>
              <a:buNone/>
            </a:pPr>
            <a:r>
              <a:rPr lang="en-US" sz="700"/>
              <a:t>have an impact on disk scheduling algorithms (discussed later in this</a:t>
            </a:r>
            <a:endParaRPr/>
          </a:p>
          <a:p>
            <a:pPr indent="0" lvl="0" marL="0" rtl="0" algn="l">
              <a:lnSpc>
                <a:spcPct val="80000"/>
              </a:lnSpc>
              <a:spcBef>
                <a:spcPts val="0"/>
              </a:spcBef>
              <a:spcAft>
                <a:spcPts val="0"/>
              </a:spcAft>
              <a:buSzPts val="700"/>
              <a:buNone/>
            </a:pPr>
            <a:r>
              <a:rPr lang="en-US" sz="700"/>
              <a:t>chapter). As another example, a terminal may be used by an ordinary user or a</a:t>
            </a:r>
            <a:endParaRPr/>
          </a:p>
          <a:p>
            <a:pPr indent="0" lvl="0" marL="0" rtl="0" algn="l">
              <a:lnSpc>
                <a:spcPct val="80000"/>
              </a:lnSpc>
              <a:spcBef>
                <a:spcPts val="0"/>
              </a:spcBef>
              <a:spcAft>
                <a:spcPts val="0"/>
              </a:spcAft>
              <a:buSzPts val="700"/>
              <a:buNone/>
            </a:pPr>
            <a:r>
              <a:rPr lang="en-US" sz="700"/>
              <a:t>system administrator. These uses imply different privilege levels and perhaps</a:t>
            </a:r>
            <a:endParaRPr/>
          </a:p>
          <a:p>
            <a:pPr indent="0" lvl="0" marL="0" rtl="0" algn="l">
              <a:lnSpc>
                <a:spcPct val="80000"/>
              </a:lnSpc>
              <a:spcBef>
                <a:spcPts val="0"/>
              </a:spcBef>
              <a:spcAft>
                <a:spcPts val="0"/>
              </a:spcAft>
              <a:buSzPts val="700"/>
              <a:buNone/>
            </a:pPr>
            <a:r>
              <a:rPr lang="en-US" sz="700"/>
              <a:t>different priorities in the operating system.</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Complexity of control: A printer requires a relatively simple control interface.</a:t>
            </a:r>
            <a:endParaRPr/>
          </a:p>
          <a:p>
            <a:pPr indent="0" lvl="0" marL="0" rtl="0" algn="l">
              <a:lnSpc>
                <a:spcPct val="80000"/>
              </a:lnSpc>
              <a:spcBef>
                <a:spcPts val="0"/>
              </a:spcBef>
              <a:spcAft>
                <a:spcPts val="0"/>
              </a:spcAft>
              <a:buSzPts val="700"/>
              <a:buNone/>
            </a:pPr>
            <a:r>
              <a:rPr lang="en-US" sz="700"/>
              <a:t>A disk is much more complex. The effect of these differences on the operating</a:t>
            </a:r>
            <a:endParaRPr/>
          </a:p>
          <a:p>
            <a:pPr indent="0" lvl="0" marL="0" rtl="0" algn="l">
              <a:lnSpc>
                <a:spcPct val="80000"/>
              </a:lnSpc>
              <a:spcBef>
                <a:spcPts val="0"/>
              </a:spcBef>
              <a:spcAft>
                <a:spcPts val="0"/>
              </a:spcAft>
              <a:buSzPts val="700"/>
              <a:buNone/>
            </a:pPr>
            <a:r>
              <a:rPr lang="en-US" sz="700"/>
              <a:t>system is filtered to some extent by the complexity of the I/O module that</a:t>
            </a:r>
            <a:endParaRPr/>
          </a:p>
          <a:p>
            <a:pPr indent="0" lvl="0" marL="0" rtl="0" algn="l">
              <a:lnSpc>
                <a:spcPct val="80000"/>
              </a:lnSpc>
              <a:spcBef>
                <a:spcPts val="0"/>
              </a:spcBef>
              <a:spcAft>
                <a:spcPts val="0"/>
              </a:spcAft>
              <a:buSzPts val="700"/>
              <a:buNone/>
            </a:pPr>
            <a:r>
              <a:rPr lang="en-US" sz="700"/>
              <a:t>controls the device, as discussed in the next section.</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b="1" lang="en-US" sz="700"/>
              <a:t>Unit of transfer: Data may be transferred as a stream of bytes or characters</a:t>
            </a:r>
            <a:endParaRPr/>
          </a:p>
          <a:p>
            <a:pPr indent="0" lvl="0" marL="0" rtl="0" algn="l">
              <a:lnSpc>
                <a:spcPct val="80000"/>
              </a:lnSpc>
              <a:spcBef>
                <a:spcPts val="0"/>
              </a:spcBef>
              <a:spcAft>
                <a:spcPts val="0"/>
              </a:spcAft>
              <a:buSzPts val="700"/>
              <a:buNone/>
            </a:pPr>
            <a:r>
              <a:rPr lang="en-US" sz="700"/>
              <a:t>(e.g., terminal I/O) or in larger blocks (e.g., disk I/O).</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Data representation: Different data encoding schemes are used by different</a:t>
            </a:r>
            <a:endParaRPr/>
          </a:p>
          <a:p>
            <a:pPr indent="0" lvl="0" marL="0" rtl="0" algn="l">
              <a:lnSpc>
                <a:spcPct val="80000"/>
              </a:lnSpc>
              <a:spcBef>
                <a:spcPts val="0"/>
              </a:spcBef>
              <a:spcAft>
                <a:spcPts val="0"/>
              </a:spcAft>
              <a:buSzPts val="700"/>
              <a:buNone/>
            </a:pPr>
            <a:r>
              <a:rPr lang="en-US" sz="700"/>
              <a:t>devices, including differences in character code and parity conventions.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Error conditions: The nature of errors, the way in which they are reported,</a:t>
            </a:r>
            <a:endParaRPr/>
          </a:p>
          <a:p>
            <a:pPr indent="0" lvl="0" marL="0" rtl="0" algn="l">
              <a:lnSpc>
                <a:spcPct val="80000"/>
              </a:lnSpc>
              <a:spcBef>
                <a:spcPts val="0"/>
              </a:spcBef>
              <a:spcAft>
                <a:spcPts val="0"/>
              </a:spcAft>
              <a:buSzPts val="700"/>
              <a:buNone/>
            </a:pPr>
            <a:r>
              <a:rPr lang="en-US" sz="700"/>
              <a:t>their consequences, and the available range of responses differ widely from</a:t>
            </a:r>
            <a:endParaRPr/>
          </a:p>
          <a:p>
            <a:pPr indent="0" lvl="0" marL="0" rtl="0" algn="l">
              <a:lnSpc>
                <a:spcPct val="80000"/>
              </a:lnSpc>
              <a:spcBef>
                <a:spcPts val="0"/>
              </a:spcBef>
              <a:spcAft>
                <a:spcPts val="0"/>
              </a:spcAft>
              <a:buSzPts val="700"/>
              <a:buNone/>
            </a:pPr>
            <a:r>
              <a:rPr lang="en-US" sz="700"/>
              <a:t>one device to another.</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This diversity makes a uniform and consistent approach to I/O, both from the</a:t>
            </a:r>
            <a:endParaRPr/>
          </a:p>
          <a:p>
            <a:pPr indent="0" lvl="0" marL="0" rtl="0" algn="l">
              <a:lnSpc>
                <a:spcPct val="80000"/>
              </a:lnSpc>
              <a:spcBef>
                <a:spcPts val="0"/>
              </a:spcBef>
              <a:spcAft>
                <a:spcPts val="0"/>
              </a:spcAft>
              <a:buSzPts val="700"/>
              <a:buNone/>
            </a:pPr>
            <a:r>
              <a:rPr lang="en-US" sz="700"/>
              <a:t>point of view of the operating system and from the point of view of user processes,</a:t>
            </a:r>
            <a:endParaRPr/>
          </a:p>
          <a:p>
            <a:pPr indent="0" lvl="0" marL="0" rtl="0" algn="l">
              <a:lnSpc>
                <a:spcPct val="80000"/>
              </a:lnSpc>
              <a:spcBef>
                <a:spcPts val="0"/>
              </a:spcBef>
              <a:spcAft>
                <a:spcPts val="0"/>
              </a:spcAft>
              <a:buSzPts val="700"/>
              <a:buNone/>
            </a:pPr>
            <a:r>
              <a:rPr lang="en-US" sz="700"/>
              <a:t>difficult to achieve.</a:t>
            </a:r>
            <a:endParaRPr/>
          </a:p>
        </p:txBody>
      </p:sp>
      <p:sp>
        <p:nvSpPr>
          <p:cNvPr id="313" name="Google Shape;31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06" name="Google Shape;60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RAID 5 is organized in a similar fashion to RAID 4. The difference is that RAID</a:t>
            </a:r>
            <a:endParaRPr/>
          </a:p>
          <a:p>
            <a:pPr indent="0" lvl="0" marL="0" rtl="0" algn="l">
              <a:spcBef>
                <a:spcPts val="0"/>
              </a:spcBef>
              <a:spcAft>
                <a:spcPts val="0"/>
              </a:spcAft>
              <a:buSzPts val="1800"/>
              <a:buNone/>
            </a:pPr>
            <a:r>
              <a:rPr lang="en-US"/>
              <a:t>5 distributes the parity strips across all disks. A typical allocation is a round-robin</a:t>
            </a:r>
            <a:endParaRPr/>
          </a:p>
          <a:p>
            <a:pPr indent="0" lvl="0" marL="0" rtl="0" algn="l">
              <a:spcBef>
                <a:spcPts val="0"/>
              </a:spcBef>
              <a:spcAft>
                <a:spcPts val="0"/>
              </a:spcAft>
              <a:buSzPts val="1800"/>
              <a:buNone/>
            </a:pPr>
            <a:r>
              <a:rPr lang="en-US"/>
              <a:t>scheme, as illustrated in Figure 11.8f . For an </a:t>
            </a:r>
            <a:r>
              <a:rPr i="1" lang="en-US"/>
              <a:t>n -disk array, the parity strip is on a</a:t>
            </a:r>
            <a:endParaRPr/>
          </a:p>
          <a:p>
            <a:pPr indent="0" lvl="0" marL="0" rtl="0" algn="l">
              <a:spcBef>
                <a:spcPts val="0"/>
              </a:spcBef>
              <a:spcAft>
                <a:spcPts val="0"/>
              </a:spcAft>
              <a:buSzPts val="1800"/>
              <a:buNone/>
            </a:pPr>
            <a:r>
              <a:rPr lang="en-US"/>
              <a:t>different disk for the first </a:t>
            </a:r>
            <a:r>
              <a:rPr i="1" lang="en-US"/>
              <a:t>n stripes, and the pattern then repeats.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distribution of parity strips across all drives avoids the potential I/O</a:t>
            </a:r>
            <a:endParaRPr/>
          </a:p>
          <a:p>
            <a:pPr indent="0" lvl="0" marL="0" rtl="0" algn="l">
              <a:spcBef>
                <a:spcPts val="0"/>
              </a:spcBef>
              <a:spcAft>
                <a:spcPts val="0"/>
              </a:spcAft>
              <a:buSzPts val="1800"/>
              <a:buNone/>
            </a:pPr>
            <a:r>
              <a:rPr lang="en-US"/>
              <a:t>bottleneck of the single parity disk found in RAID 4. Further, RAID 5 has the</a:t>
            </a:r>
            <a:endParaRPr/>
          </a:p>
          <a:p>
            <a:pPr indent="0" lvl="0" marL="0" rtl="0" algn="l">
              <a:spcBef>
                <a:spcPts val="0"/>
              </a:spcBef>
              <a:spcAft>
                <a:spcPts val="0"/>
              </a:spcAft>
              <a:buSzPts val="1800"/>
              <a:buNone/>
            </a:pPr>
            <a:r>
              <a:rPr lang="en-US"/>
              <a:t>characteristic that the loss of any one disk does not result in data loss.</a:t>
            </a:r>
            <a:endParaRPr/>
          </a:p>
        </p:txBody>
      </p:sp>
      <p:sp>
        <p:nvSpPr>
          <p:cNvPr id="607" name="Google Shape;607;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14" name="Google Shape;61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a:t>RAID 6 was introduced in a subsequent paper by the Berkeley researchers</a:t>
            </a:r>
            <a:endParaRPr/>
          </a:p>
          <a:p>
            <a:pPr indent="0" lvl="0" marL="0" rtl="0" algn="l">
              <a:lnSpc>
                <a:spcPct val="90000"/>
              </a:lnSpc>
              <a:spcBef>
                <a:spcPts val="0"/>
              </a:spcBef>
              <a:spcAft>
                <a:spcPts val="0"/>
              </a:spcAft>
              <a:buSzPts val="1800"/>
              <a:buNone/>
            </a:pPr>
            <a:r>
              <a:rPr lang="en-US"/>
              <a:t>[KATZ89]. In the RAID 6 scheme, two different parity calculations are carried out</a:t>
            </a:r>
            <a:endParaRPr/>
          </a:p>
          <a:p>
            <a:pPr indent="0" lvl="0" marL="0" rtl="0" algn="l">
              <a:lnSpc>
                <a:spcPct val="90000"/>
              </a:lnSpc>
              <a:spcBef>
                <a:spcPts val="0"/>
              </a:spcBef>
              <a:spcAft>
                <a:spcPts val="0"/>
              </a:spcAft>
              <a:buSzPts val="1800"/>
              <a:buNone/>
            </a:pPr>
            <a:r>
              <a:rPr lang="en-US"/>
              <a:t>and stored in separate blocks on different disks. Thus, a RAID 6 array whose user</a:t>
            </a:r>
            <a:endParaRPr/>
          </a:p>
          <a:p>
            <a:pPr indent="0" lvl="0" marL="0" rtl="0" algn="l">
              <a:lnSpc>
                <a:spcPct val="90000"/>
              </a:lnSpc>
              <a:spcBef>
                <a:spcPts val="0"/>
              </a:spcBef>
              <a:spcAft>
                <a:spcPts val="0"/>
              </a:spcAft>
              <a:buSzPts val="1800"/>
              <a:buNone/>
            </a:pPr>
            <a:r>
              <a:rPr lang="en-US"/>
              <a:t>data require </a:t>
            </a:r>
            <a:r>
              <a:rPr i="1" lang="en-US"/>
              <a:t>N disks consists of N + 2 disks.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Figure 11.8g illustrates the scheme. P and Q are two different data check algorithms.</a:t>
            </a:r>
            <a:endParaRPr/>
          </a:p>
          <a:p>
            <a:pPr indent="0" lvl="0" marL="0" rtl="0" algn="l">
              <a:lnSpc>
                <a:spcPct val="90000"/>
              </a:lnSpc>
              <a:spcBef>
                <a:spcPts val="0"/>
              </a:spcBef>
              <a:spcAft>
                <a:spcPts val="0"/>
              </a:spcAft>
              <a:buSzPts val="1800"/>
              <a:buNone/>
            </a:pPr>
            <a:r>
              <a:rPr lang="en-US"/>
              <a:t>One of the two is the exclusive-OR calculation used in RAID 4 and 5. But</a:t>
            </a:r>
            <a:endParaRPr/>
          </a:p>
          <a:p>
            <a:pPr indent="0" lvl="0" marL="0" rtl="0" algn="l">
              <a:lnSpc>
                <a:spcPct val="90000"/>
              </a:lnSpc>
              <a:spcBef>
                <a:spcPts val="0"/>
              </a:spcBef>
              <a:spcAft>
                <a:spcPts val="0"/>
              </a:spcAft>
              <a:buSzPts val="1800"/>
              <a:buNone/>
            </a:pPr>
            <a:r>
              <a:rPr lang="en-US"/>
              <a:t>the other is an independent data check algorithm. This makes it possible to regenerate</a:t>
            </a:r>
            <a:endParaRPr/>
          </a:p>
          <a:p>
            <a:pPr indent="0" lvl="0" marL="0" rtl="0" algn="l">
              <a:lnSpc>
                <a:spcPct val="90000"/>
              </a:lnSpc>
              <a:spcBef>
                <a:spcPts val="0"/>
              </a:spcBef>
              <a:spcAft>
                <a:spcPts val="0"/>
              </a:spcAft>
              <a:buSzPts val="1800"/>
              <a:buNone/>
            </a:pPr>
            <a:r>
              <a:rPr lang="en-US"/>
              <a:t>data even if two disks containing user data fail.</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The advantage of RAID 6 is that it provides extremely high data availability.</a:t>
            </a:r>
            <a:endParaRPr/>
          </a:p>
          <a:p>
            <a:pPr indent="0" lvl="0" marL="0" rtl="0" algn="l">
              <a:lnSpc>
                <a:spcPct val="90000"/>
              </a:lnSpc>
              <a:spcBef>
                <a:spcPts val="0"/>
              </a:spcBef>
              <a:spcAft>
                <a:spcPts val="0"/>
              </a:spcAft>
              <a:buSzPts val="1800"/>
              <a:buNone/>
            </a:pPr>
            <a:r>
              <a:rPr lang="en-US"/>
              <a:t>Three disks would have to fail within the MTTR (mean time to repair) interval to</a:t>
            </a:r>
            <a:endParaRPr/>
          </a:p>
          <a:p>
            <a:pPr indent="0" lvl="0" marL="0" rtl="0" algn="l">
              <a:lnSpc>
                <a:spcPct val="90000"/>
              </a:lnSpc>
              <a:spcBef>
                <a:spcPts val="0"/>
              </a:spcBef>
              <a:spcAft>
                <a:spcPts val="0"/>
              </a:spcAft>
              <a:buSzPts val="1800"/>
              <a:buNone/>
            </a:pPr>
            <a:r>
              <a:rPr lang="en-US"/>
              <a:t>cause data to be lost. On the other hand, RAID 6 incurs a substantial write penalty,</a:t>
            </a:r>
            <a:endParaRPr/>
          </a:p>
          <a:p>
            <a:pPr indent="0" lvl="0" marL="0" rtl="0" algn="l">
              <a:lnSpc>
                <a:spcPct val="90000"/>
              </a:lnSpc>
              <a:spcBef>
                <a:spcPts val="0"/>
              </a:spcBef>
              <a:spcAft>
                <a:spcPts val="0"/>
              </a:spcAft>
              <a:buSzPts val="1800"/>
              <a:buNone/>
            </a:pPr>
            <a:r>
              <a:rPr lang="en-US"/>
              <a:t>because each write affects two parity blocks. Performance benchmarks [EISC07]</a:t>
            </a:r>
            <a:endParaRPr/>
          </a:p>
          <a:p>
            <a:pPr indent="0" lvl="0" marL="0" rtl="0" algn="l">
              <a:lnSpc>
                <a:spcPct val="90000"/>
              </a:lnSpc>
              <a:spcBef>
                <a:spcPts val="0"/>
              </a:spcBef>
              <a:spcAft>
                <a:spcPts val="0"/>
              </a:spcAft>
              <a:buSzPts val="1800"/>
              <a:buNone/>
            </a:pPr>
            <a:r>
              <a:rPr lang="en-US"/>
              <a:t>show a RAID 6 controller can suffer more than a 30% drop in overall write performance</a:t>
            </a:r>
            <a:endParaRPr/>
          </a:p>
          <a:p>
            <a:pPr indent="0" lvl="0" marL="0" rtl="0" algn="l">
              <a:lnSpc>
                <a:spcPct val="90000"/>
              </a:lnSpc>
              <a:spcBef>
                <a:spcPts val="0"/>
              </a:spcBef>
              <a:spcAft>
                <a:spcPts val="0"/>
              </a:spcAft>
              <a:buSzPts val="1800"/>
              <a:buNone/>
            </a:pPr>
            <a:r>
              <a:rPr lang="en-US"/>
              <a:t>compared with a RAID 5 implementation. RAID 5 and RAID 6 read</a:t>
            </a:r>
            <a:endParaRPr/>
          </a:p>
          <a:p>
            <a:pPr indent="0" lvl="0" marL="0" rtl="0" algn="l">
              <a:lnSpc>
                <a:spcPct val="90000"/>
              </a:lnSpc>
              <a:spcBef>
                <a:spcPts val="0"/>
              </a:spcBef>
              <a:spcAft>
                <a:spcPts val="0"/>
              </a:spcAft>
              <a:buSzPts val="1800"/>
              <a:buNone/>
            </a:pPr>
            <a:r>
              <a:rPr lang="en-US"/>
              <a:t>performance is comparable.</a:t>
            </a:r>
            <a:endParaRPr/>
          </a:p>
        </p:txBody>
      </p:sp>
      <p:sp>
        <p:nvSpPr>
          <p:cNvPr id="615" name="Google Shape;615;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22" name="Google Shape;62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Section 1.6 and Appendix 1A, we summarized the principles of cache memory.</a:t>
            </a:r>
            <a:endParaRPr/>
          </a:p>
          <a:p>
            <a:pPr indent="0" lvl="0" marL="0" rtl="0" algn="l">
              <a:spcBef>
                <a:spcPts val="0"/>
              </a:spcBef>
              <a:spcAft>
                <a:spcPts val="0"/>
              </a:spcAft>
              <a:buSzPts val="1800"/>
              <a:buNone/>
            </a:pPr>
            <a:r>
              <a:rPr lang="en-US"/>
              <a:t>The term </a:t>
            </a:r>
            <a:r>
              <a:rPr i="1" lang="en-US"/>
              <a:t>cache memory is usually used to apply to a memory that is smaller and</a:t>
            </a:r>
            <a:endParaRPr/>
          </a:p>
          <a:p>
            <a:pPr indent="0" lvl="0" marL="0" rtl="0" algn="l">
              <a:spcBef>
                <a:spcPts val="0"/>
              </a:spcBef>
              <a:spcAft>
                <a:spcPts val="0"/>
              </a:spcAft>
              <a:buSzPts val="1800"/>
              <a:buNone/>
            </a:pPr>
            <a:r>
              <a:rPr lang="en-US"/>
              <a:t>faster than main memory and that is interposed between main memory and the</a:t>
            </a:r>
            <a:endParaRPr/>
          </a:p>
          <a:p>
            <a:pPr indent="0" lvl="0" marL="0" rtl="0" algn="l">
              <a:spcBef>
                <a:spcPts val="0"/>
              </a:spcBef>
              <a:spcAft>
                <a:spcPts val="0"/>
              </a:spcAft>
              <a:buSzPts val="1800"/>
              <a:buNone/>
            </a:pPr>
            <a:r>
              <a:rPr lang="en-US"/>
              <a:t>processor. Such a cache memory reduces average memory access time by exploiting</a:t>
            </a:r>
            <a:endParaRPr/>
          </a:p>
          <a:p>
            <a:pPr indent="0" lvl="0" marL="0" rtl="0" algn="l">
              <a:spcBef>
                <a:spcPts val="0"/>
              </a:spcBef>
              <a:spcAft>
                <a:spcPts val="0"/>
              </a:spcAft>
              <a:buSzPts val="1800"/>
              <a:buNone/>
            </a:pPr>
            <a:r>
              <a:rPr lang="en-US"/>
              <a:t>the principle of locality.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same principle can be applied to disk memory. Specifically, a disk cache</a:t>
            </a:r>
            <a:endParaRPr/>
          </a:p>
          <a:p>
            <a:pPr indent="0" lvl="0" marL="0" rtl="0" algn="l">
              <a:spcBef>
                <a:spcPts val="0"/>
              </a:spcBef>
              <a:spcAft>
                <a:spcPts val="0"/>
              </a:spcAft>
              <a:buSzPts val="1800"/>
              <a:buNone/>
            </a:pPr>
            <a:r>
              <a:rPr lang="en-US"/>
              <a:t>is a buffer in main memory for disk sectors. The cache contains a copy of some of</a:t>
            </a:r>
            <a:endParaRPr/>
          </a:p>
          <a:p>
            <a:pPr indent="0" lvl="0" marL="0" rtl="0" algn="l">
              <a:spcBef>
                <a:spcPts val="0"/>
              </a:spcBef>
              <a:spcAft>
                <a:spcPts val="0"/>
              </a:spcAft>
              <a:buSzPts val="1800"/>
              <a:buNone/>
            </a:pPr>
            <a:r>
              <a:rPr lang="en-US"/>
              <a:t>the sectors on the disk. When an I/O request is made for a particular sector, a check</a:t>
            </a:r>
            <a:endParaRPr/>
          </a:p>
          <a:p>
            <a:pPr indent="0" lvl="0" marL="0" rtl="0" algn="l">
              <a:spcBef>
                <a:spcPts val="0"/>
              </a:spcBef>
              <a:spcAft>
                <a:spcPts val="0"/>
              </a:spcAft>
              <a:buSzPts val="1800"/>
              <a:buNone/>
            </a:pPr>
            <a:r>
              <a:rPr lang="en-US"/>
              <a:t>is made to determine if the sector is in the disk cache. If so, the request is satisfied</a:t>
            </a:r>
            <a:endParaRPr/>
          </a:p>
          <a:p>
            <a:pPr indent="0" lvl="0" marL="0" rtl="0" algn="l">
              <a:spcBef>
                <a:spcPts val="0"/>
              </a:spcBef>
              <a:spcAft>
                <a:spcPts val="0"/>
              </a:spcAft>
              <a:buSzPts val="1800"/>
              <a:buNone/>
            </a:pPr>
            <a:r>
              <a:rPr lang="en-US"/>
              <a:t>via the cache. If not, the requested sector is read into the disk cache from the disk.</a:t>
            </a:r>
            <a:endParaRPr/>
          </a:p>
          <a:p>
            <a:pPr indent="0" lvl="0" marL="0" rtl="0" algn="l">
              <a:spcBef>
                <a:spcPts val="0"/>
              </a:spcBef>
              <a:spcAft>
                <a:spcPts val="0"/>
              </a:spcAft>
              <a:buSzPts val="1800"/>
              <a:buNone/>
            </a:pPr>
            <a:r>
              <a:rPr lang="en-US"/>
              <a:t>Because of the phenomenon of locality of reference, when a block of data is fetched</a:t>
            </a:r>
            <a:endParaRPr/>
          </a:p>
          <a:p>
            <a:pPr indent="0" lvl="0" marL="0" rtl="0" algn="l">
              <a:spcBef>
                <a:spcPts val="0"/>
              </a:spcBef>
              <a:spcAft>
                <a:spcPts val="0"/>
              </a:spcAft>
              <a:buSzPts val="1800"/>
              <a:buNone/>
            </a:pPr>
            <a:r>
              <a:rPr lang="en-US"/>
              <a:t>into the cache to satisfy a single I/O request, it is likely that there will be future</a:t>
            </a:r>
            <a:endParaRPr/>
          </a:p>
          <a:p>
            <a:pPr indent="0" lvl="0" marL="0" rtl="0" algn="l">
              <a:spcBef>
                <a:spcPts val="0"/>
              </a:spcBef>
              <a:spcAft>
                <a:spcPts val="0"/>
              </a:spcAft>
              <a:buSzPts val="1800"/>
              <a:buNone/>
            </a:pPr>
            <a:r>
              <a:rPr lang="en-US"/>
              <a:t>references to that same block.</a:t>
            </a:r>
            <a:endParaRPr/>
          </a:p>
        </p:txBody>
      </p:sp>
      <p:sp>
        <p:nvSpPr>
          <p:cNvPr id="623" name="Google Shape;623;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0" name="Google Shape;63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most commonly used algorithm is </a:t>
            </a:r>
            <a:r>
              <a:rPr b="1" lang="en-US"/>
              <a:t>least recently used (LRU)</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Replace that block that has been in the cache longest with no reference to it.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cache consists of a stack of blocks, with the most recently referenced block on the top of the stack.</a:t>
            </a:r>
            <a:endParaRPr/>
          </a:p>
          <a:p>
            <a:pPr indent="0" lvl="1" marL="0" rtl="0" algn="l">
              <a:spcBef>
                <a:spcPts val="0"/>
              </a:spcBef>
              <a:spcAft>
                <a:spcPts val="0"/>
              </a:spcAft>
              <a:buNone/>
            </a:pPr>
            <a:r>
              <a:rPr lang="en-US"/>
              <a:t> When a block in the cache is referenced, it is moved from its existing position on the stack to the top of the stack.</a:t>
            </a:r>
            <a:endParaRPr/>
          </a:p>
          <a:p>
            <a:pPr indent="0" lvl="1" marL="0" rtl="0" algn="l">
              <a:spcBef>
                <a:spcPts val="0"/>
              </a:spcBef>
              <a:spcAft>
                <a:spcPts val="0"/>
              </a:spcAft>
              <a:buNone/>
            </a:pPr>
            <a:r>
              <a:rPr lang="en-US"/>
              <a:t> When a block is brought in from secondary memory, remove the block that is on the bottom of the stack and push the incoming block onto the top of the stack.</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It is not necessary actually to move these blocks around in main memory; a stack of pointers can be associated with the cache.</a:t>
            </a:r>
            <a:endParaRPr/>
          </a:p>
        </p:txBody>
      </p:sp>
      <p:sp>
        <p:nvSpPr>
          <p:cNvPr id="631" name="Google Shape;631;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8" name="Google Shape;63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Another possibility is </a:t>
            </a:r>
            <a:r>
              <a:rPr b="1" lang="en-US"/>
              <a:t>least frequently used (LFU) : Replace that block in the</a:t>
            </a:r>
            <a:endParaRPr/>
          </a:p>
          <a:p>
            <a:pPr indent="0" lvl="0" marL="0" rtl="0" algn="l">
              <a:spcBef>
                <a:spcPts val="0"/>
              </a:spcBef>
              <a:spcAft>
                <a:spcPts val="0"/>
              </a:spcAft>
              <a:buSzPts val="1800"/>
              <a:buNone/>
            </a:pPr>
            <a:r>
              <a:rPr lang="en-US"/>
              <a:t>set that has experienced the fewest references. LFU could be implemented by associating</a:t>
            </a:r>
            <a:endParaRPr/>
          </a:p>
          <a:p>
            <a:pPr indent="0" lvl="0" marL="0" rtl="0" algn="l">
              <a:spcBef>
                <a:spcPts val="0"/>
              </a:spcBef>
              <a:spcAft>
                <a:spcPts val="0"/>
              </a:spcAft>
              <a:buSzPts val="1800"/>
              <a:buNone/>
            </a:pPr>
            <a:r>
              <a:rPr lang="en-US"/>
              <a:t>a counter with each block. When a block is brought in, it is assigned a count</a:t>
            </a:r>
            <a:endParaRPr/>
          </a:p>
          <a:p>
            <a:pPr indent="0" lvl="0" marL="0" rtl="0" algn="l">
              <a:spcBef>
                <a:spcPts val="0"/>
              </a:spcBef>
              <a:spcAft>
                <a:spcPts val="0"/>
              </a:spcAft>
              <a:buSzPts val="1800"/>
              <a:buNone/>
            </a:pPr>
            <a:r>
              <a:rPr lang="en-US"/>
              <a:t>of 1; with each reference to the block, its count is incremented by 1. When replacement</a:t>
            </a:r>
            <a:endParaRPr/>
          </a:p>
          <a:p>
            <a:pPr indent="0" lvl="0" marL="0" rtl="0" algn="l">
              <a:spcBef>
                <a:spcPts val="0"/>
              </a:spcBef>
              <a:spcAft>
                <a:spcPts val="0"/>
              </a:spcAft>
              <a:buSzPts val="1800"/>
              <a:buNone/>
            </a:pPr>
            <a:r>
              <a:rPr lang="en-US"/>
              <a:t>is required, the block with the smallest count is selected. Intuitively, it might</a:t>
            </a:r>
            <a:endParaRPr/>
          </a:p>
          <a:p>
            <a:pPr indent="0" lvl="0" marL="0" rtl="0" algn="l">
              <a:spcBef>
                <a:spcPts val="0"/>
              </a:spcBef>
              <a:spcAft>
                <a:spcPts val="0"/>
              </a:spcAft>
              <a:buSzPts val="1800"/>
              <a:buNone/>
            </a:pPr>
            <a:r>
              <a:rPr lang="en-US"/>
              <a:t>seem that LFU is more appropriate than LRU because LFU makes use of more</a:t>
            </a:r>
            <a:endParaRPr/>
          </a:p>
          <a:p>
            <a:pPr indent="0" lvl="0" marL="0" rtl="0" algn="l">
              <a:spcBef>
                <a:spcPts val="0"/>
              </a:spcBef>
              <a:spcAft>
                <a:spcPts val="0"/>
              </a:spcAft>
              <a:buSzPts val="1800"/>
              <a:buNone/>
            </a:pPr>
            <a:r>
              <a:rPr lang="en-US"/>
              <a:t>pertinent information about each block in the selection process.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 simple LFU algorithm has the following problem. It may be that certain</a:t>
            </a:r>
            <a:endParaRPr/>
          </a:p>
          <a:p>
            <a:pPr indent="0" lvl="0" marL="0" rtl="0" algn="l">
              <a:spcBef>
                <a:spcPts val="0"/>
              </a:spcBef>
              <a:spcAft>
                <a:spcPts val="0"/>
              </a:spcAft>
              <a:buSzPts val="1800"/>
              <a:buNone/>
            </a:pPr>
            <a:r>
              <a:rPr lang="en-US"/>
              <a:t>blocks are referenced relatively infrequently overall, but when they are referenced,</a:t>
            </a:r>
            <a:endParaRPr/>
          </a:p>
          <a:p>
            <a:pPr indent="0" lvl="0" marL="0" rtl="0" algn="l">
              <a:spcBef>
                <a:spcPts val="0"/>
              </a:spcBef>
              <a:spcAft>
                <a:spcPts val="0"/>
              </a:spcAft>
              <a:buSzPts val="1800"/>
              <a:buNone/>
            </a:pPr>
            <a:r>
              <a:rPr lang="en-US"/>
              <a:t>there are short intervals of repeated references due to locality, thus building up</a:t>
            </a:r>
            <a:endParaRPr/>
          </a:p>
          <a:p>
            <a:pPr indent="0" lvl="0" marL="0" rtl="0" algn="l">
              <a:spcBef>
                <a:spcPts val="0"/>
              </a:spcBef>
              <a:spcAft>
                <a:spcPts val="0"/>
              </a:spcAft>
              <a:buSzPts val="1800"/>
              <a:buNone/>
            </a:pPr>
            <a:r>
              <a:rPr lang="en-US"/>
              <a:t>high reference counts. After such an interval is over, the reference count may be</a:t>
            </a:r>
            <a:endParaRPr/>
          </a:p>
          <a:p>
            <a:pPr indent="0" lvl="0" marL="0" rtl="0" algn="l">
              <a:spcBef>
                <a:spcPts val="0"/>
              </a:spcBef>
              <a:spcAft>
                <a:spcPts val="0"/>
              </a:spcAft>
              <a:buSzPts val="1800"/>
              <a:buNone/>
            </a:pPr>
            <a:r>
              <a:rPr lang="en-US"/>
              <a:t>misleading and not reflect the probability that the block will soon be referenced</a:t>
            </a:r>
            <a:endParaRPr/>
          </a:p>
          <a:p>
            <a:pPr indent="0" lvl="0" marL="0" rtl="0" algn="l">
              <a:spcBef>
                <a:spcPts val="0"/>
              </a:spcBef>
              <a:spcAft>
                <a:spcPts val="0"/>
              </a:spcAft>
              <a:buSzPts val="1800"/>
              <a:buNone/>
            </a:pPr>
            <a:r>
              <a:rPr lang="en-US"/>
              <a:t>again. Thus, the effect of locality may actually cause the LFU algorithm to make</a:t>
            </a:r>
            <a:endParaRPr/>
          </a:p>
          <a:p>
            <a:pPr indent="0" lvl="0" marL="0" rtl="0" algn="l">
              <a:spcBef>
                <a:spcPts val="0"/>
              </a:spcBef>
              <a:spcAft>
                <a:spcPts val="0"/>
              </a:spcAft>
              <a:buSzPts val="1800"/>
              <a:buNone/>
            </a:pPr>
            <a:r>
              <a:rPr lang="en-US"/>
              <a:t>poor replacement choices.</a:t>
            </a:r>
            <a:endParaRPr/>
          </a:p>
        </p:txBody>
      </p:sp>
      <p:sp>
        <p:nvSpPr>
          <p:cNvPr id="639" name="Google Shape;639;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47" name="Google Shape;64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00"/>
              <a:buNone/>
            </a:pPr>
            <a:r>
              <a:rPr lang="en-US" sz="500"/>
              <a:t>To overcome this difficulty with LFU, a technique known as frequency-based</a:t>
            </a:r>
            <a:endParaRPr/>
          </a:p>
          <a:p>
            <a:pPr indent="0" lvl="0" marL="0" rtl="0" algn="l">
              <a:lnSpc>
                <a:spcPct val="80000"/>
              </a:lnSpc>
              <a:spcBef>
                <a:spcPts val="0"/>
              </a:spcBef>
              <a:spcAft>
                <a:spcPts val="0"/>
              </a:spcAft>
              <a:buSzPts val="500"/>
              <a:buNone/>
            </a:pPr>
            <a:r>
              <a:rPr lang="en-US" sz="500"/>
              <a:t>replacement is proposed in [ROBI90]. For clarity, let us first consider a simplified</a:t>
            </a:r>
            <a:endParaRPr/>
          </a:p>
          <a:p>
            <a:pPr indent="0" lvl="0" marL="0" rtl="0" algn="l">
              <a:lnSpc>
                <a:spcPct val="80000"/>
              </a:lnSpc>
              <a:spcBef>
                <a:spcPts val="0"/>
              </a:spcBef>
              <a:spcAft>
                <a:spcPts val="0"/>
              </a:spcAft>
              <a:buSzPts val="500"/>
              <a:buNone/>
            </a:pPr>
            <a:r>
              <a:rPr lang="en-US" sz="500"/>
              <a:t>version, illustrated in Figure 11.9a . The blocks are logically organized in a stack, as</a:t>
            </a:r>
            <a:endParaRPr/>
          </a:p>
          <a:p>
            <a:pPr indent="0" lvl="0" marL="0" rtl="0" algn="l">
              <a:lnSpc>
                <a:spcPct val="80000"/>
              </a:lnSpc>
              <a:spcBef>
                <a:spcPts val="0"/>
              </a:spcBef>
              <a:spcAft>
                <a:spcPts val="0"/>
              </a:spcAft>
              <a:buSzPts val="500"/>
              <a:buNone/>
            </a:pPr>
            <a:r>
              <a:rPr lang="en-US" sz="500"/>
              <a:t>with the LRU algorithm. A certain portion of the top part of the stack is designated</a:t>
            </a:r>
            <a:endParaRPr/>
          </a:p>
          <a:p>
            <a:pPr indent="0" lvl="0" marL="0" rtl="0" algn="l">
              <a:lnSpc>
                <a:spcPct val="80000"/>
              </a:lnSpc>
              <a:spcBef>
                <a:spcPts val="0"/>
              </a:spcBef>
              <a:spcAft>
                <a:spcPts val="0"/>
              </a:spcAft>
              <a:buSzPts val="500"/>
              <a:buNone/>
            </a:pPr>
            <a:r>
              <a:rPr lang="en-US" sz="500"/>
              <a:t>the new section. When there is a cache hit, the referenced block is moved to the top</a:t>
            </a:r>
            <a:endParaRPr/>
          </a:p>
          <a:p>
            <a:pPr indent="0" lvl="0" marL="0" rtl="0" algn="l">
              <a:lnSpc>
                <a:spcPct val="80000"/>
              </a:lnSpc>
              <a:spcBef>
                <a:spcPts val="0"/>
              </a:spcBef>
              <a:spcAft>
                <a:spcPts val="0"/>
              </a:spcAft>
              <a:buSzPts val="500"/>
              <a:buNone/>
            </a:pPr>
            <a:r>
              <a:rPr lang="en-US" sz="500"/>
              <a:t>of the stack. If the block was already in the new section, its reference count is not</a:t>
            </a:r>
            <a:endParaRPr/>
          </a:p>
          <a:p>
            <a:pPr indent="0" lvl="0" marL="0" rtl="0" algn="l">
              <a:lnSpc>
                <a:spcPct val="80000"/>
              </a:lnSpc>
              <a:spcBef>
                <a:spcPts val="0"/>
              </a:spcBef>
              <a:spcAft>
                <a:spcPts val="0"/>
              </a:spcAft>
              <a:buSzPts val="500"/>
              <a:buNone/>
            </a:pPr>
            <a:r>
              <a:rPr lang="en-US" sz="500"/>
              <a:t>incremented; otherwise it is incremented by 1. Given a sufficiently large new section,</a:t>
            </a:r>
            <a:endParaRPr/>
          </a:p>
          <a:p>
            <a:pPr indent="0" lvl="0" marL="0" rtl="0" algn="l">
              <a:lnSpc>
                <a:spcPct val="80000"/>
              </a:lnSpc>
              <a:spcBef>
                <a:spcPts val="0"/>
              </a:spcBef>
              <a:spcAft>
                <a:spcPts val="0"/>
              </a:spcAft>
              <a:buSzPts val="500"/>
              <a:buNone/>
            </a:pPr>
            <a:r>
              <a:rPr lang="en-US" sz="500"/>
              <a:t>this results in the reference counts for blocks that are repeatedly re-referenced</a:t>
            </a:r>
            <a:endParaRPr/>
          </a:p>
          <a:p>
            <a:pPr indent="0" lvl="0" marL="0" rtl="0" algn="l">
              <a:lnSpc>
                <a:spcPct val="80000"/>
              </a:lnSpc>
              <a:spcBef>
                <a:spcPts val="0"/>
              </a:spcBef>
              <a:spcAft>
                <a:spcPts val="0"/>
              </a:spcAft>
              <a:buSzPts val="500"/>
              <a:buNone/>
            </a:pPr>
            <a:r>
              <a:rPr lang="en-US" sz="500"/>
              <a:t>within a short interval remaining unchanged. On a miss, the block with the smallest</a:t>
            </a:r>
            <a:endParaRPr/>
          </a:p>
          <a:p>
            <a:pPr indent="0" lvl="0" marL="0" rtl="0" algn="l">
              <a:lnSpc>
                <a:spcPct val="80000"/>
              </a:lnSpc>
              <a:spcBef>
                <a:spcPts val="0"/>
              </a:spcBef>
              <a:spcAft>
                <a:spcPts val="0"/>
              </a:spcAft>
              <a:buSzPts val="500"/>
              <a:buNone/>
            </a:pPr>
            <a:r>
              <a:rPr lang="en-US" sz="500"/>
              <a:t>reference count that is not in the new section is chosen for replacement; the least</a:t>
            </a:r>
            <a:endParaRPr/>
          </a:p>
          <a:p>
            <a:pPr indent="0" lvl="0" marL="0" rtl="0" algn="l">
              <a:lnSpc>
                <a:spcPct val="80000"/>
              </a:lnSpc>
              <a:spcBef>
                <a:spcPts val="0"/>
              </a:spcBef>
              <a:spcAft>
                <a:spcPts val="0"/>
              </a:spcAft>
              <a:buSzPts val="500"/>
              <a:buNone/>
            </a:pPr>
            <a:r>
              <a:rPr lang="en-US" sz="500"/>
              <a:t>recently used such block is chosen in the event of a tie.</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The authors report that this strategy achieved only slight improvement over</a:t>
            </a:r>
            <a:endParaRPr/>
          </a:p>
          <a:p>
            <a:pPr indent="0" lvl="0" marL="0" rtl="0" algn="l">
              <a:lnSpc>
                <a:spcPct val="80000"/>
              </a:lnSpc>
              <a:spcBef>
                <a:spcPts val="0"/>
              </a:spcBef>
              <a:spcAft>
                <a:spcPts val="0"/>
              </a:spcAft>
              <a:buSzPts val="500"/>
              <a:buNone/>
            </a:pPr>
            <a:r>
              <a:rPr lang="en-US" sz="500"/>
              <a:t>LRU. The problem is the following:</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1. On a cache miss, a new block is brought into the new section, with a count of 1.</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2. The count remains at 1 as long as the block remains in the new section.</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3. Eventually the block ages out of the new section, with its count still at 1.</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4. If the block is not now re-referenced fairly quickly, it is very likely to be</a:t>
            </a:r>
            <a:endParaRPr/>
          </a:p>
          <a:p>
            <a:pPr indent="0" lvl="0" marL="0" rtl="0" algn="l">
              <a:lnSpc>
                <a:spcPct val="80000"/>
              </a:lnSpc>
              <a:spcBef>
                <a:spcPts val="0"/>
              </a:spcBef>
              <a:spcAft>
                <a:spcPts val="0"/>
              </a:spcAft>
              <a:buSzPts val="500"/>
              <a:buNone/>
            </a:pPr>
            <a:r>
              <a:rPr lang="en-US" sz="500"/>
              <a:t>replaced because it necessarily has the smallest reference count of those blocks</a:t>
            </a:r>
            <a:endParaRPr/>
          </a:p>
          <a:p>
            <a:pPr indent="0" lvl="0" marL="0" rtl="0" algn="l">
              <a:lnSpc>
                <a:spcPct val="80000"/>
              </a:lnSpc>
              <a:spcBef>
                <a:spcPts val="0"/>
              </a:spcBef>
              <a:spcAft>
                <a:spcPts val="0"/>
              </a:spcAft>
              <a:buSzPts val="500"/>
              <a:buNone/>
            </a:pPr>
            <a:r>
              <a:rPr lang="en-US" sz="500"/>
              <a:t>that are not in the new section. In other words, there does not seem to be a</a:t>
            </a:r>
            <a:endParaRPr/>
          </a:p>
          <a:p>
            <a:pPr indent="0" lvl="0" marL="0" rtl="0" algn="l">
              <a:lnSpc>
                <a:spcPct val="80000"/>
              </a:lnSpc>
              <a:spcBef>
                <a:spcPts val="0"/>
              </a:spcBef>
              <a:spcAft>
                <a:spcPts val="0"/>
              </a:spcAft>
              <a:buSzPts val="500"/>
              <a:buNone/>
            </a:pPr>
            <a:r>
              <a:rPr lang="en-US" sz="500"/>
              <a:t>sufficiently long interval for blocks aging out of the new section to build up</a:t>
            </a:r>
            <a:endParaRPr/>
          </a:p>
          <a:p>
            <a:pPr indent="0" lvl="0" marL="0" rtl="0" algn="l">
              <a:lnSpc>
                <a:spcPct val="80000"/>
              </a:lnSpc>
              <a:spcBef>
                <a:spcPts val="0"/>
              </a:spcBef>
              <a:spcAft>
                <a:spcPts val="0"/>
              </a:spcAft>
              <a:buSzPts val="500"/>
              <a:buNone/>
            </a:pPr>
            <a:r>
              <a:rPr lang="en-US" sz="500"/>
              <a:t>their reference counts even if they were relatively frequently referenced.</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A further refinement addresses this problem: Divide the stack into three</a:t>
            </a:r>
            <a:endParaRPr/>
          </a:p>
          <a:p>
            <a:pPr indent="0" lvl="0" marL="0" rtl="0" algn="l">
              <a:lnSpc>
                <a:spcPct val="80000"/>
              </a:lnSpc>
              <a:spcBef>
                <a:spcPts val="0"/>
              </a:spcBef>
              <a:spcAft>
                <a:spcPts val="0"/>
              </a:spcAft>
              <a:buSzPts val="500"/>
              <a:buNone/>
            </a:pPr>
            <a:r>
              <a:rPr lang="en-US" sz="500"/>
              <a:t>sections: new, middle, and old ( Figure 11.9b ). As before, reference counts are not</a:t>
            </a:r>
            <a:endParaRPr/>
          </a:p>
          <a:p>
            <a:pPr indent="0" lvl="0" marL="0" rtl="0" algn="l">
              <a:lnSpc>
                <a:spcPct val="80000"/>
              </a:lnSpc>
              <a:spcBef>
                <a:spcPts val="0"/>
              </a:spcBef>
              <a:spcAft>
                <a:spcPts val="0"/>
              </a:spcAft>
              <a:buSzPts val="500"/>
              <a:buNone/>
            </a:pPr>
            <a:r>
              <a:rPr lang="en-US" sz="500"/>
              <a:t>incremented on blocks in the new section. However, only blocks in the old section</a:t>
            </a:r>
            <a:endParaRPr/>
          </a:p>
          <a:p>
            <a:pPr indent="0" lvl="0" marL="0" rtl="0" algn="l">
              <a:lnSpc>
                <a:spcPct val="80000"/>
              </a:lnSpc>
              <a:spcBef>
                <a:spcPts val="0"/>
              </a:spcBef>
              <a:spcAft>
                <a:spcPts val="0"/>
              </a:spcAft>
              <a:buSzPts val="500"/>
              <a:buNone/>
            </a:pPr>
            <a:r>
              <a:rPr lang="en-US" sz="500"/>
              <a:t>are eligible for replacement. Assuming a sufficiently large middle section, this allows</a:t>
            </a:r>
            <a:endParaRPr/>
          </a:p>
          <a:p>
            <a:pPr indent="0" lvl="0" marL="0" rtl="0" algn="l">
              <a:lnSpc>
                <a:spcPct val="80000"/>
              </a:lnSpc>
              <a:spcBef>
                <a:spcPts val="0"/>
              </a:spcBef>
              <a:spcAft>
                <a:spcPts val="0"/>
              </a:spcAft>
              <a:buSzPts val="500"/>
              <a:buNone/>
            </a:pPr>
            <a:r>
              <a:rPr lang="en-US" sz="500"/>
              <a:t>relatively frequently referenced blocks a chance to build up their reference counts</a:t>
            </a:r>
            <a:endParaRPr/>
          </a:p>
          <a:p>
            <a:pPr indent="0" lvl="0" marL="0" rtl="0" algn="l">
              <a:lnSpc>
                <a:spcPct val="80000"/>
              </a:lnSpc>
              <a:spcBef>
                <a:spcPts val="0"/>
              </a:spcBef>
              <a:spcAft>
                <a:spcPts val="0"/>
              </a:spcAft>
              <a:buSzPts val="500"/>
              <a:buNone/>
            </a:pPr>
            <a:r>
              <a:rPr lang="en-US" sz="500"/>
              <a:t>before becoming eligible for replacement. Simulation studies by the authors indicate</a:t>
            </a:r>
            <a:endParaRPr/>
          </a:p>
          <a:p>
            <a:pPr indent="0" lvl="0" marL="0" rtl="0" algn="l">
              <a:lnSpc>
                <a:spcPct val="80000"/>
              </a:lnSpc>
              <a:spcBef>
                <a:spcPts val="0"/>
              </a:spcBef>
              <a:spcAft>
                <a:spcPts val="0"/>
              </a:spcAft>
              <a:buSzPts val="500"/>
              <a:buNone/>
            </a:pPr>
            <a:r>
              <a:rPr lang="en-US" sz="500"/>
              <a:t>that this refined policy is significantly better than simple LRU or LFU.</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Regardless of the particular replacement strategy, the replacement can take</a:t>
            </a:r>
            <a:endParaRPr/>
          </a:p>
          <a:p>
            <a:pPr indent="0" lvl="0" marL="0" rtl="0" algn="l">
              <a:lnSpc>
                <a:spcPct val="80000"/>
              </a:lnSpc>
              <a:spcBef>
                <a:spcPts val="0"/>
              </a:spcBef>
              <a:spcAft>
                <a:spcPts val="0"/>
              </a:spcAft>
              <a:buSzPts val="500"/>
              <a:buNone/>
            </a:pPr>
            <a:r>
              <a:rPr lang="en-US" sz="500"/>
              <a:t>place on demand or preplanned. In the former case, a sector is replaced only when</a:t>
            </a:r>
            <a:endParaRPr/>
          </a:p>
          <a:p>
            <a:pPr indent="0" lvl="0" marL="0" rtl="0" algn="l">
              <a:lnSpc>
                <a:spcPct val="80000"/>
              </a:lnSpc>
              <a:spcBef>
                <a:spcPts val="0"/>
              </a:spcBef>
              <a:spcAft>
                <a:spcPts val="0"/>
              </a:spcAft>
              <a:buSzPts val="500"/>
              <a:buNone/>
            </a:pPr>
            <a:r>
              <a:rPr lang="en-US" sz="500"/>
              <a:t>the slot is needed. In the latter case, a number of slots are released at a time. The</a:t>
            </a:r>
            <a:endParaRPr/>
          </a:p>
          <a:p>
            <a:pPr indent="0" lvl="0" marL="0" rtl="0" algn="l">
              <a:lnSpc>
                <a:spcPct val="80000"/>
              </a:lnSpc>
              <a:spcBef>
                <a:spcPts val="0"/>
              </a:spcBef>
              <a:spcAft>
                <a:spcPts val="0"/>
              </a:spcAft>
              <a:buSzPts val="500"/>
              <a:buNone/>
            </a:pPr>
            <a:r>
              <a:rPr lang="en-US" sz="500"/>
              <a:t>reason for this latter approach is related to the need to write back sectors. If a sector</a:t>
            </a:r>
            <a:endParaRPr/>
          </a:p>
          <a:p>
            <a:pPr indent="0" lvl="0" marL="0" rtl="0" algn="l">
              <a:lnSpc>
                <a:spcPct val="80000"/>
              </a:lnSpc>
              <a:spcBef>
                <a:spcPts val="0"/>
              </a:spcBef>
              <a:spcAft>
                <a:spcPts val="0"/>
              </a:spcAft>
              <a:buSzPts val="500"/>
              <a:buNone/>
            </a:pPr>
            <a:r>
              <a:rPr lang="en-US" sz="500"/>
              <a:t>is brought into the cache and only read, then when it is replaced, it is not necessary</a:t>
            </a:r>
            <a:endParaRPr/>
          </a:p>
          <a:p>
            <a:pPr indent="0" lvl="0" marL="0" rtl="0" algn="l">
              <a:lnSpc>
                <a:spcPct val="80000"/>
              </a:lnSpc>
              <a:spcBef>
                <a:spcPts val="0"/>
              </a:spcBef>
              <a:spcAft>
                <a:spcPts val="0"/>
              </a:spcAft>
              <a:buSzPts val="500"/>
              <a:buNone/>
            </a:pPr>
            <a:r>
              <a:rPr lang="en-US" sz="500"/>
              <a:t>to write it back out to the disk. However, if the sector has been updated, then it is</a:t>
            </a:r>
            <a:endParaRPr/>
          </a:p>
          <a:p>
            <a:pPr indent="0" lvl="0" marL="0" rtl="0" algn="l">
              <a:lnSpc>
                <a:spcPct val="80000"/>
              </a:lnSpc>
              <a:spcBef>
                <a:spcPts val="0"/>
              </a:spcBef>
              <a:spcAft>
                <a:spcPts val="0"/>
              </a:spcAft>
              <a:buSzPts val="500"/>
              <a:buNone/>
            </a:pPr>
            <a:r>
              <a:rPr lang="en-US" sz="500"/>
              <a:t>necessary to write it back out before replacing it. In this latter case, it makes sense</a:t>
            </a:r>
            <a:endParaRPr/>
          </a:p>
          <a:p>
            <a:pPr indent="0" lvl="0" marL="0" rtl="0" algn="l">
              <a:lnSpc>
                <a:spcPct val="80000"/>
              </a:lnSpc>
              <a:spcBef>
                <a:spcPts val="0"/>
              </a:spcBef>
              <a:spcAft>
                <a:spcPts val="0"/>
              </a:spcAft>
              <a:buSzPts val="500"/>
              <a:buNone/>
            </a:pPr>
            <a:r>
              <a:rPr lang="en-US" sz="500"/>
              <a:t>to cluster the writing and to order the writing to minimize seek time.</a:t>
            </a:r>
            <a:endParaRPr/>
          </a:p>
        </p:txBody>
      </p:sp>
      <p:sp>
        <p:nvSpPr>
          <p:cNvPr id="648" name="Google Shape;648;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55" name="Google Shape;655;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same performance considerations discussed in Appendix 1A apply here. The</a:t>
            </a:r>
            <a:endParaRPr/>
          </a:p>
          <a:p>
            <a:pPr indent="0" lvl="0" marL="0" rtl="0" algn="l">
              <a:spcBef>
                <a:spcPts val="0"/>
              </a:spcBef>
              <a:spcAft>
                <a:spcPts val="0"/>
              </a:spcAft>
              <a:buSzPts val="1800"/>
              <a:buNone/>
            </a:pPr>
            <a:r>
              <a:rPr lang="en-US"/>
              <a:t>issue of cache performance reduces itself to a question of whether a given miss ratio</a:t>
            </a:r>
            <a:endParaRPr/>
          </a:p>
          <a:p>
            <a:pPr indent="0" lvl="0" marL="0" rtl="0" algn="l">
              <a:spcBef>
                <a:spcPts val="0"/>
              </a:spcBef>
              <a:spcAft>
                <a:spcPts val="0"/>
              </a:spcAft>
              <a:buSzPts val="1800"/>
              <a:buNone/>
            </a:pPr>
            <a:r>
              <a:rPr lang="en-US"/>
              <a:t>can be achieved. This will depend on the locality behavior of the disk references,</a:t>
            </a:r>
            <a:endParaRPr/>
          </a:p>
          <a:p>
            <a:pPr indent="0" lvl="0" marL="0" rtl="0" algn="l">
              <a:spcBef>
                <a:spcPts val="0"/>
              </a:spcBef>
              <a:spcAft>
                <a:spcPts val="0"/>
              </a:spcAft>
              <a:buSzPts val="1800"/>
              <a:buNone/>
            </a:pPr>
            <a:r>
              <a:rPr lang="en-US"/>
              <a:t>the replacement algorithm, and other design factors. Principally, however, the miss</a:t>
            </a:r>
            <a:endParaRPr/>
          </a:p>
          <a:p>
            <a:pPr indent="0" lvl="0" marL="0" rtl="0" algn="l">
              <a:spcBef>
                <a:spcPts val="0"/>
              </a:spcBef>
              <a:spcAft>
                <a:spcPts val="0"/>
              </a:spcAft>
              <a:buSzPts val="1800"/>
              <a:buNone/>
            </a:pPr>
            <a:r>
              <a:rPr lang="en-US"/>
              <a:t>ratio is a function of the size of the disk cache. Figure 11.10 summarizes results from</a:t>
            </a:r>
            <a:endParaRPr/>
          </a:p>
          <a:p>
            <a:pPr indent="0" lvl="0" marL="0" rtl="0" algn="l">
              <a:spcBef>
                <a:spcPts val="0"/>
              </a:spcBef>
              <a:spcAft>
                <a:spcPts val="0"/>
              </a:spcAft>
              <a:buSzPts val="1800"/>
              <a:buNone/>
            </a:pPr>
            <a:r>
              <a:rPr lang="en-US"/>
              <a:t>several studies using LRU, one for a UNIX system running on a VAX [OUST85]</a:t>
            </a:r>
            <a:endParaRPr/>
          </a:p>
          <a:p>
            <a:pPr indent="0" lvl="0" marL="0" rtl="0" algn="l">
              <a:spcBef>
                <a:spcPts val="0"/>
              </a:spcBef>
              <a:spcAft>
                <a:spcPts val="0"/>
              </a:spcAft>
              <a:buSzPts val="1800"/>
              <a:buNone/>
            </a:pPr>
            <a:r>
              <a:rPr lang="en-US"/>
              <a:t>and one for IBM mainframe operating systems [SMIT85]. Figure 11.11 shows results</a:t>
            </a:r>
            <a:endParaRPr/>
          </a:p>
          <a:p>
            <a:pPr indent="0" lvl="0" marL="0" rtl="0" algn="l">
              <a:spcBef>
                <a:spcPts val="0"/>
              </a:spcBef>
              <a:spcAft>
                <a:spcPts val="0"/>
              </a:spcAft>
              <a:buSzPts val="1800"/>
              <a:buNone/>
            </a:pPr>
            <a:r>
              <a:rPr lang="en-US"/>
              <a:t>for simulation studies of the frequency-based replacement algorithm. A comparison</a:t>
            </a:r>
            <a:endParaRPr/>
          </a:p>
          <a:p>
            <a:pPr indent="0" lvl="0" marL="0" rtl="0" algn="l">
              <a:spcBef>
                <a:spcPts val="0"/>
              </a:spcBef>
              <a:spcAft>
                <a:spcPts val="0"/>
              </a:spcAft>
              <a:buSzPts val="1800"/>
              <a:buNone/>
            </a:pPr>
            <a:r>
              <a:rPr lang="en-US"/>
              <a:t>of the two figures points out one of the risks of this sort of performance assessment.</a:t>
            </a:r>
            <a:endParaRPr/>
          </a:p>
          <a:p>
            <a:pPr indent="0" lvl="0" marL="0" rtl="0" algn="l">
              <a:spcBef>
                <a:spcPts val="0"/>
              </a:spcBef>
              <a:spcAft>
                <a:spcPts val="0"/>
              </a:spcAft>
              <a:buSzPts val="1800"/>
              <a:buNone/>
            </a:pPr>
            <a:r>
              <a:rPr lang="en-US"/>
              <a:t>The figures appear to show that LRU outperforms the frequency-based replacement</a:t>
            </a:r>
            <a:endParaRPr/>
          </a:p>
          <a:p>
            <a:pPr indent="0" lvl="0" marL="0" rtl="0" algn="l">
              <a:spcBef>
                <a:spcPts val="0"/>
              </a:spcBef>
              <a:spcAft>
                <a:spcPts val="0"/>
              </a:spcAft>
              <a:buSzPts val="1800"/>
              <a:buNone/>
            </a:pPr>
            <a:r>
              <a:rPr lang="en-US"/>
              <a:t>algorithm. However, when identical reference patterns using the same cache</a:t>
            </a:r>
            <a:endParaRPr/>
          </a:p>
          <a:p>
            <a:pPr indent="0" lvl="0" marL="0" rtl="0" algn="l">
              <a:spcBef>
                <a:spcPts val="0"/>
              </a:spcBef>
              <a:spcAft>
                <a:spcPts val="0"/>
              </a:spcAft>
              <a:buSzPts val="1800"/>
              <a:buNone/>
            </a:pPr>
            <a:r>
              <a:rPr lang="en-US"/>
              <a:t>structure are compared, the frequency-based replacement algorithm is superior.</a:t>
            </a:r>
            <a:endParaRPr/>
          </a:p>
          <a:p>
            <a:pPr indent="0" lvl="0" marL="0" rtl="0" algn="l">
              <a:spcBef>
                <a:spcPts val="0"/>
              </a:spcBef>
              <a:spcAft>
                <a:spcPts val="0"/>
              </a:spcAft>
              <a:buSzPts val="1800"/>
              <a:buNone/>
            </a:pPr>
            <a:r>
              <a:rPr lang="en-US"/>
              <a:t>Thus, the exact sequence of reference patterns, plus related design issues such as</a:t>
            </a:r>
            <a:endParaRPr/>
          </a:p>
          <a:p>
            <a:pPr indent="0" lvl="0" marL="0" rtl="0" algn="l">
              <a:spcBef>
                <a:spcPts val="0"/>
              </a:spcBef>
              <a:spcAft>
                <a:spcPts val="0"/>
              </a:spcAft>
              <a:buSzPts val="1800"/>
              <a:buNone/>
            </a:pPr>
            <a:r>
              <a:rPr lang="en-US"/>
              <a:t>block size, will have a profound influence on the performance achieved.</a:t>
            </a:r>
            <a:endParaRPr/>
          </a:p>
        </p:txBody>
      </p:sp>
      <p:sp>
        <p:nvSpPr>
          <p:cNvPr id="656" name="Google Shape;656;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65" name="Google Shape;66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UNIX, each individual I/O device is associated with a special file. These are managed</a:t>
            </a:r>
            <a:endParaRPr/>
          </a:p>
          <a:p>
            <a:pPr indent="0" lvl="0" marL="0" rtl="0" algn="l">
              <a:spcBef>
                <a:spcPts val="0"/>
              </a:spcBef>
              <a:spcAft>
                <a:spcPts val="0"/>
              </a:spcAft>
              <a:buSzPts val="1800"/>
              <a:buNone/>
            </a:pPr>
            <a:r>
              <a:rPr lang="en-US"/>
              <a:t>by the file system and are read and written in the same manner as user data</a:t>
            </a:r>
            <a:endParaRPr/>
          </a:p>
          <a:p>
            <a:pPr indent="0" lvl="0" marL="0" rtl="0" algn="l">
              <a:spcBef>
                <a:spcPts val="0"/>
              </a:spcBef>
              <a:spcAft>
                <a:spcPts val="0"/>
              </a:spcAft>
              <a:buSzPts val="1800"/>
              <a:buNone/>
            </a:pPr>
            <a:r>
              <a:rPr lang="en-US"/>
              <a:t>files. This provides a clean, uniform interface to users and processes. To read from</a:t>
            </a:r>
            <a:endParaRPr/>
          </a:p>
          <a:p>
            <a:pPr indent="0" lvl="0" marL="0" rtl="0" algn="l">
              <a:spcBef>
                <a:spcPts val="0"/>
              </a:spcBef>
              <a:spcAft>
                <a:spcPts val="0"/>
              </a:spcAft>
              <a:buSzPts val="1800"/>
              <a:buNone/>
            </a:pPr>
            <a:r>
              <a:rPr lang="en-US"/>
              <a:t>or write to a device, read and write requests are made for the special file associated</a:t>
            </a:r>
            <a:endParaRPr/>
          </a:p>
          <a:p>
            <a:pPr indent="0" lvl="0" marL="0" rtl="0" algn="l">
              <a:spcBef>
                <a:spcPts val="0"/>
              </a:spcBef>
              <a:spcAft>
                <a:spcPts val="0"/>
              </a:spcAft>
              <a:buSzPts val="1800"/>
              <a:buNone/>
            </a:pPr>
            <a:r>
              <a:rPr lang="en-US"/>
              <a:t>with the device.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Figure 11.12 illustrates the logical structure of the I/O facility. The file subsystem</a:t>
            </a:r>
            <a:endParaRPr/>
          </a:p>
          <a:p>
            <a:pPr indent="0" lvl="0" marL="0" rtl="0" algn="l">
              <a:spcBef>
                <a:spcPts val="0"/>
              </a:spcBef>
              <a:spcAft>
                <a:spcPts val="0"/>
              </a:spcAft>
              <a:buSzPts val="1800"/>
              <a:buNone/>
            </a:pPr>
            <a:r>
              <a:rPr lang="en-US"/>
              <a:t>manages files on secondary storage devices. In addition, it serves as the process</a:t>
            </a:r>
            <a:endParaRPr/>
          </a:p>
          <a:p>
            <a:pPr indent="0" lvl="0" marL="0" rtl="0" algn="l">
              <a:spcBef>
                <a:spcPts val="0"/>
              </a:spcBef>
              <a:spcAft>
                <a:spcPts val="0"/>
              </a:spcAft>
              <a:buSzPts val="1800"/>
              <a:buNone/>
            </a:pPr>
            <a:r>
              <a:rPr lang="en-US"/>
              <a:t>interface to devices, because these are treated as files.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There are two types of I/O in UNIX: buffered and unbuffered. Buffered I/O</a:t>
            </a:r>
            <a:endParaRPr/>
          </a:p>
          <a:p>
            <a:pPr indent="0" lvl="0" marL="0" rtl="0" algn="l">
              <a:spcBef>
                <a:spcPts val="0"/>
              </a:spcBef>
              <a:spcAft>
                <a:spcPts val="0"/>
              </a:spcAft>
              <a:buSzPts val="1800"/>
              <a:buNone/>
            </a:pPr>
            <a:r>
              <a:rPr lang="en-US"/>
              <a:t>passes through system buffers, whereas unbuffered I/O typically involves the DMA</a:t>
            </a:r>
            <a:endParaRPr/>
          </a:p>
          <a:p>
            <a:pPr indent="0" lvl="0" marL="0" rtl="0" algn="l">
              <a:spcBef>
                <a:spcPts val="0"/>
              </a:spcBef>
              <a:spcAft>
                <a:spcPts val="0"/>
              </a:spcAft>
              <a:buSzPts val="1800"/>
              <a:buNone/>
            </a:pPr>
            <a:r>
              <a:rPr lang="en-US"/>
              <a:t>facility, with the transfer taking place directly between the I/O module and the</a:t>
            </a:r>
            <a:endParaRPr/>
          </a:p>
          <a:p>
            <a:pPr indent="0" lvl="0" marL="0" rtl="0" algn="l">
              <a:spcBef>
                <a:spcPts val="0"/>
              </a:spcBef>
              <a:spcAft>
                <a:spcPts val="0"/>
              </a:spcAft>
              <a:buSzPts val="1800"/>
              <a:buNone/>
            </a:pPr>
            <a:r>
              <a:rPr lang="en-US"/>
              <a:t>process I/O area. For buffered I/O, two types of buffers are used: system buffer</a:t>
            </a:r>
            <a:endParaRPr/>
          </a:p>
          <a:p>
            <a:pPr indent="0" lvl="0" marL="0" rtl="0" algn="l">
              <a:spcBef>
                <a:spcPts val="0"/>
              </a:spcBef>
              <a:spcAft>
                <a:spcPts val="0"/>
              </a:spcAft>
              <a:buSzPts val="1800"/>
              <a:buNone/>
            </a:pPr>
            <a:r>
              <a:rPr lang="en-US"/>
              <a:t>caches and character queues.</a:t>
            </a:r>
            <a:endParaRPr/>
          </a:p>
        </p:txBody>
      </p:sp>
      <p:sp>
        <p:nvSpPr>
          <p:cNvPr id="666" name="Google Shape;666;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73" name="Google Shape;67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600"/>
              <a:buNone/>
            </a:pPr>
            <a:r>
              <a:rPr lang="en-US" sz="600"/>
              <a:t>The buffer cache in UNIX is essentially a disk cache. I/O operations with disk are</a:t>
            </a:r>
            <a:endParaRPr/>
          </a:p>
          <a:p>
            <a:pPr indent="0" lvl="0" marL="0" rtl="0" algn="l">
              <a:lnSpc>
                <a:spcPct val="80000"/>
              </a:lnSpc>
              <a:spcBef>
                <a:spcPts val="0"/>
              </a:spcBef>
              <a:spcAft>
                <a:spcPts val="0"/>
              </a:spcAft>
              <a:buSzPts val="600"/>
              <a:buNone/>
            </a:pPr>
            <a:r>
              <a:rPr lang="en-US" sz="600"/>
              <a:t>handled through the buffer cache. The data transfer between the buffer cache and</a:t>
            </a:r>
            <a:endParaRPr/>
          </a:p>
          <a:p>
            <a:pPr indent="0" lvl="0" marL="0" rtl="0" algn="l">
              <a:lnSpc>
                <a:spcPct val="80000"/>
              </a:lnSpc>
              <a:spcBef>
                <a:spcPts val="0"/>
              </a:spcBef>
              <a:spcAft>
                <a:spcPts val="0"/>
              </a:spcAft>
              <a:buSzPts val="600"/>
              <a:buNone/>
            </a:pPr>
            <a:r>
              <a:rPr lang="en-US" sz="600"/>
              <a:t>the user process space always occurs using DMA. Because both the buffer cache</a:t>
            </a:r>
            <a:endParaRPr/>
          </a:p>
          <a:p>
            <a:pPr indent="0" lvl="0" marL="0" rtl="0" algn="l">
              <a:lnSpc>
                <a:spcPct val="80000"/>
              </a:lnSpc>
              <a:spcBef>
                <a:spcPts val="0"/>
              </a:spcBef>
              <a:spcAft>
                <a:spcPts val="0"/>
              </a:spcAft>
              <a:buSzPts val="600"/>
              <a:buNone/>
            </a:pPr>
            <a:r>
              <a:rPr lang="en-US" sz="600"/>
              <a:t>and the process I/O area are in main memory, the DMA facility is used in this case</a:t>
            </a:r>
            <a:endParaRPr/>
          </a:p>
          <a:p>
            <a:pPr indent="0" lvl="0" marL="0" rtl="0" algn="l">
              <a:lnSpc>
                <a:spcPct val="80000"/>
              </a:lnSpc>
              <a:spcBef>
                <a:spcPts val="0"/>
              </a:spcBef>
              <a:spcAft>
                <a:spcPts val="0"/>
              </a:spcAft>
              <a:buSzPts val="600"/>
              <a:buNone/>
            </a:pPr>
            <a:r>
              <a:rPr lang="en-US" sz="600"/>
              <a:t>to perform a memory-to-memory copy. This does not use up any processor cycles,</a:t>
            </a:r>
            <a:endParaRPr/>
          </a:p>
          <a:p>
            <a:pPr indent="0" lvl="0" marL="0" rtl="0" algn="l">
              <a:lnSpc>
                <a:spcPct val="80000"/>
              </a:lnSpc>
              <a:spcBef>
                <a:spcPts val="0"/>
              </a:spcBef>
              <a:spcAft>
                <a:spcPts val="0"/>
              </a:spcAft>
              <a:buSzPts val="600"/>
              <a:buNone/>
            </a:pPr>
            <a:r>
              <a:rPr lang="en-US" sz="600"/>
              <a:t>but it does consume bus cycles.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To manage the buffer cache, three lists are maintained:</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Free list: List of all slots in the cache (a slot is referred to as a buffer in UNIX;</a:t>
            </a:r>
            <a:endParaRPr/>
          </a:p>
          <a:p>
            <a:pPr indent="0" lvl="0" marL="0" rtl="0" algn="l">
              <a:lnSpc>
                <a:spcPct val="80000"/>
              </a:lnSpc>
              <a:spcBef>
                <a:spcPts val="0"/>
              </a:spcBef>
              <a:spcAft>
                <a:spcPts val="0"/>
              </a:spcAft>
              <a:buSzPts val="600"/>
              <a:buNone/>
            </a:pPr>
            <a:r>
              <a:rPr lang="en-US" sz="600"/>
              <a:t>each slot holds one disk sector) that are available for allocation</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Device list: List of all buffers currently associated with each disk</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Driver I/O queue: List of buffers that are actually undergoing or waiting for</a:t>
            </a:r>
            <a:endParaRPr/>
          </a:p>
          <a:p>
            <a:pPr indent="0" lvl="0" marL="0" rtl="0" algn="l">
              <a:lnSpc>
                <a:spcPct val="80000"/>
              </a:lnSpc>
              <a:spcBef>
                <a:spcPts val="0"/>
              </a:spcBef>
              <a:spcAft>
                <a:spcPts val="0"/>
              </a:spcAft>
              <a:buSzPts val="600"/>
              <a:buNone/>
            </a:pPr>
            <a:r>
              <a:rPr lang="en-US" sz="600"/>
              <a:t>I/O on a particular device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All buffers should be on the free list or on the driver I/O queue list. A buffer,</a:t>
            </a:r>
            <a:endParaRPr/>
          </a:p>
          <a:p>
            <a:pPr indent="0" lvl="0" marL="0" rtl="0" algn="l">
              <a:lnSpc>
                <a:spcPct val="80000"/>
              </a:lnSpc>
              <a:spcBef>
                <a:spcPts val="0"/>
              </a:spcBef>
              <a:spcAft>
                <a:spcPts val="0"/>
              </a:spcAft>
              <a:buSzPts val="600"/>
              <a:buNone/>
            </a:pPr>
            <a:r>
              <a:rPr lang="en-US" sz="600"/>
              <a:t>once associated with a device, remains associated with the device even if it is on the</a:t>
            </a:r>
            <a:endParaRPr/>
          </a:p>
          <a:p>
            <a:pPr indent="0" lvl="0" marL="0" rtl="0" algn="l">
              <a:lnSpc>
                <a:spcPct val="80000"/>
              </a:lnSpc>
              <a:spcBef>
                <a:spcPts val="0"/>
              </a:spcBef>
              <a:spcAft>
                <a:spcPts val="0"/>
              </a:spcAft>
              <a:buSzPts val="600"/>
              <a:buNone/>
            </a:pPr>
            <a:r>
              <a:rPr lang="en-US" sz="600"/>
              <a:t>free list, until is actually reused and becomes associated with another device. These</a:t>
            </a:r>
            <a:endParaRPr/>
          </a:p>
          <a:p>
            <a:pPr indent="0" lvl="0" marL="0" rtl="0" algn="l">
              <a:lnSpc>
                <a:spcPct val="80000"/>
              </a:lnSpc>
              <a:spcBef>
                <a:spcPts val="0"/>
              </a:spcBef>
              <a:spcAft>
                <a:spcPts val="0"/>
              </a:spcAft>
              <a:buSzPts val="600"/>
              <a:buNone/>
            </a:pPr>
            <a:r>
              <a:rPr lang="en-US" sz="600"/>
              <a:t>lists are maintained as pointers associated with each buffer rather than physically</a:t>
            </a:r>
            <a:endParaRPr/>
          </a:p>
          <a:p>
            <a:pPr indent="0" lvl="0" marL="0" rtl="0" algn="l">
              <a:lnSpc>
                <a:spcPct val="80000"/>
              </a:lnSpc>
              <a:spcBef>
                <a:spcPts val="0"/>
              </a:spcBef>
              <a:spcAft>
                <a:spcPts val="0"/>
              </a:spcAft>
              <a:buSzPts val="600"/>
              <a:buNone/>
            </a:pPr>
            <a:r>
              <a:rPr lang="en-US" sz="600"/>
              <a:t>separate lists.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When a reference is made to a physical block number on a particular device, the</a:t>
            </a:r>
            <a:endParaRPr/>
          </a:p>
          <a:p>
            <a:pPr indent="0" lvl="0" marL="0" rtl="0" algn="l">
              <a:lnSpc>
                <a:spcPct val="80000"/>
              </a:lnSpc>
              <a:spcBef>
                <a:spcPts val="0"/>
              </a:spcBef>
              <a:spcAft>
                <a:spcPts val="0"/>
              </a:spcAft>
              <a:buSzPts val="600"/>
              <a:buNone/>
            </a:pPr>
            <a:r>
              <a:rPr lang="en-US" sz="600"/>
              <a:t>OS first checks to see if the block is in the buffer cache. To minimize the search time,</a:t>
            </a:r>
            <a:endParaRPr/>
          </a:p>
          <a:p>
            <a:pPr indent="0" lvl="0" marL="0" rtl="0" algn="l">
              <a:lnSpc>
                <a:spcPct val="80000"/>
              </a:lnSpc>
              <a:spcBef>
                <a:spcPts val="0"/>
              </a:spcBef>
              <a:spcAft>
                <a:spcPts val="0"/>
              </a:spcAft>
              <a:buSzPts val="600"/>
              <a:buNone/>
            </a:pPr>
            <a:r>
              <a:rPr lang="en-US" sz="600"/>
              <a:t>the device list is organized as a hash table, using a technique similar to the overflow</a:t>
            </a:r>
            <a:endParaRPr/>
          </a:p>
          <a:p>
            <a:pPr indent="0" lvl="0" marL="0" rtl="0" algn="l">
              <a:lnSpc>
                <a:spcPct val="80000"/>
              </a:lnSpc>
              <a:spcBef>
                <a:spcPts val="0"/>
              </a:spcBef>
              <a:spcAft>
                <a:spcPts val="0"/>
              </a:spcAft>
              <a:buSzPts val="600"/>
              <a:buNone/>
            </a:pPr>
            <a:r>
              <a:rPr lang="en-US" sz="600"/>
              <a:t>with chaining technique discussed in Appendix F (Figure F.1b). Figure 11.13 depicts</a:t>
            </a:r>
            <a:endParaRPr/>
          </a:p>
          <a:p>
            <a:pPr indent="0" lvl="0" marL="0" rtl="0" algn="l">
              <a:lnSpc>
                <a:spcPct val="80000"/>
              </a:lnSpc>
              <a:spcBef>
                <a:spcPts val="0"/>
              </a:spcBef>
              <a:spcAft>
                <a:spcPts val="0"/>
              </a:spcAft>
              <a:buSzPts val="600"/>
              <a:buNone/>
            </a:pPr>
            <a:r>
              <a:rPr lang="en-US" sz="600"/>
              <a:t>the general organization of the buffer cache. There is a hash table of fixed length</a:t>
            </a:r>
            <a:endParaRPr/>
          </a:p>
          <a:p>
            <a:pPr indent="0" lvl="0" marL="0" rtl="0" algn="l">
              <a:lnSpc>
                <a:spcPct val="80000"/>
              </a:lnSpc>
              <a:spcBef>
                <a:spcPts val="0"/>
              </a:spcBef>
              <a:spcAft>
                <a:spcPts val="0"/>
              </a:spcAft>
              <a:buSzPts val="600"/>
              <a:buNone/>
            </a:pPr>
            <a:r>
              <a:rPr lang="en-US" sz="600"/>
              <a:t>that contains pointers into the buffer cache. Each reference to a (device#, block#)</a:t>
            </a:r>
            <a:endParaRPr/>
          </a:p>
          <a:p>
            <a:pPr indent="0" lvl="0" marL="0" rtl="0" algn="l">
              <a:lnSpc>
                <a:spcPct val="80000"/>
              </a:lnSpc>
              <a:spcBef>
                <a:spcPts val="0"/>
              </a:spcBef>
              <a:spcAft>
                <a:spcPts val="0"/>
              </a:spcAft>
              <a:buSzPts val="600"/>
              <a:buNone/>
            </a:pPr>
            <a:r>
              <a:rPr lang="en-US" sz="600"/>
              <a:t>maps into a particular entry in the hash table. The pointer in that entry points to</a:t>
            </a:r>
            <a:endParaRPr/>
          </a:p>
          <a:p>
            <a:pPr indent="0" lvl="0" marL="0" rtl="0" algn="l">
              <a:lnSpc>
                <a:spcPct val="80000"/>
              </a:lnSpc>
              <a:spcBef>
                <a:spcPts val="0"/>
              </a:spcBef>
              <a:spcAft>
                <a:spcPts val="0"/>
              </a:spcAft>
              <a:buSzPts val="600"/>
              <a:buNone/>
            </a:pPr>
            <a:r>
              <a:rPr lang="en-US" sz="600"/>
              <a:t>the first buffer in the chain. A hash pointer associated with each buffer points to</a:t>
            </a:r>
            <a:endParaRPr/>
          </a:p>
          <a:p>
            <a:pPr indent="0" lvl="0" marL="0" rtl="0" algn="l">
              <a:lnSpc>
                <a:spcPct val="80000"/>
              </a:lnSpc>
              <a:spcBef>
                <a:spcPts val="0"/>
              </a:spcBef>
              <a:spcAft>
                <a:spcPts val="0"/>
              </a:spcAft>
              <a:buSzPts val="600"/>
              <a:buNone/>
            </a:pPr>
            <a:r>
              <a:rPr lang="en-US" sz="600"/>
              <a:t>the next buffer in the chain for that hash table entry. Thus, for all (device#, block#)</a:t>
            </a:r>
            <a:endParaRPr/>
          </a:p>
          <a:p>
            <a:pPr indent="0" lvl="0" marL="0" rtl="0" algn="l">
              <a:lnSpc>
                <a:spcPct val="80000"/>
              </a:lnSpc>
              <a:spcBef>
                <a:spcPts val="0"/>
              </a:spcBef>
              <a:spcAft>
                <a:spcPts val="0"/>
              </a:spcAft>
              <a:buSzPts val="600"/>
              <a:buNone/>
            </a:pPr>
            <a:r>
              <a:rPr lang="en-US" sz="600"/>
              <a:t>references that map into the same hash table entry, if the corresponding block is in</a:t>
            </a:r>
            <a:endParaRPr/>
          </a:p>
          <a:p>
            <a:pPr indent="0" lvl="0" marL="0" rtl="0" algn="l">
              <a:lnSpc>
                <a:spcPct val="80000"/>
              </a:lnSpc>
              <a:spcBef>
                <a:spcPts val="0"/>
              </a:spcBef>
              <a:spcAft>
                <a:spcPts val="0"/>
              </a:spcAft>
              <a:buSzPts val="600"/>
              <a:buNone/>
            </a:pPr>
            <a:r>
              <a:rPr lang="en-US" sz="600"/>
              <a:t>the buffer cache, then that buffer will be in the chain for that hash table entry. Thus,</a:t>
            </a:r>
            <a:endParaRPr/>
          </a:p>
          <a:p>
            <a:pPr indent="0" lvl="0" marL="0" rtl="0" algn="l">
              <a:lnSpc>
                <a:spcPct val="80000"/>
              </a:lnSpc>
              <a:spcBef>
                <a:spcPts val="0"/>
              </a:spcBef>
              <a:spcAft>
                <a:spcPts val="0"/>
              </a:spcAft>
              <a:buSzPts val="600"/>
              <a:buNone/>
            </a:pPr>
            <a:r>
              <a:rPr lang="en-US" sz="600"/>
              <a:t>the length of the search of the buffer cache is reduced by a factor on the order of </a:t>
            </a:r>
            <a:r>
              <a:rPr i="1" lang="en-US" sz="600"/>
              <a:t>N ,</a:t>
            </a:r>
            <a:endParaRPr/>
          </a:p>
          <a:p>
            <a:pPr indent="0" lvl="0" marL="0" rtl="0" algn="l">
              <a:lnSpc>
                <a:spcPct val="80000"/>
              </a:lnSpc>
              <a:spcBef>
                <a:spcPts val="0"/>
              </a:spcBef>
              <a:spcAft>
                <a:spcPts val="0"/>
              </a:spcAft>
              <a:buSzPts val="600"/>
              <a:buNone/>
            </a:pPr>
            <a:r>
              <a:rPr lang="en-US" sz="600"/>
              <a:t>where </a:t>
            </a:r>
            <a:r>
              <a:rPr i="1" lang="en-US" sz="600"/>
              <a:t>N is the length of the hash table.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For block replacement, a least-recently-used algorithm is used: After a buffer has</a:t>
            </a:r>
            <a:endParaRPr/>
          </a:p>
          <a:p>
            <a:pPr indent="0" lvl="0" marL="0" rtl="0" algn="l">
              <a:lnSpc>
                <a:spcPct val="80000"/>
              </a:lnSpc>
              <a:spcBef>
                <a:spcPts val="0"/>
              </a:spcBef>
              <a:spcAft>
                <a:spcPts val="0"/>
              </a:spcAft>
              <a:buSzPts val="600"/>
              <a:buNone/>
            </a:pPr>
            <a:r>
              <a:rPr lang="en-US" sz="600"/>
              <a:t>been allocated to a disk block, it cannot be used for another block until all other buffers</a:t>
            </a:r>
            <a:endParaRPr/>
          </a:p>
          <a:p>
            <a:pPr indent="0" lvl="0" marL="0" rtl="0" algn="l">
              <a:lnSpc>
                <a:spcPct val="80000"/>
              </a:lnSpc>
              <a:spcBef>
                <a:spcPts val="0"/>
              </a:spcBef>
              <a:spcAft>
                <a:spcPts val="0"/>
              </a:spcAft>
              <a:buSzPts val="600"/>
              <a:buNone/>
            </a:pPr>
            <a:r>
              <a:rPr lang="en-US" sz="600"/>
              <a:t>have been used more recently. The free list preserves this least-recently-used order.</a:t>
            </a:r>
            <a:endParaRPr/>
          </a:p>
        </p:txBody>
      </p:sp>
      <p:sp>
        <p:nvSpPr>
          <p:cNvPr id="674" name="Google Shape;674;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81" name="Google Shape;68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Block-oriented devices, such as disk and USB keys, can be effectively served by the</a:t>
            </a:r>
            <a:endParaRPr/>
          </a:p>
          <a:p>
            <a:pPr indent="0" lvl="0" marL="0" rtl="0" algn="l">
              <a:spcBef>
                <a:spcPts val="0"/>
              </a:spcBef>
              <a:spcAft>
                <a:spcPts val="0"/>
              </a:spcAft>
              <a:buSzPts val="1800"/>
              <a:buNone/>
            </a:pPr>
            <a:r>
              <a:rPr lang="en-US"/>
              <a:t>buffer cache. A different form of buffering is appropriate for character-oriented</a:t>
            </a:r>
            <a:endParaRPr/>
          </a:p>
          <a:p>
            <a:pPr indent="0" lvl="0" marL="0" rtl="0" algn="l">
              <a:spcBef>
                <a:spcPts val="0"/>
              </a:spcBef>
              <a:spcAft>
                <a:spcPts val="0"/>
              </a:spcAft>
              <a:buSzPts val="1800"/>
              <a:buNone/>
            </a:pPr>
            <a:r>
              <a:rPr lang="en-US"/>
              <a:t>devices, such as terminals and printers. A character queue is either written by the</a:t>
            </a:r>
            <a:endParaRPr/>
          </a:p>
          <a:p>
            <a:pPr indent="0" lvl="0" marL="0" rtl="0" algn="l">
              <a:spcBef>
                <a:spcPts val="0"/>
              </a:spcBef>
              <a:spcAft>
                <a:spcPts val="0"/>
              </a:spcAft>
              <a:buSzPts val="1800"/>
              <a:buNone/>
            </a:pPr>
            <a:r>
              <a:rPr lang="en-US"/>
              <a:t>I/O device and read by the process or written by the process and read by the device.</a:t>
            </a:r>
            <a:endParaRPr/>
          </a:p>
          <a:p>
            <a:pPr indent="0" lvl="0" marL="0" rtl="0" algn="l">
              <a:spcBef>
                <a:spcPts val="0"/>
              </a:spcBef>
              <a:spcAft>
                <a:spcPts val="0"/>
              </a:spcAft>
              <a:buSzPts val="1800"/>
              <a:buNone/>
            </a:pPr>
            <a:r>
              <a:rPr lang="en-US"/>
              <a:t>In both cases, the producer/consumer model introduced in Chapter 5 is used. Thus,</a:t>
            </a:r>
            <a:endParaRPr/>
          </a:p>
          <a:p>
            <a:pPr indent="0" lvl="0" marL="0" rtl="0" algn="l">
              <a:spcBef>
                <a:spcPts val="0"/>
              </a:spcBef>
              <a:spcAft>
                <a:spcPts val="0"/>
              </a:spcAft>
              <a:buSzPts val="1800"/>
              <a:buNone/>
            </a:pPr>
            <a:r>
              <a:rPr lang="en-US"/>
              <a:t>character queues may only be read once; as each character is read, it is effectively</a:t>
            </a:r>
            <a:endParaRPr/>
          </a:p>
          <a:p>
            <a:pPr indent="0" lvl="0" marL="0" rtl="0" algn="l">
              <a:spcBef>
                <a:spcPts val="0"/>
              </a:spcBef>
              <a:spcAft>
                <a:spcPts val="0"/>
              </a:spcAft>
              <a:buSzPts val="1800"/>
              <a:buNone/>
            </a:pPr>
            <a:r>
              <a:rPr lang="en-US"/>
              <a:t>destroyed. This is in contrast to the buffer cache, which may be read multiple times</a:t>
            </a:r>
            <a:endParaRPr/>
          </a:p>
          <a:p>
            <a:pPr indent="0" lvl="0" marL="0" rtl="0" algn="l">
              <a:spcBef>
                <a:spcPts val="0"/>
              </a:spcBef>
              <a:spcAft>
                <a:spcPts val="0"/>
              </a:spcAft>
              <a:buSzPts val="1800"/>
              <a:buNone/>
            </a:pPr>
            <a:r>
              <a:rPr lang="en-US"/>
              <a:t>and hence follows the readers/writers model (also discussed in Chapter 5 ).</a:t>
            </a:r>
            <a:endParaRPr/>
          </a:p>
        </p:txBody>
      </p:sp>
      <p:sp>
        <p:nvSpPr>
          <p:cNvPr id="682" name="Google Shape;682;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1" name="Google Shape;32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There may be differences of several orders of magnitude between the data transfer rates. </a:t>
            </a:r>
            <a:endParaRPr/>
          </a:p>
          <a:p>
            <a:pPr indent="0" lvl="0" marL="0" rtl="0" algn="l">
              <a:spcBef>
                <a:spcPts val="0"/>
              </a:spcBef>
              <a:spcAft>
                <a:spcPts val="0"/>
              </a:spcAft>
              <a:buSzPts val="1800"/>
              <a:buNone/>
            </a:pPr>
            <a:r>
              <a:rPr lang="en-US"/>
              <a:t>Figure 11.1 gives some examples.</a:t>
            </a:r>
            <a:endParaRPr/>
          </a:p>
        </p:txBody>
      </p:sp>
      <p:sp>
        <p:nvSpPr>
          <p:cNvPr id="322" name="Google Shape;322;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88" name="Google Shape;68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Unbuffered I/O, which is simply DMA between device and process space,</a:t>
            </a:r>
            <a:endParaRPr/>
          </a:p>
          <a:p>
            <a:pPr indent="0" lvl="0" marL="0" rtl="0" algn="l">
              <a:spcBef>
                <a:spcPts val="0"/>
              </a:spcBef>
              <a:spcAft>
                <a:spcPts val="0"/>
              </a:spcAft>
              <a:buSzPts val="1800"/>
              <a:buNone/>
            </a:pPr>
            <a:r>
              <a:rPr lang="en-US"/>
              <a:t>is always the fastest method for a process to perform I/O. A process that is</a:t>
            </a:r>
            <a:endParaRPr/>
          </a:p>
          <a:p>
            <a:pPr indent="0" lvl="0" marL="0" rtl="0" algn="l">
              <a:spcBef>
                <a:spcPts val="0"/>
              </a:spcBef>
              <a:spcAft>
                <a:spcPts val="0"/>
              </a:spcAft>
              <a:buSzPts val="1800"/>
              <a:buNone/>
            </a:pPr>
            <a:r>
              <a:rPr lang="en-US"/>
              <a:t>performing unbuffered I/O is locked in main memory and cannot be swapped</a:t>
            </a:r>
            <a:endParaRPr/>
          </a:p>
          <a:p>
            <a:pPr indent="0" lvl="0" marL="0" rtl="0" algn="l">
              <a:spcBef>
                <a:spcPts val="0"/>
              </a:spcBef>
              <a:spcAft>
                <a:spcPts val="0"/>
              </a:spcAft>
              <a:buSzPts val="1800"/>
              <a:buNone/>
            </a:pPr>
            <a:r>
              <a:rPr lang="en-US"/>
              <a:t>out. This reduces the opportunities for swapping by tying up part of main memory,</a:t>
            </a:r>
            <a:endParaRPr/>
          </a:p>
          <a:p>
            <a:pPr indent="0" lvl="0" marL="0" rtl="0" algn="l">
              <a:spcBef>
                <a:spcPts val="0"/>
              </a:spcBef>
              <a:spcAft>
                <a:spcPts val="0"/>
              </a:spcAft>
              <a:buSzPts val="1800"/>
              <a:buNone/>
            </a:pPr>
            <a:r>
              <a:rPr lang="en-US"/>
              <a:t>thus reducing the overall system performance. Also, the I/O device is tied up</a:t>
            </a:r>
            <a:endParaRPr/>
          </a:p>
          <a:p>
            <a:pPr indent="0" lvl="0" marL="0" rtl="0" algn="l">
              <a:spcBef>
                <a:spcPts val="0"/>
              </a:spcBef>
              <a:spcAft>
                <a:spcPts val="0"/>
              </a:spcAft>
              <a:buSzPts val="1800"/>
              <a:buNone/>
            </a:pPr>
            <a:r>
              <a:rPr lang="en-US"/>
              <a:t>with the process for the duration of the transfer, making it unavailable for other</a:t>
            </a:r>
            <a:endParaRPr/>
          </a:p>
          <a:p>
            <a:pPr indent="0" lvl="0" marL="0" rtl="0" algn="l">
              <a:spcBef>
                <a:spcPts val="0"/>
              </a:spcBef>
              <a:spcAft>
                <a:spcPts val="0"/>
              </a:spcAft>
              <a:buSzPts val="1800"/>
              <a:buNone/>
            </a:pPr>
            <a:r>
              <a:rPr lang="en-US"/>
              <a:t>processes.</a:t>
            </a:r>
            <a:endParaRPr/>
          </a:p>
        </p:txBody>
      </p:sp>
      <p:sp>
        <p:nvSpPr>
          <p:cNvPr id="689" name="Google Shape;689;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96" name="Google Shape;696;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Table 11.5 shows the types of I/O suited to each type of device. Disk drives</a:t>
            </a:r>
            <a:endParaRPr/>
          </a:p>
          <a:p>
            <a:pPr indent="0" lvl="0" marL="0" rtl="0" algn="l">
              <a:spcBef>
                <a:spcPts val="0"/>
              </a:spcBef>
              <a:spcAft>
                <a:spcPts val="0"/>
              </a:spcAft>
              <a:buSzPts val="1800"/>
              <a:buNone/>
            </a:pPr>
            <a:r>
              <a:rPr lang="en-US"/>
              <a:t>are heavily used in UNIX, are block oriented, and have the potential for reasonable</a:t>
            </a:r>
            <a:endParaRPr/>
          </a:p>
          <a:p>
            <a:pPr indent="0" lvl="0" marL="0" rtl="0" algn="l">
              <a:spcBef>
                <a:spcPts val="0"/>
              </a:spcBef>
              <a:spcAft>
                <a:spcPts val="0"/>
              </a:spcAft>
              <a:buSzPts val="1800"/>
              <a:buNone/>
            </a:pPr>
            <a:r>
              <a:rPr lang="en-US"/>
              <a:t>high throughput. Thus, I/O for these devices tends to be unbuffered or via</a:t>
            </a:r>
            <a:endParaRPr/>
          </a:p>
          <a:p>
            <a:pPr indent="0" lvl="0" marL="0" rtl="0" algn="l">
              <a:spcBef>
                <a:spcPts val="0"/>
              </a:spcBef>
              <a:spcAft>
                <a:spcPts val="0"/>
              </a:spcAft>
              <a:buSzPts val="1800"/>
              <a:buNone/>
            </a:pPr>
            <a:r>
              <a:rPr lang="en-US"/>
              <a:t>buffer cache. Tape drives are functionally similar to disk drives and use similar I/O</a:t>
            </a:r>
            <a:endParaRPr/>
          </a:p>
          <a:p>
            <a:pPr indent="0" lvl="0" marL="0" rtl="0" algn="l">
              <a:spcBef>
                <a:spcPts val="0"/>
              </a:spcBef>
              <a:spcAft>
                <a:spcPts val="0"/>
              </a:spcAft>
              <a:buSzPts val="1800"/>
              <a:buNone/>
            </a:pPr>
            <a:r>
              <a:rPr lang="en-US"/>
              <a:t>schemes.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Because terminals involve relatively slow exchange of characters, terminal I/O</a:t>
            </a:r>
            <a:endParaRPr/>
          </a:p>
          <a:p>
            <a:pPr indent="0" lvl="0" marL="0" rtl="0" algn="l">
              <a:spcBef>
                <a:spcPts val="0"/>
              </a:spcBef>
              <a:spcAft>
                <a:spcPts val="0"/>
              </a:spcAft>
              <a:buSzPts val="1800"/>
              <a:buNone/>
            </a:pPr>
            <a:r>
              <a:rPr lang="en-US"/>
              <a:t>typically makes use of the character queue. Similarly, communication lines require</a:t>
            </a:r>
            <a:endParaRPr/>
          </a:p>
          <a:p>
            <a:pPr indent="0" lvl="0" marL="0" rtl="0" algn="l">
              <a:spcBef>
                <a:spcPts val="0"/>
              </a:spcBef>
              <a:spcAft>
                <a:spcPts val="0"/>
              </a:spcAft>
              <a:buSzPts val="1800"/>
              <a:buNone/>
            </a:pPr>
            <a:r>
              <a:rPr lang="en-US"/>
              <a:t>serial processing of bytes of data for input or output and are best handled by character</a:t>
            </a:r>
            <a:endParaRPr/>
          </a:p>
          <a:p>
            <a:pPr indent="0" lvl="0" marL="0" rtl="0" algn="l">
              <a:spcBef>
                <a:spcPts val="0"/>
              </a:spcBef>
              <a:spcAft>
                <a:spcPts val="0"/>
              </a:spcAft>
              <a:buSzPts val="1800"/>
              <a:buNone/>
            </a:pPr>
            <a:r>
              <a:rPr lang="en-US"/>
              <a:t>queues. Finally, the type of I/O used for a printer will generally depend on its</a:t>
            </a:r>
            <a:endParaRPr/>
          </a:p>
          <a:p>
            <a:pPr indent="0" lvl="0" marL="0" rtl="0" algn="l">
              <a:spcBef>
                <a:spcPts val="0"/>
              </a:spcBef>
              <a:spcAft>
                <a:spcPts val="0"/>
              </a:spcAft>
              <a:buSzPts val="1800"/>
              <a:buNone/>
            </a:pPr>
            <a:r>
              <a:rPr lang="en-US"/>
              <a:t>speed. Slow printers will normally use the character queue, while a fast printer might</a:t>
            </a:r>
            <a:endParaRPr/>
          </a:p>
          <a:p>
            <a:pPr indent="0" lvl="0" marL="0" rtl="0" algn="l">
              <a:spcBef>
                <a:spcPts val="0"/>
              </a:spcBef>
              <a:spcAft>
                <a:spcPts val="0"/>
              </a:spcAft>
              <a:buSzPts val="1800"/>
              <a:buNone/>
            </a:pPr>
            <a:r>
              <a:rPr lang="en-US"/>
              <a:t>employ unbuffered I/O. A buffer cache could be used for a fast printer. However,</a:t>
            </a:r>
            <a:endParaRPr/>
          </a:p>
          <a:p>
            <a:pPr indent="0" lvl="0" marL="0" rtl="0" algn="l">
              <a:spcBef>
                <a:spcPts val="0"/>
              </a:spcBef>
              <a:spcAft>
                <a:spcPts val="0"/>
              </a:spcAft>
              <a:buSzPts val="1800"/>
              <a:buNone/>
            </a:pPr>
            <a:r>
              <a:rPr lang="en-US"/>
              <a:t>because data going to a printer are never reused, the overhead of the buffer cache is</a:t>
            </a:r>
            <a:endParaRPr/>
          </a:p>
          <a:p>
            <a:pPr indent="0" lvl="0" marL="0" rtl="0" algn="l">
              <a:spcBef>
                <a:spcPts val="0"/>
              </a:spcBef>
              <a:spcAft>
                <a:spcPts val="0"/>
              </a:spcAft>
              <a:buSzPts val="1800"/>
              <a:buNone/>
            </a:pPr>
            <a:r>
              <a:rPr lang="en-US"/>
              <a:t>unnecessary.</a:t>
            </a:r>
            <a:endParaRPr/>
          </a:p>
        </p:txBody>
      </p:sp>
      <p:sp>
        <p:nvSpPr>
          <p:cNvPr id="697" name="Google Shape;697;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03" name="Google Shape;70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general terms, the Linux I/O kernel facility is very similar to that of other UNIX</a:t>
            </a:r>
            <a:endParaRPr/>
          </a:p>
          <a:p>
            <a:pPr indent="0" lvl="0" marL="0" rtl="0" algn="l">
              <a:spcBef>
                <a:spcPts val="0"/>
              </a:spcBef>
              <a:spcAft>
                <a:spcPts val="0"/>
              </a:spcAft>
              <a:buSzPts val="1800"/>
              <a:buNone/>
            </a:pPr>
            <a:r>
              <a:rPr lang="en-US"/>
              <a:t>implementation, such as SVR4. The Linux kernel associates a special file with each</a:t>
            </a:r>
            <a:endParaRPr/>
          </a:p>
          <a:p>
            <a:pPr indent="0" lvl="0" marL="0" rtl="0" algn="l">
              <a:spcBef>
                <a:spcPts val="0"/>
              </a:spcBef>
              <a:spcAft>
                <a:spcPts val="0"/>
              </a:spcAft>
              <a:buSzPts val="1800"/>
              <a:buNone/>
            </a:pPr>
            <a:r>
              <a:rPr lang="en-US"/>
              <a:t>I/O device driver. Block, character, and network devices are recognized. In this section,</a:t>
            </a:r>
            <a:endParaRPr/>
          </a:p>
          <a:p>
            <a:pPr indent="0" lvl="0" marL="0" rtl="0" algn="l">
              <a:spcBef>
                <a:spcPts val="0"/>
              </a:spcBef>
              <a:spcAft>
                <a:spcPts val="0"/>
              </a:spcAft>
              <a:buSzPts val="1800"/>
              <a:buNone/>
            </a:pPr>
            <a:r>
              <a:rPr lang="en-US"/>
              <a:t>we look at several features of the Linux I/O facility.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default disk scheduler in Linux 2.4 is known as the Linux Elevator, which is</a:t>
            </a:r>
            <a:endParaRPr/>
          </a:p>
          <a:p>
            <a:pPr indent="0" lvl="0" marL="0" rtl="0" algn="l">
              <a:spcBef>
                <a:spcPts val="0"/>
              </a:spcBef>
              <a:spcAft>
                <a:spcPts val="0"/>
              </a:spcAft>
              <a:buSzPts val="1800"/>
              <a:buNone/>
            </a:pPr>
            <a:r>
              <a:rPr lang="en-US"/>
              <a:t>a variation on the LOOK algorithm discussed in Section 11.5 . For Linux 2.6, the</a:t>
            </a:r>
            <a:endParaRPr/>
          </a:p>
          <a:p>
            <a:pPr indent="0" lvl="0" marL="0" rtl="0" algn="l">
              <a:spcBef>
                <a:spcPts val="0"/>
              </a:spcBef>
              <a:spcAft>
                <a:spcPts val="0"/>
              </a:spcAft>
              <a:buSzPts val="1800"/>
              <a:buNone/>
            </a:pPr>
            <a:r>
              <a:rPr lang="en-US"/>
              <a:t>Elevator algorithm has been augmented by two additional algorithms: the deadline</a:t>
            </a:r>
            <a:endParaRPr/>
          </a:p>
          <a:p>
            <a:pPr indent="0" lvl="0" marL="0" rtl="0" algn="l">
              <a:spcBef>
                <a:spcPts val="0"/>
              </a:spcBef>
              <a:spcAft>
                <a:spcPts val="0"/>
              </a:spcAft>
              <a:buSzPts val="1800"/>
              <a:buNone/>
            </a:pPr>
            <a:r>
              <a:rPr lang="en-US"/>
              <a:t>I/O scheduler and the anticipatory I/O scheduler [LOVE04]. We examine each of</a:t>
            </a:r>
            <a:endParaRPr/>
          </a:p>
          <a:p>
            <a:pPr indent="0" lvl="0" marL="0" rtl="0" algn="l">
              <a:spcBef>
                <a:spcPts val="0"/>
              </a:spcBef>
              <a:spcAft>
                <a:spcPts val="0"/>
              </a:spcAft>
              <a:buSzPts val="1800"/>
              <a:buNone/>
            </a:pPr>
            <a:r>
              <a:rPr lang="en-US"/>
              <a:t>these in turn.</a:t>
            </a:r>
            <a:endParaRPr/>
          </a:p>
        </p:txBody>
      </p:sp>
      <p:sp>
        <p:nvSpPr>
          <p:cNvPr id="704" name="Google Shape;704;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11" name="Google Shape;71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600"/>
              <a:buNone/>
            </a:pPr>
            <a:r>
              <a:rPr lang="en-US" sz="600"/>
              <a:t>Two problems manifest themselves with the elevator scheme.</a:t>
            </a:r>
            <a:endParaRPr/>
          </a:p>
          <a:p>
            <a:pPr indent="0" lvl="0" marL="0" rtl="0" algn="l">
              <a:lnSpc>
                <a:spcPct val="80000"/>
              </a:lnSpc>
              <a:spcBef>
                <a:spcPts val="0"/>
              </a:spcBef>
              <a:spcAft>
                <a:spcPts val="0"/>
              </a:spcAft>
              <a:buSzPts val="600"/>
              <a:buNone/>
            </a:pPr>
            <a:r>
              <a:rPr lang="en-US" sz="600"/>
              <a:t>The first problem is that a distant block request can be delayed for a substantial</a:t>
            </a:r>
            <a:endParaRPr/>
          </a:p>
          <a:p>
            <a:pPr indent="0" lvl="0" marL="0" rtl="0" algn="l">
              <a:lnSpc>
                <a:spcPct val="80000"/>
              </a:lnSpc>
              <a:spcBef>
                <a:spcPts val="0"/>
              </a:spcBef>
              <a:spcAft>
                <a:spcPts val="0"/>
              </a:spcAft>
              <a:buSzPts val="600"/>
              <a:buNone/>
            </a:pPr>
            <a:r>
              <a:rPr lang="en-US" sz="600"/>
              <a:t>time because the queue is dynamically updated. For example, consider the following</a:t>
            </a:r>
            <a:endParaRPr/>
          </a:p>
          <a:p>
            <a:pPr indent="0" lvl="0" marL="0" rtl="0" algn="l">
              <a:lnSpc>
                <a:spcPct val="80000"/>
              </a:lnSpc>
              <a:spcBef>
                <a:spcPts val="0"/>
              </a:spcBef>
              <a:spcAft>
                <a:spcPts val="0"/>
              </a:spcAft>
              <a:buSzPts val="600"/>
              <a:buNone/>
            </a:pPr>
            <a:r>
              <a:rPr lang="en-US" sz="600"/>
              <a:t>stream of requests for disk blocks: 20, 30, 700, 25. The elevator scheduler reorders</a:t>
            </a:r>
            <a:endParaRPr/>
          </a:p>
          <a:p>
            <a:pPr indent="0" lvl="0" marL="0" rtl="0" algn="l">
              <a:lnSpc>
                <a:spcPct val="80000"/>
              </a:lnSpc>
              <a:spcBef>
                <a:spcPts val="0"/>
              </a:spcBef>
              <a:spcAft>
                <a:spcPts val="0"/>
              </a:spcAft>
              <a:buSzPts val="600"/>
              <a:buNone/>
            </a:pPr>
            <a:r>
              <a:rPr lang="en-US" sz="600"/>
              <a:t>these so that the requests are placed in the queue as 20, 25, 30, 700, with 20 being the</a:t>
            </a:r>
            <a:endParaRPr/>
          </a:p>
          <a:p>
            <a:pPr indent="0" lvl="0" marL="0" rtl="0" algn="l">
              <a:lnSpc>
                <a:spcPct val="80000"/>
              </a:lnSpc>
              <a:spcBef>
                <a:spcPts val="0"/>
              </a:spcBef>
              <a:spcAft>
                <a:spcPts val="0"/>
              </a:spcAft>
              <a:buSzPts val="600"/>
              <a:buNone/>
            </a:pPr>
            <a:r>
              <a:rPr lang="en-US" sz="600"/>
              <a:t>head of the queue. If a continuous sequence of low-numbered block requests arrive,</a:t>
            </a:r>
            <a:endParaRPr/>
          </a:p>
          <a:p>
            <a:pPr indent="0" lvl="0" marL="0" rtl="0" algn="l">
              <a:lnSpc>
                <a:spcPct val="80000"/>
              </a:lnSpc>
              <a:spcBef>
                <a:spcPts val="0"/>
              </a:spcBef>
              <a:spcAft>
                <a:spcPts val="0"/>
              </a:spcAft>
              <a:buSzPts val="600"/>
              <a:buNone/>
            </a:pPr>
            <a:r>
              <a:rPr lang="en-US" sz="600"/>
              <a:t>then the request for 700 continues to be delayed.</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An even more serious problem concerns the distinction between read and</a:t>
            </a:r>
            <a:endParaRPr/>
          </a:p>
          <a:p>
            <a:pPr indent="0" lvl="0" marL="0" rtl="0" algn="l">
              <a:lnSpc>
                <a:spcPct val="80000"/>
              </a:lnSpc>
              <a:spcBef>
                <a:spcPts val="0"/>
              </a:spcBef>
              <a:spcAft>
                <a:spcPts val="0"/>
              </a:spcAft>
              <a:buSzPts val="600"/>
              <a:buNone/>
            </a:pPr>
            <a:r>
              <a:rPr lang="en-US" sz="600"/>
              <a:t>write requests. Typically, a write request is issued asynchronously. That is, once</a:t>
            </a:r>
            <a:endParaRPr/>
          </a:p>
          <a:p>
            <a:pPr indent="0" lvl="0" marL="0" rtl="0" algn="l">
              <a:lnSpc>
                <a:spcPct val="80000"/>
              </a:lnSpc>
              <a:spcBef>
                <a:spcPts val="0"/>
              </a:spcBef>
              <a:spcAft>
                <a:spcPts val="0"/>
              </a:spcAft>
              <a:buSzPts val="600"/>
              <a:buNone/>
            </a:pPr>
            <a:r>
              <a:rPr lang="en-US" sz="600"/>
              <a:t>a process issues the write request, it need not wait for the request to actually be</a:t>
            </a:r>
            <a:endParaRPr/>
          </a:p>
          <a:p>
            <a:pPr indent="0" lvl="0" marL="0" rtl="0" algn="l">
              <a:lnSpc>
                <a:spcPct val="80000"/>
              </a:lnSpc>
              <a:spcBef>
                <a:spcPts val="0"/>
              </a:spcBef>
              <a:spcAft>
                <a:spcPts val="0"/>
              </a:spcAft>
              <a:buSzPts val="600"/>
              <a:buNone/>
            </a:pPr>
            <a:r>
              <a:rPr lang="en-US" sz="600"/>
              <a:t>satisfied. When an application issues a write, the kernel copies the data into an</a:t>
            </a:r>
            <a:endParaRPr/>
          </a:p>
          <a:p>
            <a:pPr indent="0" lvl="0" marL="0" rtl="0" algn="l">
              <a:lnSpc>
                <a:spcPct val="80000"/>
              </a:lnSpc>
              <a:spcBef>
                <a:spcPts val="0"/>
              </a:spcBef>
              <a:spcAft>
                <a:spcPts val="0"/>
              </a:spcAft>
              <a:buSzPts val="600"/>
              <a:buNone/>
            </a:pPr>
            <a:r>
              <a:rPr lang="en-US" sz="600"/>
              <a:t>appropriate buffer, to be written out as time permits. Once the data are captured</a:t>
            </a:r>
            <a:endParaRPr/>
          </a:p>
          <a:p>
            <a:pPr indent="0" lvl="0" marL="0" rtl="0" algn="l">
              <a:lnSpc>
                <a:spcPct val="80000"/>
              </a:lnSpc>
              <a:spcBef>
                <a:spcPts val="0"/>
              </a:spcBef>
              <a:spcAft>
                <a:spcPts val="0"/>
              </a:spcAft>
              <a:buSzPts val="600"/>
              <a:buNone/>
            </a:pPr>
            <a:r>
              <a:rPr lang="en-US" sz="600"/>
              <a:t>in the kernel’s buffer, the application can proceed. However, for many read operations,</a:t>
            </a:r>
            <a:endParaRPr/>
          </a:p>
          <a:p>
            <a:pPr indent="0" lvl="0" marL="0" rtl="0" algn="l">
              <a:lnSpc>
                <a:spcPct val="80000"/>
              </a:lnSpc>
              <a:spcBef>
                <a:spcPts val="0"/>
              </a:spcBef>
              <a:spcAft>
                <a:spcPts val="0"/>
              </a:spcAft>
              <a:buSzPts val="600"/>
              <a:buNone/>
            </a:pPr>
            <a:r>
              <a:rPr lang="en-US" sz="600"/>
              <a:t>the process must wait until the requested data are delivered to the application</a:t>
            </a:r>
            <a:endParaRPr/>
          </a:p>
          <a:p>
            <a:pPr indent="0" lvl="0" marL="0" rtl="0" algn="l">
              <a:lnSpc>
                <a:spcPct val="80000"/>
              </a:lnSpc>
              <a:spcBef>
                <a:spcPts val="0"/>
              </a:spcBef>
              <a:spcAft>
                <a:spcPts val="0"/>
              </a:spcAft>
              <a:buSzPts val="600"/>
              <a:buNone/>
            </a:pPr>
            <a:r>
              <a:rPr lang="en-US" sz="600"/>
              <a:t>before proceeding. Thus, a stream of write requests (e.g., to place a large</a:t>
            </a:r>
            <a:endParaRPr/>
          </a:p>
          <a:p>
            <a:pPr indent="0" lvl="0" marL="0" rtl="0" algn="l">
              <a:lnSpc>
                <a:spcPct val="80000"/>
              </a:lnSpc>
              <a:spcBef>
                <a:spcPts val="0"/>
              </a:spcBef>
              <a:spcAft>
                <a:spcPts val="0"/>
              </a:spcAft>
              <a:buSzPts val="600"/>
              <a:buNone/>
            </a:pPr>
            <a:r>
              <a:rPr lang="en-US" sz="600"/>
              <a:t>file on the disk) can block a read request for a considerable time and thus block a</a:t>
            </a:r>
            <a:endParaRPr/>
          </a:p>
          <a:p>
            <a:pPr indent="0" lvl="0" marL="0" rtl="0" algn="l">
              <a:lnSpc>
                <a:spcPct val="80000"/>
              </a:lnSpc>
              <a:spcBef>
                <a:spcPts val="0"/>
              </a:spcBef>
              <a:spcAft>
                <a:spcPts val="0"/>
              </a:spcAft>
              <a:buSzPts val="600"/>
              <a:buNone/>
            </a:pPr>
            <a:r>
              <a:rPr lang="en-US" sz="600"/>
              <a:t>process.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To overcome these problems, the deadline I/O scheduler makes use</a:t>
            </a:r>
            <a:endParaRPr/>
          </a:p>
          <a:p>
            <a:pPr indent="0" lvl="0" marL="0" rtl="0" algn="l">
              <a:lnSpc>
                <a:spcPct val="80000"/>
              </a:lnSpc>
              <a:spcBef>
                <a:spcPts val="0"/>
              </a:spcBef>
              <a:spcAft>
                <a:spcPts val="0"/>
              </a:spcAft>
              <a:buSzPts val="600"/>
              <a:buNone/>
            </a:pPr>
            <a:r>
              <a:rPr lang="en-US" sz="600"/>
              <a:t>of three queues ( Figure 11.14 ). Each incoming request is placed in the sorted</a:t>
            </a:r>
            <a:endParaRPr/>
          </a:p>
          <a:p>
            <a:pPr indent="0" lvl="0" marL="0" rtl="0" algn="l">
              <a:lnSpc>
                <a:spcPct val="80000"/>
              </a:lnSpc>
              <a:spcBef>
                <a:spcPts val="0"/>
              </a:spcBef>
              <a:spcAft>
                <a:spcPts val="0"/>
              </a:spcAft>
              <a:buSzPts val="600"/>
              <a:buNone/>
            </a:pPr>
            <a:r>
              <a:rPr lang="en-US" sz="600"/>
              <a:t>elevator queue, as before. In addition, the same request is placed at the tail of a</a:t>
            </a:r>
            <a:endParaRPr/>
          </a:p>
          <a:p>
            <a:pPr indent="0" lvl="0" marL="0" rtl="0" algn="l">
              <a:lnSpc>
                <a:spcPct val="80000"/>
              </a:lnSpc>
              <a:spcBef>
                <a:spcPts val="0"/>
              </a:spcBef>
              <a:spcAft>
                <a:spcPts val="0"/>
              </a:spcAft>
              <a:buSzPts val="600"/>
              <a:buNone/>
            </a:pPr>
            <a:r>
              <a:rPr lang="en-US" sz="600"/>
              <a:t>read FIFO queue for a read request or a write FIFO queue for a write request.</a:t>
            </a:r>
            <a:endParaRPr/>
          </a:p>
          <a:p>
            <a:pPr indent="0" lvl="0" marL="0" rtl="0" algn="l">
              <a:lnSpc>
                <a:spcPct val="80000"/>
              </a:lnSpc>
              <a:spcBef>
                <a:spcPts val="0"/>
              </a:spcBef>
              <a:spcAft>
                <a:spcPts val="0"/>
              </a:spcAft>
              <a:buSzPts val="600"/>
              <a:buNone/>
            </a:pPr>
            <a:r>
              <a:rPr lang="en-US" sz="600"/>
              <a:t>Thus, the read and write queues maintain a list of requests in the sequence in</a:t>
            </a:r>
            <a:endParaRPr/>
          </a:p>
          <a:p>
            <a:pPr indent="0" lvl="0" marL="0" rtl="0" algn="l">
              <a:lnSpc>
                <a:spcPct val="80000"/>
              </a:lnSpc>
              <a:spcBef>
                <a:spcPts val="0"/>
              </a:spcBef>
              <a:spcAft>
                <a:spcPts val="0"/>
              </a:spcAft>
              <a:buSzPts val="600"/>
              <a:buNone/>
            </a:pPr>
            <a:r>
              <a:rPr lang="en-US" sz="600"/>
              <a:t>which the requests were made. Associated with each request is an expiration</a:t>
            </a:r>
            <a:endParaRPr/>
          </a:p>
          <a:p>
            <a:pPr indent="0" lvl="0" marL="0" rtl="0" algn="l">
              <a:lnSpc>
                <a:spcPct val="80000"/>
              </a:lnSpc>
              <a:spcBef>
                <a:spcPts val="0"/>
              </a:spcBef>
              <a:spcAft>
                <a:spcPts val="0"/>
              </a:spcAft>
              <a:buSzPts val="600"/>
              <a:buNone/>
            </a:pPr>
            <a:r>
              <a:rPr lang="en-US" sz="600"/>
              <a:t>time, with a default value of 0.5 seconds for a read request and 5 seconds for a</a:t>
            </a:r>
            <a:endParaRPr/>
          </a:p>
          <a:p>
            <a:pPr indent="0" lvl="0" marL="0" rtl="0" algn="l">
              <a:lnSpc>
                <a:spcPct val="80000"/>
              </a:lnSpc>
              <a:spcBef>
                <a:spcPts val="0"/>
              </a:spcBef>
              <a:spcAft>
                <a:spcPts val="0"/>
              </a:spcAft>
              <a:buSzPts val="600"/>
              <a:buNone/>
            </a:pPr>
            <a:r>
              <a:rPr lang="en-US" sz="600"/>
              <a:t>write request. Ordinarily, the scheduler dispatches from the sorted queue. When</a:t>
            </a:r>
            <a:endParaRPr/>
          </a:p>
          <a:p>
            <a:pPr indent="0" lvl="0" marL="0" rtl="0" algn="l">
              <a:lnSpc>
                <a:spcPct val="80000"/>
              </a:lnSpc>
              <a:spcBef>
                <a:spcPts val="0"/>
              </a:spcBef>
              <a:spcAft>
                <a:spcPts val="0"/>
              </a:spcAft>
              <a:buSzPts val="600"/>
              <a:buNone/>
            </a:pPr>
            <a:r>
              <a:rPr lang="en-US" sz="600"/>
              <a:t>a request is satisfied, it is removed from the head of the sorted queue and also</a:t>
            </a:r>
            <a:endParaRPr/>
          </a:p>
          <a:p>
            <a:pPr indent="0" lvl="0" marL="0" rtl="0" algn="l">
              <a:lnSpc>
                <a:spcPct val="80000"/>
              </a:lnSpc>
              <a:spcBef>
                <a:spcPts val="0"/>
              </a:spcBef>
              <a:spcAft>
                <a:spcPts val="0"/>
              </a:spcAft>
              <a:buSzPts val="600"/>
              <a:buNone/>
            </a:pPr>
            <a:r>
              <a:rPr lang="en-US" sz="600"/>
              <a:t>from the appropriate FIFO queue. However, when the item at the head of one of</a:t>
            </a:r>
            <a:endParaRPr/>
          </a:p>
          <a:p>
            <a:pPr indent="0" lvl="0" marL="0" rtl="0" algn="l">
              <a:lnSpc>
                <a:spcPct val="80000"/>
              </a:lnSpc>
              <a:spcBef>
                <a:spcPts val="0"/>
              </a:spcBef>
              <a:spcAft>
                <a:spcPts val="0"/>
              </a:spcAft>
              <a:buSzPts val="600"/>
              <a:buNone/>
            </a:pPr>
            <a:r>
              <a:rPr lang="en-US" sz="600"/>
              <a:t>the FIFO queues becomes older than its expiration time, then the scheduler next</a:t>
            </a:r>
            <a:endParaRPr/>
          </a:p>
          <a:p>
            <a:pPr indent="0" lvl="0" marL="0" rtl="0" algn="l">
              <a:lnSpc>
                <a:spcPct val="80000"/>
              </a:lnSpc>
              <a:spcBef>
                <a:spcPts val="0"/>
              </a:spcBef>
              <a:spcAft>
                <a:spcPts val="0"/>
              </a:spcAft>
              <a:buSzPts val="600"/>
              <a:buNone/>
            </a:pPr>
            <a:r>
              <a:rPr lang="en-US" sz="600"/>
              <a:t>dispatches from that FIFO queue, taking the expired request, plus the next few</a:t>
            </a:r>
            <a:endParaRPr/>
          </a:p>
          <a:p>
            <a:pPr indent="0" lvl="0" marL="0" rtl="0" algn="l">
              <a:lnSpc>
                <a:spcPct val="80000"/>
              </a:lnSpc>
              <a:spcBef>
                <a:spcPts val="0"/>
              </a:spcBef>
              <a:spcAft>
                <a:spcPts val="0"/>
              </a:spcAft>
              <a:buSzPts val="600"/>
              <a:buNone/>
            </a:pPr>
            <a:r>
              <a:rPr lang="en-US" sz="600"/>
              <a:t>requests from the queue. As each request is dispatched, it is also removed from</a:t>
            </a:r>
            <a:endParaRPr/>
          </a:p>
          <a:p>
            <a:pPr indent="0" lvl="0" marL="0" rtl="0" algn="l">
              <a:lnSpc>
                <a:spcPct val="80000"/>
              </a:lnSpc>
              <a:spcBef>
                <a:spcPts val="0"/>
              </a:spcBef>
              <a:spcAft>
                <a:spcPts val="0"/>
              </a:spcAft>
              <a:buSzPts val="600"/>
              <a:buNone/>
            </a:pPr>
            <a:r>
              <a:rPr lang="en-US" sz="600"/>
              <a:t>the sorted queue.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The deadline I/O scheduler scheme overcomes the starvation problem and</a:t>
            </a:r>
            <a:endParaRPr/>
          </a:p>
          <a:p>
            <a:pPr indent="0" lvl="0" marL="0" rtl="0" algn="l">
              <a:lnSpc>
                <a:spcPct val="80000"/>
              </a:lnSpc>
              <a:spcBef>
                <a:spcPts val="0"/>
              </a:spcBef>
              <a:spcAft>
                <a:spcPts val="0"/>
              </a:spcAft>
              <a:buSzPts val="600"/>
              <a:buNone/>
            </a:pPr>
            <a:r>
              <a:rPr lang="en-US" sz="600"/>
              <a:t>also the read versus write problem.</a:t>
            </a:r>
            <a:endParaRPr/>
          </a:p>
        </p:txBody>
      </p:sp>
      <p:sp>
        <p:nvSpPr>
          <p:cNvPr id="712" name="Google Shape;712;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19" name="Google Shape;719;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000"/>
              <a:buNone/>
            </a:pPr>
            <a:r>
              <a:rPr lang="en-US" sz="1000"/>
              <a:t>The original elevator scheduler and the deadline</a:t>
            </a:r>
            <a:endParaRPr/>
          </a:p>
          <a:p>
            <a:pPr indent="0" lvl="0" marL="0" rtl="0" algn="l">
              <a:lnSpc>
                <a:spcPct val="80000"/>
              </a:lnSpc>
              <a:spcBef>
                <a:spcPts val="0"/>
              </a:spcBef>
              <a:spcAft>
                <a:spcPts val="0"/>
              </a:spcAft>
              <a:buSzPts val="1000"/>
              <a:buNone/>
            </a:pPr>
            <a:r>
              <a:rPr lang="en-US" sz="1000"/>
              <a:t>scheduler both are designed to dispatch a new request as soon as the existing request</a:t>
            </a:r>
            <a:endParaRPr/>
          </a:p>
          <a:p>
            <a:pPr indent="0" lvl="0" marL="0" rtl="0" algn="l">
              <a:lnSpc>
                <a:spcPct val="80000"/>
              </a:lnSpc>
              <a:spcBef>
                <a:spcPts val="0"/>
              </a:spcBef>
              <a:spcAft>
                <a:spcPts val="0"/>
              </a:spcAft>
              <a:buSzPts val="1000"/>
              <a:buNone/>
            </a:pPr>
            <a:r>
              <a:rPr lang="en-US" sz="1000"/>
              <a:t>is satisfied, thus keeping the disk as busy as possible. This same policy applies to all</a:t>
            </a:r>
            <a:endParaRPr/>
          </a:p>
          <a:p>
            <a:pPr indent="0" lvl="0" marL="0" rtl="0" algn="l">
              <a:lnSpc>
                <a:spcPct val="80000"/>
              </a:lnSpc>
              <a:spcBef>
                <a:spcPts val="0"/>
              </a:spcBef>
              <a:spcAft>
                <a:spcPts val="0"/>
              </a:spcAft>
              <a:buSzPts val="1000"/>
              <a:buNone/>
            </a:pPr>
            <a:r>
              <a:rPr lang="en-US" sz="1000"/>
              <a:t>of the scheduling algorithms discussed in Section 11.5 . However, such a policy can</a:t>
            </a:r>
            <a:endParaRPr/>
          </a:p>
          <a:p>
            <a:pPr indent="0" lvl="0" marL="0" rtl="0" algn="l">
              <a:lnSpc>
                <a:spcPct val="80000"/>
              </a:lnSpc>
              <a:spcBef>
                <a:spcPts val="0"/>
              </a:spcBef>
              <a:spcAft>
                <a:spcPts val="0"/>
              </a:spcAft>
              <a:buSzPts val="1000"/>
              <a:buNone/>
            </a:pPr>
            <a:r>
              <a:rPr lang="en-US" sz="1000"/>
              <a:t>be counterproductive if there are numerous synchronous read requests. Typically,</a:t>
            </a:r>
            <a:endParaRPr/>
          </a:p>
          <a:p>
            <a:pPr indent="0" lvl="0" marL="0" rtl="0" algn="l">
              <a:lnSpc>
                <a:spcPct val="80000"/>
              </a:lnSpc>
              <a:spcBef>
                <a:spcPts val="0"/>
              </a:spcBef>
              <a:spcAft>
                <a:spcPts val="0"/>
              </a:spcAft>
              <a:buSzPts val="1000"/>
              <a:buNone/>
            </a:pPr>
            <a:r>
              <a:rPr lang="en-US" sz="1000"/>
              <a:t>an application will wait until a read request is satisfied and the data available before</a:t>
            </a:r>
            <a:endParaRPr/>
          </a:p>
          <a:p>
            <a:pPr indent="0" lvl="0" marL="0" rtl="0" algn="l">
              <a:lnSpc>
                <a:spcPct val="80000"/>
              </a:lnSpc>
              <a:spcBef>
                <a:spcPts val="0"/>
              </a:spcBef>
              <a:spcAft>
                <a:spcPts val="0"/>
              </a:spcAft>
              <a:buSzPts val="1000"/>
              <a:buNone/>
            </a:pPr>
            <a:r>
              <a:rPr lang="en-US" sz="1000"/>
              <a:t>issuing the next request. The small delay between receiving the data for the last</a:t>
            </a:r>
            <a:endParaRPr/>
          </a:p>
          <a:p>
            <a:pPr indent="0" lvl="0" marL="0" rtl="0" algn="l">
              <a:lnSpc>
                <a:spcPct val="80000"/>
              </a:lnSpc>
              <a:spcBef>
                <a:spcPts val="0"/>
              </a:spcBef>
              <a:spcAft>
                <a:spcPts val="0"/>
              </a:spcAft>
              <a:buSzPts val="1000"/>
              <a:buNone/>
            </a:pPr>
            <a:r>
              <a:rPr lang="en-US" sz="1000"/>
              <a:t>read and issuing the next read enables the scheduler to turn elsewhere for a pending</a:t>
            </a:r>
            <a:endParaRPr/>
          </a:p>
          <a:p>
            <a:pPr indent="0" lvl="0" marL="0" rtl="0" algn="l">
              <a:lnSpc>
                <a:spcPct val="80000"/>
              </a:lnSpc>
              <a:spcBef>
                <a:spcPts val="0"/>
              </a:spcBef>
              <a:spcAft>
                <a:spcPts val="0"/>
              </a:spcAft>
              <a:buSzPts val="1000"/>
              <a:buNone/>
            </a:pPr>
            <a:r>
              <a:rPr lang="en-US" sz="1000"/>
              <a:t>request and dispatch that request.</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Because of the principle of locality, it is likely that successive reads from the</a:t>
            </a:r>
            <a:endParaRPr/>
          </a:p>
          <a:p>
            <a:pPr indent="0" lvl="0" marL="0" rtl="0" algn="l">
              <a:lnSpc>
                <a:spcPct val="80000"/>
              </a:lnSpc>
              <a:spcBef>
                <a:spcPts val="0"/>
              </a:spcBef>
              <a:spcAft>
                <a:spcPts val="0"/>
              </a:spcAft>
              <a:buSzPts val="1000"/>
              <a:buNone/>
            </a:pPr>
            <a:r>
              <a:rPr lang="en-US" sz="1000"/>
              <a:t>same process will be to disk blocks that are near one another. If the scheduler were</a:t>
            </a:r>
            <a:endParaRPr/>
          </a:p>
          <a:p>
            <a:pPr indent="0" lvl="0" marL="0" rtl="0" algn="l">
              <a:lnSpc>
                <a:spcPct val="80000"/>
              </a:lnSpc>
              <a:spcBef>
                <a:spcPts val="0"/>
              </a:spcBef>
              <a:spcAft>
                <a:spcPts val="0"/>
              </a:spcAft>
              <a:buSzPts val="1000"/>
              <a:buNone/>
            </a:pPr>
            <a:r>
              <a:rPr lang="en-US" sz="1000"/>
              <a:t>to delay a short period of time after satisfying a read request, to see if a new nearby</a:t>
            </a:r>
            <a:endParaRPr/>
          </a:p>
          <a:p>
            <a:pPr indent="0" lvl="0" marL="0" rtl="0" algn="l">
              <a:lnSpc>
                <a:spcPct val="80000"/>
              </a:lnSpc>
              <a:spcBef>
                <a:spcPts val="0"/>
              </a:spcBef>
              <a:spcAft>
                <a:spcPts val="0"/>
              </a:spcAft>
              <a:buSzPts val="1000"/>
              <a:buNone/>
            </a:pPr>
            <a:r>
              <a:rPr lang="en-US" sz="1000"/>
              <a:t>read request is made, the overall performance of the system could be enhanced.</a:t>
            </a:r>
            <a:endParaRPr/>
          </a:p>
          <a:p>
            <a:pPr indent="0" lvl="0" marL="0" rtl="0" algn="l">
              <a:lnSpc>
                <a:spcPct val="80000"/>
              </a:lnSpc>
              <a:spcBef>
                <a:spcPts val="0"/>
              </a:spcBef>
              <a:spcAft>
                <a:spcPts val="0"/>
              </a:spcAft>
              <a:buSzPts val="1000"/>
              <a:buNone/>
            </a:pPr>
            <a:r>
              <a:rPr lang="en-US" sz="1000"/>
              <a:t>This is the philosophy behind the anticipatory scheduler, proposed in [IYER01],</a:t>
            </a:r>
            <a:endParaRPr/>
          </a:p>
          <a:p>
            <a:pPr indent="0" lvl="0" marL="0" rtl="0" algn="l">
              <a:lnSpc>
                <a:spcPct val="80000"/>
              </a:lnSpc>
              <a:spcBef>
                <a:spcPts val="0"/>
              </a:spcBef>
              <a:spcAft>
                <a:spcPts val="0"/>
              </a:spcAft>
              <a:buSzPts val="1000"/>
              <a:buNone/>
            </a:pPr>
            <a:r>
              <a:rPr lang="en-US" sz="1000"/>
              <a:t>and implemented in Linux 2.6.</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In Linux, the anticipatory scheduler is superimposed on the deadline scheduler.</a:t>
            </a:r>
            <a:endParaRPr/>
          </a:p>
          <a:p>
            <a:pPr indent="0" lvl="0" marL="0" rtl="0" algn="l">
              <a:lnSpc>
                <a:spcPct val="80000"/>
              </a:lnSpc>
              <a:spcBef>
                <a:spcPts val="0"/>
              </a:spcBef>
              <a:spcAft>
                <a:spcPts val="0"/>
              </a:spcAft>
              <a:buSzPts val="1000"/>
              <a:buNone/>
            </a:pPr>
            <a:r>
              <a:rPr lang="en-US" sz="1000"/>
              <a:t>When a read request is dispatched, the anticipatory scheduler causes the</a:t>
            </a:r>
            <a:endParaRPr/>
          </a:p>
          <a:p>
            <a:pPr indent="0" lvl="0" marL="0" rtl="0" algn="l">
              <a:lnSpc>
                <a:spcPct val="80000"/>
              </a:lnSpc>
              <a:spcBef>
                <a:spcPts val="0"/>
              </a:spcBef>
              <a:spcAft>
                <a:spcPts val="0"/>
              </a:spcAft>
              <a:buSzPts val="1000"/>
              <a:buNone/>
            </a:pPr>
            <a:r>
              <a:rPr lang="en-US" sz="1000"/>
              <a:t>scheduling system to delay for up to 6 milliseconds, depending on the configuration.</a:t>
            </a:r>
            <a:endParaRPr/>
          </a:p>
          <a:p>
            <a:pPr indent="0" lvl="0" marL="0" rtl="0" algn="l">
              <a:lnSpc>
                <a:spcPct val="80000"/>
              </a:lnSpc>
              <a:spcBef>
                <a:spcPts val="0"/>
              </a:spcBef>
              <a:spcAft>
                <a:spcPts val="0"/>
              </a:spcAft>
              <a:buSzPts val="1000"/>
              <a:buNone/>
            </a:pPr>
            <a:r>
              <a:rPr lang="en-US" sz="1000"/>
              <a:t>During this small delay, there is a good chance that the application that</a:t>
            </a:r>
            <a:endParaRPr/>
          </a:p>
          <a:p>
            <a:pPr indent="0" lvl="0" marL="0" rtl="0" algn="l">
              <a:lnSpc>
                <a:spcPct val="80000"/>
              </a:lnSpc>
              <a:spcBef>
                <a:spcPts val="0"/>
              </a:spcBef>
              <a:spcAft>
                <a:spcPts val="0"/>
              </a:spcAft>
              <a:buSzPts val="1000"/>
              <a:buNone/>
            </a:pPr>
            <a:r>
              <a:rPr lang="en-US" sz="1000"/>
              <a:t>issued the last read request will issue another read request to the same region of</a:t>
            </a:r>
            <a:endParaRPr/>
          </a:p>
          <a:p>
            <a:pPr indent="0" lvl="0" marL="0" rtl="0" algn="l">
              <a:lnSpc>
                <a:spcPct val="80000"/>
              </a:lnSpc>
              <a:spcBef>
                <a:spcPts val="0"/>
              </a:spcBef>
              <a:spcAft>
                <a:spcPts val="0"/>
              </a:spcAft>
              <a:buSzPts val="1000"/>
              <a:buNone/>
            </a:pPr>
            <a:r>
              <a:rPr lang="en-US" sz="1000"/>
              <a:t>the disk. If so, that request will be serviced immediately. If no such read request</a:t>
            </a:r>
            <a:endParaRPr/>
          </a:p>
          <a:p>
            <a:pPr indent="0" lvl="0" marL="0" rtl="0" algn="l">
              <a:lnSpc>
                <a:spcPct val="80000"/>
              </a:lnSpc>
              <a:spcBef>
                <a:spcPts val="0"/>
              </a:spcBef>
              <a:spcAft>
                <a:spcPts val="0"/>
              </a:spcAft>
              <a:buSzPts val="1000"/>
              <a:buNone/>
            </a:pPr>
            <a:r>
              <a:rPr lang="en-US" sz="1000"/>
              <a:t>occurs, the scheduler resumes using the deadline scheduling algorithm.</a:t>
            </a:r>
            <a:endParaRPr/>
          </a:p>
        </p:txBody>
      </p:sp>
      <p:sp>
        <p:nvSpPr>
          <p:cNvPr id="720" name="Google Shape;720;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26" name="Google Shape;72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Linux 2.2 and earlier releases, the kernel maintained a page cache for reads and</a:t>
            </a:r>
            <a:endParaRPr/>
          </a:p>
          <a:p>
            <a:pPr indent="0" lvl="0" marL="0" rtl="0" algn="l">
              <a:spcBef>
                <a:spcPts val="0"/>
              </a:spcBef>
              <a:spcAft>
                <a:spcPts val="0"/>
              </a:spcAft>
              <a:buSzPts val="1800"/>
              <a:buNone/>
            </a:pPr>
            <a:r>
              <a:rPr lang="en-US"/>
              <a:t>writes from regular file system files and for virtual memory pages, and a separate</a:t>
            </a:r>
            <a:endParaRPr/>
          </a:p>
          <a:p>
            <a:pPr indent="0" lvl="0" marL="0" rtl="0" algn="l">
              <a:spcBef>
                <a:spcPts val="0"/>
              </a:spcBef>
              <a:spcAft>
                <a:spcPts val="0"/>
              </a:spcAft>
              <a:buSzPts val="1800"/>
              <a:buNone/>
            </a:pPr>
            <a:r>
              <a:rPr lang="en-US"/>
              <a:t>buffer cache for block I/O. For Linux 2.4 and later, there is a single unified page</a:t>
            </a:r>
            <a:endParaRPr/>
          </a:p>
          <a:p>
            <a:pPr indent="0" lvl="0" marL="0" rtl="0" algn="l">
              <a:spcBef>
                <a:spcPts val="0"/>
              </a:spcBef>
              <a:spcAft>
                <a:spcPts val="0"/>
              </a:spcAft>
              <a:buSzPts val="1800"/>
              <a:buNone/>
            </a:pPr>
            <a:r>
              <a:rPr lang="en-US"/>
              <a:t>cache that is involved in all traffic between disk and main memory.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page cache confers two benefits. First, when it is time to write back dirty</a:t>
            </a:r>
            <a:endParaRPr/>
          </a:p>
          <a:p>
            <a:pPr indent="0" lvl="0" marL="0" rtl="0" algn="l">
              <a:spcBef>
                <a:spcPts val="0"/>
              </a:spcBef>
              <a:spcAft>
                <a:spcPts val="0"/>
              </a:spcAft>
              <a:buSzPts val="1800"/>
              <a:buNone/>
            </a:pPr>
            <a:r>
              <a:rPr lang="en-US"/>
              <a:t>pages to disk, a collection of them can be ordered properly and written out efficiently.</a:t>
            </a:r>
            <a:endParaRPr/>
          </a:p>
          <a:p>
            <a:pPr indent="0" lvl="0" marL="0" rtl="0" algn="l">
              <a:spcBef>
                <a:spcPts val="0"/>
              </a:spcBef>
              <a:spcAft>
                <a:spcPts val="0"/>
              </a:spcAft>
              <a:buSzPts val="1800"/>
              <a:buNone/>
            </a:pPr>
            <a:r>
              <a:rPr lang="en-US"/>
              <a:t>Second, because of the principle of temporal locality, pages in the page</a:t>
            </a:r>
            <a:endParaRPr/>
          </a:p>
          <a:p>
            <a:pPr indent="0" lvl="0" marL="0" rtl="0" algn="l">
              <a:spcBef>
                <a:spcPts val="0"/>
              </a:spcBef>
              <a:spcAft>
                <a:spcPts val="0"/>
              </a:spcAft>
              <a:buSzPts val="1800"/>
              <a:buNone/>
            </a:pPr>
            <a:r>
              <a:rPr lang="en-US"/>
              <a:t>cache are likely to be referenced again before they are flushed from the cache, thus</a:t>
            </a:r>
            <a:endParaRPr/>
          </a:p>
          <a:p>
            <a:pPr indent="0" lvl="0" marL="0" rtl="0" algn="l">
              <a:spcBef>
                <a:spcPts val="0"/>
              </a:spcBef>
              <a:spcAft>
                <a:spcPts val="0"/>
              </a:spcAft>
              <a:buSzPts val="1800"/>
              <a:buNone/>
            </a:pPr>
            <a:r>
              <a:rPr lang="en-US"/>
              <a:t>saving a disk I/O operation.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Dirty pages are written back to disk in two situations:</a:t>
            </a:r>
            <a:endParaRPr/>
          </a:p>
          <a:p>
            <a:pPr indent="0" lvl="0" marL="0" rtl="0" algn="l">
              <a:spcBef>
                <a:spcPts val="0"/>
              </a:spcBef>
              <a:spcAft>
                <a:spcPts val="0"/>
              </a:spcAft>
              <a:buSzPts val="1800"/>
              <a:buNone/>
            </a:pPr>
            <a:r>
              <a:rPr lang="en-US"/>
              <a:t>• When free memory falls below a specified threshold, the kernel reduces the</a:t>
            </a:r>
            <a:endParaRPr/>
          </a:p>
          <a:p>
            <a:pPr indent="0" lvl="0" marL="0" rtl="0" algn="l">
              <a:spcBef>
                <a:spcPts val="0"/>
              </a:spcBef>
              <a:spcAft>
                <a:spcPts val="0"/>
              </a:spcAft>
              <a:buSzPts val="1800"/>
              <a:buNone/>
            </a:pPr>
            <a:r>
              <a:rPr lang="en-US"/>
              <a:t>size of the page cache to release memory to be added to the free memory pool.</a:t>
            </a:r>
            <a:endParaRPr/>
          </a:p>
          <a:p>
            <a:pPr indent="0" lvl="0" marL="0" rtl="0" algn="l">
              <a:spcBef>
                <a:spcPts val="0"/>
              </a:spcBef>
              <a:spcAft>
                <a:spcPts val="0"/>
              </a:spcAft>
              <a:buSzPts val="1800"/>
              <a:buNone/>
            </a:pPr>
            <a:r>
              <a:rPr lang="en-US"/>
              <a:t>• When dirty pages grow older than a specified threshold, a number of dirty</a:t>
            </a:r>
            <a:endParaRPr/>
          </a:p>
          <a:p>
            <a:pPr indent="0" lvl="0" marL="0" rtl="0" algn="l">
              <a:spcBef>
                <a:spcPts val="0"/>
              </a:spcBef>
              <a:spcAft>
                <a:spcPts val="0"/>
              </a:spcAft>
              <a:buSzPts val="1800"/>
              <a:buNone/>
            </a:pPr>
            <a:r>
              <a:rPr lang="en-US"/>
              <a:t>pages are written back to disk.</a:t>
            </a:r>
            <a:endParaRPr/>
          </a:p>
        </p:txBody>
      </p:sp>
      <p:sp>
        <p:nvSpPr>
          <p:cNvPr id="727" name="Google Shape;727;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34" name="Google Shape;73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Figure 11.15 shows the key kernel-mode components related to the Windows I/O</a:t>
            </a:r>
            <a:endParaRPr/>
          </a:p>
          <a:p>
            <a:pPr indent="0" lvl="0" marL="0" rtl="0" algn="l">
              <a:spcBef>
                <a:spcPts val="0"/>
              </a:spcBef>
              <a:spcAft>
                <a:spcPts val="0"/>
              </a:spcAft>
              <a:buSzPts val="1800"/>
              <a:buNone/>
            </a:pPr>
            <a:r>
              <a:rPr lang="en-US"/>
              <a:t>manager. The I/O manager is responsible for all I/O for the operating system and</a:t>
            </a:r>
            <a:endParaRPr/>
          </a:p>
          <a:p>
            <a:pPr indent="0" lvl="0" marL="0" rtl="0" algn="l">
              <a:spcBef>
                <a:spcPts val="0"/>
              </a:spcBef>
              <a:spcAft>
                <a:spcPts val="0"/>
              </a:spcAft>
              <a:buSzPts val="1800"/>
              <a:buNone/>
            </a:pPr>
            <a:r>
              <a:rPr lang="en-US"/>
              <a:t>provides a uniform interface that all types of drivers can call.</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735" name="Google Shape;735;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41" name="Google Shape;741;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900"/>
              <a:buNone/>
            </a:pPr>
            <a:r>
              <a:rPr lang="en-US" sz="900"/>
              <a:t>The I/O manager works closely with four types of kernel components:</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a:t>
            </a:r>
            <a:r>
              <a:rPr b="1" lang="en-US" sz="900"/>
              <a:t>Cache manager: The cache manager handles file caching for all file systems.</a:t>
            </a:r>
            <a:endParaRPr/>
          </a:p>
          <a:p>
            <a:pPr indent="0" lvl="0" marL="0" rtl="0" algn="l">
              <a:lnSpc>
                <a:spcPct val="80000"/>
              </a:lnSpc>
              <a:spcBef>
                <a:spcPts val="0"/>
              </a:spcBef>
              <a:spcAft>
                <a:spcPts val="0"/>
              </a:spcAft>
              <a:buSzPts val="900"/>
              <a:buNone/>
            </a:pPr>
            <a:r>
              <a:rPr lang="en-US" sz="900"/>
              <a:t>It can dynamically increase and decrease the size of the cache devoted to a</a:t>
            </a:r>
            <a:endParaRPr/>
          </a:p>
          <a:p>
            <a:pPr indent="0" lvl="0" marL="0" rtl="0" algn="l">
              <a:lnSpc>
                <a:spcPct val="80000"/>
              </a:lnSpc>
              <a:spcBef>
                <a:spcPts val="0"/>
              </a:spcBef>
              <a:spcAft>
                <a:spcPts val="0"/>
              </a:spcAft>
              <a:buSzPts val="900"/>
              <a:buNone/>
            </a:pPr>
            <a:r>
              <a:rPr lang="en-US" sz="900"/>
              <a:t>particular file as the amount of available physical memory varies. The system</a:t>
            </a:r>
            <a:endParaRPr/>
          </a:p>
          <a:p>
            <a:pPr indent="0" lvl="0" marL="0" rtl="0" algn="l">
              <a:lnSpc>
                <a:spcPct val="80000"/>
              </a:lnSpc>
              <a:spcBef>
                <a:spcPts val="0"/>
              </a:spcBef>
              <a:spcAft>
                <a:spcPts val="0"/>
              </a:spcAft>
              <a:buSzPts val="900"/>
              <a:buNone/>
            </a:pPr>
            <a:r>
              <a:rPr lang="en-US" sz="900"/>
              <a:t>records updates in the cache only and not on disk. A kernel thread, the lazy</a:t>
            </a:r>
            <a:endParaRPr/>
          </a:p>
          <a:p>
            <a:pPr indent="0" lvl="0" marL="0" rtl="0" algn="l">
              <a:lnSpc>
                <a:spcPct val="80000"/>
              </a:lnSpc>
              <a:spcBef>
                <a:spcPts val="0"/>
              </a:spcBef>
              <a:spcAft>
                <a:spcPts val="0"/>
              </a:spcAft>
              <a:buSzPts val="900"/>
              <a:buNone/>
            </a:pPr>
            <a:r>
              <a:rPr lang="en-US" sz="900"/>
              <a:t>writer, periodically batches the updates together to write to disk. Writing the</a:t>
            </a:r>
            <a:endParaRPr/>
          </a:p>
          <a:p>
            <a:pPr indent="0" lvl="0" marL="0" rtl="0" algn="l">
              <a:lnSpc>
                <a:spcPct val="80000"/>
              </a:lnSpc>
              <a:spcBef>
                <a:spcPts val="0"/>
              </a:spcBef>
              <a:spcAft>
                <a:spcPts val="0"/>
              </a:spcAft>
              <a:buSzPts val="900"/>
              <a:buNone/>
            </a:pPr>
            <a:r>
              <a:rPr lang="en-US" sz="900"/>
              <a:t>updates in batches allows the I/O to be more efficient. The cache manager</a:t>
            </a:r>
            <a:endParaRPr/>
          </a:p>
          <a:p>
            <a:pPr indent="0" lvl="0" marL="0" rtl="0" algn="l">
              <a:lnSpc>
                <a:spcPct val="80000"/>
              </a:lnSpc>
              <a:spcBef>
                <a:spcPts val="0"/>
              </a:spcBef>
              <a:spcAft>
                <a:spcPts val="0"/>
              </a:spcAft>
              <a:buSzPts val="900"/>
              <a:buNone/>
            </a:pPr>
            <a:r>
              <a:rPr lang="en-US" sz="900"/>
              <a:t>works by mapping regions of files into kernel virtual memory and then relying</a:t>
            </a:r>
            <a:endParaRPr/>
          </a:p>
          <a:p>
            <a:pPr indent="0" lvl="0" marL="0" rtl="0" algn="l">
              <a:lnSpc>
                <a:spcPct val="80000"/>
              </a:lnSpc>
              <a:spcBef>
                <a:spcPts val="0"/>
              </a:spcBef>
              <a:spcAft>
                <a:spcPts val="0"/>
              </a:spcAft>
              <a:buSzPts val="900"/>
              <a:buNone/>
            </a:pPr>
            <a:r>
              <a:rPr lang="en-US" sz="900"/>
              <a:t>on the virtual memory manager to do most of the work to copy pages to and</a:t>
            </a:r>
            <a:endParaRPr/>
          </a:p>
          <a:p>
            <a:pPr indent="0" lvl="0" marL="0" rtl="0" algn="l">
              <a:lnSpc>
                <a:spcPct val="80000"/>
              </a:lnSpc>
              <a:spcBef>
                <a:spcPts val="0"/>
              </a:spcBef>
              <a:spcAft>
                <a:spcPts val="0"/>
              </a:spcAft>
              <a:buSzPts val="900"/>
              <a:buNone/>
            </a:pPr>
            <a:r>
              <a:rPr lang="en-US" sz="900"/>
              <a:t>from the files on disk.</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a:t>
            </a:r>
            <a:r>
              <a:rPr b="1" lang="en-US" sz="900"/>
              <a:t>File system drivers: The I/O manager treats a file system driver as just another</a:t>
            </a:r>
            <a:endParaRPr/>
          </a:p>
          <a:p>
            <a:pPr indent="0" lvl="0" marL="0" rtl="0" algn="l">
              <a:lnSpc>
                <a:spcPct val="80000"/>
              </a:lnSpc>
              <a:spcBef>
                <a:spcPts val="0"/>
              </a:spcBef>
              <a:spcAft>
                <a:spcPts val="0"/>
              </a:spcAft>
              <a:buSzPts val="900"/>
              <a:buNone/>
            </a:pPr>
            <a:r>
              <a:rPr lang="en-US" sz="900"/>
              <a:t>device driver and routes I/O requests for file system volumes to the appropriate</a:t>
            </a:r>
            <a:endParaRPr/>
          </a:p>
          <a:p>
            <a:pPr indent="0" lvl="0" marL="0" rtl="0" algn="l">
              <a:lnSpc>
                <a:spcPct val="80000"/>
              </a:lnSpc>
              <a:spcBef>
                <a:spcPts val="0"/>
              </a:spcBef>
              <a:spcAft>
                <a:spcPts val="0"/>
              </a:spcAft>
              <a:buSzPts val="900"/>
              <a:buNone/>
            </a:pPr>
            <a:r>
              <a:rPr lang="en-US" sz="900"/>
              <a:t>software driver for that volume. The file system, in turn, sends I/O requests</a:t>
            </a:r>
            <a:endParaRPr/>
          </a:p>
          <a:p>
            <a:pPr indent="0" lvl="0" marL="0" rtl="0" algn="l">
              <a:lnSpc>
                <a:spcPct val="80000"/>
              </a:lnSpc>
              <a:spcBef>
                <a:spcPts val="0"/>
              </a:spcBef>
              <a:spcAft>
                <a:spcPts val="0"/>
              </a:spcAft>
              <a:buSzPts val="900"/>
              <a:buNone/>
            </a:pPr>
            <a:r>
              <a:rPr lang="en-US" sz="900"/>
              <a:t>to the software drivers that manage the hardware device adapter.</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a:t>
            </a:r>
            <a:r>
              <a:rPr b="1" lang="en-US" sz="900"/>
              <a:t>Network drivers: Windows includes integrated networking capabilities and</a:t>
            </a:r>
            <a:endParaRPr/>
          </a:p>
          <a:p>
            <a:pPr indent="0" lvl="0" marL="0" rtl="0" algn="l">
              <a:lnSpc>
                <a:spcPct val="80000"/>
              </a:lnSpc>
              <a:spcBef>
                <a:spcPts val="0"/>
              </a:spcBef>
              <a:spcAft>
                <a:spcPts val="0"/>
              </a:spcAft>
              <a:buSzPts val="900"/>
              <a:buNone/>
            </a:pPr>
            <a:r>
              <a:rPr lang="en-US" sz="900"/>
              <a:t>support for remote file systems. The facilities are implemented as software</a:t>
            </a:r>
            <a:endParaRPr/>
          </a:p>
          <a:p>
            <a:pPr indent="0" lvl="0" marL="0" rtl="0" algn="l">
              <a:lnSpc>
                <a:spcPct val="80000"/>
              </a:lnSpc>
              <a:spcBef>
                <a:spcPts val="0"/>
              </a:spcBef>
              <a:spcAft>
                <a:spcPts val="0"/>
              </a:spcAft>
              <a:buSzPts val="900"/>
              <a:buNone/>
            </a:pPr>
            <a:r>
              <a:rPr lang="en-US" sz="900"/>
              <a:t>drivers rather than part of the Windows Executive.</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a:t>
            </a:r>
            <a:r>
              <a:rPr b="1" lang="en-US" sz="900"/>
              <a:t>Hardware device drivers: These software drivers access the hardware registers</a:t>
            </a:r>
            <a:endParaRPr/>
          </a:p>
          <a:p>
            <a:pPr indent="0" lvl="0" marL="0" rtl="0" algn="l">
              <a:lnSpc>
                <a:spcPct val="80000"/>
              </a:lnSpc>
              <a:spcBef>
                <a:spcPts val="0"/>
              </a:spcBef>
              <a:spcAft>
                <a:spcPts val="0"/>
              </a:spcAft>
              <a:buSzPts val="900"/>
              <a:buNone/>
            </a:pPr>
            <a:r>
              <a:rPr lang="en-US" sz="900"/>
              <a:t>of the peripheral devices using entry points in the Hardware Abstraction</a:t>
            </a:r>
            <a:endParaRPr/>
          </a:p>
          <a:p>
            <a:pPr indent="0" lvl="0" marL="0" rtl="0" algn="l">
              <a:lnSpc>
                <a:spcPct val="80000"/>
              </a:lnSpc>
              <a:spcBef>
                <a:spcPts val="0"/>
              </a:spcBef>
              <a:spcAft>
                <a:spcPts val="0"/>
              </a:spcAft>
              <a:buSzPts val="900"/>
              <a:buNone/>
            </a:pPr>
            <a:r>
              <a:rPr lang="en-US" sz="900"/>
              <a:t>Layer. A set of these routines exists for every platform that Windows supports;</a:t>
            </a:r>
            <a:endParaRPr/>
          </a:p>
          <a:p>
            <a:pPr indent="0" lvl="0" marL="0" rtl="0" algn="l">
              <a:lnSpc>
                <a:spcPct val="80000"/>
              </a:lnSpc>
              <a:spcBef>
                <a:spcPts val="0"/>
              </a:spcBef>
              <a:spcAft>
                <a:spcPts val="0"/>
              </a:spcAft>
              <a:buSzPts val="900"/>
              <a:buNone/>
            </a:pPr>
            <a:r>
              <a:rPr lang="en-US" sz="900"/>
              <a:t>because the routine names are the same for all platforms, the source code of</a:t>
            </a:r>
            <a:endParaRPr/>
          </a:p>
          <a:p>
            <a:pPr indent="0" lvl="0" marL="0" rtl="0" algn="l">
              <a:lnSpc>
                <a:spcPct val="80000"/>
              </a:lnSpc>
              <a:spcBef>
                <a:spcPts val="0"/>
              </a:spcBef>
              <a:spcAft>
                <a:spcPts val="0"/>
              </a:spcAft>
              <a:buSzPts val="900"/>
              <a:buNone/>
            </a:pPr>
            <a:r>
              <a:rPr lang="en-US" sz="900"/>
              <a:t>Windows device drivers is portable across different processor types.</a:t>
            </a:r>
            <a:endParaRPr/>
          </a:p>
        </p:txBody>
      </p:sp>
      <p:sp>
        <p:nvSpPr>
          <p:cNvPr id="742" name="Google Shape;742;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51" name="Google Shape;75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Windows offers two modes of I/O operation: asynchronous and synchronous. The</a:t>
            </a:r>
            <a:endParaRPr/>
          </a:p>
          <a:p>
            <a:pPr indent="0" lvl="0" marL="0" rtl="0" algn="l">
              <a:spcBef>
                <a:spcPts val="0"/>
              </a:spcBef>
              <a:spcAft>
                <a:spcPts val="0"/>
              </a:spcAft>
              <a:buSzPts val="1800"/>
              <a:buNone/>
            </a:pPr>
            <a:r>
              <a:rPr lang="en-US"/>
              <a:t>asynchronous mode is used whenever possible to optimize application performance.</a:t>
            </a:r>
            <a:endParaRPr/>
          </a:p>
          <a:p>
            <a:pPr indent="0" lvl="0" marL="0" rtl="0" algn="l">
              <a:spcBef>
                <a:spcPts val="0"/>
              </a:spcBef>
              <a:spcAft>
                <a:spcPts val="0"/>
              </a:spcAft>
              <a:buSzPts val="1800"/>
              <a:buNone/>
            </a:pPr>
            <a:r>
              <a:rPr lang="en-US"/>
              <a:t>With asynchronous I/O, an application initiates an I/O operation and then</a:t>
            </a:r>
            <a:endParaRPr/>
          </a:p>
          <a:p>
            <a:pPr indent="0" lvl="0" marL="0" rtl="0" algn="l">
              <a:spcBef>
                <a:spcPts val="0"/>
              </a:spcBef>
              <a:spcAft>
                <a:spcPts val="0"/>
              </a:spcAft>
              <a:buSzPts val="1800"/>
              <a:buNone/>
            </a:pPr>
            <a:r>
              <a:rPr lang="en-US"/>
              <a:t>can continue processing while the I/O request is fulfilled. With synchronous I/O, the</a:t>
            </a:r>
            <a:endParaRPr/>
          </a:p>
          <a:p>
            <a:pPr indent="0" lvl="0" marL="0" rtl="0" algn="l">
              <a:spcBef>
                <a:spcPts val="0"/>
              </a:spcBef>
              <a:spcAft>
                <a:spcPts val="0"/>
              </a:spcAft>
              <a:buSzPts val="1800"/>
              <a:buNone/>
            </a:pPr>
            <a:r>
              <a:rPr lang="en-US"/>
              <a:t>application is blocked until the I/O operation completes.</a:t>
            </a:r>
            <a:endParaRPr/>
          </a:p>
          <a:p>
            <a:pPr indent="0" lvl="0" marL="0" rtl="0" algn="l">
              <a:spcBef>
                <a:spcPts val="0"/>
              </a:spcBef>
              <a:spcAft>
                <a:spcPts val="0"/>
              </a:spcAft>
              <a:buSzPts val="1800"/>
              <a:buNone/>
            </a:pPr>
            <a:r>
              <a:rPr lang="en-US"/>
              <a:t>Asynchronous I/O is more efficient, from the point of view of the calling</a:t>
            </a:r>
            <a:endParaRPr/>
          </a:p>
          <a:p>
            <a:pPr indent="0" lvl="0" marL="0" rtl="0" algn="l">
              <a:spcBef>
                <a:spcPts val="0"/>
              </a:spcBef>
              <a:spcAft>
                <a:spcPts val="0"/>
              </a:spcAft>
              <a:buSzPts val="1800"/>
              <a:buNone/>
            </a:pPr>
            <a:r>
              <a:rPr lang="en-US"/>
              <a:t>thread, because it allows the thread to continue execution while the I/O operation is</a:t>
            </a:r>
            <a:endParaRPr/>
          </a:p>
          <a:p>
            <a:pPr indent="0" lvl="0" marL="0" rtl="0" algn="l">
              <a:spcBef>
                <a:spcPts val="0"/>
              </a:spcBef>
              <a:spcAft>
                <a:spcPts val="0"/>
              </a:spcAft>
              <a:buSzPts val="1800"/>
              <a:buNone/>
            </a:pPr>
            <a:r>
              <a:rPr lang="en-US"/>
              <a:t>queued by the I/O manager and subsequently performed. However, the application</a:t>
            </a:r>
            <a:endParaRPr/>
          </a:p>
          <a:p>
            <a:pPr indent="0" lvl="0" marL="0" rtl="0" algn="l">
              <a:spcBef>
                <a:spcPts val="0"/>
              </a:spcBef>
              <a:spcAft>
                <a:spcPts val="0"/>
              </a:spcAft>
              <a:buSzPts val="1800"/>
              <a:buNone/>
            </a:pPr>
            <a:r>
              <a:rPr lang="en-US"/>
              <a:t>that invoked the asynchronous I/O operation needs some way to determine when</a:t>
            </a:r>
            <a:endParaRPr/>
          </a:p>
          <a:p>
            <a:pPr indent="0" lvl="0" marL="0" rtl="0" algn="l">
              <a:spcBef>
                <a:spcPts val="0"/>
              </a:spcBef>
              <a:spcAft>
                <a:spcPts val="0"/>
              </a:spcAft>
              <a:buSzPts val="1800"/>
              <a:buNone/>
            </a:pPr>
            <a:r>
              <a:rPr lang="en-US"/>
              <a:t>the operation is complete.</a:t>
            </a:r>
            <a:endParaRPr/>
          </a:p>
          <a:p>
            <a:pPr indent="0" lvl="0" marL="0" rtl="0" algn="l">
              <a:spcBef>
                <a:spcPts val="0"/>
              </a:spcBef>
              <a:spcAft>
                <a:spcPts val="0"/>
              </a:spcAft>
              <a:buNone/>
            </a:pPr>
            <a:r>
              <a:t/>
            </a:r>
            <a:endParaRPr/>
          </a:p>
        </p:txBody>
      </p:sp>
      <p:sp>
        <p:nvSpPr>
          <p:cNvPr id="752" name="Google Shape;752;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58" name="Google Shape;75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600"/>
              <a:buNone/>
            </a:pPr>
            <a:r>
              <a:rPr lang="en-US" sz="600"/>
              <a:t>Windows provides five different techniques for signaling</a:t>
            </a:r>
            <a:endParaRPr/>
          </a:p>
          <a:p>
            <a:pPr indent="0" lvl="0" marL="0" rtl="0" algn="l">
              <a:lnSpc>
                <a:spcPct val="80000"/>
              </a:lnSpc>
              <a:spcBef>
                <a:spcPts val="0"/>
              </a:spcBef>
              <a:spcAft>
                <a:spcPts val="0"/>
              </a:spcAft>
              <a:buSzPts val="600"/>
              <a:buNone/>
            </a:pPr>
            <a:r>
              <a:rPr lang="en-US" sz="600"/>
              <a:t>I/O completion:</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Signaling the file object: With this approach, the event associated with a</a:t>
            </a:r>
            <a:endParaRPr/>
          </a:p>
          <a:p>
            <a:pPr indent="0" lvl="0" marL="0" rtl="0" algn="l">
              <a:lnSpc>
                <a:spcPct val="80000"/>
              </a:lnSpc>
              <a:spcBef>
                <a:spcPts val="0"/>
              </a:spcBef>
              <a:spcAft>
                <a:spcPts val="0"/>
              </a:spcAft>
              <a:buSzPts val="600"/>
              <a:buNone/>
            </a:pPr>
            <a:r>
              <a:rPr lang="en-US" sz="600"/>
              <a:t>file object is set when an operation on that object is complete. The thread</a:t>
            </a:r>
            <a:endParaRPr/>
          </a:p>
          <a:p>
            <a:pPr indent="0" lvl="0" marL="0" rtl="0" algn="l">
              <a:lnSpc>
                <a:spcPct val="80000"/>
              </a:lnSpc>
              <a:spcBef>
                <a:spcPts val="0"/>
              </a:spcBef>
              <a:spcAft>
                <a:spcPts val="0"/>
              </a:spcAft>
              <a:buSzPts val="600"/>
              <a:buNone/>
            </a:pPr>
            <a:r>
              <a:rPr lang="en-US" sz="600"/>
              <a:t>that invoked the I/O operation can continue to execute until it reaches a</a:t>
            </a:r>
            <a:endParaRPr/>
          </a:p>
          <a:p>
            <a:pPr indent="0" lvl="0" marL="0" rtl="0" algn="l">
              <a:lnSpc>
                <a:spcPct val="80000"/>
              </a:lnSpc>
              <a:spcBef>
                <a:spcPts val="0"/>
              </a:spcBef>
              <a:spcAft>
                <a:spcPts val="0"/>
              </a:spcAft>
              <a:buSzPts val="600"/>
              <a:buNone/>
            </a:pPr>
            <a:r>
              <a:rPr lang="en-US" sz="600"/>
              <a:t>point where it must stop until the I/O operation is complete. At that point,</a:t>
            </a:r>
            <a:endParaRPr/>
          </a:p>
          <a:p>
            <a:pPr indent="0" lvl="0" marL="0" rtl="0" algn="l">
              <a:lnSpc>
                <a:spcPct val="80000"/>
              </a:lnSpc>
              <a:spcBef>
                <a:spcPts val="0"/>
              </a:spcBef>
              <a:spcAft>
                <a:spcPts val="0"/>
              </a:spcAft>
              <a:buSzPts val="600"/>
              <a:buNone/>
            </a:pPr>
            <a:r>
              <a:rPr lang="en-US" sz="600"/>
              <a:t>the thread can wait until the operation is complete and then continue. This</a:t>
            </a:r>
            <a:endParaRPr/>
          </a:p>
          <a:p>
            <a:pPr indent="0" lvl="0" marL="0" rtl="0" algn="l">
              <a:lnSpc>
                <a:spcPct val="80000"/>
              </a:lnSpc>
              <a:spcBef>
                <a:spcPts val="0"/>
              </a:spcBef>
              <a:spcAft>
                <a:spcPts val="0"/>
              </a:spcAft>
              <a:buSzPts val="600"/>
              <a:buNone/>
            </a:pPr>
            <a:r>
              <a:rPr lang="en-US" sz="600"/>
              <a:t>technique is simple and easy to use but is not appropriate for handling</a:t>
            </a:r>
            <a:endParaRPr/>
          </a:p>
          <a:p>
            <a:pPr indent="0" lvl="0" marL="0" rtl="0" algn="l">
              <a:lnSpc>
                <a:spcPct val="80000"/>
              </a:lnSpc>
              <a:spcBef>
                <a:spcPts val="0"/>
              </a:spcBef>
              <a:spcAft>
                <a:spcPts val="0"/>
              </a:spcAft>
              <a:buSzPts val="600"/>
              <a:buNone/>
            </a:pPr>
            <a:r>
              <a:rPr lang="en-US" sz="600"/>
              <a:t>multiple I/O requests. For example, if a thread needs to perform multiple</a:t>
            </a:r>
            <a:endParaRPr/>
          </a:p>
          <a:p>
            <a:pPr indent="0" lvl="0" marL="0" rtl="0" algn="l">
              <a:lnSpc>
                <a:spcPct val="80000"/>
              </a:lnSpc>
              <a:spcBef>
                <a:spcPts val="0"/>
              </a:spcBef>
              <a:spcAft>
                <a:spcPts val="0"/>
              </a:spcAft>
              <a:buSzPts val="600"/>
              <a:buNone/>
            </a:pPr>
            <a:r>
              <a:rPr lang="en-US" sz="600"/>
              <a:t>simultaneous actions on a single file, such as reading from one portion and</a:t>
            </a:r>
            <a:endParaRPr/>
          </a:p>
          <a:p>
            <a:pPr indent="0" lvl="0" marL="0" rtl="0" algn="l">
              <a:lnSpc>
                <a:spcPct val="80000"/>
              </a:lnSpc>
              <a:spcBef>
                <a:spcPts val="0"/>
              </a:spcBef>
              <a:spcAft>
                <a:spcPts val="0"/>
              </a:spcAft>
              <a:buSzPts val="600"/>
              <a:buNone/>
            </a:pPr>
            <a:r>
              <a:rPr lang="en-US" sz="600"/>
              <a:t>writing to another portion of the file, with this technique the thread could</a:t>
            </a:r>
            <a:endParaRPr/>
          </a:p>
          <a:p>
            <a:pPr indent="0" lvl="0" marL="0" rtl="0" algn="l">
              <a:lnSpc>
                <a:spcPct val="80000"/>
              </a:lnSpc>
              <a:spcBef>
                <a:spcPts val="0"/>
              </a:spcBef>
              <a:spcAft>
                <a:spcPts val="0"/>
              </a:spcAft>
              <a:buSzPts val="600"/>
              <a:buNone/>
            </a:pPr>
            <a:r>
              <a:rPr lang="en-US" sz="600"/>
              <a:t>not distinguish between the completion of the read and the completion of</a:t>
            </a:r>
            <a:endParaRPr/>
          </a:p>
          <a:p>
            <a:pPr indent="0" lvl="0" marL="0" rtl="0" algn="l">
              <a:lnSpc>
                <a:spcPct val="80000"/>
              </a:lnSpc>
              <a:spcBef>
                <a:spcPts val="0"/>
              </a:spcBef>
              <a:spcAft>
                <a:spcPts val="0"/>
              </a:spcAft>
              <a:buSzPts val="600"/>
              <a:buNone/>
            </a:pPr>
            <a:r>
              <a:rPr lang="en-US" sz="600"/>
              <a:t>the write. It would simply know that one of the requested I/O operations on</a:t>
            </a:r>
            <a:endParaRPr/>
          </a:p>
          <a:p>
            <a:pPr indent="0" lvl="0" marL="0" rtl="0" algn="l">
              <a:lnSpc>
                <a:spcPct val="80000"/>
              </a:lnSpc>
              <a:spcBef>
                <a:spcPts val="0"/>
              </a:spcBef>
              <a:spcAft>
                <a:spcPts val="0"/>
              </a:spcAft>
              <a:buSzPts val="600"/>
              <a:buNone/>
            </a:pPr>
            <a:r>
              <a:rPr lang="en-US" sz="600"/>
              <a:t>this file had finished.</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Signaling an event object: This technique allows multiple simultaneous I/O</a:t>
            </a:r>
            <a:endParaRPr/>
          </a:p>
          <a:p>
            <a:pPr indent="0" lvl="0" marL="0" rtl="0" algn="l">
              <a:lnSpc>
                <a:spcPct val="80000"/>
              </a:lnSpc>
              <a:spcBef>
                <a:spcPts val="0"/>
              </a:spcBef>
              <a:spcAft>
                <a:spcPts val="0"/>
              </a:spcAft>
              <a:buSzPts val="600"/>
              <a:buNone/>
            </a:pPr>
            <a:r>
              <a:rPr lang="en-US" sz="600"/>
              <a:t>requests against a single device or file. The thread creates an event for each</a:t>
            </a:r>
            <a:endParaRPr/>
          </a:p>
          <a:p>
            <a:pPr indent="0" lvl="0" marL="0" rtl="0" algn="l">
              <a:lnSpc>
                <a:spcPct val="80000"/>
              </a:lnSpc>
              <a:spcBef>
                <a:spcPts val="0"/>
              </a:spcBef>
              <a:spcAft>
                <a:spcPts val="0"/>
              </a:spcAft>
              <a:buSzPts val="600"/>
              <a:buNone/>
            </a:pPr>
            <a:r>
              <a:rPr lang="en-US" sz="600"/>
              <a:t>request. Later, the thread can wait on a single one of these requests or on an</a:t>
            </a:r>
            <a:endParaRPr/>
          </a:p>
          <a:p>
            <a:pPr indent="0" lvl="0" marL="0" rtl="0" algn="l">
              <a:lnSpc>
                <a:spcPct val="80000"/>
              </a:lnSpc>
              <a:spcBef>
                <a:spcPts val="0"/>
              </a:spcBef>
              <a:spcAft>
                <a:spcPts val="0"/>
              </a:spcAft>
              <a:buSzPts val="600"/>
              <a:buNone/>
            </a:pPr>
            <a:r>
              <a:rPr lang="en-US" sz="600"/>
              <a:t>entire collection of requests.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Asynchronous procedure call: This technique makes use of a queue associated</a:t>
            </a:r>
            <a:endParaRPr/>
          </a:p>
          <a:p>
            <a:pPr indent="0" lvl="0" marL="0" rtl="0" algn="l">
              <a:lnSpc>
                <a:spcPct val="80000"/>
              </a:lnSpc>
              <a:spcBef>
                <a:spcPts val="0"/>
              </a:spcBef>
              <a:spcAft>
                <a:spcPts val="0"/>
              </a:spcAft>
              <a:buSzPts val="600"/>
              <a:buNone/>
            </a:pPr>
            <a:r>
              <a:rPr lang="en-US" sz="600"/>
              <a:t>with a thread, known as the asynchronous procedure call (APC) queue. In this</a:t>
            </a:r>
            <a:endParaRPr/>
          </a:p>
          <a:p>
            <a:pPr indent="0" lvl="0" marL="0" rtl="0" algn="l">
              <a:lnSpc>
                <a:spcPct val="80000"/>
              </a:lnSpc>
              <a:spcBef>
                <a:spcPts val="0"/>
              </a:spcBef>
              <a:spcAft>
                <a:spcPts val="0"/>
              </a:spcAft>
              <a:buSzPts val="600"/>
              <a:buNone/>
            </a:pPr>
            <a:r>
              <a:rPr lang="en-US" sz="600"/>
              <a:t>case, the thread makes I/O requests, specifying a user-mode routine to call</a:t>
            </a:r>
            <a:endParaRPr/>
          </a:p>
          <a:p>
            <a:pPr indent="0" lvl="0" marL="0" rtl="0" algn="l">
              <a:lnSpc>
                <a:spcPct val="80000"/>
              </a:lnSpc>
              <a:spcBef>
                <a:spcPts val="0"/>
              </a:spcBef>
              <a:spcAft>
                <a:spcPts val="0"/>
              </a:spcAft>
              <a:buSzPts val="600"/>
              <a:buNone/>
            </a:pPr>
            <a:r>
              <a:rPr lang="en-US" sz="600"/>
              <a:t>when the I/O completes. The I/O manager places the results of each request in</a:t>
            </a:r>
            <a:endParaRPr/>
          </a:p>
          <a:p>
            <a:pPr indent="0" lvl="0" marL="0" rtl="0" algn="l">
              <a:lnSpc>
                <a:spcPct val="80000"/>
              </a:lnSpc>
              <a:spcBef>
                <a:spcPts val="0"/>
              </a:spcBef>
              <a:spcAft>
                <a:spcPts val="0"/>
              </a:spcAft>
              <a:buSzPts val="600"/>
              <a:buNone/>
            </a:pPr>
            <a:r>
              <a:rPr lang="en-US" sz="600"/>
              <a:t>the calling thread’s APC queue. The next time the thread blocks in the kernel,</a:t>
            </a:r>
            <a:endParaRPr/>
          </a:p>
          <a:p>
            <a:pPr indent="0" lvl="0" marL="0" rtl="0" algn="l">
              <a:lnSpc>
                <a:spcPct val="80000"/>
              </a:lnSpc>
              <a:spcBef>
                <a:spcPts val="0"/>
              </a:spcBef>
              <a:spcAft>
                <a:spcPts val="0"/>
              </a:spcAft>
              <a:buSzPts val="600"/>
              <a:buNone/>
            </a:pPr>
            <a:r>
              <a:rPr lang="en-US" sz="600"/>
              <a:t>the APCs will be delivered, each causing the thread to return to user mode</a:t>
            </a:r>
            <a:endParaRPr/>
          </a:p>
          <a:p>
            <a:pPr indent="0" lvl="0" marL="0" rtl="0" algn="l">
              <a:lnSpc>
                <a:spcPct val="80000"/>
              </a:lnSpc>
              <a:spcBef>
                <a:spcPts val="0"/>
              </a:spcBef>
              <a:spcAft>
                <a:spcPts val="0"/>
              </a:spcAft>
              <a:buSzPts val="600"/>
              <a:buNone/>
            </a:pPr>
            <a:r>
              <a:rPr lang="en-US" sz="600"/>
              <a:t>and execute the specified routine.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I/O completion ports: This technique is used on a Windows server to optimize</a:t>
            </a:r>
            <a:endParaRPr/>
          </a:p>
          <a:p>
            <a:pPr indent="0" lvl="0" marL="0" rtl="0" algn="l">
              <a:lnSpc>
                <a:spcPct val="80000"/>
              </a:lnSpc>
              <a:spcBef>
                <a:spcPts val="0"/>
              </a:spcBef>
              <a:spcAft>
                <a:spcPts val="0"/>
              </a:spcAft>
              <a:buSzPts val="600"/>
              <a:buNone/>
            </a:pPr>
            <a:r>
              <a:rPr lang="en-US" sz="600"/>
              <a:t>the use of threads. The application creates a pool of threads for handling the</a:t>
            </a:r>
            <a:endParaRPr/>
          </a:p>
          <a:p>
            <a:pPr indent="0" lvl="0" marL="0" rtl="0" algn="l">
              <a:lnSpc>
                <a:spcPct val="80000"/>
              </a:lnSpc>
              <a:spcBef>
                <a:spcPts val="0"/>
              </a:spcBef>
              <a:spcAft>
                <a:spcPts val="0"/>
              </a:spcAft>
              <a:buSzPts val="600"/>
              <a:buNone/>
            </a:pPr>
            <a:r>
              <a:rPr lang="en-US" sz="600"/>
              <a:t>completion of I/O requests. Each thread waits on the completion port, and the</a:t>
            </a:r>
            <a:endParaRPr/>
          </a:p>
          <a:p>
            <a:pPr indent="0" lvl="0" marL="0" rtl="0" algn="l">
              <a:lnSpc>
                <a:spcPct val="80000"/>
              </a:lnSpc>
              <a:spcBef>
                <a:spcPts val="0"/>
              </a:spcBef>
              <a:spcAft>
                <a:spcPts val="0"/>
              </a:spcAft>
              <a:buSzPts val="600"/>
              <a:buNone/>
            </a:pPr>
            <a:r>
              <a:rPr lang="en-US" sz="600"/>
              <a:t>Kernel wakes threads to handle each I/O completion. One of the advantages</a:t>
            </a:r>
            <a:endParaRPr/>
          </a:p>
          <a:p>
            <a:pPr indent="0" lvl="0" marL="0" rtl="0" algn="l">
              <a:lnSpc>
                <a:spcPct val="80000"/>
              </a:lnSpc>
              <a:spcBef>
                <a:spcPts val="0"/>
              </a:spcBef>
              <a:spcAft>
                <a:spcPts val="0"/>
              </a:spcAft>
              <a:buSzPts val="600"/>
              <a:buNone/>
            </a:pPr>
            <a:r>
              <a:rPr lang="en-US" sz="600"/>
              <a:t>of this approach is that the application can specify a limit for how many of</a:t>
            </a:r>
            <a:endParaRPr/>
          </a:p>
          <a:p>
            <a:pPr indent="0" lvl="0" marL="0" rtl="0" algn="l">
              <a:lnSpc>
                <a:spcPct val="80000"/>
              </a:lnSpc>
              <a:spcBef>
                <a:spcPts val="0"/>
              </a:spcBef>
              <a:spcAft>
                <a:spcPts val="0"/>
              </a:spcAft>
              <a:buSzPts val="600"/>
              <a:buNone/>
            </a:pPr>
            <a:r>
              <a:rPr lang="en-US" sz="600"/>
              <a:t>these threads will run at the same time.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Polling: Asynchronous I/O requests write a status and transfer count into the</a:t>
            </a:r>
            <a:endParaRPr/>
          </a:p>
          <a:p>
            <a:pPr indent="0" lvl="0" marL="0" rtl="0" algn="l">
              <a:lnSpc>
                <a:spcPct val="80000"/>
              </a:lnSpc>
              <a:spcBef>
                <a:spcPts val="0"/>
              </a:spcBef>
              <a:spcAft>
                <a:spcPts val="0"/>
              </a:spcAft>
              <a:buSzPts val="600"/>
              <a:buNone/>
            </a:pPr>
            <a:r>
              <a:rPr lang="en-US" sz="600"/>
              <a:t>process’ user virtual memory when the operation completes. A thread can just</a:t>
            </a:r>
            <a:endParaRPr/>
          </a:p>
          <a:p>
            <a:pPr indent="0" lvl="0" marL="0" rtl="0" algn="l">
              <a:lnSpc>
                <a:spcPct val="80000"/>
              </a:lnSpc>
              <a:spcBef>
                <a:spcPts val="0"/>
              </a:spcBef>
              <a:spcAft>
                <a:spcPts val="0"/>
              </a:spcAft>
              <a:buSzPts val="600"/>
              <a:buNone/>
            </a:pPr>
            <a:r>
              <a:rPr lang="en-US" sz="600"/>
              <a:t>check these values to see if the operation has completed.</a:t>
            </a:r>
            <a:endParaRPr/>
          </a:p>
        </p:txBody>
      </p:sp>
      <p:sp>
        <p:nvSpPr>
          <p:cNvPr id="759" name="Google Shape;759;p5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9" name="Google Shape;3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a:t>Appendix C summarizes three techniques for performing I/O:</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 </a:t>
            </a:r>
            <a:r>
              <a:rPr b="1" lang="en-US"/>
              <a:t>Programmed I/O : The processor issues an I/O command, on behalf of a process,</a:t>
            </a:r>
            <a:endParaRPr/>
          </a:p>
          <a:p>
            <a:pPr indent="0" lvl="0" marL="0" rtl="0" algn="l">
              <a:lnSpc>
                <a:spcPct val="90000"/>
              </a:lnSpc>
              <a:spcBef>
                <a:spcPts val="0"/>
              </a:spcBef>
              <a:spcAft>
                <a:spcPts val="0"/>
              </a:spcAft>
              <a:buSzPts val="1800"/>
              <a:buNone/>
            </a:pPr>
            <a:r>
              <a:rPr lang="en-US"/>
              <a:t>to an I/O module; that process then busy waits for the operation to be completed</a:t>
            </a:r>
            <a:endParaRPr/>
          </a:p>
          <a:p>
            <a:pPr indent="0" lvl="0" marL="0" rtl="0" algn="l">
              <a:lnSpc>
                <a:spcPct val="90000"/>
              </a:lnSpc>
              <a:spcBef>
                <a:spcPts val="0"/>
              </a:spcBef>
              <a:spcAft>
                <a:spcPts val="0"/>
              </a:spcAft>
              <a:buSzPts val="1800"/>
              <a:buNone/>
            </a:pPr>
            <a:r>
              <a:rPr lang="en-US"/>
              <a:t>before proceeding.</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 </a:t>
            </a:r>
            <a:r>
              <a:rPr b="1" lang="en-US"/>
              <a:t>Interrupt-driven I/O : The processor issues an I/O command on behalf of</a:t>
            </a:r>
            <a:endParaRPr/>
          </a:p>
          <a:p>
            <a:pPr indent="0" lvl="0" marL="0" rtl="0" algn="l">
              <a:lnSpc>
                <a:spcPct val="90000"/>
              </a:lnSpc>
              <a:spcBef>
                <a:spcPts val="0"/>
              </a:spcBef>
              <a:spcAft>
                <a:spcPts val="0"/>
              </a:spcAft>
              <a:buSzPts val="1800"/>
              <a:buNone/>
            </a:pPr>
            <a:r>
              <a:rPr lang="en-US"/>
              <a:t>a process. There are then two possibilities. If the I/O instruction from the</a:t>
            </a:r>
            <a:endParaRPr/>
          </a:p>
          <a:p>
            <a:pPr indent="0" lvl="0" marL="0" rtl="0" algn="l">
              <a:lnSpc>
                <a:spcPct val="90000"/>
              </a:lnSpc>
              <a:spcBef>
                <a:spcPts val="0"/>
              </a:spcBef>
              <a:spcAft>
                <a:spcPts val="0"/>
              </a:spcAft>
              <a:buSzPts val="1800"/>
              <a:buNone/>
            </a:pPr>
            <a:r>
              <a:rPr lang="en-US"/>
              <a:t>process is nonblocking, then the processor continues to execute instructions</a:t>
            </a:r>
            <a:endParaRPr/>
          </a:p>
          <a:p>
            <a:pPr indent="0" lvl="0" marL="0" rtl="0" algn="l">
              <a:lnSpc>
                <a:spcPct val="90000"/>
              </a:lnSpc>
              <a:spcBef>
                <a:spcPts val="0"/>
              </a:spcBef>
              <a:spcAft>
                <a:spcPts val="0"/>
              </a:spcAft>
              <a:buSzPts val="1800"/>
              <a:buNone/>
            </a:pPr>
            <a:r>
              <a:rPr lang="en-US"/>
              <a:t>from the process that issued the I/O command. If the I/O instruction</a:t>
            </a:r>
            <a:endParaRPr/>
          </a:p>
          <a:p>
            <a:pPr indent="0" lvl="0" marL="0" rtl="0" algn="l">
              <a:lnSpc>
                <a:spcPct val="90000"/>
              </a:lnSpc>
              <a:spcBef>
                <a:spcPts val="0"/>
              </a:spcBef>
              <a:spcAft>
                <a:spcPts val="0"/>
              </a:spcAft>
              <a:buSzPts val="1800"/>
              <a:buNone/>
            </a:pPr>
            <a:r>
              <a:rPr lang="en-US"/>
              <a:t>is blocking, then the next instruction that the processor executes is from</a:t>
            </a:r>
            <a:endParaRPr/>
          </a:p>
          <a:p>
            <a:pPr indent="0" lvl="0" marL="0" rtl="0" algn="l">
              <a:lnSpc>
                <a:spcPct val="90000"/>
              </a:lnSpc>
              <a:spcBef>
                <a:spcPts val="0"/>
              </a:spcBef>
              <a:spcAft>
                <a:spcPts val="0"/>
              </a:spcAft>
              <a:buSzPts val="1800"/>
              <a:buNone/>
            </a:pPr>
            <a:r>
              <a:rPr lang="en-US"/>
              <a:t>the OS, which will put the current process in a blocked state and schedule</a:t>
            </a:r>
            <a:endParaRPr/>
          </a:p>
          <a:p>
            <a:pPr indent="0" lvl="0" marL="0" rtl="0" algn="l">
              <a:lnSpc>
                <a:spcPct val="90000"/>
              </a:lnSpc>
              <a:spcBef>
                <a:spcPts val="0"/>
              </a:spcBef>
              <a:spcAft>
                <a:spcPts val="0"/>
              </a:spcAft>
              <a:buSzPts val="1800"/>
              <a:buNone/>
            </a:pPr>
            <a:r>
              <a:rPr lang="en-US"/>
              <a:t>another process.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 </a:t>
            </a:r>
            <a:r>
              <a:rPr b="1" lang="en-US"/>
              <a:t>Direct memory access (DMA) : A DMA module controls the exchange of data</a:t>
            </a:r>
            <a:endParaRPr/>
          </a:p>
          <a:p>
            <a:pPr indent="0" lvl="0" marL="0" rtl="0" algn="l">
              <a:lnSpc>
                <a:spcPct val="90000"/>
              </a:lnSpc>
              <a:spcBef>
                <a:spcPts val="0"/>
              </a:spcBef>
              <a:spcAft>
                <a:spcPts val="0"/>
              </a:spcAft>
              <a:buSzPts val="1800"/>
              <a:buNone/>
            </a:pPr>
            <a:r>
              <a:rPr lang="en-US"/>
              <a:t>between main memory and an I/O module. The processor sends a request for</a:t>
            </a:r>
            <a:endParaRPr/>
          </a:p>
          <a:p>
            <a:pPr indent="0" lvl="0" marL="0" rtl="0" algn="l">
              <a:lnSpc>
                <a:spcPct val="90000"/>
              </a:lnSpc>
              <a:spcBef>
                <a:spcPts val="0"/>
              </a:spcBef>
              <a:spcAft>
                <a:spcPts val="0"/>
              </a:spcAft>
              <a:buSzPts val="1800"/>
              <a:buNone/>
            </a:pPr>
            <a:r>
              <a:rPr lang="en-US"/>
              <a:t>the transfer of a block of data to the DMA module and is interrupted only</a:t>
            </a:r>
            <a:endParaRPr/>
          </a:p>
          <a:p>
            <a:pPr indent="0" lvl="0" marL="0" rtl="0" algn="l">
              <a:lnSpc>
                <a:spcPct val="90000"/>
              </a:lnSpc>
              <a:spcBef>
                <a:spcPts val="0"/>
              </a:spcBef>
              <a:spcAft>
                <a:spcPts val="0"/>
              </a:spcAft>
              <a:buSzPts val="1800"/>
              <a:buNone/>
            </a:pPr>
            <a:r>
              <a:rPr lang="en-US"/>
              <a:t>after the entire block has been transferred.</a:t>
            </a:r>
            <a:endParaRPr/>
          </a:p>
        </p:txBody>
      </p:sp>
      <p:sp>
        <p:nvSpPr>
          <p:cNvPr id="330" name="Google Shape;330;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66" name="Google Shape;766;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Windows supports two sorts of RAID configurations, defined in [MS96] as follows: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Hardware RAID: Separate physical disks combined into one or more logical</a:t>
            </a:r>
            <a:endParaRPr/>
          </a:p>
          <a:p>
            <a:pPr indent="0" lvl="0" marL="0" rtl="0" algn="l">
              <a:spcBef>
                <a:spcPts val="0"/>
              </a:spcBef>
              <a:spcAft>
                <a:spcPts val="0"/>
              </a:spcAft>
              <a:buSzPts val="1800"/>
              <a:buNone/>
            </a:pPr>
            <a:r>
              <a:rPr lang="en-US"/>
              <a:t>disks by the disk controller or disk storage cabinet hardware.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Software RAID: Noncontiguous disk space combined into one or more logical</a:t>
            </a:r>
            <a:endParaRPr/>
          </a:p>
          <a:p>
            <a:pPr indent="0" lvl="0" marL="0" rtl="0" algn="l">
              <a:spcBef>
                <a:spcPts val="0"/>
              </a:spcBef>
              <a:spcAft>
                <a:spcPts val="0"/>
              </a:spcAft>
              <a:buSzPts val="1800"/>
              <a:buNone/>
            </a:pPr>
            <a:r>
              <a:rPr lang="en-US"/>
              <a:t>partitions by the fault-tolerant software disk driver, FTDISK.</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hardware RAID, the controller interface handles the creation and regeneration</a:t>
            </a:r>
            <a:endParaRPr/>
          </a:p>
          <a:p>
            <a:pPr indent="0" lvl="0" marL="0" rtl="0" algn="l">
              <a:spcBef>
                <a:spcPts val="0"/>
              </a:spcBef>
              <a:spcAft>
                <a:spcPts val="0"/>
              </a:spcAft>
              <a:buSzPts val="1800"/>
              <a:buNone/>
            </a:pPr>
            <a:r>
              <a:rPr lang="en-US"/>
              <a:t>of redundant information. The software RAID, available on Windows Server,</a:t>
            </a:r>
            <a:endParaRPr/>
          </a:p>
          <a:p>
            <a:pPr indent="0" lvl="0" marL="0" rtl="0" algn="l">
              <a:spcBef>
                <a:spcPts val="0"/>
              </a:spcBef>
              <a:spcAft>
                <a:spcPts val="0"/>
              </a:spcAft>
              <a:buSzPts val="1800"/>
              <a:buNone/>
            </a:pPr>
            <a:r>
              <a:rPr lang="en-US"/>
              <a:t>implements the RAID functionality as part of the operating system and can be used</a:t>
            </a:r>
            <a:endParaRPr/>
          </a:p>
          <a:p>
            <a:pPr indent="0" lvl="0" marL="0" rtl="0" algn="l">
              <a:spcBef>
                <a:spcPts val="0"/>
              </a:spcBef>
              <a:spcAft>
                <a:spcPts val="0"/>
              </a:spcAft>
              <a:buSzPts val="1800"/>
              <a:buNone/>
            </a:pPr>
            <a:r>
              <a:rPr lang="en-US"/>
              <a:t>with any set of multiple disks. The software RAID facility implements RAID 1</a:t>
            </a:r>
            <a:endParaRPr/>
          </a:p>
          <a:p>
            <a:pPr indent="0" lvl="0" marL="0" rtl="0" algn="l">
              <a:spcBef>
                <a:spcPts val="0"/>
              </a:spcBef>
              <a:spcAft>
                <a:spcPts val="0"/>
              </a:spcAft>
              <a:buSzPts val="1800"/>
              <a:buNone/>
            </a:pPr>
            <a:r>
              <a:rPr lang="en-US"/>
              <a:t>and RAID 5. In the case of RAID 1 (disk mirroring), the two disks containing the</a:t>
            </a:r>
            <a:endParaRPr/>
          </a:p>
          <a:p>
            <a:pPr indent="0" lvl="0" marL="0" rtl="0" algn="l">
              <a:spcBef>
                <a:spcPts val="0"/>
              </a:spcBef>
              <a:spcAft>
                <a:spcPts val="0"/>
              </a:spcAft>
              <a:buSzPts val="1800"/>
              <a:buNone/>
            </a:pPr>
            <a:r>
              <a:rPr lang="en-US"/>
              <a:t>primary and mirrored partitions may be on the same disk controller or different</a:t>
            </a:r>
            <a:endParaRPr/>
          </a:p>
          <a:p>
            <a:pPr indent="0" lvl="0" marL="0" rtl="0" algn="l">
              <a:spcBef>
                <a:spcPts val="0"/>
              </a:spcBef>
              <a:spcAft>
                <a:spcPts val="0"/>
              </a:spcAft>
              <a:buSzPts val="1800"/>
              <a:buNone/>
            </a:pPr>
            <a:r>
              <a:rPr lang="en-US"/>
              <a:t>disk controllers. The latter configuration is referred to as </a:t>
            </a:r>
            <a:r>
              <a:rPr i="1" lang="en-US"/>
              <a:t>disk duplexing.</a:t>
            </a:r>
            <a:endParaRPr/>
          </a:p>
        </p:txBody>
      </p:sp>
      <p:sp>
        <p:nvSpPr>
          <p:cNvPr id="767" name="Google Shape;767;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74" name="Google Shape;774;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Shadow copies are an efficient way of making consistent snapshots of volumes</a:t>
            </a:r>
            <a:endParaRPr/>
          </a:p>
          <a:p>
            <a:pPr indent="0" lvl="0" marL="0" rtl="0" algn="l">
              <a:spcBef>
                <a:spcPts val="0"/>
              </a:spcBef>
              <a:spcAft>
                <a:spcPts val="0"/>
              </a:spcAft>
              <a:buSzPts val="1800"/>
              <a:buNone/>
            </a:pPr>
            <a:r>
              <a:rPr lang="en-US"/>
              <a:t>so that they can be backed up. They are also useful for archiving files on a per-volume</a:t>
            </a:r>
            <a:endParaRPr/>
          </a:p>
          <a:p>
            <a:pPr indent="0" lvl="0" marL="0" rtl="0" algn="l">
              <a:spcBef>
                <a:spcPts val="0"/>
              </a:spcBef>
              <a:spcAft>
                <a:spcPts val="0"/>
              </a:spcAft>
              <a:buSzPts val="1800"/>
              <a:buNone/>
            </a:pPr>
            <a:r>
              <a:rPr lang="en-US"/>
              <a:t>basis. If a user deletes a file he or she can retrieve an earlier copy from</a:t>
            </a:r>
            <a:endParaRPr/>
          </a:p>
          <a:p>
            <a:pPr indent="0" lvl="0" marL="0" rtl="0" algn="l">
              <a:spcBef>
                <a:spcPts val="0"/>
              </a:spcBef>
              <a:spcAft>
                <a:spcPts val="0"/>
              </a:spcAft>
              <a:buSzPts val="1800"/>
              <a:buNone/>
            </a:pPr>
            <a:r>
              <a:rPr lang="en-US"/>
              <a:t>any available shadow copy made by the system administrator. Shadow copies are</a:t>
            </a:r>
            <a:endParaRPr/>
          </a:p>
          <a:p>
            <a:pPr indent="0" lvl="0" marL="0" rtl="0" algn="l">
              <a:spcBef>
                <a:spcPts val="0"/>
              </a:spcBef>
              <a:spcAft>
                <a:spcPts val="0"/>
              </a:spcAft>
              <a:buSzPts val="1800"/>
              <a:buNone/>
            </a:pPr>
            <a:r>
              <a:rPr lang="en-US"/>
              <a:t>implemented by a software driver that makes copies of data on the volume before</a:t>
            </a:r>
            <a:endParaRPr/>
          </a:p>
          <a:p>
            <a:pPr indent="0" lvl="0" marL="0" rtl="0" algn="l">
              <a:spcBef>
                <a:spcPts val="0"/>
              </a:spcBef>
              <a:spcAft>
                <a:spcPts val="0"/>
              </a:spcAft>
              <a:buSzPts val="1800"/>
              <a:buNone/>
            </a:pPr>
            <a:r>
              <a:rPr lang="en-US"/>
              <a:t>it is overwritten.</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lang="en-US"/>
              <a:t>Windows supports the encryption of entire volumes, using a feature called</a:t>
            </a:r>
            <a:endParaRPr/>
          </a:p>
          <a:p>
            <a:pPr indent="0" lvl="0" marL="0" rtl="0" algn="l">
              <a:spcBef>
                <a:spcPts val="0"/>
              </a:spcBef>
              <a:spcAft>
                <a:spcPts val="0"/>
              </a:spcAft>
              <a:buSzPts val="1800"/>
              <a:buNone/>
            </a:pPr>
            <a:r>
              <a:rPr lang="en-US"/>
              <a:t>BitLocker. This is more secure than encrypting individual files, as the entire system</a:t>
            </a:r>
            <a:endParaRPr/>
          </a:p>
          <a:p>
            <a:pPr indent="0" lvl="0" marL="0" rtl="0" algn="l">
              <a:spcBef>
                <a:spcPts val="0"/>
              </a:spcBef>
              <a:spcAft>
                <a:spcPts val="0"/>
              </a:spcAft>
              <a:buSzPts val="1800"/>
              <a:buNone/>
            </a:pPr>
            <a:r>
              <a:rPr lang="en-US"/>
              <a:t>works to be sure that the data is safe. Up to three different methods of supplying the</a:t>
            </a:r>
            <a:endParaRPr/>
          </a:p>
          <a:p>
            <a:pPr indent="0" lvl="0" marL="0" rtl="0" algn="l">
              <a:spcBef>
                <a:spcPts val="0"/>
              </a:spcBef>
              <a:spcAft>
                <a:spcPts val="0"/>
              </a:spcAft>
              <a:buSzPts val="1800"/>
              <a:buNone/>
            </a:pPr>
            <a:r>
              <a:rPr lang="en-US"/>
              <a:t>cryptographic key can be provided, allowing multiple interlocking layers of security.</a:t>
            </a:r>
            <a:endParaRPr/>
          </a:p>
        </p:txBody>
      </p:sp>
      <p:sp>
        <p:nvSpPr>
          <p:cNvPr id="775" name="Google Shape;775;p6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83" name="Google Shape;78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700"/>
              <a:buNone/>
            </a:pPr>
            <a:r>
              <a:rPr lang="en-US" sz="700"/>
              <a:t>The computer system’s interface to the outside world is its I/O architecture. This</a:t>
            </a:r>
            <a:endParaRPr/>
          </a:p>
          <a:p>
            <a:pPr indent="0" lvl="0" marL="0" rtl="0" algn="l">
              <a:lnSpc>
                <a:spcPct val="80000"/>
              </a:lnSpc>
              <a:spcBef>
                <a:spcPts val="0"/>
              </a:spcBef>
              <a:spcAft>
                <a:spcPts val="0"/>
              </a:spcAft>
              <a:buSzPts val="700"/>
              <a:buNone/>
            </a:pPr>
            <a:r>
              <a:rPr lang="en-US" sz="700"/>
              <a:t>architecture is designed to provide a systematic means of controlling interaction</a:t>
            </a:r>
            <a:endParaRPr/>
          </a:p>
          <a:p>
            <a:pPr indent="0" lvl="0" marL="0" rtl="0" algn="l">
              <a:lnSpc>
                <a:spcPct val="80000"/>
              </a:lnSpc>
              <a:spcBef>
                <a:spcPts val="0"/>
              </a:spcBef>
              <a:spcAft>
                <a:spcPts val="0"/>
              </a:spcAft>
              <a:buSzPts val="700"/>
              <a:buNone/>
            </a:pPr>
            <a:r>
              <a:rPr lang="en-US" sz="700"/>
              <a:t>with the outside world and to provide the operating system with the information it</a:t>
            </a:r>
            <a:endParaRPr/>
          </a:p>
          <a:p>
            <a:pPr indent="0" lvl="0" marL="0" rtl="0" algn="l">
              <a:lnSpc>
                <a:spcPct val="80000"/>
              </a:lnSpc>
              <a:spcBef>
                <a:spcPts val="0"/>
              </a:spcBef>
              <a:spcAft>
                <a:spcPts val="0"/>
              </a:spcAft>
              <a:buSzPts val="700"/>
              <a:buNone/>
            </a:pPr>
            <a:r>
              <a:rPr lang="en-US" sz="700"/>
              <a:t>needs to manage I/O activity effectively.</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 I/O function is generally broken up into a number of layers, with lower</a:t>
            </a:r>
            <a:endParaRPr/>
          </a:p>
          <a:p>
            <a:pPr indent="0" lvl="0" marL="0" rtl="0" algn="l">
              <a:lnSpc>
                <a:spcPct val="80000"/>
              </a:lnSpc>
              <a:spcBef>
                <a:spcPts val="0"/>
              </a:spcBef>
              <a:spcAft>
                <a:spcPts val="0"/>
              </a:spcAft>
              <a:buSzPts val="700"/>
              <a:buNone/>
            </a:pPr>
            <a:r>
              <a:rPr lang="en-US" sz="700"/>
              <a:t>layers dealing with details that are closer to the physical functions to be performed</a:t>
            </a:r>
            <a:endParaRPr/>
          </a:p>
          <a:p>
            <a:pPr indent="0" lvl="0" marL="0" rtl="0" algn="l">
              <a:lnSpc>
                <a:spcPct val="80000"/>
              </a:lnSpc>
              <a:spcBef>
                <a:spcPts val="0"/>
              </a:spcBef>
              <a:spcAft>
                <a:spcPts val="0"/>
              </a:spcAft>
              <a:buSzPts val="700"/>
              <a:buNone/>
            </a:pPr>
            <a:r>
              <a:rPr lang="en-US" sz="700"/>
              <a:t>and higher layers dealing with I/O in a logical and generic fashion. The result is that</a:t>
            </a:r>
            <a:endParaRPr/>
          </a:p>
          <a:p>
            <a:pPr indent="0" lvl="0" marL="0" rtl="0" algn="l">
              <a:lnSpc>
                <a:spcPct val="80000"/>
              </a:lnSpc>
              <a:spcBef>
                <a:spcPts val="0"/>
              </a:spcBef>
              <a:spcAft>
                <a:spcPts val="0"/>
              </a:spcAft>
              <a:buSzPts val="700"/>
              <a:buNone/>
            </a:pPr>
            <a:r>
              <a:rPr lang="en-US" sz="700"/>
              <a:t>changes in hardware parameters need not affect most of the I/O software.</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 key aspect of I/O is the use of buffers that are controlled by I/O utilities</a:t>
            </a:r>
            <a:endParaRPr/>
          </a:p>
          <a:p>
            <a:pPr indent="0" lvl="0" marL="0" rtl="0" algn="l">
              <a:lnSpc>
                <a:spcPct val="80000"/>
              </a:lnSpc>
              <a:spcBef>
                <a:spcPts val="0"/>
              </a:spcBef>
              <a:spcAft>
                <a:spcPts val="0"/>
              </a:spcAft>
              <a:buSzPts val="700"/>
              <a:buNone/>
            </a:pPr>
            <a:r>
              <a:rPr lang="en-US" sz="700"/>
              <a:t>rather than by application processes. Buffering smoothes out the differences</a:t>
            </a:r>
            <a:endParaRPr/>
          </a:p>
          <a:p>
            <a:pPr indent="0" lvl="0" marL="0" rtl="0" algn="l">
              <a:lnSpc>
                <a:spcPct val="80000"/>
              </a:lnSpc>
              <a:spcBef>
                <a:spcPts val="0"/>
              </a:spcBef>
              <a:spcAft>
                <a:spcPts val="0"/>
              </a:spcAft>
              <a:buSzPts val="700"/>
              <a:buNone/>
            </a:pPr>
            <a:r>
              <a:rPr lang="en-US" sz="700"/>
              <a:t>between the internal speeds of the computer system and the speeds of I/O devices.</a:t>
            </a:r>
            <a:endParaRPr/>
          </a:p>
          <a:p>
            <a:pPr indent="0" lvl="0" marL="0" rtl="0" algn="l">
              <a:lnSpc>
                <a:spcPct val="80000"/>
              </a:lnSpc>
              <a:spcBef>
                <a:spcPts val="0"/>
              </a:spcBef>
              <a:spcAft>
                <a:spcPts val="0"/>
              </a:spcAft>
              <a:buSzPts val="700"/>
              <a:buNone/>
            </a:pPr>
            <a:r>
              <a:rPr lang="en-US" sz="700"/>
              <a:t>The use of buffers also decouples the actual I/O transfer from the address space</a:t>
            </a:r>
            <a:endParaRPr/>
          </a:p>
          <a:p>
            <a:pPr indent="0" lvl="0" marL="0" rtl="0" algn="l">
              <a:lnSpc>
                <a:spcPct val="80000"/>
              </a:lnSpc>
              <a:spcBef>
                <a:spcPts val="0"/>
              </a:spcBef>
              <a:spcAft>
                <a:spcPts val="0"/>
              </a:spcAft>
              <a:buSzPts val="700"/>
              <a:buNone/>
            </a:pPr>
            <a:r>
              <a:rPr lang="en-US" sz="700"/>
              <a:t>of the application process. This allows the operating system more flexibility in</a:t>
            </a:r>
            <a:endParaRPr/>
          </a:p>
          <a:p>
            <a:pPr indent="0" lvl="0" marL="0" rtl="0" algn="l">
              <a:lnSpc>
                <a:spcPct val="80000"/>
              </a:lnSpc>
              <a:spcBef>
                <a:spcPts val="0"/>
              </a:spcBef>
              <a:spcAft>
                <a:spcPts val="0"/>
              </a:spcAft>
              <a:buSzPts val="700"/>
              <a:buNone/>
            </a:pPr>
            <a:r>
              <a:rPr lang="en-US" sz="700"/>
              <a:t>performing its memory-management function.</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 aspect of I/O that has the greatest impact on overall system performance</a:t>
            </a:r>
            <a:endParaRPr/>
          </a:p>
          <a:p>
            <a:pPr indent="0" lvl="0" marL="0" rtl="0" algn="l">
              <a:lnSpc>
                <a:spcPct val="80000"/>
              </a:lnSpc>
              <a:spcBef>
                <a:spcPts val="0"/>
              </a:spcBef>
              <a:spcAft>
                <a:spcPts val="0"/>
              </a:spcAft>
              <a:buSzPts val="700"/>
              <a:buNone/>
            </a:pPr>
            <a:r>
              <a:rPr lang="en-US" sz="700"/>
              <a:t>is disk I/O. Accordingly, there has been greater research and design effort in this</a:t>
            </a:r>
            <a:endParaRPr/>
          </a:p>
          <a:p>
            <a:pPr indent="0" lvl="0" marL="0" rtl="0" algn="l">
              <a:lnSpc>
                <a:spcPct val="80000"/>
              </a:lnSpc>
              <a:spcBef>
                <a:spcPts val="0"/>
              </a:spcBef>
              <a:spcAft>
                <a:spcPts val="0"/>
              </a:spcAft>
              <a:buSzPts val="700"/>
              <a:buNone/>
            </a:pPr>
            <a:r>
              <a:rPr lang="en-US" sz="700"/>
              <a:t>area than in any other kind of I/O. Two of the most widely used approaches to</a:t>
            </a:r>
            <a:endParaRPr/>
          </a:p>
          <a:p>
            <a:pPr indent="0" lvl="0" marL="0" rtl="0" algn="l">
              <a:lnSpc>
                <a:spcPct val="80000"/>
              </a:lnSpc>
              <a:spcBef>
                <a:spcPts val="0"/>
              </a:spcBef>
              <a:spcAft>
                <a:spcPts val="0"/>
              </a:spcAft>
              <a:buSzPts val="700"/>
              <a:buNone/>
            </a:pPr>
            <a:r>
              <a:rPr lang="en-US" sz="700"/>
              <a:t>improve disk I/O performance are disk scheduling and the disk cache.</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At any time, there may be a queue of requests for I/O on the same disk. It is</a:t>
            </a:r>
            <a:endParaRPr/>
          </a:p>
          <a:p>
            <a:pPr indent="0" lvl="0" marL="0" rtl="0" algn="l">
              <a:lnSpc>
                <a:spcPct val="80000"/>
              </a:lnSpc>
              <a:spcBef>
                <a:spcPts val="0"/>
              </a:spcBef>
              <a:spcAft>
                <a:spcPts val="0"/>
              </a:spcAft>
              <a:buSzPts val="700"/>
              <a:buNone/>
            </a:pPr>
            <a:r>
              <a:rPr lang="en-US" sz="700"/>
              <a:t>the object of disk scheduling to satisfy these requests in a way that minimizes the</a:t>
            </a:r>
            <a:endParaRPr/>
          </a:p>
          <a:p>
            <a:pPr indent="0" lvl="0" marL="0" rtl="0" algn="l">
              <a:lnSpc>
                <a:spcPct val="80000"/>
              </a:lnSpc>
              <a:spcBef>
                <a:spcPts val="0"/>
              </a:spcBef>
              <a:spcAft>
                <a:spcPts val="0"/>
              </a:spcAft>
              <a:buSzPts val="700"/>
              <a:buNone/>
            </a:pPr>
            <a:r>
              <a:rPr lang="en-US" sz="700"/>
              <a:t>mechanical seek time of the disk and hence improves performance. The physical</a:t>
            </a:r>
            <a:endParaRPr/>
          </a:p>
          <a:p>
            <a:pPr indent="0" lvl="0" marL="0" rtl="0" algn="l">
              <a:lnSpc>
                <a:spcPct val="80000"/>
              </a:lnSpc>
              <a:spcBef>
                <a:spcPts val="0"/>
              </a:spcBef>
              <a:spcAft>
                <a:spcPts val="0"/>
              </a:spcAft>
              <a:buSzPts val="700"/>
              <a:buNone/>
            </a:pPr>
            <a:r>
              <a:rPr lang="en-US" sz="700"/>
              <a:t>layout of pending requests plus considerations of locality come into play.</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 disk cache is a buffer, usually kept in main memory, that functions as a</a:t>
            </a:r>
            <a:endParaRPr/>
          </a:p>
          <a:p>
            <a:pPr indent="0" lvl="0" marL="0" rtl="0" algn="l">
              <a:lnSpc>
                <a:spcPct val="80000"/>
              </a:lnSpc>
              <a:spcBef>
                <a:spcPts val="0"/>
              </a:spcBef>
              <a:spcAft>
                <a:spcPts val="0"/>
              </a:spcAft>
              <a:buSzPts val="700"/>
              <a:buNone/>
            </a:pPr>
            <a:r>
              <a:rPr lang="en-US" sz="700"/>
              <a:t>cache of disk blocks between disk memory and the rest of main memory. Because</a:t>
            </a:r>
            <a:endParaRPr/>
          </a:p>
          <a:p>
            <a:pPr indent="0" lvl="0" marL="0" rtl="0" algn="l">
              <a:lnSpc>
                <a:spcPct val="80000"/>
              </a:lnSpc>
              <a:spcBef>
                <a:spcPts val="0"/>
              </a:spcBef>
              <a:spcAft>
                <a:spcPts val="0"/>
              </a:spcAft>
              <a:buSzPts val="700"/>
              <a:buNone/>
            </a:pPr>
            <a:r>
              <a:rPr lang="en-US" sz="700"/>
              <a:t>of the principle of locality, the use of a disk cache should substantially reduce the</a:t>
            </a:r>
            <a:endParaRPr/>
          </a:p>
          <a:p>
            <a:pPr indent="0" lvl="0" marL="0" rtl="0" algn="l">
              <a:lnSpc>
                <a:spcPct val="80000"/>
              </a:lnSpc>
              <a:spcBef>
                <a:spcPts val="0"/>
              </a:spcBef>
              <a:spcAft>
                <a:spcPts val="0"/>
              </a:spcAft>
              <a:buSzPts val="700"/>
              <a:buNone/>
            </a:pPr>
            <a:r>
              <a:rPr lang="en-US" sz="700"/>
              <a:t>number of block I/O transfers between main memory and disk.</a:t>
            </a:r>
            <a:endParaRPr/>
          </a:p>
        </p:txBody>
      </p:sp>
      <p:sp>
        <p:nvSpPr>
          <p:cNvPr id="784" name="Google Shape;784;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6" name="Google Shape;33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Table 11.1 indicates the relationship among these three techniques. In most</a:t>
            </a:r>
            <a:endParaRPr/>
          </a:p>
          <a:p>
            <a:pPr indent="0" lvl="0" marL="0" rtl="0" algn="l">
              <a:spcBef>
                <a:spcPts val="0"/>
              </a:spcBef>
              <a:spcAft>
                <a:spcPts val="0"/>
              </a:spcAft>
              <a:buSzPts val="1800"/>
              <a:buNone/>
            </a:pPr>
            <a:r>
              <a:rPr lang="en-US"/>
              <a:t>computer systems, DMA is the dominant form of transfer that must be supported</a:t>
            </a:r>
            <a:endParaRPr/>
          </a:p>
          <a:p>
            <a:pPr indent="0" lvl="0" marL="0" rtl="0" algn="l">
              <a:spcBef>
                <a:spcPts val="0"/>
              </a:spcBef>
              <a:spcAft>
                <a:spcPts val="0"/>
              </a:spcAft>
              <a:buSzPts val="1800"/>
              <a:buNone/>
            </a:pPr>
            <a:r>
              <a:rPr lang="en-US"/>
              <a:t>by the operating system.</a:t>
            </a:r>
            <a:endParaRPr/>
          </a:p>
        </p:txBody>
      </p:sp>
      <p:sp>
        <p:nvSpPr>
          <p:cNvPr id="337" name="Google Shape;33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4" name="Google Shape;34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500"/>
              <a:buNone/>
            </a:pPr>
            <a:r>
              <a:rPr lang="en-US" sz="500"/>
              <a:t>As computer systems have evolved, there has been a pattern of increasing</a:t>
            </a:r>
            <a:endParaRPr/>
          </a:p>
          <a:p>
            <a:pPr indent="0" lvl="0" marL="0" rtl="0" algn="l">
              <a:lnSpc>
                <a:spcPct val="80000"/>
              </a:lnSpc>
              <a:spcBef>
                <a:spcPts val="0"/>
              </a:spcBef>
              <a:spcAft>
                <a:spcPts val="0"/>
              </a:spcAft>
              <a:buSzPts val="500"/>
              <a:buNone/>
            </a:pPr>
            <a:r>
              <a:rPr lang="en-US" sz="500"/>
              <a:t>complexity and sophistication of individual components. Nowhere is this more</a:t>
            </a:r>
            <a:endParaRPr/>
          </a:p>
          <a:p>
            <a:pPr indent="0" lvl="0" marL="0" rtl="0" algn="l">
              <a:lnSpc>
                <a:spcPct val="80000"/>
              </a:lnSpc>
              <a:spcBef>
                <a:spcPts val="0"/>
              </a:spcBef>
              <a:spcAft>
                <a:spcPts val="0"/>
              </a:spcAft>
              <a:buSzPts val="500"/>
              <a:buNone/>
            </a:pPr>
            <a:r>
              <a:rPr lang="en-US" sz="500"/>
              <a:t>evident than in the I/O function. The evolutionary steps can be summarized as</a:t>
            </a:r>
            <a:endParaRPr/>
          </a:p>
          <a:p>
            <a:pPr indent="0" lvl="0" marL="0" rtl="0" algn="l">
              <a:lnSpc>
                <a:spcPct val="80000"/>
              </a:lnSpc>
              <a:spcBef>
                <a:spcPts val="0"/>
              </a:spcBef>
              <a:spcAft>
                <a:spcPts val="0"/>
              </a:spcAft>
              <a:buSzPts val="500"/>
              <a:buNone/>
            </a:pPr>
            <a:r>
              <a:rPr lang="en-US" sz="500"/>
              <a:t>Follows: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b="1" lang="en-US" sz="500"/>
              <a:t>1. The processor directly controls a peripheral device. This is seen in simple</a:t>
            </a:r>
            <a:endParaRPr/>
          </a:p>
          <a:p>
            <a:pPr indent="0" lvl="0" marL="0" rtl="0" algn="l">
              <a:lnSpc>
                <a:spcPct val="80000"/>
              </a:lnSpc>
              <a:spcBef>
                <a:spcPts val="0"/>
              </a:spcBef>
              <a:spcAft>
                <a:spcPts val="0"/>
              </a:spcAft>
              <a:buSzPts val="500"/>
              <a:buNone/>
            </a:pPr>
            <a:r>
              <a:rPr lang="en-US" sz="500"/>
              <a:t>microprocessor-controlled devices.</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2. A controller or I/O module is added. The processor uses programmed I/O</a:t>
            </a:r>
            <a:endParaRPr/>
          </a:p>
          <a:p>
            <a:pPr indent="0" lvl="0" marL="0" rtl="0" algn="l">
              <a:lnSpc>
                <a:spcPct val="80000"/>
              </a:lnSpc>
              <a:spcBef>
                <a:spcPts val="0"/>
              </a:spcBef>
              <a:spcAft>
                <a:spcPts val="0"/>
              </a:spcAft>
              <a:buSzPts val="500"/>
              <a:buNone/>
            </a:pPr>
            <a:r>
              <a:rPr lang="en-US" sz="500"/>
              <a:t>without interrupts. With this step, the processor becomes somewhat divorced</a:t>
            </a:r>
            <a:endParaRPr/>
          </a:p>
          <a:p>
            <a:pPr indent="0" lvl="0" marL="0" rtl="0" algn="l">
              <a:lnSpc>
                <a:spcPct val="80000"/>
              </a:lnSpc>
              <a:spcBef>
                <a:spcPts val="0"/>
              </a:spcBef>
              <a:spcAft>
                <a:spcPts val="0"/>
              </a:spcAft>
              <a:buSzPts val="500"/>
              <a:buNone/>
            </a:pPr>
            <a:r>
              <a:rPr lang="en-US" sz="500"/>
              <a:t>from the specific details of external device interfaces.</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3. The same configuration as step 2 is used, but now interrupts are employed. The</a:t>
            </a:r>
            <a:endParaRPr/>
          </a:p>
          <a:p>
            <a:pPr indent="0" lvl="0" marL="0" rtl="0" algn="l">
              <a:lnSpc>
                <a:spcPct val="80000"/>
              </a:lnSpc>
              <a:spcBef>
                <a:spcPts val="0"/>
              </a:spcBef>
              <a:spcAft>
                <a:spcPts val="0"/>
              </a:spcAft>
              <a:buSzPts val="500"/>
              <a:buNone/>
            </a:pPr>
            <a:r>
              <a:rPr lang="en-US" sz="500"/>
              <a:t>processor need not spend time waiting for an I/O operation to be performed,</a:t>
            </a:r>
            <a:endParaRPr/>
          </a:p>
          <a:p>
            <a:pPr indent="0" lvl="0" marL="0" rtl="0" algn="l">
              <a:lnSpc>
                <a:spcPct val="80000"/>
              </a:lnSpc>
              <a:spcBef>
                <a:spcPts val="0"/>
              </a:spcBef>
              <a:spcAft>
                <a:spcPts val="0"/>
              </a:spcAft>
              <a:buSzPts val="500"/>
              <a:buNone/>
            </a:pPr>
            <a:r>
              <a:rPr lang="en-US" sz="500"/>
              <a:t>thus increasing efficiency.</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4. The I/O module is given direct control of memory via DMA. It can now move</a:t>
            </a:r>
            <a:endParaRPr/>
          </a:p>
          <a:p>
            <a:pPr indent="0" lvl="0" marL="0" rtl="0" algn="l">
              <a:lnSpc>
                <a:spcPct val="80000"/>
              </a:lnSpc>
              <a:spcBef>
                <a:spcPts val="0"/>
              </a:spcBef>
              <a:spcAft>
                <a:spcPts val="0"/>
              </a:spcAft>
              <a:buSzPts val="500"/>
              <a:buNone/>
            </a:pPr>
            <a:r>
              <a:rPr lang="en-US" sz="500"/>
              <a:t>a block of data to or from memory without involving the processor, except at</a:t>
            </a:r>
            <a:endParaRPr/>
          </a:p>
          <a:p>
            <a:pPr indent="0" lvl="0" marL="0" rtl="0" algn="l">
              <a:lnSpc>
                <a:spcPct val="80000"/>
              </a:lnSpc>
              <a:spcBef>
                <a:spcPts val="0"/>
              </a:spcBef>
              <a:spcAft>
                <a:spcPts val="0"/>
              </a:spcAft>
              <a:buSzPts val="500"/>
              <a:buNone/>
            </a:pPr>
            <a:r>
              <a:rPr lang="en-US" sz="500"/>
              <a:t>the beginning and end of the transfer.</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5. The I/O module is enhanced to become a separate processor, with a</a:t>
            </a:r>
            <a:endParaRPr/>
          </a:p>
          <a:p>
            <a:pPr indent="0" lvl="0" marL="0" rtl="0" algn="l">
              <a:lnSpc>
                <a:spcPct val="80000"/>
              </a:lnSpc>
              <a:spcBef>
                <a:spcPts val="0"/>
              </a:spcBef>
              <a:spcAft>
                <a:spcPts val="0"/>
              </a:spcAft>
              <a:buSzPts val="500"/>
              <a:buNone/>
            </a:pPr>
            <a:r>
              <a:rPr lang="en-US" sz="500"/>
              <a:t>specialized instruction set tailored for I/O. The central processing unit</a:t>
            </a:r>
            <a:endParaRPr/>
          </a:p>
          <a:p>
            <a:pPr indent="0" lvl="0" marL="0" rtl="0" algn="l">
              <a:lnSpc>
                <a:spcPct val="80000"/>
              </a:lnSpc>
              <a:spcBef>
                <a:spcPts val="0"/>
              </a:spcBef>
              <a:spcAft>
                <a:spcPts val="0"/>
              </a:spcAft>
              <a:buSzPts val="500"/>
              <a:buNone/>
            </a:pPr>
            <a:r>
              <a:rPr lang="en-US" sz="500"/>
              <a:t>(CPU) directs the I/O processor to execute an I/O program in main</a:t>
            </a:r>
            <a:endParaRPr/>
          </a:p>
          <a:p>
            <a:pPr indent="0" lvl="0" marL="0" rtl="0" algn="l">
              <a:lnSpc>
                <a:spcPct val="80000"/>
              </a:lnSpc>
              <a:spcBef>
                <a:spcPts val="0"/>
              </a:spcBef>
              <a:spcAft>
                <a:spcPts val="0"/>
              </a:spcAft>
              <a:buSzPts val="500"/>
              <a:buNone/>
            </a:pPr>
            <a:r>
              <a:rPr lang="en-US" sz="500"/>
              <a:t>memory. The I/O processor fetches and executes these instructions without</a:t>
            </a:r>
            <a:endParaRPr/>
          </a:p>
          <a:p>
            <a:pPr indent="0" lvl="0" marL="0" rtl="0" algn="l">
              <a:lnSpc>
                <a:spcPct val="80000"/>
              </a:lnSpc>
              <a:spcBef>
                <a:spcPts val="0"/>
              </a:spcBef>
              <a:spcAft>
                <a:spcPts val="0"/>
              </a:spcAft>
              <a:buSzPts val="500"/>
              <a:buNone/>
            </a:pPr>
            <a:r>
              <a:rPr lang="en-US" sz="500"/>
              <a:t>processor intervention. This allows the processor to specify a sequence of</a:t>
            </a:r>
            <a:endParaRPr/>
          </a:p>
          <a:p>
            <a:pPr indent="0" lvl="0" marL="0" rtl="0" algn="l">
              <a:lnSpc>
                <a:spcPct val="80000"/>
              </a:lnSpc>
              <a:spcBef>
                <a:spcPts val="0"/>
              </a:spcBef>
              <a:spcAft>
                <a:spcPts val="0"/>
              </a:spcAft>
              <a:buSzPts val="500"/>
              <a:buNone/>
            </a:pPr>
            <a:r>
              <a:rPr lang="en-US" sz="500"/>
              <a:t>I/O activities and to be interrupted only when the entire sequence has been</a:t>
            </a:r>
            <a:endParaRPr/>
          </a:p>
          <a:p>
            <a:pPr indent="0" lvl="0" marL="0" rtl="0" algn="l">
              <a:lnSpc>
                <a:spcPct val="80000"/>
              </a:lnSpc>
              <a:spcBef>
                <a:spcPts val="0"/>
              </a:spcBef>
              <a:spcAft>
                <a:spcPts val="0"/>
              </a:spcAft>
              <a:buSzPts val="500"/>
              <a:buNone/>
            </a:pPr>
            <a:r>
              <a:rPr lang="en-US" sz="500"/>
              <a:t>performed.</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b="1" lang="en-US" sz="500"/>
              <a:t>6. The I/O module has a local memory of its own and is, in fact, a computer</a:t>
            </a:r>
            <a:endParaRPr/>
          </a:p>
          <a:p>
            <a:pPr indent="0" lvl="0" marL="0" rtl="0" algn="l">
              <a:lnSpc>
                <a:spcPct val="80000"/>
              </a:lnSpc>
              <a:spcBef>
                <a:spcPts val="0"/>
              </a:spcBef>
              <a:spcAft>
                <a:spcPts val="0"/>
              </a:spcAft>
              <a:buSzPts val="500"/>
              <a:buNone/>
            </a:pPr>
            <a:r>
              <a:rPr lang="en-US" sz="500"/>
              <a:t>in its own right. With this architecture, a large set of I/O devices can be</a:t>
            </a:r>
            <a:endParaRPr/>
          </a:p>
          <a:p>
            <a:pPr indent="0" lvl="0" marL="0" rtl="0" algn="l">
              <a:lnSpc>
                <a:spcPct val="80000"/>
              </a:lnSpc>
              <a:spcBef>
                <a:spcPts val="0"/>
              </a:spcBef>
              <a:spcAft>
                <a:spcPts val="0"/>
              </a:spcAft>
              <a:buSzPts val="500"/>
              <a:buNone/>
            </a:pPr>
            <a:r>
              <a:rPr lang="en-US" sz="500"/>
              <a:t>controlled, with minimal processor involvement. A common use for such an</a:t>
            </a:r>
            <a:endParaRPr/>
          </a:p>
          <a:p>
            <a:pPr indent="0" lvl="0" marL="0" rtl="0" algn="l">
              <a:lnSpc>
                <a:spcPct val="80000"/>
              </a:lnSpc>
              <a:spcBef>
                <a:spcPts val="0"/>
              </a:spcBef>
              <a:spcAft>
                <a:spcPts val="0"/>
              </a:spcAft>
              <a:buSzPts val="500"/>
              <a:buNone/>
            </a:pPr>
            <a:r>
              <a:rPr lang="en-US" sz="500"/>
              <a:t>architecture has been to control communications with interactive terminals.</a:t>
            </a:r>
            <a:endParaRPr/>
          </a:p>
          <a:p>
            <a:pPr indent="0" lvl="0" marL="0" rtl="0" algn="l">
              <a:lnSpc>
                <a:spcPct val="80000"/>
              </a:lnSpc>
              <a:spcBef>
                <a:spcPts val="0"/>
              </a:spcBef>
              <a:spcAft>
                <a:spcPts val="0"/>
              </a:spcAft>
              <a:buSzPts val="500"/>
              <a:buNone/>
            </a:pPr>
            <a:r>
              <a:rPr lang="en-US" sz="500"/>
              <a:t>The I/O processor takes care of most of the tasks involved in controlling the</a:t>
            </a:r>
            <a:endParaRPr/>
          </a:p>
          <a:p>
            <a:pPr indent="0" lvl="0" marL="0" rtl="0" algn="l">
              <a:lnSpc>
                <a:spcPct val="80000"/>
              </a:lnSpc>
              <a:spcBef>
                <a:spcPts val="0"/>
              </a:spcBef>
              <a:spcAft>
                <a:spcPts val="0"/>
              </a:spcAft>
              <a:buSzPts val="500"/>
              <a:buNone/>
            </a:pPr>
            <a:r>
              <a:rPr lang="en-US" sz="500"/>
              <a:t>terminals.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As one proceeds along this evolutionary path, more and more of the I/O</a:t>
            </a:r>
            <a:endParaRPr/>
          </a:p>
          <a:p>
            <a:pPr indent="0" lvl="0" marL="0" rtl="0" algn="l">
              <a:lnSpc>
                <a:spcPct val="80000"/>
              </a:lnSpc>
              <a:spcBef>
                <a:spcPts val="0"/>
              </a:spcBef>
              <a:spcAft>
                <a:spcPts val="0"/>
              </a:spcAft>
              <a:buSzPts val="500"/>
              <a:buNone/>
            </a:pPr>
            <a:r>
              <a:rPr lang="en-US" sz="500"/>
              <a:t>function is performed without processor involvement. The central processor is</a:t>
            </a:r>
            <a:endParaRPr/>
          </a:p>
          <a:p>
            <a:pPr indent="0" lvl="0" marL="0" rtl="0" algn="l">
              <a:lnSpc>
                <a:spcPct val="80000"/>
              </a:lnSpc>
              <a:spcBef>
                <a:spcPts val="0"/>
              </a:spcBef>
              <a:spcAft>
                <a:spcPts val="0"/>
              </a:spcAft>
              <a:buSzPts val="500"/>
              <a:buNone/>
            </a:pPr>
            <a:r>
              <a:rPr lang="en-US" sz="500"/>
              <a:t>increasingly relieved of I/O-related tasks, improving performance. With the last</a:t>
            </a:r>
            <a:endParaRPr/>
          </a:p>
          <a:p>
            <a:pPr indent="0" lvl="0" marL="0" rtl="0" algn="l">
              <a:lnSpc>
                <a:spcPct val="80000"/>
              </a:lnSpc>
              <a:spcBef>
                <a:spcPts val="0"/>
              </a:spcBef>
              <a:spcAft>
                <a:spcPts val="0"/>
              </a:spcAft>
              <a:buSzPts val="500"/>
              <a:buNone/>
            </a:pPr>
            <a:r>
              <a:rPr lang="en-US" sz="500"/>
              <a:t>two steps (5 and 6), a major change occurs with the introduction of the concept of</a:t>
            </a:r>
            <a:endParaRPr/>
          </a:p>
          <a:p>
            <a:pPr indent="0" lvl="0" marL="0" rtl="0" algn="l">
              <a:lnSpc>
                <a:spcPct val="80000"/>
              </a:lnSpc>
              <a:spcBef>
                <a:spcPts val="0"/>
              </a:spcBef>
              <a:spcAft>
                <a:spcPts val="0"/>
              </a:spcAft>
              <a:buSzPts val="500"/>
              <a:buNone/>
            </a:pPr>
            <a:r>
              <a:rPr lang="en-US" sz="500"/>
              <a:t>an I/O module capable of executing a program.</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A note about terminology: For all of the modules described in steps 4</a:t>
            </a:r>
            <a:endParaRPr/>
          </a:p>
          <a:p>
            <a:pPr indent="0" lvl="0" marL="0" rtl="0" algn="l">
              <a:lnSpc>
                <a:spcPct val="80000"/>
              </a:lnSpc>
              <a:spcBef>
                <a:spcPts val="0"/>
              </a:spcBef>
              <a:spcAft>
                <a:spcPts val="0"/>
              </a:spcAft>
              <a:buSzPts val="500"/>
              <a:buNone/>
            </a:pPr>
            <a:r>
              <a:rPr lang="en-US" sz="500"/>
              <a:t>through 6, the term </a:t>
            </a:r>
            <a:r>
              <a:rPr i="1" lang="en-US" sz="500"/>
              <a:t>direct memory access is appropriate, because all of these</a:t>
            </a:r>
            <a:endParaRPr/>
          </a:p>
          <a:p>
            <a:pPr indent="0" lvl="0" marL="0" rtl="0" algn="l">
              <a:lnSpc>
                <a:spcPct val="80000"/>
              </a:lnSpc>
              <a:spcBef>
                <a:spcPts val="0"/>
              </a:spcBef>
              <a:spcAft>
                <a:spcPts val="0"/>
              </a:spcAft>
              <a:buSzPts val="500"/>
              <a:buNone/>
            </a:pPr>
            <a:r>
              <a:rPr lang="en-US" sz="500"/>
              <a:t>types involve direct control of main memory by the I/O module. Also, the I/O</a:t>
            </a:r>
            <a:endParaRPr/>
          </a:p>
          <a:p>
            <a:pPr indent="0" lvl="0" marL="0" rtl="0" algn="l">
              <a:lnSpc>
                <a:spcPct val="80000"/>
              </a:lnSpc>
              <a:spcBef>
                <a:spcPts val="0"/>
              </a:spcBef>
              <a:spcAft>
                <a:spcPts val="0"/>
              </a:spcAft>
              <a:buSzPts val="500"/>
              <a:buNone/>
            </a:pPr>
            <a:r>
              <a:rPr lang="en-US" sz="500"/>
              <a:t>module in step 5 is often referred to as an </a:t>
            </a:r>
            <a:r>
              <a:rPr b="1" lang="en-US" sz="500"/>
              <a:t>I/O channel , and that in step 6 as an</a:t>
            </a:r>
            <a:endParaRPr/>
          </a:p>
          <a:p>
            <a:pPr indent="0" lvl="0" marL="0" rtl="0" algn="l">
              <a:lnSpc>
                <a:spcPct val="80000"/>
              </a:lnSpc>
              <a:spcBef>
                <a:spcPts val="0"/>
              </a:spcBef>
              <a:spcAft>
                <a:spcPts val="0"/>
              </a:spcAft>
              <a:buSzPts val="500"/>
              <a:buNone/>
            </a:pPr>
            <a:r>
              <a:rPr b="1" lang="en-US" sz="500"/>
              <a:t>I/O processor ; however, each term is, on occasion, applied to both situations. In</a:t>
            </a:r>
            <a:endParaRPr/>
          </a:p>
          <a:p>
            <a:pPr indent="0" lvl="0" marL="0" rtl="0" algn="l">
              <a:lnSpc>
                <a:spcPct val="80000"/>
              </a:lnSpc>
              <a:spcBef>
                <a:spcPts val="0"/>
              </a:spcBef>
              <a:spcAft>
                <a:spcPts val="0"/>
              </a:spcAft>
              <a:buSzPts val="500"/>
              <a:buNone/>
            </a:pPr>
            <a:r>
              <a:rPr lang="en-US" sz="500"/>
              <a:t>the latter part of this section, we will use the term </a:t>
            </a:r>
            <a:r>
              <a:rPr i="1" lang="en-US" sz="500"/>
              <a:t>I/O channel to refer to both</a:t>
            </a:r>
            <a:endParaRPr/>
          </a:p>
          <a:p>
            <a:pPr indent="0" lvl="0" marL="0" rtl="0" algn="l">
              <a:lnSpc>
                <a:spcPct val="80000"/>
              </a:lnSpc>
              <a:spcBef>
                <a:spcPts val="0"/>
              </a:spcBef>
              <a:spcAft>
                <a:spcPts val="0"/>
              </a:spcAft>
              <a:buSzPts val="500"/>
              <a:buNone/>
            </a:pPr>
            <a:r>
              <a:rPr lang="en-US" sz="500"/>
              <a:t>types of I/O modules.</a:t>
            </a:r>
            <a:endParaRPr/>
          </a:p>
        </p:txBody>
      </p:sp>
      <p:sp>
        <p:nvSpPr>
          <p:cNvPr id="345" name="Google Shape;345;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2" name="Google Shape;35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900"/>
              <a:buNone/>
            </a:pPr>
            <a:r>
              <a:rPr lang="en-US" sz="900"/>
              <a:t>Figure 11.2 indicates, in general terms, the DMA logic. The DMA unit is capable of</a:t>
            </a:r>
            <a:endParaRPr/>
          </a:p>
          <a:p>
            <a:pPr indent="0" lvl="0" marL="0" rtl="0" algn="l">
              <a:lnSpc>
                <a:spcPct val="80000"/>
              </a:lnSpc>
              <a:spcBef>
                <a:spcPts val="0"/>
              </a:spcBef>
              <a:spcAft>
                <a:spcPts val="0"/>
              </a:spcAft>
              <a:buSzPts val="900"/>
              <a:buNone/>
            </a:pPr>
            <a:r>
              <a:rPr lang="en-US" sz="900"/>
              <a:t>mimicking the processor and, indeed, of taking over control of the system bus just</a:t>
            </a:r>
            <a:endParaRPr/>
          </a:p>
          <a:p>
            <a:pPr indent="0" lvl="0" marL="0" rtl="0" algn="l">
              <a:lnSpc>
                <a:spcPct val="80000"/>
              </a:lnSpc>
              <a:spcBef>
                <a:spcPts val="0"/>
              </a:spcBef>
              <a:spcAft>
                <a:spcPts val="0"/>
              </a:spcAft>
              <a:buSzPts val="900"/>
              <a:buNone/>
            </a:pPr>
            <a:r>
              <a:rPr lang="en-US" sz="900"/>
              <a:t>like a processor. It needs to do this to transfer data to and from memory over the</a:t>
            </a:r>
            <a:endParaRPr/>
          </a:p>
          <a:p>
            <a:pPr indent="0" lvl="0" marL="0" rtl="0" algn="l">
              <a:lnSpc>
                <a:spcPct val="80000"/>
              </a:lnSpc>
              <a:spcBef>
                <a:spcPts val="0"/>
              </a:spcBef>
              <a:spcAft>
                <a:spcPts val="0"/>
              </a:spcAft>
              <a:buSzPts val="900"/>
              <a:buNone/>
            </a:pPr>
            <a:r>
              <a:rPr lang="en-US" sz="900"/>
              <a:t>system bus.</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The DMA technique works as follows. When the processor wishes to read or</a:t>
            </a:r>
            <a:endParaRPr/>
          </a:p>
          <a:p>
            <a:pPr indent="0" lvl="0" marL="0" rtl="0" algn="l">
              <a:lnSpc>
                <a:spcPct val="80000"/>
              </a:lnSpc>
              <a:spcBef>
                <a:spcPts val="0"/>
              </a:spcBef>
              <a:spcAft>
                <a:spcPts val="0"/>
              </a:spcAft>
              <a:buSzPts val="900"/>
              <a:buNone/>
            </a:pPr>
            <a:r>
              <a:rPr lang="en-US" sz="900"/>
              <a:t>write a block of data, it issues a command to the DMA module by sending to the</a:t>
            </a:r>
            <a:endParaRPr/>
          </a:p>
          <a:p>
            <a:pPr indent="0" lvl="0" marL="0" rtl="0" algn="l">
              <a:lnSpc>
                <a:spcPct val="80000"/>
              </a:lnSpc>
              <a:spcBef>
                <a:spcPts val="0"/>
              </a:spcBef>
              <a:spcAft>
                <a:spcPts val="0"/>
              </a:spcAft>
              <a:buSzPts val="900"/>
              <a:buNone/>
            </a:pPr>
            <a:r>
              <a:rPr lang="en-US" sz="900"/>
              <a:t>DMA module the following information:</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Whether a read or write is requested, using the read or write control line</a:t>
            </a:r>
            <a:endParaRPr/>
          </a:p>
          <a:p>
            <a:pPr indent="0" lvl="0" marL="0" rtl="0" algn="l">
              <a:lnSpc>
                <a:spcPct val="80000"/>
              </a:lnSpc>
              <a:spcBef>
                <a:spcPts val="0"/>
              </a:spcBef>
              <a:spcAft>
                <a:spcPts val="0"/>
              </a:spcAft>
              <a:buSzPts val="900"/>
              <a:buNone/>
            </a:pPr>
            <a:r>
              <a:rPr lang="en-US" sz="900"/>
              <a:t>between the processor and the DMA module</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The address of the I/O device involved, communicated on the data lines</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The starting location in memory to read from or write to, communicated on</a:t>
            </a:r>
            <a:endParaRPr/>
          </a:p>
          <a:p>
            <a:pPr indent="0" lvl="0" marL="0" rtl="0" algn="l">
              <a:lnSpc>
                <a:spcPct val="80000"/>
              </a:lnSpc>
              <a:spcBef>
                <a:spcPts val="0"/>
              </a:spcBef>
              <a:spcAft>
                <a:spcPts val="0"/>
              </a:spcAft>
              <a:buSzPts val="900"/>
              <a:buNone/>
            </a:pPr>
            <a:r>
              <a:rPr lang="en-US" sz="900"/>
              <a:t>the data lines and stored by the DMA module in its address register</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 The number of words to be read or written, again communicated via the data</a:t>
            </a:r>
            <a:endParaRPr/>
          </a:p>
          <a:p>
            <a:pPr indent="0" lvl="0" marL="0" rtl="0" algn="l">
              <a:lnSpc>
                <a:spcPct val="80000"/>
              </a:lnSpc>
              <a:spcBef>
                <a:spcPts val="0"/>
              </a:spcBef>
              <a:spcAft>
                <a:spcPts val="0"/>
              </a:spcAft>
              <a:buSzPts val="900"/>
              <a:buNone/>
            </a:pPr>
            <a:r>
              <a:rPr lang="en-US" sz="900"/>
              <a:t>lines and stored in the data count register</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The processor then continues with other work. It has delegated this I/O operation</a:t>
            </a:r>
            <a:endParaRPr/>
          </a:p>
          <a:p>
            <a:pPr indent="0" lvl="0" marL="0" rtl="0" algn="l">
              <a:lnSpc>
                <a:spcPct val="80000"/>
              </a:lnSpc>
              <a:spcBef>
                <a:spcPts val="0"/>
              </a:spcBef>
              <a:spcAft>
                <a:spcPts val="0"/>
              </a:spcAft>
              <a:buSzPts val="900"/>
              <a:buNone/>
            </a:pPr>
            <a:r>
              <a:rPr lang="en-US" sz="900"/>
              <a:t>to the DMA module. The DMA module transfers the entire block of data, one word</a:t>
            </a:r>
            <a:endParaRPr/>
          </a:p>
          <a:p>
            <a:pPr indent="0" lvl="0" marL="0" rtl="0" algn="l">
              <a:lnSpc>
                <a:spcPct val="80000"/>
              </a:lnSpc>
              <a:spcBef>
                <a:spcPts val="0"/>
              </a:spcBef>
              <a:spcAft>
                <a:spcPts val="0"/>
              </a:spcAft>
              <a:buSzPts val="900"/>
              <a:buNone/>
            </a:pPr>
            <a:r>
              <a:rPr lang="en-US" sz="900"/>
              <a:t>at a time, directly to or from memory, without going through the processor. When the</a:t>
            </a:r>
            <a:endParaRPr/>
          </a:p>
          <a:p>
            <a:pPr indent="0" lvl="0" marL="0" rtl="0" algn="l">
              <a:lnSpc>
                <a:spcPct val="80000"/>
              </a:lnSpc>
              <a:spcBef>
                <a:spcPts val="0"/>
              </a:spcBef>
              <a:spcAft>
                <a:spcPts val="0"/>
              </a:spcAft>
              <a:buSzPts val="900"/>
              <a:buNone/>
            </a:pPr>
            <a:r>
              <a:rPr lang="en-US" sz="900"/>
              <a:t>transfer is complete, the DMA module sends an interrupt signal to the processor. Thus,</a:t>
            </a:r>
            <a:endParaRPr/>
          </a:p>
          <a:p>
            <a:pPr indent="0" lvl="0" marL="0" rtl="0" algn="l">
              <a:lnSpc>
                <a:spcPct val="80000"/>
              </a:lnSpc>
              <a:spcBef>
                <a:spcPts val="0"/>
              </a:spcBef>
              <a:spcAft>
                <a:spcPts val="0"/>
              </a:spcAft>
              <a:buSzPts val="900"/>
              <a:buNone/>
            </a:pPr>
            <a:r>
              <a:rPr lang="en-US" sz="900"/>
              <a:t>the processor is involved only at the beginning and end of the transfer (Figure C.4c).</a:t>
            </a:r>
            <a:endParaRPr/>
          </a:p>
        </p:txBody>
      </p:sp>
      <p:sp>
        <p:nvSpPr>
          <p:cNvPr id="353" name="Google Shape;353;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2"/>
          <p:cNvSpPr txBox="1"/>
          <p:nvPr>
            <p:ph type="title"/>
          </p:nvPr>
        </p:nvSpPr>
        <p:spPr>
          <a:xfrm>
            <a:off x="3098041" y="3575712"/>
            <a:ext cx="5396700" cy="1340400"/>
          </a:xfrm>
          <a:prstGeom prst="rect">
            <a:avLst/>
          </a:prstGeom>
          <a:noFill/>
          <a:ln>
            <a:noFill/>
          </a:ln>
        </p:spPr>
        <p:txBody>
          <a:bodyPr anchorCtr="0" anchor="b" bIns="0" lIns="91425" spcFirstLastPara="1" rIns="91425" wrap="square" tIns="0">
            <a:noAutofit/>
          </a:bodyPr>
          <a:lstStyle>
            <a:lvl1pPr lvl="0" rtl="0" algn="r">
              <a:lnSpc>
                <a:spcPct val="117391"/>
              </a:lnSpc>
              <a:spcBef>
                <a:spcPts val="0"/>
              </a:spcBef>
              <a:spcAft>
                <a:spcPts val="0"/>
              </a:spcAft>
              <a:buSzPts val="1400"/>
              <a:buNone/>
              <a:defRPr b="0" sz="4600" cap="none">
                <a:solidFill>
                  <a:schemeClr val="accent1"/>
                </a:solidFill>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24" name="Google Shape;24;p2"/>
          <p:cNvSpPr txBox="1"/>
          <p:nvPr>
            <p:ph idx="1" type="body"/>
          </p:nvPr>
        </p:nvSpPr>
        <p:spPr>
          <a:xfrm>
            <a:off x="3098041" y="4980297"/>
            <a:ext cx="5396700" cy="810900"/>
          </a:xfrm>
          <a:prstGeom prst="rect">
            <a:avLst/>
          </a:prstGeom>
          <a:noFill/>
          <a:ln>
            <a:noFill/>
          </a:ln>
        </p:spPr>
        <p:txBody>
          <a:bodyPr anchorCtr="0" anchor="t" bIns="0" lIns="91425" spcFirstLastPara="1" rIns="91425" wrap="square" tIns="0">
            <a:normAutofit/>
          </a:bodyPr>
          <a:lstStyle>
            <a:lvl1pPr indent="-228600" lvl="0" marL="457200" rtl="0" algn="r">
              <a:spcBef>
                <a:spcPts val="300"/>
              </a:spcBef>
              <a:spcAft>
                <a:spcPts val="0"/>
              </a:spcAft>
              <a:buSzPts val="1350"/>
              <a:buNone/>
              <a:defRPr sz="1800">
                <a:solidFill>
                  <a:srgbClr val="7F7F7F"/>
                </a:solidFill>
              </a:defRPr>
            </a:lvl1pPr>
            <a:lvl2pPr indent="-228600" lvl="1" marL="914400" rtl="0" algn="l">
              <a:spcBef>
                <a:spcPts val="600"/>
              </a:spcBef>
              <a:spcAft>
                <a:spcPts val="0"/>
              </a:spcAft>
              <a:buSzPts val="1350"/>
              <a:buNone/>
              <a:defRPr sz="1800">
                <a:solidFill>
                  <a:srgbClr val="888888"/>
                </a:solidFill>
              </a:defRPr>
            </a:lvl2pPr>
            <a:lvl3pPr indent="-228600" lvl="2" marL="1371600" rtl="0" algn="l">
              <a:spcBef>
                <a:spcPts val="600"/>
              </a:spcBef>
              <a:spcAft>
                <a:spcPts val="0"/>
              </a:spcAft>
              <a:buSzPts val="1200"/>
              <a:buNone/>
              <a:defRPr sz="1600">
                <a:solidFill>
                  <a:srgbClr val="888888"/>
                </a:solidFill>
              </a:defRPr>
            </a:lvl3pPr>
            <a:lvl4pPr indent="-228600" lvl="3" marL="1828800" rtl="0" algn="l">
              <a:spcBef>
                <a:spcPts val="600"/>
              </a:spcBef>
              <a:spcAft>
                <a:spcPts val="0"/>
              </a:spcAft>
              <a:buSzPts val="1050"/>
              <a:buNone/>
              <a:defRPr sz="1400">
                <a:solidFill>
                  <a:srgbClr val="888888"/>
                </a:solidFill>
              </a:defRPr>
            </a:lvl4pPr>
            <a:lvl5pPr indent="-228600" lvl="4" marL="2286000" rtl="0" algn="l">
              <a:spcBef>
                <a:spcPts val="600"/>
              </a:spcBef>
              <a:spcAft>
                <a:spcPts val="0"/>
              </a:spcAft>
              <a:buSzPts val="105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25" name="Google Shape;25;p2"/>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2"/>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2"/>
          <p:cNvSpPr txBox="1"/>
          <p:nvPr>
            <p:ph idx="12" type="sldNum"/>
          </p:nvPr>
        </p:nvSpPr>
        <p:spPr>
          <a:xfrm>
            <a:off x="4306887" y="6492875"/>
            <a:ext cx="5334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15"/>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rtl="0" algn="r">
              <a:lnSpc>
                <a:spcPct val="103846"/>
              </a:lnSpc>
              <a:spcBef>
                <a:spcPts val="0"/>
              </a:spcBef>
              <a:spcAft>
                <a:spcPts val="0"/>
              </a:spcAft>
              <a:buSzPts val="1400"/>
              <a:buNone/>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126" name="Google Shape;126;p15"/>
          <p:cNvSpPr txBox="1"/>
          <p:nvPr>
            <p:ph idx="1" type="body"/>
          </p:nvPr>
        </p:nvSpPr>
        <p:spPr>
          <a:xfrm>
            <a:off x="663388" y="2040081"/>
            <a:ext cx="3657600" cy="730500"/>
          </a:xfrm>
          <a:prstGeom prst="rect">
            <a:avLst/>
          </a:prstGeom>
          <a:noFill/>
          <a:ln>
            <a:noFill/>
          </a:ln>
        </p:spPr>
        <p:txBody>
          <a:bodyPr anchorCtr="0" anchor="ctr" bIns="0" lIns="91425" spcFirstLastPara="1" rIns="91425" wrap="square" tIns="0">
            <a:noAutofit/>
          </a:bodyPr>
          <a:lstStyle>
            <a:lvl1pPr indent="-228600" lvl="0" marL="457200" rtl="0" algn="ctr">
              <a:lnSpc>
                <a:spcPct val="115384"/>
              </a:lnSpc>
              <a:spcBef>
                <a:spcPts val="300"/>
              </a:spcBef>
              <a:spcAft>
                <a:spcPts val="0"/>
              </a:spcAft>
              <a:buSzPts val="1950"/>
              <a:buNone/>
              <a:defRPr b="1" sz="2600">
                <a:solidFill>
                  <a:schemeClr val="accent1"/>
                </a:solidFill>
              </a:defRPr>
            </a:lvl1pPr>
            <a:lvl2pPr indent="-228600" lvl="1" marL="914400" rtl="0" algn="l">
              <a:spcBef>
                <a:spcPts val="600"/>
              </a:spcBef>
              <a:spcAft>
                <a:spcPts val="0"/>
              </a:spcAft>
              <a:buSzPts val="1500"/>
              <a:buNone/>
              <a:defRPr b="1" sz="2000"/>
            </a:lvl2pPr>
            <a:lvl3pPr indent="-228600" lvl="2" marL="1371600" rtl="0" algn="l">
              <a:spcBef>
                <a:spcPts val="600"/>
              </a:spcBef>
              <a:spcAft>
                <a:spcPts val="0"/>
              </a:spcAft>
              <a:buSzPts val="1350"/>
              <a:buNone/>
              <a:defRPr b="1" sz="1800"/>
            </a:lvl3pPr>
            <a:lvl4pPr indent="-228600" lvl="3" marL="1828800" rtl="0" algn="l">
              <a:spcBef>
                <a:spcPts val="600"/>
              </a:spcBef>
              <a:spcAft>
                <a:spcPts val="0"/>
              </a:spcAft>
              <a:buSzPts val="1200"/>
              <a:buNone/>
              <a:defRPr b="1" sz="1600"/>
            </a:lvl4pPr>
            <a:lvl5pPr indent="-228600" lvl="4" marL="2286000" rtl="0" algn="l">
              <a:spcBef>
                <a:spcPts val="600"/>
              </a:spcBef>
              <a:spcAft>
                <a:spcPts val="0"/>
              </a:spcAft>
              <a:buSzPts val="12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7" name="Google Shape;127;p15"/>
          <p:cNvSpPr txBox="1"/>
          <p:nvPr>
            <p:ph idx="2" type="body"/>
          </p:nvPr>
        </p:nvSpPr>
        <p:spPr>
          <a:xfrm>
            <a:off x="663388" y="2797175"/>
            <a:ext cx="3657600" cy="33291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8" name="Google Shape;128;p15"/>
          <p:cNvSpPr txBox="1"/>
          <p:nvPr>
            <p:ph idx="3" type="body"/>
          </p:nvPr>
        </p:nvSpPr>
        <p:spPr>
          <a:xfrm>
            <a:off x="4828032" y="2040081"/>
            <a:ext cx="3657600" cy="730500"/>
          </a:xfrm>
          <a:prstGeom prst="rect">
            <a:avLst/>
          </a:prstGeom>
          <a:noFill/>
          <a:ln>
            <a:noFill/>
          </a:ln>
        </p:spPr>
        <p:txBody>
          <a:bodyPr anchorCtr="0" anchor="ctr" bIns="0" lIns="91425" spcFirstLastPara="1" rIns="91425" wrap="square" tIns="0">
            <a:noAutofit/>
          </a:bodyPr>
          <a:lstStyle>
            <a:lvl1pPr indent="-228600" lvl="0" marL="457200" rtl="0" algn="ctr">
              <a:lnSpc>
                <a:spcPct val="115384"/>
              </a:lnSpc>
              <a:spcBef>
                <a:spcPts val="300"/>
              </a:spcBef>
              <a:spcAft>
                <a:spcPts val="0"/>
              </a:spcAft>
              <a:buSzPts val="1950"/>
              <a:buNone/>
              <a:defRPr b="1" sz="2600">
                <a:solidFill>
                  <a:schemeClr val="accent1"/>
                </a:solidFill>
              </a:defRPr>
            </a:lvl1pPr>
            <a:lvl2pPr indent="-228600" lvl="1" marL="914400" rtl="0" algn="l">
              <a:spcBef>
                <a:spcPts val="600"/>
              </a:spcBef>
              <a:spcAft>
                <a:spcPts val="0"/>
              </a:spcAft>
              <a:buSzPts val="1500"/>
              <a:buNone/>
              <a:defRPr b="1" sz="2000"/>
            </a:lvl2pPr>
            <a:lvl3pPr indent="-228600" lvl="2" marL="1371600" rtl="0" algn="l">
              <a:spcBef>
                <a:spcPts val="600"/>
              </a:spcBef>
              <a:spcAft>
                <a:spcPts val="0"/>
              </a:spcAft>
              <a:buSzPts val="1350"/>
              <a:buNone/>
              <a:defRPr b="1" sz="1800"/>
            </a:lvl3pPr>
            <a:lvl4pPr indent="-228600" lvl="3" marL="1828800" rtl="0" algn="l">
              <a:spcBef>
                <a:spcPts val="600"/>
              </a:spcBef>
              <a:spcAft>
                <a:spcPts val="0"/>
              </a:spcAft>
              <a:buSzPts val="1200"/>
              <a:buNone/>
              <a:defRPr b="1" sz="1600"/>
            </a:lvl4pPr>
            <a:lvl5pPr indent="-228600" lvl="4" marL="2286000" rtl="0" algn="l">
              <a:spcBef>
                <a:spcPts val="600"/>
              </a:spcBef>
              <a:spcAft>
                <a:spcPts val="0"/>
              </a:spcAft>
              <a:buSzPts val="12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9" name="Google Shape;129;p15"/>
          <p:cNvSpPr txBox="1"/>
          <p:nvPr>
            <p:ph idx="4" type="body"/>
          </p:nvPr>
        </p:nvSpPr>
        <p:spPr>
          <a:xfrm>
            <a:off x="4828032" y="2797175"/>
            <a:ext cx="3657600" cy="33291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30" name="Google Shape;130;p15"/>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15"/>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5"/>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9" name="Shape 139"/>
        <p:cNvGrpSpPr/>
        <p:nvPr/>
      </p:nvGrpSpPr>
      <p:grpSpPr>
        <a:xfrm>
          <a:off x="0" y="0"/>
          <a:ext cx="0" cy="0"/>
          <a:chOff x="0" y="0"/>
          <a:chExt cx="0" cy="0"/>
        </a:xfrm>
      </p:grpSpPr>
      <p:sp>
        <p:nvSpPr>
          <p:cNvPr id="140" name="Google Shape;140;p17"/>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1" name="Google Shape;141;p17"/>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2" name="Google Shape;142;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5" name="Shape 145"/>
        <p:cNvGrpSpPr/>
        <p:nvPr/>
      </p:nvGrpSpPr>
      <p:grpSpPr>
        <a:xfrm>
          <a:off x="0" y="0"/>
          <a:ext cx="0" cy="0"/>
          <a:chOff x="0" y="0"/>
          <a:chExt cx="0" cy="0"/>
        </a:xfrm>
      </p:grpSpPr>
      <p:sp>
        <p:nvSpPr>
          <p:cNvPr id="146" name="Google Shape;146;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7" name="Google Shape;147;p18"/>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8" name="Google Shape;148;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19"/>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3" name="Google Shape;153;p19"/>
          <p:cNvSpPr/>
          <p:nvPr>
            <p:ph idx="2" type="pic"/>
          </p:nvPr>
        </p:nvSpPr>
        <p:spPr>
          <a:xfrm>
            <a:off x="1792288" y="612775"/>
            <a:ext cx="5486400" cy="4114800"/>
          </a:xfrm>
          <a:prstGeom prst="rect">
            <a:avLst/>
          </a:prstGeom>
          <a:noFill/>
          <a:ln>
            <a:noFill/>
          </a:ln>
        </p:spPr>
      </p:sp>
      <p:sp>
        <p:nvSpPr>
          <p:cNvPr id="154" name="Google Shape;154;p19"/>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55" name="Google Shape;155;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8" name="Shape 158"/>
        <p:cNvGrpSpPr/>
        <p:nvPr/>
      </p:nvGrpSpPr>
      <p:grpSpPr>
        <a:xfrm>
          <a:off x="0" y="0"/>
          <a:ext cx="0" cy="0"/>
          <a:chOff x="0" y="0"/>
          <a:chExt cx="0" cy="0"/>
        </a:xfrm>
      </p:grpSpPr>
      <p:sp>
        <p:nvSpPr>
          <p:cNvPr id="159" name="Google Shape;159;p20"/>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0"/>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61" name="Google Shape;161;p20"/>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62" name="Google Shape;162;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
        <p:nvSpPr>
          <p:cNvPr id="166" name="Google Shape;16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2" name="Google Shape;172;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4" name="Shape 174"/>
        <p:cNvGrpSpPr/>
        <p:nvPr/>
      </p:nvGrpSpPr>
      <p:grpSpPr>
        <a:xfrm>
          <a:off x="0" y="0"/>
          <a:ext cx="0" cy="0"/>
          <a:chOff x="0" y="0"/>
          <a:chExt cx="0" cy="0"/>
        </a:xfrm>
      </p:grpSpPr>
      <p:sp>
        <p:nvSpPr>
          <p:cNvPr id="175" name="Google Shape;175;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 name="Google Shape;176;p2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77" name="Google Shape;177;p2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78" name="Google Shape;178;p2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79" name="Google Shape;179;p2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80" name="Google Shape;180;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1" name="Google Shape;181;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2" name="Google Shape;182;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86" name="Google Shape;186;p24"/>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87" name="Google Shape;18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9" name="Google Shape;18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0" name="Shape 190"/>
        <p:cNvGrpSpPr/>
        <p:nvPr/>
      </p:nvGrpSpPr>
      <p:grpSpPr>
        <a:xfrm>
          <a:off x="0" y="0"/>
          <a:ext cx="0" cy="0"/>
          <a:chOff x="0" y="0"/>
          <a:chExt cx="0" cy="0"/>
        </a:xfrm>
      </p:grpSpPr>
      <p:sp>
        <p:nvSpPr>
          <p:cNvPr id="191" name="Google Shape;191;p2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2" name="Google Shape;192;p2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93" name="Google Shape;193;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37" name="Shape 37"/>
        <p:cNvGrpSpPr/>
        <p:nvPr/>
      </p:nvGrpSpPr>
      <p:grpSpPr>
        <a:xfrm>
          <a:off x="0" y="0"/>
          <a:ext cx="0" cy="0"/>
          <a:chOff x="0" y="0"/>
          <a:chExt cx="0" cy="0"/>
        </a:xfrm>
      </p:grpSpPr>
      <p:sp>
        <p:nvSpPr>
          <p:cNvPr id="38" name="Google Shape;38;p4"/>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rtl="0" algn="r">
              <a:lnSpc>
                <a:spcPct val="300000"/>
              </a:lnSpc>
              <a:spcBef>
                <a:spcPts val="0"/>
              </a:spcBef>
              <a:spcAft>
                <a:spcPts val="0"/>
              </a:spcAft>
              <a:buSzPts val="1400"/>
              <a:buNone/>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39" name="Google Shape;39;p4"/>
          <p:cNvSpPr txBox="1"/>
          <p:nvPr>
            <p:ph idx="1" type="body"/>
          </p:nvPr>
        </p:nvSpPr>
        <p:spPr>
          <a:xfrm>
            <a:off x="654050" y="2286001"/>
            <a:ext cx="7848600" cy="18288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40" name="Google Shape;40;p4"/>
          <p:cNvSpPr txBox="1"/>
          <p:nvPr>
            <p:ph idx="2" type="body"/>
          </p:nvPr>
        </p:nvSpPr>
        <p:spPr>
          <a:xfrm>
            <a:off x="654050" y="4302966"/>
            <a:ext cx="7848600" cy="18288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41" name="Google Shape;41;p4"/>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4"/>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4"/>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6" name="Shape 196"/>
        <p:cNvGrpSpPr/>
        <p:nvPr/>
      </p:nvGrpSpPr>
      <p:grpSpPr>
        <a:xfrm>
          <a:off x="0" y="0"/>
          <a:ext cx="0" cy="0"/>
          <a:chOff x="0" y="0"/>
          <a:chExt cx="0" cy="0"/>
        </a:xfrm>
      </p:grpSpPr>
      <p:sp>
        <p:nvSpPr>
          <p:cNvPr id="197" name="Google Shape;197;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8" name="Google Shape;198;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99" name="Google Shape;199;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0" name="Google Shape;200;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1" name="Google Shape;201;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2" name="Shape 202"/>
        <p:cNvGrpSpPr/>
        <p:nvPr/>
      </p:nvGrpSpPr>
      <p:grpSpPr>
        <a:xfrm>
          <a:off x="0" y="0"/>
          <a:ext cx="0" cy="0"/>
          <a:chOff x="0" y="0"/>
          <a:chExt cx="0" cy="0"/>
        </a:xfrm>
      </p:grpSpPr>
      <p:sp>
        <p:nvSpPr>
          <p:cNvPr id="203" name="Google Shape;203;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 name="Google Shape;204;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205" name="Google Shape;205;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 name="Google Shape;206;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7" name="Google Shape;207;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2" name="Shape 222"/>
        <p:cNvGrpSpPr/>
        <p:nvPr/>
      </p:nvGrpSpPr>
      <p:grpSpPr>
        <a:xfrm>
          <a:off x="0" y="0"/>
          <a:ext cx="0" cy="0"/>
          <a:chOff x="0" y="0"/>
          <a:chExt cx="0" cy="0"/>
        </a:xfrm>
      </p:grpSpPr>
      <p:sp>
        <p:nvSpPr>
          <p:cNvPr id="223" name="Google Shape;223;p29"/>
          <p:cNvSpPr txBox="1"/>
          <p:nvPr>
            <p:ph type="ctrTitle"/>
          </p:nvPr>
        </p:nvSpPr>
        <p:spPr>
          <a:xfrm>
            <a:off x="685707" y="968189"/>
            <a:ext cx="7799400" cy="1237200"/>
          </a:xfrm>
          <a:prstGeom prst="rect">
            <a:avLst/>
          </a:prstGeom>
          <a:noFill/>
          <a:ln>
            <a:noFill/>
          </a:ln>
        </p:spPr>
        <p:txBody>
          <a:bodyPr anchorCtr="0" anchor="b" bIns="0" lIns="91425" spcFirstLastPara="1" rIns="91425" wrap="square" tIns="0">
            <a:noAutofit/>
          </a:bodyPr>
          <a:lstStyle>
            <a:lvl1pPr lvl="0" rtl="0" algn="r">
              <a:lnSpc>
                <a:spcPct val="108695"/>
              </a:lnSpc>
              <a:spcBef>
                <a:spcPts val="0"/>
              </a:spcBef>
              <a:spcAft>
                <a:spcPts val="0"/>
              </a:spcAft>
              <a:buSzPts val="1400"/>
              <a:buNone/>
              <a:defRPr sz="4600">
                <a:solidFill>
                  <a:schemeClr val="accent1"/>
                </a:solidFill>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224" name="Google Shape;224;p29"/>
          <p:cNvSpPr txBox="1"/>
          <p:nvPr>
            <p:ph idx="1" type="subTitle"/>
          </p:nvPr>
        </p:nvSpPr>
        <p:spPr>
          <a:xfrm>
            <a:off x="685707" y="2209799"/>
            <a:ext cx="7799400" cy="466200"/>
          </a:xfrm>
          <a:prstGeom prst="rect">
            <a:avLst/>
          </a:prstGeom>
          <a:noFill/>
          <a:ln>
            <a:noFill/>
          </a:ln>
        </p:spPr>
        <p:txBody>
          <a:bodyPr anchorCtr="0" anchor="t" bIns="45700" lIns="91425" spcFirstLastPara="1" rIns="91425" wrap="square" tIns="45700">
            <a:noAutofit/>
          </a:bodyPr>
          <a:lstStyle>
            <a:lvl1pPr lvl="0" rtl="0" algn="r">
              <a:lnSpc>
                <a:spcPct val="100000"/>
              </a:lnSpc>
              <a:spcBef>
                <a:spcPts val="0"/>
              </a:spcBef>
              <a:spcAft>
                <a:spcPts val="0"/>
              </a:spcAft>
              <a:buSzPts val="1350"/>
              <a:buNone/>
              <a:defRPr sz="1800">
                <a:solidFill>
                  <a:srgbClr val="888888"/>
                </a:solidFill>
              </a:defRPr>
            </a:lvl1pPr>
            <a:lvl2pPr lvl="1" rtl="0" algn="ctr">
              <a:spcBef>
                <a:spcPts val="600"/>
              </a:spcBef>
              <a:spcAft>
                <a:spcPts val="0"/>
              </a:spcAft>
              <a:buSzPts val="1350"/>
              <a:buNone/>
              <a:defRPr>
                <a:solidFill>
                  <a:srgbClr val="888888"/>
                </a:solidFill>
              </a:defRPr>
            </a:lvl2pPr>
            <a:lvl3pPr lvl="2" rtl="0" algn="ctr">
              <a:spcBef>
                <a:spcPts val="600"/>
              </a:spcBef>
              <a:spcAft>
                <a:spcPts val="0"/>
              </a:spcAft>
              <a:buSzPts val="1350"/>
              <a:buNone/>
              <a:defRPr>
                <a:solidFill>
                  <a:srgbClr val="888888"/>
                </a:solidFill>
              </a:defRPr>
            </a:lvl3pPr>
            <a:lvl4pPr lvl="3" rtl="0" algn="ctr">
              <a:spcBef>
                <a:spcPts val="600"/>
              </a:spcBef>
              <a:spcAft>
                <a:spcPts val="0"/>
              </a:spcAft>
              <a:buSzPts val="1350"/>
              <a:buNone/>
              <a:defRPr>
                <a:solidFill>
                  <a:srgbClr val="888888"/>
                </a:solidFill>
              </a:defRPr>
            </a:lvl4pPr>
            <a:lvl5pPr lvl="4" rtl="0" algn="ctr">
              <a:spcBef>
                <a:spcPts val="600"/>
              </a:spcBef>
              <a:spcAft>
                <a:spcPts val="0"/>
              </a:spcAft>
              <a:buSzPts val="135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225" name="Google Shape;225;p29"/>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6" name="Google Shape;226;p29"/>
          <p:cNvSpPr txBox="1"/>
          <p:nvPr>
            <p:ph idx="12" type="sldNum"/>
          </p:nvPr>
        </p:nvSpPr>
        <p:spPr>
          <a:xfrm>
            <a:off x="4305300" y="6492875"/>
            <a:ext cx="5334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227" name="Google Shape;227;p29"/>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1" name="Shape 241"/>
        <p:cNvGrpSpPr/>
        <p:nvPr/>
      </p:nvGrpSpPr>
      <p:grpSpPr>
        <a:xfrm>
          <a:off x="0" y="0"/>
          <a:ext cx="0" cy="0"/>
          <a:chOff x="0" y="0"/>
          <a:chExt cx="0" cy="0"/>
        </a:xfrm>
      </p:grpSpPr>
      <p:sp>
        <p:nvSpPr>
          <p:cNvPr id="242" name="Google Shape;242;p31"/>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rtl="0" algn="r">
              <a:lnSpc>
                <a:spcPct val="300000"/>
              </a:lnSpc>
              <a:spcBef>
                <a:spcPts val="0"/>
              </a:spcBef>
              <a:spcAft>
                <a:spcPts val="0"/>
              </a:spcAft>
              <a:buSzPts val="1400"/>
              <a:buNone/>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243" name="Google Shape;243;p31"/>
          <p:cNvSpPr txBox="1"/>
          <p:nvPr>
            <p:ph idx="1" type="body"/>
          </p:nvPr>
        </p:nvSpPr>
        <p:spPr>
          <a:xfrm>
            <a:off x="2286000" y="2286000"/>
            <a:ext cx="6197700" cy="3840300"/>
          </a:xfrm>
          <a:prstGeom prst="rect">
            <a:avLst/>
          </a:prstGeom>
          <a:noFill/>
          <a:ln>
            <a:noFill/>
          </a:ln>
        </p:spPr>
        <p:txBody>
          <a:bodyPr anchorCtr="0" anchor="t" bIns="45700" lIns="91425" spcFirstLastPara="1" rIns="91425" wrap="square" tIns="45700">
            <a:noAutofit/>
          </a:bodyPr>
          <a:lstStyle>
            <a:lvl1pPr indent="-314325" lvl="0" marL="457200" rtl="0" algn="l">
              <a:spcBef>
                <a:spcPts val="1800"/>
              </a:spcBef>
              <a:spcAft>
                <a:spcPts val="0"/>
              </a:spcAft>
              <a:buSzPts val="1350"/>
              <a:buChar char="■"/>
              <a:defRPr/>
            </a:lvl1pPr>
            <a:lvl2pPr indent="-314325" lvl="1" marL="914400" rtl="0" algn="l">
              <a:spcBef>
                <a:spcPts val="600"/>
              </a:spcBef>
              <a:spcAft>
                <a:spcPts val="0"/>
              </a:spcAft>
              <a:buSzPts val="1350"/>
              <a:buChar char="■"/>
              <a:defRPr/>
            </a:lvl2pPr>
            <a:lvl3pPr indent="-314325" lvl="2" marL="1371600" rtl="0" algn="l">
              <a:spcBef>
                <a:spcPts val="600"/>
              </a:spcBef>
              <a:spcAft>
                <a:spcPts val="0"/>
              </a:spcAft>
              <a:buSzPts val="1350"/>
              <a:buChar char="■"/>
              <a:defRPr/>
            </a:lvl3pPr>
            <a:lvl4pPr indent="-314325" lvl="3" marL="1828800" rtl="0" algn="l">
              <a:spcBef>
                <a:spcPts val="600"/>
              </a:spcBef>
              <a:spcAft>
                <a:spcPts val="0"/>
              </a:spcAft>
              <a:buSzPts val="1350"/>
              <a:buChar char="■"/>
              <a:defRPr/>
            </a:lvl4pPr>
            <a:lvl5pPr indent="-314325" lvl="4" marL="2286000" rtl="0" algn="l">
              <a:spcBef>
                <a:spcPts val="600"/>
              </a:spcBef>
              <a:spcAft>
                <a:spcPts val="0"/>
              </a:spcAft>
              <a:buSzPts val="135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4" name="Google Shape;244;p31"/>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5" name="Google Shape;245;p31"/>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6" name="Google Shape;246;p31"/>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59" name="Shape 259"/>
        <p:cNvGrpSpPr/>
        <p:nvPr/>
      </p:nvGrpSpPr>
      <p:grpSpPr>
        <a:xfrm>
          <a:off x="0" y="0"/>
          <a:ext cx="0" cy="0"/>
          <a:chOff x="0" y="0"/>
          <a:chExt cx="0" cy="0"/>
        </a:xfrm>
      </p:grpSpPr>
      <p:sp>
        <p:nvSpPr>
          <p:cNvPr id="260" name="Google Shape;260;p33"/>
          <p:cNvSpPr txBox="1"/>
          <p:nvPr>
            <p:ph type="title"/>
          </p:nvPr>
        </p:nvSpPr>
        <p:spPr>
          <a:xfrm>
            <a:off x="658368" y="1644868"/>
            <a:ext cx="3657600" cy="1098300"/>
          </a:xfrm>
          <a:prstGeom prst="rect">
            <a:avLst/>
          </a:prstGeom>
          <a:noFill/>
          <a:ln>
            <a:noFill/>
          </a:ln>
        </p:spPr>
        <p:txBody>
          <a:bodyPr anchorCtr="0" anchor="b" bIns="0" lIns="91425" spcFirstLastPara="1" rIns="91425" wrap="square" tIns="0">
            <a:noAutofit/>
          </a:bodyPr>
          <a:lstStyle>
            <a:lvl1pPr lvl="0" rtl="0" algn="l">
              <a:lnSpc>
                <a:spcPct val="150000"/>
              </a:lnSpc>
              <a:spcBef>
                <a:spcPts val="0"/>
              </a:spcBef>
              <a:spcAft>
                <a:spcPts val="0"/>
              </a:spcAft>
              <a:buSzPts val="1400"/>
              <a:buNone/>
              <a:defRPr b="0" sz="3600">
                <a:solidFill>
                  <a:schemeClr val="accent1"/>
                </a:solidFill>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261" name="Google Shape;261;p33"/>
          <p:cNvSpPr txBox="1"/>
          <p:nvPr>
            <p:ph idx="1" type="body"/>
          </p:nvPr>
        </p:nvSpPr>
        <p:spPr>
          <a:xfrm>
            <a:off x="658368" y="2774731"/>
            <a:ext cx="3657600" cy="3168900"/>
          </a:xfrm>
          <a:prstGeom prst="rect">
            <a:avLst/>
          </a:prstGeom>
          <a:noFill/>
          <a:ln>
            <a:noFill/>
          </a:ln>
        </p:spPr>
        <p:txBody>
          <a:bodyPr anchorCtr="0" anchor="t" bIns="45700" lIns="91425" spcFirstLastPara="1" rIns="91425" wrap="square" tIns="45700">
            <a:normAutofit/>
          </a:bodyPr>
          <a:lstStyle>
            <a:lvl1pPr indent="-228600" lvl="0" marL="457200" rtl="0" algn="l">
              <a:spcBef>
                <a:spcPts val="1800"/>
              </a:spcBef>
              <a:spcAft>
                <a:spcPts val="0"/>
              </a:spcAft>
              <a:buSzPts val="1350"/>
              <a:buNone/>
              <a:defRPr sz="1800"/>
            </a:lvl1pPr>
            <a:lvl2pPr indent="-228600" lvl="1" marL="914400" rtl="0" algn="l">
              <a:spcBef>
                <a:spcPts val="600"/>
              </a:spcBef>
              <a:spcAft>
                <a:spcPts val="0"/>
              </a:spcAft>
              <a:buSzPts val="900"/>
              <a:buNone/>
              <a:defRPr sz="1200"/>
            </a:lvl2pPr>
            <a:lvl3pPr indent="-228600" lvl="2" marL="1371600" rtl="0" algn="l">
              <a:spcBef>
                <a:spcPts val="600"/>
              </a:spcBef>
              <a:spcAft>
                <a:spcPts val="0"/>
              </a:spcAft>
              <a:buSzPts val="750"/>
              <a:buNone/>
              <a:defRPr sz="1000"/>
            </a:lvl3pPr>
            <a:lvl4pPr indent="-228600" lvl="3" marL="1828800" rtl="0" algn="l">
              <a:spcBef>
                <a:spcPts val="600"/>
              </a:spcBef>
              <a:spcAft>
                <a:spcPts val="0"/>
              </a:spcAft>
              <a:buSzPts val="675"/>
              <a:buNone/>
              <a:defRPr sz="900"/>
            </a:lvl4pPr>
            <a:lvl5pPr indent="-228600" lvl="4" marL="2286000" rtl="0" algn="l">
              <a:spcBef>
                <a:spcPts val="600"/>
              </a:spcBef>
              <a:spcAft>
                <a:spcPts val="0"/>
              </a:spcAft>
              <a:buSzPts val="675"/>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262" name="Google Shape;262;p33"/>
          <p:cNvSpPr/>
          <p:nvPr>
            <p:ph idx="2" type="pic"/>
          </p:nvPr>
        </p:nvSpPr>
        <p:spPr>
          <a:xfrm>
            <a:off x="4828032" y="457200"/>
            <a:ext cx="3621000" cy="5943600"/>
          </a:xfrm>
          <a:prstGeom prst="rect">
            <a:avLst/>
          </a:prstGeom>
          <a:noFill/>
          <a:ln>
            <a:noFill/>
          </a:ln>
        </p:spPr>
      </p:sp>
      <p:sp>
        <p:nvSpPr>
          <p:cNvPr id="263" name="Google Shape;263;p33"/>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4" name="Google Shape;264;p33"/>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5" name="Google Shape;265;p33"/>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9" name="Shape 279"/>
        <p:cNvGrpSpPr/>
        <p:nvPr/>
      </p:nvGrpSpPr>
      <p:grpSpPr>
        <a:xfrm>
          <a:off x="0" y="0"/>
          <a:ext cx="0" cy="0"/>
          <a:chOff x="0" y="0"/>
          <a:chExt cx="0" cy="0"/>
        </a:xfrm>
      </p:grpSpPr>
      <p:sp>
        <p:nvSpPr>
          <p:cNvPr id="280" name="Google Shape;280;p35"/>
          <p:cNvSpPr txBox="1"/>
          <p:nvPr>
            <p:ph type="title"/>
          </p:nvPr>
        </p:nvSpPr>
        <p:spPr>
          <a:xfrm rot="5400000">
            <a:off x="5148900" y="2664438"/>
            <a:ext cx="5432400" cy="1491000"/>
          </a:xfrm>
          <a:prstGeom prst="rect">
            <a:avLst/>
          </a:prstGeom>
          <a:noFill/>
          <a:ln>
            <a:noFill/>
          </a:ln>
        </p:spPr>
        <p:txBody>
          <a:bodyPr anchorCtr="0" anchor="b" bIns="45700" lIns="91425" spcFirstLastPara="1" rIns="91425" wrap="square" tIns="45700">
            <a:noAutofit/>
          </a:bodyPr>
          <a:lstStyle>
            <a:lvl1pPr lvl="0" rtl="0" algn="l">
              <a:lnSpc>
                <a:spcPct val="103846"/>
              </a:lnSpc>
              <a:spcBef>
                <a:spcPts val="0"/>
              </a:spcBef>
              <a:spcAft>
                <a:spcPts val="0"/>
              </a:spcAft>
              <a:buSzPts val="1400"/>
              <a:buNone/>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281" name="Google Shape;281;p35"/>
          <p:cNvSpPr txBox="1"/>
          <p:nvPr>
            <p:ph idx="1" type="body"/>
          </p:nvPr>
        </p:nvSpPr>
        <p:spPr>
          <a:xfrm rot="5400000">
            <a:off x="750900" y="400038"/>
            <a:ext cx="5432400" cy="6019800"/>
          </a:xfrm>
          <a:prstGeom prst="rect">
            <a:avLst/>
          </a:prstGeom>
          <a:noFill/>
          <a:ln>
            <a:noFill/>
          </a:ln>
        </p:spPr>
        <p:txBody>
          <a:bodyPr anchorCtr="0" anchor="t" bIns="45700" lIns="91425" spcFirstLastPara="1" rIns="91425" wrap="square" tIns="45700">
            <a:noAutofit/>
          </a:bodyPr>
          <a:lstStyle>
            <a:lvl1pPr indent="-314325" lvl="0" marL="457200" rtl="0" algn="l">
              <a:spcBef>
                <a:spcPts val="1800"/>
              </a:spcBef>
              <a:spcAft>
                <a:spcPts val="0"/>
              </a:spcAft>
              <a:buSzPts val="1350"/>
              <a:buChar char="■"/>
              <a:defRPr/>
            </a:lvl1pPr>
            <a:lvl2pPr indent="-314325" lvl="1" marL="914400" rtl="0" algn="l">
              <a:spcBef>
                <a:spcPts val="600"/>
              </a:spcBef>
              <a:spcAft>
                <a:spcPts val="0"/>
              </a:spcAft>
              <a:buSzPts val="1350"/>
              <a:buChar char="■"/>
              <a:defRPr/>
            </a:lvl2pPr>
            <a:lvl3pPr indent="-314325" lvl="2" marL="1371600" rtl="0" algn="l">
              <a:spcBef>
                <a:spcPts val="600"/>
              </a:spcBef>
              <a:spcAft>
                <a:spcPts val="0"/>
              </a:spcAft>
              <a:buSzPts val="1350"/>
              <a:buChar char="■"/>
              <a:defRPr/>
            </a:lvl3pPr>
            <a:lvl4pPr indent="-314325" lvl="3" marL="1828800" rtl="0" algn="l">
              <a:spcBef>
                <a:spcPts val="600"/>
              </a:spcBef>
              <a:spcAft>
                <a:spcPts val="0"/>
              </a:spcAft>
              <a:buSzPts val="1350"/>
              <a:buChar char="■"/>
              <a:defRPr/>
            </a:lvl4pPr>
            <a:lvl5pPr indent="-314325" lvl="4" marL="2286000" rtl="0" algn="l">
              <a:spcBef>
                <a:spcPts val="600"/>
              </a:spcBef>
              <a:spcAft>
                <a:spcPts val="0"/>
              </a:spcAft>
              <a:buSzPts val="135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82" name="Google Shape;282;p35"/>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3" name="Google Shape;283;p35"/>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4" name="Google Shape;284;p35"/>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44" name="Shape 44"/>
        <p:cNvGrpSpPr/>
        <p:nvPr/>
      </p:nvGrpSpPr>
      <p:grpSpPr>
        <a:xfrm>
          <a:off x="0" y="0"/>
          <a:ext cx="0" cy="0"/>
          <a:chOff x="0" y="0"/>
          <a:chExt cx="0" cy="0"/>
        </a:xfrm>
      </p:grpSpPr>
      <p:sp>
        <p:nvSpPr>
          <p:cNvPr id="45" name="Google Shape;45;p5"/>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rtl="0" algn="r">
              <a:lnSpc>
                <a:spcPct val="300000"/>
              </a:lnSpc>
              <a:spcBef>
                <a:spcPts val="0"/>
              </a:spcBef>
              <a:spcAft>
                <a:spcPts val="0"/>
              </a:spcAft>
              <a:buSzPts val="1400"/>
              <a:buNone/>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46" name="Google Shape;46;p5"/>
          <p:cNvSpPr txBox="1"/>
          <p:nvPr>
            <p:ph idx="1" type="body"/>
          </p:nvPr>
        </p:nvSpPr>
        <p:spPr>
          <a:xfrm>
            <a:off x="4828032" y="2286001"/>
            <a:ext cx="3657600" cy="18288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47" name="Google Shape;47;p5"/>
          <p:cNvSpPr txBox="1"/>
          <p:nvPr>
            <p:ph idx="2" type="body"/>
          </p:nvPr>
        </p:nvSpPr>
        <p:spPr>
          <a:xfrm>
            <a:off x="4828032" y="4302966"/>
            <a:ext cx="3657600" cy="18288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48" name="Google Shape;48;p5"/>
          <p:cNvSpPr txBox="1"/>
          <p:nvPr>
            <p:ph idx="3" type="body"/>
          </p:nvPr>
        </p:nvSpPr>
        <p:spPr>
          <a:xfrm>
            <a:off x="658906" y="2286001"/>
            <a:ext cx="3657600" cy="18288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49" name="Google Shape;49;p5"/>
          <p:cNvSpPr txBox="1"/>
          <p:nvPr>
            <p:ph idx="4" type="body"/>
          </p:nvPr>
        </p:nvSpPr>
        <p:spPr>
          <a:xfrm>
            <a:off x="658906" y="4302966"/>
            <a:ext cx="3657600" cy="18288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50" name="Google Shape;50;p5"/>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5"/>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5"/>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rtl="0" algn="r">
              <a:lnSpc>
                <a:spcPct val="300000"/>
              </a:lnSpc>
              <a:spcBef>
                <a:spcPts val="0"/>
              </a:spcBef>
              <a:spcAft>
                <a:spcPts val="0"/>
              </a:spcAft>
              <a:buSzPts val="1400"/>
              <a:buNone/>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55" name="Google Shape;55;p6"/>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6"/>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6"/>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58" name="Shape 58"/>
        <p:cNvGrpSpPr/>
        <p:nvPr/>
      </p:nvGrpSpPr>
      <p:grpSpPr>
        <a:xfrm>
          <a:off x="0" y="0"/>
          <a:ext cx="0" cy="0"/>
          <a:chOff x="0" y="0"/>
          <a:chExt cx="0" cy="0"/>
        </a:xfrm>
      </p:grpSpPr>
      <p:sp>
        <p:nvSpPr>
          <p:cNvPr id="59" name="Google Shape;59;p7"/>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rtl="0" algn="r">
              <a:lnSpc>
                <a:spcPct val="300000"/>
              </a:lnSpc>
              <a:spcBef>
                <a:spcPts val="0"/>
              </a:spcBef>
              <a:spcAft>
                <a:spcPts val="0"/>
              </a:spcAft>
              <a:buSzPts val="1400"/>
              <a:buNone/>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60" name="Google Shape;60;p7"/>
          <p:cNvSpPr txBox="1"/>
          <p:nvPr>
            <p:ph idx="1" type="body"/>
          </p:nvPr>
        </p:nvSpPr>
        <p:spPr>
          <a:xfrm>
            <a:off x="4828032" y="2286001"/>
            <a:ext cx="3657600" cy="18288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61" name="Google Shape;61;p7"/>
          <p:cNvSpPr txBox="1"/>
          <p:nvPr>
            <p:ph idx="2" type="body"/>
          </p:nvPr>
        </p:nvSpPr>
        <p:spPr>
          <a:xfrm>
            <a:off x="4828032" y="4302966"/>
            <a:ext cx="3657600" cy="18288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62" name="Google Shape;62;p7"/>
          <p:cNvSpPr txBox="1"/>
          <p:nvPr>
            <p:ph idx="3" type="body"/>
          </p:nvPr>
        </p:nvSpPr>
        <p:spPr>
          <a:xfrm>
            <a:off x="654085" y="2286000"/>
            <a:ext cx="3657600" cy="38403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63" name="Google Shape;63;p7"/>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7"/>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7"/>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8"/>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rtl="0" algn="r">
              <a:lnSpc>
                <a:spcPct val="300000"/>
              </a:lnSpc>
              <a:spcBef>
                <a:spcPts val="0"/>
              </a:spcBef>
              <a:spcAft>
                <a:spcPts val="0"/>
              </a:spcAft>
              <a:buSzPts val="1400"/>
              <a:buNone/>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68" name="Google Shape;68;p8"/>
          <p:cNvSpPr txBox="1"/>
          <p:nvPr>
            <p:ph idx="1" type="body"/>
          </p:nvPr>
        </p:nvSpPr>
        <p:spPr>
          <a:xfrm>
            <a:off x="658904" y="2286000"/>
            <a:ext cx="3657600" cy="38403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69" name="Google Shape;69;p8"/>
          <p:cNvSpPr txBox="1"/>
          <p:nvPr>
            <p:ph idx="2" type="body"/>
          </p:nvPr>
        </p:nvSpPr>
        <p:spPr>
          <a:xfrm>
            <a:off x="4831308" y="2286000"/>
            <a:ext cx="3657600" cy="3840300"/>
          </a:xfrm>
          <a:prstGeom prst="rect">
            <a:avLst/>
          </a:prstGeom>
          <a:noFill/>
          <a:ln>
            <a:noFill/>
          </a:ln>
        </p:spPr>
        <p:txBody>
          <a:bodyPr anchorCtr="0" anchor="t" bIns="45700" lIns="91425" spcFirstLastPara="1" rIns="91425" wrap="square" tIns="45700">
            <a:no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0" name="Google Shape;70;p8"/>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8"/>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8"/>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9"/>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rtl="0" algn="r">
              <a:lnSpc>
                <a:spcPct val="300000"/>
              </a:lnSpc>
              <a:spcBef>
                <a:spcPts val="0"/>
              </a:spcBef>
              <a:spcAft>
                <a:spcPts val="0"/>
              </a:spcAft>
              <a:buSzPts val="1400"/>
              <a:buNone/>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75" name="Google Shape;75;p9"/>
          <p:cNvSpPr txBox="1"/>
          <p:nvPr>
            <p:ph idx="1" type="body"/>
          </p:nvPr>
        </p:nvSpPr>
        <p:spPr>
          <a:xfrm rot="5400000">
            <a:off x="2626400" y="269100"/>
            <a:ext cx="3840300" cy="7874100"/>
          </a:xfrm>
          <a:prstGeom prst="rect">
            <a:avLst/>
          </a:prstGeom>
          <a:noFill/>
          <a:ln>
            <a:noFill/>
          </a:ln>
        </p:spPr>
        <p:txBody>
          <a:bodyPr anchorCtr="0" anchor="t" bIns="45700" lIns="91425" spcFirstLastPara="1" rIns="91425" wrap="square" tIns="45700">
            <a:noAutofit/>
          </a:bodyPr>
          <a:lstStyle>
            <a:lvl1pPr indent="-314325" lvl="0" marL="457200" rtl="0" algn="l">
              <a:spcBef>
                <a:spcPts val="1800"/>
              </a:spcBef>
              <a:spcAft>
                <a:spcPts val="0"/>
              </a:spcAft>
              <a:buSzPts val="1350"/>
              <a:buChar char="■"/>
              <a:defRPr/>
            </a:lvl1pPr>
            <a:lvl2pPr indent="-314325" lvl="1" marL="914400" rtl="0" algn="l">
              <a:spcBef>
                <a:spcPts val="600"/>
              </a:spcBef>
              <a:spcAft>
                <a:spcPts val="0"/>
              </a:spcAft>
              <a:buSzPts val="1350"/>
              <a:buChar char="■"/>
              <a:defRPr/>
            </a:lvl2pPr>
            <a:lvl3pPr indent="-314325" lvl="2" marL="1371600" rtl="0" algn="l">
              <a:spcBef>
                <a:spcPts val="600"/>
              </a:spcBef>
              <a:spcAft>
                <a:spcPts val="0"/>
              </a:spcAft>
              <a:buSzPts val="1350"/>
              <a:buChar char="■"/>
              <a:defRPr/>
            </a:lvl3pPr>
            <a:lvl4pPr indent="-314325" lvl="3" marL="1828800" rtl="0" algn="l">
              <a:spcBef>
                <a:spcPts val="600"/>
              </a:spcBef>
              <a:spcAft>
                <a:spcPts val="0"/>
              </a:spcAft>
              <a:buSzPts val="1350"/>
              <a:buChar char="■"/>
              <a:defRPr/>
            </a:lvl4pPr>
            <a:lvl5pPr indent="-314325" lvl="4" marL="2286000" rtl="0" algn="l">
              <a:spcBef>
                <a:spcPts val="600"/>
              </a:spcBef>
              <a:spcAft>
                <a:spcPts val="0"/>
              </a:spcAft>
              <a:buSzPts val="135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6" name="Google Shape;76;p9"/>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9"/>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9"/>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1"/>
          <p:cNvSpPr txBox="1"/>
          <p:nvPr>
            <p:ph type="title"/>
          </p:nvPr>
        </p:nvSpPr>
        <p:spPr>
          <a:xfrm>
            <a:off x="658368" y="1644868"/>
            <a:ext cx="3657600" cy="1098300"/>
          </a:xfrm>
          <a:prstGeom prst="rect">
            <a:avLst/>
          </a:prstGeom>
          <a:noFill/>
          <a:ln>
            <a:noFill/>
          </a:ln>
        </p:spPr>
        <p:txBody>
          <a:bodyPr anchorCtr="0" anchor="b" bIns="0" lIns="91425" spcFirstLastPara="1" rIns="91425" wrap="square" tIns="0">
            <a:noAutofit/>
          </a:bodyPr>
          <a:lstStyle>
            <a:lvl1pPr lvl="0" rtl="0" algn="l">
              <a:lnSpc>
                <a:spcPct val="150000"/>
              </a:lnSpc>
              <a:spcBef>
                <a:spcPts val="0"/>
              </a:spcBef>
              <a:spcAft>
                <a:spcPts val="0"/>
              </a:spcAft>
              <a:buSzPts val="1400"/>
              <a:buNone/>
              <a:defRPr b="0" sz="3600">
                <a:solidFill>
                  <a:schemeClr val="accent1"/>
                </a:solidFill>
              </a:defRPr>
            </a:lvl1pPr>
            <a:lvl2pPr lvl="1" rtl="0" algn="r">
              <a:lnSpc>
                <a:spcPct val="300000"/>
              </a:lnSpc>
              <a:spcBef>
                <a:spcPts val="0"/>
              </a:spcBef>
              <a:spcAft>
                <a:spcPts val="0"/>
              </a:spcAft>
              <a:buSzPts val="1400"/>
              <a:buNone/>
              <a:defRPr/>
            </a:lvl2pPr>
            <a:lvl3pPr lvl="2" rtl="0" algn="r">
              <a:lnSpc>
                <a:spcPct val="300000"/>
              </a:lnSpc>
              <a:spcBef>
                <a:spcPts val="0"/>
              </a:spcBef>
              <a:spcAft>
                <a:spcPts val="0"/>
              </a:spcAft>
              <a:buSzPts val="1400"/>
              <a:buNone/>
              <a:defRPr/>
            </a:lvl3pPr>
            <a:lvl4pPr lvl="3" rtl="0" algn="r">
              <a:lnSpc>
                <a:spcPct val="300000"/>
              </a:lnSpc>
              <a:spcBef>
                <a:spcPts val="0"/>
              </a:spcBef>
              <a:spcAft>
                <a:spcPts val="0"/>
              </a:spcAft>
              <a:buSzPts val="1400"/>
              <a:buNone/>
              <a:defRPr/>
            </a:lvl4pPr>
            <a:lvl5pPr lvl="4" rtl="0" algn="r">
              <a:lnSpc>
                <a:spcPct val="300000"/>
              </a:lnSpc>
              <a:spcBef>
                <a:spcPts val="0"/>
              </a:spcBef>
              <a:spcAft>
                <a:spcPts val="0"/>
              </a:spcAft>
              <a:buSzPts val="1400"/>
              <a:buNone/>
              <a:defRPr/>
            </a:lvl5pPr>
            <a:lvl6pPr lvl="5" rtl="0" algn="r">
              <a:lnSpc>
                <a:spcPct val="300000"/>
              </a:lnSpc>
              <a:spcBef>
                <a:spcPts val="0"/>
              </a:spcBef>
              <a:spcAft>
                <a:spcPts val="0"/>
              </a:spcAft>
              <a:buSzPts val="1400"/>
              <a:buNone/>
              <a:defRPr/>
            </a:lvl6pPr>
            <a:lvl7pPr lvl="6" rtl="0" algn="r">
              <a:lnSpc>
                <a:spcPct val="300000"/>
              </a:lnSpc>
              <a:spcBef>
                <a:spcPts val="0"/>
              </a:spcBef>
              <a:spcAft>
                <a:spcPts val="0"/>
              </a:spcAft>
              <a:buSzPts val="1400"/>
              <a:buNone/>
              <a:defRPr/>
            </a:lvl7pPr>
            <a:lvl8pPr lvl="7" rtl="0" algn="r">
              <a:lnSpc>
                <a:spcPct val="300000"/>
              </a:lnSpc>
              <a:spcBef>
                <a:spcPts val="0"/>
              </a:spcBef>
              <a:spcAft>
                <a:spcPts val="0"/>
              </a:spcAft>
              <a:buSzPts val="1400"/>
              <a:buNone/>
              <a:defRPr/>
            </a:lvl8pPr>
            <a:lvl9pPr lvl="8" rtl="0" algn="r">
              <a:lnSpc>
                <a:spcPct val="300000"/>
              </a:lnSpc>
              <a:spcBef>
                <a:spcPts val="0"/>
              </a:spcBef>
              <a:spcAft>
                <a:spcPts val="0"/>
              </a:spcAft>
              <a:buSzPts val="1400"/>
              <a:buNone/>
              <a:defRPr/>
            </a:lvl9pPr>
          </a:lstStyle>
          <a:p/>
        </p:txBody>
      </p:sp>
      <p:sp>
        <p:nvSpPr>
          <p:cNvPr id="93" name="Google Shape;93;p11"/>
          <p:cNvSpPr txBox="1"/>
          <p:nvPr>
            <p:ph idx="1" type="body"/>
          </p:nvPr>
        </p:nvSpPr>
        <p:spPr>
          <a:xfrm>
            <a:off x="4828032" y="654268"/>
            <a:ext cx="3657600" cy="5486400"/>
          </a:xfrm>
          <a:prstGeom prst="rect">
            <a:avLst/>
          </a:prstGeom>
          <a:noFill/>
          <a:ln>
            <a:noFill/>
          </a:ln>
        </p:spPr>
        <p:txBody>
          <a:bodyPr anchorCtr="0" anchor="t" bIns="45700" lIns="91425" spcFirstLastPara="1" rIns="91425" wrap="square" tIns="45700">
            <a:normAutofit/>
          </a:bodyPr>
          <a:lstStyle>
            <a:lvl1pPr indent="-314325" lvl="0" marL="457200" rtl="0" algn="l">
              <a:spcBef>
                <a:spcPts val="1800"/>
              </a:spcBef>
              <a:spcAft>
                <a:spcPts val="0"/>
              </a:spcAft>
              <a:buSzPts val="1350"/>
              <a:buChar char="■"/>
              <a:defRPr sz="1800"/>
            </a:lvl1pPr>
            <a:lvl2pPr indent="-314325" lvl="1" marL="914400" rtl="0" algn="l">
              <a:spcBef>
                <a:spcPts val="600"/>
              </a:spcBef>
              <a:spcAft>
                <a:spcPts val="0"/>
              </a:spcAft>
              <a:buSzPts val="1350"/>
              <a:buChar char="■"/>
              <a:defRPr sz="1800"/>
            </a:lvl2pPr>
            <a:lvl3pPr indent="-314325" lvl="2" marL="1371600" rtl="0" algn="l">
              <a:spcBef>
                <a:spcPts val="600"/>
              </a:spcBef>
              <a:spcAft>
                <a:spcPts val="0"/>
              </a:spcAft>
              <a:buSzPts val="1350"/>
              <a:buChar char="■"/>
              <a:defRPr sz="1800"/>
            </a:lvl3pPr>
            <a:lvl4pPr indent="-314325" lvl="3" marL="1828800" rtl="0" algn="l">
              <a:spcBef>
                <a:spcPts val="600"/>
              </a:spcBef>
              <a:spcAft>
                <a:spcPts val="0"/>
              </a:spcAft>
              <a:buSzPts val="1350"/>
              <a:buChar char="■"/>
              <a:defRPr sz="1800"/>
            </a:lvl4pPr>
            <a:lvl5pPr indent="-314325" lvl="4" marL="2286000" rtl="0" algn="l">
              <a:spcBef>
                <a:spcPts val="600"/>
              </a:spcBef>
              <a:spcAft>
                <a:spcPts val="0"/>
              </a:spcAft>
              <a:buSzPts val="1350"/>
              <a:buChar char="■"/>
              <a:defRPr sz="18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94" name="Google Shape;94;p11"/>
          <p:cNvSpPr txBox="1"/>
          <p:nvPr>
            <p:ph idx="2" type="body"/>
          </p:nvPr>
        </p:nvSpPr>
        <p:spPr>
          <a:xfrm>
            <a:off x="658368" y="2774731"/>
            <a:ext cx="3657600" cy="3168900"/>
          </a:xfrm>
          <a:prstGeom prst="rect">
            <a:avLst/>
          </a:prstGeom>
          <a:noFill/>
          <a:ln>
            <a:noFill/>
          </a:ln>
        </p:spPr>
        <p:txBody>
          <a:bodyPr anchorCtr="0" anchor="t" bIns="45700" lIns="91425" spcFirstLastPara="1" rIns="91425" wrap="square" tIns="45700">
            <a:normAutofit/>
          </a:bodyPr>
          <a:lstStyle>
            <a:lvl1pPr indent="-228600" lvl="0" marL="457200" rtl="0" algn="l">
              <a:spcBef>
                <a:spcPts val="1800"/>
              </a:spcBef>
              <a:spcAft>
                <a:spcPts val="0"/>
              </a:spcAft>
              <a:buSzPts val="1350"/>
              <a:buNone/>
              <a:defRPr sz="1800"/>
            </a:lvl1pPr>
            <a:lvl2pPr indent="-228600" lvl="1" marL="914400" rtl="0" algn="l">
              <a:spcBef>
                <a:spcPts val="600"/>
              </a:spcBef>
              <a:spcAft>
                <a:spcPts val="0"/>
              </a:spcAft>
              <a:buSzPts val="900"/>
              <a:buNone/>
              <a:defRPr sz="1200"/>
            </a:lvl2pPr>
            <a:lvl3pPr indent="-228600" lvl="2" marL="1371600" rtl="0" algn="l">
              <a:spcBef>
                <a:spcPts val="600"/>
              </a:spcBef>
              <a:spcAft>
                <a:spcPts val="0"/>
              </a:spcAft>
              <a:buSzPts val="750"/>
              <a:buNone/>
              <a:defRPr sz="1000"/>
            </a:lvl3pPr>
            <a:lvl4pPr indent="-228600" lvl="3" marL="1828800" rtl="0" algn="l">
              <a:spcBef>
                <a:spcPts val="600"/>
              </a:spcBef>
              <a:spcAft>
                <a:spcPts val="0"/>
              </a:spcAft>
              <a:buSzPts val="675"/>
              <a:buNone/>
              <a:defRPr sz="900"/>
            </a:lvl4pPr>
            <a:lvl5pPr indent="-228600" lvl="4" marL="2286000" rtl="0" algn="l">
              <a:spcBef>
                <a:spcPts val="600"/>
              </a:spcBef>
              <a:spcAft>
                <a:spcPts val="0"/>
              </a:spcAft>
              <a:buSzPts val="675"/>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95" name="Google Shape;95;p11"/>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1"/>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1"/>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13"/>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p13"/>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3"/>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3.jpg"/><Relationship Id="rId4" Type="http://schemas.openxmlformats.org/officeDocument/2006/relationships/slideLayout" Target="../slideLayouts/slideLayout1.xml"/><Relationship Id="rId5" Type="http://schemas.openxmlformats.org/officeDocument/2006/relationships/theme" Target="../theme/theme2.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9.jpg"/><Relationship Id="rId4" Type="http://schemas.openxmlformats.org/officeDocument/2006/relationships/slideLayout" Target="../slideLayouts/slideLayout25.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8.xml"/><Relationship Id="rId4" Type="http://schemas.openxmlformats.org/officeDocument/2006/relationships/theme" Target="../theme/theme1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9.xml"/><Relationship Id="rId4"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0.xml"/><Relationship Id="rId4"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4.xml"/><Relationship Id="rId12" Type="http://schemas.openxmlformats.org/officeDocument/2006/relationships/slideLayout" Target="../slideLayouts/slideLayout21.xml"/><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slideLayout" Target="../slideLayouts/slideLayout22.xml"/><Relationship Id="rId6"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23.xml"/><Relationship Id="rId7" Type="http://schemas.openxmlformats.org/officeDocument/2006/relationships/theme" Target="../theme/theme9.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24.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RunningTop-R.jpg" id="10" name="Google Shape;10;p1"/>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11" name="Google Shape;11;p1"/>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txBox="1"/>
          <p:nvPr/>
        </p:nvSpPr>
        <p:spPr>
          <a:xfrm>
            <a:off x="457200" y="18415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txBox="1"/>
          <p:nvPr/>
        </p:nvSpPr>
        <p:spPr>
          <a:xfrm>
            <a:off x="327025" y="363537"/>
            <a:ext cx="8439300" cy="25179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SectionHeaderLeft.jpg" id="14" name="Google Shape;14;p1"/>
          <p:cNvPicPr preferRelativeResize="0"/>
          <p:nvPr/>
        </p:nvPicPr>
        <p:blipFill rotWithShape="1">
          <a:blip r:embed="rId3">
            <a:alphaModFix/>
          </a:blip>
          <a:srcRect b="0" l="0" r="0" t="0"/>
          <a:stretch/>
        </p:blipFill>
        <p:spPr>
          <a:xfrm>
            <a:off x="469900" y="457200"/>
            <a:ext cx="2217737" cy="5943600"/>
          </a:xfrm>
          <a:prstGeom prst="rect">
            <a:avLst/>
          </a:prstGeom>
          <a:noFill/>
          <a:ln>
            <a:noFill/>
          </a:ln>
        </p:spPr>
      </p:pic>
      <p:sp>
        <p:nvSpPr>
          <p:cNvPr id="15" name="Google Shape;15;p1"/>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txBox="1"/>
          <p:nvPr/>
        </p:nvSpPr>
        <p:spPr>
          <a:xfrm rot="5400000">
            <a:off x="-223062" y="3369449"/>
            <a:ext cx="5943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effectLst>
                  <a:outerShdw blurRad="50800" rotWithShape="0" algn="tl" dir="2700000" dist="38100">
                    <a:prstClr val="black">
                      <a:alpha val="40000"/>
                    </a:prstClr>
                  </a:outerShdw>
                </a:effectLst>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18" name="Google Shape;18;p1"/>
          <p:cNvSpPr txBox="1"/>
          <p:nvPr>
            <p:ph idx="1" type="body"/>
          </p:nvPr>
        </p:nvSpPr>
        <p:spPr>
          <a:xfrm>
            <a:off x="2286000" y="2286000"/>
            <a:ext cx="6197700" cy="38403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19" name="Google Shape;19;p1"/>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
          <p:cNvSpPr txBox="1"/>
          <p:nvPr>
            <p:ph idx="12" type="sldNum"/>
          </p:nvPr>
        </p:nvSpPr>
        <p:spPr>
          <a:xfrm>
            <a:off x="4306887" y="6492875"/>
            <a:ext cx="5334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6" name="Shape 266"/>
        <p:cNvGrpSpPr/>
        <p:nvPr/>
      </p:nvGrpSpPr>
      <p:grpSpPr>
        <a:xfrm>
          <a:off x="0" y="0"/>
          <a:ext cx="0" cy="0"/>
          <a:chOff x="0" y="0"/>
          <a:chExt cx="0" cy="0"/>
        </a:xfrm>
      </p:grpSpPr>
      <p:pic>
        <p:nvPicPr>
          <p:cNvPr descr="RunningTop-R.jpg" id="267" name="Google Shape;267;p34"/>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68" name="Google Shape;268;p34"/>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p34"/>
          <p:cNvSpPr txBox="1"/>
          <p:nvPr/>
        </p:nvSpPr>
        <p:spPr>
          <a:xfrm>
            <a:off x="457200" y="18415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 name="Google Shape;270;p34"/>
          <p:cNvSpPr txBox="1"/>
          <p:nvPr/>
        </p:nvSpPr>
        <p:spPr>
          <a:xfrm>
            <a:off x="347662" y="363537"/>
            <a:ext cx="8440800" cy="23367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VerticalRight.jpg" id="271" name="Google Shape;271;p34"/>
          <p:cNvPicPr preferRelativeResize="0"/>
          <p:nvPr/>
        </p:nvPicPr>
        <p:blipFill rotWithShape="1">
          <a:blip r:embed="rId3">
            <a:alphaModFix/>
          </a:blip>
          <a:srcRect b="0" l="0" r="0" t="0"/>
          <a:stretch/>
        </p:blipFill>
        <p:spPr>
          <a:xfrm>
            <a:off x="7112000" y="457200"/>
            <a:ext cx="1546225" cy="5943600"/>
          </a:xfrm>
          <a:prstGeom prst="rect">
            <a:avLst/>
          </a:prstGeom>
          <a:noFill/>
          <a:ln>
            <a:noFill/>
          </a:ln>
        </p:spPr>
      </p:pic>
      <p:sp>
        <p:nvSpPr>
          <p:cNvPr id="272" name="Google Shape;272;p34"/>
          <p:cNvSpPr txBox="1"/>
          <p:nvPr/>
        </p:nvSpPr>
        <p:spPr>
          <a:xfrm rot="5400000">
            <a:off x="4074299" y="3369449"/>
            <a:ext cx="5943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 name="Google Shape;273;p34"/>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34"/>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effectLst>
                  <a:outerShdw blurRad="50800" rotWithShape="0" algn="tl" dir="2700000" dist="38100">
                    <a:prstClr val="black">
                      <a:alpha val="40000"/>
                    </a:prstClr>
                  </a:outerShdw>
                </a:effectLst>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75" name="Google Shape;275;p34"/>
          <p:cNvSpPr txBox="1"/>
          <p:nvPr>
            <p:ph idx="1" type="body"/>
          </p:nvPr>
        </p:nvSpPr>
        <p:spPr>
          <a:xfrm>
            <a:off x="2286000" y="2286000"/>
            <a:ext cx="6197700" cy="38403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76" name="Google Shape;276;p34"/>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7" name="Google Shape;277;p34"/>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8" name="Google Shape;278;p34"/>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8" name="Shape 28"/>
        <p:cNvGrpSpPr/>
        <p:nvPr/>
      </p:nvGrpSpPr>
      <p:grpSpPr>
        <a:xfrm>
          <a:off x="0" y="0"/>
          <a:ext cx="0" cy="0"/>
          <a:chOff x="0" y="0"/>
          <a:chExt cx="0" cy="0"/>
        </a:xfrm>
      </p:grpSpPr>
      <p:pic>
        <p:nvPicPr>
          <p:cNvPr descr="RunningTop-R.jpg" id="29" name="Google Shape;29;p3"/>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30" name="Google Shape;30;p3"/>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effectLst>
                  <a:outerShdw blurRad="50800" rotWithShape="0" algn="tl" dir="2700000" dist="38100">
                    <a:prstClr val="black">
                      <a:alpha val="40000"/>
                    </a:prstClr>
                  </a:outerShdw>
                </a:effectLst>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31" name="Google Shape;31;p3"/>
          <p:cNvSpPr txBox="1"/>
          <p:nvPr>
            <p:ph idx="1" type="body"/>
          </p:nvPr>
        </p:nvSpPr>
        <p:spPr>
          <a:xfrm>
            <a:off x="2286000" y="2286000"/>
            <a:ext cx="6197700" cy="38403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32" name="Google Shape;32;p3"/>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3"/>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3"/>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5" name="Google Shape;35;p3"/>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3"/>
          <p:cNvSpPr txBox="1"/>
          <p:nvPr/>
        </p:nvSpPr>
        <p:spPr>
          <a:xfrm>
            <a:off x="457200" y="18415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9" name="Shape 79"/>
        <p:cNvGrpSpPr/>
        <p:nvPr/>
      </p:nvGrpSpPr>
      <p:grpSpPr>
        <a:xfrm>
          <a:off x="0" y="0"/>
          <a:ext cx="0" cy="0"/>
          <a:chOff x="0" y="0"/>
          <a:chExt cx="0" cy="0"/>
        </a:xfrm>
      </p:grpSpPr>
      <p:pic>
        <p:nvPicPr>
          <p:cNvPr descr="RunningTop-R.jpg" id="80" name="Google Shape;80;p10"/>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81" name="Google Shape;81;p10"/>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10"/>
          <p:cNvSpPr txBox="1"/>
          <p:nvPr/>
        </p:nvSpPr>
        <p:spPr>
          <a:xfrm>
            <a:off x="457200" y="18415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10"/>
          <p:cNvSpPr txBox="1"/>
          <p:nvPr/>
        </p:nvSpPr>
        <p:spPr>
          <a:xfrm>
            <a:off x="333375" y="566737"/>
            <a:ext cx="8454900" cy="21336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10"/>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10"/>
          <p:cNvSpPr txBox="1"/>
          <p:nvPr/>
        </p:nvSpPr>
        <p:spPr>
          <a:xfrm>
            <a:off x="457200" y="4572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10"/>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effectLst>
                  <a:outerShdw blurRad="50800" rotWithShape="0" algn="tl" dir="2700000" dist="38100">
                    <a:prstClr val="black">
                      <a:alpha val="40000"/>
                    </a:prstClr>
                  </a:outerShdw>
                </a:effectLst>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87" name="Google Shape;87;p10"/>
          <p:cNvSpPr txBox="1"/>
          <p:nvPr>
            <p:ph idx="1" type="body"/>
          </p:nvPr>
        </p:nvSpPr>
        <p:spPr>
          <a:xfrm>
            <a:off x="2286000" y="2286000"/>
            <a:ext cx="6197700" cy="38403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88" name="Google Shape;88;p10"/>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10"/>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10"/>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8" name="Shape 98"/>
        <p:cNvGrpSpPr/>
        <p:nvPr/>
      </p:nvGrpSpPr>
      <p:grpSpPr>
        <a:xfrm>
          <a:off x="0" y="0"/>
          <a:ext cx="0" cy="0"/>
          <a:chOff x="0" y="0"/>
          <a:chExt cx="0" cy="0"/>
        </a:xfrm>
      </p:grpSpPr>
      <p:pic>
        <p:nvPicPr>
          <p:cNvPr descr="RunningTop-R.jpg" id="99" name="Google Shape;99;p12"/>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100" name="Google Shape;100;p12"/>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12"/>
          <p:cNvSpPr txBox="1"/>
          <p:nvPr/>
        </p:nvSpPr>
        <p:spPr>
          <a:xfrm>
            <a:off x="457200" y="18415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12"/>
          <p:cNvSpPr txBox="1"/>
          <p:nvPr/>
        </p:nvSpPr>
        <p:spPr>
          <a:xfrm>
            <a:off x="355600" y="566737"/>
            <a:ext cx="8396400" cy="25971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12"/>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12"/>
          <p:cNvSpPr txBox="1"/>
          <p:nvPr/>
        </p:nvSpPr>
        <p:spPr>
          <a:xfrm>
            <a:off x="457200" y="4572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12"/>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effectLst>
                  <a:outerShdw blurRad="50800" rotWithShape="0" algn="tl" dir="2700000" dist="38100">
                    <a:prstClr val="black">
                      <a:alpha val="40000"/>
                    </a:prstClr>
                  </a:outerShdw>
                </a:effectLst>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106" name="Google Shape;106;p12"/>
          <p:cNvSpPr txBox="1"/>
          <p:nvPr>
            <p:ph idx="1" type="body"/>
          </p:nvPr>
        </p:nvSpPr>
        <p:spPr>
          <a:xfrm>
            <a:off x="2286000" y="2286000"/>
            <a:ext cx="6197700" cy="38403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107" name="Google Shape;107;p12"/>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8" name="Google Shape;108;p12"/>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12"/>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4" name="Shape 114"/>
        <p:cNvGrpSpPr/>
        <p:nvPr/>
      </p:nvGrpSpPr>
      <p:grpSpPr>
        <a:xfrm>
          <a:off x="0" y="0"/>
          <a:ext cx="0" cy="0"/>
          <a:chOff x="0" y="0"/>
          <a:chExt cx="0" cy="0"/>
        </a:xfrm>
      </p:grpSpPr>
      <p:pic>
        <p:nvPicPr>
          <p:cNvPr descr="RunningTop-R.jpg" id="115" name="Google Shape;115;p14"/>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116" name="Google Shape;116;p14"/>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14"/>
          <p:cNvSpPr txBox="1"/>
          <p:nvPr/>
        </p:nvSpPr>
        <p:spPr>
          <a:xfrm>
            <a:off x="457200" y="18415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8" name="Google Shape;118;p14"/>
          <p:cNvCxnSpPr/>
          <p:nvPr/>
        </p:nvCxnSpPr>
        <p:spPr>
          <a:xfrm rot="5400000">
            <a:off x="2885337" y="4483924"/>
            <a:ext cx="3375000" cy="1500"/>
          </a:xfrm>
          <a:prstGeom prst="straightConnector1">
            <a:avLst/>
          </a:prstGeom>
          <a:noFill/>
          <a:ln cap="flat" cmpd="sng" w="12700">
            <a:solidFill>
              <a:srgbClr val="A6A6A6"/>
            </a:solidFill>
            <a:prstDash val="solid"/>
            <a:miter lim="800000"/>
            <a:headEnd len="med" w="med" type="none"/>
            <a:tailEnd len="med" w="med" type="none"/>
          </a:ln>
        </p:spPr>
      </p:cxnSp>
      <p:sp>
        <p:nvSpPr>
          <p:cNvPr id="119" name="Google Shape;119;p14"/>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effectLst>
                  <a:outerShdw blurRad="50800" rotWithShape="0" algn="tl" dir="2700000" dist="38100">
                    <a:prstClr val="black">
                      <a:alpha val="40000"/>
                    </a:prstClr>
                  </a:outerShdw>
                </a:effectLst>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120" name="Google Shape;120;p14"/>
          <p:cNvSpPr txBox="1"/>
          <p:nvPr>
            <p:ph idx="1" type="body"/>
          </p:nvPr>
        </p:nvSpPr>
        <p:spPr>
          <a:xfrm>
            <a:off x="2286000" y="2286000"/>
            <a:ext cx="6197700" cy="38403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121" name="Google Shape;121;p14"/>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2" name="Google Shape;122;p14"/>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14"/>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3" name="Shape 133"/>
        <p:cNvGrpSpPr/>
        <p:nvPr/>
      </p:nvGrpSpPr>
      <p:grpSpPr>
        <a:xfrm>
          <a:off x="0" y="0"/>
          <a:ext cx="0" cy="0"/>
          <a:chOff x="0" y="0"/>
          <a:chExt cx="0" cy="0"/>
        </a:xfrm>
      </p:grpSpPr>
      <p:sp>
        <p:nvSpPr>
          <p:cNvPr id="134" name="Google Shape;134;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5" name="Google Shape;135;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6" name="Google Shape;136;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7" name="Google Shape;137;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8" name="Google Shape;138;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8" name="Shape 208"/>
        <p:cNvGrpSpPr/>
        <p:nvPr/>
      </p:nvGrpSpPr>
      <p:grpSpPr>
        <a:xfrm>
          <a:off x="0" y="0"/>
          <a:ext cx="0" cy="0"/>
          <a:chOff x="0" y="0"/>
          <a:chExt cx="0" cy="0"/>
        </a:xfrm>
      </p:grpSpPr>
      <p:pic>
        <p:nvPicPr>
          <p:cNvPr descr="RunningTop-R.jpg" id="209" name="Google Shape;209;p28"/>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10" name="Google Shape;210;p28"/>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 name="Google Shape;211;p28"/>
          <p:cNvSpPr txBox="1"/>
          <p:nvPr/>
        </p:nvSpPr>
        <p:spPr>
          <a:xfrm>
            <a:off x="457200" y="18415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 name="Google Shape;212;p28"/>
          <p:cNvSpPr txBox="1"/>
          <p:nvPr/>
        </p:nvSpPr>
        <p:spPr>
          <a:xfrm>
            <a:off x="341312" y="928687"/>
            <a:ext cx="8432700" cy="17718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28"/>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28"/>
          <p:cNvSpPr txBox="1"/>
          <p:nvPr/>
        </p:nvSpPr>
        <p:spPr>
          <a:xfrm>
            <a:off x="457200" y="817562"/>
            <a:ext cx="8229600" cy="117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TitleSlideTop.jpg" id="215" name="Google Shape;215;p28"/>
          <p:cNvPicPr preferRelativeResize="0"/>
          <p:nvPr/>
        </p:nvPicPr>
        <p:blipFill rotWithShape="1">
          <a:blip r:embed="rId3">
            <a:alphaModFix/>
          </a:blip>
          <a:srcRect b="0" l="0" r="0" t="0"/>
          <a:stretch/>
        </p:blipFill>
        <p:spPr>
          <a:xfrm>
            <a:off x="457200" y="457200"/>
            <a:ext cx="8229600" cy="357187"/>
          </a:xfrm>
          <a:prstGeom prst="rect">
            <a:avLst/>
          </a:prstGeom>
          <a:noFill/>
          <a:ln>
            <a:noFill/>
          </a:ln>
        </p:spPr>
      </p:pic>
      <p:pic>
        <p:nvPicPr>
          <p:cNvPr descr="TitleSlideBottom.jpg" id="216" name="Google Shape;216;p28"/>
          <p:cNvPicPr preferRelativeResize="0"/>
          <p:nvPr/>
        </p:nvPicPr>
        <p:blipFill rotWithShape="1">
          <a:blip r:embed="rId4">
            <a:alphaModFix/>
          </a:blip>
          <a:srcRect b="0" l="0" r="0" t="0"/>
          <a:stretch/>
        </p:blipFill>
        <p:spPr>
          <a:xfrm>
            <a:off x="457200" y="2700337"/>
            <a:ext cx="8229600" cy="3700462"/>
          </a:xfrm>
          <a:prstGeom prst="rect">
            <a:avLst/>
          </a:prstGeom>
          <a:noFill/>
          <a:ln>
            <a:noFill/>
          </a:ln>
        </p:spPr>
      </p:pic>
      <p:sp>
        <p:nvSpPr>
          <p:cNvPr id="217" name="Google Shape;217;p28"/>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effectLst>
                  <a:outerShdw blurRad="50800" rotWithShape="0" algn="tl" dir="2700000" dist="38100">
                    <a:prstClr val="black">
                      <a:alpha val="40000"/>
                    </a:prstClr>
                  </a:outerShdw>
                </a:effectLst>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18" name="Google Shape;218;p28"/>
          <p:cNvSpPr txBox="1"/>
          <p:nvPr>
            <p:ph idx="1" type="body"/>
          </p:nvPr>
        </p:nvSpPr>
        <p:spPr>
          <a:xfrm>
            <a:off x="2286000" y="2286000"/>
            <a:ext cx="6197700" cy="38403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19" name="Google Shape;219;p28"/>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0" name="Google Shape;220;p28"/>
          <p:cNvSpPr txBox="1"/>
          <p:nvPr>
            <p:ph idx="12" type="sldNum"/>
          </p:nvPr>
        </p:nvSpPr>
        <p:spPr>
          <a:xfrm>
            <a:off x="4305300" y="6492875"/>
            <a:ext cx="5334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221" name="Google Shape;221;p28"/>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9"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8" name="Shape 228"/>
        <p:cNvGrpSpPr/>
        <p:nvPr/>
      </p:nvGrpSpPr>
      <p:grpSpPr>
        <a:xfrm>
          <a:off x="0" y="0"/>
          <a:ext cx="0" cy="0"/>
          <a:chOff x="0" y="0"/>
          <a:chExt cx="0" cy="0"/>
        </a:xfrm>
      </p:grpSpPr>
      <p:pic>
        <p:nvPicPr>
          <p:cNvPr descr="RunningTop-R.jpg" id="229" name="Google Shape;229;p30"/>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30" name="Google Shape;230;p30"/>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30"/>
          <p:cNvSpPr txBox="1"/>
          <p:nvPr/>
        </p:nvSpPr>
        <p:spPr>
          <a:xfrm>
            <a:off x="457200" y="18415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green.gif" id="232" name="Google Shape;232;p30"/>
          <p:cNvPicPr preferRelativeResize="0"/>
          <p:nvPr/>
        </p:nvPicPr>
        <p:blipFill rotWithShape="1">
          <a:blip r:embed="rId3">
            <a:alphaModFix/>
          </a:blip>
          <a:srcRect b="0" l="0" r="0" t="0"/>
          <a:stretch/>
        </p:blipFill>
        <p:spPr>
          <a:xfrm>
            <a:off x="8429625" y="5562600"/>
            <a:ext cx="714375" cy="838200"/>
          </a:xfrm>
          <a:prstGeom prst="rect">
            <a:avLst/>
          </a:prstGeom>
          <a:noFill/>
          <a:ln>
            <a:noFill/>
          </a:ln>
        </p:spPr>
      </p:pic>
      <p:pic>
        <p:nvPicPr>
          <p:cNvPr descr="hand.gif" id="233" name="Google Shape;233;p30"/>
          <p:cNvPicPr preferRelativeResize="0"/>
          <p:nvPr/>
        </p:nvPicPr>
        <p:blipFill rotWithShape="1">
          <a:blip r:embed="rId4">
            <a:alphaModFix/>
          </a:blip>
          <a:srcRect b="0" l="0" r="0" t="0"/>
          <a:stretch/>
        </p:blipFill>
        <p:spPr>
          <a:xfrm>
            <a:off x="0" y="6115050"/>
            <a:ext cx="1190625" cy="742950"/>
          </a:xfrm>
          <a:prstGeom prst="rect">
            <a:avLst/>
          </a:prstGeom>
          <a:noFill/>
          <a:ln>
            <a:noFill/>
          </a:ln>
        </p:spPr>
      </p:pic>
      <p:sp>
        <p:nvSpPr>
          <p:cNvPr id="234" name="Google Shape;234;p30"/>
          <p:cNvSpPr/>
          <p:nvPr/>
        </p:nvSpPr>
        <p:spPr>
          <a:xfrm>
            <a:off x="1171575" y="6124575"/>
            <a:ext cx="7286625" cy="219075"/>
          </a:xfrm>
          <a:custGeom>
            <a:rect b="b" l="l" r="r" t="t"/>
            <a:pathLst>
              <a:path extrusionOk="0" h="219075" w="728662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top.gif" id="235" name="Google Shape;235;p30"/>
          <p:cNvPicPr preferRelativeResize="0"/>
          <p:nvPr/>
        </p:nvPicPr>
        <p:blipFill rotWithShape="1">
          <a:blip r:embed="rId5">
            <a:alphaModFix/>
          </a:blip>
          <a:srcRect b="0" l="0" r="0" t="0"/>
          <a:stretch/>
        </p:blipFill>
        <p:spPr>
          <a:xfrm rot="-2760000">
            <a:off x="-155575" y="330200"/>
            <a:ext cx="2000250" cy="1047750"/>
          </a:xfrm>
          <a:prstGeom prst="rect">
            <a:avLst/>
          </a:prstGeom>
          <a:noFill/>
          <a:ln>
            <a:noFill/>
          </a:ln>
        </p:spPr>
      </p:pic>
      <p:sp>
        <p:nvSpPr>
          <p:cNvPr id="236" name="Google Shape;236;p30"/>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effectLst>
                  <a:outerShdw blurRad="50800" rotWithShape="0" algn="tl" dir="2700000" dist="38100">
                    <a:prstClr val="black">
                      <a:alpha val="40000"/>
                    </a:prstClr>
                  </a:outerShdw>
                </a:effectLst>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37" name="Google Shape;237;p30"/>
          <p:cNvSpPr txBox="1"/>
          <p:nvPr>
            <p:ph idx="1" type="body"/>
          </p:nvPr>
        </p:nvSpPr>
        <p:spPr>
          <a:xfrm>
            <a:off x="2286000" y="2286000"/>
            <a:ext cx="6197700" cy="38403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38" name="Google Shape;238;p30"/>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9" name="Google Shape;239;p30"/>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0" name="Google Shape;240;p30"/>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7" name="Shape 247"/>
        <p:cNvGrpSpPr/>
        <p:nvPr/>
      </p:nvGrpSpPr>
      <p:grpSpPr>
        <a:xfrm>
          <a:off x="0" y="0"/>
          <a:ext cx="0" cy="0"/>
          <a:chOff x="0" y="0"/>
          <a:chExt cx="0" cy="0"/>
        </a:xfrm>
      </p:grpSpPr>
      <p:pic>
        <p:nvPicPr>
          <p:cNvPr descr="RunningTop-R.jpg" id="248" name="Google Shape;248;p32"/>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49" name="Google Shape;249;p32"/>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 name="Google Shape;250;p32"/>
          <p:cNvSpPr txBox="1"/>
          <p:nvPr/>
        </p:nvSpPr>
        <p:spPr>
          <a:xfrm>
            <a:off x="457200" y="1841500"/>
            <a:ext cx="8229600" cy="119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 name="Google Shape;251;p32"/>
          <p:cNvSpPr txBox="1"/>
          <p:nvPr/>
        </p:nvSpPr>
        <p:spPr>
          <a:xfrm>
            <a:off x="355600" y="347662"/>
            <a:ext cx="8432700" cy="23526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2" name="Google Shape;252;p32"/>
          <p:cNvSpPr txBox="1"/>
          <p:nvPr/>
        </p:nvSpPr>
        <p:spPr>
          <a:xfrm>
            <a:off x="320675" y="320675"/>
            <a:ext cx="8502600" cy="621660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3" name="Google Shape;253;p32"/>
          <p:cNvSpPr txBox="1"/>
          <p:nvPr/>
        </p:nvSpPr>
        <p:spPr>
          <a:xfrm rot="5400000">
            <a:off x="5598387" y="3310800"/>
            <a:ext cx="5943600" cy="236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 name="Google Shape;254;p32"/>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effectLst>
                  <a:outerShdw blurRad="50800" rotWithShape="0" algn="tl" dir="2700000" dist="38100">
                    <a:prstClr val="black">
                      <a:alpha val="40000"/>
                    </a:prstClr>
                  </a:outerShdw>
                </a:effectLst>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55" name="Google Shape;255;p32"/>
          <p:cNvSpPr txBox="1"/>
          <p:nvPr>
            <p:ph idx="1" type="body"/>
          </p:nvPr>
        </p:nvSpPr>
        <p:spPr>
          <a:xfrm>
            <a:off x="2286000" y="2286000"/>
            <a:ext cx="6197700" cy="38403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56" name="Google Shape;256;p32"/>
          <p:cNvSpPr txBox="1"/>
          <p:nvPr>
            <p:ph idx="10" type="dt"/>
          </p:nvPr>
        </p:nvSpPr>
        <p:spPr>
          <a:xfrm>
            <a:off x="6689725" y="6492875"/>
            <a:ext cx="21336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7" name="Google Shape;257;p32"/>
          <p:cNvSpPr txBox="1"/>
          <p:nvPr>
            <p:ph idx="11" type="ftr"/>
          </p:nvPr>
        </p:nvSpPr>
        <p:spPr>
          <a:xfrm>
            <a:off x="317500" y="6492875"/>
            <a:ext cx="3416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8" name="Google Shape;258;p32"/>
          <p:cNvSpPr txBox="1"/>
          <p:nvPr>
            <p:ph idx="12" type="sldNum"/>
          </p:nvPr>
        </p:nvSpPr>
        <p:spPr>
          <a:xfrm>
            <a:off x="379412" y="6149975"/>
            <a:ext cx="533400" cy="3651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5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5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59.jpg"/><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61.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 Id="rId3" Type="http://schemas.openxmlformats.org/officeDocument/2006/relationships/image" Target="../media/image63.png"/><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image" Target="../media/image6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 Id="rId3" Type="http://schemas.openxmlformats.org/officeDocument/2006/relationships/image" Target="../media/image6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6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image" Target="../media/image6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7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7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7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7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7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7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7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7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2438400" y="2209800"/>
            <a:ext cx="6285000" cy="2482800"/>
          </a:xfrm>
          <a:prstGeom prst="rect">
            <a:avLst/>
          </a:prstGeom>
          <a:noFill/>
          <a:ln>
            <a:noFill/>
          </a:ln>
        </p:spPr>
        <p:txBody>
          <a:bodyPr anchorCtr="0" anchor="b" bIns="0" lIns="91425" spcFirstLastPara="1" rIns="91425" wrap="square" tIns="0">
            <a:noAutofit/>
          </a:bodyPr>
          <a:lstStyle/>
          <a:p>
            <a:pPr indent="0" lvl="0" marL="0" rtl="0" algn="r">
              <a:lnSpc>
                <a:spcPct val="117391"/>
              </a:lnSpc>
              <a:spcBef>
                <a:spcPts val="0"/>
              </a:spcBef>
              <a:spcAft>
                <a:spcPts val="0"/>
              </a:spcAft>
              <a:buClr>
                <a:schemeClr val="accent1"/>
              </a:buClr>
              <a:buSzPts val="4600"/>
              <a:buFont typeface="Lustria"/>
              <a:buNone/>
            </a:pPr>
            <a:r>
              <a:rPr b="0" i="0" lang="en-US" sz="4600" u="none">
                <a:solidFill>
                  <a:schemeClr val="accent1"/>
                </a:solidFill>
                <a:latin typeface="Lustria"/>
                <a:ea typeface="Lustria"/>
                <a:cs typeface="Lustria"/>
                <a:sym typeface="Lustria"/>
              </a:rPr>
              <a:t>Chapter 11</a:t>
            </a:r>
            <a:br>
              <a:rPr b="0" i="0" lang="en-US" sz="4600" u="none">
                <a:solidFill>
                  <a:schemeClr val="accent1"/>
                </a:solidFill>
                <a:latin typeface="Lustria"/>
                <a:ea typeface="Lustria"/>
                <a:cs typeface="Lustria"/>
                <a:sym typeface="Lustria"/>
              </a:rPr>
            </a:br>
            <a:r>
              <a:rPr b="0" i="0" lang="en-US" sz="4600" u="none">
                <a:solidFill>
                  <a:schemeClr val="accent1"/>
                </a:solidFill>
                <a:latin typeface="Lustria"/>
                <a:ea typeface="Lustria"/>
                <a:cs typeface="Lustria"/>
                <a:sym typeface="Lustria"/>
              </a:rPr>
              <a:t>I/O Management </a:t>
            </a:r>
            <a:br>
              <a:rPr b="0" i="0" lang="en-US" sz="4600" u="none">
                <a:solidFill>
                  <a:schemeClr val="accent1"/>
                </a:solidFill>
                <a:latin typeface="Lustria"/>
                <a:ea typeface="Lustria"/>
                <a:cs typeface="Lustria"/>
                <a:sym typeface="Lustria"/>
              </a:rPr>
            </a:br>
            <a:r>
              <a:rPr b="0" i="0" lang="en-US" sz="4600" u="none">
                <a:solidFill>
                  <a:schemeClr val="accent1"/>
                </a:solidFill>
                <a:latin typeface="Lustria"/>
                <a:ea typeface="Lustria"/>
                <a:cs typeface="Lustria"/>
                <a:sym typeface="Lustria"/>
              </a:rPr>
              <a:t>and Disk Scheduling</a:t>
            </a:r>
            <a:endParaRPr/>
          </a:p>
        </p:txBody>
      </p:sp>
      <p:sp>
        <p:nvSpPr>
          <p:cNvPr id="291" name="Google Shape;291;p36"/>
          <p:cNvSpPr txBox="1"/>
          <p:nvPr>
            <p:ph idx="1" type="body"/>
          </p:nvPr>
        </p:nvSpPr>
        <p:spPr>
          <a:xfrm>
            <a:off x="3276600" y="4800600"/>
            <a:ext cx="5395800" cy="811200"/>
          </a:xfrm>
          <a:prstGeom prst="rect">
            <a:avLst/>
          </a:prstGeom>
          <a:noFill/>
          <a:ln>
            <a:noFill/>
          </a:ln>
        </p:spPr>
        <p:txBody>
          <a:bodyPr anchorCtr="0" anchor="t" bIns="0" lIns="91425" spcFirstLastPara="1" rIns="91425" wrap="square" tIns="0">
            <a:normAutofit/>
          </a:bodyPr>
          <a:lstStyle/>
          <a:p>
            <a:pPr indent="0" lvl="0" marL="0" rtl="0" algn="r">
              <a:lnSpc>
                <a:spcPct val="100000"/>
              </a:lnSpc>
              <a:spcBef>
                <a:spcPts val="0"/>
              </a:spcBef>
              <a:spcAft>
                <a:spcPts val="0"/>
              </a:spcAft>
              <a:buSzPts val="1350"/>
              <a:buNone/>
            </a:pPr>
            <a:r>
              <a:rPr b="0" i="0" lang="en-US" sz="1800" u="none">
                <a:solidFill>
                  <a:srgbClr val="7F7F7F"/>
                </a:solidFill>
                <a:latin typeface="Lustria"/>
                <a:ea typeface="Lustria"/>
                <a:cs typeface="Lustria"/>
                <a:sym typeface="Lustria"/>
              </a:rPr>
              <a:t>Seventh Edition</a:t>
            </a:r>
            <a:br>
              <a:rPr b="0" i="0" lang="en-US" sz="1800" u="none">
                <a:solidFill>
                  <a:srgbClr val="7F7F7F"/>
                </a:solidFill>
                <a:latin typeface="Lustria"/>
                <a:ea typeface="Lustria"/>
                <a:cs typeface="Lustria"/>
                <a:sym typeface="Lustria"/>
              </a:rPr>
            </a:br>
            <a:r>
              <a:rPr b="0" i="0" lang="en-US" sz="1800" u="none">
                <a:solidFill>
                  <a:srgbClr val="7F7F7F"/>
                </a:solidFill>
                <a:latin typeface="Lustria"/>
                <a:ea typeface="Lustria"/>
                <a:cs typeface="Lustria"/>
                <a:sym typeface="Lustria"/>
              </a:rPr>
              <a:t>By William Stallings</a:t>
            </a:r>
            <a:endParaRPr/>
          </a:p>
        </p:txBody>
      </p:sp>
      <p:sp>
        <p:nvSpPr>
          <p:cNvPr id="292" name="Google Shape;292;p36"/>
          <p:cNvSpPr txBox="1"/>
          <p:nvPr/>
        </p:nvSpPr>
        <p:spPr>
          <a:xfrm>
            <a:off x="609600" y="1600200"/>
            <a:ext cx="1905000" cy="30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433D26"/>
              </a:buClr>
              <a:buSzPts val="3200"/>
              <a:buFont typeface="Lustria"/>
              <a:buNone/>
            </a:pPr>
            <a:r>
              <a:rPr b="0" i="1" lang="en-US" sz="3200" u="none">
                <a:solidFill>
                  <a:srgbClr val="433D26"/>
                </a:solidFill>
                <a:latin typeface="Lustria"/>
                <a:ea typeface="Lustria"/>
                <a:cs typeface="Lustria"/>
                <a:sym typeface="Lustria"/>
              </a:rPr>
              <a:t>Operating Systems:</a:t>
            </a:r>
            <a:br>
              <a:rPr b="0" i="1" lang="en-US" sz="3200" u="none">
                <a:solidFill>
                  <a:srgbClr val="433D26"/>
                </a:solidFill>
                <a:latin typeface="Lustria"/>
                <a:ea typeface="Lustria"/>
                <a:cs typeface="Lustria"/>
                <a:sym typeface="Lustria"/>
              </a:rPr>
            </a:br>
            <a:r>
              <a:rPr b="0" i="1" lang="en-US" sz="3200" u="none">
                <a:solidFill>
                  <a:srgbClr val="433D26"/>
                </a:solidFill>
                <a:latin typeface="Lustria"/>
                <a:ea typeface="Lustria"/>
                <a:cs typeface="Lustria"/>
                <a:sym typeface="Lustria"/>
              </a:rPr>
              <a:t>Internals and Design Principles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idx="4294967295" type="title"/>
          </p:nvPr>
        </p:nvSpPr>
        <p:spPr>
          <a:xfrm>
            <a:off x="381000" y="2971800"/>
            <a:ext cx="3352800" cy="915900"/>
          </a:xfrm>
          <a:prstGeom prst="rect">
            <a:avLst/>
          </a:prstGeom>
          <a:noFill/>
          <a:ln>
            <a:noFill/>
          </a:ln>
        </p:spPr>
        <p:txBody>
          <a:bodyPr anchorCtr="0" anchor="b" bIns="0" lIns="91425" spcFirstLastPara="1" rIns="91425" wrap="square" tIns="0">
            <a:noAutofit/>
          </a:bodyPr>
          <a:lstStyle/>
          <a:p>
            <a:pPr indent="0" lvl="0" marL="0" marR="0" rtl="0" algn="l">
              <a:lnSpc>
                <a:spcPct val="112500"/>
              </a:lnSpc>
              <a:spcBef>
                <a:spcPts val="0"/>
              </a:spcBef>
              <a:spcAft>
                <a:spcPts val="0"/>
              </a:spcAft>
              <a:buClr>
                <a:srgbClr val="660066"/>
              </a:buClr>
              <a:buSzPts val="4800"/>
              <a:buFont typeface="Lustria"/>
              <a:buNone/>
            </a:pPr>
            <a:r>
              <a:rPr b="0" i="0" lang="en-US" sz="48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Alternative</a:t>
            </a:r>
            <a:endParaRPr/>
          </a:p>
        </p:txBody>
      </p:sp>
      <p:pic>
        <p:nvPicPr>
          <p:cNvPr descr="Fig11_03a.gif" id="364" name="Google Shape;364;p45"/>
          <p:cNvPicPr preferRelativeResize="0"/>
          <p:nvPr>
            <p:ph idx="4294967295" type="body"/>
          </p:nvPr>
        </p:nvPicPr>
        <p:blipFill rotWithShape="1">
          <a:blip r:embed="rId3">
            <a:alphaModFix/>
          </a:blip>
          <a:srcRect b="0" l="0" r="0" t="0"/>
          <a:stretch/>
        </p:blipFill>
        <p:spPr>
          <a:xfrm>
            <a:off x="381000" y="838200"/>
            <a:ext cx="5554800" cy="1549500"/>
          </a:xfrm>
          <a:prstGeom prst="rect">
            <a:avLst/>
          </a:prstGeom>
          <a:noFill/>
          <a:ln>
            <a:noFill/>
          </a:ln>
        </p:spPr>
      </p:pic>
      <p:pic>
        <p:nvPicPr>
          <p:cNvPr descr="Fig11_03b.gif" id="365" name="Google Shape;365;p45"/>
          <p:cNvPicPr preferRelativeResize="0"/>
          <p:nvPr/>
        </p:nvPicPr>
        <p:blipFill rotWithShape="1">
          <a:blip r:embed="rId4">
            <a:alphaModFix/>
          </a:blip>
          <a:srcRect b="0" l="0" r="0" t="0"/>
          <a:stretch/>
        </p:blipFill>
        <p:spPr>
          <a:xfrm>
            <a:off x="3657600" y="2514600"/>
            <a:ext cx="5010151" cy="1778000"/>
          </a:xfrm>
          <a:prstGeom prst="rect">
            <a:avLst/>
          </a:prstGeom>
          <a:noFill/>
          <a:ln>
            <a:noFill/>
          </a:ln>
        </p:spPr>
      </p:pic>
      <p:pic>
        <p:nvPicPr>
          <p:cNvPr descr="Fig11_03c.gif" id="366" name="Google Shape;366;p45"/>
          <p:cNvPicPr preferRelativeResize="0"/>
          <p:nvPr/>
        </p:nvPicPr>
        <p:blipFill rotWithShape="1">
          <a:blip r:embed="rId5">
            <a:alphaModFix/>
          </a:blip>
          <a:srcRect b="0" l="0" r="0" t="0"/>
          <a:stretch/>
        </p:blipFill>
        <p:spPr>
          <a:xfrm>
            <a:off x="457200" y="4419600"/>
            <a:ext cx="4495800" cy="2058987"/>
          </a:xfrm>
          <a:prstGeom prst="rect">
            <a:avLst/>
          </a:prstGeom>
          <a:noFill/>
          <a:ln>
            <a:noFill/>
          </a:ln>
        </p:spPr>
      </p:pic>
      <p:sp>
        <p:nvSpPr>
          <p:cNvPr id="367" name="Google Shape;367;p45"/>
          <p:cNvSpPr/>
          <p:nvPr/>
        </p:nvSpPr>
        <p:spPr>
          <a:xfrm>
            <a:off x="6324600" y="1219200"/>
            <a:ext cx="24063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0066"/>
              </a:buClr>
              <a:buSzPts val="4800"/>
              <a:buFont typeface="Lustria"/>
              <a:buNone/>
            </a:pPr>
            <a:r>
              <a:rPr b="0" i="0" lang="en-US" sz="48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DMA</a:t>
            </a:r>
            <a:endParaRPr/>
          </a:p>
        </p:txBody>
      </p:sp>
      <p:sp>
        <p:nvSpPr>
          <p:cNvPr id="368" name="Google Shape;368;p45"/>
          <p:cNvSpPr txBox="1"/>
          <p:nvPr/>
        </p:nvSpPr>
        <p:spPr>
          <a:xfrm>
            <a:off x="5055020" y="5105400"/>
            <a:ext cx="3784200" cy="782400"/>
          </a:xfrm>
          <a:prstGeom prst="rect">
            <a:avLst/>
          </a:prstGeom>
          <a:noFill/>
          <a:ln>
            <a:noFill/>
          </a:ln>
        </p:spPr>
        <p:txBody>
          <a:bodyPr anchorCtr="0" anchor="t" bIns="45700" lIns="91425" spcFirstLastPara="1" rIns="91425" wrap="square" tIns="45700">
            <a:spAutoFit/>
          </a:bodyPr>
          <a:lstStyle/>
          <a:p>
            <a:pPr indent="0" lvl="0" marL="0" marR="0" rtl="0" algn="l">
              <a:lnSpc>
                <a:spcPct val="122727"/>
              </a:lnSpc>
              <a:spcBef>
                <a:spcPts val="0"/>
              </a:spcBef>
              <a:spcAft>
                <a:spcPts val="0"/>
              </a:spcAft>
              <a:buClr>
                <a:srgbClr val="660066"/>
              </a:buClr>
              <a:buSzPts val="4400"/>
              <a:buFont typeface="Lustria"/>
              <a:buNone/>
            </a:pPr>
            <a:r>
              <a:rPr b="0" i="0" lang="en-US" sz="44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Configurations</a:t>
            </a:r>
            <a:endParaRPr/>
          </a:p>
        </p:txBody>
      </p:sp>
    </p:spTree>
  </p:cSld>
  <p:clrMapOvr>
    <a:masterClrMapping/>
  </p:clrMapOvr>
  <p:transition spd="med">
    <p:strips dir="ru"/>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6"/>
          <p:cNvSpPr txBox="1"/>
          <p:nvPr>
            <p:ph idx="4294967295" type="title"/>
          </p:nvPr>
        </p:nvSpPr>
        <p:spPr>
          <a:xfrm>
            <a:off x="658813" y="456253"/>
            <a:ext cx="7824900" cy="12201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Design Objectives</a:t>
            </a:r>
            <a:endParaRPr b="0" i="0"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endParaRPr>
          </a:p>
        </p:txBody>
      </p:sp>
      <p:sp>
        <p:nvSpPr>
          <p:cNvPr id="375" name="Google Shape;375;p46"/>
          <p:cNvSpPr txBox="1"/>
          <p:nvPr>
            <p:ph idx="1" type="body"/>
          </p:nvPr>
        </p:nvSpPr>
        <p:spPr>
          <a:xfrm>
            <a:off x="663575" y="2039937"/>
            <a:ext cx="3657600" cy="730200"/>
          </a:xfrm>
          <a:prstGeom prst="rect">
            <a:avLst/>
          </a:prstGeom>
          <a:noFill/>
          <a:ln>
            <a:noFill/>
          </a:ln>
        </p:spPr>
        <p:txBody>
          <a:bodyPr anchorCtr="0" anchor="ctr" bIns="0" lIns="91425" spcFirstLastPara="1" rIns="91425" wrap="square" tIns="0">
            <a:noAutofit/>
          </a:bodyPr>
          <a:lstStyle/>
          <a:p>
            <a:pPr indent="0" lvl="0" marL="0" rtl="0" algn="ctr">
              <a:lnSpc>
                <a:spcPct val="115384"/>
              </a:lnSpc>
              <a:spcBef>
                <a:spcPts val="0"/>
              </a:spcBef>
              <a:spcAft>
                <a:spcPts val="0"/>
              </a:spcAft>
              <a:buSzPts val="1950"/>
              <a:buNone/>
            </a:pPr>
            <a:r>
              <a:rPr b="1" i="0" lang="en-US" sz="2600" u="none">
                <a:solidFill>
                  <a:srgbClr val="660066"/>
                </a:solidFill>
                <a:latin typeface="Lustria"/>
                <a:ea typeface="Lustria"/>
                <a:cs typeface="Lustria"/>
                <a:sym typeface="Lustria"/>
              </a:rPr>
              <a:t>Efficiency</a:t>
            </a:r>
            <a:endParaRPr/>
          </a:p>
        </p:txBody>
      </p:sp>
      <p:sp>
        <p:nvSpPr>
          <p:cNvPr id="376" name="Google Shape;376;p46"/>
          <p:cNvSpPr txBox="1"/>
          <p:nvPr>
            <p:ph idx="1" type="body"/>
          </p:nvPr>
        </p:nvSpPr>
        <p:spPr>
          <a:xfrm>
            <a:off x="663575" y="2797175"/>
            <a:ext cx="3657600" cy="33291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350"/>
              <a:buFont typeface="Noto Sans Symbols"/>
              <a:buChar char="■"/>
            </a:pPr>
            <a:r>
              <a:rPr b="0" i="0" lang="en-US" sz="1800" u="none" cap="none" strike="noStrike">
                <a:solidFill>
                  <a:srgbClr val="660066"/>
                </a:solidFill>
                <a:latin typeface="Lustria"/>
                <a:ea typeface="Lustria"/>
                <a:cs typeface="Lustria"/>
                <a:sym typeface="Lustria"/>
              </a:rPr>
              <a:t>Major effort in I/O design</a:t>
            </a:r>
            <a:endParaRPr/>
          </a:p>
          <a:p>
            <a:pPr indent="-282575" lvl="0" marL="282575" marR="0" rtl="0" algn="l">
              <a:lnSpc>
                <a:spcPct val="100000"/>
              </a:lnSpc>
              <a:spcBef>
                <a:spcPts val="1600"/>
              </a:spcBef>
              <a:spcAft>
                <a:spcPts val="0"/>
              </a:spcAft>
              <a:buClr>
                <a:srgbClr val="660066"/>
              </a:buClr>
              <a:buSzPts val="1350"/>
              <a:buFont typeface="Noto Sans Symbols"/>
              <a:buChar char="■"/>
            </a:pPr>
            <a:r>
              <a:rPr b="0" i="0" lang="en-US" sz="1800" u="none" cap="none" strike="noStrike">
                <a:solidFill>
                  <a:srgbClr val="660066"/>
                </a:solidFill>
                <a:latin typeface="Lustria"/>
                <a:ea typeface="Lustria"/>
                <a:cs typeface="Lustria"/>
                <a:sym typeface="Lustria"/>
              </a:rPr>
              <a:t>Important because I/O operations often form a bottleneck</a:t>
            </a:r>
            <a:endParaRPr/>
          </a:p>
          <a:p>
            <a:pPr indent="-282575" lvl="0" marL="282575" marR="0" rtl="0" algn="l">
              <a:lnSpc>
                <a:spcPct val="100000"/>
              </a:lnSpc>
              <a:spcBef>
                <a:spcPts val="1600"/>
              </a:spcBef>
              <a:spcAft>
                <a:spcPts val="0"/>
              </a:spcAft>
              <a:buClr>
                <a:srgbClr val="660066"/>
              </a:buClr>
              <a:buSzPts val="1350"/>
              <a:buFont typeface="Noto Sans Symbols"/>
              <a:buChar char="■"/>
            </a:pPr>
            <a:r>
              <a:rPr b="0" i="0" lang="en-US" sz="1800" u="none" cap="none" strike="noStrike">
                <a:solidFill>
                  <a:srgbClr val="660066"/>
                </a:solidFill>
                <a:latin typeface="Lustria"/>
                <a:ea typeface="Lustria"/>
                <a:cs typeface="Lustria"/>
                <a:sym typeface="Lustria"/>
              </a:rPr>
              <a:t>Most I/O devices are extremely slow compared with main memory and the processor</a:t>
            </a:r>
            <a:endParaRPr/>
          </a:p>
          <a:p>
            <a:pPr indent="-282575" lvl="0" marL="282575" marR="0" rtl="0" algn="l">
              <a:lnSpc>
                <a:spcPct val="100000"/>
              </a:lnSpc>
              <a:spcBef>
                <a:spcPts val="1600"/>
              </a:spcBef>
              <a:spcAft>
                <a:spcPts val="0"/>
              </a:spcAft>
              <a:buClr>
                <a:srgbClr val="660066"/>
              </a:buClr>
              <a:buSzPts val="1350"/>
              <a:buFont typeface="Noto Sans Symbols"/>
              <a:buChar char="■"/>
            </a:pPr>
            <a:r>
              <a:rPr b="0" i="0" lang="en-US" sz="1800" u="none" cap="none" strike="noStrike">
                <a:solidFill>
                  <a:srgbClr val="660066"/>
                </a:solidFill>
                <a:latin typeface="Lustria"/>
                <a:ea typeface="Lustria"/>
                <a:cs typeface="Lustria"/>
                <a:sym typeface="Lustria"/>
              </a:rPr>
              <a:t>The area that has received the most attention is disk I/O</a:t>
            </a:r>
            <a:endParaRPr/>
          </a:p>
          <a:p>
            <a:pPr indent="-196850" lvl="0" marL="282575" marR="0" rtl="0" algn="l">
              <a:spcBef>
                <a:spcPts val="1800"/>
              </a:spcBef>
              <a:spcAft>
                <a:spcPts val="0"/>
              </a:spcAft>
              <a:buClr>
                <a:schemeClr val="accent1"/>
              </a:buClr>
              <a:buSzPts val="1350"/>
              <a:buFont typeface="Noto Sans Symbols"/>
              <a:buNone/>
            </a:pPr>
            <a:r>
              <a:t/>
            </a:r>
            <a:endParaRPr b="0" i="0" sz="1800" u="none">
              <a:solidFill>
                <a:srgbClr val="660066"/>
              </a:solidFill>
              <a:latin typeface="Lustria"/>
              <a:ea typeface="Lustria"/>
              <a:cs typeface="Lustria"/>
              <a:sym typeface="Lustria"/>
            </a:endParaRPr>
          </a:p>
        </p:txBody>
      </p:sp>
      <p:sp>
        <p:nvSpPr>
          <p:cNvPr id="377" name="Google Shape;377;p46"/>
          <p:cNvSpPr txBox="1"/>
          <p:nvPr>
            <p:ph idx="1" type="body"/>
          </p:nvPr>
        </p:nvSpPr>
        <p:spPr>
          <a:xfrm>
            <a:off x="4827587" y="2039937"/>
            <a:ext cx="3657600" cy="730200"/>
          </a:xfrm>
          <a:prstGeom prst="rect">
            <a:avLst/>
          </a:prstGeom>
          <a:noFill/>
          <a:ln>
            <a:noFill/>
          </a:ln>
        </p:spPr>
        <p:txBody>
          <a:bodyPr anchorCtr="0" anchor="ctr" bIns="0" lIns="91425" spcFirstLastPara="1" rIns="91425" wrap="square" tIns="0">
            <a:noAutofit/>
          </a:bodyPr>
          <a:lstStyle/>
          <a:p>
            <a:pPr indent="0" lvl="0" marL="0" rtl="0" algn="ctr">
              <a:lnSpc>
                <a:spcPct val="115384"/>
              </a:lnSpc>
              <a:spcBef>
                <a:spcPts val="0"/>
              </a:spcBef>
              <a:spcAft>
                <a:spcPts val="0"/>
              </a:spcAft>
              <a:buSzPts val="1950"/>
              <a:buNone/>
            </a:pPr>
            <a:r>
              <a:rPr b="1" i="0" lang="en-US" sz="2600" u="none">
                <a:solidFill>
                  <a:srgbClr val="660066"/>
                </a:solidFill>
                <a:latin typeface="Lustria"/>
                <a:ea typeface="Lustria"/>
                <a:cs typeface="Lustria"/>
                <a:sym typeface="Lustria"/>
              </a:rPr>
              <a:t>Generality</a:t>
            </a:r>
            <a:endParaRPr/>
          </a:p>
        </p:txBody>
      </p:sp>
      <p:sp>
        <p:nvSpPr>
          <p:cNvPr id="378" name="Google Shape;378;p46"/>
          <p:cNvSpPr txBox="1"/>
          <p:nvPr>
            <p:ph idx="2" type="body"/>
          </p:nvPr>
        </p:nvSpPr>
        <p:spPr>
          <a:xfrm>
            <a:off x="4827587" y="2797175"/>
            <a:ext cx="3783000" cy="33291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rgbClr val="660066"/>
              </a:buClr>
              <a:buSzPts val="1275"/>
              <a:buFont typeface="Noto Sans Symbols"/>
              <a:buChar char="■"/>
            </a:pPr>
            <a:r>
              <a:rPr b="0" i="0" lang="en-US" sz="1700" u="none">
                <a:solidFill>
                  <a:srgbClr val="660066"/>
                </a:solidFill>
                <a:latin typeface="Lustria"/>
                <a:ea typeface="Lustria"/>
                <a:cs typeface="Lustria"/>
                <a:sym typeface="Lustria"/>
              </a:rPr>
              <a:t>Desirable to handle all devices in a uniform manner</a:t>
            </a:r>
            <a:endParaRPr/>
          </a:p>
          <a:p>
            <a:pPr indent="-282575" lvl="0" marL="282575" marR="0" rtl="0" algn="l">
              <a:lnSpc>
                <a:spcPct val="90000"/>
              </a:lnSpc>
              <a:spcBef>
                <a:spcPts val="1600"/>
              </a:spcBef>
              <a:spcAft>
                <a:spcPts val="0"/>
              </a:spcAft>
              <a:buClr>
                <a:srgbClr val="660066"/>
              </a:buClr>
              <a:buSzPts val="1275"/>
              <a:buFont typeface="Noto Sans Symbols"/>
              <a:buChar char="■"/>
            </a:pPr>
            <a:r>
              <a:rPr b="0" i="0" lang="en-US" sz="1700" u="none">
                <a:solidFill>
                  <a:srgbClr val="660066"/>
                </a:solidFill>
                <a:latin typeface="Lustria"/>
                <a:ea typeface="Lustria"/>
                <a:cs typeface="Lustria"/>
                <a:sym typeface="Lustria"/>
              </a:rPr>
              <a:t>Applies to the way processes view I/O devices and the way the operating system manages I/O devices and operations</a:t>
            </a:r>
            <a:endParaRPr/>
          </a:p>
          <a:p>
            <a:pPr indent="-282575" lvl="0" marL="282575" marR="0" rtl="0" algn="l">
              <a:lnSpc>
                <a:spcPct val="90000"/>
              </a:lnSpc>
              <a:spcBef>
                <a:spcPts val="1600"/>
              </a:spcBef>
              <a:spcAft>
                <a:spcPts val="0"/>
              </a:spcAft>
              <a:buClr>
                <a:srgbClr val="660066"/>
              </a:buClr>
              <a:buSzPts val="1275"/>
              <a:buFont typeface="Noto Sans Symbols"/>
              <a:buChar char="■"/>
            </a:pPr>
            <a:r>
              <a:rPr b="0" i="0" lang="en-US" sz="1700" u="none">
                <a:solidFill>
                  <a:srgbClr val="660066"/>
                </a:solidFill>
                <a:latin typeface="Lustria"/>
                <a:ea typeface="Lustria"/>
                <a:cs typeface="Lustria"/>
                <a:sym typeface="Lustria"/>
              </a:rPr>
              <a:t>Diversity of devices makes it difficult to achieve true generality</a:t>
            </a:r>
            <a:endParaRPr/>
          </a:p>
          <a:p>
            <a:pPr indent="-282575" lvl="0" marL="282575" marR="0" rtl="0" algn="l">
              <a:lnSpc>
                <a:spcPct val="90000"/>
              </a:lnSpc>
              <a:spcBef>
                <a:spcPts val="1600"/>
              </a:spcBef>
              <a:spcAft>
                <a:spcPts val="0"/>
              </a:spcAft>
              <a:buClr>
                <a:srgbClr val="660066"/>
              </a:buClr>
              <a:buSzPts val="1275"/>
              <a:buFont typeface="Noto Sans Symbols"/>
              <a:buChar char="■"/>
            </a:pPr>
            <a:r>
              <a:rPr b="0" i="0" lang="en-US" sz="1700" u="none">
                <a:solidFill>
                  <a:srgbClr val="660066"/>
                </a:solidFill>
                <a:latin typeface="Lustria"/>
                <a:ea typeface="Lustria"/>
                <a:cs typeface="Lustria"/>
                <a:sym typeface="Lustria"/>
              </a:rPr>
              <a:t>Use a hierarchical, modular approach to the design of the I/O function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2000"/>
                                        <p:tgtEl>
                                          <p:spTgt spid="37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2000"/>
                                        <p:tgtEl>
                                          <p:spTgt spid="37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2000"/>
                                        <p:tgtEl>
                                          <p:spTgt spid="37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animEffect filter="fade" transition="in">
                                      <p:cBhvr>
                                        <p:cTn dur="2000"/>
                                        <p:tgtEl>
                                          <p:spTgt spid="37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animEffect filter="fade" transition="in">
                                      <p:cBhvr>
                                        <p:cTn dur="2000"/>
                                        <p:tgtEl>
                                          <p:spTgt spid="37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2000"/>
                                        <p:tgtEl>
                                          <p:spTgt spid="37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animEffect filter="fade" transition="in">
                                      <p:cBhvr>
                                        <p:cTn dur="2000"/>
                                        <p:tgtEl>
                                          <p:spTgt spid="37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animEffect filter="fade" transition="in">
                                      <p:cBhvr>
                                        <p:cTn dur="2000"/>
                                        <p:tgtEl>
                                          <p:spTgt spid="37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animEffect filter="fade" transition="in">
                                      <p:cBhvr>
                                        <p:cTn dur="2000"/>
                                        <p:tgtEl>
                                          <p:spTgt spid="3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7"/>
          <p:cNvSpPr txBox="1"/>
          <p:nvPr>
            <p:ph idx="4294967295" type="title"/>
          </p:nvPr>
        </p:nvSpPr>
        <p:spPr>
          <a:xfrm>
            <a:off x="658813" y="456253"/>
            <a:ext cx="7824900" cy="1220100"/>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Hierarchical Design</a:t>
            </a:r>
            <a:endParaRPr b="0" i="0"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endParaRPr>
          </a:p>
        </p:txBody>
      </p:sp>
      <p:sp>
        <p:nvSpPr>
          <p:cNvPr id="385" name="Google Shape;385;p47"/>
          <p:cNvSpPr txBox="1"/>
          <p:nvPr>
            <p:ph idx="4294967295" type="body"/>
          </p:nvPr>
        </p:nvSpPr>
        <p:spPr>
          <a:xfrm>
            <a:off x="533400" y="2133600"/>
            <a:ext cx="8001000" cy="4191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Functions of the operating system should be separated according to their complexity, their characteristic time scale, and their level of abstraction</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Leads to an organization of the operating system into a series of layers</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Each layer performs a related subset of the functions required of the operating system</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Layers should be defined so that changes in one layer do not require changes in other layers</a:t>
            </a:r>
            <a:endParaRPr/>
          </a:p>
        </p:txBody>
      </p:sp>
      <p:pic>
        <p:nvPicPr>
          <p:cNvPr id="386" name="Google Shape;386;p47"/>
          <p:cNvPicPr preferRelativeResize="0"/>
          <p:nvPr/>
        </p:nvPicPr>
        <p:blipFill rotWithShape="1">
          <a:blip r:embed="rId3">
            <a:alphaModFix/>
          </a:blip>
          <a:srcRect b="0" l="0" r="0" t="0"/>
          <a:stretch/>
        </p:blipFill>
        <p:spPr>
          <a:xfrm>
            <a:off x="7086600" y="762000"/>
            <a:ext cx="1119187" cy="90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txBox="1"/>
          <p:nvPr>
            <p:ph idx="4294967295" type="title"/>
          </p:nvPr>
        </p:nvSpPr>
        <p:spPr>
          <a:xfrm>
            <a:off x="92000" y="1000125"/>
            <a:ext cx="3179400" cy="2211300"/>
          </a:xfrm>
          <a:prstGeom prst="rect">
            <a:avLst/>
          </a:prstGeom>
          <a:noFill/>
          <a:ln>
            <a:noFill/>
          </a:ln>
        </p:spPr>
        <p:txBody>
          <a:bodyPr anchorCtr="0" anchor="b" bIns="0" lIns="91425" spcFirstLastPara="1" rIns="91425" wrap="square" tIns="0">
            <a:noAutofit/>
          </a:bodyPr>
          <a:lstStyle/>
          <a:p>
            <a:pPr indent="0" lvl="0" marL="0" marR="0" rtl="0" algn="ctr">
              <a:lnSpc>
                <a:spcPct val="150000"/>
              </a:lnSpc>
              <a:spcBef>
                <a:spcPts val="0"/>
              </a:spcBef>
              <a:spcAft>
                <a:spcPts val="0"/>
              </a:spcAft>
              <a:buClr>
                <a:srgbClr val="660066"/>
              </a:buClr>
              <a:buSzPts val="3600"/>
              <a:buFont typeface="Lustria"/>
              <a:buNone/>
            </a:pPr>
            <a:r>
              <a:rPr b="0" i="0" lang="en-US" sz="36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A Model of I/O Organization</a:t>
            </a:r>
            <a:endParaRPr/>
          </a:p>
        </p:txBody>
      </p:sp>
      <p:pic>
        <p:nvPicPr>
          <p:cNvPr descr="Fig11_04a.gif" id="393" name="Google Shape;393;p48"/>
          <p:cNvPicPr preferRelativeResize="0"/>
          <p:nvPr>
            <p:ph idx="4294967295" type="body"/>
          </p:nvPr>
        </p:nvPicPr>
        <p:blipFill rotWithShape="1">
          <a:blip r:embed="rId3">
            <a:alphaModFix/>
          </a:blip>
          <a:srcRect b="0" l="0" r="0" t="0"/>
          <a:stretch/>
        </p:blipFill>
        <p:spPr>
          <a:xfrm>
            <a:off x="3505200" y="1371600"/>
            <a:ext cx="1524000" cy="5103900"/>
          </a:xfrm>
          <a:prstGeom prst="rect">
            <a:avLst/>
          </a:prstGeom>
          <a:noFill/>
          <a:ln>
            <a:noFill/>
          </a:ln>
        </p:spPr>
      </p:pic>
      <p:pic>
        <p:nvPicPr>
          <p:cNvPr descr="Fig11_04b.gif" id="394" name="Google Shape;394;p48"/>
          <p:cNvPicPr preferRelativeResize="0"/>
          <p:nvPr/>
        </p:nvPicPr>
        <p:blipFill rotWithShape="1">
          <a:blip r:embed="rId4">
            <a:alphaModFix/>
          </a:blip>
          <a:srcRect b="0" l="0" r="0" t="0"/>
          <a:stretch/>
        </p:blipFill>
        <p:spPr>
          <a:xfrm>
            <a:off x="5410200" y="990600"/>
            <a:ext cx="1447800" cy="5133974"/>
          </a:xfrm>
          <a:prstGeom prst="rect">
            <a:avLst/>
          </a:prstGeom>
          <a:noFill/>
          <a:ln>
            <a:noFill/>
          </a:ln>
        </p:spPr>
      </p:pic>
      <p:pic>
        <p:nvPicPr>
          <p:cNvPr descr="Fig11_04c.gif" id="395" name="Google Shape;395;p48"/>
          <p:cNvPicPr preferRelativeResize="0"/>
          <p:nvPr/>
        </p:nvPicPr>
        <p:blipFill rotWithShape="1">
          <a:blip r:embed="rId5">
            <a:alphaModFix/>
          </a:blip>
          <a:srcRect b="0" l="0" r="0" t="0"/>
          <a:stretch/>
        </p:blipFill>
        <p:spPr>
          <a:xfrm>
            <a:off x="7086600" y="685800"/>
            <a:ext cx="1524000" cy="5105400"/>
          </a:xfrm>
          <a:prstGeom prst="rect">
            <a:avLst/>
          </a:prstGeom>
          <a:noFill/>
          <a:ln>
            <a:noFill/>
          </a:ln>
        </p:spPr>
      </p:pic>
      <p:pic>
        <p:nvPicPr>
          <p:cNvPr id="396" name="Google Shape;396;p48"/>
          <p:cNvPicPr preferRelativeResize="0"/>
          <p:nvPr/>
        </p:nvPicPr>
        <p:blipFill rotWithShape="1">
          <a:blip r:embed="rId6">
            <a:alphaModFix/>
          </a:blip>
          <a:srcRect b="0" l="0" r="0" t="0"/>
          <a:stretch/>
        </p:blipFill>
        <p:spPr>
          <a:xfrm>
            <a:off x="762000" y="3738562"/>
            <a:ext cx="2298700" cy="2441575"/>
          </a:xfrm>
          <a:prstGeom prst="rect">
            <a:avLst/>
          </a:prstGeom>
          <a:noFill/>
          <a:ln>
            <a:noFill/>
          </a:ln>
        </p:spPr>
      </p:pic>
    </p:spTree>
  </p:cSld>
  <p:clrMapOvr>
    <a:masterClrMapping/>
  </p:clrMapOvr>
  <p:transition spd="med">
    <p:strips dir="ld"/>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9"/>
          <p:cNvSpPr txBox="1"/>
          <p:nvPr>
            <p:ph idx="4294967295" type="title"/>
          </p:nvPr>
        </p:nvSpPr>
        <p:spPr>
          <a:xfrm>
            <a:off x="658813" y="456253"/>
            <a:ext cx="7824900" cy="12201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Buffering</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403" name="Google Shape;403;p49"/>
          <p:cNvSpPr txBox="1"/>
          <p:nvPr>
            <p:ph idx="1" type="body"/>
          </p:nvPr>
        </p:nvSpPr>
        <p:spPr>
          <a:xfrm>
            <a:off x="609600" y="2209800"/>
            <a:ext cx="7893000" cy="4267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Perform input transfers in advance of requests being made and perform output transfers some time after the request is made</a:t>
            </a:r>
            <a:endParaRPr/>
          </a:p>
          <a:p>
            <a:pPr indent="-196850" lvl="0" marL="282575" marR="0" rtl="0" algn="l">
              <a:spcBef>
                <a:spcPts val="1800"/>
              </a:spcBef>
              <a:spcAft>
                <a:spcPts val="0"/>
              </a:spcAft>
              <a:buClr>
                <a:schemeClr val="accent1"/>
              </a:buClr>
              <a:buSzPts val="1350"/>
              <a:buFont typeface="Noto Sans Symbols"/>
              <a:buNone/>
            </a:pPr>
            <a:r>
              <a:t/>
            </a:r>
            <a:endParaRPr b="0" i="0" sz="1800" u="none">
              <a:solidFill>
                <a:srgbClr val="262626"/>
              </a:solidFill>
              <a:latin typeface="Lustria"/>
              <a:ea typeface="Lustria"/>
              <a:cs typeface="Lustria"/>
              <a:sym typeface="Lustria"/>
            </a:endParaRPr>
          </a:p>
        </p:txBody>
      </p:sp>
      <p:pic>
        <p:nvPicPr>
          <p:cNvPr id="404" name="Google Shape;404;p49"/>
          <p:cNvPicPr preferRelativeResize="0"/>
          <p:nvPr/>
        </p:nvPicPr>
        <p:blipFill rotWithShape="1">
          <a:blip r:embed="rId3">
            <a:alphaModFix/>
          </a:blip>
          <a:srcRect b="0" l="0" r="0" t="0"/>
          <a:stretch/>
        </p:blipFill>
        <p:spPr>
          <a:xfrm>
            <a:off x="1176337" y="3048000"/>
            <a:ext cx="6986586" cy="34020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idx="4294967295" type="title"/>
          </p:nvPr>
        </p:nvSpPr>
        <p:spPr>
          <a:xfrm>
            <a:off x="762000" y="1219200"/>
            <a:ext cx="3124200" cy="10986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38100" algn="tl" dir="2700000" dist="38100">
                    <a:srgbClr val="C0C0C0"/>
                  </a:outerShdw>
                </a:effectLst>
                <a:latin typeface="Lustria"/>
                <a:ea typeface="Lustria"/>
                <a:cs typeface="Lustria"/>
                <a:sym typeface="Lustria"/>
              </a:rPr>
              <a:t>No Buffer</a:t>
            </a:r>
            <a:endParaRPr/>
          </a:p>
        </p:txBody>
      </p:sp>
      <p:sp>
        <p:nvSpPr>
          <p:cNvPr id="411" name="Google Shape;411;p50"/>
          <p:cNvSpPr txBox="1"/>
          <p:nvPr>
            <p:ph idx="4294967295" type="body"/>
          </p:nvPr>
        </p:nvSpPr>
        <p:spPr>
          <a:xfrm>
            <a:off x="4953000" y="1143000"/>
            <a:ext cx="3657600" cy="1632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Without a buffer, the OS directly accesses the device when it needs</a:t>
            </a:r>
            <a:endParaRPr/>
          </a:p>
        </p:txBody>
      </p:sp>
      <p:pic>
        <p:nvPicPr>
          <p:cNvPr descr="Fig11_05a.gif" id="412" name="Google Shape;412;p50"/>
          <p:cNvPicPr preferRelativeResize="0"/>
          <p:nvPr/>
        </p:nvPicPr>
        <p:blipFill rotWithShape="1">
          <a:blip r:embed="rId3">
            <a:alphaModFix/>
          </a:blip>
          <a:srcRect b="0" l="0" r="0" t="0"/>
          <a:stretch/>
        </p:blipFill>
        <p:spPr>
          <a:xfrm>
            <a:off x="609600" y="3429000"/>
            <a:ext cx="7953374" cy="2743200"/>
          </a:xfrm>
          <a:prstGeom prst="rect">
            <a:avLst/>
          </a:prstGeom>
          <a:noFill/>
          <a:ln>
            <a:noFill/>
          </a:ln>
        </p:spPr>
      </p:pic>
    </p:spTree>
  </p:cSld>
  <p:clrMapOvr>
    <a:masterClrMapping/>
  </p:clrMapOvr>
  <p:transition spd="med">
    <p:strips/>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type="title"/>
          </p:nvPr>
        </p:nvSpPr>
        <p:spPr>
          <a:xfrm>
            <a:off x="533400" y="1143000"/>
            <a:ext cx="4267200" cy="1098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Single Buffer</a:t>
            </a:r>
            <a:endParaRPr/>
          </a:p>
        </p:txBody>
      </p:sp>
      <p:sp>
        <p:nvSpPr>
          <p:cNvPr id="419" name="Google Shape;419;p51"/>
          <p:cNvSpPr txBox="1"/>
          <p:nvPr>
            <p:ph idx="1" type="body"/>
          </p:nvPr>
        </p:nvSpPr>
        <p:spPr>
          <a:xfrm>
            <a:off x="5105400" y="1752600"/>
            <a:ext cx="3505200" cy="1371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Operating system assigns a buffer in main memory for an I/O request</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pic>
        <p:nvPicPr>
          <p:cNvPr descr="Fig11_05b.gif" id="420" name="Google Shape;420;p51"/>
          <p:cNvPicPr preferRelativeResize="0"/>
          <p:nvPr/>
        </p:nvPicPr>
        <p:blipFill rotWithShape="1">
          <a:blip r:embed="rId3">
            <a:alphaModFix/>
          </a:blip>
          <a:srcRect b="0" l="0" r="0" t="0"/>
          <a:stretch/>
        </p:blipFill>
        <p:spPr>
          <a:xfrm>
            <a:off x="533400" y="3581400"/>
            <a:ext cx="8077199" cy="2743200"/>
          </a:xfrm>
          <a:prstGeom prst="rect">
            <a:avLst/>
          </a:prstGeom>
          <a:noFill/>
          <a:ln>
            <a:noFill/>
          </a:ln>
        </p:spPr>
      </p:pic>
    </p:spTree>
  </p:cSld>
  <p:clrMapOvr>
    <a:masterClrMapping/>
  </p:clrMapOvr>
  <p:transition spd="med">
    <p:strips dir="rd"/>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Block-Oriented Single Buffer</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427" name="Google Shape;427;p52"/>
          <p:cNvSpPr txBox="1"/>
          <p:nvPr>
            <p:ph idx="4294967295" type="body"/>
          </p:nvPr>
        </p:nvSpPr>
        <p:spPr>
          <a:xfrm>
            <a:off x="533400" y="2362200"/>
            <a:ext cx="8077200" cy="40386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Input transfers are made to the system buffer</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Reading ahead/anticipated input</a:t>
            </a:r>
            <a:endParaRPr/>
          </a:p>
          <a:p>
            <a:pPr indent="-282575" lvl="2" marL="860425" marR="0" rtl="0" algn="l">
              <a:lnSpc>
                <a:spcPct val="100000"/>
              </a:lnSpc>
              <a:spcBef>
                <a:spcPts val="600"/>
              </a:spcBef>
              <a:spcAft>
                <a:spcPts val="0"/>
              </a:spcAft>
              <a:buClr>
                <a:srgbClr val="660066"/>
              </a:buClr>
              <a:buSzPts val="1350"/>
              <a:buFont typeface="Noto Sans Symbols"/>
              <a:buChar char="■"/>
            </a:pPr>
            <a:r>
              <a:rPr b="0" i="0" lang="en-US" sz="1800" u="none" cap="none" strike="noStrike">
                <a:solidFill>
                  <a:srgbClr val="262626"/>
                </a:solidFill>
                <a:latin typeface="Lustria"/>
                <a:ea typeface="Lustria"/>
                <a:cs typeface="Lustria"/>
                <a:sym typeface="Lustria"/>
              </a:rPr>
              <a:t>is done in the expectation that the block will eventually be needed</a:t>
            </a:r>
            <a:endParaRPr/>
          </a:p>
          <a:p>
            <a:pPr indent="-282575" lvl="2" marL="860425" marR="0" rtl="0" algn="l">
              <a:lnSpc>
                <a:spcPct val="100000"/>
              </a:lnSpc>
              <a:spcBef>
                <a:spcPts val="600"/>
              </a:spcBef>
              <a:spcAft>
                <a:spcPts val="0"/>
              </a:spcAft>
              <a:buClr>
                <a:srgbClr val="660066"/>
              </a:buClr>
              <a:buSzPts val="1350"/>
              <a:buFont typeface="Noto Sans Symbols"/>
              <a:buChar char="■"/>
            </a:pPr>
            <a:r>
              <a:rPr b="0" i="0" lang="en-US" sz="1800" u="none" cap="none" strike="noStrike">
                <a:solidFill>
                  <a:srgbClr val="262626"/>
                </a:solidFill>
                <a:latin typeface="Lustria"/>
                <a:ea typeface="Lustria"/>
                <a:cs typeface="Lustria"/>
                <a:sym typeface="Lustria"/>
              </a:rPr>
              <a:t>when the transfer is complete, the process moves the block into user space and immediately requests another block</a:t>
            </a:r>
            <a:endParaRPr/>
          </a:p>
          <a:p>
            <a:pPr indent="-282575" lvl="2" marL="860425" marR="0" rtl="0" algn="l">
              <a:lnSpc>
                <a:spcPct val="100000"/>
              </a:lnSpc>
              <a:spcBef>
                <a:spcPts val="180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Generally provides a speedup compared to the lack of system buffering</a:t>
            </a:r>
            <a:endParaRPr/>
          </a:p>
          <a:p>
            <a:pPr indent="-282575" lvl="2" marL="860425" marR="0" rtl="0" algn="l">
              <a:lnSpc>
                <a:spcPct val="100000"/>
              </a:lnSpc>
              <a:spcBef>
                <a:spcPts val="180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Disadvantages:</a:t>
            </a:r>
            <a:endParaRPr/>
          </a:p>
          <a:p>
            <a:pPr indent="-282575" lvl="2" marL="860425" marR="0" rtl="0" algn="l">
              <a:lnSpc>
                <a:spcPct val="100000"/>
              </a:lnSpc>
              <a:spcBef>
                <a:spcPts val="600"/>
              </a:spcBef>
              <a:spcAft>
                <a:spcPts val="0"/>
              </a:spcAft>
              <a:buClr>
                <a:srgbClr val="660066"/>
              </a:buClr>
              <a:buSzPts val="1350"/>
              <a:buFont typeface="Noto Sans Symbols"/>
              <a:buChar char="■"/>
            </a:pPr>
            <a:r>
              <a:rPr b="0" i="0" lang="en-US" sz="1800" u="none" cap="none" strike="noStrike">
                <a:solidFill>
                  <a:srgbClr val="262626"/>
                </a:solidFill>
                <a:latin typeface="Lustria"/>
                <a:ea typeface="Lustria"/>
                <a:cs typeface="Lustria"/>
                <a:sym typeface="Lustria"/>
              </a:rPr>
              <a:t>complicates the logic in the operating system</a:t>
            </a:r>
            <a:endParaRPr/>
          </a:p>
          <a:p>
            <a:pPr indent="-282575" lvl="2" marL="860425" marR="0" rtl="0" algn="l">
              <a:lnSpc>
                <a:spcPct val="100000"/>
              </a:lnSpc>
              <a:spcBef>
                <a:spcPts val="600"/>
              </a:spcBef>
              <a:spcAft>
                <a:spcPts val="0"/>
              </a:spcAft>
              <a:buClr>
                <a:srgbClr val="660066"/>
              </a:buClr>
              <a:buSzPts val="1350"/>
              <a:buFont typeface="Noto Sans Symbols"/>
              <a:buChar char="■"/>
            </a:pPr>
            <a:r>
              <a:rPr b="0" i="0" lang="en-US" sz="1800" u="none" cap="none" strike="noStrike">
                <a:solidFill>
                  <a:srgbClr val="262626"/>
                </a:solidFill>
                <a:latin typeface="Lustria"/>
                <a:ea typeface="Lustria"/>
                <a:cs typeface="Lustria"/>
                <a:sym typeface="Lustria"/>
              </a:rPr>
              <a:t>swapping logic is also affected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400"/>
                                  </p:stCondLst>
                                  <p:childTnLst>
                                    <p:set>
                                      <p:cBhvr>
                                        <p:cTn dur="1" fill="hold">
                                          <p:stCondLst>
                                            <p:cond delay="0"/>
                                          </p:stCondLst>
                                        </p:cTn>
                                        <p:tgtEl>
                                          <p:spTgt spid="427">
                                            <p:txEl>
                                              <p:pRg end="0" st="0"/>
                                            </p:txEl>
                                          </p:spTgt>
                                        </p:tgtEl>
                                        <p:attrNameLst>
                                          <p:attrName>style.visibility</p:attrName>
                                        </p:attrNameLst>
                                      </p:cBhvr>
                                      <p:to>
                                        <p:strVal val="visible"/>
                                      </p:to>
                                    </p:set>
                                    <p:animEffect filter="fade" transition="in">
                                      <p:cBhvr>
                                        <p:cTn dur="1822"/>
                                        <p:tgtEl>
                                          <p:spTgt spid="427">
                                            <p:txEl>
                                              <p:pRg end="0" st="0"/>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1" st="1"/>
                                            </p:txEl>
                                          </p:spTgt>
                                        </p:tgtEl>
                                        <p:attrNameLst>
                                          <p:attrName>style.visibility</p:attrName>
                                        </p:attrNameLst>
                                      </p:cBhvr>
                                      <p:to>
                                        <p:strVal val="visible"/>
                                      </p:to>
                                    </p:set>
                                    <p:animEffect filter="fade" transition="in">
                                      <p:cBhvr>
                                        <p:cTn dur="1822"/>
                                        <p:tgtEl>
                                          <p:spTgt spid="427">
                                            <p:txEl>
                                              <p:pRg end="1" st="1"/>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2" st="2"/>
                                            </p:txEl>
                                          </p:spTgt>
                                        </p:tgtEl>
                                        <p:attrNameLst>
                                          <p:attrName>style.visibility</p:attrName>
                                        </p:attrNameLst>
                                      </p:cBhvr>
                                      <p:to>
                                        <p:strVal val="visible"/>
                                      </p:to>
                                    </p:set>
                                    <p:animEffect filter="fade" transition="in">
                                      <p:cBhvr>
                                        <p:cTn dur="1822"/>
                                        <p:tgtEl>
                                          <p:spTgt spid="427">
                                            <p:txEl>
                                              <p:pRg end="2" st="2"/>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3" st="3"/>
                                            </p:txEl>
                                          </p:spTgt>
                                        </p:tgtEl>
                                        <p:attrNameLst>
                                          <p:attrName>style.visibility</p:attrName>
                                        </p:attrNameLst>
                                      </p:cBhvr>
                                      <p:to>
                                        <p:strVal val="visible"/>
                                      </p:to>
                                    </p:set>
                                    <p:animEffect filter="fade" transition="in">
                                      <p:cBhvr>
                                        <p:cTn dur="1822"/>
                                        <p:tgtEl>
                                          <p:spTgt spid="427">
                                            <p:txEl>
                                              <p:pRg end="3" st="3"/>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4" st="4"/>
                                            </p:txEl>
                                          </p:spTgt>
                                        </p:tgtEl>
                                        <p:attrNameLst>
                                          <p:attrName>style.visibility</p:attrName>
                                        </p:attrNameLst>
                                      </p:cBhvr>
                                      <p:to>
                                        <p:strVal val="visible"/>
                                      </p:to>
                                    </p:set>
                                    <p:animEffect filter="fade" transition="in">
                                      <p:cBhvr>
                                        <p:cTn dur="1822"/>
                                        <p:tgtEl>
                                          <p:spTgt spid="427">
                                            <p:txEl>
                                              <p:pRg end="4" st="4"/>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5" st="5"/>
                                            </p:txEl>
                                          </p:spTgt>
                                        </p:tgtEl>
                                        <p:attrNameLst>
                                          <p:attrName>style.visibility</p:attrName>
                                        </p:attrNameLst>
                                      </p:cBhvr>
                                      <p:to>
                                        <p:strVal val="visible"/>
                                      </p:to>
                                    </p:set>
                                    <p:animEffect filter="fade" transition="in">
                                      <p:cBhvr>
                                        <p:cTn dur="1822"/>
                                        <p:tgtEl>
                                          <p:spTgt spid="427">
                                            <p:txEl>
                                              <p:pRg end="5" st="5"/>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6" st="6"/>
                                            </p:txEl>
                                          </p:spTgt>
                                        </p:tgtEl>
                                        <p:attrNameLst>
                                          <p:attrName>style.visibility</p:attrName>
                                        </p:attrNameLst>
                                      </p:cBhvr>
                                      <p:to>
                                        <p:strVal val="visible"/>
                                      </p:to>
                                    </p:set>
                                    <p:animEffect filter="fade" transition="in">
                                      <p:cBhvr>
                                        <p:cTn dur="1822"/>
                                        <p:tgtEl>
                                          <p:spTgt spid="427">
                                            <p:txEl>
                                              <p:pRg end="6" st="6"/>
                                            </p:txEl>
                                          </p:spTgt>
                                        </p:tgtEl>
                                      </p:cBhvr>
                                    </p:animEffect>
                                  </p:childTnLst>
                                </p:cTn>
                              </p:par>
                              <p:par>
                                <p:cTn fill="hold" nodeType="withEffect" presetClass="entr" presetID="10" presetSubtype="0">
                                  <p:stCondLst>
                                    <p:cond delay="400"/>
                                  </p:stCondLst>
                                  <p:childTnLst>
                                    <p:set>
                                      <p:cBhvr>
                                        <p:cTn dur="1" fill="hold">
                                          <p:stCondLst>
                                            <p:cond delay="0"/>
                                          </p:stCondLst>
                                        </p:cTn>
                                        <p:tgtEl>
                                          <p:spTgt spid="427">
                                            <p:txEl>
                                              <p:pRg end="7" st="7"/>
                                            </p:txEl>
                                          </p:spTgt>
                                        </p:tgtEl>
                                        <p:attrNameLst>
                                          <p:attrName>style.visibility</p:attrName>
                                        </p:attrNameLst>
                                      </p:cBhvr>
                                      <p:to>
                                        <p:strVal val="visible"/>
                                      </p:to>
                                    </p:set>
                                    <p:animEffect filter="fade" transition="in">
                                      <p:cBhvr>
                                        <p:cTn dur="1822"/>
                                        <p:tgtEl>
                                          <p:spTgt spid="42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3"/>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Stream-Oriented Single Buffer</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434" name="Google Shape;434;p53"/>
          <p:cNvSpPr txBox="1"/>
          <p:nvPr>
            <p:ph idx="4294967295" type="body"/>
          </p:nvPr>
        </p:nvSpPr>
        <p:spPr>
          <a:xfrm>
            <a:off x="533400" y="2133600"/>
            <a:ext cx="3886200" cy="4191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Line-at-a-time operation</a:t>
            </a:r>
            <a:endParaRPr/>
          </a:p>
          <a:p>
            <a:pPr indent="-282575" lvl="2" marL="86042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appropriate for scroll-mode terminals (dumb terminals)</a:t>
            </a:r>
            <a:endParaRPr/>
          </a:p>
          <a:p>
            <a:pPr indent="-282575" lvl="2" marL="86042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user input is one line at a time with a carriage return signaling the end of a line</a:t>
            </a:r>
            <a:endParaRPr/>
          </a:p>
          <a:p>
            <a:pPr indent="-282575" lvl="2" marL="86042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output to the terminal is similarly one line at a time</a:t>
            </a:r>
            <a:endParaRPr/>
          </a:p>
        </p:txBody>
      </p:sp>
      <p:cxnSp>
        <p:nvCxnSpPr>
          <p:cNvPr id="435" name="Google Shape;435;p53"/>
          <p:cNvCxnSpPr/>
          <p:nvPr/>
        </p:nvCxnSpPr>
        <p:spPr>
          <a:xfrm rot="5400000">
            <a:off x="2285938" y="4267138"/>
            <a:ext cx="4572000" cy="3300"/>
          </a:xfrm>
          <a:prstGeom prst="straightConnector1">
            <a:avLst/>
          </a:prstGeom>
          <a:noFill/>
          <a:ln cap="flat" cmpd="sng" w="34925">
            <a:solidFill>
              <a:srgbClr val="660066"/>
            </a:solidFill>
            <a:prstDash val="solid"/>
            <a:miter lim="800000"/>
            <a:headEnd len="med" w="med" type="none"/>
            <a:tailEnd len="med" w="med" type="none"/>
          </a:ln>
        </p:spPr>
      </p:cxnSp>
      <p:sp>
        <p:nvSpPr>
          <p:cNvPr id="436" name="Google Shape;436;p53"/>
          <p:cNvSpPr txBox="1"/>
          <p:nvPr/>
        </p:nvSpPr>
        <p:spPr>
          <a:xfrm>
            <a:off x="4876800" y="2133600"/>
            <a:ext cx="3733800" cy="2554200"/>
          </a:xfrm>
          <a:prstGeom prst="rect">
            <a:avLst/>
          </a:prstGeom>
          <a:noFill/>
          <a:ln>
            <a:noFill/>
          </a:ln>
        </p:spPr>
        <p:txBody>
          <a:bodyPr anchorCtr="0" anchor="t" bIns="45700" lIns="91425" spcFirstLastPara="1" rIns="91425" wrap="square" tIns="45700">
            <a:spAutoFit/>
          </a:bodyPr>
          <a:lstStyle/>
          <a:p>
            <a:pPr indent="-282575" lvl="2" marL="282575"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Byte-at-a-time operation</a:t>
            </a:r>
            <a:endParaRPr/>
          </a:p>
          <a:p>
            <a:pPr indent="-282575" lvl="2" marL="282575"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used on forms-mode terminals</a:t>
            </a:r>
            <a:endParaRPr/>
          </a:p>
          <a:p>
            <a:pPr indent="-282575" lvl="2" marL="282575"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when each keystroke is significant </a:t>
            </a:r>
            <a:endParaRPr/>
          </a:p>
          <a:p>
            <a:pPr indent="-282575" lvl="2" marL="282575"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other peripherals such as sensors and controllers</a:t>
            </a:r>
            <a:endParaRPr/>
          </a:p>
        </p:txBody>
      </p:sp>
      <p:pic>
        <p:nvPicPr>
          <p:cNvPr id="437" name="Google Shape;437;p53"/>
          <p:cNvPicPr preferRelativeResize="0"/>
          <p:nvPr/>
        </p:nvPicPr>
        <p:blipFill rotWithShape="1">
          <a:blip r:embed="rId3">
            <a:alphaModFix/>
          </a:blip>
          <a:srcRect b="0" l="0" r="0" t="0"/>
          <a:stretch/>
        </p:blipFill>
        <p:spPr>
          <a:xfrm>
            <a:off x="6553200" y="4876800"/>
            <a:ext cx="1663700" cy="1295400"/>
          </a:xfrm>
          <a:prstGeom prst="rect">
            <a:avLst/>
          </a:prstGeom>
          <a:noFill/>
          <a:ln>
            <a:noFill/>
          </a:ln>
        </p:spPr>
      </p:pic>
      <p:pic>
        <p:nvPicPr>
          <p:cNvPr id="438" name="Google Shape;438;p53"/>
          <p:cNvPicPr preferRelativeResize="0"/>
          <p:nvPr/>
        </p:nvPicPr>
        <p:blipFill rotWithShape="1">
          <a:blip r:embed="rId4">
            <a:alphaModFix/>
          </a:blip>
          <a:srcRect b="0" l="0" r="0" t="0"/>
          <a:stretch/>
        </p:blipFill>
        <p:spPr>
          <a:xfrm>
            <a:off x="762000" y="4800600"/>
            <a:ext cx="1587499" cy="1670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4"/>
          <p:cNvSpPr txBox="1"/>
          <p:nvPr>
            <p:ph type="title"/>
          </p:nvPr>
        </p:nvSpPr>
        <p:spPr>
          <a:xfrm>
            <a:off x="381000" y="1143000"/>
            <a:ext cx="4495800" cy="1098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Double Buffer</a:t>
            </a:r>
            <a:endParaRPr/>
          </a:p>
        </p:txBody>
      </p:sp>
      <p:sp>
        <p:nvSpPr>
          <p:cNvPr id="445" name="Google Shape;445;p54"/>
          <p:cNvSpPr txBox="1"/>
          <p:nvPr>
            <p:ph idx="1" type="body"/>
          </p:nvPr>
        </p:nvSpPr>
        <p:spPr>
          <a:xfrm>
            <a:off x="4827587" y="654050"/>
            <a:ext cx="3657600" cy="3003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Use two system buffers instead of one</a:t>
            </a:r>
            <a:endParaRPr/>
          </a:p>
          <a:p>
            <a:pPr indent="-282575" lvl="0" marL="282575" marR="0" rtl="0" algn="l">
              <a:lnSpc>
                <a:spcPct val="100000"/>
              </a:lnSpc>
              <a:spcBef>
                <a:spcPts val="180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A process can transfer data to or from one buffer while the operating system empties or fills the other buffer</a:t>
            </a:r>
            <a:endParaRPr/>
          </a:p>
          <a:p>
            <a:pPr indent="-282575" lvl="0" marL="282575" marR="0" rtl="0" algn="l">
              <a:lnSpc>
                <a:spcPct val="100000"/>
              </a:lnSpc>
              <a:spcBef>
                <a:spcPts val="180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Also known as buffer swapping</a:t>
            </a:r>
            <a:endParaRPr/>
          </a:p>
          <a:p>
            <a:pPr indent="-196850" lvl="0" marL="282575" marR="0" rtl="0" algn="l">
              <a:spcBef>
                <a:spcPts val="1800"/>
              </a:spcBef>
              <a:spcAft>
                <a:spcPts val="0"/>
              </a:spcAft>
              <a:buClr>
                <a:schemeClr val="accent1"/>
              </a:buClr>
              <a:buSzPts val="1350"/>
              <a:buFont typeface="Noto Sans Symbols"/>
              <a:buNone/>
            </a:pPr>
            <a:r>
              <a:t/>
            </a:r>
            <a:endParaRPr b="0" i="0" sz="1800" u="none">
              <a:solidFill>
                <a:srgbClr val="262626"/>
              </a:solidFill>
              <a:latin typeface="Lustria"/>
              <a:ea typeface="Lustria"/>
              <a:cs typeface="Lustria"/>
              <a:sym typeface="Lustria"/>
            </a:endParaRPr>
          </a:p>
        </p:txBody>
      </p:sp>
      <p:pic>
        <p:nvPicPr>
          <p:cNvPr descr="Fig11_05c.gif" id="446" name="Google Shape;446;p54"/>
          <p:cNvPicPr preferRelativeResize="0"/>
          <p:nvPr/>
        </p:nvPicPr>
        <p:blipFill rotWithShape="1">
          <a:blip r:embed="rId3">
            <a:alphaModFix/>
          </a:blip>
          <a:srcRect b="0" l="0" r="0" t="0"/>
          <a:stretch/>
        </p:blipFill>
        <p:spPr>
          <a:xfrm>
            <a:off x="457200" y="3657600"/>
            <a:ext cx="8229600" cy="2667000"/>
          </a:xfrm>
          <a:prstGeom prst="rect">
            <a:avLst/>
          </a:prstGeom>
          <a:noFill/>
          <a:ln>
            <a:noFill/>
          </a:ln>
        </p:spPr>
      </p:pic>
    </p:spTree>
  </p:cSld>
  <p:clrMapOvr>
    <a:masterClrMapping/>
  </p:clrMapOvr>
  <p:transition spd="med">
    <p:strips dir="rd"/>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658812" y="455612"/>
            <a:ext cx="7824900" cy="1323900"/>
          </a:xfrm>
          <a:prstGeom prst="rect">
            <a:avLst/>
          </a:prstGeom>
          <a:noFill/>
          <a:ln>
            <a:noFill/>
          </a:ln>
        </p:spPr>
        <p:txBody>
          <a:bodyPr anchorCtr="0" anchor="b" bIns="0" lIns="91425" spcFirstLastPara="1" rIns="91425" wrap="square" tIns="0">
            <a:noAutofit/>
          </a:bodyPr>
          <a:lstStyle/>
          <a:p>
            <a:pPr indent="0" lvl="0" marL="0" rtl="0" algn="ctr">
              <a:lnSpc>
                <a:spcPct val="150000"/>
              </a:lnSpc>
              <a:spcBef>
                <a:spcPts val="0"/>
              </a:spcBef>
              <a:spcAft>
                <a:spcPts val="0"/>
              </a:spcAft>
              <a:buClr>
                <a:srgbClr val="730000"/>
              </a:buClr>
              <a:buSzPts val="3600"/>
              <a:buFont typeface="Lustria"/>
              <a:buNone/>
            </a:pPr>
            <a:r>
              <a:rPr b="0" i="0" lang="en-US" sz="3600" u="none">
                <a:solidFill>
                  <a:srgbClr val="730000"/>
                </a:solidFill>
                <a:effectLst>
                  <a:outerShdw blurRad="38100" algn="tl" dir="2700000" dist="38100">
                    <a:srgbClr val="C0C0C0"/>
                  </a:outerShdw>
                </a:effectLst>
                <a:latin typeface="Lustria"/>
                <a:ea typeface="Lustria"/>
                <a:cs typeface="Lustria"/>
                <a:sym typeface="Lustria"/>
              </a:rPr>
              <a:t>Operating Systems:</a:t>
            </a:r>
            <a:br>
              <a:rPr b="0" i="0" lang="en-US" sz="3600" u="none">
                <a:solidFill>
                  <a:srgbClr val="730000"/>
                </a:solidFill>
                <a:effectLst>
                  <a:outerShdw blurRad="38100" algn="tl" dir="2700000" dist="38100">
                    <a:srgbClr val="C0C0C0"/>
                  </a:outerShdw>
                </a:effectLst>
                <a:latin typeface="Lustria"/>
                <a:ea typeface="Lustria"/>
                <a:cs typeface="Lustria"/>
                <a:sym typeface="Lustria"/>
              </a:rPr>
            </a:br>
            <a:r>
              <a:rPr b="0" i="0" lang="en-US" sz="3600" u="none">
                <a:solidFill>
                  <a:srgbClr val="730000"/>
                </a:solidFill>
                <a:effectLst>
                  <a:outerShdw blurRad="38100" algn="tl" dir="2700000" dist="38100">
                    <a:srgbClr val="C0C0C0"/>
                  </a:outerShdw>
                </a:effectLst>
                <a:latin typeface="Lustria"/>
                <a:ea typeface="Lustria"/>
                <a:cs typeface="Lustria"/>
                <a:sym typeface="Lustria"/>
              </a:rPr>
              <a:t>Internals and Design Principles</a:t>
            </a:r>
            <a:endParaRPr/>
          </a:p>
        </p:txBody>
      </p:sp>
      <p:sp>
        <p:nvSpPr>
          <p:cNvPr id="299" name="Google Shape;299;p37"/>
          <p:cNvSpPr txBox="1"/>
          <p:nvPr>
            <p:ph idx="1" type="body"/>
          </p:nvPr>
        </p:nvSpPr>
        <p:spPr>
          <a:xfrm>
            <a:off x="762000" y="2057400"/>
            <a:ext cx="7848600" cy="457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950"/>
              <a:buFont typeface="Noto Sans Symbols"/>
              <a:buNone/>
            </a:pPr>
            <a:r>
              <a:rPr b="0" i="1" lang="en-US" sz="2600" u="none" cap="none" strike="noStrike">
                <a:solidFill>
                  <a:srgbClr val="262626"/>
                </a:solidFill>
                <a:latin typeface="Lustria"/>
                <a:ea typeface="Lustria"/>
                <a:cs typeface="Lustria"/>
                <a:sym typeface="Lustria"/>
              </a:rPr>
              <a:t>An artifact can be thought of as a meeting point—an “interface” in today’s terms between an “inner” environment, the substance and organization of the artifact itself, and an “outer” environment, the surroundings in which it operates. If the inner environment is appropriate to the outer environment, or vice versa, the artifact will serve its intended purpose.</a:t>
            </a:r>
            <a:endParaRPr b="0" i="1" sz="1100" u="none" cap="none" strike="noStrike">
              <a:solidFill>
                <a:srgbClr val="262626"/>
              </a:solidFill>
              <a:latin typeface="Lustria"/>
              <a:ea typeface="Lustria"/>
              <a:cs typeface="Lustria"/>
              <a:sym typeface="Lustria"/>
            </a:endParaRPr>
          </a:p>
          <a:p>
            <a:pPr indent="0" lvl="0" marL="0" marR="0" rtl="0" algn="l">
              <a:lnSpc>
                <a:spcPct val="100000"/>
              </a:lnSpc>
              <a:spcBef>
                <a:spcPts val="0"/>
              </a:spcBef>
              <a:spcAft>
                <a:spcPts val="0"/>
              </a:spcAft>
              <a:buClr>
                <a:schemeClr val="accent1"/>
              </a:buClr>
              <a:buSzPts val="1950"/>
              <a:buFont typeface="Noto Sans Symbols"/>
              <a:buNone/>
            </a:pPr>
            <a:r>
              <a:t/>
            </a:r>
            <a:endParaRPr b="0" i="1" sz="2600" u="none" cap="none" strike="noStrike">
              <a:solidFill>
                <a:srgbClr val="262626"/>
              </a:solidFill>
              <a:latin typeface="Lustria"/>
              <a:ea typeface="Lustria"/>
              <a:cs typeface="Lustria"/>
              <a:sym typeface="Lustria"/>
            </a:endParaRPr>
          </a:p>
          <a:p>
            <a:pPr indent="0" lvl="0" marL="0" marR="0" rtl="0" algn="r">
              <a:lnSpc>
                <a:spcPct val="100000"/>
              </a:lnSpc>
              <a:spcBef>
                <a:spcPts val="0"/>
              </a:spcBef>
              <a:spcAft>
                <a:spcPts val="0"/>
              </a:spcAft>
              <a:buClr>
                <a:schemeClr val="accent1"/>
              </a:buClr>
              <a:buSzPts val="1950"/>
              <a:buFont typeface="Noto Sans Symbols"/>
              <a:buNone/>
            </a:pPr>
            <a:r>
              <a:rPr b="0" i="0" lang="en-US" sz="2600" u="none" cap="none" strike="noStrike">
                <a:solidFill>
                  <a:srgbClr val="262626"/>
                </a:solidFill>
                <a:latin typeface="Lustria"/>
                <a:ea typeface="Lustria"/>
                <a:cs typeface="Lustria"/>
                <a:sym typeface="Lustria"/>
              </a:rPr>
              <a:t>— </a:t>
            </a:r>
            <a:r>
              <a:rPr b="0" i="1" lang="en-US" sz="2600" u="none" cap="none" strike="noStrike">
                <a:solidFill>
                  <a:srgbClr val="262626"/>
                </a:solidFill>
                <a:latin typeface="Lustria"/>
                <a:ea typeface="Lustria"/>
                <a:cs typeface="Lustria"/>
                <a:sym typeface="Lustria"/>
              </a:rPr>
              <a:t>THE SCIENCES OF THE ARTIFICIAL, </a:t>
            </a:r>
            <a:endParaRPr/>
          </a:p>
          <a:p>
            <a:pPr indent="0" lvl="0" marL="0" marR="0" rtl="0" algn="r">
              <a:lnSpc>
                <a:spcPct val="100000"/>
              </a:lnSpc>
              <a:spcBef>
                <a:spcPts val="0"/>
              </a:spcBef>
              <a:spcAft>
                <a:spcPts val="0"/>
              </a:spcAft>
              <a:buClr>
                <a:schemeClr val="accent1"/>
              </a:buClr>
              <a:buSzPts val="1950"/>
              <a:buFont typeface="Noto Sans Symbols"/>
              <a:buNone/>
            </a:pPr>
            <a:r>
              <a:rPr b="0" i="1" lang="en-US" sz="2600" u="none" cap="none" strike="noStrike">
                <a:solidFill>
                  <a:srgbClr val="262626"/>
                </a:solidFill>
                <a:latin typeface="Lustria"/>
                <a:ea typeface="Lustria"/>
                <a:cs typeface="Lustria"/>
                <a:sym typeface="Lustria"/>
              </a:rPr>
              <a:t>Herbert Simon</a:t>
            </a:r>
            <a:endParaRPr/>
          </a:p>
        </p:txBody>
      </p:sp>
      <p:pic>
        <p:nvPicPr>
          <p:cNvPr id="300" name="Google Shape;300;p37"/>
          <p:cNvPicPr preferRelativeResize="0"/>
          <p:nvPr/>
        </p:nvPicPr>
        <p:blipFill rotWithShape="1">
          <a:blip r:embed="rId3">
            <a:alphaModFix/>
          </a:blip>
          <a:srcRect b="0" l="0" r="0" t="0"/>
          <a:stretch/>
        </p:blipFill>
        <p:spPr>
          <a:xfrm>
            <a:off x="838200" y="4953000"/>
            <a:ext cx="1133475" cy="15319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5"/>
          <p:cNvSpPr txBox="1"/>
          <p:nvPr>
            <p:ph type="title"/>
          </p:nvPr>
        </p:nvSpPr>
        <p:spPr>
          <a:xfrm>
            <a:off x="304800" y="838200"/>
            <a:ext cx="4446600" cy="15240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Circular Buffer</a:t>
            </a:r>
            <a:endParaRPr/>
          </a:p>
        </p:txBody>
      </p:sp>
      <p:sp>
        <p:nvSpPr>
          <p:cNvPr id="453" name="Google Shape;453;p55"/>
          <p:cNvSpPr txBox="1"/>
          <p:nvPr>
            <p:ph idx="1" type="body"/>
          </p:nvPr>
        </p:nvSpPr>
        <p:spPr>
          <a:xfrm>
            <a:off x="4953000" y="762000"/>
            <a:ext cx="3657600" cy="2394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Two or more buffers are used</a:t>
            </a:r>
            <a:endParaRPr/>
          </a:p>
          <a:p>
            <a:pPr indent="-282575" lvl="0" marL="282575" marR="0" rtl="0" algn="l">
              <a:lnSpc>
                <a:spcPct val="100000"/>
              </a:lnSpc>
              <a:spcBef>
                <a:spcPts val="180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Each individual buffer is one unit in a circular buffer</a:t>
            </a:r>
            <a:endParaRPr/>
          </a:p>
          <a:p>
            <a:pPr indent="-282575" lvl="0" marL="282575" marR="0" rtl="0" algn="l">
              <a:lnSpc>
                <a:spcPct val="100000"/>
              </a:lnSpc>
              <a:spcBef>
                <a:spcPts val="1800"/>
              </a:spcBef>
              <a:spcAft>
                <a:spcPts val="0"/>
              </a:spcAft>
              <a:buClr>
                <a:srgbClr val="660066"/>
              </a:buClr>
              <a:buSzPts val="1350"/>
              <a:buFont typeface="Noto Sans Symbols"/>
              <a:buChar char="■"/>
            </a:pPr>
            <a:r>
              <a:rPr b="0" i="0" lang="en-US" sz="1800" u="none">
                <a:solidFill>
                  <a:srgbClr val="262626"/>
                </a:solidFill>
                <a:latin typeface="Lustria"/>
                <a:ea typeface="Lustria"/>
                <a:cs typeface="Lustria"/>
                <a:sym typeface="Lustria"/>
              </a:rPr>
              <a:t>Used when I/O operation must keep up with process</a:t>
            </a:r>
            <a:endParaRPr/>
          </a:p>
          <a:p>
            <a:pPr indent="-196850" lvl="0" marL="282575" marR="0" rtl="0" algn="l">
              <a:spcBef>
                <a:spcPts val="1800"/>
              </a:spcBef>
              <a:spcAft>
                <a:spcPts val="0"/>
              </a:spcAft>
              <a:buClr>
                <a:schemeClr val="accent1"/>
              </a:buClr>
              <a:buSzPts val="1350"/>
              <a:buFont typeface="Noto Sans Symbols"/>
              <a:buNone/>
            </a:pPr>
            <a:r>
              <a:t/>
            </a:r>
            <a:endParaRPr b="0" i="0" sz="1800" u="none">
              <a:solidFill>
                <a:srgbClr val="262626"/>
              </a:solidFill>
              <a:latin typeface="Lustria"/>
              <a:ea typeface="Lustria"/>
              <a:cs typeface="Lustria"/>
              <a:sym typeface="Lustria"/>
            </a:endParaRPr>
          </a:p>
        </p:txBody>
      </p:sp>
      <p:pic>
        <p:nvPicPr>
          <p:cNvPr descr="Fig11_05d.gif" id="454" name="Google Shape;454;p55"/>
          <p:cNvPicPr preferRelativeResize="0"/>
          <p:nvPr/>
        </p:nvPicPr>
        <p:blipFill rotWithShape="1">
          <a:blip r:embed="rId3">
            <a:alphaModFix/>
          </a:blip>
          <a:srcRect b="0" l="0" r="0" t="0"/>
          <a:stretch/>
        </p:blipFill>
        <p:spPr>
          <a:xfrm>
            <a:off x="457200" y="3276600"/>
            <a:ext cx="8229600" cy="3124200"/>
          </a:xfrm>
          <a:prstGeom prst="rect">
            <a:avLst/>
          </a:prstGeom>
          <a:noFill/>
          <a:ln>
            <a:noFill/>
          </a:ln>
        </p:spPr>
      </p:pic>
    </p:spTree>
  </p:cSld>
  <p:clrMapOvr>
    <a:masterClrMapping/>
  </p:clrMapOvr>
  <p:transition spd="med">
    <p:strips dir="ru"/>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6"/>
          <p:cNvSpPr txBox="1"/>
          <p:nvPr>
            <p:ph idx="4294967295" type="title"/>
          </p:nvPr>
        </p:nvSpPr>
        <p:spPr>
          <a:xfrm>
            <a:off x="304800" y="457200"/>
            <a:ext cx="7696200" cy="12201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The Utility of Buffering</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461" name="Google Shape;461;p56"/>
          <p:cNvSpPr txBox="1"/>
          <p:nvPr>
            <p:ph idx="4294967295" type="body"/>
          </p:nvPr>
        </p:nvSpPr>
        <p:spPr>
          <a:xfrm>
            <a:off x="533400" y="2133600"/>
            <a:ext cx="8001000" cy="4114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Technique that smoothes out peaks in I/O demand</a:t>
            </a:r>
            <a:endParaRPr/>
          </a:p>
          <a:p>
            <a:pPr indent="-295275" lvl="1" marL="577850" marR="0" rtl="0" algn="l">
              <a:lnSpc>
                <a:spcPct val="100000"/>
              </a:lnSpc>
              <a:spcBef>
                <a:spcPts val="600"/>
              </a:spcBef>
              <a:spcAft>
                <a:spcPts val="0"/>
              </a:spcAft>
              <a:buClr>
                <a:srgbClr val="660066"/>
              </a:buClr>
              <a:buSzPts val="1350"/>
              <a:buFont typeface="Noto Sans Symbols"/>
              <a:buChar char="■"/>
            </a:pPr>
            <a:r>
              <a:rPr b="0" i="0" lang="en-US" sz="1800" u="none" cap="none" strike="noStrike">
                <a:solidFill>
                  <a:srgbClr val="262626"/>
                </a:solidFill>
                <a:latin typeface="Lustria"/>
                <a:ea typeface="Lustria"/>
                <a:cs typeface="Lustria"/>
                <a:sym typeface="Lustria"/>
              </a:rPr>
              <a:t>with enough demand eventually all buffers become full and their advantage is lost</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When there is a variety of I/O and process activities to service, buffering can increase the efficiency of the OS and the performance of individual processes</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pic>
        <p:nvPicPr>
          <p:cNvPr id="462" name="Google Shape;462;p56"/>
          <p:cNvPicPr preferRelativeResize="0"/>
          <p:nvPr/>
        </p:nvPicPr>
        <p:blipFill rotWithShape="1">
          <a:blip r:embed="rId3">
            <a:alphaModFix/>
          </a:blip>
          <a:srcRect b="0" l="0" r="0" t="0"/>
          <a:stretch/>
        </p:blipFill>
        <p:spPr>
          <a:xfrm>
            <a:off x="2971800" y="4495800"/>
            <a:ext cx="1524000" cy="1662112"/>
          </a:xfrm>
          <a:prstGeom prst="rect">
            <a:avLst/>
          </a:prstGeom>
          <a:noFill/>
          <a:ln>
            <a:noFill/>
          </a:ln>
        </p:spPr>
      </p:pic>
      <p:pic>
        <p:nvPicPr>
          <p:cNvPr id="463" name="Google Shape;463;p56"/>
          <p:cNvPicPr preferRelativeResize="0"/>
          <p:nvPr/>
        </p:nvPicPr>
        <p:blipFill rotWithShape="1">
          <a:blip r:embed="rId4">
            <a:alphaModFix/>
          </a:blip>
          <a:srcRect b="0" l="0" r="0" t="0"/>
          <a:stretch/>
        </p:blipFill>
        <p:spPr>
          <a:xfrm>
            <a:off x="5562600" y="4419600"/>
            <a:ext cx="1298575" cy="1003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7"/>
          <p:cNvSpPr txBox="1"/>
          <p:nvPr>
            <p:ph type="title"/>
          </p:nvPr>
        </p:nvSpPr>
        <p:spPr>
          <a:xfrm>
            <a:off x="457200" y="2057400"/>
            <a:ext cx="3913200" cy="1098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Disk Performance Parameters</a:t>
            </a:r>
            <a:endParaRPr/>
          </a:p>
        </p:txBody>
      </p:sp>
      <p:sp>
        <p:nvSpPr>
          <p:cNvPr id="470" name="Google Shape;470;p57"/>
          <p:cNvSpPr txBox="1"/>
          <p:nvPr>
            <p:ph idx="1" type="body"/>
          </p:nvPr>
        </p:nvSpPr>
        <p:spPr>
          <a:xfrm>
            <a:off x="4648200" y="685800"/>
            <a:ext cx="3733800" cy="2698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The actual details of disk I/O operation depend on the:</a:t>
            </a:r>
            <a:endParaRPr/>
          </a:p>
          <a:p>
            <a:pPr indent="-282575" lvl="2" marL="860425"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computer system</a:t>
            </a:r>
            <a:endParaRPr/>
          </a:p>
          <a:p>
            <a:pPr indent="-282575" lvl="2" marL="860425"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operating system</a:t>
            </a:r>
            <a:endParaRPr/>
          </a:p>
          <a:p>
            <a:pPr indent="-282575" lvl="2" marL="860425"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nature of the I/O channel and disk controller hardware</a:t>
            </a:r>
            <a:endParaRPr/>
          </a:p>
        </p:txBody>
      </p:sp>
      <p:pic>
        <p:nvPicPr>
          <p:cNvPr descr="Fig11_06.gif" id="471" name="Google Shape;471;p57"/>
          <p:cNvPicPr preferRelativeResize="0"/>
          <p:nvPr/>
        </p:nvPicPr>
        <p:blipFill rotWithShape="1">
          <a:blip r:embed="rId3">
            <a:alphaModFix/>
          </a:blip>
          <a:srcRect b="0" l="0" r="0" t="0"/>
          <a:stretch/>
        </p:blipFill>
        <p:spPr>
          <a:xfrm>
            <a:off x="914400" y="3657600"/>
            <a:ext cx="7534275" cy="2743200"/>
          </a:xfrm>
          <a:prstGeom prst="rect">
            <a:avLst/>
          </a:prstGeom>
          <a:noFill/>
          <a:ln>
            <a:noFill/>
          </a:ln>
        </p:spPr>
      </p:pic>
    </p:spTree>
  </p:cSld>
  <p:clrMapOvr>
    <a:masterClrMapping/>
  </p:clrMapOvr>
  <p:transition spd="med">
    <p:strips dir="ld"/>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8"/>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Positioning the </a:t>
            </a:r>
            <a:b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b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Read/Write Heads</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478" name="Google Shape;478;p58"/>
          <p:cNvSpPr txBox="1"/>
          <p:nvPr>
            <p:ph idx="4294967295" type="body"/>
          </p:nvPr>
        </p:nvSpPr>
        <p:spPr>
          <a:xfrm>
            <a:off x="533400" y="2209800"/>
            <a:ext cx="8077200" cy="44196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When the disk drive is operating, the disk is rotating at constant speed</a:t>
            </a:r>
            <a:endParaRPr/>
          </a:p>
          <a:p>
            <a:pPr indent="-282575" lvl="0" marL="282575" marR="0" rtl="0" algn="l">
              <a:lnSpc>
                <a:spcPct val="9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To read or write the head must be positioned at the desired track and at the beginning of the desired sector on that track</a:t>
            </a:r>
            <a:endParaRPr/>
          </a:p>
          <a:p>
            <a:pPr indent="-282575" lvl="0" marL="282575" marR="0" rtl="0" algn="l">
              <a:lnSpc>
                <a:spcPct val="9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Track selection involves moving the head in a movable-head system or electronically selecting one head on a fixed-head system</a:t>
            </a:r>
            <a:endParaRPr/>
          </a:p>
          <a:p>
            <a:pPr indent="-282575" lvl="0" marL="282575" marR="0" rtl="0" algn="l">
              <a:lnSpc>
                <a:spcPct val="9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On a movable-head system the time it takes to position the head at the track is known as </a:t>
            </a:r>
            <a:r>
              <a:rPr b="1" i="0" lang="en-US" sz="2000" u="none">
                <a:solidFill>
                  <a:srgbClr val="262626"/>
                </a:solidFill>
                <a:latin typeface="Lustria"/>
                <a:ea typeface="Lustria"/>
                <a:cs typeface="Lustria"/>
                <a:sym typeface="Lustria"/>
              </a:rPr>
              <a:t>seek time</a:t>
            </a:r>
            <a:endParaRPr/>
          </a:p>
          <a:p>
            <a:pPr indent="-282575" lvl="0" marL="282575" marR="0" rtl="0" algn="l">
              <a:lnSpc>
                <a:spcPct val="9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The time it takes for the beginning of the sector to reach the head is known as </a:t>
            </a:r>
            <a:r>
              <a:rPr b="1" i="0" lang="en-US" sz="2000" u="none">
                <a:solidFill>
                  <a:srgbClr val="262626"/>
                </a:solidFill>
                <a:latin typeface="Lustria"/>
                <a:ea typeface="Lustria"/>
                <a:cs typeface="Lustria"/>
                <a:sym typeface="Lustria"/>
              </a:rPr>
              <a:t>rotational delay</a:t>
            </a:r>
            <a:endParaRPr/>
          </a:p>
          <a:p>
            <a:pPr indent="-282575" lvl="0" marL="282575" marR="0" rtl="0" algn="l">
              <a:lnSpc>
                <a:spcPct val="9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The sum of the seek time and the rotational delay equals the </a:t>
            </a:r>
            <a:r>
              <a:rPr b="1" i="0" lang="en-US" sz="2000" u="none">
                <a:solidFill>
                  <a:srgbClr val="262626"/>
                </a:solidFill>
                <a:latin typeface="Lustria"/>
                <a:ea typeface="Lustria"/>
                <a:cs typeface="Lustria"/>
                <a:sym typeface="Lustria"/>
              </a:rPr>
              <a:t>access time</a:t>
            </a:r>
            <a:endParaRPr/>
          </a:p>
          <a:p>
            <a:pPr indent="-282575" lvl="0" marL="282575" marR="0" rtl="0" algn="l">
              <a:lnSpc>
                <a:spcPct val="90000"/>
              </a:lnSpc>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a:p>
            <a:pPr indent="-187325" lvl="0" marL="282575" marR="0" rtl="0" algn="l">
              <a:lnSpc>
                <a:spcPct val="90000"/>
              </a:lnSpc>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78">
                                            <p:txEl>
                                              <p:pRg end="0" st="0"/>
                                            </p:txEl>
                                          </p:spTgt>
                                        </p:tgtEl>
                                        <p:attrNameLst>
                                          <p:attrName>style.visibility</p:attrName>
                                        </p:attrNameLst>
                                      </p:cBhvr>
                                      <p:to>
                                        <p:strVal val="visible"/>
                                      </p:to>
                                    </p:set>
                                    <p:anim calcmode="lin" valueType="num">
                                      <p:cBhvr additive="base">
                                        <p:cTn dur="5000"/>
                                        <p:tgtEl>
                                          <p:spTgt spid="47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1" st="1"/>
                                            </p:txEl>
                                          </p:spTgt>
                                        </p:tgtEl>
                                        <p:attrNameLst>
                                          <p:attrName>style.visibility</p:attrName>
                                        </p:attrNameLst>
                                      </p:cBhvr>
                                      <p:to>
                                        <p:strVal val="visible"/>
                                      </p:to>
                                    </p:set>
                                    <p:anim calcmode="lin" valueType="num">
                                      <p:cBhvr additive="base">
                                        <p:cTn dur="5000"/>
                                        <p:tgtEl>
                                          <p:spTgt spid="47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2" st="2"/>
                                            </p:txEl>
                                          </p:spTgt>
                                        </p:tgtEl>
                                        <p:attrNameLst>
                                          <p:attrName>style.visibility</p:attrName>
                                        </p:attrNameLst>
                                      </p:cBhvr>
                                      <p:to>
                                        <p:strVal val="visible"/>
                                      </p:to>
                                    </p:set>
                                    <p:anim calcmode="lin" valueType="num">
                                      <p:cBhvr additive="base">
                                        <p:cTn dur="5000"/>
                                        <p:tgtEl>
                                          <p:spTgt spid="47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3" st="3"/>
                                            </p:txEl>
                                          </p:spTgt>
                                        </p:tgtEl>
                                        <p:attrNameLst>
                                          <p:attrName>style.visibility</p:attrName>
                                        </p:attrNameLst>
                                      </p:cBhvr>
                                      <p:to>
                                        <p:strVal val="visible"/>
                                      </p:to>
                                    </p:set>
                                    <p:anim calcmode="lin" valueType="num">
                                      <p:cBhvr additive="base">
                                        <p:cTn dur="5000"/>
                                        <p:tgtEl>
                                          <p:spTgt spid="47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4" st="4"/>
                                            </p:txEl>
                                          </p:spTgt>
                                        </p:tgtEl>
                                        <p:attrNameLst>
                                          <p:attrName>style.visibility</p:attrName>
                                        </p:attrNameLst>
                                      </p:cBhvr>
                                      <p:to>
                                        <p:strVal val="visible"/>
                                      </p:to>
                                    </p:set>
                                    <p:anim calcmode="lin" valueType="num">
                                      <p:cBhvr additive="base">
                                        <p:cTn dur="5000"/>
                                        <p:tgtEl>
                                          <p:spTgt spid="47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5" st="5"/>
                                            </p:txEl>
                                          </p:spTgt>
                                        </p:tgtEl>
                                        <p:attrNameLst>
                                          <p:attrName>style.visibility</p:attrName>
                                        </p:attrNameLst>
                                      </p:cBhvr>
                                      <p:to>
                                        <p:strVal val="visible"/>
                                      </p:to>
                                    </p:set>
                                    <p:anim calcmode="lin" valueType="num">
                                      <p:cBhvr additive="base">
                                        <p:cTn dur="5000"/>
                                        <p:tgtEl>
                                          <p:spTgt spid="47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6" st="6"/>
                                            </p:txEl>
                                          </p:spTgt>
                                        </p:tgtEl>
                                        <p:attrNameLst>
                                          <p:attrName>style.visibility</p:attrName>
                                        </p:attrNameLst>
                                      </p:cBhvr>
                                      <p:to>
                                        <p:strVal val="visible"/>
                                      </p:to>
                                    </p:set>
                                    <p:anim calcmode="lin" valueType="num">
                                      <p:cBhvr additive="base">
                                        <p:cTn dur="5000"/>
                                        <p:tgtEl>
                                          <p:spTgt spid="47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7" st="7"/>
                                            </p:txEl>
                                          </p:spTgt>
                                        </p:tgtEl>
                                        <p:attrNameLst>
                                          <p:attrName>style.visibility</p:attrName>
                                        </p:attrNameLst>
                                      </p:cBhvr>
                                      <p:to>
                                        <p:strVal val="visible"/>
                                      </p:to>
                                    </p:set>
                                    <p:anim calcmode="lin" valueType="num">
                                      <p:cBhvr additive="base">
                                        <p:cTn dur="5000"/>
                                        <p:tgtEl>
                                          <p:spTgt spid="47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78">
                                            <p:txEl>
                                              <p:pRg end="8" st="8"/>
                                            </p:txEl>
                                          </p:spTgt>
                                        </p:tgtEl>
                                        <p:attrNameLst>
                                          <p:attrName>style.visibility</p:attrName>
                                        </p:attrNameLst>
                                      </p:cBhvr>
                                      <p:to>
                                        <p:strVal val="visible"/>
                                      </p:to>
                                    </p:set>
                                    <p:anim calcmode="lin" valueType="num">
                                      <p:cBhvr additive="base">
                                        <p:cTn dur="5000"/>
                                        <p:tgtEl>
                                          <p:spTgt spid="47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59"/>
          <p:cNvPicPr preferRelativeResize="0"/>
          <p:nvPr/>
        </p:nvPicPr>
        <p:blipFill rotWithShape="1">
          <a:blip r:embed="rId3">
            <a:alphaModFix/>
          </a:blip>
          <a:srcRect b="0" l="0" r="0" t="0"/>
          <a:stretch/>
        </p:blipFill>
        <p:spPr>
          <a:xfrm>
            <a:off x="838200" y="762000"/>
            <a:ext cx="7537448" cy="5622925"/>
          </a:xfrm>
          <a:prstGeom prst="rect">
            <a:avLst/>
          </a:prstGeom>
          <a:noFill/>
          <a:ln>
            <a:noFill/>
          </a:ln>
        </p:spPr>
      </p:pic>
      <p:sp>
        <p:nvSpPr>
          <p:cNvPr id="485" name="Google Shape;485;p59"/>
          <p:cNvSpPr txBox="1"/>
          <p:nvPr/>
        </p:nvSpPr>
        <p:spPr>
          <a:xfrm>
            <a:off x="838200" y="6019800"/>
            <a:ext cx="7524900" cy="3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6" name="Google Shape;486;p59"/>
          <p:cNvSpPr txBox="1"/>
          <p:nvPr/>
        </p:nvSpPr>
        <p:spPr>
          <a:xfrm>
            <a:off x="838200" y="6019800"/>
            <a:ext cx="7543800" cy="338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Table 11.2   Comparison of Disk Scheduling Algorithms </a:t>
            </a:r>
            <a:endParaRPr/>
          </a:p>
        </p:txBody>
      </p:sp>
    </p:spTree>
  </p:cSld>
  <p:clrMapOvr>
    <a:masterClrMapping/>
  </p:clrMapOvr>
  <p:transition spd="med">
    <p:strips dir="rd"/>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0"/>
          <p:cNvSpPr txBox="1"/>
          <p:nvPr>
            <p:ph idx="4294967295" type="body"/>
          </p:nvPr>
        </p:nvSpPr>
        <p:spPr>
          <a:xfrm>
            <a:off x="1371600" y="1524000"/>
            <a:ext cx="6502500" cy="2362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Processes in sequential order</a:t>
            </a:r>
            <a:endParaRPr/>
          </a:p>
          <a:p>
            <a:pPr indent="-282575" lvl="0" marL="282575" marR="0" rtl="0" algn="l">
              <a:lnSpc>
                <a:spcPct val="100000"/>
              </a:lnSpc>
              <a:spcBef>
                <a:spcPts val="180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Fair to all processes</a:t>
            </a:r>
            <a:endParaRPr/>
          </a:p>
          <a:p>
            <a:pPr indent="-282575" lvl="0" marL="282575" marR="0" rtl="0" algn="l">
              <a:lnSpc>
                <a:spcPct val="100000"/>
              </a:lnSpc>
              <a:spcBef>
                <a:spcPts val="180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Approximates random scheduling in performance if there are many processes competing for the disk</a:t>
            </a:r>
            <a:endParaRPr/>
          </a:p>
          <a:p>
            <a:pPr indent="-177800" lvl="0" marL="282575" marR="0" rtl="0" algn="l">
              <a:spcBef>
                <a:spcPts val="1800"/>
              </a:spcBef>
              <a:spcAft>
                <a:spcPts val="0"/>
              </a:spcAft>
              <a:buClr>
                <a:schemeClr val="accent1"/>
              </a:buClr>
              <a:buSzPts val="1650"/>
              <a:buFont typeface="Noto Sans Symbols"/>
              <a:buNone/>
            </a:pPr>
            <a:r>
              <a:t/>
            </a:r>
            <a:endParaRPr b="0" i="0" sz="2200" u="none">
              <a:solidFill>
                <a:srgbClr val="262626"/>
              </a:solidFill>
              <a:latin typeface="Lustria"/>
              <a:ea typeface="Lustria"/>
              <a:cs typeface="Lustria"/>
              <a:sym typeface="Lustria"/>
            </a:endParaRPr>
          </a:p>
        </p:txBody>
      </p:sp>
      <p:sp>
        <p:nvSpPr>
          <p:cNvPr id="493" name="Google Shape;493;p60"/>
          <p:cNvSpPr txBox="1"/>
          <p:nvPr>
            <p:ph idx="4294967295" type="title"/>
          </p:nvPr>
        </p:nvSpPr>
        <p:spPr>
          <a:xfrm>
            <a:off x="-381000" y="533400"/>
            <a:ext cx="8305800" cy="8382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38100" algn="tl" dir="2700000" dist="38100">
                    <a:srgbClr val="C0C0C0"/>
                  </a:outerShdw>
                </a:effectLst>
                <a:latin typeface="Lustria"/>
                <a:ea typeface="Lustria"/>
                <a:cs typeface="Lustria"/>
                <a:sym typeface="Lustria"/>
              </a:rPr>
              <a:t>First-In, First-Out (FIFO)</a:t>
            </a:r>
            <a:endParaRPr/>
          </a:p>
        </p:txBody>
      </p:sp>
      <p:pic>
        <p:nvPicPr>
          <p:cNvPr descr="Fig11_07a.gif" id="494" name="Google Shape;494;p60"/>
          <p:cNvPicPr preferRelativeResize="0"/>
          <p:nvPr/>
        </p:nvPicPr>
        <p:blipFill rotWithShape="1">
          <a:blip r:embed="rId3">
            <a:alphaModFix/>
          </a:blip>
          <a:srcRect b="0" l="0" r="0" t="0"/>
          <a:stretch/>
        </p:blipFill>
        <p:spPr>
          <a:xfrm>
            <a:off x="457200" y="3733800"/>
            <a:ext cx="8229601" cy="2651125"/>
          </a:xfrm>
          <a:prstGeom prst="rect">
            <a:avLst/>
          </a:prstGeom>
          <a:noFill/>
          <a:ln>
            <a:noFill/>
          </a:ln>
        </p:spPr>
      </p:pic>
    </p:spTree>
  </p:cSld>
  <p:clrMapOvr>
    <a:masterClrMapping/>
  </p:clrMapOvr>
  <p:transition spd="med">
    <p:strips dir="ru"/>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61"/>
          <p:cNvPicPr preferRelativeResize="0"/>
          <p:nvPr/>
        </p:nvPicPr>
        <p:blipFill rotWithShape="1">
          <a:blip r:embed="rId3">
            <a:alphaModFix/>
          </a:blip>
          <a:srcRect b="0" l="0" r="0" t="0"/>
          <a:stretch/>
        </p:blipFill>
        <p:spPr>
          <a:xfrm>
            <a:off x="457200" y="674687"/>
            <a:ext cx="8097838" cy="5421310"/>
          </a:xfrm>
          <a:prstGeom prst="rect">
            <a:avLst/>
          </a:prstGeom>
          <a:noFill/>
          <a:ln>
            <a:noFill/>
          </a:ln>
        </p:spPr>
      </p:pic>
      <p:sp>
        <p:nvSpPr>
          <p:cNvPr id="501" name="Google Shape;501;p61"/>
          <p:cNvSpPr txBox="1"/>
          <p:nvPr/>
        </p:nvSpPr>
        <p:spPr>
          <a:xfrm>
            <a:off x="457200" y="5867400"/>
            <a:ext cx="8077200" cy="3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0" lang="en-US" sz="1600" u="none">
                <a:solidFill>
                  <a:schemeClr val="dk1"/>
                </a:solidFill>
                <a:latin typeface="Arial"/>
                <a:ea typeface="Arial"/>
                <a:cs typeface="Arial"/>
                <a:sym typeface="Arial"/>
              </a:rPr>
              <a:t>Table 11.3   Disk Scheduling Algorithms </a:t>
            </a:r>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2"/>
          <p:cNvSpPr txBox="1"/>
          <p:nvPr>
            <p:ph idx="4294967295" type="title"/>
          </p:nvPr>
        </p:nvSpPr>
        <p:spPr>
          <a:xfrm>
            <a:off x="658813" y="456253"/>
            <a:ext cx="7824900" cy="1296300"/>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Priority (PRI)</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508" name="Google Shape;508;p62"/>
          <p:cNvSpPr txBox="1"/>
          <p:nvPr>
            <p:ph idx="4294967295" type="body"/>
          </p:nvPr>
        </p:nvSpPr>
        <p:spPr>
          <a:xfrm>
            <a:off x="609600" y="2286000"/>
            <a:ext cx="7924800" cy="4038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Control of the scheduling is outside the control of disk management software</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Goal is not to optimize disk utilization but to meet other objectives</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Short batch jobs and interactive jobs are given higher priority</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Provides good interactive response time</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Longer jobs may have to wait an excessively long time</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A poor policy for database systems</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pic>
        <p:nvPicPr>
          <p:cNvPr id="509" name="Google Shape;509;p62"/>
          <p:cNvPicPr preferRelativeResize="0"/>
          <p:nvPr/>
        </p:nvPicPr>
        <p:blipFill rotWithShape="1">
          <a:blip r:embed="rId3">
            <a:alphaModFix/>
          </a:blip>
          <a:srcRect b="0" l="0" r="0" t="0"/>
          <a:stretch/>
        </p:blipFill>
        <p:spPr>
          <a:xfrm>
            <a:off x="6616700" y="4343400"/>
            <a:ext cx="2159001" cy="22939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3"/>
          <p:cNvSpPr txBox="1"/>
          <p:nvPr>
            <p:ph type="title"/>
          </p:nvPr>
        </p:nvSpPr>
        <p:spPr>
          <a:xfrm>
            <a:off x="533400" y="1676400"/>
            <a:ext cx="4191000" cy="1251000"/>
          </a:xfrm>
          <a:prstGeom prst="rect">
            <a:avLst/>
          </a:prstGeom>
          <a:noFill/>
          <a:ln>
            <a:noFill/>
          </a:ln>
        </p:spPr>
        <p:txBody>
          <a:bodyPr anchorCtr="0" anchor="b" bIns="0" lIns="91425" spcFirstLastPara="1" rIns="91425" wrap="square" tIns="0">
            <a:noAutofit/>
          </a:bodyPr>
          <a:lstStyle/>
          <a:p>
            <a:pPr indent="0" lvl="0" marL="0" rtl="0" algn="l">
              <a:lnSpc>
                <a:spcPct val="122727"/>
              </a:lnSpc>
              <a:spcBef>
                <a:spcPts val="0"/>
              </a:spcBef>
              <a:spcAft>
                <a:spcPts val="0"/>
              </a:spcAft>
              <a:buClr>
                <a:srgbClr val="660066"/>
              </a:buClr>
              <a:buSzPts val="4400"/>
              <a:buFont typeface="Lustria"/>
              <a:buNone/>
            </a:pPr>
            <a:r>
              <a:rPr b="0" i="0" lang="en-US" sz="4400" u="none">
                <a:solidFill>
                  <a:srgbClr val="660066"/>
                </a:solidFill>
                <a:effectLst>
                  <a:outerShdw blurRad="38100" algn="tl" dir="2700000" dist="38100">
                    <a:srgbClr val="C0C0C0"/>
                  </a:outerShdw>
                </a:effectLst>
                <a:latin typeface="Lustria"/>
                <a:ea typeface="Lustria"/>
                <a:cs typeface="Lustria"/>
                <a:sym typeface="Lustria"/>
              </a:rPr>
              <a:t>Shortest Service</a:t>
            </a:r>
            <a:br>
              <a:rPr b="0" i="0" lang="en-US" sz="4400" u="none">
                <a:solidFill>
                  <a:srgbClr val="660066"/>
                </a:solidFill>
                <a:effectLst>
                  <a:outerShdw blurRad="38100" algn="tl" dir="2700000" dist="38100">
                    <a:srgbClr val="C0C0C0"/>
                  </a:outerShdw>
                </a:effectLst>
                <a:latin typeface="Lustria"/>
                <a:ea typeface="Lustria"/>
                <a:cs typeface="Lustria"/>
                <a:sym typeface="Lustria"/>
              </a:rPr>
            </a:br>
            <a:r>
              <a:rPr b="0" i="0" lang="en-US" sz="4400" u="none">
                <a:solidFill>
                  <a:srgbClr val="660066"/>
                </a:solidFill>
                <a:effectLst>
                  <a:outerShdw blurRad="38100" algn="tl" dir="2700000" dist="38100">
                    <a:srgbClr val="C0C0C0"/>
                  </a:outerShdw>
                </a:effectLst>
                <a:latin typeface="Lustria"/>
                <a:ea typeface="Lustria"/>
                <a:cs typeface="Lustria"/>
                <a:sym typeface="Lustria"/>
              </a:rPr>
              <a:t>Time First (SSTF)</a:t>
            </a:r>
            <a:endParaRPr/>
          </a:p>
        </p:txBody>
      </p:sp>
      <p:sp>
        <p:nvSpPr>
          <p:cNvPr id="516" name="Google Shape;516;p63"/>
          <p:cNvSpPr txBox="1"/>
          <p:nvPr>
            <p:ph idx="1" type="body"/>
          </p:nvPr>
        </p:nvSpPr>
        <p:spPr>
          <a:xfrm>
            <a:off x="4800600" y="685800"/>
            <a:ext cx="3810000" cy="2590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Select the disk I/O request that requires the least movement of the disk arm from its current position</a:t>
            </a:r>
            <a:endParaRPr/>
          </a:p>
          <a:p>
            <a:pPr indent="-282575" lvl="0" marL="282575" marR="0" rtl="0" algn="l">
              <a:lnSpc>
                <a:spcPct val="100000"/>
              </a:lnSpc>
              <a:spcBef>
                <a:spcPts val="180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Always choose the minimum seek time</a:t>
            </a:r>
            <a:endParaRPr/>
          </a:p>
          <a:p>
            <a:pPr indent="-177800" lvl="0" marL="282575" marR="0" rtl="0" algn="l">
              <a:spcBef>
                <a:spcPts val="1800"/>
              </a:spcBef>
              <a:spcAft>
                <a:spcPts val="0"/>
              </a:spcAft>
              <a:buClr>
                <a:schemeClr val="accent1"/>
              </a:buClr>
              <a:buSzPts val="1650"/>
              <a:buFont typeface="Noto Sans Symbols"/>
              <a:buNone/>
            </a:pPr>
            <a:r>
              <a:t/>
            </a:r>
            <a:endParaRPr b="0" i="0" sz="2200" u="none">
              <a:solidFill>
                <a:srgbClr val="262626"/>
              </a:solidFill>
              <a:latin typeface="Lustria"/>
              <a:ea typeface="Lustria"/>
              <a:cs typeface="Lustria"/>
              <a:sym typeface="Lustria"/>
            </a:endParaRPr>
          </a:p>
        </p:txBody>
      </p:sp>
      <p:pic>
        <p:nvPicPr>
          <p:cNvPr descr="Fig11_07b.gif" id="517" name="Google Shape;517;p63"/>
          <p:cNvPicPr preferRelativeResize="0"/>
          <p:nvPr/>
        </p:nvPicPr>
        <p:blipFill rotWithShape="1">
          <a:blip r:embed="rId3">
            <a:alphaModFix/>
          </a:blip>
          <a:srcRect b="0" l="0" r="0" t="0"/>
          <a:stretch/>
        </p:blipFill>
        <p:spPr>
          <a:xfrm>
            <a:off x="457200" y="3505200"/>
            <a:ext cx="8229600" cy="2743200"/>
          </a:xfrm>
          <a:prstGeom prst="rect">
            <a:avLst/>
          </a:prstGeom>
          <a:noFill/>
          <a:ln>
            <a:noFill/>
          </a:ln>
        </p:spPr>
      </p:pic>
    </p:spTree>
  </p:cSld>
  <p:clrMapOvr>
    <a:masterClrMapping/>
  </p:clrMapOvr>
  <p:transition spd="med">
    <p:circl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4"/>
          <p:cNvSpPr txBox="1"/>
          <p:nvPr>
            <p:ph idx="4294967295" type="title"/>
          </p:nvPr>
        </p:nvSpPr>
        <p:spPr>
          <a:xfrm>
            <a:off x="533400" y="1143000"/>
            <a:ext cx="2362200" cy="10986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38100" algn="tl" dir="2700000" dist="38100">
                    <a:srgbClr val="C0C0C0"/>
                  </a:outerShdw>
                </a:effectLst>
                <a:latin typeface="Lustria"/>
                <a:ea typeface="Lustria"/>
                <a:cs typeface="Lustria"/>
                <a:sym typeface="Lustria"/>
              </a:rPr>
              <a:t>SCAN</a:t>
            </a:r>
            <a:endParaRPr/>
          </a:p>
        </p:txBody>
      </p:sp>
      <p:sp>
        <p:nvSpPr>
          <p:cNvPr id="524" name="Google Shape;524;p64"/>
          <p:cNvSpPr txBox="1"/>
          <p:nvPr>
            <p:ph idx="4294967295" type="body"/>
          </p:nvPr>
        </p:nvSpPr>
        <p:spPr>
          <a:xfrm>
            <a:off x="3657600" y="685800"/>
            <a:ext cx="4724400" cy="27750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425"/>
              <a:buFont typeface="Noto Sans Symbols"/>
              <a:buChar char="■"/>
            </a:pPr>
            <a:r>
              <a:rPr b="0" i="0" lang="en-US" sz="1900" u="none">
                <a:solidFill>
                  <a:srgbClr val="262626"/>
                </a:solidFill>
                <a:latin typeface="Lustria"/>
                <a:ea typeface="Lustria"/>
                <a:cs typeface="Lustria"/>
                <a:sym typeface="Lustria"/>
              </a:rPr>
              <a:t>Also known as the elevator algorithm</a:t>
            </a:r>
            <a:endParaRPr/>
          </a:p>
          <a:p>
            <a:pPr indent="-282575" lvl="0" marL="282575" marR="0" rtl="0" algn="l">
              <a:lnSpc>
                <a:spcPct val="90000"/>
              </a:lnSpc>
              <a:spcBef>
                <a:spcPts val="1800"/>
              </a:spcBef>
              <a:spcAft>
                <a:spcPts val="0"/>
              </a:spcAft>
              <a:buClr>
                <a:schemeClr val="accent1"/>
              </a:buClr>
              <a:buSzPts val="1425"/>
              <a:buFont typeface="Noto Sans Symbols"/>
              <a:buChar char="■"/>
            </a:pPr>
            <a:r>
              <a:rPr b="0" i="0" lang="en-US" sz="1900" u="none">
                <a:solidFill>
                  <a:srgbClr val="262626"/>
                </a:solidFill>
                <a:latin typeface="Lustria"/>
                <a:ea typeface="Lustria"/>
                <a:cs typeface="Lustria"/>
                <a:sym typeface="Lustria"/>
              </a:rPr>
              <a:t>Arm moves in one direction only</a:t>
            </a:r>
            <a:endParaRPr/>
          </a:p>
          <a:p>
            <a:pPr indent="-282575" lvl="2" marL="860425" marR="0" rtl="0" algn="l">
              <a:lnSpc>
                <a:spcPct val="90000"/>
              </a:lnSpc>
              <a:spcBef>
                <a:spcPts val="600"/>
              </a:spcBef>
              <a:spcAft>
                <a:spcPts val="0"/>
              </a:spcAft>
              <a:buClr>
                <a:schemeClr val="accent1"/>
              </a:buClr>
              <a:buSzPts val="1275"/>
              <a:buFont typeface="Noto Sans Symbols"/>
              <a:buChar char="■"/>
            </a:pPr>
            <a:r>
              <a:rPr b="0" i="0" lang="en-US" sz="1700" u="none" cap="none" strike="noStrike">
                <a:solidFill>
                  <a:srgbClr val="262626"/>
                </a:solidFill>
                <a:latin typeface="Lustria"/>
                <a:ea typeface="Lustria"/>
                <a:cs typeface="Lustria"/>
                <a:sym typeface="Lustria"/>
              </a:rPr>
              <a:t>satisfies all outstanding requests until it reaches the last track in that direction then the direction is reversed</a:t>
            </a:r>
            <a:endParaRPr/>
          </a:p>
          <a:p>
            <a:pPr indent="-282575" lvl="1" marL="282575" marR="0" rtl="0" algn="l">
              <a:lnSpc>
                <a:spcPct val="90000"/>
              </a:lnSpc>
              <a:spcBef>
                <a:spcPts val="1800"/>
              </a:spcBef>
              <a:spcAft>
                <a:spcPts val="0"/>
              </a:spcAft>
              <a:buClr>
                <a:schemeClr val="accent1"/>
              </a:buClr>
              <a:buSzPts val="1425"/>
              <a:buFont typeface="Noto Sans Symbols"/>
              <a:buChar char="■"/>
            </a:pPr>
            <a:r>
              <a:rPr b="0" i="0" lang="en-US" sz="1900" u="none" cap="none" strike="noStrike">
                <a:solidFill>
                  <a:srgbClr val="262626"/>
                </a:solidFill>
                <a:latin typeface="Lustria"/>
                <a:ea typeface="Lustria"/>
                <a:cs typeface="Lustria"/>
                <a:sym typeface="Lustria"/>
              </a:rPr>
              <a:t>Favors jobs whose requests are for tracks nearest to both innermost and outermost tracks</a:t>
            </a:r>
            <a:endParaRPr/>
          </a:p>
        </p:txBody>
      </p:sp>
      <p:pic>
        <p:nvPicPr>
          <p:cNvPr descr="Fig11_07c.gif" id="525" name="Google Shape;525;p64"/>
          <p:cNvPicPr preferRelativeResize="0"/>
          <p:nvPr/>
        </p:nvPicPr>
        <p:blipFill rotWithShape="1">
          <a:blip r:embed="rId3">
            <a:alphaModFix/>
          </a:blip>
          <a:srcRect b="0" l="0" r="0" t="0"/>
          <a:stretch/>
        </p:blipFill>
        <p:spPr>
          <a:xfrm>
            <a:off x="457200" y="3581400"/>
            <a:ext cx="8229600" cy="2819400"/>
          </a:xfrm>
          <a:prstGeom prst="rect">
            <a:avLst/>
          </a:prstGeom>
          <a:noFill/>
          <a:ln>
            <a:noFill/>
          </a:ln>
        </p:spPr>
      </p:pic>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idx="4294967295" type="title"/>
          </p:nvPr>
        </p:nvSpPr>
        <p:spPr>
          <a:xfrm>
            <a:off x="658813" y="456253"/>
            <a:ext cx="7824900" cy="11439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Categories of I/O Devices</a:t>
            </a:r>
            <a:endParaRPr b="0" i="0"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endParaRPr>
          </a:p>
        </p:txBody>
      </p:sp>
      <p:sp>
        <p:nvSpPr>
          <p:cNvPr id="307" name="Google Shape;307;p38"/>
          <p:cNvSpPr txBox="1"/>
          <p:nvPr>
            <p:ph idx="1" type="body"/>
          </p:nvPr>
        </p:nvSpPr>
        <p:spPr>
          <a:xfrm>
            <a:off x="685800" y="2286000"/>
            <a:ext cx="6096000" cy="1828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None/>
            </a:pPr>
            <a:r>
              <a:rPr b="0" i="0" lang="en-US" sz="2000" u="none" cap="none" strike="noStrike">
                <a:solidFill>
                  <a:srgbClr val="262626"/>
                </a:solidFill>
                <a:latin typeface="Lustria"/>
                <a:ea typeface="Lustria"/>
                <a:cs typeface="Lustria"/>
                <a:sym typeface="Lustria"/>
              </a:rPr>
              <a:t>    External devices that engage in I/O with computer systems can be grouped into three categories:</a:t>
            </a:r>
            <a:endParaRPr/>
          </a:p>
        </p:txBody>
      </p:sp>
      <p:pic>
        <p:nvPicPr>
          <p:cNvPr id="308" name="Google Shape;308;p38"/>
          <p:cNvPicPr preferRelativeResize="0"/>
          <p:nvPr>
            <p:ph idx="2" type="body"/>
          </p:nvPr>
        </p:nvPicPr>
        <p:blipFill rotWithShape="1">
          <a:blip r:embed="rId3">
            <a:alphaModFix/>
          </a:blip>
          <a:srcRect b="0" l="0" r="0" t="0"/>
          <a:stretch/>
        </p:blipFill>
        <p:spPr>
          <a:xfrm>
            <a:off x="682625" y="3048000"/>
            <a:ext cx="6267600" cy="3352800"/>
          </a:xfrm>
          <a:prstGeom prst="rect">
            <a:avLst/>
          </a:prstGeom>
          <a:noFill/>
          <a:ln>
            <a:noFill/>
          </a:ln>
        </p:spPr>
      </p:pic>
      <p:pic>
        <p:nvPicPr>
          <p:cNvPr id="309" name="Google Shape;309;p38"/>
          <p:cNvPicPr preferRelativeResize="0"/>
          <p:nvPr/>
        </p:nvPicPr>
        <p:blipFill rotWithShape="1">
          <a:blip r:embed="rId4">
            <a:alphaModFix/>
          </a:blip>
          <a:srcRect b="0" l="0" r="0" t="0"/>
          <a:stretch/>
        </p:blipFill>
        <p:spPr>
          <a:xfrm>
            <a:off x="7010400" y="2286000"/>
            <a:ext cx="1447800" cy="1485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5"/>
          <p:cNvSpPr txBox="1"/>
          <p:nvPr>
            <p:ph idx="4294967295" type="title"/>
          </p:nvPr>
        </p:nvSpPr>
        <p:spPr>
          <a:xfrm>
            <a:off x="0" y="1295400"/>
            <a:ext cx="4267200" cy="10986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38100" algn="tl" dir="2700000" dist="38100">
                    <a:srgbClr val="C0C0C0"/>
                  </a:outerShdw>
                </a:effectLst>
                <a:latin typeface="Lustria"/>
                <a:ea typeface="Lustria"/>
                <a:cs typeface="Lustria"/>
                <a:sym typeface="Lustria"/>
              </a:rPr>
              <a:t>C-SCAN</a:t>
            </a:r>
            <a:br>
              <a:rPr b="0" i="0" lang="en-US" sz="5200" u="none" cap="none" strike="noStrike">
                <a:solidFill>
                  <a:srgbClr val="660066"/>
                </a:solidFill>
                <a:effectLst>
                  <a:outerShdw blurRad="38100" algn="tl" dir="2700000" dist="38100">
                    <a:srgbClr val="C0C0C0"/>
                  </a:outerShdw>
                </a:effectLst>
                <a:latin typeface="Lustria"/>
                <a:ea typeface="Lustria"/>
                <a:cs typeface="Lustria"/>
                <a:sym typeface="Lustria"/>
              </a:rPr>
            </a:br>
            <a:r>
              <a:rPr b="0" i="0" lang="en-US" sz="3600" u="none" cap="none" strike="noStrike">
                <a:solidFill>
                  <a:srgbClr val="660066"/>
                </a:solidFill>
                <a:effectLst>
                  <a:outerShdw blurRad="38100" algn="tl" dir="2700000" dist="38100">
                    <a:srgbClr val="C0C0C0"/>
                  </a:outerShdw>
                </a:effectLst>
                <a:latin typeface="Lustria"/>
                <a:ea typeface="Lustria"/>
                <a:cs typeface="Lustria"/>
                <a:sym typeface="Lustria"/>
              </a:rPr>
              <a:t>(Circular SCAN)</a:t>
            </a:r>
            <a:endParaRPr/>
          </a:p>
        </p:txBody>
      </p:sp>
      <p:sp>
        <p:nvSpPr>
          <p:cNvPr id="532" name="Google Shape;532;p65"/>
          <p:cNvSpPr txBox="1"/>
          <p:nvPr>
            <p:ph idx="4294967295" type="body"/>
          </p:nvPr>
        </p:nvSpPr>
        <p:spPr>
          <a:xfrm>
            <a:off x="4419600" y="762000"/>
            <a:ext cx="4038600" cy="25464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Restricts scanning to one direction only</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When the last track has been visited in one direction, the arm is returned to the opposite end of the disk and the scan begins again</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pic>
        <p:nvPicPr>
          <p:cNvPr descr="Fig11_07d.gif" id="533" name="Google Shape;533;p65"/>
          <p:cNvPicPr preferRelativeResize="0"/>
          <p:nvPr/>
        </p:nvPicPr>
        <p:blipFill rotWithShape="1">
          <a:blip r:embed="rId3">
            <a:alphaModFix/>
          </a:blip>
          <a:srcRect b="0" l="0" r="0" t="0"/>
          <a:stretch/>
        </p:blipFill>
        <p:spPr>
          <a:xfrm>
            <a:off x="457200" y="3581400"/>
            <a:ext cx="8235949" cy="2819400"/>
          </a:xfrm>
          <a:prstGeom prst="rect">
            <a:avLst/>
          </a:prstGeom>
          <a:noFill/>
          <a:ln>
            <a:noFill/>
          </a:ln>
        </p:spPr>
      </p:pic>
    </p:spTree>
  </p:cSld>
  <p:clrMapOvr>
    <a:masterClrMapping/>
  </p:clrMapOvr>
  <p:transition spd="med">
    <p:wipe dir="l"/>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6"/>
          <p:cNvSpPr txBox="1"/>
          <p:nvPr>
            <p:ph idx="4294967295" type="title"/>
          </p:nvPr>
        </p:nvSpPr>
        <p:spPr>
          <a:xfrm>
            <a:off x="658813" y="456253"/>
            <a:ext cx="7824900" cy="1220100"/>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N-Step-SCAN</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540" name="Google Shape;540;p66"/>
          <p:cNvSpPr txBox="1"/>
          <p:nvPr>
            <p:ph idx="4294967295" type="body"/>
          </p:nvPr>
        </p:nvSpPr>
        <p:spPr>
          <a:xfrm>
            <a:off x="609600" y="2209800"/>
            <a:ext cx="7848600" cy="4038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Segments the disk request queue into subqueues of length </a:t>
            </a:r>
            <a:r>
              <a:rPr b="0" i="1" lang="en-US" sz="2000" u="none">
                <a:solidFill>
                  <a:srgbClr val="262626"/>
                </a:solidFill>
                <a:latin typeface="Lustria"/>
                <a:ea typeface="Lustria"/>
                <a:cs typeface="Lustria"/>
                <a:sym typeface="Lustria"/>
              </a:rPr>
              <a:t>N</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Subqueues are processed one at a time, using SCAN</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While a queue is being processed new requests must be added to some other queue</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If fewer than </a:t>
            </a:r>
            <a:r>
              <a:rPr b="0" i="1" lang="en-US" sz="2000" u="none">
                <a:solidFill>
                  <a:srgbClr val="262626"/>
                </a:solidFill>
                <a:latin typeface="Lustria"/>
                <a:ea typeface="Lustria"/>
                <a:cs typeface="Lustria"/>
                <a:sym typeface="Lustria"/>
              </a:rPr>
              <a:t>N</a:t>
            </a:r>
            <a:r>
              <a:rPr b="0" i="0" lang="en-US" sz="2000" u="none">
                <a:solidFill>
                  <a:srgbClr val="262626"/>
                </a:solidFill>
                <a:latin typeface="Lustria"/>
                <a:ea typeface="Lustria"/>
                <a:cs typeface="Lustria"/>
                <a:sym typeface="Lustria"/>
              </a:rPr>
              <a:t> requests are available at the end of a scan, all of them are processed with the next scan</a:t>
            </a:r>
            <a:endParaRPr/>
          </a:p>
        </p:txBody>
      </p:sp>
      <p:pic>
        <p:nvPicPr>
          <p:cNvPr id="541" name="Google Shape;541;p66"/>
          <p:cNvPicPr preferRelativeResize="0"/>
          <p:nvPr/>
        </p:nvPicPr>
        <p:blipFill rotWithShape="1">
          <a:blip r:embed="rId3">
            <a:alphaModFix/>
          </a:blip>
          <a:srcRect b="0" l="0" r="0" t="0"/>
          <a:stretch/>
        </p:blipFill>
        <p:spPr>
          <a:xfrm>
            <a:off x="6172200" y="4572000"/>
            <a:ext cx="2044700" cy="19732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7"/>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FSCAN</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548" name="Google Shape;548;p67"/>
          <p:cNvSpPr txBox="1"/>
          <p:nvPr>
            <p:ph idx="4294967295" type="body"/>
          </p:nvPr>
        </p:nvSpPr>
        <p:spPr>
          <a:xfrm>
            <a:off x="609600" y="2286000"/>
            <a:ext cx="7696200" cy="39624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Uses two subqueues</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When a scan begins, all of the requests are in one of the queues, with the other empty</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During scan, all new requests are put into the other queue</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Service of new requests is deferred until all of the old requests have been processed</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anim calcmode="lin" valueType="num">
                                      <p:cBhvr additive="base">
                                        <p:cTn dur="500"/>
                                        <p:tgtEl>
                                          <p:spTgt spid="54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anim calcmode="lin" valueType="num">
                                      <p:cBhvr additive="base">
                                        <p:cTn dur="500"/>
                                        <p:tgtEl>
                                          <p:spTgt spid="54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anim calcmode="lin" valueType="num">
                                      <p:cBhvr additive="base">
                                        <p:cTn dur="500"/>
                                        <p:tgtEl>
                                          <p:spTgt spid="54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48">
                                            <p:txEl>
                                              <p:pRg end="3" st="3"/>
                                            </p:txEl>
                                          </p:spTgt>
                                        </p:tgtEl>
                                        <p:attrNameLst>
                                          <p:attrName>style.visibility</p:attrName>
                                        </p:attrNameLst>
                                      </p:cBhvr>
                                      <p:to>
                                        <p:strVal val="visible"/>
                                      </p:to>
                                    </p:set>
                                    <p:anim calcmode="lin" valueType="num">
                                      <p:cBhvr additive="base">
                                        <p:cTn dur="500"/>
                                        <p:tgtEl>
                                          <p:spTgt spid="54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48">
                                            <p:txEl>
                                              <p:pRg end="4" st="4"/>
                                            </p:txEl>
                                          </p:spTgt>
                                        </p:tgtEl>
                                        <p:attrNameLst>
                                          <p:attrName>style.visibility</p:attrName>
                                        </p:attrNameLst>
                                      </p:cBhvr>
                                      <p:to>
                                        <p:strVal val="visible"/>
                                      </p:to>
                                    </p:set>
                                    <p:anim calcmode="lin" valueType="num">
                                      <p:cBhvr additive="base">
                                        <p:cTn dur="500"/>
                                        <p:tgtEl>
                                          <p:spTgt spid="54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8"/>
          <p:cNvSpPr txBox="1"/>
          <p:nvPr>
            <p:ph idx="4294967295" type="title"/>
          </p:nvPr>
        </p:nvSpPr>
        <p:spPr>
          <a:xfrm>
            <a:off x="533400" y="609600"/>
            <a:ext cx="2084400" cy="11439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RAID</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555" name="Google Shape;555;p68"/>
          <p:cNvSpPr txBox="1"/>
          <p:nvPr>
            <p:ph idx="4294967295" type="body"/>
          </p:nvPr>
        </p:nvSpPr>
        <p:spPr>
          <a:xfrm>
            <a:off x="609600" y="2286000"/>
            <a:ext cx="4191000" cy="4038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Redundant Array of Independent Disks</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Consists of seven levels, zero through six</a:t>
            </a:r>
            <a:endParaRPr/>
          </a:p>
        </p:txBody>
      </p:sp>
      <p:pic>
        <p:nvPicPr>
          <p:cNvPr id="556" name="Google Shape;556;p68"/>
          <p:cNvPicPr preferRelativeResize="0"/>
          <p:nvPr/>
        </p:nvPicPr>
        <p:blipFill rotWithShape="1">
          <a:blip r:embed="rId3">
            <a:alphaModFix/>
          </a:blip>
          <a:srcRect b="0" l="0" r="0" t="0"/>
          <a:stretch/>
        </p:blipFill>
        <p:spPr>
          <a:xfrm>
            <a:off x="2212975" y="2060575"/>
            <a:ext cx="7235824" cy="459581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9"/>
          <p:cNvSpPr txBox="1"/>
          <p:nvPr>
            <p:ph type="title"/>
          </p:nvPr>
        </p:nvSpPr>
        <p:spPr>
          <a:xfrm>
            <a:off x="609600" y="1219200"/>
            <a:ext cx="8001000" cy="68580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rgbClr val="730000"/>
              </a:buClr>
              <a:buSzPts val="3600"/>
              <a:buFont typeface="Lustria"/>
              <a:buNone/>
            </a:pPr>
            <a:r>
              <a:rPr b="1" i="0" lang="en-US" sz="3600" u="none">
                <a:solidFill>
                  <a:srgbClr val="730000"/>
                </a:solidFill>
                <a:latin typeface="Lustria"/>
                <a:ea typeface="Lustria"/>
                <a:cs typeface="Lustria"/>
                <a:sym typeface="Lustria"/>
              </a:rPr>
              <a:t>Table 11.4  RAID Levels</a:t>
            </a:r>
            <a:br>
              <a:rPr b="0" i="0" lang="en-US" sz="3600" u="none">
                <a:solidFill>
                  <a:schemeClr val="accent1"/>
                </a:solidFill>
                <a:latin typeface="Lustria"/>
                <a:ea typeface="Lustria"/>
                <a:cs typeface="Lustria"/>
                <a:sym typeface="Lustria"/>
              </a:rPr>
            </a:br>
            <a:endParaRPr/>
          </a:p>
        </p:txBody>
      </p:sp>
      <p:pic>
        <p:nvPicPr>
          <p:cNvPr id="563" name="Google Shape;563;p69"/>
          <p:cNvPicPr preferRelativeResize="0"/>
          <p:nvPr/>
        </p:nvPicPr>
        <p:blipFill rotWithShape="1">
          <a:blip r:embed="rId3">
            <a:alphaModFix/>
          </a:blip>
          <a:srcRect b="0" l="0" r="0" t="0"/>
          <a:stretch/>
        </p:blipFill>
        <p:spPr>
          <a:xfrm>
            <a:off x="838200" y="1447800"/>
            <a:ext cx="7531098" cy="4983162"/>
          </a:xfrm>
          <a:prstGeom prst="rect">
            <a:avLst/>
          </a:prstGeom>
          <a:noFill/>
          <a:ln>
            <a:noFill/>
          </a:ln>
        </p:spPr>
      </p:pic>
    </p:spTree>
  </p:cSld>
  <p:clrMapOvr>
    <a:masterClrMapping/>
  </p:clrMapOvr>
  <p:transition spd="med">
    <p:strips dir="ld"/>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0"/>
          <p:cNvSpPr txBox="1"/>
          <p:nvPr>
            <p:ph type="title"/>
          </p:nvPr>
        </p:nvSpPr>
        <p:spPr>
          <a:xfrm>
            <a:off x="685800" y="1371600"/>
            <a:ext cx="2667000" cy="1098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RAID Level 0</a:t>
            </a:r>
            <a:endParaRPr/>
          </a:p>
        </p:txBody>
      </p:sp>
      <p:pic>
        <p:nvPicPr>
          <p:cNvPr descr="Fig11_08a.gif" id="570" name="Google Shape;570;p70"/>
          <p:cNvPicPr preferRelativeResize="0"/>
          <p:nvPr>
            <p:ph idx="1" type="body"/>
          </p:nvPr>
        </p:nvPicPr>
        <p:blipFill rotWithShape="1">
          <a:blip r:embed="rId3">
            <a:alphaModFix/>
          </a:blip>
          <a:srcRect b="-107331" l="0" r="0" t="-107331"/>
          <a:stretch/>
        </p:blipFill>
        <p:spPr>
          <a:xfrm>
            <a:off x="1066800" y="-457200"/>
            <a:ext cx="7086600" cy="10530000"/>
          </a:xfrm>
          <a:prstGeom prst="rect">
            <a:avLst/>
          </a:prstGeom>
          <a:noFill/>
          <a:ln>
            <a:noFill/>
          </a:ln>
        </p:spPr>
      </p:pic>
      <p:sp>
        <p:nvSpPr>
          <p:cNvPr id="571" name="Google Shape;571;p70"/>
          <p:cNvSpPr txBox="1"/>
          <p:nvPr/>
        </p:nvSpPr>
        <p:spPr>
          <a:xfrm>
            <a:off x="3886200" y="685800"/>
            <a:ext cx="4800600" cy="2209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Not a true RAID because it does not include redundancy to improve performance or provide data protection</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User and system data are distributed across all of the disks in the array</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Logical disk is divided into strips</a:t>
            </a:r>
            <a:endParaRPr/>
          </a:p>
          <a:p>
            <a:pPr indent="0" lvl="0" marL="0" marR="0" rtl="0" algn="l">
              <a:lnSpc>
                <a:spcPct val="100000"/>
              </a:lnSpc>
              <a:spcBef>
                <a:spcPts val="0"/>
              </a:spcBef>
              <a:spcAft>
                <a:spcPts val="0"/>
              </a:spcAft>
              <a:buNone/>
            </a:pPr>
            <a:r>
              <a:t/>
            </a:r>
            <a:endParaRPr b="0" i="0" sz="2000" u="none">
              <a:solidFill>
                <a:srgbClr val="262626"/>
              </a:solidFill>
              <a:latin typeface="Lustria"/>
              <a:ea typeface="Lustria"/>
              <a:cs typeface="Lustria"/>
              <a:sym typeface="Lustria"/>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1"/>
          <p:cNvSpPr txBox="1"/>
          <p:nvPr>
            <p:ph type="title"/>
          </p:nvPr>
        </p:nvSpPr>
        <p:spPr>
          <a:xfrm>
            <a:off x="658812" y="1371600"/>
            <a:ext cx="3379800" cy="1371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RAID Level 1</a:t>
            </a:r>
            <a:endParaRPr/>
          </a:p>
        </p:txBody>
      </p:sp>
      <p:sp>
        <p:nvSpPr>
          <p:cNvPr id="578" name="Google Shape;578;p71"/>
          <p:cNvSpPr txBox="1"/>
          <p:nvPr>
            <p:ph idx="1" type="body"/>
          </p:nvPr>
        </p:nvSpPr>
        <p:spPr>
          <a:xfrm>
            <a:off x="3733800" y="914400"/>
            <a:ext cx="4876800" cy="2895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Redundancy is achieved by the simple expedient of duplicating all the data</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There is no “write penalty”</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When a drive fails the data may still be accessed from the second drive</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Principal disadvantage is the cost</a:t>
            </a:r>
            <a:endParaRPr/>
          </a:p>
        </p:txBody>
      </p:sp>
      <p:pic>
        <p:nvPicPr>
          <p:cNvPr descr="Fig11_08b.gif" id="579" name="Google Shape;579;p71"/>
          <p:cNvPicPr preferRelativeResize="0"/>
          <p:nvPr/>
        </p:nvPicPr>
        <p:blipFill rotWithShape="1">
          <a:blip r:embed="rId3">
            <a:alphaModFix/>
          </a:blip>
          <a:srcRect b="0" l="0" r="0" t="0"/>
          <a:stretch/>
        </p:blipFill>
        <p:spPr>
          <a:xfrm>
            <a:off x="438150" y="3962400"/>
            <a:ext cx="8248650" cy="2362200"/>
          </a:xfrm>
          <a:prstGeom prst="rect">
            <a:avLst/>
          </a:prstGeom>
          <a:noFill/>
          <a:ln>
            <a:noFill/>
          </a:ln>
        </p:spPr>
      </p:pic>
    </p:spTree>
  </p:cSld>
  <p:clrMapOvr>
    <a:masterClrMapping/>
  </p:clrMapOvr>
  <p:transition spd="med">
    <p:strips/>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2"/>
          <p:cNvSpPr txBox="1"/>
          <p:nvPr>
            <p:ph type="title"/>
          </p:nvPr>
        </p:nvSpPr>
        <p:spPr>
          <a:xfrm>
            <a:off x="658812" y="1371600"/>
            <a:ext cx="3456000" cy="1371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RAID Level 2</a:t>
            </a:r>
            <a:endParaRPr/>
          </a:p>
        </p:txBody>
      </p:sp>
      <p:sp>
        <p:nvSpPr>
          <p:cNvPr id="586" name="Google Shape;586;p72"/>
          <p:cNvSpPr txBox="1"/>
          <p:nvPr>
            <p:ph idx="1" type="body"/>
          </p:nvPr>
        </p:nvSpPr>
        <p:spPr>
          <a:xfrm>
            <a:off x="3962400" y="914400"/>
            <a:ext cx="4522800" cy="2851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Makes use of a parallel access technique</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Data striping is used</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Typically a Hamming code is used</a:t>
            </a:r>
            <a:endParaRPr/>
          </a:p>
          <a:p>
            <a:pPr indent="-282575" lvl="0" marL="282575" marR="0" rtl="0" algn="l">
              <a:lnSpc>
                <a:spcPct val="10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Effective choice in an environment in which many disk errors occur</a:t>
            </a:r>
            <a:endParaRPr/>
          </a:p>
        </p:txBody>
      </p:sp>
      <p:pic>
        <p:nvPicPr>
          <p:cNvPr descr="Fig11_08c.gif" id="587" name="Google Shape;587;p72"/>
          <p:cNvPicPr preferRelativeResize="0"/>
          <p:nvPr/>
        </p:nvPicPr>
        <p:blipFill rotWithShape="1">
          <a:blip r:embed="rId3">
            <a:alphaModFix/>
          </a:blip>
          <a:srcRect b="0" l="0" r="0" t="0"/>
          <a:stretch/>
        </p:blipFill>
        <p:spPr>
          <a:xfrm>
            <a:off x="457200" y="3886200"/>
            <a:ext cx="8248650" cy="2438400"/>
          </a:xfrm>
          <a:prstGeom prst="rect">
            <a:avLst/>
          </a:prstGeom>
          <a:noFill/>
          <a:ln>
            <a:noFill/>
          </a:ln>
        </p:spPr>
      </p:pic>
    </p:spTree>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3"/>
          <p:cNvSpPr txBox="1"/>
          <p:nvPr>
            <p:ph type="title"/>
          </p:nvPr>
        </p:nvSpPr>
        <p:spPr>
          <a:xfrm>
            <a:off x="685800" y="1447800"/>
            <a:ext cx="3456000" cy="1098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RAID Level 3</a:t>
            </a:r>
            <a:endParaRPr/>
          </a:p>
        </p:txBody>
      </p:sp>
      <p:sp>
        <p:nvSpPr>
          <p:cNvPr id="594" name="Google Shape;594;p73"/>
          <p:cNvSpPr txBox="1"/>
          <p:nvPr>
            <p:ph idx="1" type="body"/>
          </p:nvPr>
        </p:nvSpPr>
        <p:spPr>
          <a:xfrm>
            <a:off x="3886200" y="654050"/>
            <a:ext cx="4599000" cy="20892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Requires only a single redundant disk, no matter how large the disk array</a:t>
            </a:r>
            <a:endParaRPr/>
          </a:p>
          <a:p>
            <a:pPr indent="-282575" lvl="0" marL="282575" marR="0" rtl="0" algn="l">
              <a:lnSpc>
                <a:spcPct val="9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Employs parallel access, with data distributed in small strips</a:t>
            </a:r>
            <a:endParaRPr/>
          </a:p>
          <a:p>
            <a:pPr indent="-282575" lvl="0" marL="282575" marR="0" rtl="0" algn="l">
              <a:lnSpc>
                <a:spcPct val="90000"/>
              </a:lnSpc>
              <a:spcBef>
                <a:spcPts val="12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Can achieve very high data transfer rates</a:t>
            </a:r>
            <a:endParaRPr/>
          </a:p>
        </p:txBody>
      </p:sp>
      <p:pic>
        <p:nvPicPr>
          <p:cNvPr descr="Fig11_08d.gif" id="595" name="Google Shape;595;p73"/>
          <p:cNvPicPr preferRelativeResize="0"/>
          <p:nvPr/>
        </p:nvPicPr>
        <p:blipFill rotWithShape="1">
          <a:blip r:embed="rId3">
            <a:alphaModFix/>
          </a:blip>
          <a:srcRect b="0" l="0" r="0" t="0"/>
          <a:stretch/>
        </p:blipFill>
        <p:spPr>
          <a:xfrm>
            <a:off x="457200" y="3048000"/>
            <a:ext cx="8229600" cy="3305175"/>
          </a:xfrm>
          <a:prstGeom prst="rect">
            <a:avLst/>
          </a:prstGeom>
          <a:noFill/>
          <a:ln>
            <a:noFill/>
          </a:ln>
        </p:spPr>
      </p:pic>
    </p:spTree>
  </p:cSld>
  <p:clrMapOvr>
    <a:masterClrMapping/>
  </p:clrMapOvr>
  <p:transition spd="slow">
    <p:wipe dir="l"/>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4"/>
          <p:cNvSpPr txBox="1"/>
          <p:nvPr>
            <p:ph type="title"/>
          </p:nvPr>
        </p:nvSpPr>
        <p:spPr>
          <a:xfrm>
            <a:off x="658812" y="1371600"/>
            <a:ext cx="3456000" cy="13716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RAID Level 4</a:t>
            </a:r>
            <a:endParaRPr/>
          </a:p>
        </p:txBody>
      </p:sp>
      <p:sp>
        <p:nvSpPr>
          <p:cNvPr id="602" name="Google Shape;602;p74"/>
          <p:cNvSpPr txBox="1"/>
          <p:nvPr>
            <p:ph idx="1" type="body"/>
          </p:nvPr>
        </p:nvSpPr>
        <p:spPr>
          <a:xfrm>
            <a:off x="3581400" y="654050"/>
            <a:ext cx="5105400" cy="25464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Makes use of an independent access technique</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A bit-by-bit parity strip is calculated across corresponding strips on each data disk, and the parity bits are stored in the corresponding strip on the parity disk</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Involves a write penalty when an I/O write request of small size is performed</a:t>
            </a:r>
            <a:endParaRPr/>
          </a:p>
        </p:txBody>
      </p:sp>
      <p:pic>
        <p:nvPicPr>
          <p:cNvPr descr="Fig11_08e.gif" id="603" name="Google Shape;603;p74"/>
          <p:cNvPicPr preferRelativeResize="0"/>
          <p:nvPr/>
        </p:nvPicPr>
        <p:blipFill rotWithShape="1">
          <a:blip r:embed="rId3">
            <a:alphaModFix/>
          </a:blip>
          <a:srcRect b="0" l="0" r="0" t="0"/>
          <a:stretch/>
        </p:blipFill>
        <p:spPr>
          <a:xfrm>
            <a:off x="533400" y="3505200"/>
            <a:ext cx="8089901" cy="2901950"/>
          </a:xfrm>
          <a:prstGeom prst="rect">
            <a:avLst/>
          </a:prstGeom>
          <a:noFill/>
          <a:ln>
            <a:noFill/>
          </a:ln>
        </p:spPr>
      </p:pic>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idx="4294967295" type="title"/>
          </p:nvPr>
        </p:nvSpPr>
        <p:spPr>
          <a:xfrm>
            <a:off x="658813" y="456253"/>
            <a:ext cx="7824900" cy="12201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Differences in I/O Devices</a:t>
            </a:r>
            <a:endParaRPr b="0" i="0"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endParaRPr>
          </a:p>
        </p:txBody>
      </p:sp>
      <p:sp>
        <p:nvSpPr>
          <p:cNvPr id="316" name="Google Shape;316;p39"/>
          <p:cNvSpPr txBox="1"/>
          <p:nvPr>
            <p:ph idx="4294967295" type="body"/>
          </p:nvPr>
        </p:nvSpPr>
        <p:spPr>
          <a:xfrm>
            <a:off x="685800" y="1905000"/>
            <a:ext cx="7848600" cy="1600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cap="none" strike="noStrike">
                <a:solidFill>
                  <a:srgbClr val="262626"/>
                </a:solidFill>
                <a:latin typeface="Lustria"/>
                <a:ea typeface="Lustria"/>
                <a:cs typeface="Lustria"/>
                <a:sym typeface="Lustria"/>
              </a:rPr>
              <a:t>Devices differ in a number of areas:</a:t>
            </a:r>
            <a:endParaRPr/>
          </a:p>
        </p:txBody>
      </p:sp>
      <p:pic>
        <p:nvPicPr>
          <p:cNvPr id="317" name="Google Shape;317;p39"/>
          <p:cNvPicPr preferRelativeResize="0"/>
          <p:nvPr/>
        </p:nvPicPr>
        <p:blipFill rotWithShape="1">
          <a:blip r:embed="rId3">
            <a:alphaModFix/>
          </a:blip>
          <a:srcRect b="0" l="0" r="0" t="0"/>
          <a:stretch/>
        </p:blipFill>
        <p:spPr>
          <a:xfrm>
            <a:off x="536575" y="2286000"/>
            <a:ext cx="8150225" cy="4138612"/>
          </a:xfrm>
          <a:prstGeom prst="rect">
            <a:avLst/>
          </a:prstGeom>
          <a:noFill/>
          <a:ln>
            <a:noFill/>
          </a:ln>
        </p:spPr>
      </p:pic>
      <p:pic>
        <p:nvPicPr>
          <p:cNvPr id="318" name="Google Shape;318;p39"/>
          <p:cNvPicPr preferRelativeResize="0"/>
          <p:nvPr/>
        </p:nvPicPr>
        <p:blipFill rotWithShape="1">
          <a:blip r:embed="rId4">
            <a:alphaModFix/>
          </a:blip>
          <a:srcRect b="0" l="0" r="0" t="0"/>
          <a:stretch/>
        </p:blipFill>
        <p:spPr>
          <a:xfrm rot="-1140001">
            <a:off x="6935787" y="2208212"/>
            <a:ext cx="1219200" cy="164623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5"/>
          <p:cNvSpPr txBox="1"/>
          <p:nvPr>
            <p:ph type="title"/>
          </p:nvPr>
        </p:nvSpPr>
        <p:spPr>
          <a:xfrm>
            <a:off x="838200" y="1066800"/>
            <a:ext cx="3456000" cy="15240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RAID Level 5</a:t>
            </a:r>
            <a:endParaRPr/>
          </a:p>
        </p:txBody>
      </p:sp>
      <p:sp>
        <p:nvSpPr>
          <p:cNvPr id="610" name="Google Shape;610;p75"/>
          <p:cNvSpPr txBox="1"/>
          <p:nvPr>
            <p:ph idx="1" type="body"/>
          </p:nvPr>
        </p:nvSpPr>
        <p:spPr>
          <a:xfrm>
            <a:off x="3886200" y="654050"/>
            <a:ext cx="4800600" cy="21654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Similar to RAID-4 but distributes the parity bits across all disks</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Typical allocation is a round-robin scheme</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Has the characteristic that the loss of any one disk does not result in data loss</a:t>
            </a:r>
            <a:endParaRPr/>
          </a:p>
        </p:txBody>
      </p:sp>
      <p:pic>
        <p:nvPicPr>
          <p:cNvPr descr="Fig11_08f.gif" id="611" name="Google Shape;611;p75"/>
          <p:cNvPicPr preferRelativeResize="0"/>
          <p:nvPr/>
        </p:nvPicPr>
        <p:blipFill rotWithShape="1">
          <a:blip r:embed="rId3">
            <a:alphaModFix/>
          </a:blip>
          <a:srcRect b="0" l="0" r="0" t="0"/>
          <a:stretch/>
        </p:blipFill>
        <p:spPr>
          <a:xfrm>
            <a:off x="544512" y="3124200"/>
            <a:ext cx="8066086" cy="3276600"/>
          </a:xfrm>
          <a:prstGeom prst="rect">
            <a:avLst/>
          </a:prstGeom>
          <a:noFill/>
          <a:ln>
            <a:noFill/>
          </a:ln>
        </p:spPr>
      </p:pic>
    </p:spTree>
  </p:cSld>
  <p:clrMapOvr>
    <a:masterClrMapping/>
  </p:clrMapOvr>
  <p:transition spd="slow">
    <p:wipe dir="u"/>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6"/>
          <p:cNvSpPr txBox="1"/>
          <p:nvPr>
            <p:ph type="title"/>
          </p:nvPr>
        </p:nvSpPr>
        <p:spPr>
          <a:xfrm>
            <a:off x="914400" y="1219200"/>
            <a:ext cx="3532200" cy="1524000"/>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rgbClr val="660066"/>
              </a:buClr>
              <a:buSzPts val="5200"/>
              <a:buFont typeface="Lustria"/>
              <a:buNone/>
            </a:pPr>
            <a:r>
              <a:rPr b="0" i="0" lang="en-US" sz="5200" u="none">
                <a:solidFill>
                  <a:srgbClr val="660066"/>
                </a:solidFill>
                <a:effectLst>
                  <a:outerShdw blurRad="38100" algn="tl" dir="2700000" dist="38100">
                    <a:srgbClr val="C0C0C0"/>
                  </a:outerShdw>
                </a:effectLst>
                <a:latin typeface="Lustria"/>
                <a:ea typeface="Lustria"/>
                <a:cs typeface="Lustria"/>
                <a:sym typeface="Lustria"/>
              </a:rPr>
              <a:t>RAID Level 6</a:t>
            </a:r>
            <a:endParaRPr/>
          </a:p>
        </p:txBody>
      </p:sp>
      <p:sp>
        <p:nvSpPr>
          <p:cNvPr id="618" name="Google Shape;618;p76"/>
          <p:cNvSpPr txBox="1"/>
          <p:nvPr>
            <p:ph idx="1" type="body"/>
          </p:nvPr>
        </p:nvSpPr>
        <p:spPr>
          <a:xfrm>
            <a:off x="3810000" y="654050"/>
            <a:ext cx="4876800" cy="24702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Two different parity calculations are carried out and stored in separate blocks on different disks</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Provides extremely high data availability</a:t>
            </a:r>
            <a:endParaRPr/>
          </a:p>
          <a:p>
            <a:pPr indent="-282575" lvl="0" marL="282575" marR="0" rtl="0" algn="l">
              <a:lnSpc>
                <a:spcPct val="90000"/>
              </a:lnSpc>
              <a:spcBef>
                <a:spcPts val="10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Incurs a substantial write penalty because each write affects two parity blocks</a:t>
            </a:r>
            <a:endParaRPr/>
          </a:p>
        </p:txBody>
      </p:sp>
      <p:pic>
        <p:nvPicPr>
          <p:cNvPr descr="Fig11_08g.gif" id="619" name="Google Shape;619;p76"/>
          <p:cNvPicPr preferRelativeResize="0"/>
          <p:nvPr/>
        </p:nvPicPr>
        <p:blipFill rotWithShape="1">
          <a:blip r:embed="rId3">
            <a:alphaModFix/>
          </a:blip>
          <a:srcRect b="0" l="0" r="0" t="0"/>
          <a:stretch/>
        </p:blipFill>
        <p:spPr>
          <a:xfrm>
            <a:off x="457200" y="3429000"/>
            <a:ext cx="8224838" cy="2971800"/>
          </a:xfrm>
          <a:prstGeom prst="rect">
            <a:avLst/>
          </a:prstGeom>
          <a:noFill/>
          <a:ln>
            <a:noFill/>
          </a:ln>
        </p:spPr>
      </p:pic>
    </p:spTree>
  </p:cSld>
  <p:clrMapOvr>
    <a:masterClrMapping/>
  </p:clrMapOvr>
  <p:transition spd="med">
    <p:strips dir="rd"/>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7"/>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Disk Cache</a:t>
            </a:r>
            <a:endParaRPr b="0" i="0"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endParaRPr>
          </a:p>
        </p:txBody>
      </p:sp>
      <p:sp>
        <p:nvSpPr>
          <p:cNvPr id="626" name="Google Shape;626;p77"/>
          <p:cNvSpPr txBox="1"/>
          <p:nvPr>
            <p:ph idx="4294967295" type="body"/>
          </p:nvPr>
        </p:nvSpPr>
        <p:spPr>
          <a:xfrm>
            <a:off x="457200" y="1981200"/>
            <a:ext cx="8001000" cy="4191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Char char="■"/>
            </a:pPr>
            <a:r>
              <a:rPr b="0" i="1" lang="en-US" sz="1800" u="none">
                <a:solidFill>
                  <a:srgbClr val="262626"/>
                </a:solidFill>
                <a:latin typeface="Lustria"/>
                <a:ea typeface="Lustria"/>
                <a:cs typeface="Lustria"/>
                <a:sym typeface="Lustria"/>
              </a:rPr>
              <a:t>Cache memory </a:t>
            </a:r>
            <a:r>
              <a:rPr b="0" i="0" lang="en-US" sz="1800" u="none">
                <a:solidFill>
                  <a:srgbClr val="262626"/>
                </a:solidFill>
                <a:latin typeface="Lustria"/>
                <a:ea typeface="Lustria"/>
                <a:cs typeface="Lustria"/>
                <a:sym typeface="Lustria"/>
              </a:rPr>
              <a:t> is used to apply to a memory that is smaller and faster than main memory and that is interposed between main memory and the processor</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Reduces average memory access time by exploiting the principle of locality</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1" lang="en-US" sz="1800" u="none">
                <a:solidFill>
                  <a:srgbClr val="262626"/>
                </a:solidFill>
                <a:latin typeface="Lustria"/>
                <a:ea typeface="Lustria"/>
                <a:cs typeface="Lustria"/>
                <a:sym typeface="Lustria"/>
              </a:rPr>
              <a:t>Disk cache </a:t>
            </a:r>
            <a:r>
              <a:rPr b="0" i="0" lang="en-US" sz="1800" u="none">
                <a:solidFill>
                  <a:srgbClr val="262626"/>
                </a:solidFill>
                <a:latin typeface="Lustria"/>
                <a:ea typeface="Lustria"/>
                <a:cs typeface="Lustria"/>
                <a:sym typeface="Lustria"/>
              </a:rPr>
              <a:t>is a buffer in main memory for disk sectors</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Contains a copy of some of the sectors on the disk</a:t>
            </a:r>
            <a:endParaRPr/>
          </a:p>
        </p:txBody>
      </p:sp>
      <p:pic>
        <p:nvPicPr>
          <p:cNvPr id="627" name="Google Shape;627;p77"/>
          <p:cNvPicPr preferRelativeResize="0"/>
          <p:nvPr/>
        </p:nvPicPr>
        <p:blipFill rotWithShape="1">
          <a:blip r:embed="rId3">
            <a:alphaModFix/>
          </a:blip>
          <a:srcRect b="0" l="0" r="0" t="0"/>
          <a:stretch/>
        </p:blipFill>
        <p:spPr>
          <a:xfrm>
            <a:off x="811212" y="4419600"/>
            <a:ext cx="7699374" cy="20843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8"/>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Least Recently Used </a:t>
            </a:r>
            <a:b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br>
            <a: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(LRU)</a:t>
            </a:r>
            <a:endParaRPr b="0" i="0"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endParaRPr>
          </a:p>
        </p:txBody>
      </p:sp>
      <p:sp>
        <p:nvSpPr>
          <p:cNvPr id="634" name="Google Shape;634;p78"/>
          <p:cNvSpPr txBox="1"/>
          <p:nvPr>
            <p:ph idx="4294967295" type="body"/>
          </p:nvPr>
        </p:nvSpPr>
        <p:spPr>
          <a:xfrm>
            <a:off x="685800" y="2286000"/>
            <a:ext cx="7772400" cy="39624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Most commonly used algorithm that deals with the design issue of replacement strategy</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The block that has been in the cache the longest with no reference to it is replaced</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A stack of pointers reference the cache</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most recently referenced block is on the top of the stack</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when a block is referenced or brought into the cache, it is placed on the top of the stack</a:t>
            </a:r>
            <a:endParaRPr/>
          </a:p>
          <a:p>
            <a:pPr indent="-196850" lvl="0" marL="282575" marR="0" rtl="0" algn="l">
              <a:spcBef>
                <a:spcPts val="1800"/>
              </a:spcBef>
              <a:spcAft>
                <a:spcPts val="0"/>
              </a:spcAft>
              <a:buClr>
                <a:schemeClr val="accent1"/>
              </a:buClr>
              <a:buSzPts val="1350"/>
              <a:buFont typeface="Noto Sans Symbols"/>
              <a:buNone/>
            </a:pPr>
            <a:r>
              <a:t/>
            </a:r>
            <a:endParaRPr b="0" i="0" sz="1800" u="none" cap="none" strike="noStrike">
              <a:solidFill>
                <a:srgbClr val="262626"/>
              </a:solidFill>
              <a:latin typeface="Lustria"/>
              <a:ea typeface="Lustria"/>
              <a:cs typeface="Lustria"/>
              <a:sym typeface="Lustria"/>
            </a:endParaRPr>
          </a:p>
        </p:txBody>
      </p:sp>
      <p:pic>
        <p:nvPicPr>
          <p:cNvPr id="635" name="Google Shape;635;p78"/>
          <p:cNvPicPr preferRelativeResize="0"/>
          <p:nvPr/>
        </p:nvPicPr>
        <p:blipFill rotWithShape="1">
          <a:blip r:embed="rId3">
            <a:alphaModFix/>
          </a:blip>
          <a:srcRect b="0" l="0" r="0" t="0"/>
          <a:stretch/>
        </p:blipFill>
        <p:spPr>
          <a:xfrm>
            <a:off x="0" y="5257800"/>
            <a:ext cx="1803400" cy="1752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9"/>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Least Frequently Used (LFU)</a:t>
            </a:r>
            <a:endParaRPr b="0" i="0"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endParaRPr>
          </a:p>
        </p:txBody>
      </p:sp>
      <p:sp>
        <p:nvSpPr>
          <p:cNvPr id="642" name="Google Shape;642;p79"/>
          <p:cNvSpPr txBox="1"/>
          <p:nvPr>
            <p:ph idx="4294967295" type="body"/>
          </p:nvPr>
        </p:nvSpPr>
        <p:spPr>
          <a:xfrm>
            <a:off x="685800" y="2286000"/>
            <a:ext cx="7848600" cy="38403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The block that has experienced the fewest references is replaced</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A counter is associated with each block</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Counter is incremented each time block is accessed</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When replacement is required, the block with the smallest count is selected</a:t>
            </a:r>
            <a:endParaRPr/>
          </a:p>
        </p:txBody>
      </p:sp>
      <p:pic>
        <p:nvPicPr>
          <p:cNvPr id="643" name="Google Shape;643;p79"/>
          <p:cNvPicPr preferRelativeResize="0"/>
          <p:nvPr/>
        </p:nvPicPr>
        <p:blipFill rotWithShape="1">
          <a:blip r:embed="rId3">
            <a:alphaModFix/>
          </a:blip>
          <a:srcRect b="0" l="0" r="0" t="0"/>
          <a:stretch/>
        </p:blipFill>
        <p:spPr>
          <a:xfrm>
            <a:off x="4191000" y="5410200"/>
            <a:ext cx="1484312" cy="992187"/>
          </a:xfrm>
          <a:prstGeom prst="rect">
            <a:avLst/>
          </a:prstGeom>
          <a:noFill/>
          <a:ln>
            <a:noFill/>
          </a:ln>
        </p:spPr>
      </p:pic>
      <p:pic>
        <p:nvPicPr>
          <p:cNvPr id="644" name="Google Shape;644;p79"/>
          <p:cNvPicPr preferRelativeResize="0"/>
          <p:nvPr/>
        </p:nvPicPr>
        <p:blipFill rotWithShape="1">
          <a:blip r:embed="rId4">
            <a:alphaModFix/>
          </a:blip>
          <a:srcRect b="0" l="0" r="0" t="0"/>
          <a:stretch/>
        </p:blipFill>
        <p:spPr>
          <a:xfrm>
            <a:off x="3124200" y="4648200"/>
            <a:ext cx="1612901" cy="1143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0"/>
          <p:cNvSpPr txBox="1"/>
          <p:nvPr>
            <p:ph type="title"/>
          </p:nvPr>
        </p:nvSpPr>
        <p:spPr>
          <a:xfrm>
            <a:off x="533400" y="685800"/>
            <a:ext cx="8153400" cy="762000"/>
          </a:xfrm>
          <a:prstGeom prst="rect">
            <a:avLst/>
          </a:prstGeom>
          <a:noFill/>
          <a:ln>
            <a:noFill/>
          </a:ln>
        </p:spPr>
        <p:txBody>
          <a:bodyPr anchorCtr="0" anchor="b" bIns="0" lIns="91425" spcFirstLastPara="1" rIns="91425" wrap="square" tIns="0">
            <a:noAutofit/>
          </a:bodyPr>
          <a:lstStyle/>
          <a:p>
            <a:pPr indent="0" lvl="0" marL="0" rtl="0" algn="l">
              <a:lnSpc>
                <a:spcPct val="122727"/>
              </a:lnSpc>
              <a:spcBef>
                <a:spcPts val="0"/>
              </a:spcBef>
              <a:spcAft>
                <a:spcPts val="0"/>
              </a:spcAft>
              <a:buClr>
                <a:srgbClr val="660066"/>
              </a:buClr>
              <a:buSzPts val="4400"/>
              <a:buFont typeface="Lustria"/>
              <a:buNone/>
            </a:pPr>
            <a:r>
              <a:rPr b="0" i="0" lang="en-US" sz="4400" u="none">
                <a:solidFill>
                  <a:srgbClr val="660066"/>
                </a:solidFill>
                <a:effectLst>
                  <a:outerShdw blurRad="38100" algn="tl" dir="2700000" dist="38100">
                    <a:srgbClr val="C0C0C0"/>
                  </a:outerShdw>
                </a:effectLst>
                <a:latin typeface="Lustria"/>
                <a:ea typeface="Lustria"/>
                <a:cs typeface="Lustria"/>
                <a:sym typeface="Lustria"/>
              </a:rPr>
              <a:t>Frequency-Based Replacement</a:t>
            </a:r>
            <a:endParaRPr/>
          </a:p>
        </p:txBody>
      </p:sp>
      <p:pic>
        <p:nvPicPr>
          <p:cNvPr descr="Fig11_09a.gif" id="651" name="Google Shape;651;p80"/>
          <p:cNvPicPr preferRelativeResize="0"/>
          <p:nvPr>
            <p:ph idx="1" type="body"/>
          </p:nvPr>
        </p:nvPicPr>
        <p:blipFill rotWithShape="1">
          <a:blip r:embed="rId3">
            <a:alphaModFix/>
          </a:blip>
          <a:srcRect b="-99730" l="0" r="0" t="-99760"/>
          <a:stretch/>
        </p:blipFill>
        <p:spPr>
          <a:xfrm>
            <a:off x="457200" y="-914400"/>
            <a:ext cx="5334000" cy="7467600"/>
          </a:xfrm>
          <a:prstGeom prst="rect">
            <a:avLst/>
          </a:prstGeom>
          <a:noFill/>
          <a:ln>
            <a:noFill/>
          </a:ln>
        </p:spPr>
      </p:pic>
      <p:pic>
        <p:nvPicPr>
          <p:cNvPr descr="Fig11_09b.gif" id="652" name="Google Shape;652;p80"/>
          <p:cNvPicPr preferRelativeResize="0"/>
          <p:nvPr/>
        </p:nvPicPr>
        <p:blipFill rotWithShape="1">
          <a:blip r:embed="rId4">
            <a:alphaModFix/>
          </a:blip>
          <a:srcRect b="0" l="0" r="0" t="0"/>
          <a:stretch/>
        </p:blipFill>
        <p:spPr>
          <a:xfrm>
            <a:off x="1528762" y="4267200"/>
            <a:ext cx="7251699" cy="2209800"/>
          </a:xfrm>
          <a:prstGeom prst="rect">
            <a:avLst/>
          </a:prstGeom>
          <a:noFill/>
          <a:ln>
            <a:noFill/>
          </a:ln>
        </p:spPr>
      </p:pic>
    </p:spTree>
  </p:cSld>
  <p:clrMapOvr>
    <a:masterClrMapping/>
  </p:clrMapOvr>
  <p:transition spd="med">
    <p:strips dir="ld"/>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1"/>
          <p:cNvSpPr txBox="1"/>
          <p:nvPr>
            <p:ph idx="4294967295" type="title"/>
          </p:nvPr>
        </p:nvSpPr>
        <p:spPr>
          <a:xfrm>
            <a:off x="0" y="5181600"/>
            <a:ext cx="4167300" cy="1323900"/>
          </a:xfrm>
          <a:prstGeom prst="rect">
            <a:avLst/>
          </a:prstGeom>
          <a:noFill/>
          <a:ln>
            <a:noFill/>
          </a:ln>
        </p:spPr>
        <p:txBody>
          <a:bodyPr anchorCtr="0" anchor="b" bIns="0" lIns="91425" spcFirstLastPara="1" rIns="91425" wrap="square" tIns="0">
            <a:noAutofit/>
          </a:bodyPr>
          <a:lstStyle/>
          <a:p>
            <a:pPr indent="0" lvl="0" marL="0" marR="0" rtl="0" algn="ctr">
              <a:lnSpc>
                <a:spcPct val="122727"/>
              </a:lnSpc>
              <a:spcBef>
                <a:spcPts val="0"/>
              </a:spcBef>
              <a:spcAft>
                <a:spcPts val="0"/>
              </a:spcAft>
              <a:buClr>
                <a:srgbClr val="660066"/>
              </a:buClr>
              <a:buSzPts val="4400"/>
              <a:buFont typeface="Lustria"/>
              <a:buNone/>
            </a:pPr>
            <a:r>
              <a:rPr b="0" i="0" lang="en-US" sz="4400" u="none" cap="none" strike="noStrike">
                <a:solidFill>
                  <a:srgbClr val="660066"/>
                </a:solidFill>
                <a:effectLst>
                  <a:outerShdw blurRad="38100" algn="tl" dir="2700000" dist="38100">
                    <a:srgbClr val="C0C0C0"/>
                  </a:outerShdw>
                </a:effectLst>
                <a:latin typeface="Lustria"/>
                <a:ea typeface="Lustria"/>
                <a:cs typeface="Lustria"/>
                <a:sym typeface="Lustria"/>
              </a:rPr>
              <a:t>Disk Cache </a:t>
            </a:r>
            <a:br>
              <a:rPr b="0" i="0" lang="en-US" sz="4400" u="none" cap="none" strike="noStrike">
                <a:solidFill>
                  <a:srgbClr val="660066"/>
                </a:solidFill>
                <a:effectLst>
                  <a:outerShdw blurRad="38100" algn="tl" dir="2700000" dist="38100">
                    <a:srgbClr val="C0C0C0"/>
                  </a:outerShdw>
                </a:effectLst>
                <a:latin typeface="Lustria"/>
                <a:ea typeface="Lustria"/>
                <a:cs typeface="Lustria"/>
                <a:sym typeface="Lustria"/>
              </a:rPr>
            </a:br>
            <a:r>
              <a:rPr b="0" i="0" lang="en-US" sz="4400" u="none" cap="none" strike="noStrike">
                <a:solidFill>
                  <a:srgbClr val="660066"/>
                </a:solidFill>
                <a:effectLst>
                  <a:outerShdw blurRad="38100" algn="tl" dir="2700000" dist="38100">
                    <a:srgbClr val="C0C0C0"/>
                  </a:outerShdw>
                </a:effectLst>
                <a:latin typeface="Lustria"/>
                <a:ea typeface="Lustria"/>
                <a:cs typeface="Lustria"/>
                <a:sym typeface="Lustria"/>
              </a:rPr>
              <a:t>Performance</a:t>
            </a:r>
            <a:endParaRPr/>
          </a:p>
        </p:txBody>
      </p:sp>
      <p:pic>
        <p:nvPicPr>
          <p:cNvPr descr="Fig11_10.gif" id="659" name="Google Shape;659;p81"/>
          <p:cNvPicPr preferRelativeResize="0"/>
          <p:nvPr>
            <p:ph idx="4294967295" type="body"/>
          </p:nvPr>
        </p:nvPicPr>
        <p:blipFill rotWithShape="1">
          <a:blip r:embed="rId3">
            <a:alphaModFix/>
          </a:blip>
          <a:srcRect b="0" l="0" r="0" t="0"/>
          <a:stretch/>
        </p:blipFill>
        <p:spPr>
          <a:xfrm>
            <a:off x="381000" y="609600"/>
            <a:ext cx="4178400" cy="3581400"/>
          </a:xfrm>
          <a:prstGeom prst="rect">
            <a:avLst/>
          </a:prstGeom>
          <a:noFill/>
          <a:ln>
            <a:noFill/>
          </a:ln>
        </p:spPr>
      </p:pic>
      <p:pic>
        <p:nvPicPr>
          <p:cNvPr descr="Fig11_11.gif" id="660" name="Google Shape;660;p81"/>
          <p:cNvPicPr preferRelativeResize="0"/>
          <p:nvPr/>
        </p:nvPicPr>
        <p:blipFill rotWithShape="1">
          <a:blip r:embed="rId4">
            <a:alphaModFix/>
          </a:blip>
          <a:srcRect b="0" l="0" r="0" t="0"/>
          <a:stretch/>
        </p:blipFill>
        <p:spPr>
          <a:xfrm>
            <a:off x="4572000" y="3200400"/>
            <a:ext cx="4191001" cy="3200399"/>
          </a:xfrm>
          <a:prstGeom prst="rect">
            <a:avLst/>
          </a:prstGeom>
          <a:noFill/>
          <a:ln>
            <a:noFill/>
          </a:ln>
        </p:spPr>
      </p:pic>
      <p:sp>
        <p:nvSpPr>
          <p:cNvPr id="661" name="Google Shape;661;p81"/>
          <p:cNvSpPr txBox="1"/>
          <p:nvPr/>
        </p:nvSpPr>
        <p:spPr>
          <a:xfrm>
            <a:off x="1143000" y="4343400"/>
            <a:ext cx="1676400" cy="782700"/>
          </a:xfrm>
          <a:prstGeom prst="rect">
            <a:avLst/>
          </a:prstGeom>
          <a:noFill/>
          <a:ln>
            <a:noFill/>
          </a:ln>
        </p:spPr>
        <p:txBody>
          <a:bodyPr anchorCtr="0" anchor="t" bIns="45700" lIns="91425" spcFirstLastPara="1" rIns="91425" wrap="square" tIns="45700">
            <a:spAutoFit/>
          </a:bodyPr>
          <a:lstStyle/>
          <a:p>
            <a:pPr indent="0" lvl="0" marL="0" marR="0" rtl="0" algn="ctr">
              <a:lnSpc>
                <a:spcPct val="122727"/>
              </a:lnSpc>
              <a:spcBef>
                <a:spcPts val="0"/>
              </a:spcBef>
              <a:spcAft>
                <a:spcPts val="0"/>
              </a:spcAft>
              <a:buClr>
                <a:srgbClr val="660066"/>
              </a:buClr>
              <a:buSzPts val="4400"/>
              <a:buFont typeface="Lustria"/>
              <a:buNone/>
            </a:pPr>
            <a:r>
              <a:rPr b="0" i="0" lang="en-US" sz="4400" u="none">
                <a:solidFill>
                  <a:srgbClr val="660066"/>
                </a:solidFill>
                <a:effectLst>
                  <a:outerShdw blurRad="38100" algn="tl" dir="2700000" dist="38100">
                    <a:srgbClr val="C0C0C0"/>
                  </a:outerShdw>
                </a:effectLst>
                <a:latin typeface="Lustria"/>
                <a:ea typeface="Lustria"/>
                <a:cs typeface="Lustria"/>
                <a:sym typeface="Lustria"/>
              </a:rPr>
              <a:t>LRU</a:t>
            </a:r>
            <a:endParaRPr/>
          </a:p>
        </p:txBody>
      </p:sp>
      <p:sp>
        <p:nvSpPr>
          <p:cNvPr id="662" name="Google Shape;662;p81"/>
          <p:cNvSpPr txBox="1"/>
          <p:nvPr/>
        </p:nvSpPr>
        <p:spPr>
          <a:xfrm>
            <a:off x="4800600" y="1295400"/>
            <a:ext cx="3916500" cy="132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0066"/>
              </a:buClr>
              <a:buSzPts val="4000"/>
              <a:buFont typeface="Lustria"/>
              <a:buNone/>
            </a:pPr>
            <a:r>
              <a:rPr b="0" i="0" lang="en-US" sz="4000" u="none">
                <a:solidFill>
                  <a:srgbClr val="660066"/>
                </a:solidFill>
                <a:effectLst>
                  <a:outerShdw blurRad="38100" algn="tl" dir="2700000" dist="38100">
                    <a:srgbClr val="C0C0C0"/>
                  </a:outerShdw>
                </a:effectLst>
                <a:latin typeface="Lustria"/>
                <a:ea typeface="Lustria"/>
                <a:cs typeface="Lustria"/>
                <a:sym typeface="Lustria"/>
              </a:rPr>
              <a:t>Frequency-Based </a:t>
            </a:r>
            <a:endParaRPr/>
          </a:p>
          <a:p>
            <a:pPr indent="0" lvl="0" marL="0" marR="0" rtl="0" algn="l">
              <a:lnSpc>
                <a:spcPct val="100000"/>
              </a:lnSpc>
              <a:spcBef>
                <a:spcPts val="0"/>
              </a:spcBef>
              <a:spcAft>
                <a:spcPts val="0"/>
              </a:spcAft>
              <a:buClr>
                <a:srgbClr val="660066"/>
              </a:buClr>
              <a:buSzPts val="4000"/>
              <a:buFont typeface="Lustria"/>
              <a:buNone/>
            </a:pPr>
            <a:r>
              <a:rPr b="0" i="0" lang="en-US" sz="4000" u="none">
                <a:solidFill>
                  <a:srgbClr val="660066"/>
                </a:solidFill>
                <a:effectLst>
                  <a:outerShdw blurRad="38100" algn="tl" dir="2700000" dist="38100">
                    <a:srgbClr val="C0C0C0"/>
                  </a:outerShdw>
                </a:effectLst>
                <a:latin typeface="Lustria"/>
                <a:ea typeface="Lustria"/>
                <a:cs typeface="Lustria"/>
                <a:sym typeface="Lustria"/>
              </a:rPr>
              <a:t>Replacement</a:t>
            </a:r>
            <a:endParaRPr/>
          </a:p>
        </p:txBody>
      </p:sp>
    </p:spTree>
  </p:cSld>
  <p:clrMapOvr>
    <a:masterClrMapping/>
  </p:clrMapOvr>
  <p:transition spd="med">
    <p:strips/>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2"/>
          <p:cNvSpPr txBox="1"/>
          <p:nvPr>
            <p:ph idx="4294967295" type="title"/>
          </p:nvPr>
        </p:nvSpPr>
        <p:spPr>
          <a:xfrm>
            <a:off x="304800" y="1143000"/>
            <a:ext cx="3429000" cy="1524000"/>
          </a:xfrm>
          <a:prstGeom prst="rect">
            <a:avLst/>
          </a:prstGeom>
          <a:noFill/>
          <a:ln>
            <a:noFill/>
          </a:ln>
        </p:spPr>
        <p:txBody>
          <a:bodyPr anchorCtr="0" anchor="b" bIns="0" lIns="91425" spcFirstLastPara="1" rIns="91425" wrap="square" tIns="0">
            <a:noAutofit/>
          </a:bodyPr>
          <a:lstStyle/>
          <a:p>
            <a:pPr indent="0" lvl="0" marL="0" marR="0" rtl="0" algn="ctr">
              <a:lnSpc>
                <a:spcPct val="122727"/>
              </a:lnSpc>
              <a:spcBef>
                <a:spcPts val="0"/>
              </a:spcBef>
              <a:spcAft>
                <a:spcPts val="0"/>
              </a:spcAft>
              <a:buClr>
                <a:srgbClr val="660066"/>
              </a:buClr>
              <a:buSzPts val="4400"/>
              <a:buFont typeface="Lustria"/>
              <a:buNone/>
            </a:pPr>
            <a:r>
              <a:rPr b="0" i="0" lang="en-US" sz="4400" u="none" cap="none" strike="noStrike">
                <a:solidFill>
                  <a:srgbClr val="660066"/>
                </a:solidFill>
                <a:effectLst>
                  <a:outerShdw blurRad="38100" algn="tl" dir="2700000" dist="38100">
                    <a:srgbClr val="C0C0C0"/>
                  </a:outerShdw>
                </a:effectLst>
                <a:latin typeface="Lustria"/>
                <a:ea typeface="Lustria"/>
                <a:cs typeface="Lustria"/>
                <a:sym typeface="Lustria"/>
              </a:rPr>
              <a:t>UNIX SVR4 </a:t>
            </a:r>
            <a:br>
              <a:rPr b="0" i="0" lang="en-US" sz="4400" u="none" cap="none" strike="noStrike">
                <a:solidFill>
                  <a:srgbClr val="660066"/>
                </a:solidFill>
                <a:effectLst>
                  <a:outerShdw blurRad="38100" algn="tl" dir="2700000" dist="38100">
                    <a:srgbClr val="C0C0C0"/>
                  </a:outerShdw>
                </a:effectLst>
                <a:latin typeface="Lustria"/>
                <a:ea typeface="Lustria"/>
                <a:cs typeface="Lustria"/>
                <a:sym typeface="Lustria"/>
              </a:rPr>
            </a:br>
            <a:r>
              <a:rPr b="0" i="0" lang="en-US" sz="4400" u="none" cap="none" strike="noStrike">
                <a:solidFill>
                  <a:srgbClr val="660066"/>
                </a:solidFill>
                <a:effectLst>
                  <a:outerShdw blurRad="38100" algn="tl" dir="2700000" dist="38100">
                    <a:srgbClr val="C0C0C0"/>
                  </a:outerShdw>
                </a:effectLst>
                <a:latin typeface="Lustria"/>
                <a:ea typeface="Lustria"/>
                <a:cs typeface="Lustria"/>
                <a:sym typeface="Lustria"/>
              </a:rPr>
              <a:t>I/O</a:t>
            </a:r>
            <a:endParaRPr/>
          </a:p>
        </p:txBody>
      </p:sp>
      <p:sp>
        <p:nvSpPr>
          <p:cNvPr id="669" name="Google Shape;669;p82"/>
          <p:cNvSpPr txBox="1"/>
          <p:nvPr>
            <p:ph idx="4294967295" type="body"/>
          </p:nvPr>
        </p:nvSpPr>
        <p:spPr>
          <a:xfrm>
            <a:off x="381000" y="3352800"/>
            <a:ext cx="3429000" cy="43737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Two types of I/O</a:t>
            </a:r>
            <a:endParaRPr/>
          </a:p>
          <a:p>
            <a:pPr indent="-288925" lvl="1" marL="627062"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Buffered</a:t>
            </a:r>
            <a:endParaRPr/>
          </a:p>
          <a:p>
            <a:pPr indent="-238125" lvl="2" marL="1033462"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system buffer caches</a:t>
            </a:r>
            <a:endParaRPr/>
          </a:p>
          <a:p>
            <a:pPr indent="-238125" lvl="2" marL="1033462"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character queues</a:t>
            </a:r>
            <a:endParaRPr/>
          </a:p>
          <a:p>
            <a:pPr indent="-288925" lvl="1" marL="627062"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Unbuffered</a:t>
            </a:r>
            <a:endParaRPr/>
          </a:p>
        </p:txBody>
      </p:sp>
      <p:pic>
        <p:nvPicPr>
          <p:cNvPr descr="Fig11_12.gif" id="670" name="Google Shape;670;p82"/>
          <p:cNvPicPr preferRelativeResize="0"/>
          <p:nvPr/>
        </p:nvPicPr>
        <p:blipFill rotWithShape="1">
          <a:blip r:embed="rId3">
            <a:alphaModFix/>
          </a:blip>
          <a:srcRect b="0" l="0" r="0" t="0"/>
          <a:stretch/>
        </p:blipFill>
        <p:spPr>
          <a:xfrm>
            <a:off x="3830637" y="762000"/>
            <a:ext cx="4826001" cy="5562600"/>
          </a:xfrm>
          <a:prstGeom prst="rect">
            <a:avLst/>
          </a:prstGeom>
          <a:noFill/>
          <a:ln>
            <a:noFill/>
          </a:ln>
        </p:spPr>
      </p:pic>
    </p:spTree>
  </p:cSld>
  <p:clrMapOvr>
    <a:masterClrMapping/>
  </p:clrMapOvr>
  <p:transition spd="med">
    <p:strips dir="rd"/>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3"/>
          <p:cNvSpPr txBox="1"/>
          <p:nvPr>
            <p:ph idx="4294967295" type="title"/>
          </p:nvPr>
        </p:nvSpPr>
        <p:spPr>
          <a:xfrm>
            <a:off x="381000" y="609600"/>
            <a:ext cx="2590800" cy="2057400"/>
          </a:xfrm>
          <a:prstGeom prst="rect">
            <a:avLst/>
          </a:prstGeom>
          <a:noFill/>
          <a:ln>
            <a:noFill/>
          </a:ln>
        </p:spPr>
        <p:txBody>
          <a:bodyPr anchorCtr="0" anchor="b" bIns="0" lIns="91425" spcFirstLastPara="1" rIns="91425" wrap="square" tIns="0">
            <a:noAutofit/>
          </a:bodyPr>
          <a:lstStyle/>
          <a:p>
            <a:pPr indent="0" lvl="0" marL="0" marR="0" rtl="0" algn="ctr">
              <a:lnSpc>
                <a:spcPct val="100000"/>
              </a:lnSpc>
              <a:spcBef>
                <a:spcPts val="0"/>
              </a:spcBef>
              <a:spcAft>
                <a:spcPts val="0"/>
              </a:spcAft>
              <a:buClr>
                <a:srgbClr val="660066"/>
              </a:buClr>
              <a:buSzPts val="5400"/>
              <a:buFont typeface="Lustria"/>
              <a:buNone/>
            </a:pPr>
            <a:r>
              <a:rPr b="0" i="0" lang="en-US" sz="5400" u="none" cap="none" strike="noStrike">
                <a:solidFill>
                  <a:srgbClr val="660066"/>
                </a:solidFill>
                <a:effectLst>
                  <a:outerShdw blurRad="38100" algn="tl" dir="2700000" dist="38100">
                    <a:srgbClr val="C0C0C0"/>
                  </a:outerShdw>
                </a:effectLst>
                <a:latin typeface="Lustria"/>
                <a:ea typeface="Lustria"/>
                <a:cs typeface="Lustria"/>
                <a:sym typeface="Lustria"/>
              </a:rPr>
              <a:t>Buffer Cache</a:t>
            </a:r>
            <a:endParaRPr/>
          </a:p>
        </p:txBody>
      </p:sp>
      <p:sp>
        <p:nvSpPr>
          <p:cNvPr id="677" name="Google Shape;677;p83"/>
          <p:cNvSpPr txBox="1"/>
          <p:nvPr>
            <p:ph idx="4294967295" type="body"/>
          </p:nvPr>
        </p:nvSpPr>
        <p:spPr>
          <a:xfrm>
            <a:off x="457200" y="3048000"/>
            <a:ext cx="2819400" cy="4953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Three lists are maintained:</a:t>
            </a:r>
            <a:endParaRPr/>
          </a:p>
          <a:p>
            <a:pPr indent="-338137" lvl="1" marL="744537" marR="0" rtl="0" algn="l">
              <a:lnSpc>
                <a:spcPct val="100000"/>
              </a:lnSpc>
              <a:spcBef>
                <a:spcPts val="60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free list</a:t>
            </a:r>
            <a:endParaRPr/>
          </a:p>
          <a:p>
            <a:pPr indent="-338137" lvl="1" marL="744537" marR="0" rtl="0" algn="l">
              <a:lnSpc>
                <a:spcPct val="100000"/>
              </a:lnSpc>
              <a:spcBef>
                <a:spcPts val="60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device list</a:t>
            </a:r>
            <a:endParaRPr/>
          </a:p>
          <a:p>
            <a:pPr indent="-338137" lvl="1" marL="744537" marR="0" rtl="0" algn="l">
              <a:lnSpc>
                <a:spcPct val="100000"/>
              </a:lnSpc>
              <a:spcBef>
                <a:spcPts val="600"/>
              </a:spcBef>
              <a:spcAft>
                <a:spcPts val="0"/>
              </a:spcAft>
              <a:buClr>
                <a:schemeClr val="accent1"/>
              </a:buClr>
              <a:buSzPts val="1650"/>
              <a:buFont typeface="Noto Sans Symbols"/>
              <a:buChar char="■"/>
            </a:pPr>
            <a:r>
              <a:rPr b="0" i="0" lang="en-US" sz="2200" u="none" cap="none" strike="noStrike">
                <a:solidFill>
                  <a:srgbClr val="262626"/>
                </a:solidFill>
                <a:latin typeface="Lustria"/>
                <a:ea typeface="Lustria"/>
                <a:cs typeface="Lustria"/>
                <a:sym typeface="Lustria"/>
              </a:rPr>
              <a:t>driver I/O queue</a:t>
            </a:r>
            <a:endParaRPr/>
          </a:p>
        </p:txBody>
      </p:sp>
      <p:pic>
        <p:nvPicPr>
          <p:cNvPr descr="Fig11_13.gif" id="678" name="Google Shape;678;p83"/>
          <p:cNvPicPr preferRelativeResize="0"/>
          <p:nvPr/>
        </p:nvPicPr>
        <p:blipFill rotWithShape="1">
          <a:blip r:embed="rId3">
            <a:alphaModFix/>
          </a:blip>
          <a:srcRect b="0" l="0" r="0" t="0"/>
          <a:stretch/>
        </p:blipFill>
        <p:spPr>
          <a:xfrm>
            <a:off x="3352800" y="838200"/>
            <a:ext cx="5256212" cy="5494337"/>
          </a:xfrm>
          <a:prstGeom prst="rect">
            <a:avLst/>
          </a:prstGeom>
          <a:noFill/>
          <a:ln>
            <a:noFill/>
          </a:ln>
        </p:spPr>
      </p:pic>
    </p:spTree>
  </p:cSld>
  <p:clrMapOvr>
    <a:masterClrMapping/>
  </p:clrMapOvr>
  <p:transition spd="med">
    <p:strips dir="ru"/>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84"/>
          <p:cNvSpPr txBox="1"/>
          <p:nvPr>
            <p:ph idx="4294967295" type="title"/>
          </p:nvPr>
        </p:nvSpPr>
        <p:spPr>
          <a:xfrm>
            <a:off x="381000" y="381000"/>
            <a:ext cx="4978500" cy="13230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Character Queue</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pic>
        <p:nvPicPr>
          <p:cNvPr id="685" name="Google Shape;685;p84"/>
          <p:cNvPicPr preferRelativeResize="0"/>
          <p:nvPr>
            <p:ph idx="4294967295" type="body"/>
          </p:nvPr>
        </p:nvPicPr>
        <p:blipFill rotWithShape="1">
          <a:blip r:embed="rId3">
            <a:alphaModFix/>
          </a:blip>
          <a:srcRect b="0" l="0" r="0" t="0"/>
          <a:stretch/>
        </p:blipFill>
        <p:spPr>
          <a:xfrm>
            <a:off x="603250" y="2212975"/>
            <a:ext cx="7943700" cy="417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ph idx="4294967295" type="title"/>
          </p:nvPr>
        </p:nvSpPr>
        <p:spPr>
          <a:xfrm>
            <a:off x="3048000" y="685800"/>
            <a:ext cx="4038600" cy="717300"/>
          </a:xfrm>
          <a:prstGeom prst="rect">
            <a:avLst/>
          </a:prstGeom>
          <a:noFill/>
          <a:ln>
            <a:noFill/>
          </a:ln>
        </p:spPr>
        <p:txBody>
          <a:bodyPr anchorCtr="0" anchor="b" bIns="0" lIns="91425" spcFirstLastPara="1" rIns="91425" wrap="square" tIns="0">
            <a:noAutofit/>
          </a:bodyPr>
          <a:lstStyle/>
          <a:p>
            <a:pPr indent="0" lvl="0" marL="0" marR="0" rtl="0" algn="l">
              <a:lnSpc>
                <a:spcPct val="112500"/>
              </a:lnSpc>
              <a:spcBef>
                <a:spcPts val="0"/>
              </a:spcBef>
              <a:spcAft>
                <a:spcPts val="0"/>
              </a:spcAft>
              <a:buClr>
                <a:srgbClr val="660066"/>
              </a:buClr>
              <a:buSzPts val="4800"/>
              <a:buFont typeface="Lustria"/>
              <a:buNone/>
            </a:pPr>
            <a:r>
              <a:rPr b="1" i="0" lang="en-US" sz="48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Data Rates</a:t>
            </a:r>
            <a:endParaRPr b="1" i="0" sz="48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endParaRPr>
          </a:p>
        </p:txBody>
      </p:sp>
      <p:pic>
        <p:nvPicPr>
          <p:cNvPr descr="Fig11_01.gif" id="325" name="Google Shape;325;p40"/>
          <p:cNvPicPr preferRelativeResize="0"/>
          <p:nvPr/>
        </p:nvPicPr>
        <p:blipFill rotWithShape="1">
          <a:blip r:embed="rId3">
            <a:alphaModFix/>
          </a:blip>
          <a:srcRect b="0" l="0" r="0" t="0"/>
          <a:stretch/>
        </p:blipFill>
        <p:spPr>
          <a:xfrm>
            <a:off x="1219200" y="1616075"/>
            <a:ext cx="6857999" cy="4821238"/>
          </a:xfrm>
          <a:prstGeom prst="rect">
            <a:avLst/>
          </a:prstGeom>
          <a:noFill/>
          <a:ln>
            <a:noFill/>
          </a:ln>
        </p:spPr>
      </p:pic>
      <p:pic>
        <p:nvPicPr>
          <p:cNvPr id="326" name="Google Shape;326;p40"/>
          <p:cNvPicPr preferRelativeResize="0"/>
          <p:nvPr/>
        </p:nvPicPr>
        <p:blipFill rotWithShape="1">
          <a:blip r:embed="rId4">
            <a:alphaModFix/>
          </a:blip>
          <a:srcRect b="0" l="0" r="0" t="0"/>
          <a:stretch/>
        </p:blipFill>
        <p:spPr>
          <a:xfrm rot="-660000">
            <a:off x="682625" y="758825"/>
            <a:ext cx="896937" cy="896937"/>
          </a:xfrm>
          <a:prstGeom prst="rect">
            <a:avLst/>
          </a:prstGeom>
          <a:noFill/>
          <a:ln>
            <a:noFill/>
          </a:ln>
        </p:spPr>
      </p:pic>
    </p:spTree>
  </p:cSld>
  <p:clrMapOvr>
    <a:masterClrMapping/>
  </p:clrMapOvr>
  <p:transition spd="med">
    <p:strips dir="ld"/>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85"/>
          <p:cNvSpPr txBox="1"/>
          <p:nvPr>
            <p:ph idx="4294967295" type="title"/>
          </p:nvPr>
        </p:nvSpPr>
        <p:spPr>
          <a:xfrm>
            <a:off x="457200" y="457200"/>
            <a:ext cx="4724400" cy="13230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Unbuffered I/O</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692" name="Google Shape;692;p85"/>
          <p:cNvSpPr txBox="1"/>
          <p:nvPr>
            <p:ph idx="4294967295" type="body"/>
          </p:nvPr>
        </p:nvSpPr>
        <p:spPr>
          <a:xfrm>
            <a:off x="533400" y="2209800"/>
            <a:ext cx="8001000" cy="4114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Is simply DMA between device and process space</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Is always the fastest method for a process to perform I/O</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Process is locked in main memory and cannot be swapped out</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I/O device is tied up with the process for the                               duration of the transfer making it unavailable                                          for other processes</a:t>
            </a:r>
            <a:endParaRPr/>
          </a:p>
        </p:txBody>
      </p:sp>
      <p:pic>
        <p:nvPicPr>
          <p:cNvPr id="693" name="Google Shape;693;p85"/>
          <p:cNvPicPr preferRelativeResize="0"/>
          <p:nvPr/>
        </p:nvPicPr>
        <p:blipFill rotWithShape="1">
          <a:blip r:embed="rId3">
            <a:alphaModFix/>
          </a:blip>
          <a:srcRect b="0" l="0" r="0" t="0"/>
          <a:stretch/>
        </p:blipFill>
        <p:spPr>
          <a:xfrm>
            <a:off x="6553200" y="3962400"/>
            <a:ext cx="2362200" cy="2508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86"/>
          <p:cNvSpPr txBox="1"/>
          <p:nvPr>
            <p:ph idx="4294967295" type="title"/>
          </p:nvPr>
        </p:nvSpPr>
        <p:spPr>
          <a:xfrm>
            <a:off x="304800" y="304800"/>
            <a:ext cx="7367700" cy="1323900"/>
          </a:xfrm>
          <a:prstGeom prst="rect">
            <a:avLst/>
          </a:prstGeom>
          <a:noFill/>
          <a:ln>
            <a:noFill/>
          </a:ln>
        </p:spPr>
        <p:txBody>
          <a:bodyPr anchorCtr="0" anchor="b" bIns="0" lIns="91425" spcFirstLastPara="1" rIns="91425" wrap="square" tIns="0">
            <a:noAutofit/>
          </a:bodyPr>
          <a:lstStyle/>
          <a:p>
            <a:pPr indent="0" lvl="0" marL="0" marR="0" rtl="0" algn="r">
              <a:lnSpc>
                <a:spcPct val="100000"/>
              </a:lnSpc>
              <a:spcBef>
                <a:spcPts val="0"/>
              </a:spcBef>
              <a:spcAft>
                <a:spcPts val="0"/>
              </a:spcAft>
              <a:buClr>
                <a:srgbClr val="660066"/>
              </a:buClr>
              <a:buSzPts val="5400"/>
              <a:buFont typeface="Lustria"/>
              <a:buNone/>
            </a:pPr>
            <a:r>
              <a:rPr b="0" i="0" lang="en-US" sz="5400" u="none" cap="none" strike="noStrike">
                <a:solidFill>
                  <a:srgbClr val="660066"/>
                </a:solidFill>
                <a:effectLst>
                  <a:outerShdw blurRad="38100" algn="tl" dir="2700000" dist="38100">
                    <a:srgbClr val="C0C0C0"/>
                  </a:outerShdw>
                </a:effectLst>
                <a:latin typeface="Lustria"/>
                <a:ea typeface="Lustria"/>
                <a:cs typeface="Lustria"/>
                <a:sym typeface="Lustria"/>
              </a:rPr>
              <a:t>Device I/O in UNIX</a:t>
            </a:r>
            <a:endParaRPr/>
          </a:p>
        </p:txBody>
      </p:sp>
      <p:pic>
        <p:nvPicPr>
          <p:cNvPr id="700" name="Google Shape;700;p86"/>
          <p:cNvPicPr preferRelativeResize="0"/>
          <p:nvPr/>
        </p:nvPicPr>
        <p:blipFill rotWithShape="1">
          <a:blip r:embed="rId3">
            <a:alphaModFix/>
          </a:blip>
          <a:srcRect b="0" l="0" r="0" t="0"/>
          <a:stretch/>
        </p:blipFill>
        <p:spPr>
          <a:xfrm>
            <a:off x="838200" y="1770062"/>
            <a:ext cx="7543801" cy="4560888"/>
          </a:xfrm>
          <a:prstGeom prst="rect">
            <a:avLst/>
          </a:prstGeom>
          <a:noFill/>
          <a:ln>
            <a:noFill/>
          </a:ln>
        </p:spPr>
      </p:pic>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7"/>
          <p:cNvSpPr txBox="1"/>
          <p:nvPr>
            <p:ph idx="4294967295" type="title"/>
          </p:nvPr>
        </p:nvSpPr>
        <p:spPr>
          <a:xfrm>
            <a:off x="533400" y="457201"/>
            <a:ext cx="7824900" cy="1295400"/>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Linux I/O</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707" name="Google Shape;707;p87"/>
          <p:cNvSpPr txBox="1"/>
          <p:nvPr>
            <p:ph idx="4294967295" type="body"/>
          </p:nvPr>
        </p:nvSpPr>
        <p:spPr>
          <a:xfrm>
            <a:off x="533400" y="2209800"/>
            <a:ext cx="8001000" cy="4038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Very similar to other UNIX implementation</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Associates a special file with each I/O device driver</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Block, character, and network devices are recognized</a:t>
            </a:r>
            <a:endParaRPr/>
          </a:p>
          <a:p>
            <a:pPr indent="-282575" lvl="0" marL="282575" marR="0" rtl="0" algn="l">
              <a:lnSpc>
                <a:spcPct val="100000"/>
              </a:lnSpc>
              <a:spcBef>
                <a:spcPts val="1800"/>
              </a:spcBef>
              <a:spcAft>
                <a:spcPts val="0"/>
              </a:spcAft>
              <a:buClr>
                <a:srgbClr val="660066"/>
              </a:buClr>
              <a:buSzPts val="1500"/>
              <a:buFont typeface="Noto Sans Symbols"/>
              <a:buChar char="■"/>
            </a:pPr>
            <a:r>
              <a:rPr b="0" i="0" lang="en-US" sz="2000" u="none">
                <a:solidFill>
                  <a:srgbClr val="262626"/>
                </a:solidFill>
                <a:latin typeface="Lustria"/>
                <a:ea typeface="Lustria"/>
                <a:cs typeface="Lustria"/>
                <a:sym typeface="Lustria"/>
              </a:rPr>
              <a:t>Default disk scheduler in Linux 2.4 is the Linux Elevator</a:t>
            </a:r>
            <a:endParaRPr/>
          </a:p>
        </p:txBody>
      </p:sp>
      <p:pic>
        <p:nvPicPr>
          <p:cNvPr id="708" name="Google Shape;708;p87"/>
          <p:cNvPicPr preferRelativeResize="0"/>
          <p:nvPr/>
        </p:nvPicPr>
        <p:blipFill rotWithShape="1">
          <a:blip r:embed="rId3">
            <a:alphaModFix/>
          </a:blip>
          <a:srcRect b="0" l="0" r="0" t="0"/>
          <a:stretch/>
        </p:blipFill>
        <p:spPr>
          <a:xfrm>
            <a:off x="1414462" y="4346575"/>
            <a:ext cx="6321425" cy="21875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8"/>
          <p:cNvSpPr txBox="1"/>
          <p:nvPr>
            <p:ph type="title"/>
          </p:nvPr>
        </p:nvSpPr>
        <p:spPr>
          <a:xfrm>
            <a:off x="381000" y="1143000"/>
            <a:ext cx="2819400" cy="1295400"/>
          </a:xfrm>
          <a:prstGeom prst="rect">
            <a:avLst/>
          </a:prstGeom>
          <a:noFill/>
          <a:ln>
            <a:noFill/>
          </a:ln>
        </p:spPr>
        <p:txBody>
          <a:bodyPr anchorCtr="0" anchor="b" bIns="0" lIns="91425" spcFirstLastPara="1" rIns="91425" wrap="square" tIns="0">
            <a:noAutofit/>
          </a:bodyPr>
          <a:lstStyle/>
          <a:p>
            <a:pPr indent="0" lvl="0" marL="0" rtl="0" algn="l">
              <a:lnSpc>
                <a:spcPct val="112500"/>
              </a:lnSpc>
              <a:spcBef>
                <a:spcPts val="0"/>
              </a:spcBef>
              <a:spcAft>
                <a:spcPts val="0"/>
              </a:spcAft>
              <a:buClr>
                <a:srgbClr val="660066"/>
              </a:buClr>
              <a:buSzPts val="4800"/>
              <a:buFont typeface="Lustria"/>
              <a:buNone/>
            </a:pPr>
            <a:r>
              <a:rPr b="0" i="0" lang="en-US" sz="4800" u="none">
                <a:solidFill>
                  <a:srgbClr val="660066"/>
                </a:solidFill>
                <a:effectLst>
                  <a:outerShdw blurRad="38100" algn="tl" dir="2700000" dist="38100">
                    <a:srgbClr val="C0C0C0"/>
                  </a:outerShdw>
                </a:effectLst>
                <a:latin typeface="Lustria"/>
                <a:ea typeface="Lustria"/>
                <a:cs typeface="Lustria"/>
                <a:sym typeface="Lustria"/>
              </a:rPr>
              <a:t>Deadline Scheduler</a:t>
            </a:r>
            <a:endParaRPr/>
          </a:p>
        </p:txBody>
      </p:sp>
      <p:sp>
        <p:nvSpPr>
          <p:cNvPr id="715" name="Google Shape;715;p88"/>
          <p:cNvSpPr txBox="1"/>
          <p:nvPr>
            <p:ph idx="1" type="body"/>
          </p:nvPr>
        </p:nvSpPr>
        <p:spPr>
          <a:xfrm>
            <a:off x="304800" y="2743200"/>
            <a:ext cx="2743200" cy="3505200"/>
          </a:xfrm>
          <a:prstGeom prst="rect">
            <a:avLst/>
          </a:prstGeom>
          <a:noFill/>
          <a:ln>
            <a:noFill/>
          </a:ln>
        </p:spPr>
        <p:txBody>
          <a:bodyPr anchorCtr="0" anchor="t" bIns="45700" lIns="91425" spcFirstLastPara="1" rIns="91425" wrap="square" tIns="45700">
            <a:normAutofit/>
          </a:bodyPr>
          <a:lstStyle/>
          <a:p>
            <a:pPr indent="-287337" lvl="1" marL="406400" marR="0" rtl="0" algn="l">
              <a:lnSpc>
                <a:spcPct val="8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Uses three queues:</a:t>
            </a:r>
            <a:endParaRPr/>
          </a:p>
          <a:p>
            <a:pPr indent="-282575" lvl="2" marL="860425" marR="0" rtl="0" algn="l">
              <a:lnSpc>
                <a:spcPct val="8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incoming requests</a:t>
            </a:r>
            <a:endParaRPr/>
          </a:p>
          <a:p>
            <a:pPr indent="-282575" lvl="2" marL="860425" marR="0" rtl="0" algn="l">
              <a:lnSpc>
                <a:spcPct val="8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read requests go to the tail of a FIFO queue</a:t>
            </a:r>
            <a:endParaRPr/>
          </a:p>
          <a:p>
            <a:pPr indent="-282575" lvl="2" marL="860425" marR="0" rtl="0" algn="l">
              <a:lnSpc>
                <a:spcPct val="8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write requests go to the tail of a FIFO queue</a:t>
            </a:r>
            <a:endParaRPr/>
          </a:p>
          <a:p>
            <a:pPr indent="-287337" lvl="1" marL="406400" marR="0" rtl="0" algn="l">
              <a:lnSpc>
                <a:spcPct val="8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Each request has an expiration time</a:t>
            </a:r>
            <a:endParaRPr/>
          </a:p>
          <a:p>
            <a:pPr indent="-187325" lvl="0" marL="282575" marR="0" rtl="0" algn="l">
              <a:spcBef>
                <a:spcPts val="1800"/>
              </a:spcBef>
              <a:spcAft>
                <a:spcPts val="0"/>
              </a:spcAft>
              <a:buClr>
                <a:schemeClr val="accent1"/>
              </a:buClr>
              <a:buSzPts val="1500"/>
              <a:buFont typeface="Noto Sans Symbols"/>
              <a:buNone/>
            </a:pPr>
            <a:r>
              <a:t/>
            </a:r>
            <a:endParaRPr b="0" i="0" sz="2000" u="none" cap="none" strike="noStrike">
              <a:solidFill>
                <a:srgbClr val="262626"/>
              </a:solidFill>
              <a:latin typeface="Lustria"/>
              <a:ea typeface="Lustria"/>
              <a:cs typeface="Lustria"/>
              <a:sym typeface="Lustria"/>
            </a:endParaRPr>
          </a:p>
        </p:txBody>
      </p:sp>
      <p:pic>
        <p:nvPicPr>
          <p:cNvPr descr="Fig11_14.gif" id="716" name="Google Shape;716;p88"/>
          <p:cNvPicPr preferRelativeResize="0"/>
          <p:nvPr/>
        </p:nvPicPr>
        <p:blipFill rotWithShape="1">
          <a:blip r:embed="rId3">
            <a:alphaModFix/>
          </a:blip>
          <a:srcRect b="0" l="0" r="0" t="0"/>
          <a:stretch/>
        </p:blipFill>
        <p:spPr>
          <a:xfrm>
            <a:off x="3276600" y="914400"/>
            <a:ext cx="5370511" cy="5378450"/>
          </a:xfrm>
          <a:prstGeom prst="rect">
            <a:avLst/>
          </a:prstGeom>
          <a:noFill/>
          <a:ln>
            <a:noFill/>
          </a:ln>
        </p:spPr>
      </p:pic>
    </p:spTree>
  </p:cSld>
  <p:clrMapOvr>
    <a:masterClrMapping/>
  </p:clrMapOvr>
  <p:transition spd="med">
    <p:strips dir="ld"/>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9"/>
          <p:cNvSpPr txBox="1"/>
          <p:nvPr>
            <p:ph idx="4294967295" type="title"/>
          </p:nvPr>
        </p:nvSpPr>
        <p:spPr>
          <a:xfrm>
            <a:off x="533400" y="456252"/>
            <a:ext cx="8153400" cy="1220100"/>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Anticipatory I/O Scheduler</a:t>
            </a:r>
            <a:endParaRPr/>
          </a:p>
        </p:txBody>
      </p:sp>
      <p:sp>
        <p:nvSpPr>
          <p:cNvPr id="723" name="Google Shape;723;p89"/>
          <p:cNvSpPr txBox="1"/>
          <p:nvPr>
            <p:ph idx="4294967295" type="body"/>
          </p:nvPr>
        </p:nvSpPr>
        <p:spPr>
          <a:xfrm>
            <a:off x="533400" y="2209800"/>
            <a:ext cx="8001000" cy="4114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Elevator and deadline scheduling can be counterproductive if there are numerous synchronous read requests</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Is superimposed on the deadline scheduler</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When a read request is dispatched, the anticipatory scheduler causes the scheduling system to delay</a:t>
            </a:r>
            <a:endParaRPr/>
          </a:p>
          <a:p>
            <a:pPr indent="-282575" lvl="2" marL="86042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there is a good chance that the application that issued the last read request will issue another read request to the same region of the disk</a:t>
            </a:r>
            <a:endParaRPr/>
          </a:p>
          <a:p>
            <a:pPr indent="-282575" lvl="4" marL="14255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that request will be serviced immediately</a:t>
            </a:r>
            <a:endParaRPr/>
          </a:p>
          <a:p>
            <a:pPr indent="-282575" lvl="4" marL="14255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otherwise the scheduler resumes using the deadline scheduling algorithm</a:t>
            </a:r>
            <a:endParaRPr/>
          </a:p>
          <a:p>
            <a:pPr indent="-196850" lvl="0" marL="282575" marR="0" rtl="0" algn="l">
              <a:spcBef>
                <a:spcPts val="1800"/>
              </a:spcBef>
              <a:spcAft>
                <a:spcPts val="0"/>
              </a:spcAft>
              <a:buClr>
                <a:schemeClr val="accent1"/>
              </a:buClr>
              <a:buSzPts val="1350"/>
              <a:buFont typeface="Noto Sans Symbols"/>
              <a:buNone/>
            </a:pPr>
            <a:r>
              <a:t/>
            </a:r>
            <a:endParaRPr b="0" i="0" sz="1800" u="none" cap="none" strike="noStrike">
              <a:solidFill>
                <a:srgbClr val="262626"/>
              </a:solidFill>
              <a:latin typeface="Lustria"/>
              <a:ea typeface="Lustria"/>
              <a:cs typeface="Lustria"/>
              <a:sym typeface="Lustri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90"/>
          <p:cNvSpPr txBox="1"/>
          <p:nvPr>
            <p:ph idx="4294967295" type="title"/>
          </p:nvPr>
        </p:nvSpPr>
        <p:spPr>
          <a:xfrm>
            <a:off x="533400" y="457200"/>
            <a:ext cx="5435700" cy="13230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Linux Page Cache</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730" name="Google Shape;730;p90"/>
          <p:cNvSpPr txBox="1"/>
          <p:nvPr>
            <p:ph idx="4294967295" type="body"/>
          </p:nvPr>
        </p:nvSpPr>
        <p:spPr>
          <a:xfrm>
            <a:off x="609600" y="2209800"/>
            <a:ext cx="7924800" cy="4191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For Linux 2.4 and later there is a single unified page cache for all traffic between disk and main memory</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Benefits:</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dirty pages can be collected and written out efficiently</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pages in the page cache are likely to be referenced again due to temporal locality</a:t>
            </a:r>
            <a:endParaRPr/>
          </a:p>
        </p:txBody>
      </p:sp>
      <p:pic>
        <p:nvPicPr>
          <p:cNvPr id="731" name="Google Shape;731;p90"/>
          <p:cNvPicPr preferRelativeResize="0"/>
          <p:nvPr/>
        </p:nvPicPr>
        <p:blipFill rotWithShape="1">
          <a:blip r:embed="rId3">
            <a:alphaModFix/>
          </a:blip>
          <a:srcRect b="0" l="0" r="0" t="0"/>
          <a:stretch/>
        </p:blipFill>
        <p:spPr>
          <a:xfrm>
            <a:off x="6172200" y="4495800"/>
            <a:ext cx="2044700" cy="1955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91"/>
          <p:cNvSpPr txBox="1"/>
          <p:nvPr>
            <p:ph type="title"/>
          </p:nvPr>
        </p:nvSpPr>
        <p:spPr>
          <a:xfrm>
            <a:off x="304800" y="1752600"/>
            <a:ext cx="3124200" cy="2209800"/>
          </a:xfrm>
          <a:prstGeom prst="rect">
            <a:avLst/>
          </a:prstGeom>
          <a:noFill/>
          <a:ln>
            <a:noFill/>
          </a:ln>
        </p:spPr>
        <p:txBody>
          <a:bodyPr anchorCtr="0" anchor="b" bIns="0" lIns="91425" spcFirstLastPara="1" rIns="91425" wrap="square" tIns="0">
            <a:noAutofit/>
          </a:bodyPr>
          <a:lstStyle/>
          <a:p>
            <a:pPr indent="0" lvl="0" marL="0" rtl="0" algn="ctr">
              <a:lnSpc>
                <a:spcPct val="103846"/>
              </a:lnSpc>
              <a:spcBef>
                <a:spcPts val="0"/>
              </a:spcBef>
              <a:spcAft>
                <a:spcPts val="0"/>
              </a:spcAft>
              <a:buClr>
                <a:srgbClr val="730000"/>
              </a:buClr>
              <a:buSzPts val="5200"/>
              <a:buFont typeface="Lustria"/>
              <a:buNone/>
            </a:pPr>
            <a:r>
              <a:rPr b="0" i="0" lang="en-US" sz="5200" u="none">
                <a:solidFill>
                  <a:srgbClr val="730000"/>
                </a:solidFill>
                <a:effectLst>
                  <a:outerShdw blurRad="38100" algn="tl" dir="2700000" dist="38100">
                    <a:srgbClr val="C0C0C0"/>
                  </a:outerShdw>
                </a:effectLst>
                <a:latin typeface="Lustria"/>
                <a:ea typeface="Lustria"/>
                <a:cs typeface="Lustria"/>
                <a:sym typeface="Lustria"/>
              </a:rPr>
              <a:t>Windows I/O Manager</a:t>
            </a:r>
            <a:endParaRPr/>
          </a:p>
        </p:txBody>
      </p:sp>
      <p:pic>
        <p:nvPicPr>
          <p:cNvPr id="738" name="Google Shape;738;p91"/>
          <p:cNvPicPr preferRelativeResize="0"/>
          <p:nvPr/>
        </p:nvPicPr>
        <p:blipFill rotWithShape="1">
          <a:blip r:embed="rId3">
            <a:alphaModFix/>
          </a:blip>
          <a:srcRect b="0" l="0" r="0" t="0"/>
          <a:stretch/>
        </p:blipFill>
        <p:spPr>
          <a:xfrm>
            <a:off x="3352800" y="750887"/>
            <a:ext cx="5341937" cy="5584825"/>
          </a:xfrm>
          <a:prstGeom prst="rect">
            <a:avLst/>
          </a:prstGeom>
          <a:noFill/>
          <a:ln>
            <a:noFill/>
          </a:ln>
        </p:spPr>
      </p:pic>
    </p:spTree>
  </p:cSld>
  <p:clrMapOvr>
    <a:masterClrMapping/>
  </p:clrMapOvr>
  <p:transition spd="med">
    <p:strips dir="rd"/>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92"/>
          <p:cNvSpPr txBox="1"/>
          <p:nvPr>
            <p:ph idx="4294967295" type="title"/>
          </p:nvPr>
        </p:nvSpPr>
        <p:spPr>
          <a:xfrm>
            <a:off x="533400" y="457200"/>
            <a:ext cx="8153400" cy="12954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Basic I/O Facilities</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745" name="Google Shape;745;p92"/>
          <p:cNvSpPr txBox="1"/>
          <p:nvPr>
            <p:ph idx="1" type="body"/>
          </p:nvPr>
        </p:nvSpPr>
        <p:spPr>
          <a:xfrm>
            <a:off x="4827587" y="2286000"/>
            <a:ext cx="3859200" cy="21336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80000"/>
              </a:lnSpc>
              <a:spcBef>
                <a:spcPts val="0"/>
              </a:spcBef>
              <a:spcAft>
                <a:spcPts val="0"/>
              </a:spcAft>
              <a:buClr>
                <a:schemeClr val="accent1"/>
              </a:buClr>
              <a:buSzPts val="1650"/>
              <a:buFont typeface="Noto Sans Symbols"/>
              <a:buChar char="■"/>
            </a:pPr>
            <a:r>
              <a:rPr b="1" i="0" lang="en-US" sz="2200" u="none">
                <a:solidFill>
                  <a:srgbClr val="262626"/>
                </a:solidFill>
                <a:latin typeface="Lustria"/>
                <a:ea typeface="Lustria"/>
                <a:cs typeface="Lustria"/>
                <a:sym typeface="Lustria"/>
              </a:rPr>
              <a:t>Network Drivers</a:t>
            </a:r>
            <a:endParaRPr/>
          </a:p>
          <a:p>
            <a:pPr indent="-287337" lvl="2" marL="795337" marR="0" rtl="0" algn="l">
              <a:lnSpc>
                <a:spcPct val="80000"/>
              </a:lnSpc>
              <a:spcBef>
                <a:spcPts val="600"/>
              </a:spcBef>
              <a:spcAft>
                <a:spcPts val="0"/>
              </a:spcAft>
              <a:buClr>
                <a:schemeClr val="accent1"/>
              </a:buClr>
              <a:buSzPts val="1425"/>
              <a:buFont typeface="Noto Sans Symbols"/>
              <a:buChar char="■"/>
            </a:pPr>
            <a:r>
              <a:rPr b="0" i="0" lang="en-US" sz="1900" u="none" cap="none" strike="noStrike">
                <a:solidFill>
                  <a:srgbClr val="262626"/>
                </a:solidFill>
                <a:latin typeface="Lustria"/>
                <a:ea typeface="Lustria"/>
                <a:cs typeface="Lustria"/>
                <a:sym typeface="Lustria"/>
              </a:rPr>
              <a:t>Windows includes integrated networking capabilities and support for remote file systems</a:t>
            </a:r>
            <a:endParaRPr/>
          </a:p>
          <a:p>
            <a:pPr indent="-287337" lvl="2" marL="795337" marR="0" rtl="0" algn="l">
              <a:lnSpc>
                <a:spcPct val="80000"/>
              </a:lnSpc>
              <a:spcBef>
                <a:spcPts val="600"/>
              </a:spcBef>
              <a:spcAft>
                <a:spcPts val="0"/>
              </a:spcAft>
              <a:buClr>
                <a:schemeClr val="accent1"/>
              </a:buClr>
              <a:buSzPts val="1425"/>
              <a:buFont typeface="Noto Sans Symbols"/>
              <a:buChar char="■"/>
            </a:pPr>
            <a:r>
              <a:rPr b="0" i="0" lang="en-US" sz="1900" u="none" cap="none" strike="noStrike">
                <a:solidFill>
                  <a:srgbClr val="262626"/>
                </a:solidFill>
                <a:latin typeface="Lustria"/>
                <a:ea typeface="Lustria"/>
                <a:cs typeface="Lustria"/>
                <a:sym typeface="Lustria"/>
              </a:rPr>
              <a:t>the facilities are implemented as software drivers</a:t>
            </a:r>
            <a:endParaRPr/>
          </a:p>
        </p:txBody>
      </p:sp>
      <p:sp>
        <p:nvSpPr>
          <p:cNvPr id="746" name="Google Shape;746;p92"/>
          <p:cNvSpPr txBox="1"/>
          <p:nvPr>
            <p:ph idx="2" type="body"/>
          </p:nvPr>
        </p:nvSpPr>
        <p:spPr>
          <a:xfrm>
            <a:off x="4876800" y="4495800"/>
            <a:ext cx="3657600" cy="18288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500"/>
              <a:buFont typeface="Noto Sans Symbols"/>
              <a:buChar char="■"/>
            </a:pPr>
            <a:r>
              <a:rPr b="1" i="0" lang="en-US" sz="2000" u="none">
                <a:solidFill>
                  <a:srgbClr val="262626"/>
                </a:solidFill>
                <a:latin typeface="Lustria"/>
                <a:ea typeface="Lustria"/>
                <a:cs typeface="Lustria"/>
                <a:sym typeface="Lustria"/>
              </a:rPr>
              <a:t>Hardware Device Drivers</a:t>
            </a:r>
            <a:endParaRPr/>
          </a:p>
          <a:p>
            <a:pPr indent="-287337" lvl="2" marL="795337" marR="0" rtl="0" algn="l">
              <a:lnSpc>
                <a:spcPct val="90000"/>
              </a:lnSpc>
              <a:spcBef>
                <a:spcPts val="600"/>
              </a:spcBef>
              <a:spcAft>
                <a:spcPts val="0"/>
              </a:spcAft>
              <a:buClr>
                <a:schemeClr val="accent1"/>
              </a:buClr>
              <a:buSzPts val="1425"/>
              <a:buFont typeface="Noto Sans Symbols"/>
              <a:buChar char="■"/>
            </a:pPr>
            <a:r>
              <a:rPr b="0" i="0" lang="en-US" sz="1900" u="none" cap="none" strike="noStrike">
                <a:solidFill>
                  <a:srgbClr val="262626"/>
                </a:solidFill>
                <a:latin typeface="Lustria"/>
                <a:ea typeface="Lustria"/>
                <a:cs typeface="Lustria"/>
                <a:sym typeface="Lustria"/>
              </a:rPr>
              <a:t>the source code of Windows device drivers is portable across different processor types</a:t>
            </a:r>
            <a:endParaRPr/>
          </a:p>
        </p:txBody>
      </p:sp>
      <p:sp>
        <p:nvSpPr>
          <p:cNvPr id="747" name="Google Shape;747;p92"/>
          <p:cNvSpPr txBox="1"/>
          <p:nvPr>
            <p:ph idx="3" type="body"/>
          </p:nvPr>
        </p:nvSpPr>
        <p:spPr>
          <a:xfrm>
            <a:off x="685800" y="2286000"/>
            <a:ext cx="3886200" cy="21336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650"/>
              <a:buFont typeface="Noto Sans Symbols"/>
              <a:buChar char="■"/>
            </a:pPr>
            <a:r>
              <a:rPr b="1" i="0" lang="en-US" sz="2200" u="none">
                <a:solidFill>
                  <a:srgbClr val="262626"/>
                </a:solidFill>
                <a:latin typeface="Lustria"/>
                <a:ea typeface="Lustria"/>
                <a:cs typeface="Lustria"/>
                <a:sym typeface="Lustria"/>
              </a:rPr>
              <a:t>Cache Manager</a:t>
            </a:r>
            <a:endParaRPr/>
          </a:p>
          <a:p>
            <a:pPr indent="-287337" lvl="2" marL="795337" marR="0" rtl="0" algn="l">
              <a:lnSpc>
                <a:spcPct val="90000"/>
              </a:lnSpc>
              <a:spcBef>
                <a:spcPts val="600"/>
              </a:spcBef>
              <a:spcAft>
                <a:spcPts val="0"/>
              </a:spcAft>
              <a:buClr>
                <a:schemeClr val="accent1"/>
              </a:buClr>
              <a:buSzPts val="1425"/>
              <a:buFont typeface="Noto Sans Symbols"/>
              <a:buChar char="■"/>
            </a:pPr>
            <a:r>
              <a:rPr b="0" i="0" lang="en-US" sz="1900" u="none" cap="none" strike="noStrike">
                <a:solidFill>
                  <a:srgbClr val="262626"/>
                </a:solidFill>
                <a:latin typeface="Lustria"/>
                <a:ea typeface="Lustria"/>
                <a:cs typeface="Lustria"/>
                <a:sym typeface="Lustria"/>
              </a:rPr>
              <a:t>maps regions of files into kernel virtual memory and then relies on the virtual memory manager to copy pages to and from the files on disk</a:t>
            </a:r>
            <a:endParaRPr/>
          </a:p>
        </p:txBody>
      </p:sp>
      <p:sp>
        <p:nvSpPr>
          <p:cNvPr id="748" name="Google Shape;748;p92"/>
          <p:cNvSpPr txBox="1"/>
          <p:nvPr>
            <p:ph idx="4" type="body"/>
          </p:nvPr>
        </p:nvSpPr>
        <p:spPr>
          <a:xfrm>
            <a:off x="685800" y="4495800"/>
            <a:ext cx="3657600" cy="18288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100000"/>
              </a:lnSpc>
              <a:spcBef>
                <a:spcPts val="0"/>
              </a:spcBef>
              <a:spcAft>
                <a:spcPts val="0"/>
              </a:spcAft>
              <a:buClr>
                <a:schemeClr val="accent1"/>
              </a:buClr>
              <a:buSzPts val="1650"/>
              <a:buFont typeface="Noto Sans Symbols"/>
              <a:buChar char="■"/>
            </a:pPr>
            <a:r>
              <a:rPr b="1" i="0" lang="en-US" sz="2200" u="none">
                <a:solidFill>
                  <a:srgbClr val="262626"/>
                </a:solidFill>
                <a:latin typeface="Lustria"/>
                <a:ea typeface="Lustria"/>
                <a:cs typeface="Lustria"/>
                <a:sym typeface="Lustria"/>
              </a:rPr>
              <a:t>File System Drivers</a:t>
            </a:r>
            <a:endParaRPr/>
          </a:p>
          <a:p>
            <a:pPr indent="-287337" lvl="2" marL="795337" marR="0" rtl="0" algn="l">
              <a:lnSpc>
                <a:spcPct val="100000"/>
              </a:lnSpc>
              <a:spcBef>
                <a:spcPts val="600"/>
              </a:spcBef>
              <a:spcAft>
                <a:spcPts val="0"/>
              </a:spcAft>
              <a:buClr>
                <a:schemeClr val="accent1"/>
              </a:buClr>
              <a:buSzPts val="1425"/>
              <a:buFont typeface="Noto Sans Symbols"/>
              <a:buChar char="■"/>
            </a:pPr>
            <a:r>
              <a:rPr b="0" i="0" lang="en-US" sz="1900" u="none" cap="none" strike="noStrike">
                <a:solidFill>
                  <a:srgbClr val="262626"/>
                </a:solidFill>
                <a:latin typeface="Lustria"/>
                <a:ea typeface="Lustria"/>
                <a:cs typeface="Lustria"/>
                <a:sym typeface="Lustria"/>
              </a:rPr>
              <a:t>sends I/O requests to the software drivers that manage the hardware device adapter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600"/>
                                  </p:stCondLst>
                                  <p:childTnLst>
                                    <p:set>
                                      <p:cBhvr>
                                        <p:cTn dur="1" fill="hold">
                                          <p:stCondLst>
                                            <p:cond delay="0"/>
                                          </p:stCondLst>
                                        </p:cTn>
                                        <p:tgtEl>
                                          <p:spTgt spid="747">
                                            <p:txEl>
                                              <p:pRg end="0" st="0"/>
                                            </p:txEl>
                                          </p:spTgt>
                                        </p:tgtEl>
                                        <p:attrNameLst>
                                          <p:attrName>style.visibility</p:attrName>
                                        </p:attrNameLst>
                                      </p:cBhvr>
                                      <p:to>
                                        <p:strVal val="visible"/>
                                      </p:to>
                                    </p:set>
                                  </p:childTnLst>
                                </p:cTn>
                              </p:par>
                              <p:par>
                                <p:cTn fill="hold" nodeType="withEffect" presetClass="entr" presetID="1" presetSubtype="0">
                                  <p:stCondLst>
                                    <p:cond delay="600"/>
                                  </p:stCondLst>
                                  <p:childTnLst>
                                    <p:set>
                                      <p:cBhvr>
                                        <p:cTn dur="1" fill="hold">
                                          <p:stCondLst>
                                            <p:cond delay="0"/>
                                          </p:stCondLst>
                                        </p:cTn>
                                        <p:tgtEl>
                                          <p:spTgt spid="747">
                                            <p:txEl>
                                              <p:pRg end="1" st="1"/>
                                            </p:txEl>
                                          </p:spTgt>
                                        </p:tgtEl>
                                        <p:attrNameLst>
                                          <p:attrName>style.visibility</p:attrName>
                                        </p:attrNameLst>
                                      </p:cBhvr>
                                      <p:to>
                                        <p:strVal val="visible"/>
                                      </p:to>
                                    </p:set>
                                  </p:childTnLst>
                                </p:cTn>
                              </p:par>
                              <p:par>
                                <p:cTn fill="hold" nodeType="withEffect" presetClass="entr" presetID="1" presetSubtype="0">
                                  <p:stCondLst>
                                    <p:cond delay="800"/>
                                  </p:stCondLst>
                                  <p:childTnLst>
                                    <p:set>
                                      <p:cBhvr>
                                        <p:cTn dur="1" fill="hold">
                                          <p:stCondLst>
                                            <p:cond delay="0"/>
                                          </p:stCondLst>
                                        </p:cTn>
                                        <p:tgtEl>
                                          <p:spTgt spid="748">
                                            <p:txEl>
                                              <p:pRg end="0" st="0"/>
                                            </p:txEl>
                                          </p:spTgt>
                                        </p:tgtEl>
                                        <p:attrNameLst>
                                          <p:attrName>style.visibility</p:attrName>
                                        </p:attrNameLst>
                                      </p:cBhvr>
                                      <p:to>
                                        <p:strVal val="visible"/>
                                      </p:to>
                                    </p:set>
                                  </p:childTnLst>
                                </p:cTn>
                              </p:par>
                              <p:par>
                                <p:cTn fill="hold" nodeType="withEffect" presetClass="entr" presetID="1" presetSubtype="0">
                                  <p:stCondLst>
                                    <p:cond delay="800"/>
                                  </p:stCondLst>
                                  <p:childTnLst>
                                    <p:set>
                                      <p:cBhvr>
                                        <p:cTn dur="1" fill="hold">
                                          <p:stCondLst>
                                            <p:cond delay="0"/>
                                          </p:stCondLst>
                                        </p:cTn>
                                        <p:tgtEl>
                                          <p:spTgt spid="748">
                                            <p:txEl>
                                              <p:pRg end="1" st="1"/>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745">
                                            <p:txEl>
                                              <p:pRg end="0" st="0"/>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745">
                                            <p:txEl>
                                              <p:pRg end="1" st="1"/>
                                            </p:txEl>
                                          </p:spTgt>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745">
                                            <p:txEl>
                                              <p:pRg end="2" st="2"/>
                                            </p:txEl>
                                          </p:spTgt>
                                        </p:tgtEl>
                                        <p:attrNameLst>
                                          <p:attrName>style.visibility</p:attrName>
                                        </p:attrNameLst>
                                      </p:cBhvr>
                                      <p:to>
                                        <p:strVal val="visible"/>
                                      </p:to>
                                    </p:set>
                                  </p:childTnLst>
                                </p:cTn>
                              </p:par>
                              <p:par>
                                <p:cTn fill="hold" nodeType="withEffect" presetClass="entr" presetID="1" presetSubtype="0">
                                  <p:stCondLst>
                                    <p:cond delay="1600"/>
                                  </p:stCondLst>
                                  <p:childTnLst>
                                    <p:set>
                                      <p:cBhvr>
                                        <p:cTn dur="1" fill="hold">
                                          <p:stCondLst>
                                            <p:cond delay="0"/>
                                          </p:stCondLst>
                                        </p:cTn>
                                        <p:tgtEl>
                                          <p:spTgt spid="746">
                                            <p:txEl>
                                              <p:pRg end="0" st="0"/>
                                            </p:txEl>
                                          </p:spTgt>
                                        </p:tgtEl>
                                        <p:attrNameLst>
                                          <p:attrName>style.visibility</p:attrName>
                                        </p:attrNameLst>
                                      </p:cBhvr>
                                      <p:to>
                                        <p:strVal val="visible"/>
                                      </p:to>
                                    </p:set>
                                  </p:childTnLst>
                                </p:cTn>
                              </p:par>
                              <p:par>
                                <p:cTn fill="hold" nodeType="withEffect" presetClass="entr" presetID="1" presetSubtype="0">
                                  <p:stCondLst>
                                    <p:cond delay="1600"/>
                                  </p:stCondLst>
                                  <p:childTnLst>
                                    <p:set>
                                      <p:cBhvr>
                                        <p:cTn dur="1" fill="hold">
                                          <p:stCondLst>
                                            <p:cond delay="0"/>
                                          </p:stCondLst>
                                        </p:cTn>
                                        <p:tgtEl>
                                          <p:spTgt spid="74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3"/>
          <p:cNvSpPr txBox="1"/>
          <p:nvPr>
            <p:ph idx="4294967295" type="title"/>
          </p:nvPr>
        </p:nvSpPr>
        <p:spPr>
          <a:xfrm>
            <a:off x="533400" y="456252"/>
            <a:ext cx="8610600" cy="1323000"/>
          </a:xfrm>
          <a:prstGeom prst="rect">
            <a:avLst/>
          </a:prstGeom>
          <a:noFill/>
          <a:ln>
            <a:noFill/>
          </a:ln>
        </p:spPr>
        <p:txBody>
          <a:bodyPr anchorCtr="0" anchor="b" bIns="0" lIns="91425" spcFirstLastPara="1" rIns="91425" wrap="square" tIns="0">
            <a:noAutofit/>
          </a:bodyPr>
          <a:lstStyle/>
          <a:p>
            <a:pPr indent="0" lvl="0" marL="0" marR="0" rtl="0" algn="l">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Asynchronous and Synchronous I/O</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pic>
        <p:nvPicPr>
          <p:cNvPr id="755" name="Google Shape;755;p93"/>
          <p:cNvPicPr preferRelativeResize="0"/>
          <p:nvPr/>
        </p:nvPicPr>
        <p:blipFill rotWithShape="1">
          <a:blip r:embed="rId3">
            <a:alphaModFix/>
          </a:blip>
          <a:srcRect b="0" l="0" r="0" t="0"/>
          <a:stretch/>
        </p:blipFill>
        <p:spPr>
          <a:xfrm>
            <a:off x="384175" y="2060575"/>
            <a:ext cx="8382000" cy="44259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94"/>
          <p:cNvSpPr txBox="1"/>
          <p:nvPr>
            <p:ph idx="4294967295" type="title"/>
          </p:nvPr>
        </p:nvSpPr>
        <p:spPr>
          <a:xfrm>
            <a:off x="658813" y="456253"/>
            <a:ext cx="7824900" cy="11439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I/O Completion</a:t>
            </a:r>
            <a:endParaRPr/>
          </a:p>
        </p:txBody>
      </p:sp>
      <p:sp>
        <p:nvSpPr>
          <p:cNvPr id="762" name="Google Shape;762;p94"/>
          <p:cNvSpPr txBox="1"/>
          <p:nvPr/>
        </p:nvSpPr>
        <p:spPr>
          <a:xfrm>
            <a:off x="533400" y="1981200"/>
            <a:ext cx="8153400" cy="2400300"/>
          </a:xfrm>
          <a:prstGeom prst="rect">
            <a:avLst/>
          </a:prstGeom>
          <a:noFill/>
          <a:ln>
            <a:noFill/>
          </a:ln>
        </p:spPr>
        <p:txBody>
          <a:bodyPr anchorCtr="0" anchor="t" bIns="45700" lIns="91425" spcFirstLastPara="1" rIns="91425" wrap="square" tIns="45700">
            <a:spAutoFit/>
          </a:bodyPr>
          <a:lstStyle/>
          <a:p>
            <a:pPr indent="-330200" lvl="0" marL="452437" marR="0" rtl="0" algn="l">
              <a:lnSpc>
                <a:spcPct val="100000"/>
              </a:lnSpc>
              <a:spcBef>
                <a:spcPts val="0"/>
              </a:spcBef>
              <a:spcAft>
                <a:spcPts val="0"/>
              </a:spcAft>
              <a:buClr>
                <a:srgbClr val="660066"/>
              </a:buClr>
              <a:buSzPts val="2400"/>
              <a:buFont typeface="Noto Sans Symbols"/>
              <a:buChar char="▪"/>
            </a:pPr>
            <a:r>
              <a:rPr b="0" i="0" lang="en-US" sz="3200" u="none">
                <a:solidFill>
                  <a:srgbClr val="262626"/>
                </a:solidFill>
                <a:latin typeface="Lustria"/>
                <a:ea typeface="Lustria"/>
                <a:cs typeface="Lustria"/>
                <a:sym typeface="Lustria"/>
              </a:rPr>
              <a:t>Windows provides five different techniques for signaling I/O completion:</a:t>
            </a:r>
            <a:endParaRPr/>
          </a:p>
          <a:p>
            <a:pPr indent="-234950" lvl="0" marL="452437" marR="0" rtl="0" algn="l">
              <a:lnSpc>
                <a:spcPct val="100000"/>
              </a:lnSpc>
              <a:spcBef>
                <a:spcPts val="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a:p>
            <a:pPr indent="-152400" lvl="0" marL="452437" marR="0" rtl="0" algn="just">
              <a:lnSpc>
                <a:spcPct val="100000"/>
              </a:lnSpc>
              <a:spcBef>
                <a:spcPts val="600"/>
              </a:spcBef>
              <a:spcAft>
                <a:spcPts val="0"/>
              </a:spcAft>
              <a:buClr>
                <a:schemeClr val="accent1"/>
              </a:buClr>
              <a:buSzPts val="2800"/>
              <a:buFont typeface="Lustria"/>
              <a:buNone/>
            </a:pPr>
            <a:r>
              <a:t/>
            </a:r>
            <a:endParaRPr b="0" i="0" sz="2800" u="none">
              <a:solidFill>
                <a:srgbClr val="262626"/>
              </a:solidFill>
              <a:latin typeface="Lustria"/>
              <a:ea typeface="Lustria"/>
              <a:cs typeface="Lustria"/>
              <a:sym typeface="Lustria"/>
            </a:endParaRPr>
          </a:p>
          <a:p>
            <a:pPr indent="0" lvl="0" marL="0" marR="0" rtl="0" algn="l">
              <a:lnSpc>
                <a:spcPct val="100000"/>
              </a:lnSpc>
              <a:spcBef>
                <a:spcPts val="0"/>
              </a:spcBef>
              <a:spcAft>
                <a:spcPts val="0"/>
              </a:spcAft>
              <a:buNone/>
            </a:pPr>
            <a:r>
              <a:t/>
            </a:r>
            <a:endParaRPr b="0" i="0" sz="2800" u="none">
              <a:solidFill>
                <a:srgbClr val="262626"/>
              </a:solidFill>
              <a:latin typeface="Lustria"/>
              <a:ea typeface="Lustria"/>
              <a:cs typeface="Lustria"/>
              <a:sym typeface="Lustria"/>
            </a:endParaRPr>
          </a:p>
        </p:txBody>
      </p:sp>
      <p:pic>
        <p:nvPicPr>
          <p:cNvPr id="763" name="Google Shape;763;p94"/>
          <p:cNvPicPr preferRelativeResize="0"/>
          <p:nvPr/>
        </p:nvPicPr>
        <p:blipFill rotWithShape="1">
          <a:blip r:embed="rId3">
            <a:alphaModFix/>
          </a:blip>
          <a:srcRect b="0" l="0" r="0" t="0"/>
          <a:stretch/>
        </p:blipFill>
        <p:spPr>
          <a:xfrm>
            <a:off x="1139825" y="3176587"/>
            <a:ext cx="5730874" cy="3187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Organization of the I/O Function</a:t>
            </a:r>
            <a:endParaRPr b="0" i="0"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333" name="Google Shape;333;p41"/>
          <p:cNvSpPr txBox="1"/>
          <p:nvPr>
            <p:ph idx="1" type="body"/>
          </p:nvPr>
        </p:nvSpPr>
        <p:spPr>
          <a:xfrm>
            <a:off x="457200" y="2057400"/>
            <a:ext cx="8153400" cy="44958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rgbClr val="660066"/>
              </a:buClr>
              <a:buSzPts val="1650"/>
              <a:buFont typeface="Noto Sans Symbols"/>
              <a:buChar char="■"/>
            </a:pPr>
            <a:r>
              <a:rPr b="0" i="0" lang="en-US" sz="2200" u="none" cap="none" strike="noStrike">
                <a:solidFill>
                  <a:srgbClr val="262626"/>
                </a:solidFill>
                <a:latin typeface="Lustria"/>
                <a:ea typeface="Lustria"/>
                <a:cs typeface="Lustria"/>
                <a:sym typeface="Lustria"/>
              </a:rPr>
              <a:t>Three techniques for performing I/O are:</a:t>
            </a:r>
            <a:endParaRPr/>
          </a:p>
          <a:p>
            <a:pPr indent="-282575" lvl="0" marL="282575" marR="0" rtl="0" algn="l">
              <a:lnSpc>
                <a:spcPct val="90000"/>
              </a:lnSpc>
              <a:spcBef>
                <a:spcPts val="1800"/>
              </a:spcBef>
              <a:spcAft>
                <a:spcPts val="0"/>
              </a:spcAft>
              <a:buClr>
                <a:srgbClr val="660066"/>
              </a:buClr>
              <a:buSzPts val="1500"/>
              <a:buFont typeface="Noto Sans Symbols"/>
              <a:buChar char="■"/>
            </a:pPr>
            <a:r>
              <a:rPr b="1" i="0" lang="en-US" sz="2000" u="none" cap="none" strike="noStrike">
                <a:solidFill>
                  <a:srgbClr val="262626"/>
                </a:solidFill>
                <a:latin typeface="Lustria"/>
                <a:ea typeface="Lustria"/>
                <a:cs typeface="Lustria"/>
                <a:sym typeface="Lustria"/>
              </a:rPr>
              <a:t>Programmed I/O</a:t>
            </a:r>
            <a:endParaRPr/>
          </a:p>
          <a:p>
            <a:pPr indent="-295275" lvl="1" marL="577850" marR="0" rtl="0" algn="l">
              <a:lnSpc>
                <a:spcPct val="90000"/>
              </a:lnSpc>
              <a:spcBef>
                <a:spcPts val="6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the processor issues an I/O command on behalf of a process to an I/O module; that process then busy waits for the operation to be completed before proceeding</a:t>
            </a:r>
            <a:endParaRPr/>
          </a:p>
          <a:p>
            <a:pPr indent="-282575" lvl="0" marL="282575" marR="0" rtl="0" algn="l">
              <a:lnSpc>
                <a:spcPct val="90000"/>
              </a:lnSpc>
              <a:spcBef>
                <a:spcPts val="1800"/>
              </a:spcBef>
              <a:spcAft>
                <a:spcPts val="0"/>
              </a:spcAft>
              <a:buClr>
                <a:srgbClr val="660066"/>
              </a:buClr>
              <a:buSzPts val="1500"/>
              <a:buFont typeface="Noto Sans Symbols"/>
              <a:buChar char="■"/>
            </a:pPr>
            <a:r>
              <a:rPr b="1" i="0" lang="en-US" sz="2000" u="none" cap="none" strike="noStrike">
                <a:solidFill>
                  <a:srgbClr val="262626"/>
                </a:solidFill>
                <a:latin typeface="Lustria"/>
                <a:ea typeface="Lustria"/>
                <a:cs typeface="Lustria"/>
                <a:sym typeface="Lustria"/>
              </a:rPr>
              <a:t>Interrupt-driven I/O</a:t>
            </a:r>
            <a:endParaRPr/>
          </a:p>
          <a:p>
            <a:pPr indent="-295275" lvl="1" marL="577850" marR="0" rtl="0" algn="l">
              <a:lnSpc>
                <a:spcPct val="90000"/>
              </a:lnSpc>
              <a:spcBef>
                <a:spcPts val="6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the processor issues an I/O command on behalf of a process</a:t>
            </a:r>
            <a:endParaRPr/>
          </a:p>
          <a:p>
            <a:pPr indent="-282575" lvl="2" marL="860425" marR="0" rtl="0" algn="l">
              <a:lnSpc>
                <a:spcPct val="90000"/>
              </a:lnSpc>
              <a:spcBef>
                <a:spcPts val="6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if non-blocking – processor continues to execute instructions from the process that issued the I/O command</a:t>
            </a:r>
            <a:endParaRPr/>
          </a:p>
          <a:p>
            <a:pPr indent="-282575" lvl="2" marL="860425" marR="0" rtl="0" algn="l">
              <a:lnSpc>
                <a:spcPct val="90000"/>
              </a:lnSpc>
              <a:spcBef>
                <a:spcPts val="6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if blocking – the next instruction the processor executes is from the OS, which will put the current process in a blocked state and schedule another process</a:t>
            </a:r>
            <a:endParaRPr/>
          </a:p>
          <a:p>
            <a:pPr indent="-282575" lvl="0" marL="282575" marR="0" rtl="0" algn="l">
              <a:lnSpc>
                <a:spcPct val="90000"/>
              </a:lnSpc>
              <a:spcBef>
                <a:spcPts val="1800"/>
              </a:spcBef>
              <a:spcAft>
                <a:spcPts val="0"/>
              </a:spcAft>
              <a:buClr>
                <a:srgbClr val="660066"/>
              </a:buClr>
              <a:buSzPts val="1500"/>
              <a:buFont typeface="Noto Sans Symbols"/>
              <a:buChar char="■"/>
            </a:pPr>
            <a:r>
              <a:rPr b="1" i="0" lang="en-US" sz="2000" u="none" cap="none" strike="noStrike">
                <a:solidFill>
                  <a:srgbClr val="262626"/>
                </a:solidFill>
                <a:latin typeface="Lustria"/>
                <a:ea typeface="Lustria"/>
                <a:cs typeface="Lustria"/>
                <a:sym typeface="Lustria"/>
              </a:rPr>
              <a:t>Direct Memory Access (DMA)</a:t>
            </a:r>
            <a:endParaRPr/>
          </a:p>
          <a:p>
            <a:pPr indent="-282575" lvl="2" marL="860425" marR="0" rtl="0" algn="l">
              <a:lnSpc>
                <a:spcPct val="90000"/>
              </a:lnSpc>
              <a:spcBef>
                <a:spcPts val="6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a DMA module controls the exchange of data between main memory and an I/O module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95"/>
          <p:cNvSpPr txBox="1"/>
          <p:nvPr>
            <p:ph idx="4294967295" type="title"/>
          </p:nvPr>
        </p:nvSpPr>
        <p:spPr>
          <a:xfrm>
            <a:off x="533400" y="456252"/>
            <a:ext cx="7950300" cy="1296300"/>
          </a:xfrm>
          <a:prstGeom prst="rect">
            <a:avLst/>
          </a:prstGeom>
          <a:noFill/>
          <a:ln>
            <a:noFill/>
          </a:ln>
        </p:spPr>
        <p:txBody>
          <a:bodyPr anchorCtr="0" anchor="b" bIns="0" lIns="91425" spcFirstLastPara="1" rIns="91425" wrap="square" tIns="0">
            <a:noAutofit/>
          </a:bodyPr>
          <a:lstStyle/>
          <a:p>
            <a:pPr indent="0" lvl="0" marL="0" marR="0" rtl="0" algn="l">
              <a:lnSpc>
                <a:spcPct val="122727"/>
              </a:lnSpc>
              <a:spcBef>
                <a:spcPts val="0"/>
              </a:spcBef>
              <a:spcAft>
                <a:spcPts val="0"/>
              </a:spcAft>
              <a:buClr>
                <a:srgbClr val="660066"/>
              </a:buClr>
              <a:buSzPts val="4400"/>
              <a:buFont typeface="Lustria"/>
              <a:buNone/>
            </a:pPr>
            <a:r>
              <a:rPr b="0" i="0" lang="en-US" sz="44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Windows RAID Configurations</a:t>
            </a:r>
            <a:endParaRPr b="0" i="0" sz="44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770" name="Google Shape;770;p95"/>
          <p:cNvSpPr txBox="1"/>
          <p:nvPr>
            <p:ph idx="4294967295" type="body"/>
          </p:nvPr>
        </p:nvSpPr>
        <p:spPr>
          <a:xfrm>
            <a:off x="533400" y="2209800"/>
            <a:ext cx="8001000" cy="4114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950"/>
              <a:buFont typeface="Noto Sans Symbols"/>
              <a:buChar char="■"/>
            </a:pPr>
            <a:r>
              <a:rPr b="0" i="0" lang="en-US" sz="2600" u="none">
                <a:solidFill>
                  <a:srgbClr val="262626"/>
                </a:solidFill>
                <a:latin typeface="Lustria"/>
                <a:ea typeface="Lustria"/>
                <a:cs typeface="Lustria"/>
                <a:sym typeface="Lustria"/>
              </a:rPr>
              <a:t>Windows supports two sorts of RAID configurations:</a:t>
            </a:r>
            <a:endParaRPr/>
          </a:p>
        </p:txBody>
      </p:sp>
      <p:pic>
        <p:nvPicPr>
          <p:cNvPr id="771" name="Google Shape;771;p95"/>
          <p:cNvPicPr preferRelativeResize="0"/>
          <p:nvPr/>
        </p:nvPicPr>
        <p:blipFill rotWithShape="1">
          <a:blip r:embed="rId3">
            <a:alphaModFix/>
          </a:blip>
          <a:srcRect b="0" l="0" r="0" t="0"/>
          <a:stretch/>
        </p:blipFill>
        <p:spPr>
          <a:xfrm>
            <a:off x="1450975" y="2938462"/>
            <a:ext cx="6119812" cy="3486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6"/>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l">
              <a:lnSpc>
                <a:spcPct val="122727"/>
              </a:lnSpc>
              <a:spcBef>
                <a:spcPts val="0"/>
              </a:spcBef>
              <a:spcAft>
                <a:spcPts val="0"/>
              </a:spcAft>
              <a:buClr>
                <a:srgbClr val="660066"/>
              </a:buClr>
              <a:buSzPts val="4400"/>
              <a:buFont typeface="Lustria"/>
              <a:buNone/>
            </a:pPr>
            <a:r>
              <a:rPr b="0" i="0" lang="en-US" sz="44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Volume Shadow Copies and Volume Encryption</a:t>
            </a:r>
            <a:endParaRPr b="0" i="0" sz="44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endParaRPr>
          </a:p>
        </p:txBody>
      </p:sp>
      <p:sp>
        <p:nvSpPr>
          <p:cNvPr id="778" name="Google Shape;778;p96"/>
          <p:cNvSpPr txBox="1"/>
          <p:nvPr>
            <p:ph idx="4294967295" type="body"/>
          </p:nvPr>
        </p:nvSpPr>
        <p:spPr>
          <a:xfrm>
            <a:off x="609600" y="2209800"/>
            <a:ext cx="3429000" cy="4114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800"/>
              <a:buFont typeface="Noto Sans Symbols"/>
              <a:buChar char="■"/>
            </a:pPr>
            <a:r>
              <a:rPr b="1" i="0" lang="en-US" sz="2400" u="none">
                <a:solidFill>
                  <a:srgbClr val="262626"/>
                </a:solidFill>
                <a:latin typeface="Lustria"/>
                <a:ea typeface="Lustria"/>
                <a:cs typeface="Lustria"/>
                <a:sym typeface="Lustria"/>
              </a:rPr>
              <a:t>Volume Shadow Copies</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efficient way of making consistent snapshots of volumes so they can be backed up</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also useful for archiving files on a per-volume basis</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implemented by a software driver that makes copies of data on the volume before it is overwritten</a:t>
            </a:r>
            <a:endParaRPr/>
          </a:p>
        </p:txBody>
      </p:sp>
      <p:pic>
        <p:nvPicPr>
          <p:cNvPr id="779" name="Google Shape;779;p96"/>
          <p:cNvPicPr preferRelativeResize="0"/>
          <p:nvPr/>
        </p:nvPicPr>
        <p:blipFill rotWithShape="1">
          <a:blip r:embed="rId3">
            <a:alphaModFix/>
          </a:blip>
          <a:srcRect b="0" l="0" r="0" t="0"/>
          <a:stretch/>
        </p:blipFill>
        <p:spPr>
          <a:xfrm>
            <a:off x="3962400" y="2514600"/>
            <a:ext cx="1905000" cy="2117724"/>
          </a:xfrm>
          <a:prstGeom prst="rect">
            <a:avLst/>
          </a:prstGeom>
          <a:noFill/>
          <a:ln>
            <a:noFill/>
          </a:ln>
        </p:spPr>
      </p:pic>
      <p:sp>
        <p:nvSpPr>
          <p:cNvPr id="780" name="Google Shape;780;p96"/>
          <p:cNvSpPr txBox="1"/>
          <p:nvPr/>
        </p:nvSpPr>
        <p:spPr>
          <a:xfrm>
            <a:off x="5715000" y="2209800"/>
            <a:ext cx="3048000" cy="3554400"/>
          </a:xfrm>
          <a:prstGeom prst="rect">
            <a:avLst/>
          </a:prstGeom>
          <a:noFill/>
          <a:ln>
            <a:noFill/>
          </a:ln>
        </p:spPr>
        <p:txBody>
          <a:bodyPr anchorCtr="0" anchor="t" bIns="45700" lIns="91425" spcFirstLastPara="1" rIns="91425" wrap="square" tIns="45700">
            <a:spAutoFit/>
          </a:bodyPr>
          <a:lstStyle/>
          <a:p>
            <a:pPr indent="-282575" lvl="1" marL="282575" marR="0" rtl="0" algn="l">
              <a:lnSpc>
                <a:spcPct val="100000"/>
              </a:lnSpc>
              <a:spcBef>
                <a:spcPts val="0"/>
              </a:spcBef>
              <a:spcAft>
                <a:spcPts val="0"/>
              </a:spcAft>
              <a:buClr>
                <a:schemeClr val="accent1"/>
              </a:buClr>
              <a:buSzPts val="1800"/>
              <a:buFont typeface="Noto Sans Symbols"/>
              <a:buChar char="■"/>
            </a:pPr>
            <a:r>
              <a:rPr b="1" i="0" lang="en-US" sz="2400" u="none" cap="none" strike="noStrike">
                <a:solidFill>
                  <a:srgbClr val="262626"/>
                </a:solidFill>
                <a:latin typeface="Lustria"/>
                <a:ea typeface="Lustria"/>
                <a:cs typeface="Lustria"/>
                <a:sym typeface="Lustria"/>
              </a:rPr>
              <a:t>Volume Encryption</a:t>
            </a:r>
            <a:endParaRPr/>
          </a:p>
          <a:p>
            <a:pPr indent="-282575" lvl="1" marL="2825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Windows uses BitLocker to encrypt entire volumes</a:t>
            </a:r>
            <a:endParaRPr/>
          </a:p>
          <a:p>
            <a:pPr indent="-282575" lvl="1" marL="2825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more secure than encrypting individual files</a:t>
            </a:r>
            <a:endParaRPr/>
          </a:p>
          <a:p>
            <a:pPr indent="-282575" lvl="1" marL="2825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allows multiple interlocking layers of security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97"/>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50800" rotWithShape="0" algn="tl" dir="2700000" dist="38100">
                    <a:prstClr val="black">
                      <a:alpha val="40000"/>
                    </a:prstClr>
                  </a:outerShdw>
                </a:effectLst>
                <a:latin typeface="Lustria"/>
                <a:ea typeface="Lustria"/>
                <a:cs typeface="Lustria"/>
                <a:sym typeface="Lustria"/>
              </a:rPr>
              <a:t>Summary</a:t>
            </a:r>
            <a:endParaRPr/>
          </a:p>
        </p:txBody>
      </p:sp>
      <p:sp>
        <p:nvSpPr>
          <p:cNvPr id="787" name="Google Shape;787;p97"/>
          <p:cNvSpPr txBox="1"/>
          <p:nvPr>
            <p:ph idx="1" type="body"/>
          </p:nvPr>
        </p:nvSpPr>
        <p:spPr>
          <a:xfrm>
            <a:off x="533400" y="2133600"/>
            <a:ext cx="8153400" cy="44196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rgbClr val="660066"/>
              </a:buClr>
              <a:buSzPts val="1275"/>
              <a:buFont typeface="Noto Sans Symbols"/>
              <a:buChar char="■"/>
            </a:pPr>
            <a:r>
              <a:rPr b="0" i="0" lang="en-US" sz="1700" u="none">
                <a:solidFill>
                  <a:srgbClr val="262626"/>
                </a:solidFill>
                <a:latin typeface="Lustria"/>
                <a:ea typeface="Lustria"/>
                <a:cs typeface="Lustria"/>
                <a:sym typeface="Lustria"/>
              </a:rPr>
              <a:t>I/O architecture is the computer system’s interface to the outside world</a:t>
            </a:r>
            <a:endParaRPr/>
          </a:p>
          <a:p>
            <a:pPr indent="-282575" lvl="0" marL="282575" marR="0" rtl="0" algn="l">
              <a:lnSpc>
                <a:spcPct val="90000"/>
              </a:lnSpc>
              <a:spcBef>
                <a:spcPts val="1800"/>
              </a:spcBef>
              <a:spcAft>
                <a:spcPts val="0"/>
              </a:spcAft>
              <a:buClr>
                <a:srgbClr val="660066"/>
              </a:buClr>
              <a:buSzPts val="1275"/>
              <a:buFont typeface="Noto Sans Symbols"/>
              <a:buChar char="■"/>
            </a:pPr>
            <a:r>
              <a:rPr b="0" i="0" lang="en-US" sz="1700" u="none">
                <a:solidFill>
                  <a:srgbClr val="262626"/>
                </a:solidFill>
                <a:latin typeface="Lustria"/>
                <a:ea typeface="Lustria"/>
                <a:cs typeface="Lustria"/>
                <a:sym typeface="Lustria"/>
              </a:rPr>
              <a:t>I/O functions are generally broken up into a number of layers</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A key aspect of I/O is the use of buffers that are controlled by I/O utilities rather than by application processes</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Buffering smoothes out the differences between the speeds</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The use of buffers also decouples the actual I/O transfer from the address space of the application process</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Disk I/O has the greatest impact on overall system performance</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Two of the most widely used approaches are disk scheduling and the disk cache</a:t>
            </a:r>
            <a:endParaRPr/>
          </a:p>
          <a:p>
            <a:pPr indent="-282575" lvl="1" marL="282575" marR="0" rtl="0" algn="l">
              <a:lnSpc>
                <a:spcPct val="90000"/>
              </a:lnSpc>
              <a:spcBef>
                <a:spcPts val="1800"/>
              </a:spcBef>
              <a:spcAft>
                <a:spcPts val="0"/>
              </a:spcAft>
              <a:buClr>
                <a:srgbClr val="660066"/>
              </a:buClr>
              <a:buSzPts val="1275"/>
              <a:buFont typeface="Noto Sans Symbols"/>
              <a:buChar char="■"/>
            </a:pPr>
            <a:r>
              <a:rPr b="0" i="0" lang="en-US" sz="1700" u="none" cap="none" strike="noStrike">
                <a:solidFill>
                  <a:srgbClr val="262626"/>
                </a:solidFill>
                <a:latin typeface="Lustria"/>
                <a:ea typeface="Lustria"/>
                <a:cs typeface="Lustria"/>
                <a:sym typeface="Lustria"/>
              </a:rPr>
              <a:t>A disk cache is a buffer, usually kept in main memory, that functions as a cache of disk block between disk memory and the rest of main memory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533400" y="838200"/>
            <a:ext cx="8001000" cy="838200"/>
          </a:xfrm>
          <a:prstGeom prst="rect">
            <a:avLst/>
          </a:prstGeom>
          <a:noFill/>
          <a:ln>
            <a:noFill/>
          </a:ln>
        </p:spPr>
        <p:txBody>
          <a:bodyPr anchorCtr="0" anchor="b" bIns="0" lIns="91425" spcFirstLastPara="1" rIns="91425" wrap="square" tIns="0">
            <a:noAutofit/>
          </a:bodyPr>
          <a:lstStyle/>
          <a:p>
            <a:pPr indent="0" lvl="0" marL="0" rtl="0" algn="ctr">
              <a:lnSpc>
                <a:spcPct val="122727"/>
              </a:lnSpc>
              <a:spcBef>
                <a:spcPts val="0"/>
              </a:spcBef>
              <a:spcAft>
                <a:spcPts val="0"/>
              </a:spcAft>
              <a:buClr>
                <a:srgbClr val="660066"/>
              </a:buClr>
              <a:buSzPts val="4400"/>
              <a:buFont typeface="Lustria"/>
              <a:buNone/>
            </a:pPr>
            <a:r>
              <a:rPr b="0" i="0" lang="en-US" sz="4400" u="none">
                <a:solidFill>
                  <a:srgbClr val="660066"/>
                </a:solidFill>
                <a:latin typeface="Lustria"/>
                <a:ea typeface="Lustria"/>
                <a:cs typeface="Lustria"/>
                <a:sym typeface="Lustria"/>
              </a:rPr>
              <a:t>Techniques for Performing I/O</a:t>
            </a:r>
            <a:endParaRPr/>
          </a:p>
        </p:txBody>
      </p:sp>
      <p:pic>
        <p:nvPicPr>
          <p:cNvPr descr="Table11_01.gif" id="340" name="Google Shape;340;p42"/>
          <p:cNvPicPr preferRelativeResize="0"/>
          <p:nvPr/>
        </p:nvPicPr>
        <p:blipFill rotWithShape="1">
          <a:blip r:embed="rId3">
            <a:alphaModFix/>
          </a:blip>
          <a:srcRect b="0" l="0" r="0" t="0"/>
          <a:stretch/>
        </p:blipFill>
        <p:spPr>
          <a:xfrm>
            <a:off x="457200" y="2743200"/>
            <a:ext cx="8229600" cy="3571875"/>
          </a:xfrm>
          <a:prstGeom prst="rect">
            <a:avLst/>
          </a:prstGeom>
          <a:noFill/>
          <a:ln>
            <a:noFill/>
          </a:ln>
        </p:spPr>
      </p:pic>
      <p:pic>
        <p:nvPicPr>
          <p:cNvPr id="341" name="Google Shape;341;p42"/>
          <p:cNvPicPr preferRelativeResize="0"/>
          <p:nvPr/>
        </p:nvPicPr>
        <p:blipFill rotWithShape="1">
          <a:blip r:embed="rId4">
            <a:alphaModFix/>
          </a:blip>
          <a:srcRect b="0" l="0" r="0" t="0"/>
          <a:stretch/>
        </p:blipFill>
        <p:spPr>
          <a:xfrm rot="660000">
            <a:off x="550862" y="2062162"/>
            <a:ext cx="2495550" cy="1890712"/>
          </a:xfrm>
          <a:prstGeom prst="rect">
            <a:avLst/>
          </a:prstGeom>
          <a:noFill/>
          <a:ln>
            <a:noFill/>
          </a:ln>
        </p:spPr>
      </p:pic>
    </p:spTree>
  </p:cSld>
  <p:clrMapOvr>
    <a:masterClrMapping/>
  </p:clrMapOvr>
  <p:transition spd="med">
    <p:strips/>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idx="4294967295" type="title"/>
          </p:nvPr>
        </p:nvSpPr>
        <p:spPr>
          <a:xfrm>
            <a:off x="658813" y="456252"/>
            <a:ext cx="7824900" cy="13230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660066"/>
              </a:buClr>
              <a:buSzPts val="5200"/>
              <a:buFont typeface="Lustria"/>
              <a:buNone/>
            </a:pPr>
            <a:r>
              <a:rPr b="0" i="0" lang="en-US"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Evolution of the I/O Function</a:t>
            </a:r>
            <a:endParaRPr b="0" i="0" sz="52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endParaRPr>
          </a:p>
        </p:txBody>
      </p:sp>
      <p:pic>
        <p:nvPicPr>
          <p:cNvPr id="348" name="Google Shape;348;p43"/>
          <p:cNvPicPr preferRelativeResize="0"/>
          <p:nvPr/>
        </p:nvPicPr>
        <p:blipFill rotWithShape="1">
          <a:blip r:embed="rId3">
            <a:alphaModFix/>
          </a:blip>
          <a:srcRect b="0" l="0" r="0" t="0"/>
          <a:stretch/>
        </p:blipFill>
        <p:spPr>
          <a:xfrm>
            <a:off x="450850" y="2036762"/>
            <a:ext cx="7102475" cy="4383087"/>
          </a:xfrm>
          <a:prstGeom prst="rect">
            <a:avLst/>
          </a:prstGeom>
          <a:noFill/>
          <a:ln>
            <a:noFill/>
          </a:ln>
        </p:spPr>
      </p:pic>
      <p:pic>
        <p:nvPicPr>
          <p:cNvPr id="349" name="Google Shape;349;p43"/>
          <p:cNvPicPr preferRelativeResize="0"/>
          <p:nvPr/>
        </p:nvPicPr>
        <p:blipFill rotWithShape="1">
          <a:blip r:embed="rId4">
            <a:alphaModFix/>
          </a:blip>
          <a:srcRect b="0" l="0" r="0" t="0"/>
          <a:stretch/>
        </p:blipFill>
        <p:spPr>
          <a:xfrm>
            <a:off x="6934200" y="5334000"/>
            <a:ext cx="1738311" cy="116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idx="4294967295" type="title"/>
          </p:nvPr>
        </p:nvSpPr>
        <p:spPr>
          <a:xfrm>
            <a:off x="658368" y="1644868"/>
            <a:ext cx="2465700" cy="1555500"/>
          </a:xfrm>
          <a:prstGeom prst="rect">
            <a:avLst/>
          </a:prstGeom>
          <a:noFill/>
          <a:ln>
            <a:noFill/>
          </a:ln>
        </p:spPr>
        <p:txBody>
          <a:bodyPr anchorCtr="0" anchor="b" bIns="0" lIns="91425" spcFirstLastPara="1" rIns="91425" wrap="square" tIns="0">
            <a:noAutofit/>
          </a:bodyPr>
          <a:lstStyle/>
          <a:p>
            <a:pPr indent="0" lvl="0" marL="0" marR="0" rtl="0" algn="l">
              <a:lnSpc>
                <a:spcPct val="112500"/>
              </a:lnSpc>
              <a:spcBef>
                <a:spcPts val="0"/>
              </a:spcBef>
              <a:spcAft>
                <a:spcPts val="0"/>
              </a:spcAft>
              <a:buClr>
                <a:srgbClr val="660066"/>
              </a:buClr>
              <a:buSzPts val="4800"/>
              <a:buFont typeface="Lustria"/>
              <a:buNone/>
            </a:pPr>
            <a:r>
              <a:rPr b="0" i="0" lang="en-US" sz="48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rPr>
              <a:t>Direct Memory Access</a:t>
            </a:r>
            <a:endParaRPr b="0" i="0" sz="4800" u="none" cap="none" strike="noStrike">
              <a:solidFill>
                <a:srgbClr val="660066"/>
              </a:solidFill>
              <a:effectLst>
                <a:outerShdw blurRad="41275" rotWithShape="0" algn="tl" dir="1800000" dist="20320">
                  <a:srgbClr val="000000">
                    <a:alpha val="40000"/>
                  </a:srgbClr>
                </a:outerShdw>
              </a:effectLst>
              <a:latin typeface="Lustria"/>
              <a:ea typeface="Lustria"/>
              <a:cs typeface="Lustria"/>
              <a:sym typeface="Lustria"/>
            </a:endParaRPr>
          </a:p>
        </p:txBody>
      </p:sp>
      <p:pic>
        <p:nvPicPr>
          <p:cNvPr descr="Fig11_02.gif" id="356" name="Google Shape;356;p44"/>
          <p:cNvPicPr preferRelativeResize="0"/>
          <p:nvPr/>
        </p:nvPicPr>
        <p:blipFill rotWithShape="1">
          <a:blip r:embed="rId3">
            <a:alphaModFix/>
          </a:blip>
          <a:srcRect b="0" l="0" r="0" t="0"/>
          <a:stretch/>
        </p:blipFill>
        <p:spPr>
          <a:xfrm>
            <a:off x="3276600" y="685800"/>
            <a:ext cx="5384800" cy="5718174"/>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457200" y="4495800"/>
            <a:ext cx="1524000" cy="2016125"/>
          </a:xfrm>
          <a:prstGeom prst="rect">
            <a:avLst/>
          </a:prstGeom>
          <a:noFill/>
          <a:ln>
            <a:noFill/>
          </a:ln>
        </p:spPr>
      </p:pic>
    </p:spTree>
  </p:cSld>
  <p:clrMapOvr>
    <a:masterClrMapping/>
  </p:clrMapOvr>
  <p:transition spd="med">
    <p:strips dir="rd"/>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7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