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7302500" cy="9588500"/>
  <p:defaultTextStyle>
    <a:defPPr lvl="0">
      <a:defRPr lang="en-US"/>
    </a:defPPr>
    <a:lvl1pPr eaLnBrk="0" hangingPunct="0" lvl="0" rtl="0" algn="ctr" fontAlgn="base">
      <a:spcBef>
        <a:spcPct val="0"/>
      </a:spcBef>
      <a:spcAft>
        <a:spcPct val="0"/>
      </a:spcAft>
      <a:defRPr kern="1200">
        <a:solidFill>
          <a:schemeClr val="tx1"/>
        </a:solidFill>
        <a:latin typeface="Helvetica" pitchFamily="34" charset="0"/>
        <a:ea typeface="+mn-ea"/>
        <a:cs typeface="+mn-cs"/>
      </a:defRPr>
    </a:lvl1pPr>
    <a:lvl2pPr eaLnBrk="0" hangingPunct="0" lvl="1" marL="457200" rtl="0" algn="ctr" fontAlgn="base">
      <a:spcBef>
        <a:spcPct val="0"/>
      </a:spcBef>
      <a:spcAft>
        <a:spcPct val="0"/>
      </a:spcAft>
      <a:defRPr kern="1200">
        <a:solidFill>
          <a:schemeClr val="tx1"/>
        </a:solidFill>
        <a:latin typeface="Helvetica" pitchFamily="34" charset="0"/>
        <a:ea typeface="+mn-ea"/>
        <a:cs typeface="+mn-cs"/>
      </a:defRPr>
    </a:lvl2pPr>
    <a:lvl3pPr eaLnBrk="0" hangingPunct="0" lvl="2" marL="914400" rtl="0" algn="ctr" fontAlgn="base">
      <a:spcBef>
        <a:spcPct val="0"/>
      </a:spcBef>
      <a:spcAft>
        <a:spcPct val="0"/>
      </a:spcAft>
      <a:defRPr kern="1200">
        <a:solidFill>
          <a:schemeClr val="tx1"/>
        </a:solidFill>
        <a:latin typeface="Helvetica" pitchFamily="34" charset="0"/>
        <a:ea typeface="+mn-ea"/>
        <a:cs typeface="+mn-cs"/>
      </a:defRPr>
    </a:lvl3pPr>
    <a:lvl4pPr eaLnBrk="0" hangingPunct="0" lvl="3" marL="1371600" rtl="0" algn="ctr" fontAlgn="base">
      <a:spcBef>
        <a:spcPct val="0"/>
      </a:spcBef>
      <a:spcAft>
        <a:spcPct val="0"/>
      </a:spcAft>
      <a:defRPr kern="1200">
        <a:solidFill>
          <a:schemeClr val="tx1"/>
        </a:solidFill>
        <a:latin typeface="Helvetica" pitchFamily="34" charset="0"/>
        <a:ea typeface="+mn-ea"/>
        <a:cs typeface="+mn-cs"/>
      </a:defRPr>
    </a:lvl4pPr>
    <a:lvl5pPr eaLnBrk="0" hangingPunct="0" lvl="4" marL="1828800" rtl="0" algn="ctr" fontAlgn="base">
      <a:spcBef>
        <a:spcPct val="0"/>
      </a:spcBef>
      <a:spcAft>
        <a:spcPct val="0"/>
      </a:spcAft>
      <a:defRPr kern="1200">
        <a:solidFill>
          <a:schemeClr val="tx1"/>
        </a:solidFill>
        <a:latin typeface="Helvetica" pitchFamily="34" charset="0"/>
        <a:ea typeface="+mn-ea"/>
        <a:cs typeface="+mn-cs"/>
      </a:defRPr>
    </a:lvl5pPr>
    <a:lvl6pPr defTabSz="914400" eaLnBrk="1" hangingPunct="1" latinLnBrk="0" lvl="5" marL="2286000" rtl="0" algn="l">
      <a:defRPr kern="1200">
        <a:solidFill>
          <a:schemeClr val="tx1"/>
        </a:solidFill>
        <a:latin typeface="Helvetica" pitchFamily="34" charset="0"/>
        <a:ea typeface="+mn-ea"/>
        <a:cs typeface="+mn-cs"/>
      </a:defRPr>
    </a:lvl6pPr>
    <a:lvl7pPr defTabSz="914400" eaLnBrk="1" hangingPunct="1" latinLnBrk="0" lvl="6" marL="2743200" rtl="0" algn="l">
      <a:defRPr kern="1200">
        <a:solidFill>
          <a:schemeClr val="tx1"/>
        </a:solidFill>
        <a:latin typeface="Helvetica" pitchFamily="34" charset="0"/>
        <a:ea typeface="+mn-ea"/>
        <a:cs typeface="+mn-cs"/>
      </a:defRPr>
    </a:lvl7pPr>
    <a:lvl8pPr defTabSz="914400" eaLnBrk="1" hangingPunct="1" latinLnBrk="0" lvl="7" marL="3200400" rtl="0" algn="l">
      <a:defRPr kern="1200">
        <a:solidFill>
          <a:schemeClr val="tx1"/>
        </a:solidFill>
        <a:latin typeface="Helvetica" pitchFamily="34" charset="0"/>
        <a:ea typeface="+mn-ea"/>
        <a:cs typeface="+mn-cs"/>
      </a:defRPr>
    </a:lvl8pPr>
    <a:lvl9pPr defTabSz="914400" eaLnBrk="1" hangingPunct="1" latinLnBrk="0" lvl="8" marL="3657600" rtl="0" algn="l">
      <a:defRPr kern="1200">
        <a:solidFill>
          <a:schemeClr val="tx1"/>
        </a:solidFill>
        <a:latin typeface="Helvetica" pitchFamily="34" charset="0"/>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l" defTabSz="965200">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l" defTabSz="965200">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defRPr>
            </a:lvl1pPr>
          </a:lstStyle>
          <a:p>
            <a:fld id="{9CA58090-94F0-488F-A900-5FEE635139C9}" type="slidenum">
              <a:rPr lang="en-US"/>
              <a:pPr/>
              <a:t>‹#›</a:t>
            </a:fld>
            <a:endParaRPr lang="en-US"/>
          </a:p>
        </p:txBody>
      </p:sp>
    </p:spTree>
    <p:extLst>
      <p:ext uri="{BB962C8B-B14F-4D97-AF65-F5344CB8AC3E}">
        <p14:creationId xmlns:p14="http://schemas.microsoft.com/office/powerpoint/2010/main" val="2606745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30250" y="4554538"/>
            <a:ext cx="5842000" cy="43148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69835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30250" y="4554538"/>
            <a:ext cx="5842000" cy="43148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5804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30250" y="4554538"/>
            <a:ext cx="5842000" cy="43148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1006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TextEdit="1"/>
          </p:cNvSpPr>
          <p:nvPr>
            <p:ph type="sldImg"/>
          </p:nvPr>
        </p:nvSpPr>
        <p:spPr bwMode="auto">
          <a:noFill/>
          <a:ln>
            <a:solidFill>
              <a:srgbClr val="000000"/>
            </a:solidFill>
            <a:miter lim="800000"/>
            <a:headEnd/>
            <a:tailEnd/>
          </a:ln>
        </p:spPr>
      </p:sp>
      <p:sp>
        <p:nvSpPr>
          <p:cNvPr id="44034" name="Rectangle 2"/>
          <p:cNvSpPr>
            <a:spLocks noGrp="1"/>
          </p:cNvSpPr>
          <p:nvPr>
            <p:ph type="body" idx="1"/>
          </p:nvPr>
        </p:nvSpPr>
        <p:spPr bwMode="auto">
          <a:noFill/>
        </p:spPr>
        <p:txBody>
          <a:bodyPr wrap="square" lIns="96515" tIns="48257" rIns="96515" bIns="48257" numCol="1" anchor="t" anchorCtr="0" compatLnSpc="1">
            <a:prstTxWarp prst="textNoShape">
              <a:avLst/>
            </a:prstTxWarp>
          </a:bodyPr>
          <a:lstStyle/>
          <a:p>
            <a:pPr eaLnBrk="1" hangingPunct="1">
              <a:spcBef>
                <a:spcPct val="0"/>
              </a:spcBef>
            </a:pPr>
            <a:endParaRPr lang="en-US" smtClean="0"/>
          </a:p>
        </p:txBody>
      </p:sp>
      <p:sp>
        <p:nvSpPr>
          <p:cNvPr id="76804" name="Rectangle 3"/>
          <p:cNvSpPr>
            <a:spLocks noGrp="1"/>
          </p:cNvSpPr>
          <p:nvPr>
            <p:ph type="sldNum" sz="quarter" idx="5"/>
          </p:nvPr>
        </p:nvSpPr>
        <p:spPr bwMode="auto">
          <a:ln>
            <a:miter lim="800000"/>
            <a:headEnd/>
            <a:tailEnd/>
          </a:ln>
        </p:spPr>
        <p:txBody>
          <a:bodyPr/>
          <a:lstStyle/>
          <a:p>
            <a:fld id="{CFD5B212-9F27-42A5-A8A5-56ED0FD598E0}" type="slidenum">
              <a:rPr lang="en-US"/>
              <a:pPr/>
              <a:t>23</a:t>
            </a:fld>
            <a:endParaRPr lang="en-US"/>
          </a:p>
        </p:txBody>
      </p:sp>
    </p:spTree>
    <p:extLst>
      <p:ext uri="{BB962C8B-B14F-4D97-AF65-F5344CB8AC3E}">
        <p14:creationId xmlns:p14="http://schemas.microsoft.com/office/powerpoint/2010/main" val="314145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A58090-94F0-488F-A900-5FEE635139C9}" type="slidenum">
              <a:rPr lang="en-US" smtClean="0"/>
              <a:pPr/>
              <a:t>25</a:t>
            </a:fld>
            <a:endParaRPr lang="en-US"/>
          </a:p>
        </p:txBody>
      </p:sp>
    </p:spTree>
    <p:extLst>
      <p:ext uri="{BB962C8B-B14F-4D97-AF65-F5344CB8AC3E}">
        <p14:creationId xmlns:p14="http://schemas.microsoft.com/office/powerpoint/2010/main" val="346816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Rot="1" noChangeAspect="1" noTextEdit="1"/>
          </p:cNvSpPr>
          <p:nvPr>
            <p:ph type="sldImg"/>
          </p:nvPr>
        </p:nvSpPr>
        <p:spPr bwMode="auto">
          <a:noFill/>
          <a:ln>
            <a:solidFill>
              <a:srgbClr val="000000"/>
            </a:solidFill>
            <a:miter lim="800000"/>
            <a:headEnd/>
            <a:tailEnd/>
          </a:ln>
        </p:spPr>
      </p:sp>
      <p:sp>
        <p:nvSpPr>
          <p:cNvPr id="50178" name="Rectangle 2"/>
          <p:cNvSpPr>
            <a:spLocks noGrp="1"/>
          </p:cNvSpPr>
          <p:nvPr>
            <p:ph type="body" idx="1"/>
          </p:nvPr>
        </p:nvSpPr>
        <p:spPr bwMode="auto">
          <a:noFill/>
        </p:spPr>
        <p:txBody>
          <a:bodyPr wrap="square" lIns="96515" tIns="48257" rIns="96515" bIns="48257" numCol="1" anchor="t" anchorCtr="0" compatLnSpc="1">
            <a:prstTxWarp prst="textNoShape">
              <a:avLst/>
            </a:prstTxWarp>
          </a:bodyPr>
          <a:lstStyle/>
          <a:p>
            <a:pPr eaLnBrk="1" hangingPunct="1">
              <a:spcBef>
                <a:spcPct val="0"/>
              </a:spcBef>
            </a:pPr>
            <a:endParaRPr lang="en-US" smtClean="0"/>
          </a:p>
        </p:txBody>
      </p:sp>
      <p:sp>
        <p:nvSpPr>
          <p:cNvPr id="79876" name="Rectangle 3"/>
          <p:cNvSpPr>
            <a:spLocks noGrp="1"/>
          </p:cNvSpPr>
          <p:nvPr>
            <p:ph type="sldNum" sz="quarter" idx="5"/>
          </p:nvPr>
        </p:nvSpPr>
        <p:spPr bwMode="auto">
          <a:ln>
            <a:miter lim="800000"/>
            <a:headEnd/>
            <a:tailEnd/>
          </a:ln>
        </p:spPr>
        <p:txBody>
          <a:bodyPr/>
          <a:lstStyle/>
          <a:p>
            <a:fld id="{401A5756-5394-4758-B290-8F56A53B8D1F}" type="slidenum">
              <a:rPr lang="en-US"/>
              <a:pPr/>
              <a:t>28</a:t>
            </a:fld>
            <a:endParaRPr lang="en-US"/>
          </a:p>
        </p:txBody>
      </p:sp>
    </p:spTree>
    <p:extLst>
      <p:ext uri="{BB962C8B-B14F-4D97-AF65-F5344CB8AC3E}">
        <p14:creationId xmlns:p14="http://schemas.microsoft.com/office/powerpoint/2010/main" val="31987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r>
              <a:rPr lang="en-US" smtClean="0"/>
              <a:t>Spring, 2004</a:t>
            </a:r>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D1263DE-58E0-42C4-8730-F942D0A5C6D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Spring, 2004</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Spring, 2004</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Spring, 2004</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Spring, 2004</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Spring, 2004</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Spring, 2004</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Spring, 2004</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Spring, 2004</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Spring, 2004</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r>
              <a:rPr lang="en-US" smtClean="0"/>
              <a:t>Spring, 2004</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r>
              <a:rPr lang="en-US" smtClean="0"/>
              <a:t>Spring, 2004</a:t>
            </a:r>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algn="ctr"/>
            <a:r>
              <a:rPr lang="en-US" dirty="0" smtClean="0">
                <a:latin typeface="Times New Roman" pitchFamily="18" charset="0"/>
                <a:cs typeface="Times New Roman" pitchFamily="18" charset="0"/>
              </a:rPr>
              <a:t>FILE SYSTEM</a:t>
            </a:r>
            <a:endParaRPr lang="en-US" dirty="0">
              <a:latin typeface="Times New Roman" pitchFamily="18" charset="0"/>
              <a:cs typeface="Times New Roman" pitchFamily="18" charset="0"/>
            </a:endParaRPr>
          </a:p>
        </p:txBody>
      </p:sp>
      <p:sp>
        <p:nvSpPr>
          <p:cNvPr id="9" name="Subtitle 8"/>
          <p:cNvSpPr>
            <a:spLocks noGrp="1"/>
          </p:cNvSpPr>
          <p:nvPr>
            <p:ph type="subTitle" idx="1"/>
          </p:nvPr>
        </p:nvSpPr>
        <p:spPr>
          <a:xfrm>
            <a:off x="1432560" y="1850064"/>
            <a:ext cx="7406640" cy="3697296"/>
          </a:xfrm>
        </p:spPr>
        <p:txBody>
          <a:bodyPr>
            <a:normAutofit fontScale="85000" lnSpcReduction="20000"/>
          </a:bodyPr>
          <a:lstStyle/>
          <a:p>
            <a:pPr>
              <a:lnSpc>
                <a:spcPct val="150000"/>
              </a:lnSpc>
              <a:buFont typeface="Arial" pitchFamily="34" charset="0"/>
              <a:buChar char="•"/>
            </a:pPr>
            <a:r>
              <a:rPr lang="en-US" dirty="0" smtClean="0">
                <a:latin typeface="Times New Roman" pitchFamily="18" charset="0"/>
                <a:cs typeface="Times New Roman" pitchFamily="18" charset="0"/>
              </a:rPr>
              <a:t>File concept</a:t>
            </a:r>
          </a:p>
          <a:p>
            <a:pPr>
              <a:lnSpc>
                <a:spcPct val="150000"/>
              </a:lnSpc>
              <a:buFont typeface="Arial" pitchFamily="34" charset="0"/>
              <a:buChar char="•"/>
            </a:pPr>
            <a:r>
              <a:rPr lang="en-US" dirty="0" smtClean="0">
                <a:latin typeface="Times New Roman" pitchFamily="18" charset="0"/>
                <a:cs typeface="Times New Roman" pitchFamily="18" charset="0"/>
              </a:rPr>
              <a:t> File support</a:t>
            </a:r>
          </a:p>
          <a:p>
            <a:pPr>
              <a:lnSpc>
                <a:spcPct val="150000"/>
              </a:lnSpc>
              <a:buFont typeface="Arial" pitchFamily="34" charset="0"/>
              <a:buChar char="•"/>
            </a:pPr>
            <a:r>
              <a:rPr lang="en-US" dirty="0" smtClean="0">
                <a:latin typeface="Times New Roman" pitchFamily="18" charset="0"/>
                <a:cs typeface="Times New Roman" pitchFamily="18" charset="0"/>
              </a:rPr>
              <a:t>Access methods</a:t>
            </a:r>
          </a:p>
          <a:p>
            <a:pPr>
              <a:lnSpc>
                <a:spcPct val="150000"/>
              </a:lnSpc>
              <a:buFont typeface="Arial" pitchFamily="34" charset="0"/>
              <a:buChar char="•"/>
            </a:pPr>
            <a:r>
              <a:rPr lang="en-US" dirty="0" smtClean="0">
                <a:latin typeface="Times New Roman" pitchFamily="18" charset="0"/>
                <a:cs typeface="Times New Roman" pitchFamily="18" charset="0"/>
              </a:rPr>
              <a:t>Allocation methods</a:t>
            </a:r>
          </a:p>
          <a:p>
            <a:pPr>
              <a:lnSpc>
                <a:spcPct val="150000"/>
              </a:lnSpc>
              <a:buFont typeface="Arial" pitchFamily="34" charset="0"/>
              <a:buChar char="•"/>
            </a:pPr>
            <a:r>
              <a:rPr lang="en-US" dirty="0" smtClean="0">
                <a:latin typeface="Times New Roman" pitchFamily="18" charset="0"/>
                <a:cs typeface="Times New Roman" pitchFamily="18" charset="0"/>
              </a:rPr>
              <a:t>Directory systems</a:t>
            </a:r>
          </a:p>
          <a:p>
            <a:pPr>
              <a:lnSpc>
                <a:spcPct val="150000"/>
              </a:lnSpc>
              <a:buFont typeface="Arial" pitchFamily="34" charset="0"/>
              <a:buChar char="•"/>
            </a:pPr>
            <a:r>
              <a:rPr lang="en-US" dirty="0" smtClean="0">
                <a:latin typeface="Times New Roman" pitchFamily="18" charset="0"/>
                <a:cs typeface="Times New Roman" pitchFamily="18" charset="0"/>
              </a:rPr>
              <a:t>File protection</a:t>
            </a:r>
          </a:p>
          <a:p>
            <a:pPr>
              <a:lnSpc>
                <a:spcPct val="150000"/>
              </a:lnSpc>
              <a:buFont typeface="Arial" pitchFamily="34" charset="0"/>
              <a:buChar char="•"/>
            </a:pPr>
            <a:r>
              <a:rPr lang="en-US" dirty="0" smtClean="0">
                <a:latin typeface="Times New Roman" pitchFamily="18" charset="0"/>
                <a:cs typeface="Times New Roman" pitchFamily="18" charset="0"/>
              </a:rPr>
              <a:t>Free space management</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Spring, 2004</a:t>
            </a:r>
            <a:endParaRPr lang="en-US"/>
          </a:p>
        </p:txBody>
      </p:sp>
      <p:sp>
        <p:nvSpPr>
          <p:cNvPr id="7" name="Slide Number Placeholder 4"/>
          <p:cNvSpPr>
            <a:spLocks noGrp="1"/>
          </p:cNvSpPr>
          <p:nvPr>
            <p:ph type="sldNum" sz="quarter" idx="12"/>
          </p:nvPr>
        </p:nvSpPr>
        <p:spPr/>
        <p:txBody>
          <a:bodyPr/>
          <a:lstStyle/>
          <a:p>
            <a:fld id="{31566BA1-07E1-4519-AD0E-50D1CEE7512B}" type="slidenum">
              <a:rPr lang="en-US">
                <a:latin typeface="Times New Roman" pitchFamily="18" charset="0"/>
                <a:cs typeface="Times New Roman" pitchFamily="18" charset="0"/>
              </a:rPr>
              <a:pPr/>
              <a:t>1</a:t>
            </a:fld>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5C866A-5B37-47B7-A65B-0C40887DB449}" type="slidenum">
              <a:rPr lang="en-US">
                <a:latin typeface="Times New Roman" pitchFamily="18" charset="0"/>
                <a:cs typeface="Times New Roman" pitchFamily="18" charset="0"/>
              </a:rPr>
              <a:pPr/>
              <a:t>10</a:t>
            </a:fld>
            <a:endParaRPr lang="en-US">
              <a:latin typeface="Times New Roman" pitchFamily="18" charset="0"/>
              <a:cs typeface="Times New Roman" pitchFamily="18" charset="0"/>
            </a:endParaRPr>
          </a:p>
        </p:txBody>
      </p:sp>
      <p:sp>
        <p:nvSpPr>
          <p:cNvPr id="15362" name="Rectangle 2"/>
          <p:cNvSpPr>
            <a:spLocks noGrp="1" noChangeArrowheads="1"/>
          </p:cNvSpPr>
          <p:nvPr>
            <p:ph type="title"/>
          </p:nvPr>
        </p:nvSpPr>
        <p:spPr>
          <a:xfrm>
            <a:off x="1334008" y="0"/>
            <a:ext cx="7498080" cy="813933"/>
          </a:xfrm>
        </p:spPr>
        <p:txBody>
          <a:bodyPr/>
          <a:lstStyle/>
          <a:p>
            <a:r>
              <a:rPr lang="en-US" dirty="0">
                <a:effectLst/>
                <a:latin typeface="Times New Roman" pitchFamily="18" charset="0"/>
                <a:cs typeface="Times New Roman" pitchFamily="18" charset="0"/>
              </a:rPr>
              <a:t>Memory-Mapped Files</a:t>
            </a:r>
          </a:p>
        </p:txBody>
      </p:sp>
      <p:sp>
        <p:nvSpPr>
          <p:cNvPr id="15363" name="Rectangle 3"/>
          <p:cNvSpPr>
            <a:spLocks noGrp="1" noChangeArrowheads="1"/>
          </p:cNvSpPr>
          <p:nvPr>
            <p:ph type="body" idx="1"/>
          </p:nvPr>
        </p:nvSpPr>
        <p:spPr>
          <a:xfrm>
            <a:off x="914400" y="4000500"/>
            <a:ext cx="7772400" cy="2616200"/>
          </a:xfrm>
        </p:spPr>
        <p:txBody>
          <a:bodyPr>
            <a:normAutofit lnSpcReduction="10000"/>
          </a:bodyPr>
          <a:lstStyle/>
          <a:p>
            <a:pPr>
              <a:buFontTx/>
              <a:buNone/>
            </a:pPr>
            <a:r>
              <a:rPr lang="en-US" dirty="0">
                <a:latin typeface="Times New Roman" pitchFamily="18" charset="0"/>
                <a:cs typeface="Times New Roman" pitchFamily="18" charset="0"/>
              </a:rPr>
              <a:t>(a) Segmented process before mapping files                    into its address space</a:t>
            </a:r>
          </a:p>
          <a:p>
            <a:pPr>
              <a:buFontTx/>
              <a:buNone/>
            </a:pPr>
            <a:r>
              <a:rPr lang="en-US" dirty="0">
                <a:latin typeface="Times New Roman" pitchFamily="18" charset="0"/>
                <a:cs typeface="Times New Roman" pitchFamily="18" charset="0"/>
              </a:rPr>
              <a:t>(b) Process after mapping </a:t>
            </a:r>
          </a:p>
          <a:p>
            <a:pPr lvl="1">
              <a:buFontTx/>
              <a:buNone/>
            </a:pPr>
            <a:r>
              <a:rPr lang="en-US" dirty="0">
                <a:latin typeface="Times New Roman" pitchFamily="18" charset="0"/>
                <a:cs typeface="Times New Roman" pitchFamily="18" charset="0"/>
              </a:rPr>
              <a:t> existing file </a:t>
            </a:r>
            <a:r>
              <a:rPr lang="en-US" i="1" dirty="0" err="1">
                <a:latin typeface="Times New Roman" pitchFamily="18" charset="0"/>
                <a:cs typeface="Times New Roman" pitchFamily="18" charset="0"/>
              </a:rPr>
              <a:t>abc</a:t>
            </a:r>
            <a:r>
              <a:rPr lang="en-US" dirty="0">
                <a:latin typeface="Times New Roman" pitchFamily="18" charset="0"/>
                <a:cs typeface="Times New Roman" pitchFamily="18" charset="0"/>
              </a:rPr>
              <a:t> into one segment </a:t>
            </a:r>
          </a:p>
          <a:p>
            <a:pPr lvl="1">
              <a:buFontTx/>
              <a:buNone/>
            </a:pPr>
            <a:r>
              <a:rPr lang="en-US" dirty="0">
                <a:latin typeface="Times New Roman" pitchFamily="18" charset="0"/>
                <a:cs typeface="Times New Roman" pitchFamily="18" charset="0"/>
              </a:rPr>
              <a:t> creating new segment for </a:t>
            </a:r>
            <a:r>
              <a:rPr lang="en-US" i="1" dirty="0">
                <a:latin typeface="Times New Roman" pitchFamily="18" charset="0"/>
                <a:cs typeface="Times New Roman" pitchFamily="18" charset="0"/>
              </a:rPr>
              <a:t>xyz</a:t>
            </a:r>
            <a:endParaRPr lang="en-US" dirty="0">
              <a:latin typeface="Times New Roman" pitchFamily="18" charset="0"/>
              <a:cs typeface="Times New Roman" pitchFamily="18" charset="0"/>
            </a:endParaRPr>
          </a:p>
        </p:txBody>
      </p:sp>
      <p:pic>
        <p:nvPicPr>
          <p:cNvPr id="15365" name="Picture 5" descr="C:\B\b4\JPG\foo\6-6.jpg"/>
          <p:cNvPicPr>
            <a:picLocks noChangeAspect="1" noChangeArrowheads="1"/>
          </p:cNvPicPr>
          <p:nvPr/>
        </p:nvPicPr>
        <p:blipFill>
          <a:blip r:embed="rId2" cstate="print"/>
          <a:srcRect/>
          <a:stretch>
            <a:fillRect/>
          </a:stretch>
        </p:blipFill>
        <p:spPr bwMode="auto">
          <a:xfrm>
            <a:off x="279948" y="1161143"/>
            <a:ext cx="8864052" cy="2414361"/>
          </a:xfrm>
          <a:prstGeom prst="rect">
            <a:avLst/>
          </a:prstGeom>
          <a:noFill/>
        </p:spPr>
      </p:pic>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itchFamily="18" charset="0"/>
                <a:cs typeface="Times New Roman" pitchFamily="18" charset="0"/>
              </a:rPr>
              <a:t>Memory-Mapped Files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memory-mapped file contains the contents of a file in virtual memory. </a:t>
            </a:r>
            <a:endParaRPr lang="en-US" dirty="0" smtClean="0"/>
          </a:p>
          <a:p>
            <a:r>
              <a:rPr lang="en-US" dirty="0" smtClean="0"/>
              <a:t>Enables </a:t>
            </a:r>
            <a:r>
              <a:rPr lang="en-US" dirty="0"/>
              <a:t>an application, including multiple processes, to modify the file by reading and writing directly to the memory</a:t>
            </a:r>
            <a:r>
              <a:rPr lang="en-US" dirty="0" smtClean="0"/>
              <a:t>.</a:t>
            </a:r>
          </a:p>
          <a:p>
            <a:r>
              <a:rPr lang="en-US" dirty="0"/>
              <a:t>There are two types of memory-mapped files:</a:t>
            </a:r>
          </a:p>
          <a:p>
            <a:pPr lvl="0">
              <a:buFont typeface="Wingdings" panose="05000000000000000000" pitchFamily="2" charset="2"/>
              <a:buChar char="Ø"/>
            </a:pPr>
            <a:r>
              <a:rPr lang="en-US" dirty="0"/>
              <a:t>Persisted memory-mapped files</a:t>
            </a:r>
          </a:p>
          <a:p>
            <a:pPr lvl="0">
              <a:buFont typeface="Wingdings" panose="05000000000000000000" pitchFamily="2" charset="2"/>
              <a:buChar char="Ø"/>
            </a:pPr>
            <a:r>
              <a:rPr lang="en-US" dirty="0"/>
              <a:t>Non-persisted memory-mapped </a:t>
            </a:r>
            <a:r>
              <a:rPr lang="en-US" dirty="0" smtClean="0"/>
              <a:t>files</a:t>
            </a:r>
          </a:p>
          <a:p>
            <a:pPr>
              <a:buFont typeface="Arial" panose="020B0604020202020204" pitchFamily="34" charset="0"/>
              <a:buChar char="•"/>
            </a:pPr>
            <a:r>
              <a:rPr lang="en-US" dirty="0"/>
              <a:t>Memory-mapped files can be shared across multiple processes. </a:t>
            </a:r>
            <a:endParaRPr lang="en-US" dirty="0" smtClean="0"/>
          </a:p>
          <a:p>
            <a:pPr>
              <a:buFont typeface="Arial" panose="020B0604020202020204" pitchFamily="34" charset="0"/>
              <a:buChar char="•"/>
            </a:pPr>
            <a:r>
              <a:rPr lang="en-US" dirty="0" smtClean="0"/>
              <a:t>Processes </a:t>
            </a:r>
            <a:r>
              <a:rPr lang="en-US" dirty="0"/>
              <a:t>can map to the same memory-mapped file by using a common name that is assigned by the process that created the file.</a:t>
            </a:r>
          </a:p>
          <a:p>
            <a:pPr lvl="0">
              <a:buFont typeface="Wingdings" panose="05000000000000000000" pitchFamily="2" charset="2"/>
              <a:buChar char="Ø"/>
            </a:pPr>
            <a:endParaRPr lang="en-US" dirty="0"/>
          </a:p>
          <a:p>
            <a:endParaRPr lang="en-US" dirty="0"/>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11</a:t>
            </a:fld>
            <a:endParaRPr kumimoji="0" lang="en-US"/>
          </a:p>
        </p:txBody>
      </p:sp>
    </p:spTree>
    <p:extLst>
      <p:ext uri="{BB962C8B-B14F-4D97-AF65-F5344CB8AC3E}">
        <p14:creationId xmlns:p14="http://schemas.microsoft.com/office/powerpoint/2010/main" val="3404711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To work with a memory-mapped file, you must create a view of the entire memory-mapped file or a part of it. </a:t>
            </a:r>
            <a:endParaRPr lang="en-US" dirty="0" smtClean="0"/>
          </a:p>
          <a:p>
            <a:r>
              <a:rPr lang="en-US" dirty="0" smtClean="0"/>
              <a:t>You </a:t>
            </a:r>
            <a:r>
              <a:rPr lang="en-US" dirty="0"/>
              <a:t>can also create multiple views to the same part of the memory-mapped file, thereby creating concurrent memory. </a:t>
            </a:r>
            <a:endParaRPr lang="en-US" dirty="0" smtClean="0"/>
          </a:p>
          <a:p>
            <a:r>
              <a:rPr lang="en-US" dirty="0" smtClean="0"/>
              <a:t>For </a:t>
            </a:r>
            <a:r>
              <a:rPr lang="en-US" dirty="0"/>
              <a:t>two views to remain concurrent, they have to be created from the same memory-mapped file</a:t>
            </a:r>
            <a:r>
              <a:rPr lang="en-US" dirty="0" smtClean="0"/>
              <a:t>.</a:t>
            </a:r>
          </a:p>
          <a:p>
            <a:r>
              <a:rPr lang="en-US" dirty="0"/>
              <a:t>There are two types of views: stream access view and random access view. </a:t>
            </a:r>
            <a:endParaRPr lang="en-US" dirty="0" smtClean="0"/>
          </a:p>
          <a:p>
            <a:r>
              <a:rPr lang="en-US" dirty="0" smtClean="0"/>
              <a:t>Use </a:t>
            </a:r>
            <a:r>
              <a:rPr lang="en-US" dirty="0"/>
              <a:t>stream access views for sequential access to a file; this is recommended for non-persisted files and IPC. </a:t>
            </a:r>
            <a:endParaRPr lang="en-US" dirty="0" smtClean="0"/>
          </a:p>
          <a:p>
            <a:r>
              <a:rPr lang="en-US" dirty="0" smtClean="0"/>
              <a:t>Random </a:t>
            </a:r>
            <a:r>
              <a:rPr lang="en-US" dirty="0"/>
              <a:t>access views are preferred for working with persisted files.</a:t>
            </a:r>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12</a:t>
            </a:fld>
            <a:endParaRPr kumimoji="0" lang="en-US"/>
          </a:p>
        </p:txBody>
      </p:sp>
    </p:spTree>
    <p:extLst>
      <p:ext uri="{BB962C8B-B14F-4D97-AF65-F5344CB8AC3E}">
        <p14:creationId xmlns:p14="http://schemas.microsoft.com/office/powerpoint/2010/main" val="418020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98" y="399197"/>
            <a:ext cx="7163971" cy="991453"/>
          </a:xfrm>
        </p:spPr>
        <p:txBody>
          <a:bodyPr>
            <a:normAutofit fontScale="90000"/>
          </a:bodyPr>
          <a:lstStyle/>
          <a:p>
            <a:r>
              <a:rPr lang="en-US" dirty="0">
                <a:effectLst/>
              </a:rPr>
              <a:t>multiple processes can have multiple and overlapping views to the same memory mapped file</a:t>
            </a:r>
            <a:endParaRPr lang="en-US" dirty="0"/>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13</a:t>
            </a:fld>
            <a:endParaRPr kumimoji="0" lang="en-US"/>
          </a:p>
        </p:txBody>
      </p:sp>
      <p:pic>
        <p:nvPicPr>
          <p:cNvPr id="7" name="Content Placeholder 6" descr="https://i-msdn.sec.s-msft.com/dynimg/IC378559.jpeg"/>
          <p:cNvPicPr>
            <a:picLocks noGrp="1"/>
          </p:cNvPicPr>
          <p:nvPr>
            <p:ph idx="1"/>
          </p:nvPr>
        </p:nvPicPr>
        <p:blipFill>
          <a:blip r:embed="rId2"/>
          <a:srcRect/>
          <a:stretch>
            <a:fillRect/>
          </a:stretch>
        </p:blipFill>
        <p:spPr bwMode="auto">
          <a:xfrm>
            <a:off x="2321169" y="2276475"/>
            <a:ext cx="5767754" cy="3143250"/>
          </a:xfrm>
          <a:prstGeom prst="rect">
            <a:avLst/>
          </a:prstGeom>
          <a:noFill/>
          <a:ln w="9525">
            <a:noFill/>
            <a:miter lim="800000"/>
            <a:headEnd/>
            <a:tailEnd/>
          </a:ln>
        </p:spPr>
      </p:pic>
    </p:spTree>
    <p:extLst>
      <p:ext uri="{BB962C8B-B14F-4D97-AF65-F5344CB8AC3E}">
        <p14:creationId xmlns:p14="http://schemas.microsoft.com/office/powerpoint/2010/main" val="2621310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itchFamily="18" charset="0"/>
                <a:cs typeface="Times New Roman" pitchFamily="18" charset="0"/>
              </a:rPr>
              <a:t>Memory-Mapped Files</a:t>
            </a:r>
            <a:endParaRPr lang="en-US" dirty="0"/>
          </a:p>
        </p:txBody>
      </p:sp>
      <p:sp>
        <p:nvSpPr>
          <p:cNvPr id="3" name="Content Placeholder 2"/>
          <p:cNvSpPr>
            <a:spLocks noGrp="1"/>
          </p:cNvSpPr>
          <p:nvPr>
            <p:ph idx="1"/>
          </p:nvPr>
        </p:nvSpPr>
        <p:spPr/>
        <p:txBody>
          <a:bodyPr>
            <a:normAutofit lnSpcReduction="10000"/>
          </a:bodyPr>
          <a:lstStyle/>
          <a:p>
            <a:pPr marL="82296" lvl="0" indent="0">
              <a:buNone/>
            </a:pPr>
            <a:r>
              <a:rPr lang="en-US" dirty="0"/>
              <a:t>Persisted memory-mapped files</a:t>
            </a:r>
          </a:p>
          <a:p>
            <a:r>
              <a:rPr lang="en-US" dirty="0"/>
              <a:t>Persisted files are memory-mapped files that are associated with a source file on a disk. </a:t>
            </a:r>
            <a:endParaRPr lang="en-US" dirty="0" smtClean="0"/>
          </a:p>
          <a:p>
            <a:r>
              <a:rPr lang="en-US" dirty="0" smtClean="0"/>
              <a:t>When </a:t>
            </a:r>
            <a:r>
              <a:rPr lang="en-US" dirty="0"/>
              <a:t>the last process has finished working with the file, the data is saved to the source file on the disk. </a:t>
            </a:r>
            <a:endParaRPr lang="en-US" dirty="0" smtClean="0"/>
          </a:p>
          <a:p>
            <a:r>
              <a:rPr lang="en-US" dirty="0" smtClean="0"/>
              <a:t>These </a:t>
            </a:r>
            <a:r>
              <a:rPr lang="en-US" dirty="0"/>
              <a:t>memory-mapped files are suitable for working with extremely large source files.</a:t>
            </a:r>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14</a:t>
            </a:fld>
            <a:endParaRPr kumimoji="0" lang="en-US"/>
          </a:p>
        </p:txBody>
      </p:sp>
    </p:spTree>
    <p:extLst>
      <p:ext uri="{BB962C8B-B14F-4D97-AF65-F5344CB8AC3E}">
        <p14:creationId xmlns:p14="http://schemas.microsoft.com/office/powerpoint/2010/main" val="2494300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itchFamily="18" charset="0"/>
                <a:cs typeface="Times New Roman" pitchFamily="18" charset="0"/>
              </a:rPr>
              <a:t>Memory-Mapped Files</a:t>
            </a:r>
            <a:endParaRPr lang="en-US" dirty="0"/>
          </a:p>
        </p:txBody>
      </p:sp>
      <p:sp>
        <p:nvSpPr>
          <p:cNvPr id="3" name="Content Placeholder 2"/>
          <p:cNvSpPr>
            <a:spLocks noGrp="1"/>
          </p:cNvSpPr>
          <p:nvPr>
            <p:ph idx="1"/>
          </p:nvPr>
        </p:nvSpPr>
        <p:spPr>
          <a:xfrm>
            <a:off x="1435608" y="1447800"/>
            <a:ext cx="7635240" cy="4800600"/>
          </a:xfrm>
        </p:spPr>
        <p:txBody>
          <a:bodyPr>
            <a:normAutofit lnSpcReduction="10000"/>
          </a:bodyPr>
          <a:lstStyle/>
          <a:p>
            <a:pPr marL="82296" lvl="0" indent="0">
              <a:buNone/>
            </a:pPr>
            <a:r>
              <a:rPr lang="en-US" dirty="0"/>
              <a:t>Non-persisted memory-mapped files</a:t>
            </a:r>
          </a:p>
          <a:p>
            <a:r>
              <a:rPr lang="en-US" dirty="0"/>
              <a:t>Non-persisted files are memory-mapped files that are not associated with a file on a disk. </a:t>
            </a:r>
            <a:endParaRPr lang="en-US" dirty="0" smtClean="0"/>
          </a:p>
          <a:p>
            <a:r>
              <a:rPr lang="en-US" dirty="0" smtClean="0"/>
              <a:t>When </a:t>
            </a:r>
            <a:r>
              <a:rPr lang="en-US" dirty="0"/>
              <a:t>the last process has finished working with the file, the data is lost and the file is reclaimed by garbage collection. </a:t>
            </a:r>
            <a:endParaRPr lang="en-US" dirty="0" smtClean="0"/>
          </a:p>
          <a:p>
            <a:r>
              <a:rPr lang="en-US" dirty="0" smtClean="0"/>
              <a:t>These </a:t>
            </a:r>
            <a:r>
              <a:rPr lang="en-US" dirty="0"/>
              <a:t>files are suitable for creating shared memory for inter-process communications (IPC).</a:t>
            </a:r>
          </a:p>
          <a:p>
            <a:endParaRPr lang="en-US" dirty="0"/>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15</a:t>
            </a:fld>
            <a:endParaRPr kumimoji="0" lang="en-US"/>
          </a:p>
        </p:txBody>
      </p:sp>
    </p:spTree>
    <p:extLst>
      <p:ext uri="{BB962C8B-B14F-4D97-AF65-F5344CB8AC3E}">
        <p14:creationId xmlns:p14="http://schemas.microsoft.com/office/powerpoint/2010/main" val="407457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dirty="0" smtClean="0">
                <a:latin typeface="Times New Roman" pitchFamily="18" charset="0"/>
                <a:cs typeface="Times New Roman" pitchFamily="18" charset="0"/>
              </a:rPr>
              <a:t>File System Implementation</a:t>
            </a:r>
            <a:endParaRPr lang="ja-JP" altLang="en-US" smtClean="0">
              <a:latin typeface="Times New Roman" pitchFamily="18" charset="0"/>
              <a:cs typeface="Times New Roman" pitchFamily="18" charset="0"/>
            </a:endParaRPr>
          </a:p>
        </p:txBody>
      </p:sp>
      <p:sp>
        <p:nvSpPr>
          <p:cNvPr id="19460" name="Slide Number Placeholder 4"/>
          <p:cNvSpPr>
            <a:spLocks noGrp="1"/>
          </p:cNvSpPr>
          <p:nvPr>
            <p:ph type="sldNum" sz="quarter" idx="12"/>
          </p:nvPr>
        </p:nvSpPr>
        <p:spPr>
          <a:noFill/>
        </p:spPr>
        <p:txBody>
          <a:bodyPr/>
          <a:lstStyle/>
          <a:p>
            <a:fld id="{9F1B4B40-A581-4BC5-AC32-31B23D3E081A}" type="slidenum">
              <a:rPr lang="en-US" altLang="ja-JP">
                <a:latin typeface="Times New Roman" pitchFamily="18" charset="0"/>
                <a:cs typeface="Times New Roman" pitchFamily="18" charset="0"/>
              </a:rPr>
              <a:pPr/>
              <a:t>16</a:t>
            </a:fld>
            <a:endParaRPr lang="en-US" altLang="ja-JP">
              <a:latin typeface="Times New Roman" pitchFamily="18" charset="0"/>
              <a:cs typeface="Times New Roman" pitchFamily="18" charset="0"/>
            </a:endParaRPr>
          </a:p>
        </p:txBody>
      </p:sp>
      <p:pic>
        <p:nvPicPr>
          <p:cNvPr id="19462" name="Picture 5"/>
          <p:cNvPicPr>
            <a:picLocks noChangeAspect="1" noChangeArrowheads="1"/>
          </p:cNvPicPr>
          <p:nvPr/>
        </p:nvPicPr>
        <p:blipFill>
          <a:blip r:embed="rId2" cstate="print"/>
          <a:srcRect/>
          <a:stretch>
            <a:fillRect/>
          </a:stretch>
        </p:blipFill>
        <p:spPr bwMode="auto">
          <a:xfrm>
            <a:off x="2340895" y="1524000"/>
            <a:ext cx="5434512" cy="3601453"/>
          </a:xfrm>
          <a:prstGeom prst="rect">
            <a:avLst/>
          </a:prstGeom>
          <a:noFill/>
          <a:ln w="9525">
            <a:noFill/>
            <a:miter lim="800000"/>
            <a:headEnd/>
            <a:tailEnd/>
          </a:ln>
        </p:spPr>
      </p:pic>
      <p:sp>
        <p:nvSpPr>
          <p:cNvPr id="7" name="TextBox 6"/>
          <p:cNvSpPr txBox="1"/>
          <p:nvPr/>
        </p:nvSpPr>
        <p:spPr>
          <a:xfrm>
            <a:off x="2562726" y="5342022"/>
            <a:ext cx="3356811"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File Control Block</a:t>
            </a:r>
            <a:endParaRPr lang="en-US" sz="32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p>
            <a:fld id="{FE279ABC-1B69-4E46-8603-36E4E3592304}" type="slidenum">
              <a:rPr lang="en-US" altLang="ja-JP">
                <a:latin typeface="Times New Roman" pitchFamily="18" charset="0"/>
                <a:cs typeface="Times New Roman" pitchFamily="18" charset="0"/>
              </a:rPr>
              <a:pPr/>
              <a:t>17</a:t>
            </a:fld>
            <a:endParaRPr lang="en-US" altLang="ja-JP">
              <a:latin typeface="Times New Roman" pitchFamily="18" charset="0"/>
              <a:cs typeface="Times New Roman" pitchFamily="18" charset="0"/>
            </a:endParaRPr>
          </a:p>
        </p:txBody>
      </p:sp>
      <p:sp>
        <p:nvSpPr>
          <p:cNvPr id="21508" name="Rectangle 2"/>
          <p:cNvSpPr>
            <a:spLocks noGrp="1" noChangeArrowheads="1"/>
          </p:cNvSpPr>
          <p:nvPr>
            <p:ph type="title"/>
          </p:nvPr>
        </p:nvSpPr>
        <p:spPr/>
        <p:txBody>
          <a:bodyPr/>
          <a:lstStyle/>
          <a:p>
            <a:pPr eaLnBrk="1" hangingPunct="1"/>
            <a:r>
              <a:rPr lang="en-US" altLang="ja-JP" smtClean="0">
                <a:latin typeface="Times New Roman" pitchFamily="18" charset="0"/>
                <a:cs typeface="Times New Roman" pitchFamily="18" charset="0"/>
              </a:rPr>
              <a:t>Allocation Methods</a:t>
            </a:r>
          </a:p>
        </p:txBody>
      </p:sp>
      <p:sp>
        <p:nvSpPr>
          <p:cNvPr id="21509" name="Rectangle 3"/>
          <p:cNvSpPr>
            <a:spLocks noGrp="1" noChangeArrowheads="1"/>
          </p:cNvSpPr>
          <p:nvPr>
            <p:ph type="body" idx="1"/>
          </p:nvPr>
        </p:nvSpPr>
        <p:spPr>
          <a:xfrm>
            <a:off x="970416" y="1509713"/>
            <a:ext cx="7702633" cy="4114800"/>
          </a:xfrm>
        </p:spPr>
        <p:txBody>
          <a:bodyPr/>
          <a:lstStyle/>
          <a:p>
            <a:pPr eaLnBrk="1" hangingPunct="1">
              <a:lnSpc>
                <a:spcPct val="150000"/>
              </a:lnSpc>
            </a:pPr>
            <a:r>
              <a:rPr lang="en-US" altLang="ja-JP" dirty="0" smtClean="0">
                <a:latin typeface="Times New Roman" pitchFamily="18" charset="0"/>
                <a:cs typeface="Times New Roman" pitchFamily="18" charset="0"/>
              </a:rPr>
              <a:t>How should file system allocate disk blocks to each file?</a:t>
            </a:r>
          </a:p>
          <a:p>
            <a:pPr marL="916686" lvl="1" indent="-514350" eaLnBrk="1" hangingPunct="1">
              <a:lnSpc>
                <a:spcPct val="150000"/>
              </a:lnSpc>
              <a:buFont typeface="+mj-lt"/>
              <a:buAutoNum type="arabicPeriod"/>
            </a:pPr>
            <a:r>
              <a:rPr lang="en-US" altLang="ja-JP" dirty="0" smtClean="0">
                <a:latin typeface="Times New Roman" pitchFamily="18" charset="0"/>
                <a:cs typeface="Times New Roman" pitchFamily="18" charset="0"/>
              </a:rPr>
              <a:t>Contiguous Allocation</a:t>
            </a:r>
          </a:p>
          <a:p>
            <a:pPr marL="916686" lvl="1" indent="-514350" eaLnBrk="1" hangingPunct="1">
              <a:lnSpc>
                <a:spcPct val="150000"/>
              </a:lnSpc>
              <a:buFont typeface="+mj-lt"/>
              <a:buAutoNum type="arabicPeriod"/>
            </a:pPr>
            <a:r>
              <a:rPr lang="en-US" altLang="ja-JP" dirty="0" smtClean="0">
                <a:latin typeface="Times New Roman" pitchFamily="18" charset="0"/>
                <a:cs typeface="Times New Roman" pitchFamily="18" charset="0"/>
              </a:rPr>
              <a:t>Linked Allocation</a:t>
            </a:r>
          </a:p>
          <a:p>
            <a:pPr marL="916686" lvl="1" indent="-514350" eaLnBrk="1" hangingPunct="1">
              <a:lnSpc>
                <a:spcPct val="150000"/>
              </a:lnSpc>
              <a:buFont typeface="+mj-lt"/>
              <a:buAutoNum type="arabicPeriod"/>
            </a:pPr>
            <a:r>
              <a:rPr lang="en-US" altLang="ja-JP" dirty="0" smtClean="0">
                <a:latin typeface="Times New Roman" pitchFamily="18" charset="0"/>
                <a:cs typeface="Times New Roman" pitchFamily="18" charset="0"/>
              </a:rPr>
              <a:t>Indexed Allocation</a:t>
            </a:r>
          </a:p>
        </p:txBody>
      </p:sp>
      <p:sp>
        <p:nvSpPr>
          <p:cNvPr id="5" name="Date Placeholder 4"/>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Times New Roman" pitchFamily="18" charset="0"/>
                <a:cs typeface="Times New Roman" pitchFamily="18" charset="0"/>
              </a:rPr>
              <a:t>Contiguous Allocation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34035" y="1291616"/>
            <a:ext cx="7772400" cy="4114800"/>
          </a:xfrm>
        </p:spPr>
        <p:txBody>
          <a:bodyPr>
            <a:noAutofit/>
          </a:bodyPr>
          <a:lstStyle/>
          <a:p>
            <a:pPr>
              <a:lnSpc>
                <a:spcPct val="150000"/>
              </a:lnSpc>
            </a:pPr>
            <a:r>
              <a:rPr lang="en-US" sz="2400" dirty="0" smtClean="0">
                <a:latin typeface="Times New Roman" pitchFamily="18" charset="0"/>
                <a:cs typeface="Times New Roman" pitchFamily="18" charset="0"/>
              </a:rPr>
              <a:t>Each file occupies a set of contiguous blocks on the disk.</a:t>
            </a:r>
          </a:p>
          <a:p>
            <a:pPr>
              <a:lnSpc>
                <a:spcPct val="150000"/>
              </a:lnSpc>
            </a:pPr>
            <a:r>
              <a:rPr lang="en-US" sz="2400" dirty="0" smtClean="0">
                <a:latin typeface="Times New Roman" pitchFamily="18" charset="0"/>
                <a:cs typeface="Times New Roman" pitchFamily="18" charset="0"/>
              </a:rPr>
              <a:t>Simple – only starting location (block #) and length (number of blocks) are required.</a:t>
            </a:r>
          </a:p>
          <a:p>
            <a:pPr>
              <a:lnSpc>
                <a:spcPct val="150000"/>
              </a:lnSpc>
            </a:pPr>
            <a:r>
              <a:rPr lang="en-US" sz="2400" dirty="0" smtClean="0">
                <a:latin typeface="Times New Roman" pitchFamily="18" charset="0"/>
                <a:cs typeface="Times New Roman" pitchFamily="18" charset="0"/>
              </a:rPr>
              <a:t> Both sequential and direct access is supported</a:t>
            </a:r>
          </a:p>
          <a:p>
            <a:pPr>
              <a:lnSpc>
                <a:spcPct val="150000"/>
              </a:lnSpc>
            </a:pPr>
            <a:r>
              <a:rPr lang="en-US" sz="2400" dirty="0" smtClean="0">
                <a:latin typeface="Times New Roman" pitchFamily="18" charset="0"/>
                <a:cs typeface="Times New Roman" pitchFamily="18" charset="0"/>
              </a:rPr>
              <a:t>For sequential access, the file system remembers the disk address of the last block referenced and, when necessary, reads the next block. </a:t>
            </a:r>
          </a:p>
          <a:p>
            <a:pPr>
              <a:lnSpc>
                <a:spcPct val="150000"/>
              </a:lnSpc>
            </a:pPr>
            <a:r>
              <a:rPr lang="en-US" sz="2400" dirty="0" smtClean="0">
                <a:latin typeface="Times New Roman" pitchFamily="18" charset="0"/>
                <a:cs typeface="Times New Roman" pitchFamily="18" charset="0"/>
              </a:rPr>
              <a:t>For direct access to block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of a file that starts at block b, we can immediately access block (b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latin typeface="Times New Roman" pitchFamily="18" charset="0"/>
                <a:cs typeface="Times New Roman" pitchFamily="18" charset="0"/>
              </a:rPr>
              <a:pPr/>
              <a:t>18</a:t>
            </a:fld>
            <a:endParaRPr lang="en-US" altLang="ja-JP">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Times New Roman" pitchFamily="18" charset="0"/>
                <a:cs typeface="Times New Roman" pitchFamily="18" charset="0"/>
              </a:rPr>
              <a:t>Contiguous Allocation</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pPr/>
              <a:t>19</a:t>
            </a:fld>
            <a:endParaRPr lang="en-US" altLang="ja-JP"/>
          </a:p>
        </p:txBody>
      </p:sp>
      <p:pic>
        <p:nvPicPr>
          <p:cNvPr id="8" name="Picture 4"/>
          <p:cNvPicPr>
            <a:picLocks noChangeAspect="1" noChangeArrowheads="1"/>
          </p:cNvPicPr>
          <p:nvPr/>
        </p:nvPicPr>
        <p:blipFill>
          <a:blip r:embed="rId2" cstate="print"/>
          <a:srcRect l="13196" t="580" r="12967" b="887"/>
          <a:stretch>
            <a:fillRect/>
          </a:stretch>
        </p:blipFill>
        <p:spPr bwMode="auto">
          <a:xfrm>
            <a:off x="1888958" y="1654629"/>
            <a:ext cx="5635285" cy="4649918"/>
          </a:xfrm>
          <a:prstGeom prst="rect">
            <a:avLst/>
          </a:prstGeom>
          <a:noFill/>
          <a:ln w="38100" cap="flat" cmpd="dbl" algn="ctr">
            <a:solidFill>
              <a:srgbClr val="CC6600"/>
            </a:solidFill>
            <a:miter lim="800000"/>
            <a:headEnd type="none" w="med" len="med"/>
            <a:tailEnd type="none" w="med" len="med"/>
          </a:ln>
        </p:spPr>
      </p:pic>
      <p:sp>
        <p:nvSpPr>
          <p:cNvPr id="7" name="Date Placeholder 6"/>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nSpc>
                <a:spcPct val="150000"/>
              </a:lnSpc>
            </a:pPr>
            <a:r>
              <a:rPr lang="en-US" dirty="0">
                <a:latin typeface="Times New Roman" pitchFamily="18" charset="0"/>
                <a:cs typeface="Times New Roman" pitchFamily="18" charset="0"/>
              </a:rPr>
              <a:t>File Concept</a:t>
            </a:r>
          </a:p>
        </p:txBody>
      </p:sp>
      <p:sp>
        <p:nvSpPr>
          <p:cNvPr id="49155" name="Rectangle 3"/>
          <p:cNvSpPr>
            <a:spLocks noGrp="1" noChangeArrowheads="1"/>
          </p:cNvSpPr>
          <p:nvPr>
            <p:ph type="body" idx="1"/>
          </p:nvPr>
        </p:nvSpPr>
        <p:spPr/>
        <p:txBody>
          <a:bodyPr>
            <a:normAutofit fontScale="92500" lnSpcReduction="10000"/>
          </a:bodyPr>
          <a:lstStyle/>
          <a:p>
            <a:pPr>
              <a:lnSpc>
                <a:spcPct val="170000"/>
              </a:lnSpc>
            </a:pPr>
            <a:r>
              <a:rPr lang="en-US" dirty="0" smtClean="0">
                <a:latin typeface="Times New Roman" pitchFamily="18" charset="0"/>
                <a:cs typeface="Times New Roman" pitchFamily="18" charset="0"/>
              </a:rPr>
              <a:t>A file is a named collection of related information that is recorded on secondary storage.</a:t>
            </a:r>
          </a:p>
          <a:p>
            <a:pPr>
              <a:lnSpc>
                <a:spcPct val="170000"/>
              </a:lnSpc>
            </a:pPr>
            <a:r>
              <a:rPr lang="en-US" dirty="0" smtClean="0">
                <a:latin typeface="Times New Roman" pitchFamily="18" charset="0"/>
                <a:cs typeface="Times New Roman" pitchFamily="18" charset="0"/>
              </a:rPr>
              <a:t>In general, a file is a sequence of bits, bytes, lines, or records, the meaning of which is defined by the file's creator and user.</a:t>
            </a:r>
          </a:p>
        </p:txBody>
      </p:sp>
      <p:sp>
        <p:nvSpPr>
          <p:cNvPr id="4" name="Date Placeholder 3"/>
          <p:cNvSpPr>
            <a:spLocks noGrp="1"/>
          </p:cNvSpPr>
          <p:nvPr>
            <p:ph type="dt" sz="half" idx="10"/>
          </p:nvPr>
        </p:nvSpPr>
        <p:spPr/>
        <p:txBody>
          <a:bodyPr/>
          <a:lstStyle/>
          <a:p>
            <a:pPr>
              <a:lnSpc>
                <a:spcPct val="150000"/>
              </a:lnSpc>
            </a:pPr>
            <a:r>
              <a:rPr lang="en-US" smtClean="0">
                <a:latin typeface="Times New Roman" pitchFamily="18" charset="0"/>
                <a:cs typeface="Times New Roman" pitchFamily="18" charset="0"/>
              </a:rPr>
              <a:t>Spring, 2004</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lnSpc>
                <a:spcPct val="150000"/>
              </a:lnSpc>
            </a:pPr>
            <a:fld id="{6294C92D-0306-4E69-9CD3-20855E849650}" type="slidenum">
              <a:rPr kumimoji="0" lang="en-US" smtClean="0">
                <a:latin typeface="Times New Roman" pitchFamily="18" charset="0"/>
                <a:cs typeface="Times New Roman" pitchFamily="18" charset="0"/>
              </a:rPr>
              <a:pPr>
                <a:lnSpc>
                  <a:spcPct val="150000"/>
                </a:lnSpc>
              </a:pPr>
              <a:t>2</a:t>
            </a:fld>
            <a:endParaRPr kumimoji="0"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1170418" y="251243"/>
            <a:ext cx="7793037" cy="677671"/>
          </a:xfrm>
        </p:spPr>
        <p:txBody>
          <a:bodyPr>
            <a:normAutofit fontScale="90000"/>
          </a:bodyPr>
          <a:lstStyle/>
          <a:p>
            <a:r>
              <a:rPr lang="en-US" altLang="ja-JP" dirty="0" smtClean="0">
                <a:effectLst/>
                <a:latin typeface="Times New Roman" pitchFamily="18" charset="0"/>
                <a:cs typeface="Times New Roman" pitchFamily="18" charset="0"/>
              </a:rPr>
              <a:t>Contiguous Allocation</a:t>
            </a:r>
            <a:endParaRPr lang="en-US" dirty="0" smtClean="0">
              <a:effectLst/>
              <a:latin typeface="Times New Roman" pitchFamily="18" charset="0"/>
              <a:cs typeface="Times New Roman" pitchFamily="18" charset="0"/>
            </a:endParaRPr>
          </a:p>
        </p:txBody>
      </p:sp>
      <p:sp>
        <p:nvSpPr>
          <p:cNvPr id="39938" name="Rectangle 3"/>
          <p:cNvSpPr>
            <a:spLocks noGrp="1"/>
          </p:cNvSpPr>
          <p:nvPr>
            <p:ph type="body" idx="1"/>
          </p:nvPr>
        </p:nvSpPr>
        <p:spPr>
          <a:xfrm>
            <a:off x="1002214" y="1016000"/>
            <a:ext cx="7772400" cy="5602514"/>
          </a:xfrm>
        </p:spPr>
        <p:txBody>
          <a:bodyPr>
            <a:normAutofit/>
          </a:bodyPr>
          <a:lstStyle/>
          <a:p>
            <a:r>
              <a:rPr lang="en-US" sz="2800" dirty="0" smtClean="0">
                <a:latin typeface="Times New Roman" pitchFamily="18" charset="0"/>
                <a:cs typeface="Times New Roman" pitchFamily="18" charset="0"/>
              </a:rPr>
              <a:t>Contiguous allocation has some problems</a:t>
            </a:r>
          </a:p>
          <a:p>
            <a:pPr lvl="1"/>
            <a:r>
              <a:rPr lang="en-US" sz="2400" dirty="0" smtClean="0">
                <a:latin typeface="Times New Roman" pitchFamily="18" charset="0"/>
                <a:cs typeface="Times New Roman" pitchFamily="18" charset="0"/>
              </a:rPr>
              <a:t>Dynamic storage-allocation</a:t>
            </a:r>
          </a:p>
          <a:p>
            <a:pPr lvl="2"/>
            <a:r>
              <a:rPr lang="en-US" sz="2000" dirty="0" smtClean="0">
                <a:latin typeface="Times New Roman" pitchFamily="18" charset="0"/>
                <a:cs typeface="Times New Roman" pitchFamily="18" charset="0"/>
              </a:rPr>
              <a:t>How to satisfy a request of size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from a list of free blocks </a:t>
            </a:r>
          </a:p>
          <a:p>
            <a:pPr lvl="1"/>
            <a:r>
              <a:rPr lang="en-US" sz="2400" dirty="0" smtClean="0">
                <a:latin typeface="Times New Roman" pitchFamily="18" charset="0"/>
                <a:cs typeface="Times New Roman" pitchFamily="18" charset="0"/>
              </a:rPr>
              <a:t>External fragmentation</a:t>
            </a:r>
          </a:p>
          <a:p>
            <a:pPr lvl="2"/>
            <a:r>
              <a:rPr lang="en-US" sz="2000" dirty="0" smtClean="0">
                <a:latin typeface="Times New Roman" pitchFamily="18" charset="0"/>
                <a:cs typeface="Times New Roman" pitchFamily="18" charset="0"/>
              </a:rPr>
              <a:t>Free space is broken into chunks and the largest chunk is insufficient for a request</a:t>
            </a:r>
          </a:p>
          <a:p>
            <a:pPr lvl="1"/>
            <a:r>
              <a:rPr lang="en-US" sz="2400" dirty="0" smtClean="0">
                <a:latin typeface="Times New Roman" pitchFamily="18" charset="0"/>
                <a:cs typeface="Times New Roman" pitchFamily="18" charset="0"/>
              </a:rPr>
              <a:t>Determining how much space is needed for a file</a:t>
            </a:r>
          </a:p>
          <a:p>
            <a:pPr lvl="2"/>
            <a:r>
              <a:rPr lang="en-US" sz="2000" dirty="0" smtClean="0">
                <a:latin typeface="Times New Roman" pitchFamily="18" charset="0"/>
                <a:cs typeface="Times New Roman" pitchFamily="18" charset="0"/>
              </a:rPr>
              <a:t>When the file is created, the total amount of space it will need must be found and allocated. How does the creator know the size of the file to be created?</a:t>
            </a:r>
          </a:p>
          <a:p>
            <a:pPr lvl="2"/>
            <a:r>
              <a:rPr lang="en-US" sz="2000" dirty="0" smtClean="0">
                <a:latin typeface="Times New Roman" pitchFamily="18" charset="0"/>
                <a:cs typeface="Times New Roman" pitchFamily="18" charset="0"/>
              </a:rPr>
              <a:t> If Allocated too little and the file may not be extended.</a:t>
            </a:r>
          </a:p>
          <a:p>
            <a:pPr lvl="2"/>
            <a:r>
              <a:rPr lang="en-US" sz="2000" dirty="0" smtClean="0">
                <a:latin typeface="Times New Roman" pitchFamily="18" charset="0"/>
                <a:cs typeface="Times New Roman" pitchFamily="18" charset="0"/>
              </a:rPr>
              <a:t>If  allocated too much and space is wasted.</a:t>
            </a:r>
          </a:p>
          <a:p>
            <a:pPr lvl="1"/>
            <a:r>
              <a:rPr lang="en-US" sz="2400" dirty="0" smtClean="0">
                <a:latin typeface="Times New Roman" pitchFamily="18" charset="0"/>
                <a:cs typeface="Times New Roman" pitchFamily="18" charset="0"/>
              </a:rPr>
              <a:t>File cannot grow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animEffect transition="in" filter="box(in)">
                                      <p:cBhvr>
                                        <p:cTn id="7" dur="500"/>
                                        <p:tgtEl>
                                          <p:spTgt spid="3993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8">
                                            <p:txEl>
                                              <p:pRg st="2" end="2"/>
                                            </p:txEl>
                                          </p:spTgt>
                                        </p:tgtEl>
                                        <p:attrNameLst>
                                          <p:attrName>style.visibility</p:attrName>
                                        </p:attrNameLst>
                                      </p:cBhvr>
                                      <p:to>
                                        <p:strVal val="visible"/>
                                      </p:to>
                                    </p:set>
                                    <p:animEffect transition="in" filter="box(in)">
                                      <p:cBhvr>
                                        <p:cTn id="10" dur="500"/>
                                        <p:tgtEl>
                                          <p:spTgt spid="3993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animEffect transition="in" filter="box(in)">
                                      <p:cBhvr>
                                        <p:cTn id="15" dur="500"/>
                                        <p:tgtEl>
                                          <p:spTgt spid="3993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9938">
                                            <p:txEl>
                                              <p:pRg st="4" end="4"/>
                                            </p:txEl>
                                          </p:spTgt>
                                        </p:tgtEl>
                                        <p:attrNameLst>
                                          <p:attrName>style.visibility</p:attrName>
                                        </p:attrNameLst>
                                      </p:cBhvr>
                                      <p:to>
                                        <p:strVal val="visible"/>
                                      </p:to>
                                    </p:set>
                                    <p:animEffect transition="in" filter="box(in)">
                                      <p:cBhvr>
                                        <p:cTn id="18" dur="500"/>
                                        <p:tgtEl>
                                          <p:spTgt spid="3993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9938">
                                            <p:txEl>
                                              <p:pRg st="5" end="5"/>
                                            </p:txEl>
                                          </p:spTgt>
                                        </p:tgtEl>
                                        <p:attrNameLst>
                                          <p:attrName>style.visibility</p:attrName>
                                        </p:attrNameLst>
                                      </p:cBhvr>
                                      <p:to>
                                        <p:strVal val="visible"/>
                                      </p:to>
                                    </p:set>
                                    <p:animEffect transition="in" filter="box(in)">
                                      <p:cBhvr>
                                        <p:cTn id="23" dur="500"/>
                                        <p:tgtEl>
                                          <p:spTgt spid="39938">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9938">
                                            <p:txEl>
                                              <p:pRg st="6" end="6"/>
                                            </p:txEl>
                                          </p:spTgt>
                                        </p:tgtEl>
                                        <p:attrNameLst>
                                          <p:attrName>style.visibility</p:attrName>
                                        </p:attrNameLst>
                                      </p:cBhvr>
                                      <p:to>
                                        <p:strVal val="visible"/>
                                      </p:to>
                                    </p:set>
                                    <p:animEffect transition="in" filter="box(in)">
                                      <p:cBhvr>
                                        <p:cTn id="26" dur="500"/>
                                        <p:tgtEl>
                                          <p:spTgt spid="39938">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9938">
                                            <p:txEl>
                                              <p:pRg st="7" end="7"/>
                                            </p:txEl>
                                          </p:spTgt>
                                        </p:tgtEl>
                                        <p:attrNameLst>
                                          <p:attrName>style.visibility</p:attrName>
                                        </p:attrNameLst>
                                      </p:cBhvr>
                                      <p:to>
                                        <p:strVal val="visible"/>
                                      </p:to>
                                    </p:set>
                                    <p:animEffect transition="in" filter="box(in)">
                                      <p:cBhvr>
                                        <p:cTn id="29" dur="500"/>
                                        <p:tgtEl>
                                          <p:spTgt spid="39938">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39938">
                                            <p:txEl>
                                              <p:pRg st="8" end="8"/>
                                            </p:txEl>
                                          </p:spTgt>
                                        </p:tgtEl>
                                        <p:attrNameLst>
                                          <p:attrName>style.visibility</p:attrName>
                                        </p:attrNameLst>
                                      </p:cBhvr>
                                      <p:to>
                                        <p:strVal val="visible"/>
                                      </p:to>
                                    </p:set>
                                    <p:animEffect transition="in" filter="box(in)">
                                      <p:cBhvr>
                                        <p:cTn id="32" dur="500"/>
                                        <p:tgtEl>
                                          <p:spTgt spid="3993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9938">
                                            <p:txEl>
                                              <p:pRg st="9" end="9"/>
                                            </p:txEl>
                                          </p:spTgt>
                                        </p:tgtEl>
                                        <p:attrNameLst>
                                          <p:attrName>style.visibility</p:attrName>
                                        </p:attrNameLst>
                                      </p:cBhvr>
                                      <p:to>
                                        <p:strVal val="visible"/>
                                      </p:to>
                                    </p:set>
                                    <p:animEffect transition="in" filter="box(in)">
                                      <p:cBhvr>
                                        <p:cTn id="37" dur="500"/>
                                        <p:tgtEl>
                                          <p:spTgt spid="399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dirty="0" smtClean="0">
                <a:latin typeface="Times New Roman" pitchFamily="18" charset="0"/>
                <a:cs typeface="Times New Roman" pitchFamily="18" charset="0"/>
              </a:rPr>
              <a:t>Linked Allocation</a:t>
            </a:r>
          </a:p>
        </p:txBody>
      </p:sp>
      <p:sp>
        <p:nvSpPr>
          <p:cNvPr id="22531" name="Rectangle 3"/>
          <p:cNvSpPr>
            <a:spLocks noGrp="1" noChangeArrowheads="1"/>
          </p:cNvSpPr>
          <p:nvPr>
            <p:ph type="body" idx="1"/>
          </p:nvPr>
        </p:nvSpPr>
        <p:spPr>
          <a:xfrm>
            <a:off x="1138344" y="1454079"/>
            <a:ext cx="7351713" cy="741363"/>
          </a:xfrm>
        </p:spPr>
        <p:txBody>
          <a:bodyPr>
            <a:noAutofit/>
          </a:bodyPr>
          <a:lstStyle/>
          <a:p>
            <a:pPr>
              <a:lnSpc>
                <a:spcPct val="150000"/>
              </a:lnSpc>
            </a:pPr>
            <a:r>
              <a:rPr lang="en-US" sz="2400" dirty="0" smtClean="0">
                <a:latin typeface="Times New Roman" pitchFamily="18" charset="0"/>
                <a:cs typeface="Times New Roman" pitchFamily="18" charset="0"/>
              </a:rPr>
              <a:t>Each file is allocated a linked list of disk blocks: blocks may be scattered everywhere  on the disk.</a:t>
            </a:r>
          </a:p>
        </p:txBody>
      </p:sp>
      <p:grpSp>
        <p:nvGrpSpPr>
          <p:cNvPr id="2" name="Group 4"/>
          <p:cNvGrpSpPr>
            <a:grpSpLocks/>
          </p:cNvGrpSpPr>
          <p:nvPr/>
        </p:nvGrpSpPr>
        <p:grpSpPr bwMode="auto">
          <a:xfrm>
            <a:off x="2834523" y="3921627"/>
            <a:ext cx="2760662" cy="1500188"/>
            <a:chOff x="1687" y="1576"/>
            <a:chExt cx="1739" cy="945"/>
          </a:xfrm>
        </p:grpSpPr>
        <p:sp>
          <p:nvSpPr>
            <p:cNvPr id="22533" name="Rectangle 5"/>
            <p:cNvSpPr>
              <a:spLocks noChangeArrowheads="1"/>
            </p:cNvSpPr>
            <p:nvPr/>
          </p:nvSpPr>
          <p:spPr bwMode="auto">
            <a:xfrm>
              <a:off x="2481" y="1576"/>
              <a:ext cx="945" cy="272"/>
            </a:xfrm>
            <a:prstGeom prst="rect">
              <a:avLst/>
            </a:prstGeom>
            <a:solidFill>
              <a:schemeClr val="bg1"/>
            </a:solidFill>
            <a:ln w="9525">
              <a:solidFill>
                <a:schemeClr val="tx1"/>
              </a:solidFill>
              <a:miter lim="800000"/>
              <a:headEnd/>
              <a:tailEnd/>
            </a:ln>
          </p:spPr>
          <p:txBody>
            <a:bodyPr wrap="none" anchor="ctr"/>
            <a:lstStyle/>
            <a:p>
              <a:pPr algn="ctr"/>
              <a:r>
                <a:rPr lang="en-US"/>
                <a:t>pointer</a:t>
              </a:r>
            </a:p>
          </p:txBody>
        </p:sp>
        <p:sp>
          <p:nvSpPr>
            <p:cNvPr id="22534"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2535" name="Text Box 7"/>
            <p:cNvSpPr txBox="1">
              <a:spLocks noChangeArrowheads="1"/>
            </p:cNvSpPr>
            <p:nvPr/>
          </p:nvSpPr>
          <p:spPr bwMode="auto">
            <a:xfrm>
              <a:off x="1687" y="1597"/>
              <a:ext cx="776" cy="231"/>
            </a:xfrm>
            <a:prstGeom prst="rect">
              <a:avLst/>
            </a:prstGeom>
            <a:noFill/>
            <a:ln w="9525">
              <a:noFill/>
              <a:miter lim="800000"/>
              <a:headEnd/>
              <a:tailEnd/>
            </a:ln>
          </p:spPr>
          <p:txBody>
            <a:bodyPr wrap="none" anchor="ctr">
              <a:spAutoFit/>
            </a:bodyPr>
            <a:lstStyle/>
            <a:p>
              <a:pPr algn="ctr">
                <a:spcBef>
                  <a:spcPct val="50000"/>
                </a:spcBef>
              </a:pPr>
              <a:r>
                <a:rPr lang="en-US" dirty="0"/>
                <a:t>block      =</a:t>
              </a:r>
            </a:p>
          </p:txBody>
        </p:sp>
      </p:grpSp>
      <p:sp>
        <p:nvSpPr>
          <p:cNvPr id="8" name="Date Placeholder 7"/>
          <p:cNvSpPr>
            <a:spLocks noGrp="1"/>
          </p:cNvSpPr>
          <p:nvPr>
            <p:ph type="dt" sz="half" idx="10"/>
          </p:nvPr>
        </p:nvSpPr>
        <p:spPr/>
        <p:txBody>
          <a:bodyPr/>
          <a:lstStyle/>
          <a:p>
            <a:r>
              <a:rPr lang="en-US" altLang="ja-JP" smtClean="0"/>
              <a:t>Spring, 2004</a:t>
            </a:r>
            <a:endParaRPr lang="en-US" altLang="ja-JP"/>
          </a:p>
        </p:txBody>
      </p:sp>
      <p:sp>
        <p:nvSpPr>
          <p:cNvPr id="9" name="Slide Number Placeholder 8"/>
          <p:cNvSpPr>
            <a:spLocks noGrp="1"/>
          </p:cNvSpPr>
          <p:nvPr>
            <p:ph type="sldNum" sz="quarter" idx="12"/>
          </p:nvPr>
        </p:nvSpPr>
        <p:spPr/>
        <p:txBody>
          <a:bodyPr/>
          <a:lstStyle/>
          <a:p>
            <a:fld id="{CDA4976F-15FD-468E-A47B-66690D94D72C}" type="slidenum">
              <a:rPr lang="en-US" altLang="ja-JP" smtClean="0"/>
              <a:pPr/>
              <a:t>21</a:t>
            </a:fld>
            <a:endParaRPr lang="en-US" altLang="ja-JP"/>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dirty="0" smtClean="0">
                <a:latin typeface="Times New Roman" pitchFamily="18" charset="0"/>
                <a:cs typeface="Times New Roman" pitchFamily="18" charset="0"/>
              </a:rPr>
              <a:t>Linked Allocation </a:t>
            </a:r>
          </a:p>
        </p:txBody>
      </p:sp>
      <p:sp>
        <p:nvSpPr>
          <p:cNvPr id="23555" name="Rectangle 3"/>
          <p:cNvSpPr>
            <a:spLocks noGrp="1" noChangeArrowheads="1"/>
          </p:cNvSpPr>
          <p:nvPr>
            <p:ph type="body" idx="1"/>
          </p:nvPr>
        </p:nvSpPr>
        <p:spPr>
          <a:xfrm>
            <a:off x="1255367" y="1474346"/>
            <a:ext cx="7029450" cy="3826043"/>
          </a:xfrm>
        </p:spPr>
        <p:txBody>
          <a:bodyPr>
            <a:noAutofit/>
          </a:bodyPr>
          <a:lstStyle/>
          <a:p>
            <a:pPr>
              <a:lnSpc>
                <a:spcPct val="150000"/>
              </a:lnSpc>
            </a:pPr>
            <a:r>
              <a:rPr lang="en-US" sz="2400" dirty="0" smtClean="0">
                <a:latin typeface="Times New Roman" pitchFamily="18" charset="0"/>
                <a:cs typeface="Times New Roman" pitchFamily="18" charset="0"/>
              </a:rPr>
              <a:t>Simple – need only starting address</a:t>
            </a:r>
          </a:p>
          <a:p>
            <a:pPr>
              <a:lnSpc>
                <a:spcPct val="150000"/>
              </a:lnSpc>
            </a:pPr>
            <a:r>
              <a:rPr lang="en-US" sz="2400" dirty="0" smtClean="0">
                <a:latin typeface="Times New Roman" pitchFamily="18" charset="0"/>
                <a:cs typeface="Times New Roman" pitchFamily="18" charset="0"/>
              </a:rPr>
              <a:t> Solves all the problems of contiguous allocation</a:t>
            </a:r>
          </a:p>
          <a:p>
            <a:pPr>
              <a:lnSpc>
                <a:spcPct val="150000"/>
              </a:lnSpc>
            </a:pPr>
            <a:r>
              <a:rPr lang="en-US" sz="2400" dirty="0" smtClean="0">
                <a:latin typeface="Times New Roman" pitchFamily="18" charset="0"/>
                <a:cs typeface="Times New Roman" pitchFamily="18" charset="0"/>
              </a:rPr>
              <a:t>Size of file need not be  declared at the time of creation</a:t>
            </a:r>
          </a:p>
          <a:p>
            <a:pPr>
              <a:lnSpc>
                <a:spcPct val="150000"/>
              </a:lnSpc>
            </a:pPr>
            <a:r>
              <a:rPr lang="en-US" sz="2400" dirty="0" smtClean="0">
                <a:latin typeface="Times New Roman" pitchFamily="18" charset="0"/>
                <a:cs typeface="Times New Roman" pitchFamily="18" charset="0"/>
              </a:rPr>
              <a:t>Free-space management system – no wastage of space </a:t>
            </a:r>
          </a:p>
          <a:p>
            <a:pPr>
              <a:lnSpc>
                <a:spcPct val="150000"/>
              </a:lnSpc>
            </a:pPr>
            <a:r>
              <a:rPr lang="en-US" sz="2400" dirty="0" smtClean="0">
                <a:latin typeface="Times New Roman" pitchFamily="18" charset="0"/>
                <a:cs typeface="Times New Roman" pitchFamily="18" charset="0"/>
              </a:rPr>
              <a:t>No external fragmentation</a:t>
            </a:r>
          </a:p>
          <a:p>
            <a:pPr>
              <a:lnSpc>
                <a:spcPct val="150000"/>
              </a:lnSpc>
            </a:pPr>
            <a:r>
              <a:rPr lang="en-US" sz="2400" dirty="0" smtClean="0">
                <a:latin typeface="Times New Roman" pitchFamily="18" charset="0"/>
                <a:cs typeface="Times New Roman" pitchFamily="18" charset="0"/>
              </a:rPr>
              <a:t>Effective sequential access but no random access</a:t>
            </a:r>
          </a:p>
          <a:p>
            <a:pPr>
              <a:lnSpc>
                <a:spcPct val="150000"/>
              </a:lnSpc>
            </a:pPr>
            <a:endParaRPr lang="en-US" sz="2400"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pPr/>
              <a:t>22</a:t>
            </a:fld>
            <a:endParaRPr lang="en-US" altLang="ja-JP"/>
          </a:p>
        </p:txBody>
      </p:sp>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102812" y="0"/>
            <a:ext cx="7793037" cy="1143000"/>
          </a:xfrm>
        </p:spPr>
        <p:txBody>
          <a:bodyPr anchor="b"/>
          <a:lstStyle/>
          <a:p>
            <a:pPr eaLnBrk="1" hangingPunct="1"/>
            <a:r>
              <a:rPr lang="en-US" dirty="0" smtClean="0">
                <a:latin typeface="Times New Roman" pitchFamily="18" charset="0"/>
                <a:cs typeface="Times New Roman" pitchFamily="18" charset="0"/>
              </a:rPr>
              <a:t>Linked Allocation</a:t>
            </a:r>
            <a:endParaRPr lang="en-US" sz="2400" dirty="0" smtClean="0">
              <a:latin typeface="Times New Roman" pitchFamily="18" charset="0"/>
              <a:cs typeface="Times New Roman" pitchFamily="18" charset="0"/>
            </a:endParaRPr>
          </a:p>
        </p:txBody>
      </p:sp>
      <p:pic>
        <p:nvPicPr>
          <p:cNvPr id="43010" name="Picture 4"/>
          <p:cNvPicPr>
            <a:picLocks noGrp="1" noChangeAspect="1" noChangeArrowheads="1"/>
          </p:cNvPicPr>
          <p:nvPr>
            <p:ph idx="1"/>
          </p:nvPr>
        </p:nvPicPr>
        <p:blipFill>
          <a:blip r:embed="rId3" cstate="print"/>
          <a:srcRect l="14516" t="638" r="14516" b="975"/>
          <a:stretch>
            <a:fillRect/>
          </a:stretch>
        </p:blipFill>
        <p:spPr>
          <a:xfrm>
            <a:off x="1669983" y="1197820"/>
            <a:ext cx="6414474" cy="5068711"/>
          </a:xfrm>
          <a:ln w="38100" cap="flat" cmpd="dbl" algn="ctr">
            <a:solidFill>
              <a:srgbClr val="CC6600"/>
            </a:solidFill>
            <a:headEnd type="none" w="med" len="med"/>
            <a:tailEnd type="none" w="med" len="med"/>
          </a:ln>
        </p:spPr>
      </p:pic>
      <p:sp>
        <p:nvSpPr>
          <p:cNvPr id="4" name="TextBox 3"/>
          <p:cNvSpPr txBox="1"/>
          <p:nvPr/>
        </p:nvSpPr>
        <p:spPr>
          <a:xfrm>
            <a:off x="2418347" y="3729790"/>
            <a:ext cx="336884" cy="307777"/>
          </a:xfrm>
          <a:prstGeom prst="rect">
            <a:avLst/>
          </a:prstGeom>
          <a:noFill/>
        </p:spPr>
        <p:txBody>
          <a:bodyPr wrap="square" rtlCol="0">
            <a:spAutoFit/>
          </a:bodyPr>
          <a:lstStyle/>
          <a:p>
            <a:r>
              <a:rPr lang="en-US" sz="1400" dirty="0" smtClean="0"/>
              <a:t>6</a:t>
            </a:r>
            <a:endParaRPr lang="en-US" sz="1400" dirty="0"/>
          </a:p>
        </p:txBody>
      </p:sp>
      <p:sp>
        <p:nvSpPr>
          <p:cNvPr id="5" name="TextBox 4"/>
          <p:cNvSpPr txBox="1"/>
          <p:nvPr/>
        </p:nvSpPr>
        <p:spPr>
          <a:xfrm>
            <a:off x="1798320" y="4602480"/>
            <a:ext cx="228600" cy="338554"/>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2438400" y="2804160"/>
            <a:ext cx="228600" cy="338554"/>
          </a:xfrm>
          <a:prstGeom prst="rect">
            <a:avLst/>
          </a:prstGeom>
          <a:noFill/>
        </p:spPr>
        <p:txBody>
          <a:bodyPr wrap="square" rtlCol="0">
            <a:spAutoFit/>
          </a:bodyPr>
          <a:lstStyle/>
          <a:p>
            <a:r>
              <a:rPr lang="en-US" dirty="0" smtClean="0"/>
              <a:t>0</a:t>
            </a:r>
            <a:endParaRPr lang="en-US" dirty="0"/>
          </a:p>
        </p:txBody>
      </p:sp>
      <p:sp>
        <p:nvSpPr>
          <p:cNvPr id="8" name="Slide Number Placeholder 7"/>
          <p:cNvSpPr>
            <a:spLocks noGrp="1"/>
          </p:cNvSpPr>
          <p:nvPr>
            <p:ph type="sldNum" sz="quarter" idx="12"/>
          </p:nvPr>
        </p:nvSpPr>
        <p:spPr/>
        <p:txBody>
          <a:bodyPr/>
          <a:lstStyle/>
          <a:p>
            <a:fld id="{CDA4976F-15FD-468E-A47B-66690D94D72C}" type="slidenum">
              <a:rPr lang="en-US" altLang="ja-JP" smtClean="0"/>
              <a:pPr/>
              <a:t>23</a:t>
            </a:fld>
            <a:endParaRPr lang="en-US" altLang="ja-JP"/>
          </a:p>
        </p:txBody>
      </p:sp>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02812" y="172370"/>
            <a:ext cx="7793037" cy="713001"/>
          </a:xfrm>
        </p:spPr>
        <p:txBody>
          <a:bodyPr>
            <a:normAutofit fontScale="90000"/>
          </a:bodyPr>
          <a:lstStyle/>
          <a:p>
            <a:pPr>
              <a:defRPr/>
            </a:pPr>
            <a:r>
              <a:rPr lang="en-US" dirty="0" smtClean="0">
                <a:effectLst/>
                <a:latin typeface="Times New Roman" pitchFamily="18" charset="0"/>
                <a:cs typeface="Times New Roman" pitchFamily="18" charset="0"/>
              </a:rPr>
              <a:t>Linked Allocation</a:t>
            </a:r>
          </a:p>
        </p:txBody>
      </p:sp>
      <p:sp>
        <p:nvSpPr>
          <p:cNvPr id="23555" name="Rectangle 3"/>
          <p:cNvSpPr>
            <a:spLocks noGrp="1" noChangeArrowheads="1"/>
          </p:cNvSpPr>
          <p:nvPr>
            <p:ph type="body" idx="1"/>
          </p:nvPr>
        </p:nvSpPr>
        <p:spPr>
          <a:xfrm>
            <a:off x="1155029" y="870858"/>
            <a:ext cx="8193505" cy="5650258"/>
          </a:xfrm>
        </p:spPr>
        <p:txBody>
          <a:bodyPr>
            <a:normAutofit lnSpcReduction="10000"/>
          </a:bodyPr>
          <a:lstStyle/>
          <a:p>
            <a:pPr>
              <a:lnSpc>
                <a:spcPct val="150000"/>
              </a:lnSpc>
              <a:buNone/>
            </a:pPr>
            <a:r>
              <a:rPr lang="en-US" sz="2000" dirty="0" smtClean="0">
                <a:solidFill>
                  <a:srgbClr val="FF0000"/>
                </a:solidFill>
                <a:latin typeface="Times New Roman" pitchFamily="18" charset="0"/>
                <a:cs typeface="Times New Roman" pitchFamily="18" charset="0"/>
              </a:rPr>
              <a:t>To create a new file: </a:t>
            </a:r>
          </a:p>
          <a:p>
            <a:pPr>
              <a:lnSpc>
                <a:spcPct val="150000"/>
              </a:lnSpc>
            </a:pPr>
            <a:r>
              <a:rPr lang="en-US" sz="2000" dirty="0" smtClean="0">
                <a:latin typeface="Times New Roman" pitchFamily="18" charset="0"/>
                <a:cs typeface="Times New Roman" pitchFamily="18" charset="0"/>
              </a:rPr>
              <a:t>Create a new entry in the directory.</a:t>
            </a:r>
          </a:p>
          <a:p>
            <a:pPr>
              <a:lnSpc>
                <a:spcPct val="150000"/>
              </a:lnSpc>
            </a:pPr>
            <a:r>
              <a:rPr lang="en-US" sz="2000" dirty="0" smtClean="0">
                <a:latin typeface="Times New Roman" pitchFamily="18" charset="0"/>
                <a:cs typeface="Times New Roman" pitchFamily="18" charset="0"/>
              </a:rPr>
              <a:t>Each directory entry has a pointer to the first disk block of the file. </a:t>
            </a:r>
          </a:p>
          <a:p>
            <a:pPr>
              <a:lnSpc>
                <a:spcPct val="150000"/>
              </a:lnSpc>
            </a:pPr>
            <a:r>
              <a:rPr lang="en-US" sz="2000" dirty="0" smtClean="0">
                <a:latin typeface="Times New Roman" pitchFamily="18" charset="0"/>
                <a:cs typeface="Times New Roman" pitchFamily="18" charset="0"/>
              </a:rPr>
              <a:t>This pointer is initialized to </a:t>
            </a:r>
            <a:r>
              <a:rPr lang="en-US" sz="2000" b="1" i="1" dirty="0" smtClean="0">
                <a:latin typeface="Times New Roman" pitchFamily="18" charset="0"/>
                <a:cs typeface="Times New Roman" pitchFamily="18" charset="0"/>
              </a:rPr>
              <a:t>nil </a:t>
            </a:r>
            <a:r>
              <a:rPr lang="en-US" sz="2000" dirty="0" smtClean="0">
                <a:latin typeface="Times New Roman" pitchFamily="18" charset="0"/>
                <a:cs typeface="Times New Roman" pitchFamily="18" charset="0"/>
              </a:rPr>
              <a:t>to signify an empty file. </a:t>
            </a:r>
          </a:p>
          <a:p>
            <a:pPr>
              <a:lnSpc>
                <a:spcPct val="150000"/>
              </a:lnSpc>
            </a:pPr>
            <a:r>
              <a:rPr lang="en-US" sz="2000" dirty="0" smtClean="0">
                <a:latin typeface="Times New Roman" pitchFamily="18" charset="0"/>
                <a:cs typeface="Times New Roman" pitchFamily="18" charset="0"/>
              </a:rPr>
              <a:t>The size field is also set to 0.</a:t>
            </a:r>
          </a:p>
          <a:p>
            <a:pPr>
              <a:lnSpc>
                <a:spcPct val="150000"/>
              </a:lnSpc>
              <a:buNone/>
            </a:pPr>
            <a:r>
              <a:rPr lang="en-US" sz="2000" dirty="0" smtClean="0">
                <a:solidFill>
                  <a:srgbClr val="FF0000"/>
                </a:solidFill>
                <a:latin typeface="Times New Roman" pitchFamily="18" charset="0"/>
                <a:cs typeface="Times New Roman" pitchFamily="18" charset="0"/>
              </a:rPr>
              <a:t>To write the file:</a:t>
            </a:r>
          </a:p>
          <a:p>
            <a:pPr>
              <a:lnSpc>
                <a:spcPct val="150000"/>
              </a:lnSpc>
            </a:pPr>
            <a:r>
              <a:rPr lang="en-US" sz="2000" dirty="0" smtClean="0">
                <a:latin typeface="Times New Roman" pitchFamily="18" charset="0"/>
                <a:cs typeface="Times New Roman" pitchFamily="18" charset="0"/>
              </a:rPr>
              <a:t>Search a free block .</a:t>
            </a:r>
          </a:p>
          <a:p>
            <a:pPr>
              <a:lnSpc>
                <a:spcPct val="150000"/>
              </a:lnSpc>
            </a:pPr>
            <a:r>
              <a:rPr lang="en-US" sz="2000" dirty="0" smtClean="0">
                <a:latin typeface="Times New Roman" pitchFamily="18" charset="0"/>
                <a:cs typeface="Times New Roman" pitchFamily="18" charset="0"/>
              </a:rPr>
              <a:t>This  new block is then written to, and is linked to the end of the file.</a:t>
            </a:r>
          </a:p>
          <a:p>
            <a:pPr>
              <a:lnSpc>
                <a:spcPct val="150000"/>
              </a:lnSpc>
              <a:buNone/>
            </a:pPr>
            <a:r>
              <a:rPr lang="en-US" sz="2000" dirty="0" smtClean="0">
                <a:solidFill>
                  <a:srgbClr val="FF0000"/>
                </a:solidFill>
                <a:latin typeface="Times New Roman" pitchFamily="18" charset="0"/>
                <a:cs typeface="Times New Roman" pitchFamily="18" charset="0"/>
              </a:rPr>
              <a:t>To read a file:</a:t>
            </a:r>
          </a:p>
          <a:p>
            <a:pPr>
              <a:lnSpc>
                <a:spcPct val="150000"/>
              </a:lnSpc>
            </a:pPr>
            <a:r>
              <a:rPr lang="en-US" sz="2000" dirty="0" smtClean="0">
                <a:latin typeface="Times New Roman" pitchFamily="18" charset="0"/>
                <a:cs typeface="Times New Roman" pitchFamily="18" charset="0"/>
              </a:rPr>
              <a:t>Read  blocks by following the pointers from block to block. </a:t>
            </a:r>
            <a:endParaRPr lang="en-US" sz="2000" dirty="0" smtClean="0"/>
          </a:p>
          <a:p>
            <a:pPr>
              <a:lnSpc>
                <a:spcPct val="150000"/>
              </a:lnSpc>
              <a:buNone/>
            </a:pPr>
            <a:r>
              <a:rPr lang="en-US" sz="20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r>
              <a:rPr lang="en-US" altLang="ja-JP" smtClean="0"/>
              <a:t>Spring, 2004</a:t>
            </a:r>
            <a:endParaRPr lang="en-US" altLang="ja-JP"/>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pPr/>
              <a:t>24</a:t>
            </a:fld>
            <a:endParaRPr lang="en-US" altLang="ja-JP"/>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645920" y="0"/>
            <a:ext cx="7498080" cy="1143000"/>
          </a:xfrm>
        </p:spPr>
        <p:txBody>
          <a:bodyPr/>
          <a:lstStyle/>
          <a:p>
            <a:pPr>
              <a:defRPr/>
            </a:pPr>
            <a:r>
              <a:rPr lang="en-US" dirty="0" smtClean="0">
                <a:latin typeface="Times New Roman" pitchFamily="18" charset="0"/>
                <a:cs typeface="Times New Roman" pitchFamily="18" charset="0"/>
              </a:rPr>
              <a:t>Linked Allocation</a:t>
            </a:r>
          </a:p>
        </p:txBody>
      </p:sp>
      <p:sp>
        <p:nvSpPr>
          <p:cNvPr id="25603" name="Rectangle 3"/>
          <p:cNvSpPr>
            <a:spLocks noGrp="1" noChangeArrowheads="1"/>
          </p:cNvSpPr>
          <p:nvPr>
            <p:ph type="body" idx="1"/>
          </p:nvPr>
        </p:nvSpPr>
        <p:spPr>
          <a:xfrm>
            <a:off x="893930" y="1074058"/>
            <a:ext cx="7772400" cy="4733604"/>
          </a:xfrm>
        </p:spPr>
        <p:txBody>
          <a:bodyPr>
            <a:noAutofit/>
          </a:bodyPr>
          <a:lstStyle/>
          <a:p>
            <a:pPr>
              <a:lnSpc>
                <a:spcPct val="150000"/>
              </a:lnSpc>
              <a:buNone/>
            </a:pPr>
            <a:r>
              <a:rPr lang="en-US" sz="2400" b="1" dirty="0" smtClean="0">
                <a:latin typeface="Times New Roman" pitchFamily="18" charset="0"/>
                <a:cs typeface="Times New Roman" pitchFamily="18" charset="0"/>
              </a:rPr>
              <a:t>Disadvantages</a:t>
            </a:r>
          </a:p>
          <a:p>
            <a:pPr>
              <a:lnSpc>
                <a:spcPct val="150000"/>
              </a:lnSpc>
            </a:pPr>
            <a:r>
              <a:rPr lang="en-US" sz="2400" dirty="0" smtClean="0">
                <a:latin typeface="Times New Roman" pitchFamily="18" charset="0"/>
                <a:cs typeface="Times New Roman" pitchFamily="18" charset="0"/>
              </a:rPr>
              <a:t>It can be used effectively only for sequential access</a:t>
            </a:r>
          </a:p>
          <a:p>
            <a:pPr>
              <a:lnSpc>
                <a:spcPct val="150000"/>
              </a:lnSpc>
            </a:pPr>
            <a:r>
              <a:rPr lang="en-US" sz="2400" dirty="0" smtClean="0">
                <a:latin typeface="Times New Roman" pitchFamily="18" charset="0"/>
                <a:cs typeface="Times New Roman" pitchFamily="18" charset="0"/>
              </a:rPr>
              <a:t>Random access is expensive</a:t>
            </a:r>
          </a:p>
          <a:p>
            <a:pPr lvl="1">
              <a:lnSpc>
                <a:spcPct val="150000"/>
              </a:lnSpc>
            </a:pPr>
            <a:r>
              <a:rPr lang="en-US" sz="2400" dirty="0" smtClean="0">
                <a:latin typeface="Times New Roman" pitchFamily="18" charset="0"/>
                <a:cs typeface="Times New Roman" pitchFamily="18" charset="0"/>
              </a:rPr>
              <a:t>To find the i</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block, we must start from the beginning of the file and follow the pointers until we get the i</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block </a:t>
            </a:r>
          </a:p>
          <a:p>
            <a:pPr>
              <a:lnSpc>
                <a:spcPct val="150000"/>
              </a:lnSpc>
            </a:pPr>
            <a:r>
              <a:rPr lang="en-US" sz="2400" dirty="0" smtClean="0">
                <a:latin typeface="Times New Roman" pitchFamily="18" charset="0"/>
                <a:cs typeface="Times New Roman" pitchFamily="18" charset="0"/>
              </a:rPr>
              <a:t>If a pointer needs 4 bytes out of 512 byte block then, the user sees blocks of 508 bytes. </a:t>
            </a:r>
          </a:p>
          <a:p>
            <a:pPr>
              <a:lnSpc>
                <a:spcPct val="150000"/>
              </a:lnSpc>
            </a:pPr>
            <a:r>
              <a:rPr lang="en-US" sz="2400" dirty="0" smtClean="0">
                <a:latin typeface="Times New Roman" pitchFamily="18" charset="0"/>
                <a:cs typeface="Times New Roman" pitchFamily="18" charset="0"/>
              </a:rPr>
              <a:t>Maximum memory is wasted for pointers.</a:t>
            </a:r>
          </a:p>
          <a:p>
            <a:pPr>
              <a:lnSpc>
                <a:spcPct val="150000"/>
              </a:lnSpc>
            </a:pPr>
            <a:r>
              <a:rPr lang="en-US" sz="2400" dirty="0" smtClean="0">
                <a:latin typeface="Times New Roman" pitchFamily="18" charset="0"/>
                <a:cs typeface="Times New Roman" pitchFamily="18" charset="0"/>
              </a:rPr>
              <a:t>Pointer space: Maximum disk space is used for pointers</a:t>
            </a:r>
          </a:p>
          <a:p>
            <a:pPr>
              <a:lnSpc>
                <a:spcPct val="150000"/>
              </a:lnSpc>
            </a:pPr>
            <a:endParaRPr lang="en-US" sz="2400" dirty="0" smtClean="0">
              <a:latin typeface="Times New Roman" pitchFamily="18" charset="0"/>
              <a:cs typeface="Times New Roman" pitchFamily="18" charset="0"/>
            </a:endParaRPr>
          </a:p>
          <a:p>
            <a:pPr>
              <a:lnSpc>
                <a:spcPct val="150000"/>
              </a:lnSpc>
            </a:pPr>
            <a:endParaRPr lang="en-US" sz="2400" dirty="0" smtClean="0">
              <a:latin typeface="Times New Roman" pitchFamily="18" charset="0"/>
              <a:cs typeface="Times New Roman" pitchFamily="18" charset="0"/>
            </a:endParaRPr>
          </a:p>
          <a:p>
            <a:pPr>
              <a:lnSpc>
                <a:spcPct val="150000"/>
              </a:lnSpc>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ltLang="ja-JP" smtClean="0"/>
              <a:t>Spring, 2004</a:t>
            </a:r>
            <a:endParaRPr lang="en-US" altLang="ja-JP"/>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pPr/>
              <a:t>25</a:t>
            </a:fld>
            <a:endParaRPr lang="en-US" altLang="ja-JP"/>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350963" y="509254"/>
            <a:ext cx="7793037" cy="1143000"/>
          </a:xfrm>
        </p:spPr>
        <p:txBody>
          <a:bodyPr>
            <a:normAutofit fontScale="90000"/>
          </a:bodyPr>
          <a:lstStyle/>
          <a:p>
            <a:pPr>
              <a:defRPr/>
            </a:pPr>
            <a:r>
              <a:rPr lang="en-US" dirty="0" smtClean="0">
                <a:latin typeface="Times New Roman" pitchFamily="18" charset="0"/>
                <a:cs typeface="Times New Roman" pitchFamily="18" charset="0"/>
              </a:rPr>
              <a:t>File-Allocation Table</a:t>
            </a:r>
            <a:br>
              <a:rPr lang="en-US"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This is a variation of linked allocation</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p:txBody>
      </p:sp>
      <p:pic>
        <p:nvPicPr>
          <p:cNvPr id="27651" name="Picture 3"/>
          <p:cNvPicPr>
            <a:picLocks noChangeAspect="1" noChangeArrowheads="1"/>
          </p:cNvPicPr>
          <p:nvPr/>
        </p:nvPicPr>
        <p:blipFill>
          <a:blip r:embed="rId2" cstate="print"/>
          <a:srcRect l="6741" t="1070" r="7158" b="1385"/>
          <a:stretch>
            <a:fillRect/>
          </a:stretch>
        </p:blipFill>
        <p:spPr bwMode="auto">
          <a:xfrm>
            <a:off x="362284" y="1984626"/>
            <a:ext cx="5641473" cy="4570412"/>
          </a:xfrm>
          <a:prstGeom prst="rect">
            <a:avLst/>
          </a:prstGeom>
          <a:noFill/>
          <a:ln w="57150" cmpd="thickThin">
            <a:solidFill>
              <a:schemeClr val="tx1"/>
            </a:solidFill>
            <a:miter lim="800000"/>
            <a:headEnd/>
            <a:tailEnd/>
          </a:ln>
        </p:spPr>
      </p:pic>
      <p:sp>
        <p:nvSpPr>
          <p:cNvPr id="4" name="Rectangle 3"/>
          <p:cNvSpPr/>
          <p:nvPr/>
        </p:nvSpPr>
        <p:spPr>
          <a:xfrm>
            <a:off x="5859380" y="1835804"/>
            <a:ext cx="3128209" cy="6247864"/>
          </a:xfrm>
          <a:prstGeom prst="rect">
            <a:avLst/>
          </a:prstGeom>
        </p:spPr>
        <p:txBody>
          <a:bodyPr wrap="square">
            <a:spAutoFit/>
          </a:bodyPr>
          <a:lstStyle/>
          <a:p>
            <a:pPr lvl="1">
              <a:buFont typeface="Arial" pitchFamily="34" charset="0"/>
              <a:buChar char="•"/>
            </a:pPr>
            <a:r>
              <a:rPr lang="en-US" sz="2000" dirty="0" smtClean="0">
                <a:solidFill>
                  <a:srgbClr val="FF0000"/>
                </a:solidFill>
                <a:latin typeface="Times New Roman" pitchFamily="18" charset="0"/>
                <a:cs typeface="Times New Roman" pitchFamily="18" charset="0"/>
              </a:rPr>
              <a:t>The table has one entry for each block and is indexed by block number.</a:t>
            </a:r>
          </a:p>
          <a:p>
            <a:pPr lvl="1"/>
            <a:endParaRPr lang="en-US" sz="2000" dirty="0" smtClean="0">
              <a:solidFill>
                <a:srgbClr val="FF0000"/>
              </a:solidFill>
              <a:latin typeface="Times New Roman" pitchFamily="18" charset="0"/>
              <a:cs typeface="Times New Roman" pitchFamily="18" charset="0"/>
            </a:endParaRPr>
          </a:p>
          <a:p>
            <a:pPr lvl="1">
              <a:buFont typeface="Arial" pitchFamily="34" charset="0"/>
              <a:buChar char="•"/>
            </a:pPr>
            <a:r>
              <a:rPr lang="en-US" sz="2000" dirty="0" smtClean="0">
                <a:solidFill>
                  <a:srgbClr val="000099"/>
                </a:solidFill>
                <a:latin typeface="Times New Roman" pitchFamily="18" charset="0"/>
                <a:cs typeface="Times New Roman" pitchFamily="18" charset="0"/>
              </a:rPr>
              <a:t>Unused blocks are indicated by 0 table value.</a:t>
            </a:r>
          </a:p>
          <a:p>
            <a:pPr lvl="1">
              <a:buFont typeface="Arial" pitchFamily="34" charset="0"/>
              <a:buChar char="•"/>
            </a:pPr>
            <a:endParaRPr lang="en-US" sz="2000" dirty="0" smtClean="0">
              <a:latin typeface="Times New Roman" pitchFamily="18" charset="0"/>
              <a:cs typeface="Times New Roman" pitchFamily="18" charset="0"/>
            </a:endParaRPr>
          </a:p>
          <a:p>
            <a:pPr lvl="1">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Allocating a new block involves finding the first 0 valued table entry and replacing the previous end-of-file value with the address of the new block</a:t>
            </a:r>
          </a:p>
          <a:p>
            <a:pPr lvl="1">
              <a:buFont typeface="Arial" pitchFamily="34" charset="0"/>
              <a:buChar char="•"/>
            </a:pPr>
            <a:endParaRPr lang="en-US" sz="2000" dirty="0" smtClean="0">
              <a:latin typeface="Times New Roman" pitchFamily="18" charset="0"/>
              <a:cs typeface="Times New Roman" pitchFamily="18" charset="0"/>
            </a:endParaRPr>
          </a:p>
          <a:p>
            <a:pPr lvl="1">
              <a:buFont typeface="Arial" pitchFamily="34" charset="0"/>
              <a:buChar char="•"/>
            </a:pPr>
            <a:endParaRPr lang="en-US" sz="2000" dirty="0" smtClean="0">
              <a:latin typeface="Times New Roman" pitchFamily="18" charset="0"/>
              <a:cs typeface="Times New Roman" pitchFamily="18" charset="0"/>
            </a:endParaRPr>
          </a:p>
          <a:p>
            <a:pPr lvl="1">
              <a:buFont typeface="Arial" pitchFamily="34" charset="0"/>
              <a:buChar char="•"/>
            </a:pPr>
            <a:endParaRPr lang="en-US" sz="2000" dirty="0" smtClean="0">
              <a:latin typeface="Times New Roman" pitchFamily="18" charset="0"/>
              <a:cs typeface="Times New Roman" pitchFamily="18" charset="0"/>
            </a:endParaRPr>
          </a:p>
          <a:p>
            <a:pPr lvl="1">
              <a:buFont typeface="Arial" pitchFamily="34" charset="0"/>
              <a:buChar char="•"/>
            </a:pPr>
            <a:endParaRPr lang="en-US" sz="2000" dirty="0" smtClean="0">
              <a:solidFill>
                <a:srgbClr val="FF0000"/>
              </a:solidFill>
              <a:latin typeface="Times New Roman" pitchFamily="18" charset="0"/>
              <a:cs typeface="Times New Roman" pitchFamily="18" charset="0"/>
            </a:endParaRPr>
          </a:p>
        </p:txBody>
      </p:sp>
      <p:sp>
        <p:nvSpPr>
          <p:cNvPr id="5" name="Rectangle 4"/>
          <p:cNvSpPr/>
          <p:nvPr/>
        </p:nvSpPr>
        <p:spPr>
          <a:xfrm>
            <a:off x="529389" y="2980203"/>
            <a:ext cx="2273969" cy="1200329"/>
          </a:xfrm>
          <a:prstGeom prst="rect">
            <a:avLst/>
          </a:prstGeom>
        </p:spPr>
        <p:txBody>
          <a:bodyPr wrap="square">
            <a:spAutoFit/>
          </a:bodyPr>
          <a:lstStyle/>
          <a:p>
            <a:r>
              <a:rPr lang="en-US" sz="1800" dirty="0" smtClean="0">
                <a:solidFill>
                  <a:srgbClr val="000099"/>
                </a:solidFill>
                <a:latin typeface="Times New Roman" pitchFamily="18" charset="0"/>
                <a:cs typeface="Times New Roman" pitchFamily="18" charset="0"/>
              </a:rPr>
              <a:t>The directory entry contains the block number of the first block of the file. </a:t>
            </a:r>
            <a:endParaRPr lang="en-US" sz="1800" dirty="0">
              <a:solidFill>
                <a:srgbClr val="000099"/>
              </a:solidFill>
            </a:endParaRPr>
          </a:p>
        </p:txBody>
      </p:sp>
      <p:sp>
        <p:nvSpPr>
          <p:cNvPr id="6" name="Date Placeholder 5"/>
          <p:cNvSpPr>
            <a:spLocks noGrp="1"/>
          </p:cNvSpPr>
          <p:nvPr>
            <p:ph type="dt" sz="half" idx="10"/>
          </p:nvPr>
        </p:nvSpPr>
        <p:spPr/>
        <p:txBody>
          <a:bodyPr/>
          <a:lstStyle/>
          <a:p>
            <a:r>
              <a:rPr lang="en-US" altLang="ja-JP" smtClean="0"/>
              <a:t>Spring, 2004</a:t>
            </a:r>
            <a:endParaRPr lang="en-US" altLang="ja-JP"/>
          </a:p>
        </p:txBody>
      </p:sp>
      <p:sp>
        <p:nvSpPr>
          <p:cNvPr id="7" name="Slide Number Placeholder 6"/>
          <p:cNvSpPr>
            <a:spLocks noGrp="1"/>
          </p:cNvSpPr>
          <p:nvPr>
            <p:ph type="sldNum" sz="quarter" idx="12"/>
          </p:nvPr>
        </p:nvSpPr>
        <p:spPr/>
        <p:txBody>
          <a:bodyPr/>
          <a:lstStyle/>
          <a:p>
            <a:fld id="{1A755A02-71C0-4B00-8214-02101EC3C51A}" type="slidenum">
              <a:rPr lang="en-US" altLang="ja-JP" smtClean="0"/>
              <a:pPr/>
              <a:t>26</a:t>
            </a:fld>
            <a:endParaRPr lang="en-US" altLang="ja-JP"/>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350963" y="311401"/>
            <a:ext cx="7793037" cy="486885"/>
          </a:xfrm>
        </p:spPr>
        <p:txBody>
          <a:bodyPr>
            <a:normAutofit fontScale="90000"/>
          </a:bodyPr>
          <a:lstStyle/>
          <a:p>
            <a:pPr>
              <a:defRPr/>
            </a:pPr>
            <a:r>
              <a:rPr lang="en-US" dirty="0" smtClean="0">
                <a:effectLst/>
                <a:latin typeface="Times New Roman" pitchFamily="18" charset="0"/>
                <a:cs typeface="Times New Roman" pitchFamily="18" charset="0"/>
              </a:rPr>
              <a:t>Indexed Allocation</a:t>
            </a:r>
          </a:p>
        </p:txBody>
      </p:sp>
      <p:sp>
        <p:nvSpPr>
          <p:cNvPr id="28675" name="Rectangle 3"/>
          <p:cNvSpPr>
            <a:spLocks noGrp="1" noChangeArrowheads="1"/>
          </p:cNvSpPr>
          <p:nvPr>
            <p:ph type="body" idx="1"/>
          </p:nvPr>
        </p:nvSpPr>
        <p:spPr>
          <a:xfrm>
            <a:off x="1113208" y="892832"/>
            <a:ext cx="7029450" cy="1362075"/>
          </a:xfrm>
        </p:spPr>
        <p:txBody>
          <a:bodyPr>
            <a:noAutofit/>
          </a:bodyPr>
          <a:lstStyle/>
          <a:p>
            <a:pPr>
              <a:lnSpc>
                <a:spcPct val="150000"/>
              </a:lnSpc>
            </a:pPr>
            <a:r>
              <a:rPr lang="en-US" sz="2200" dirty="0" smtClean="0">
                <a:latin typeface="Times New Roman" pitchFamily="18" charset="0"/>
                <a:cs typeface="Times New Roman" pitchFamily="18" charset="0"/>
              </a:rPr>
              <a:t>Each file has its own index block, which is an array of disk-block addresses</a:t>
            </a:r>
          </a:p>
          <a:p>
            <a:r>
              <a:rPr lang="en-US" sz="2200" dirty="0" smtClean="0">
                <a:latin typeface="Times New Roman" pitchFamily="18" charset="0"/>
                <a:cs typeface="Times New Roman" pitchFamily="18" charset="0"/>
              </a:rPr>
              <a:t>Supports direct access by bringing all the pointers together into the index block</a:t>
            </a:r>
          </a:p>
          <a:p>
            <a:r>
              <a:rPr lang="en-US" sz="2200" dirty="0" smtClean="0">
                <a:latin typeface="Times New Roman" pitchFamily="18" charset="0"/>
                <a:cs typeface="Times New Roman" pitchFamily="18" charset="0"/>
              </a:rPr>
              <a:t>To read ith block , read index block entry, gives direct access.</a:t>
            </a:r>
          </a:p>
          <a:p>
            <a:r>
              <a:rPr lang="en-US" sz="2200" dirty="0" smtClean="0">
                <a:latin typeface="Times New Roman" pitchFamily="18" charset="0"/>
                <a:cs typeface="Times New Roman" pitchFamily="18" charset="0"/>
              </a:rPr>
              <a:t> Dynamic allocation without external fragmentation, but has overhead of index block.</a:t>
            </a:r>
          </a:p>
          <a:p>
            <a:pPr>
              <a:lnSpc>
                <a:spcPct val="150000"/>
              </a:lnSpc>
            </a:pPr>
            <a:r>
              <a:rPr lang="en-US" sz="2200" dirty="0" smtClean="0">
                <a:latin typeface="Times New Roman" pitchFamily="18" charset="0"/>
                <a:cs typeface="Times New Roman" pitchFamily="18" charset="0"/>
              </a:rPr>
              <a:t>Logical view.</a:t>
            </a:r>
          </a:p>
        </p:txBody>
      </p:sp>
      <p:sp>
        <p:nvSpPr>
          <p:cNvPr id="28676" name="Rectangle 4"/>
          <p:cNvSpPr>
            <a:spLocks noChangeArrowheads="1"/>
          </p:cNvSpPr>
          <p:nvPr/>
        </p:nvSpPr>
        <p:spPr bwMode="auto">
          <a:xfrm>
            <a:off x="3261395" y="4816894"/>
            <a:ext cx="606425" cy="3317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3261395" y="5142331"/>
            <a:ext cx="606425" cy="3317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78" name="Rectangle 6"/>
          <p:cNvSpPr>
            <a:spLocks noChangeArrowheads="1"/>
          </p:cNvSpPr>
          <p:nvPr/>
        </p:nvSpPr>
        <p:spPr bwMode="auto">
          <a:xfrm>
            <a:off x="3261395" y="5467769"/>
            <a:ext cx="606425" cy="3317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79" name="Rectangle 7"/>
          <p:cNvSpPr>
            <a:spLocks noChangeArrowheads="1"/>
          </p:cNvSpPr>
          <p:nvPr/>
        </p:nvSpPr>
        <p:spPr bwMode="auto">
          <a:xfrm>
            <a:off x="3261395" y="5793206"/>
            <a:ext cx="606425" cy="33178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0" name="Rectangle 8"/>
          <p:cNvSpPr>
            <a:spLocks noChangeArrowheads="1"/>
          </p:cNvSpPr>
          <p:nvPr/>
        </p:nvSpPr>
        <p:spPr bwMode="auto">
          <a:xfrm>
            <a:off x="3261395" y="6118644"/>
            <a:ext cx="606425" cy="33178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1" name="Rectangle 9"/>
          <p:cNvSpPr>
            <a:spLocks noChangeArrowheads="1"/>
          </p:cNvSpPr>
          <p:nvPr/>
        </p:nvSpPr>
        <p:spPr bwMode="auto">
          <a:xfrm>
            <a:off x="4820320" y="4831181"/>
            <a:ext cx="201613" cy="1730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2" name="Rectangle 10"/>
          <p:cNvSpPr>
            <a:spLocks noChangeArrowheads="1"/>
          </p:cNvSpPr>
          <p:nvPr/>
        </p:nvSpPr>
        <p:spPr bwMode="auto">
          <a:xfrm>
            <a:off x="4820320" y="5199481"/>
            <a:ext cx="201613" cy="1730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3" name="Rectangle 11"/>
          <p:cNvSpPr>
            <a:spLocks noChangeArrowheads="1"/>
          </p:cNvSpPr>
          <p:nvPr/>
        </p:nvSpPr>
        <p:spPr bwMode="auto">
          <a:xfrm>
            <a:off x="4820320" y="5567781"/>
            <a:ext cx="201613" cy="1730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4" name="Rectangle 12"/>
          <p:cNvSpPr>
            <a:spLocks noChangeArrowheads="1"/>
          </p:cNvSpPr>
          <p:nvPr/>
        </p:nvSpPr>
        <p:spPr bwMode="auto">
          <a:xfrm>
            <a:off x="4820320" y="5936081"/>
            <a:ext cx="201613" cy="1730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5" name="Rectangle 13"/>
          <p:cNvSpPr>
            <a:spLocks noChangeArrowheads="1"/>
          </p:cNvSpPr>
          <p:nvPr/>
        </p:nvSpPr>
        <p:spPr bwMode="auto">
          <a:xfrm>
            <a:off x="4820320" y="6304381"/>
            <a:ext cx="201613" cy="1730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86" name="Line 14"/>
          <p:cNvSpPr>
            <a:spLocks noChangeShapeType="1"/>
          </p:cNvSpPr>
          <p:nvPr/>
        </p:nvSpPr>
        <p:spPr bwMode="auto">
          <a:xfrm>
            <a:off x="3896395" y="4918494"/>
            <a:ext cx="923925" cy="0"/>
          </a:xfrm>
          <a:prstGeom prst="line">
            <a:avLst/>
          </a:prstGeom>
          <a:noFill/>
          <a:ln w="9525">
            <a:solidFill>
              <a:schemeClr val="tx1"/>
            </a:solidFill>
            <a:round/>
            <a:headEnd/>
            <a:tailEnd type="arrow" w="med" len="med"/>
          </a:ln>
        </p:spPr>
        <p:txBody>
          <a:bodyPr wrap="none" anchor="ctr"/>
          <a:lstStyle/>
          <a:p>
            <a:endParaRPr lang="en-US"/>
          </a:p>
        </p:txBody>
      </p:sp>
      <p:sp>
        <p:nvSpPr>
          <p:cNvPr id="28687" name="Line 15"/>
          <p:cNvSpPr>
            <a:spLocks noChangeShapeType="1"/>
          </p:cNvSpPr>
          <p:nvPr/>
        </p:nvSpPr>
        <p:spPr bwMode="auto">
          <a:xfrm>
            <a:off x="3861470" y="5258219"/>
            <a:ext cx="923925" cy="0"/>
          </a:xfrm>
          <a:prstGeom prst="line">
            <a:avLst/>
          </a:prstGeom>
          <a:noFill/>
          <a:ln w="9525">
            <a:solidFill>
              <a:schemeClr val="tx1"/>
            </a:solidFill>
            <a:round/>
            <a:headEnd/>
            <a:tailEnd type="arrow" w="med" len="med"/>
          </a:ln>
        </p:spPr>
        <p:txBody>
          <a:bodyPr wrap="none" anchor="ctr"/>
          <a:lstStyle/>
          <a:p>
            <a:endParaRPr lang="en-US"/>
          </a:p>
        </p:txBody>
      </p:sp>
      <p:sp>
        <p:nvSpPr>
          <p:cNvPr id="28688" name="Line 16"/>
          <p:cNvSpPr>
            <a:spLocks noChangeShapeType="1"/>
          </p:cNvSpPr>
          <p:nvPr/>
        </p:nvSpPr>
        <p:spPr bwMode="auto">
          <a:xfrm>
            <a:off x="3869408" y="5669381"/>
            <a:ext cx="923925" cy="0"/>
          </a:xfrm>
          <a:prstGeom prst="line">
            <a:avLst/>
          </a:prstGeom>
          <a:noFill/>
          <a:ln w="9525">
            <a:solidFill>
              <a:schemeClr val="tx1"/>
            </a:solidFill>
            <a:round/>
            <a:headEnd/>
            <a:tailEnd type="arrow" w="med" len="med"/>
          </a:ln>
        </p:spPr>
        <p:txBody>
          <a:bodyPr wrap="none" anchor="ctr"/>
          <a:lstStyle/>
          <a:p>
            <a:endParaRPr lang="en-US"/>
          </a:p>
        </p:txBody>
      </p:sp>
      <p:sp>
        <p:nvSpPr>
          <p:cNvPr id="28689" name="Line 17"/>
          <p:cNvSpPr>
            <a:spLocks noChangeShapeType="1"/>
          </p:cNvSpPr>
          <p:nvPr/>
        </p:nvSpPr>
        <p:spPr bwMode="auto">
          <a:xfrm>
            <a:off x="3834483" y="6023394"/>
            <a:ext cx="923925" cy="0"/>
          </a:xfrm>
          <a:prstGeom prst="line">
            <a:avLst/>
          </a:prstGeom>
          <a:noFill/>
          <a:ln w="9525">
            <a:solidFill>
              <a:schemeClr val="tx1"/>
            </a:solidFill>
            <a:round/>
            <a:headEnd/>
            <a:tailEnd type="arrow" w="med" len="med"/>
          </a:ln>
        </p:spPr>
        <p:txBody>
          <a:bodyPr wrap="none" anchor="ctr"/>
          <a:lstStyle/>
          <a:p>
            <a:endParaRPr lang="en-US"/>
          </a:p>
        </p:txBody>
      </p:sp>
      <p:sp>
        <p:nvSpPr>
          <p:cNvPr id="28690" name="Line 18"/>
          <p:cNvSpPr>
            <a:spLocks noChangeShapeType="1"/>
          </p:cNvSpPr>
          <p:nvPr/>
        </p:nvSpPr>
        <p:spPr bwMode="auto">
          <a:xfrm>
            <a:off x="3856708" y="6377406"/>
            <a:ext cx="923925" cy="0"/>
          </a:xfrm>
          <a:prstGeom prst="line">
            <a:avLst/>
          </a:prstGeom>
          <a:noFill/>
          <a:ln w="9525">
            <a:solidFill>
              <a:schemeClr val="tx1"/>
            </a:solidFill>
            <a:round/>
            <a:headEnd/>
            <a:tailEnd type="arrow" w="med" len="med"/>
          </a:ln>
        </p:spPr>
        <p:txBody>
          <a:bodyPr wrap="none" anchor="ctr"/>
          <a:lstStyle/>
          <a:p>
            <a:endParaRPr lang="en-US"/>
          </a:p>
        </p:txBody>
      </p:sp>
      <p:sp>
        <p:nvSpPr>
          <p:cNvPr id="28691" name="Text Box 19"/>
          <p:cNvSpPr txBox="1">
            <a:spLocks noChangeArrowheads="1"/>
          </p:cNvSpPr>
          <p:nvPr/>
        </p:nvSpPr>
        <p:spPr bwMode="auto">
          <a:xfrm>
            <a:off x="3480554" y="6491288"/>
            <a:ext cx="1093568" cy="338554"/>
          </a:xfrm>
          <a:prstGeom prst="rect">
            <a:avLst/>
          </a:prstGeom>
          <a:noFill/>
          <a:ln w="9525">
            <a:noFill/>
            <a:miter lim="800000"/>
            <a:headEnd/>
            <a:tailEnd/>
          </a:ln>
        </p:spPr>
        <p:txBody>
          <a:bodyPr wrap="none" anchor="ctr">
            <a:spAutoFit/>
          </a:bodyPr>
          <a:lstStyle/>
          <a:p>
            <a:pPr algn="ctr">
              <a:spcBef>
                <a:spcPct val="50000"/>
              </a:spcBef>
            </a:pPr>
            <a:r>
              <a:rPr lang="en-US" dirty="0">
                <a:solidFill>
                  <a:srgbClr val="000099"/>
                </a:solidFill>
                <a:latin typeface="Times New Roman" pitchFamily="18" charset="0"/>
                <a:cs typeface="Times New Roman" pitchFamily="18" charset="0"/>
              </a:rPr>
              <a:t>index table</a:t>
            </a:r>
          </a:p>
        </p:txBody>
      </p:sp>
      <p:sp>
        <p:nvSpPr>
          <p:cNvPr id="21" name="Slide Number Placeholder 20"/>
          <p:cNvSpPr>
            <a:spLocks noGrp="1"/>
          </p:cNvSpPr>
          <p:nvPr>
            <p:ph type="sldNum" sz="quarter" idx="12"/>
          </p:nvPr>
        </p:nvSpPr>
        <p:spPr/>
        <p:txBody>
          <a:bodyPr/>
          <a:lstStyle/>
          <a:p>
            <a:fld id="{CDA4976F-15FD-468E-A47B-66690D94D72C}" type="slidenum">
              <a:rPr lang="en-US" altLang="ja-JP" smtClean="0"/>
              <a:pPr/>
              <a:t>27</a:t>
            </a:fld>
            <a:endParaRPr lang="en-US" altLang="ja-JP"/>
          </a:p>
        </p:txBody>
      </p:sp>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090781" y="0"/>
            <a:ext cx="7793037" cy="899886"/>
          </a:xfrm>
        </p:spPr>
        <p:txBody>
          <a:bodyPr anchor="b"/>
          <a:lstStyle/>
          <a:p>
            <a:pPr eaLnBrk="1" hangingPunct="1"/>
            <a:r>
              <a:rPr lang="en-US" dirty="0" smtClean="0"/>
              <a:t> </a:t>
            </a:r>
            <a:r>
              <a:rPr lang="en-US" dirty="0" smtClean="0">
                <a:effectLst/>
                <a:latin typeface="Times New Roman" pitchFamily="18" charset="0"/>
                <a:cs typeface="Times New Roman" pitchFamily="18" charset="0"/>
              </a:rPr>
              <a:t>Indexed Allocation</a:t>
            </a:r>
            <a:endParaRPr lang="en-US" sz="2400" dirty="0" smtClean="0">
              <a:effectLst/>
              <a:latin typeface="Times New Roman" pitchFamily="18" charset="0"/>
              <a:cs typeface="Times New Roman" pitchFamily="18" charset="0"/>
            </a:endParaRPr>
          </a:p>
        </p:txBody>
      </p:sp>
      <p:pic>
        <p:nvPicPr>
          <p:cNvPr id="49154" name="Picture 4"/>
          <p:cNvPicPr>
            <a:picLocks noGrp="1" noChangeAspect="1" noChangeArrowheads="1"/>
          </p:cNvPicPr>
          <p:nvPr>
            <p:ph idx="1"/>
          </p:nvPr>
        </p:nvPicPr>
        <p:blipFill>
          <a:blip r:embed="rId3" cstate="print"/>
          <a:srcRect l="7759" t="682" r="8002" b="1366"/>
          <a:stretch>
            <a:fillRect/>
          </a:stretch>
        </p:blipFill>
        <p:spPr>
          <a:xfrm>
            <a:off x="243508" y="1170895"/>
            <a:ext cx="5191125" cy="4525963"/>
          </a:xfrm>
          <a:ln w="38100" cap="flat" cmpd="dbl" algn="ctr">
            <a:solidFill>
              <a:srgbClr val="CC6600"/>
            </a:solidFill>
            <a:headEnd type="none" w="med" len="med"/>
            <a:tailEnd type="none" w="med" len="med"/>
          </a:ln>
        </p:spPr>
      </p:pic>
      <p:sp>
        <p:nvSpPr>
          <p:cNvPr id="4" name="Rectangle 3"/>
          <p:cNvSpPr/>
          <p:nvPr/>
        </p:nvSpPr>
        <p:spPr>
          <a:xfrm>
            <a:off x="5690936" y="725715"/>
            <a:ext cx="3308685" cy="5632311"/>
          </a:xfrm>
          <a:prstGeom prst="rect">
            <a:avLst/>
          </a:prstGeom>
        </p:spPr>
        <p:txBody>
          <a:bodyPr wrap="square">
            <a:spAutoFit/>
          </a:bodyPr>
          <a:lstStyle/>
          <a:p>
            <a:pPr>
              <a:lnSpc>
                <a:spcPct val="150000"/>
              </a:lnSpc>
            </a:pPr>
            <a:r>
              <a:rPr lang="en-US" sz="2400" b="1" dirty="0" smtClean="0">
                <a:solidFill>
                  <a:srgbClr val="FF0000"/>
                </a:solidFill>
                <a:latin typeface="Times New Roman" pitchFamily="18" charset="0"/>
                <a:cs typeface="Times New Roman" pitchFamily="18" charset="0"/>
              </a:rPr>
              <a:t>To create file:</a:t>
            </a:r>
          </a:p>
          <a:p>
            <a:pPr>
              <a:lnSpc>
                <a:spcPct val="150000"/>
              </a:lnSpc>
            </a:pPr>
            <a:r>
              <a:rPr lang="en-US" sz="2400" dirty="0" smtClean="0">
                <a:latin typeface="Times New Roman" pitchFamily="18" charset="0"/>
                <a:cs typeface="Times New Roman" pitchFamily="18" charset="0"/>
              </a:rPr>
              <a:t>All pointers in the index block are set to nil. </a:t>
            </a:r>
          </a:p>
          <a:p>
            <a:pPr>
              <a:lnSpc>
                <a:spcPct val="150000"/>
              </a:lnSpc>
            </a:pPr>
            <a:r>
              <a:rPr lang="en-US" sz="2400" b="1" dirty="0" smtClean="0">
                <a:solidFill>
                  <a:srgbClr val="FF0000"/>
                </a:solidFill>
                <a:latin typeface="Times New Roman" pitchFamily="18" charset="0"/>
                <a:cs typeface="Times New Roman" pitchFamily="18" charset="0"/>
              </a:rPr>
              <a:t>To write a block:</a:t>
            </a:r>
          </a:p>
          <a:p>
            <a:pPr>
              <a:lnSpc>
                <a:spcPct val="150000"/>
              </a:lnSpc>
            </a:pPr>
            <a:r>
              <a:rPr lang="en-US" sz="2400" dirty="0" smtClean="0">
                <a:latin typeface="Times New Roman" pitchFamily="18" charset="0"/>
                <a:cs typeface="Times New Roman" pitchFamily="18" charset="0"/>
              </a:rPr>
              <a:t>When the ith block is first written, a block is obtained from the free-space manager, and its address is put in the ith index-block entry.</a:t>
            </a: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ltLang="ja-JP" smtClean="0"/>
              <a:t>Spring, 2004</a:t>
            </a:r>
            <a:endParaRPr lang="en-US" altLang="ja-JP"/>
          </a:p>
        </p:txBody>
      </p:sp>
      <p:sp>
        <p:nvSpPr>
          <p:cNvPr id="6" name="Slide Number Placeholder 5"/>
          <p:cNvSpPr>
            <a:spLocks noGrp="1"/>
          </p:cNvSpPr>
          <p:nvPr>
            <p:ph type="sldNum" sz="quarter" idx="12"/>
          </p:nvPr>
        </p:nvSpPr>
        <p:spPr/>
        <p:txBody>
          <a:bodyPr/>
          <a:lstStyle/>
          <a:p>
            <a:fld id="{CDA4976F-15FD-468E-A47B-66690D94D72C}" type="slidenum">
              <a:rPr lang="en-US" altLang="ja-JP" smtClean="0"/>
              <a:pPr/>
              <a:t>28</a:t>
            </a:fld>
            <a:endParaRPr lang="en-US" altLang="ja-JP"/>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0105"/>
          </a:xfrm>
        </p:spPr>
        <p:txBody>
          <a:bodyPr>
            <a:normAutofit fontScale="90000"/>
          </a:bodyPr>
          <a:lstStyle/>
          <a:p>
            <a:r>
              <a:rPr lang="en-US" dirty="0" smtClean="0">
                <a:latin typeface="Times New Roman" pitchFamily="18" charset="0"/>
                <a:cs typeface="Times New Roman" pitchFamily="18" charset="0"/>
              </a:rPr>
              <a:t> Indexed Allocation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1016000" y="972458"/>
            <a:ext cx="7837714" cy="5617028"/>
          </a:xfrm>
        </p:spPr>
        <p:txBody>
          <a:bodyPr>
            <a:noAutofit/>
          </a:bodyPr>
          <a:lstStyle/>
          <a:p>
            <a:pPr>
              <a:lnSpc>
                <a:spcPct val="150000"/>
              </a:lnSpc>
            </a:pPr>
            <a:r>
              <a:rPr lang="en-US" sz="2200" dirty="0" smtClean="0">
                <a:solidFill>
                  <a:srgbClr val="000099"/>
                </a:solidFill>
                <a:latin typeface="Times New Roman" pitchFamily="18" charset="0"/>
                <a:cs typeface="Times New Roman" pitchFamily="18" charset="0"/>
              </a:rPr>
              <a:t>The pointer overhead of the index block is generally greater than the pointer overhead of linked allocation.</a:t>
            </a:r>
          </a:p>
          <a:p>
            <a:pPr>
              <a:lnSpc>
                <a:spcPct val="150000"/>
              </a:lnSpc>
            </a:pPr>
            <a:r>
              <a:rPr lang="en-US" sz="2200" dirty="0" smtClean="0">
                <a:solidFill>
                  <a:srgbClr val="FF0000"/>
                </a:solidFill>
                <a:latin typeface="Times New Roman" pitchFamily="18" charset="0"/>
                <a:cs typeface="Times New Roman" pitchFamily="18" charset="0"/>
              </a:rPr>
              <a:t> Consider a file of only two blocks. With linked allocation, we lose the space of only one pointer per block</a:t>
            </a:r>
          </a:p>
          <a:p>
            <a:pPr>
              <a:lnSpc>
                <a:spcPct val="150000"/>
              </a:lnSpc>
            </a:pPr>
            <a:r>
              <a:rPr lang="en-US" sz="2200" dirty="0" smtClean="0">
                <a:solidFill>
                  <a:srgbClr val="000099"/>
                </a:solidFill>
                <a:latin typeface="Times New Roman" pitchFamily="18" charset="0"/>
                <a:cs typeface="Times New Roman" pitchFamily="18" charset="0"/>
              </a:rPr>
              <a:t>With indexed allocation, an entire index block must be allocated.</a:t>
            </a:r>
          </a:p>
          <a:p>
            <a:pPr>
              <a:lnSpc>
                <a:spcPct val="150000"/>
              </a:lnSpc>
            </a:pPr>
            <a:r>
              <a:rPr lang="en-US" sz="2200" dirty="0" smtClean="0">
                <a:solidFill>
                  <a:srgbClr val="FF0000"/>
                </a:solidFill>
                <a:latin typeface="Times New Roman" pitchFamily="18" charset="0"/>
                <a:cs typeface="Times New Roman" pitchFamily="18" charset="0"/>
              </a:rPr>
              <a:t>The question: How large the index block should be?</a:t>
            </a:r>
          </a:p>
          <a:p>
            <a:pPr>
              <a:lnSpc>
                <a:spcPct val="150000"/>
              </a:lnSpc>
            </a:pPr>
            <a:r>
              <a:rPr lang="en-US" sz="2200" dirty="0" smtClean="0">
                <a:latin typeface="Times New Roman" pitchFamily="18" charset="0"/>
                <a:cs typeface="Times New Roman" pitchFamily="18" charset="0"/>
              </a:rPr>
              <a:t> </a:t>
            </a:r>
            <a:r>
              <a:rPr lang="en-US" sz="2200" dirty="0" smtClean="0">
                <a:solidFill>
                  <a:srgbClr val="000099"/>
                </a:solidFill>
                <a:latin typeface="Times New Roman" pitchFamily="18" charset="0"/>
                <a:cs typeface="Times New Roman" pitchFamily="18" charset="0"/>
              </a:rPr>
              <a:t>Every file must have an index block, so we want the index block to be as small as possible. If the index block is too small, however, it will not be able to hold enough pointers for a large file.</a:t>
            </a:r>
          </a:p>
          <a:p>
            <a:pPr>
              <a:lnSpc>
                <a:spcPct val="150000"/>
              </a:lnSpc>
              <a:buNone/>
            </a:pPr>
            <a:endParaRPr lang="en-US" sz="2200" dirty="0">
              <a:solidFill>
                <a:srgbClr val="0000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File Concept</a:t>
            </a:r>
            <a:endParaRPr lang="en-US" dirty="0"/>
          </a:p>
        </p:txBody>
      </p:sp>
      <p:sp>
        <p:nvSpPr>
          <p:cNvPr id="3" name="Content Placeholder 2"/>
          <p:cNvSpPr>
            <a:spLocks noGrp="1"/>
          </p:cNvSpPr>
          <p:nvPr>
            <p:ph idx="1"/>
          </p:nvPr>
        </p:nvSpPr>
        <p:spPr>
          <a:xfrm>
            <a:off x="1435608" y="1447800"/>
            <a:ext cx="7498080" cy="4967288"/>
          </a:xfrm>
        </p:spPr>
        <p:txBody>
          <a:bodyPr>
            <a:normAutofit fontScale="62500" lnSpcReduction="20000"/>
          </a:bodyPr>
          <a:lstStyle/>
          <a:p>
            <a:pPr>
              <a:lnSpc>
                <a:spcPct val="160000"/>
              </a:lnSpc>
            </a:pPr>
            <a:r>
              <a:rPr lang="en-US" dirty="0" smtClean="0">
                <a:latin typeface="Times New Roman" pitchFamily="18" charset="0"/>
                <a:cs typeface="Times New Roman" pitchFamily="18" charset="0"/>
              </a:rPr>
              <a:t>A file has a certain defined </a:t>
            </a:r>
            <a:r>
              <a:rPr lang="en-US" b="1" dirty="0" smtClean="0">
                <a:latin typeface="Times New Roman" pitchFamily="18" charset="0"/>
                <a:cs typeface="Times New Roman" pitchFamily="18" charset="0"/>
              </a:rPr>
              <a:t>structure according to its </a:t>
            </a:r>
            <a:r>
              <a:rPr lang="en-US" dirty="0" smtClean="0">
                <a:latin typeface="Times New Roman" pitchFamily="18" charset="0"/>
                <a:cs typeface="Times New Roman" pitchFamily="18" charset="0"/>
              </a:rPr>
              <a:t>type. </a:t>
            </a:r>
          </a:p>
          <a:p>
            <a:pPr>
              <a:lnSpc>
                <a:spcPct val="160000"/>
              </a:lnSpc>
            </a:pPr>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text file is a sequence of characters organized into lines (and possibly </a:t>
            </a:r>
            <a:r>
              <a:rPr lang="en-US" dirty="0" smtClean="0">
                <a:latin typeface="Times New Roman" pitchFamily="18" charset="0"/>
                <a:cs typeface="Times New Roman" pitchFamily="18" charset="0"/>
              </a:rPr>
              <a:t>pages). </a:t>
            </a:r>
          </a:p>
          <a:p>
            <a:pPr>
              <a:lnSpc>
                <a:spcPct val="160000"/>
              </a:lnSpc>
            </a:pPr>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source file is a sequence of subroutines and functions, each of which is </a:t>
            </a:r>
            <a:r>
              <a:rPr lang="en-US" dirty="0" smtClean="0">
                <a:latin typeface="Times New Roman" pitchFamily="18" charset="0"/>
                <a:cs typeface="Times New Roman" pitchFamily="18" charset="0"/>
              </a:rPr>
              <a:t>further organized as declarations followed by executable statements.  </a:t>
            </a:r>
          </a:p>
          <a:p>
            <a:pPr>
              <a:lnSpc>
                <a:spcPct val="160000"/>
              </a:lnSpc>
            </a:pPr>
            <a:r>
              <a:rPr lang="en-US" dirty="0" smtClean="0">
                <a:latin typeface="Times New Roman" pitchFamily="18" charset="0"/>
                <a:cs typeface="Times New Roman" pitchFamily="18" charset="0"/>
              </a:rPr>
              <a:t>An </a:t>
            </a:r>
            <a:r>
              <a:rPr lang="en-US" i="1" dirty="0" smtClean="0">
                <a:latin typeface="Times New Roman" pitchFamily="18" charset="0"/>
                <a:cs typeface="Times New Roman" pitchFamily="18" charset="0"/>
              </a:rPr>
              <a:t>object </a:t>
            </a:r>
            <a:r>
              <a:rPr lang="en-US" dirty="0" smtClean="0">
                <a:latin typeface="Times New Roman" pitchFamily="18" charset="0"/>
                <a:cs typeface="Times New Roman" pitchFamily="18" charset="0"/>
              </a:rPr>
              <a:t>file is a sequence of bytes organized into blocks understandable by the system's linker. </a:t>
            </a:r>
          </a:p>
          <a:p>
            <a:pPr>
              <a:lnSpc>
                <a:spcPct val="160000"/>
              </a:lnSpc>
            </a:pPr>
            <a:r>
              <a:rPr lang="en-US" dirty="0" smtClean="0">
                <a:latin typeface="Times New Roman" pitchFamily="18" charset="0"/>
                <a:cs typeface="Times New Roman" pitchFamily="18" charset="0"/>
              </a:rPr>
              <a:t>An </a:t>
            </a:r>
            <a:r>
              <a:rPr lang="en-US" i="1" dirty="0" smtClean="0">
                <a:latin typeface="Times New Roman" pitchFamily="18" charset="0"/>
                <a:cs typeface="Times New Roman" pitchFamily="18" charset="0"/>
              </a:rPr>
              <a:t>executable file is a series of code sections that the loader can bring into </a:t>
            </a:r>
            <a:r>
              <a:rPr lang="en-US" dirty="0" smtClean="0">
                <a:latin typeface="Times New Roman" pitchFamily="18" charset="0"/>
                <a:cs typeface="Times New Roman" pitchFamily="18" charset="0"/>
              </a:rPr>
              <a:t>memory and execute.</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Spring, 2004</a:t>
            </a:r>
            <a:endParaRPr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Indexed Allocation</a:t>
            </a:r>
            <a:endParaRPr lang="en-US" dirty="0"/>
          </a:p>
        </p:txBody>
      </p:sp>
      <p:sp>
        <p:nvSpPr>
          <p:cNvPr id="3" name="Text Placeholder 2"/>
          <p:cNvSpPr>
            <a:spLocks noGrp="1"/>
          </p:cNvSpPr>
          <p:nvPr>
            <p:ph type="body" idx="1"/>
          </p:nvPr>
        </p:nvSpPr>
        <p:spPr/>
        <p:txBody>
          <a:bodyPr/>
          <a:lstStyle/>
          <a:p>
            <a:pPr>
              <a:buNone/>
            </a:pPr>
            <a:r>
              <a:rPr lang="en-US" dirty="0" smtClean="0">
                <a:latin typeface="Times New Roman" pitchFamily="18" charset="0"/>
                <a:cs typeface="Times New Roman" pitchFamily="18" charset="0"/>
              </a:rPr>
              <a:t> Indexed Allocation schemes</a:t>
            </a:r>
          </a:p>
          <a:p>
            <a:pPr marL="514350" indent="-514350">
              <a:buAutoNum type="arabicPeriod"/>
            </a:pPr>
            <a:r>
              <a:rPr lang="en-US" dirty="0" smtClean="0">
                <a:latin typeface="Times New Roman" pitchFamily="18" charset="0"/>
                <a:cs typeface="Times New Roman" pitchFamily="18" charset="0"/>
              </a:rPr>
              <a:t>Linked scheme</a:t>
            </a:r>
          </a:p>
          <a:p>
            <a:pPr marL="514350" indent="-514350">
              <a:buAutoNum type="arabicPeriod"/>
            </a:pPr>
            <a:r>
              <a:rPr lang="en-US" dirty="0" smtClean="0">
                <a:latin typeface="Times New Roman" pitchFamily="18" charset="0"/>
                <a:cs typeface="Times New Roman" pitchFamily="18" charset="0"/>
              </a:rPr>
              <a:t>Multilevel index scheme</a:t>
            </a:r>
          </a:p>
          <a:p>
            <a:pPr marL="514350" indent="-514350">
              <a:buAutoNum type="arabicPeriod"/>
            </a:pPr>
            <a:r>
              <a:rPr lang="en-US" dirty="0" smtClean="0">
                <a:latin typeface="Times New Roman" pitchFamily="18" charset="0"/>
                <a:cs typeface="Times New Roman" pitchFamily="18" charset="0"/>
              </a:rPr>
              <a:t>Combined scheme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p:spPr>
        <p:txBody>
          <a:bodyPr/>
          <a:lstStyle/>
          <a:p>
            <a:fld id="{A7BACE92-D164-4A5E-AD1E-09F5AC640BCC}" type="slidenum">
              <a:rPr lang="en-US" altLang="ja-JP"/>
              <a:pPr/>
              <a:t>31</a:t>
            </a:fld>
            <a:endParaRPr lang="en-US" altLang="ja-JP"/>
          </a:p>
        </p:txBody>
      </p:sp>
      <p:sp>
        <p:nvSpPr>
          <p:cNvPr id="29700" name="Oval 18"/>
          <p:cNvSpPr>
            <a:spLocks noChangeArrowheads="1"/>
          </p:cNvSpPr>
          <p:nvPr/>
        </p:nvSpPr>
        <p:spPr bwMode="auto">
          <a:xfrm>
            <a:off x="4838700" y="3352800"/>
            <a:ext cx="2362200" cy="2305050"/>
          </a:xfrm>
          <a:prstGeom prst="ellipse">
            <a:avLst/>
          </a:prstGeom>
          <a:solidFill>
            <a:schemeClr val="bg1">
              <a:alpha val="50195"/>
            </a:schemeClr>
          </a:solidFill>
          <a:ln w="9525">
            <a:solidFill>
              <a:schemeClr val="tx1"/>
            </a:solidFill>
            <a:miter lim="800000"/>
            <a:headEnd/>
            <a:tailEnd/>
          </a:ln>
        </p:spPr>
        <p:txBody>
          <a:bodyPr wrap="none" anchor="ctr"/>
          <a:lstStyle/>
          <a:p>
            <a:pPr algn="ctr">
              <a:lnSpc>
                <a:spcPct val="85000"/>
              </a:lnSpc>
            </a:pPr>
            <a:r>
              <a:rPr lang="en-US" altLang="ja-JP" sz="1400"/>
              <a:t>4</a:t>
            </a:r>
          </a:p>
          <a:p>
            <a:pPr algn="ctr">
              <a:lnSpc>
                <a:spcPct val="85000"/>
              </a:lnSpc>
            </a:pPr>
            <a:r>
              <a:rPr lang="en-US" altLang="ja-JP" sz="1400"/>
              <a:t>5</a:t>
            </a:r>
          </a:p>
          <a:p>
            <a:pPr algn="ctr">
              <a:lnSpc>
                <a:spcPct val="85000"/>
              </a:lnSpc>
            </a:pPr>
            <a:r>
              <a:rPr lang="en-US" altLang="ja-JP" sz="1400"/>
              <a:t>6</a:t>
            </a:r>
          </a:p>
          <a:p>
            <a:pPr algn="ctr">
              <a:lnSpc>
                <a:spcPct val="85000"/>
              </a:lnSpc>
            </a:pPr>
            <a:r>
              <a:rPr lang="en-US" altLang="ja-JP" sz="1400"/>
              <a:t>.</a:t>
            </a:r>
          </a:p>
          <a:p>
            <a:pPr algn="ctr">
              <a:lnSpc>
                <a:spcPct val="85000"/>
              </a:lnSpc>
            </a:pPr>
            <a:r>
              <a:rPr lang="en-US" altLang="ja-JP" sz="1400"/>
              <a:t>.</a:t>
            </a:r>
          </a:p>
          <a:p>
            <a:pPr algn="ctr">
              <a:lnSpc>
                <a:spcPct val="85000"/>
              </a:lnSpc>
            </a:pPr>
            <a:r>
              <a:rPr lang="en-US" altLang="ja-JP" sz="1400"/>
              <a:t>.</a:t>
            </a:r>
          </a:p>
          <a:p>
            <a:pPr algn="ctr">
              <a:lnSpc>
                <a:spcPct val="85000"/>
              </a:lnSpc>
            </a:pPr>
            <a:r>
              <a:rPr lang="en-US" altLang="ja-JP" sz="1400"/>
              <a:t>.</a:t>
            </a:r>
          </a:p>
          <a:p>
            <a:pPr algn="ctr">
              <a:lnSpc>
                <a:spcPct val="85000"/>
              </a:lnSpc>
            </a:pPr>
            <a:r>
              <a:rPr lang="en-US" altLang="ja-JP" sz="1400"/>
              <a:t>28</a:t>
            </a:r>
          </a:p>
        </p:txBody>
      </p:sp>
      <p:sp>
        <p:nvSpPr>
          <p:cNvPr id="29701" name="Rectangle 2"/>
          <p:cNvSpPr>
            <a:spLocks noGrp="1" noChangeArrowheads="1"/>
          </p:cNvSpPr>
          <p:nvPr>
            <p:ph type="title"/>
          </p:nvPr>
        </p:nvSpPr>
        <p:spPr>
          <a:xfrm>
            <a:off x="434122" y="0"/>
            <a:ext cx="7498080" cy="523648"/>
          </a:xfrm>
        </p:spPr>
        <p:txBody>
          <a:bodyPr>
            <a:normAutofit fontScale="90000"/>
          </a:bodyPr>
          <a:lstStyle/>
          <a:p>
            <a:pPr eaLnBrk="1" hangingPunct="1"/>
            <a:r>
              <a:rPr lang="en-US" altLang="ja-JP" dirty="0" smtClean="0">
                <a:latin typeface="Times New Roman" pitchFamily="18" charset="0"/>
                <a:cs typeface="Times New Roman" pitchFamily="18" charset="0"/>
              </a:rPr>
              <a:t>Linked Scheme in Index Allocation</a:t>
            </a:r>
          </a:p>
        </p:txBody>
      </p:sp>
      <p:pic>
        <p:nvPicPr>
          <p:cNvPr id="29702" name="Picture 4"/>
          <p:cNvPicPr>
            <a:picLocks noChangeAspect="1" noChangeArrowheads="1"/>
          </p:cNvPicPr>
          <p:nvPr/>
        </p:nvPicPr>
        <p:blipFill>
          <a:blip r:embed="rId2" cstate="print"/>
          <a:srcRect l="4932" t="871" r="4906" b="581"/>
          <a:stretch>
            <a:fillRect/>
          </a:stretch>
        </p:blipFill>
        <p:spPr bwMode="auto">
          <a:xfrm>
            <a:off x="247650" y="2025650"/>
            <a:ext cx="4808538" cy="4203700"/>
          </a:xfrm>
          <a:prstGeom prst="rect">
            <a:avLst/>
          </a:prstGeom>
          <a:noFill/>
          <a:ln w="9525">
            <a:noFill/>
            <a:miter lim="800000"/>
            <a:headEnd/>
            <a:tailEnd/>
          </a:ln>
        </p:spPr>
      </p:pic>
      <p:sp>
        <p:nvSpPr>
          <p:cNvPr id="29703" name="Rectangle 5"/>
          <p:cNvSpPr>
            <a:spLocks noChangeArrowheads="1"/>
          </p:cNvSpPr>
          <p:nvPr/>
        </p:nvSpPr>
        <p:spPr bwMode="auto">
          <a:xfrm>
            <a:off x="5200650" y="3733800"/>
            <a:ext cx="1619250" cy="1562100"/>
          </a:xfrm>
          <a:prstGeom prst="rect">
            <a:avLst/>
          </a:prstGeom>
          <a:noFill/>
          <a:ln w="9525">
            <a:solidFill>
              <a:schemeClr val="tx1"/>
            </a:solidFill>
            <a:miter lim="800000"/>
            <a:headEnd/>
            <a:tailEnd/>
          </a:ln>
        </p:spPr>
        <p:txBody>
          <a:bodyPr wrap="none" anchor="ctr"/>
          <a:lstStyle/>
          <a:p>
            <a:endParaRPr lang="ja-JP" altLang="en-US"/>
          </a:p>
        </p:txBody>
      </p:sp>
      <p:sp>
        <p:nvSpPr>
          <p:cNvPr id="29704" name="Rectangle 6"/>
          <p:cNvSpPr>
            <a:spLocks noChangeArrowheads="1"/>
          </p:cNvSpPr>
          <p:nvPr/>
        </p:nvSpPr>
        <p:spPr bwMode="auto">
          <a:xfrm>
            <a:off x="7372350" y="3714750"/>
            <a:ext cx="1619250" cy="1562100"/>
          </a:xfrm>
          <a:prstGeom prst="rect">
            <a:avLst/>
          </a:prstGeom>
          <a:noFill/>
          <a:ln w="9525">
            <a:solidFill>
              <a:schemeClr val="tx1"/>
            </a:solidFill>
            <a:miter lim="800000"/>
            <a:headEnd/>
            <a:tailEnd/>
          </a:ln>
        </p:spPr>
        <p:txBody>
          <a:bodyPr wrap="none" anchor="ctr"/>
          <a:lstStyle/>
          <a:p>
            <a:endParaRPr lang="ja-JP" altLang="en-US"/>
          </a:p>
        </p:txBody>
      </p:sp>
      <p:sp>
        <p:nvSpPr>
          <p:cNvPr id="29705" name="Rectangle 7"/>
          <p:cNvSpPr>
            <a:spLocks noChangeArrowheads="1"/>
          </p:cNvSpPr>
          <p:nvPr/>
        </p:nvSpPr>
        <p:spPr bwMode="auto">
          <a:xfrm>
            <a:off x="1352550" y="5695950"/>
            <a:ext cx="152400" cy="152400"/>
          </a:xfrm>
          <a:prstGeom prst="rect">
            <a:avLst/>
          </a:prstGeom>
          <a:solidFill>
            <a:srgbClr val="C0C0C0"/>
          </a:solidFill>
          <a:ln w="9525">
            <a:solidFill>
              <a:schemeClr val="tx1"/>
            </a:solidFill>
            <a:miter lim="800000"/>
            <a:headEnd/>
            <a:tailEnd/>
          </a:ln>
        </p:spPr>
        <p:txBody>
          <a:bodyPr wrap="none" anchor="ctr"/>
          <a:lstStyle/>
          <a:p>
            <a:endParaRPr lang="ja-JP" altLang="en-US"/>
          </a:p>
        </p:txBody>
      </p:sp>
      <p:sp>
        <p:nvSpPr>
          <p:cNvPr id="29706" name="Rectangle 8"/>
          <p:cNvSpPr>
            <a:spLocks noChangeArrowheads="1"/>
          </p:cNvSpPr>
          <p:nvPr/>
        </p:nvSpPr>
        <p:spPr bwMode="auto">
          <a:xfrm>
            <a:off x="952500" y="5676900"/>
            <a:ext cx="152400" cy="152400"/>
          </a:xfrm>
          <a:prstGeom prst="rect">
            <a:avLst/>
          </a:prstGeom>
          <a:solidFill>
            <a:srgbClr val="C0C0C0"/>
          </a:solidFill>
          <a:ln w="9525">
            <a:solidFill>
              <a:schemeClr val="tx1"/>
            </a:solidFill>
            <a:miter lim="800000"/>
            <a:headEnd/>
            <a:tailEnd/>
          </a:ln>
        </p:spPr>
        <p:txBody>
          <a:bodyPr wrap="none" anchor="ctr"/>
          <a:lstStyle/>
          <a:p>
            <a:endParaRPr lang="ja-JP" altLang="en-US"/>
          </a:p>
        </p:txBody>
      </p:sp>
      <p:sp>
        <p:nvSpPr>
          <p:cNvPr id="29707" name="Rectangle 9"/>
          <p:cNvSpPr>
            <a:spLocks noChangeArrowheads="1"/>
          </p:cNvSpPr>
          <p:nvPr/>
        </p:nvSpPr>
        <p:spPr bwMode="auto">
          <a:xfrm>
            <a:off x="1752600" y="5257800"/>
            <a:ext cx="152400" cy="152400"/>
          </a:xfrm>
          <a:prstGeom prst="rect">
            <a:avLst/>
          </a:prstGeom>
          <a:solidFill>
            <a:srgbClr val="C0C0C0"/>
          </a:solidFill>
          <a:ln w="9525">
            <a:solidFill>
              <a:schemeClr val="tx1"/>
            </a:solidFill>
            <a:miter lim="800000"/>
            <a:headEnd/>
            <a:tailEnd/>
          </a:ln>
        </p:spPr>
        <p:txBody>
          <a:bodyPr wrap="none" anchor="ctr"/>
          <a:lstStyle/>
          <a:p>
            <a:endParaRPr lang="ja-JP" altLang="en-US"/>
          </a:p>
        </p:txBody>
      </p:sp>
      <p:sp>
        <p:nvSpPr>
          <p:cNvPr id="29708" name="Line 10"/>
          <p:cNvSpPr>
            <a:spLocks noChangeShapeType="1"/>
          </p:cNvSpPr>
          <p:nvPr/>
        </p:nvSpPr>
        <p:spPr bwMode="auto">
          <a:xfrm>
            <a:off x="1790700" y="4629150"/>
            <a:ext cx="57150" cy="666750"/>
          </a:xfrm>
          <a:prstGeom prst="line">
            <a:avLst/>
          </a:prstGeom>
          <a:noFill/>
          <a:ln w="9525">
            <a:solidFill>
              <a:schemeClr val="tx1"/>
            </a:solidFill>
            <a:miter lim="800000"/>
            <a:headEnd/>
            <a:tailEnd type="triangle" w="med" len="med"/>
          </a:ln>
        </p:spPr>
        <p:txBody>
          <a:bodyPr wrap="none"/>
          <a:lstStyle/>
          <a:p>
            <a:endParaRPr lang="en-US"/>
          </a:p>
        </p:txBody>
      </p:sp>
      <p:sp>
        <p:nvSpPr>
          <p:cNvPr id="29709" name="Line 12"/>
          <p:cNvSpPr>
            <a:spLocks noChangeShapeType="1"/>
          </p:cNvSpPr>
          <p:nvPr/>
        </p:nvSpPr>
        <p:spPr bwMode="auto">
          <a:xfrm flipH="1">
            <a:off x="1009650" y="4591050"/>
            <a:ext cx="762000" cy="1085850"/>
          </a:xfrm>
          <a:prstGeom prst="line">
            <a:avLst/>
          </a:prstGeom>
          <a:noFill/>
          <a:ln w="9525">
            <a:solidFill>
              <a:schemeClr val="tx1"/>
            </a:solidFill>
            <a:miter lim="800000"/>
            <a:headEnd/>
            <a:tailEnd type="triangle" w="med" len="med"/>
          </a:ln>
        </p:spPr>
        <p:txBody>
          <a:bodyPr wrap="none"/>
          <a:lstStyle/>
          <a:p>
            <a:endParaRPr lang="en-US"/>
          </a:p>
        </p:txBody>
      </p:sp>
      <p:sp>
        <p:nvSpPr>
          <p:cNvPr id="29710" name="Text Box 13"/>
          <p:cNvSpPr txBox="1">
            <a:spLocks noChangeArrowheads="1"/>
          </p:cNvSpPr>
          <p:nvPr/>
        </p:nvSpPr>
        <p:spPr bwMode="auto">
          <a:xfrm>
            <a:off x="3660775" y="4662488"/>
            <a:ext cx="377825" cy="635000"/>
          </a:xfrm>
          <a:prstGeom prst="rect">
            <a:avLst/>
          </a:prstGeom>
          <a:solidFill>
            <a:schemeClr val="bg1"/>
          </a:solidFill>
          <a:ln w="9525">
            <a:noFill/>
            <a:miter lim="800000"/>
            <a:headEnd/>
            <a:tailEnd/>
          </a:ln>
        </p:spPr>
        <p:txBody>
          <a:bodyPr wrap="none">
            <a:spAutoFit/>
          </a:bodyPr>
          <a:lstStyle/>
          <a:p>
            <a:pPr>
              <a:lnSpc>
                <a:spcPct val="85000"/>
              </a:lnSpc>
            </a:pPr>
            <a:r>
              <a:rPr lang="en-US" altLang="ja-JP" sz="1400"/>
              <a:t>27</a:t>
            </a:r>
          </a:p>
          <a:p>
            <a:pPr>
              <a:lnSpc>
                <a:spcPct val="85000"/>
              </a:lnSpc>
            </a:pPr>
            <a:r>
              <a:rPr lang="en-US" altLang="ja-JP" sz="1400"/>
              <a:t>29</a:t>
            </a:r>
          </a:p>
          <a:p>
            <a:pPr>
              <a:lnSpc>
                <a:spcPct val="85000"/>
              </a:lnSpc>
            </a:pPr>
            <a:r>
              <a:rPr lang="en-US" altLang="ja-JP" sz="1400"/>
              <a:t>30</a:t>
            </a:r>
          </a:p>
        </p:txBody>
      </p:sp>
      <p:sp>
        <p:nvSpPr>
          <p:cNvPr id="29711" name="Line 14"/>
          <p:cNvSpPr>
            <a:spLocks noChangeShapeType="1"/>
          </p:cNvSpPr>
          <p:nvPr/>
        </p:nvSpPr>
        <p:spPr bwMode="auto">
          <a:xfrm flipH="1">
            <a:off x="1428750" y="4629150"/>
            <a:ext cx="400050" cy="1066800"/>
          </a:xfrm>
          <a:prstGeom prst="line">
            <a:avLst/>
          </a:prstGeom>
          <a:noFill/>
          <a:ln w="9525">
            <a:solidFill>
              <a:schemeClr val="tx1"/>
            </a:solidFill>
            <a:miter lim="800000"/>
            <a:headEnd/>
            <a:tailEnd type="triangle" w="med" len="med"/>
          </a:ln>
        </p:spPr>
        <p:txBody>
          <a:bodyPr wrap="none"/>
          <a:lstStyle/>
          <a:p>
            <a:endParaRPr lang="en-US"/>
          </a:p>
        </p:txBody>
      </p:sp>
      <p:sp>
        <p:nvSpPr>
          <p:cNvPr id="29712" name="Oval 15"/>
          <p:cNvSpPr>
            <a:spLocks noChangeArrowheads="1"/>
          </p:cNvSpPr>
          <p:nvPr/>
        </p:nvSpPr>
        <p:spPr bwMode="auto">
          <a:xfrm>
            <a:off x="1257300" y="5600700"/>
            <a:ext cx="419100" cy="419100"/>
          </a:xfrm>
          <a:prstGeom prst="ellipse">
            <a:avLst/>
          </a:prstGeom>
          <a:solidFill>
            <a:srgbClr val="C0C0C0">
              <a:alpha val="50195"/>
            </a:srgbClr>
          </a:solidFill>
          <a:ln w="9525">
            <a:solidFill>
              <a:schemeClr val="tx1"/>
            </a:solidFill>
            <a:miter lim="800000"/>
            <a:headEnd/>
            <a:tailEnd/>
          </a:ln>
        </p:spPr>
        <p:txBody>
          <a:bodyPr wrap="none" anchor="ctr"/>
          <a:lstStyle/>
          <a:p>
            <a:endParaRPr lang="ja-JP" altLang="en-US"/>
          </a:p>
        </p:txBody>
      </p:sp>
      <p:sp>
        <p:nvSpPr>
          <p:cNvPr id="29713" name="Line 16"/>
          <p:cNvSpPr>
            <a:spLocks noChangeShapeType="1"/>
          </p:cNvSpPr>
          <p:nvPr/>
        </p:nvSpPr>
        <p:spPr bwMode="auto">
          <a:xfrm flipV="1">
            <a:off x="1504950" y="3352800"/>
            <a:ext cx="4248150" cy="2266950"/>
          </a:xfrm>
          <a:prstGeom prst="line">
            <a:avLst/>
          </a:prstGeom>
          <a:noFill/>
          <a:ln w="9525">
            <a:solidFill>
              <a:schemeClr val="tx1"/>
            </a:solidFill>
            <a:miter lim="800000"/>
            <a:headEnd/>
            <a:tailEnd/>
          </a:ln>
        </p:spPr>
        <p:txBody>
          <a:bodyPr wrap="none"/>
          <a:lstStyle/>
          <a:p>
            <a:endParaRPr lang="en-US"/>
          </a:p>
        </p:txBody>
      </p:sp>
      <p:sp>
        <p:nvSpPr>
          <p:cNvPr id="29714" name="Line 17"/>
          <p:cNvSpPr>
            <a:spLocks noChangeShapeType="1"/>
          </p:cNvSpPr>
          <p:nvPr/>
        </p:nvSpPr>
        <p:spPr bwMode="auto">
          <a:xfrm flipV="1">
            <a:off x="1504950" y="5657850"/>
            <a:ext cx="4324350" cy="361950"/>
          </a:xfrm>
          <a:prstGeom prst="line">
            <a:avLst/>
          </a:prstGeom>
          <a:noFill/>
          <a:ln w="9525">
            <a:solidFill>
              <a:schemeClr val="tx1"/>
            </a:solidFill>
            <a:miter lim="800000"/>
            <a:headEnd/>
            <a:tailEnd/>
          </a:ln>
        </p:spPr>
        <p:txBody>
          <a:bodyPr wrap="none"/>
          <a:lstStyle/>
          <a:p>
            <a:endParaRPr lang="en-US"/>
          </a:p>
        </p:txBody>
      </p:sp>
      <p:sp>
        <p:nvSpPr>
          <p:cNvPr id="29715" name="Freeform 21"/>
          <p:cNvSpPr>
            <a:spLocks/>
          </p:cNvSpPr>
          <p:nvPr/>
        </p:nvSpPr>
        <p:spPr bwMode="auto">
          <a:xfrm>
            <a:off x="4019550" y="3810000"/>
            <a:ext cx="1162050" cy="1333500"/>
          </a:xfrm>
          <a:custGeom>
            <a:avLst/>
            <a:gdLst>
              <a:gd name="T0" fmla="*/ 0 w 732"/>
              <a:gd name="T1" fmla="*/ 1333500 h 840"/>
              <a:gd name="T2" fmla="*/ 704850 w 732"/>
              <a:gd name="T3" fmla="*/ 1333500 h 840"/>
              <a:gd name="T4" fmla="*/ 704850 w 732"/>
              <a:gd name="T5" fmla="*/ 0 h 840"/>
              <a:gd name="T6" fmla="*/ 1162050 w 732"/>
              <a:gd name="T7" fmla="*/ 0 h 840"/>
              <a:gd name="T8" fmla="*/ 0 60000 65536"/>
              <a:gd name="T9" fmla="*/ 0 60000 65536"/>
              <a:gd name="T10" fmla="*/ 0 60000 65536"/>
              <a:gd name="T11" fmla="*/ 0 60000 65536"/>
              <a:gd name="T12" fmla="*/ 0 w 732"/>
              <a:gd name="T13" fmla="*/ 0 h 840"/>
              <a:gd name="T14" fmla="*/ 732 w 732"/>
              <a:gd name="T15" fmla="*/ 840 h 840"/>
            </a:gdLst>
            <a:ahLst/>
            <a:cxnLst>
              <a:cxn ang="T8">
                <a:pos x="T0" y="T1"/>
              </a:cxn>
              <a:cxn ang="T9">
                <a:pos x="T2" y="T3"/>
              </a:cxn>
              <a:cxn ang="T10">
                <a:pos x="T4" y="T5"/>
              </a:cxn>
              <a:cxn ang="T11">
                <a:pos x="T6" y="T7"/>
              </a:cxn>
            </a:cxnLst>
            <a:rect l="T12" t="T13" r="T14" b="T15"/>
            <a:pathLst>
              <a:path w="732" h="840">
                <a:moveTo>
                  <a:pt x="0" y="840"/>
                </a:moveTo>
                <a:lnTo>
                  <a:pt x="444" y="840"/>
                </a:lnTo>
                <a:lnTo>
                  <a:pt x="444" y="0"/>
                </a:lnTo>
                <a:lnTo>
                  <a:pt x="732" y="0"/>
                </a:lnTo>
              </a:path>
            </a:pathLst>
          </a:custGeom>
          <a:noFill/>
          <a:ln w="9525">
            <a:solidFill>
              <a:schemeClr val="tx1"/>
            </a:solidFill>
            <a:miter lim="800000"/>
            <a:headEnd/>
            <a:tailEnd type="triangle" w="lg" len="lg"/>
          </a:ln>
        </p:spPr>
        <p:txBody>
          <a:bodyPr wrap="none"/>
          <a:lstStyle/>
          <a:p>
            <a:endParaRPr lang="ja-JP" altLang="en-US"/>
          </a:p>
        </p:txBody>
      </p:sp>
      <p:sp>
        <p:nvSpPr>
          <p:cNvPr id="29716" name="Freeform 22"/>
          <p:cNvSpPr>
            <a:spLocks/>
          </p:cNvSpPr>
          <p:nvPr/>
        </p:nvSpPr>
        <p:spPr bwMode="auto">
          <a:xfrm>
            <a:off x="6191250" y="3790950"/>
            <a:ext cx="1162050" cy="1333500"/>
          </a:xfrm>
          <a:custGeom>
            <a:avLst/>
            <a:gdLst>
              <a:gd name="T0" fmla="*/ 0 w 732"/>
              <a:gd name="T1" fmla="*/ 1333500 h 840"/>
              <a:gd name="T2" fmla="*/ 704850 w 732"/>
              <a:gd name="T3" fmla="*/ 1333500 h 840"/>
              <a:gd name="T4" fmla="*/ 704850 w 732"/>
              <a:gd name="T5" fmla="*/ 0 h 840"/>
              <a:gd name="T6" fmla="*/ 1162050 w 732"/>
              <a:gd name="T7" fmla="*/ 0 h 840"/>
              <a:gd name="T8" fmla="*/ 0 60000 65536"/>
              <a:gd name="T9" fmla="*/ 0 60000 65536"/>
              <a:gd name="T10" fmla="*/ 0 60000 65536"/>
              <a:gd name="T11" fmla="*/ 0 60000 65536"/>
              <a:gd name="T12" fmla="*/ 0 w 732"/>
              <a:gd name="T13" fmla="*/ 0 h 840"/>
              <a:gd name="T14" fmla="*/ 732 w 732"/>
              <a:gd name="T15" fmla="*/ 840 h 840"/>
            </a:gdLst>
            <a:ahLst/>
            <a:cxnLst>
              <a:cxn ang="T8">
                <a:pos x="T0" y="T1"/>
              </a:cxn>
              <a:cxn ang="T9">
                <a:pos x="T2" y="T3"/>
              </a:cxn>
              <a:cxn ang="T10">
                <a:pos x="T4" y="T5"/>
              </a:cxn>
              <a:cxn ang="T11">
                <a:pos x="T6" y="T7"/>
              </a:cxn>
            </a:cxnLst>
            <a:rect l="T12" t="T13" r="T14" b="T15"/>
            <a:pathLst>
              <a:path w="732" h="840">
                <a:moveTo>
                  <a:pt x="0" y="840"/>
                </a:moveTo>
                <a:lnTo>
                  <a:pt x="444" y="840"/>
                </a:lnTo>
                <a:lnTo>
                  <a:pt x="444" y="0"/>
                </a:lnTo>
                <a:lnTo>
                  <a:pt x="732" y="0"/>
                </a:lnTo>
              </a:path>
            </a:pathLst>
          </a:custGeom>
          <a:noFill/>
          <a:ln w="9525">
            <a:solidFill>
              <a:schemeClr val="tx1"/>
            </a:solidFill>
            <a:miter lim="800000"/>
            <a:headEnd/>
            <a:tailEnd type="triangle" w="lg" len="lg"/>
          </a:ln>
        </p:spPr>
        <p:txBody>
          <a:bodyPr wrap="none"/>
          <a:lstStyle/>
          <a:p>
            <a:endParaRPr lang="ja-JP" altLang="en-US"/>
          </a:p>
        </p:txBody>
      </p:sp>
      <p:sp>
        <p:nvSpPr>
          <p:cNvPr id="281623" name="Text Box 23"/>
          <p:cNvSpPr txBox="1">
            <a:spLocks noChangeArrowheads="1"/>
          </p:cNvSpPr>
          <p:nvPr/>
        </p:nvSpPr>
        <p:spPr bwMode="auto">
          <a:xfrm>
            <a:off x="4978400" y="642066"/>
            <a:ext cx="3947886" cy="1754326"/>
          </a:xfrm>
          <a:prstGeom prst="rect">
            <a:avLst/>
          </a:prstGeom>
          <a:noFill/>
          <a:ln w="9525">
            <a:noFill/>
            <a:miter lim="800000"/>
            <a:headEnd/>
            <a:tailEnd/>
          </a:ln>
        </p:spPr>
        <p:txBody>
          <a:bodyPr wrap="square">
            <a:spAutoFit/>
          </a:bodyPr>
          <a:lstStyle/>
          <a:p>
            <a:r>
              <a:rPr lang="en-US" altLang="ja-JP" dirty="0" smtClean="0">
                <a:solidFill>
                  <a:srgbClr val="FF0000"/>
                </a:solidFill>
                <a:latin typeface="Times New Roman" pitchFamily="18" charset="0"/>
                <a:cs typeface="Times New Roman" pitchFamily="18" charset="0"/>
              </a:rPr>
              <a:t>Index blocks are divided for larger files and linked to each other.</a:t>
            </a:r>
          </a:p>
          <a:p>
            <a:r>
              <a:rPr lang="en-US" altLang="ja-JP" dirty="0" smtClean="0">
                <a:solidFill>
                  <a:srgbClr val="000099"/>
                </a:solidFill>
                <a:latin typeface="Times New Roman" pitchFamily="18" charset="0"/>
                <a:cs typeface="Times New Roman" pitchFamily="18" charset="0"/>
              </a:rPr>
              <a:t>Advantage</a:t>
            </a:r>
            <a:r>
              <a:rPr lang="en-US" altLang="ja-JP" dirty="0">
                <a:solidFill>
                  <a:srgbClr val="000099"/>
                </a:solidFill>
                <a:latin typeface="Times New Roman" pitchFamily="18" charset="0"/>
                <a:cs typeface="Times New Roman" pitchFamily="18" charset="0"/>
              </a:rPr>
              <a:t>:</a:t>
            </a:r>
          </a:p>
          <a:p>
            <a:pPr>
              <a:buFontTx/>
              <a:buChar char="•"/>
            </a:pPr>
            <a:r>
              <a:rPr lang="en-US" altLang="ja-JP" dirty="0">
                <a:latin typeface="Times New Roman" pitchFamily="18" charset="0"/>
                <a:cs typeface="Times New Roman" pitchFamily="18" charset="0"/>
              </a:rPr>
              <a:t>Adjustable to any size of files</a:t>
            </a:r>
          </a:p>
          <a:p>
            <a:r>
              <a:rPr lang="en-US" altLang="ja-JP" dirty="0">
                <a:solidFill>
                  <a:srgbClr val="000099"/>
                </a:solidFill>
                <a:latin typeface="Times New Roman" pitchFamily="18" charset="0"/>
                <a:cs typeface="Times New Roman" pitchFamily="18" charset="0"/>
              </a:rPr>
              <a:t>Disadvantages:</a:t>
            </a:r>
          </a:p>
          <a:p>
            <a:pPr>
              <a:buFontTx/>
              <a:buChar char="•"/>
            </a:pPr>
            <a:r>
              <a:rPr lang="en-US" altLang="ja-JP" dirty="0">
                <a:latin typeface="Times New Roman" pitchFamily="18" charset="0"/>
                <a:cs typeface="Times New Roman" pitchFamily="18" charset="0"/>
              </a:rPr>
              <a:t>Slower random accesses for larger files</a:t>
            </a:r>
          </a:p>
        </p:txBody>
      </p:sp>
      <p:sp>
        <p:nvSpPr>
          <p:cNvPr id="22" name="Date Placeholder 21"/>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23"/>
                                        </p:tgtEl>
                                        <p:attrNameLst>
                                          <p:attrName>style.visibility</p:attrName>
                                        </p:attrNameLst>
                                      </p:cBhvr>
                                      <p:to>
                                        <p:strVal val="visible"/>
                                      </p:to>
                                    </p:set>
                                    <p:anim calcmode="lin" valueType="num">
                                      <p:cBhvr additive="base">
                                        <p:cTn id="7" dur="500" fill="hold"/>
                                        <p:tgtEl>
                                          <p:spTgt spid="281623"/>
                                        </p:tgtEl>
                                        <p:attrNameLst>
                                          <p:attrName>ppt_x</p:attrName>
                                        </p:attrNameLst>
                                      </p:cBhvr>
                                      <p:tavLst>
                                        <p:tav tm="0">
                                          <p:val>
                                            <p:strVal val="0-#ppt_w/2"/>
                                          </p:val>
                                        </p:tav>
                                        <p:tav tm="100000">
                                          <p:val>
                                            <p:strVal val="#ppt_x"/>
                                          </p:val>
                                        </p:tav>
                                      </p:tavLst>
                                    </p:anim>
                                    <p:anim calcmode="lin" valueType="num">
                                      <p:cBhvr additive="base">
                                        <p:cTn id="8" dur="500" fill="hold"/>
                                        <p:tgtEl>
                                          <p:spTgt spid="2816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10312" y="231095"/>
            <a:ext cx="8933688" cy="683305"/>
          </a:xfrm>
        </p:spPr>
        <p:txBody>
          <a:bodyPr>
            <a:normAutofit fontScale="90000"/>
          </a:bodyPr>
          <a:lstStyle/>
          <a:p>
            <a:pPr>
              <a:defRPr/>
            </a:pPr>
            <a:r>
              <a:rPr lang="en-US" dirty="0" smtClean="0">
                <a:latin typeface="Times New Roman" pitchFamily="18" charset="0"/>
                <a:cs typeface="Times New Roman" pitchFamily="18" charset="0"/>
              </a:rPr>
              <a:t>Indexed Allocation – Multilevel indexing</a:t>
            </a:r>
          </a:p>
        </p:txBody>
      </p:sp>
      <p:sp>
        <p:nvSpPr>
          <p:cNvPr id="33795" name="Rectangle 3"/>
          <p:cNvSpPr>
            <a:spLocks noChangeArrowheads="1"/>
          </p:cNvSpPr>
          <p:nvPr/>
        </p:nvSpPr>
        <p:spPr bwMode="auto">
          <a:xfrm>
            <a:off x="5167050" y="1149612"/>
            <a:ext cx="1674812" cy="3824288"/>
          </a:xfrm>
          <a:prstGeom prst="rect">
            <a:avLst/>
          </a:prstGeom>
          <a:noFill/>
          <a:ln w="9525">
            <a:solidFill>
              <a:schemeClr val="tx1"/>
            </a:solidFill>
            <a:miter lim="800000"/>
            <a:headEnd/>
            <a:tailEnd/>
          </a:ln>
        </p:spPr>
        <p:txBody>
          <a:bodyPr wrap="none" anchor="ctr"/>
          <a:lstStyle/>
          <a:p>
            <a:endParaRPr lang="en-US"/>
          </a:p>
        </p:txBody>
      </p:sp>
      <p:sp>
        <p:nvSpPr>
          <p:cNvPr id="33796" name="Rectangle 4"/>
          <p:cNvSpPr>
            <a:spLocks noChangeArrowheads="1"/>
          </p:cNvSpPr>
          <p:nvPr/>
        </p:nvSpPr>
        <p:spPr bwMode="auto">
          <a:xfrm>
            <a:off x="5455975" y="1452825"/>
            <a:ext cx="1096962" cy="27463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797" name="Rectangle 5"/>
          <p:cNvSpPr>
            <a:spLocks noChangeArrowheads="1"/>
          </p:cNvSpPr>
          <p:nvPr/>
        </p:nvSpPr>
        <p:spPr bwMode="auto">
          <a:xfrm>
            <a:off x="5457562" y="1730637"/>
            <a:ext cx="1096963"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798" name="Rectangle 6"/>
          <p:cNvSpPr>
            <a:spLocks noChangeArrowheads="1"/>
          </p:cNvSpPr>
          <p:nvPr/>
        </p:nvSpPr>
        <p:spPr bwMode="auto">
          <a:xfrm>
            <a:off x="5459150" y="1959237"/>
            <a:ext cx="1096962"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799" name="Rectangle 7"/>
          <p:cNvSpPr>
            <a:spLocks noChangeArrowheads="1"/>
          </p:cNvSpPr>
          <p:nvPr/>
        </p:nvSpPr>
        <p:spPr bwMode="auto">
          <a:xfrm>
            <a:off x="5455975" y="2595825"/>
            <a:ext cx="1096962" cy="27463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0" name="Rectangle 8"/>
          <p:cNvSpPr>
            <a:spLocks noChangeArrowheads="1"/>
          </p:cNvSpPr>
          <p:nvPr/>
        </p:nvSpPr>
        <p:spPr bwMode="auto">
          <a:xfrm>
            <a:off x="5457562" y="2873637"/>
            <a:ext cx="1096963"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1" name="Rectangle 9"/>
          <p:cNvSpPr>
            <a:spLocks noChangeArrowheads="1"/>
          </p:cNvSpPr>
          <p:nvPr/>
        </p:nvSpPr>
        <p:spPr bwMode="auto">
          <a:xfrm>
            <a:off x="5457562" y="3788037"/>
            <a:ext cx="1066800" cy="838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2" name="Rectangle 10"/>
          <p:cNvSpPr>
            <a:spLocks noChangeArrowheads="1"/>
          </p:cNvSpPr>
          <p:nvPr/>
        </p:nvSpPr>
        <p:spPr bwMode="auto">
          <a:xfrm>
            <a:off x="7667362" y="968637"/>
            <a:ext cx="1066800" cy="4038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3" name="Rectangle 11"/>
          <p:cNvSpPr>
            <a:spLocks noChangeArrowheads="1"/>
          </p:cNvSpPr>
          <p:nvPr/>
        </p:nvSpPr>
        <p:spPr bwMode="auto">
          <a:xfrm>
            <a:off x="7848337" y="1197237"/>
            <a:ext cx="733425" cy="685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4" name="Rectangle 12"/>
          <p:cNvSpPr>
            <a:spLocks noChangeArrowheads="1"/>
          </p:cNvSpPr>
          <p:nvPr/>
        </p:nvSpPr>
        <p:spPr bwMode="auto">
          <a:xfrm>
            <a:off x="7848337" y="2111637"/>
            <a:ext cx="733425" cy="685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5" name="Rectangle 13"/>
          <p:cNvSpPr>
            <a:spLocks noChangeArrowheads="1"/>
          </p:cNvSpPr>
          <p:nvPr/>
        </p:nvSpPr>
        <p:spPr bwMode="auto">
          <a:xfrm>
            <a:off x="7848337" y="3026037"/>
            <a:ext cx="733425" cy="685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6" name="Rectangle 14"/>
          <p:cNvSpPr>
            <a:spLocks noChangeArrowheads="1"/>
          </p:cNvSpPr>
          <p:nvPr/>
        </p:nvSpPr>
        <p:spPr bwMode="auto">
          <a:xfrm>
            <a:off x="3474775" y="1681425"/>
            <a:ext cx="1096962" cy="274637"/>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7" name="Rectangle 15"/>
          <p:cNvSpPr>
            <a:spLocks noChangeArrowheads="1"/>
          </p:cNvSpPr>
          <p:nvPr/>
        </p:nvSpPr>
        <p:spPr bwMode="auto">
          <a:xfrm>
            <a:off x="3476362" y="1911612"/>
            <a:ext cx="1096963"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8" name="Rectangle 16"/>
          <p:cNvSpPr>
            <a:spLocks noChangeArrowheads="1"/>
          </p:cNvSpPr>
          <p:nvPr/>
        </p:nvSpPr>
        <p:spPr bwMode="auto">
          <a:xfrm>
            <a:off x="3476362" y="2187837"/>
            <a:ext cx="1096963" cy="1752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09" name="Rectangle 17"/>
          <p:cNvSpPr>
            <a:spLocks noChangeArrowheads="1"/>
          </p:cNvSpPr>
          <p:nvPr/>
        </p:nvSpPr>
        <p:spPr bwMode="auto">
          <a:xfrm>
            <a:off x="3476362" y="3940437"/>
            <a:ext cx="1096963"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10" name="Rectangle 18"/>
          <p:cNvSpPr>
            <a:spLocks noChangeArrowheads="1"/>
          </p:cNvSpPr>
          <p:nvPr/>
        </p:nvSpPr>
        <p:spPr bwMode="auto">
          <a:xfrm>
            <a:off x="1838062" y="1654437"/>
            <a:ext cx="1096963" cy="27463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3811" name="Line 19"/>
          <p:cNvSpPr>
            <a:spLocks noChangeShapeType="1"/>
          </p:cNvSpPr>
          <p:nvPr/>
        </p:nvSpPr>
        <p:spPr bwMode="auto">
          <a:xfrm>
            <a:off x="2942962" y="1778262"/>
            <a:ext cx="533400" cy="0"/>
          </a:xfrm>
          <a:prstGeom prst="line">
            <a:avLst/>
          </a:prstGeom>
          <a:noFill/>
          <a:ln w="9525">
            <a:solidFill>
              <a:schemeClr val="tx1"/>
            </a:solidFill>
            <a:round/>
            <a:headEnd/>
            <a:tailEnd/>
          </a:ln>
        </p:spPr>
        <p:txBody>
          <a:bodyPr wrap="none" anchor="ctr"/>
          <a:lstStyle/>
          <a:p>
            <a:endParaRPr lang="en-US"/>
          </a:p>
        </p:txBody>
      </p:sp>
      <p:sp>
        <p:nvSpPr>
          <p:cNvPr id="33812" name="Line 20"/>
          <p:cNvSpPr>
            <a:spLocks noChangeShapeType="1"/>
          </p:cNvSpPr>
          <p:nvPr/>
        </p:nvSpPr>
        <p:spPr bwMode="auto">
          <a:xfrm flipV="1">
            <a:off x="4566975" y="1578237"/>
            <a:ext cx="890587" cy="228600"/>
          </a:xfrm>
          <a:prstGeom prst="line">
            <a:avLst/>
          </a:prstGeom>
          <a:noFill/>
          <a:ln w="9525">
            <a:solidFill>
              <a:schemeClr val="tx1"/>
            </a:solidFill>
            <a:round/>
            <a:headEnd/>
            <a:tailEnd/>
          </a:ln>
        </p:spPr>
        <p:txBody>
          <a:bodyPr wrap="none" anchor="ctr"/>
          <a:lstStyle/>
          <a:p>
            <a:endParaRPr lang="en-US"/>
          </a:p>
        </p:txBody>
      </p:sp>
      <p:sp>
        <p:nvSpPr>
          <p:cNvPr id="33813" name="Line 21"/>
          <p:cNvSpPr>
            <a:spLocks noChangeShapeType="1"/>
          </p:cNvSpPr>
          <p:nvPr/>
        </p:nvSpPr>
        <p:spPr bwMode="auto">
          <a:xfrm>
            <a:off x="4566975" y="2030675"/>
            <a:ext cx="885825" cy="704850"/>
          </a:xfrm>
          <a:prstGeom prst="line">
            <a:avLst/>
          </a:prstGeom>
          <a:noFill/>
          <a:ln w="9525">
            <a:solidFill>
              <a:schemeClr val="tx1"/>
            </a:solidFill>
            <a:round/>
            <a:headEnd/>
            <a:tailEnd/>
          </a:ln>
        </p:spPr>
        <p:txBody>
          <a:bodyPr wrap="none" anchor="ctr"/>
          <a:lstStyle/>
          <a:p>
            <a:endParaRPr lang="en-US"/>
          </a:p>
        </p:txBody>
      </p:sp>
      <p:sp>
        <p:nvSpPr>
          <p:cNvPr id="33814" name="Line 22"/>
          <p:cNvSpPr>
            <a:spLocks noChangeShapeType="1"/>
          </p:cNvSpPr>
          <p:nvPr/>
        </p:nvSpPr>
        <p:spPr bwMode="auto">
          <a:xfrm>
            <a:off x="4576500" y="4049975"/>
            <a:ext cx="885825" cy="266700"/>
          </a:xfrm>
          <a:prstGeom prst="line">
            <a:avLst/>
          </a:prstGeom>
          <a:noFill/>
          <a:ln w="9525">
            <a:solidFill>
              <a:schemeClr val="tx1"/>
            </a:solidFill>
            <a:round/>
            <a:headEnd/>
            <a:tailEnd/>
          </a:ln>
        </p:spPr>
        <p:txBody>
          <a:bodyPr wrap="none" anchor="ctr"/>
          <a:lstStyle/>
          <a:p>
            <a:endParaRPr lang="en-US"/>
          </a:p>
        </p:txBody>
      </p:sp>
      <p:sp>
        <p:nvSpPr>
          <p:cNvPr id="33815" name="Text Box 23"/>
          <p:cNvSpPr txBox="1">
            <a:spLocks noChangeArrowheads="1"/>
          </p:cNvSpPr>
          <p:nvPr/>
        </p:nvSpPr>
        <p:spPr bwMode="auto">
          <a:xfrm>
            <a:off x="3903400" y="2759337"/>
            <a:ext cx="260350" cy="366713"/>
          </a:xfrm>
          <a:prstGeom prst="rect">
            <a:avLst/>
          </a:prstGeom>
          <a:noFill/>
          <a:ln w="9525">
            <a:noFill/>
            <a:miter lim="800000"/>
            <a:headEnd/>
            <a:tailEnd/>
          </a:ln>
        </p:spPr>
        <p:txBody>
          <a:bodyPr wrap="none" anchor="ctr">
            <a:spAutoFit/>
          </a:bodyPr>
          <a:lstStyle/>
          <a:p>
            <a:pPr algn="ctr">
              <a:spcBef>
                <a:spcPct val="50000"/>
              </a:spcBef>
            </a:pPr>
            <a:r>
              <a:rPr lang="en-US">
                <a:sym typeface="MT Extra" charset="0"/>
              </a:rPr>
              <a:t></a:t>
            </a:r>
            <a:endParaRPr lang="en-US"/>
          </a:p>
        </p:txBody>
      </p:sp>
      <p:sp>
        <p:nvSpPr>
          <p:cNvPr id="33816" name="Line 24"/>
          <p:cNvSpPr>
            <a:spLocks noChangeShapeType="1"/>
          </p:cNvSpPr>
          <p:nvPr/>
        </p:nvSpPr>
        <p:spPr bwMode="auto">
          <a:xfrm flipH="1" flipV="1">
            <a:off x="6543412" y="2735525"/>
            <a:ext cx="1309688" cy="609600"/>
          </a:xfrm>
          <a:prstGeom prst="line">
            <a:avLst/>
          </a:prstGeom>
          <a:noFill/>
          <a:ln w="9525">
            <a:solidFill>
              <a:schemeClr val="tx1"/>
            </a:solidFill>
            <a:round/>
            <a:headEnd/>
            <a:tailEnd/>
          </a:ln>
        </p:spPr>
        <p:txBody>
          <a:bodyPr wrap="none" anchor="ctr"/>
          <a:lstStyle/>
          <a:p>
            <a:endParaRPr lang="en-US"/>
          </a:p>
        </p:txBody>
      </p:sp>
      <p:sp>
        <p:nvSpPr>
          <p:cNvPr id="33817" name="Line 25"/>
          <p:cNvSpPr>
            <a:spLocks noChangeShapeType="1"/>
          </p:cNvSpPr>
          <p:nvPr/>
        </p:nvSpPr>
        <p:spPr bwMode="auto">
          <a:xfrm flipH="1" flipV="1">
            <a:off x="6548175" y="1806837"/>
            <a:ext cx="1295400" cy="623888"/>
          </a:xfrm>
          <a:prstGeom prst="line">
            <a:avLst/>
          </a:prstGeom>
          <a:noFill/>
          <a:ln w="9525">
            <a:solidFill>
              <a:schemeClr val="tx1"/>
            </a:solidFill>
            <a:round/>
            <a:headEnd/>
            <a:tailEnd/>
          </a:ln>
        </p:spPr>
        <p:txBody>
          <a:bodyPr wrap="none" anchor="ctr"/>
          <a:lstStyle/>
          <a:p>
            <a:endParaRPr lang="en-US"/>
          </a:p>
        </p:txBody>
      </p:sp>
      <p:sp>
        <p:nvSpPr>
          <p:cNvPr id="33818" name="Line 26"/>
          <p:cNvSpPr>
            <a:spLocks noChangeShapeType="1"/>
          </p:cNvSpPr>
          <p:nvPr/>
        </p:nvSpPr>
        <p:spPr bwMode="auto">
          <a:xfrm flipH="1">
            <a:off x="6538650" y="1435362"/>
            <a:ext cx="1309687" cy="161925"/>
          </a:xfrm>
          <a:prstGeom prst="line">
            <a:avLst/>
          </a:prstGeom>
          <a:noFill/>
          <a:ln w="9525">
            <a:solidFill>
              <a:schemeClr val="tx1"/>
            </a:solidFill>
            <a:round/>
            <a:headEnd/>
            <a:tailEnd/>
          </a:ln>
        </p:spPr>
        <p:txBody>
          <a:bodyPr wrap="none" anchor="ctr"/>
          <a:lstStyle/>
          <a:p>
            <a:endParaRPr lang="en-US"/>
          </a:p>
        </p:txBody>
      </p:sp>
      <p:sp>
        <p:nvSpPr>
          <p:cNvPr id="33819" name="Text Box 27"/>
          <p:cNvSpPr txBox="1">
            <a:spLocks noChangeArrowheads="1"/>
          </p:cNvSpPr>
          <p:nvPr/>
        </p:nvSpPr>
        <p:spPr bwMode="auto">
          <a:xfrm>
            <a:off x="3392225" y="4278575"/>
            <a:ext cx="1327150" cy="366712"/>
          </a:xfrm>
          <a:prstGeom prst="rect">
            <a:avLst/>
          </a:prstGeom>
          <a:noFill/>
          <a:ln w="9525">
            <a:noFill/>
            <a:miter lim="800000"/>
            <a:headEnd/>
            <a:tailEnd/>
          </a:ln>
        </p:spPr>
        <p:txBody>
          <a:bodyPr wrap="none" anchor="ctr">
            <a:spAutoFit/>
          </a:bodyPr>
          <a:lstStyle/>
          <a:p>
            <a:pPr algn="ctr">
              <a:spcBef>
                <a:spcPct val="50000"/>
              </a:spcBef>
            </a:pPr>
            <a:r>
              <a:rPr lang="en-US" dirty="0"/>
              <a:t>outer-index</a:t>
            </a:r>
          </a:p>
        </p:txBody>
      </p:sp>
      <p:sp>
        <p:nvSpPr>
          <p:cNvPr id="33820" name="Text Box 28"/>
          <p:cNvSpPr txBox="1">
            <a:spLocks noChangeArrowheads="1"/>
          </p:cNvSpPr>
          <p:nvPr/>
        </p:nvSpPr>
        <p:spPr bwMode="auto">
          <a:xfrm>
            <a:off x="5398657" y="5058455"/>
            <a:ext cx="1289050" cy="366712"/>
          </a:xfrm>
          <a:prstGeom prst="rect">
            <a:avLst/>
          </a:prstGeom>
          <a:noFill/>
          <a:ln w="9525">
            <a:noFill/>
            <a:miter lim="800000"/>
            <a:headEnd/>
            <a:tailEnd/>
          </a:ln>
        </p:spPr>
        <p:txBody>
          <a:bodyPr wrap="none" anchor="ctr">
            <a:spAutoFit/>
          </a:bodyPr>
          <a:lstStyle/>
          <a:p>
            <a:pPr algn="ctr">
              <a:spcBef>
                <a:spcPct val="50000"/>
              </a:spcBef>
            </a:pPr>
            <a:r>
              <a:rPr lang="en-US" dirty="0"/>
              <a:t>index table</a:t>
            </a:r>
          </a:p>
        </p:txBody>
      </p:sp>
      <p:sp>
        <p:nvSpPr>
          <p:cNvPr id="33821" name="Text Box 29"/>
          <p:cNvSpPr txBox="1">
            <a:spLocks noChangeArrowheads="1"/>
          </p:cNvSpPr>
          <p:nvPr/>
        </p:nvSpPr>
        <p:spPr bwMode="auto">
          <a:xfrm>
            <a:off x="8024298" y="5110007"/>
            <a:ext cx="476250" cy="366713"/>
          </a:xfrm>
          <a:prstGeom prst="rect">
            <a:avLst/>
          </a:prstGeom>
          <a:noFill/>
          <a:ln w="9525">
            <a:noFill/>
            <a:miter lim="800000"/>
            <a:headEnd/>
            <a:tailEnd/>
          </a:ln>
        </p:spPr>
        <p:txBody>
          <a:bodyPr wrap="none" anchor="ctr">
            <a:spAutoFit/>
          </a:bodyPr>
          <a:lstStyle/>
          <a:p>
            <a:pPr algn="ctr">
              <a:spcBef>
                <a:spcPct val="50000"/>
              </a:spcBef>
            </a:pPr>
            <a:r>
              <a:rPr lang="en-US" dirty="0"/>
              <a:t>file</a:t>
            </a:r>
          </a:p>
        </p:txBody>
      </p:sp>
      <p:sp>
        <p:nvSpPr>
          <p:cNvPr id="30" name="Rectangle 29"/>
          <p:cNvSpPr/>
          <p:nvPr/>
        </p:nvSpPr>
        <p:spPr>
          <a:xfrm>
            <a:off x="290286" y="2365829"/>
            <a:ext cx="2525485" cy="3000821"/>
          </a:xfrm>
          <a:prstGeom prst="rect">
            <a:avLst/>
          </a:prstGeom>
        </p:spPr>
        <p:txBody>
          <a:bodyPr wrap="square">
            <a:spAutoFit/>
          </a:bodyPr>
          <a:lstStyle/>
          <a:p>
            <a:pPr>
              <a:lnSpc>
                <a:spcPct val="150000"/>
              </a:lnSpc>
            </a:pPr>
            <a:r>
              <a:rPr lang="en-US" b="1" dirty="0" smtClean="0">
                <a:solidFill>
                  <a:srgbClr val="000099"/>
                </a:solidFill>
                <a:latin typeface="Times New Roman" pitchFamily="18" charset="0"/>
                <a:cs typeface="Times New Roman" pitchFamily="18" charset="0"/>
              </a:rPr>
              <a:t>To access a block, the operating system uses the outer-level index to find a inner-level index block, and that block to</a:t>
            </a:r>
          </a:p>
          <a:p>
            <a:pPr>
              <a:lnSpc>
                <a:spcPct val="150000"/>
              </a:lnSpc>
            </a:pPr>
            <a:r>
              <a:rPr lang="en-US" b="1" dirty="0" smtClean="0">
                <a:solidFill>
                  <a:srgbClr val="000099"/>
                </a:solidFill>
                <a:latin typeface="Times New Roman" pitchFamily="18" charset="0"/>
                <a:cs typeface="Times New Roman" pitchFamily="18" charset="0"/>
              </a:rPr>
              <a:t>find the desired data block.</a:t>
            </a:r>
            <a:endParaRPr lang="en-US" b="1" dirty="0">
              <a:solidFill>
                <a:srgbClr val="000099"/>
              </a:solidFill>
              <a:latin typeface="Times New Roman" pitchFamily="18" charset="0"/>
              <a:cs typeface="Times New Roman" pitchFamily="18" charset="0"/>
            </a:endParaRPr>
          </a:p>
        </p:txBody>
      </p:sp>
      <p:sp>
        <p:nvSpPr>
          <p:cNvPr id="32" name="Date Placeholder 31"/>
          <p:cNvSpPr>
            <a:spLocks noGrp="1"/>
          </p:cNvSpPr>
          <p:nvPr>
            <p:ph type="dt" sz="half" idx="10"/>
          </p:nvPr>
        </p:nvSpPr>
        <p:spPr/>
        <p:txBody>
          <a:bodyPr/>
          <a:lstStyle/>
          <a:p>
            <a:r>
              <a:rPr lang="en-US" altLang="ja-JP" smtClean="0"/>
              <a:t>Spring, 2004</a:t>
            </a:r>
            <a:endParaRPr lang="en-US" altLang="ja-JP"/>
          </a:p>
        </p:txBody>
      </p:sp>
      <p:sp>
        <p:nvSpPr>
          <p:cNvPr id="34" name="Slide Number Placeholder 33"/>
          <p:cNvSpPr>
            <a:spLocks noGrp="1"/>
          </p:cNvSpPr>
          <p:nvPr>
            <p:ph type="sldNum" sz="quarter" idx="12"/>
          </p:nvPr>
        </p:nvSpPr>
        <p:spPr/>
        <p:txBody>
          <a:bodyPr/>
          <a:lstStyle/>
          <a:p>
            <a:fld id="{CDA4976F-15FD-468E-A47B-66690D94D72C}" type="slidenum">
              <a:rPr lang="en-US" altLang="ja-JP" smtClean="0"/>
              <a:pPr/>
              <a:t>32</a:t>
            </a:fld>
            <a:endParaRPr lang="en-US" altLang="ja-JP"/>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274638"/>
            <a:ext cx="7888659" cy="1143000"/>
          </a:xfrm>
        </p:spPr>
        <p:txBody>
          <a:bodyPr>
            <a:normAutofit fontScale="90000"/>
          </a:bodyPr>
          <a:lstStyle/>
          <a:p>
            <a:r>
              <a:rPr lang="en-US" dirty="0" smtClean="0">
                <a:latin typeface="Times New Roman" pitchFamily="18" charset="0"/>
                <a:cs typeface="Times New Roman" pitchFamily="18" charset="0"/>
              </a:rPr>
              <a:t>Indexed Allocation – Two level indexing</a:t>
            </a:r>
            <a:endParaRPr lang="en-US" dirty="0"/>
          </a:p>
        </p:txBody>
      </p:sp>
      <p:sp>
        <p:nvSpPr>
          <p:cNvPr id="3" name="Content Placeholder 2"/>
          <p:cNvSpPr>
            <a:spLocks noGrp="1"/>
          </p:cNvSpPr>
          <p:nvPr>
            <p:ph idx="1"/>
          </p:nvPr>
        </p:nvSpPr>
        <p:spPr>
          <a:xfrm>
            <a:off x="972457" y="1447800"/>
            <a:ext cx="7961231" cy="4800600"/>
          </a:xfrm>
        </p:spPr>
        <p:txBody>
          <a:bodyPr>
            <a:normAutofit/>
          </a:bodyPr>
          <a:lstStyle/>
          <a:p>
            <a:pPr>
              <a:lnSpc>
                <a:spcPct val="150000"/>
              </a:lnSpc>
            </a:pPr>
            <a:r>
              <a:rPr lang="en-US" sz="2800" dirty="0" smtClean="0">
                <a:latin typeface="Times New Roman" pitchFamily="18" charset="0"/>
                <a:cs typeface="Times New Roman" pitchFamily="18" charset="0"/>
              </a:rPr>
              <a:t>With 4,096-byte blocks, we could store</a:t>
            </a:r>
            <a:r>
              <a:rPr lang="en-US" sz="2800" dirty="0" smtClean="0">
                <a:solidFill>
                  <a:srgbClr val="FF0000"/>
                </a:solidFill>
                <a:latin typeface="Times New Roman" pitchFamily="18" charset="0"/>
                <a:cs typeface="Times New Roman" pitchFamily="18" charset="0"/>
              </a:rPr>
              <a:t> 1,024,       </a:t>
            </a:r>
            <a:r>
              <a:rPr lang="en-US" sz="2800" dirty="0" smtClean="0">
                <a:latin typeface="Times New Roman" pitchFamily="18" charset="0"/>
                <a:cs typeface="Times New Roman" pitchFamily="18" charset="0"/>
              </a:rPr>
              <a:t>4-byte pointers in an index block. Two levels of indexes allow 1,048,576 data blocks, which allows a file of up to 4 GB.</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CDA4976F-15FD-468E-A47B-66690D94D72C}" type="slidenum">
              <a:rPr lang="en-US" altLang="ja-JP" smtClean="0"/>
              <a:pPr/>
              <a:t>33</a:t>
            </a:fld>
            <a:endParaRPr lang="en-US" altLang="ja-JP"/>
          </a:p>
        </p:txBody>
      </p:sp>
      <p:sp>
        <p:nvSpPr>
          <p:cNvPr id="6" name="Date Placeholder 5"/>
          <p:cNvSpPr>
            <a:spLocks noGrp="1"/>
          </p:cNvSpPr>
          <p:nvPr>
            <p:ph type="dt" sz="half" idx="10"/>
          </p:nvPr>
        </p:nvSpPr>
        <p:spPr/>
        <p:txBody>
          <a:bodyPr/>
          <a:lstStyle/>
          <a:p>
            <a:r>
              <a:rPr lang="en-US" altLang="ja-JP" smtClean="0"/>
              <a:t>Spring, 2004</a:t>
            </a:r>
            <a:endParaRPr lang="en-US" altLang="ja-JP"/>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E4E24A-5F6D-401C-BAF5-A12EAF3C0A5B}" type="slidenum">
              <a:rPr lang="en-US">
                <a:latin typeface="Times New Roman" pitchFamily="18" charset="0"/>
                <a:cs typeface="Times New Roman" pitchFamily="18" charset="0"/>
              </a:rPr>
              <a:pPr/>
              <a:t>34</a:t>
            </a:fld>
            <a:endParaRPr lang="en-US">
              <a:latin typeface="Times New Roman" pitchFamily="18" charset="0"/>
              <a:cs typeface="Times New Roman" pitchFamily="18" charset="0"/>
            </a:endParaRPr>
          </a:p>
        </p:txBody>
      </p:sp>
      <p:sp>
        <p:nvSpPr>
          <p:cNvPr id="16386" name="Rectangle 2"/>
          <p:cNvSpPr>
            <a:spLocks noGrp="1" noChangeArrowheads="1"/>
          </p:cNvSpPr>
          <p:nvPr>
            <p:ph type="title"/>
          </p:nvPr>
        </p:nvSpPr>
        <p:spPr>
          <a:xfrm>
            <a:off x="1567543" y="250371"/>
            <a:ext cx="7772400" cy="1143000"/>
          </a:xfrm>
        </p:spPr>
        <p:txBody>
          <a:bodyPr>
            <a:normAutofit fontScale="90000"/>
          </a:bodyPr>
          <a:lstStyle/>
          <a:p>
            <a:r>
              <a:rPr lang="en-US" dirty="0">
                <a:effectLst/>
                <a:latin typeface="Times New Roman" pitchFamily="18" charset="0"/>
                <a:cs typeface="Times New Roman" pitchFamily="18" charset="0"/>
              </a:rPr>
              <a:t>Directories</a:t>
            </a:r>
            <a:br>
              <a:rPr lang="en-US" dirty="0">
                <a:effectLst/>
                <a:latin typeface="Times New Roman" pitchFamily="18" charset="0"/>
                <a:cs typeface="Times New Roman" pitchFamily="18" charset="0"/>
              </a:rPr>
            </a:br>
            <a:r>
              <a:rPr lang="en-US" sz="3600" dirty="0">
                <a:effectLst/>
                <a:latin typeface="Times New Roman" pitchFamily="18" charset="0"/>
                <a:cs typeface="Times New Roman" pitchFamily="18" charset="0"/>
              </a:rPr>
              <a:t>Single-Level Directory Systems</a:t>
            </a:r>
            <a:endParaRPr lang="en-US" dirty="0">
              <a:effectLst/>
              <a:latin typeface="Times New Roman" pitchFamily="18" charset="0"/>
              <a:cs typeface="Times New Roman" pitchFamily="18" charset="0"/>
            </a:endParaRPr>
          </a:p>
        </p:txBody>
      </p:sp>
      <p:sp>
        <p:nvSpPr>
          <p:cNvPr id="16387" name="Rectangle 3"/>
          <p:cNvSpPr>
            <a:spLocks noGrp="1" noChangeArrowheads="1"/>
          </p:cNvSpPr>
          <p:nvPr>
            <p:ph type="body" idx="1"/>
          </p:nvPr>
        </p:nvSpPr>
        <p:spPr>
          <a:xfrm>
            <a:off x="838200" y="4572000"/>
            <a:ext cx="8305800" cy="1524000"/>
          </a:xfrm>
        </p:spPr>
        <p:txBody>
          <a:bodyPr/>
          <a:lstStyle/>
          <a:p>
            <a:pPr>
              <a:lnSpc>
                <a:spcPct val="90000"/>
              </a:lnSpc>
            </a:pPr>
            <a:r>
              <a:rPr lang="en-US">
                <a:latin typeface="Times New Roman" pitchFamily="18" charset="0"/>
                <a:cs typeface="Times New Roman" pitchFamily="18" charset="0"/>
              </a:rPr>
              <a:t>A single level directory system</a:t>
            </a:r>
          </a:p>
          <a:p>
            <a:pPr lvl="1">
              <a:lnSpc>
                <a:spcPct val="90000"/>
              </a:lnSpc>
            </a:pPr>
            <a:r>
              <a:rPr lang="en-US">
                <a:latin typeface="Times New Roman" pitchFamily="18" charset="0"/>
                <a:cs typeface="Times New Roman" pitchFamily="18" charset="0"/>
              </a:rPr>
              <a:t>contains 4 files</a:t>
            </a:r>
          </a:p>
          <a:p>
            <a:pPr lvl="1">
              <a:lnSpc>
                <a:spcPct val="90000"/>
              </a:lnSpc>
            </a:pPr>
            <a:r>
              <a:rPr lang="en-US">
                <a:latin typeface="Times New Roman" pitchFamily="18" charset="0"/>
                <a:cs typeface="Times New Roman" pitchFamily="18" charset="0"/>
              </a:rPr>
              <a:t>owned by 3 different people, A, B, and C</a:t>
            </a:r>
          </a:p>
        </p:txBody>
      </p:sp>
      <p:pic>
        <p:nvPicPr>
          <p:cNvPr id="16389" name="Picture 5" descr="C:\B\b4\JPG\foo\6-7.jpg"/>
          <p:cNvPicPr>
            <a:picLocks noChangeAspect="1" noChangeArrowheads="1"/>
          </p:cNvPicPr>
          <p:nvPr/>
        </p:nvPicPr>
        <p:blipFill>
          <a:blip r:embed="rId2" cstate="print"/>
          <a:srcRect/>
          <a:stretch>
            <a:fillRect/>
          </a:stretch>
        </p:blipFill>
        <p:spPr bwMode="auto">
          <a:xfrm>
            <a:off x="2593975" y="2000250"/>
            <a:ext cx="4210050" cy="1790700"/>
          </a:xfrm>
          <a:prstGeom prst="rect">
            <a:avLst/>
          </a:prstGeom>
          <a:noFill/>
        </p:spPr>
      </p:pic>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5B2C5B-7D31-4588-ACD6-C76767469A87}" type="slidenum">
              <a:rPr lang="en-US">
                <a:latin typeface="Times New Roman" pitchFamily="18" charset="0"/>
                <a:cs typeface="Times New Roman" pitchFamily="18" charset="0"/>
              </a:rPr>
              <a:pPr/>
              <a:t>35</a:t>
            </a:fld>
            <a:endParaRPr lang="en-US">
              <a:latin typeface="Times New Roman" pitchFamily="18" charset="0"/>
              <a:cs typeface="Times New Roman" pitchFamily="18" charset="0"/>
            </a:endParaRPr>
          </a:p>
        </p:txBody>
      </p:sp>
      <p:sp>
        <p:nvSpPr>
          <p:cNvPr id="17410" name="Rectangle 2"/>
          <p:cNvSpPr>
            <a:spLocks noGrp="1" noChangeArrowheads="1"/>
          </p:cNvSpPr>
          <p:nvPr>
            <p:ph type="title"/>
          </p:nvPr>
        </p:nvSpPr>
        <p:spPr/>
        <p:txBody>
          <a:bodyPr/>
          <a:lstStyle/>
          <a:p>
            <a:r>
              <a:rPr lang="en-US" dirty="0">
                <a:latin typeface="Times New Roman" pitchFamily="18" charset="0"/>
                <a:cs typeface="Times New Roman" pitchFamily="18" charset="0"/>
              </a:rPr>
              <a:t>Two-level Directory Systems</a:t>
            </a:r>
            <a:endParaRPr lang="en-US" sz="4000" dirty="0">
              <a:latin typeface="Times New Roman" pitchFamily="18" charset="0"/>
              <a:cs typeface="Times New Roman" pitchFamily="18" charset="0"/>
            </a:endParaRPr>
          </a:p>
        </p:txBody>
      </p:sp>
      <p:sp>
        <p:nvSpPr>
          <p:cNvPr id="17411" name="Rectangle 3"/>
          <p:cNvSpPr>
            <a:spLocks noGrp="1" noChangeArrowheads="1"/>
          </p:cNvSpPr>
          <p:nvPr>
            <p:ph type="body" idx="1"/>
          </p:nvPr>
        </p:nvSpPr>
        <p:spPr>
          <a:xfrm>
            <a:off x="1161142" y="5152572"/>
            <a:ext cx="7678059" cy="1001486"/>
          </a:xfrm>
        </p:spPr>
        <p:txBody>
          <a:bodyPr>
            <a:normAutofit/>
          </a:bodyPr>
          <a:lstStyle/>
          <a:p>
            <a:pPr algn="ctr">
              <a:buFontTx/>
              <a:buNone/>
            </a:pPr>
            <a:r>
              <a:rPr lang="en-US" sz="2800" dirty="0">
                <a:latin typeface="Times New Roman" pitchFamily="18" charset="0"/>
                <a:cs typeface="Times New Roman" pitchFamily="18" charset="0"/>
              </a:rPr>
              <a:t>Letters indicate </a:t>
            </a:r>
            <a:r>
              <a:rPr lang="en-US" sz="2800" i="1" dirty="0">
                <a:latin typeface="Times New Roman" pitchFamily="18" charset="0"/>
                <a:cs typeface="Times New Roman" pitchFamily="18" charset="0"/>
              </a:rPr>
              <a:t>owners</a:t>
            </a:r>
            <a:r>
              <a:rPr lang="en-US" sz="2800" dirty="0">
                <a:latin typeface="Times New Roman" pitchFamily="18" charset="0"/>
                <a:cs typeface="Times New Roman" pitchFamily="18" charset="0"/>
              </a:rPr>
              <a:t> of the directories and files</a:t>
            </a:r>
          </a:p>
        </p:txBody>
      </p:sp>
      <p:pic>
        <p:nvPicPr>
          <p:cNvPr id="17413" name="Picture 5" descr="C:\B\b4\JPG\foo\6-8.jpg"/>
          <p:cNvPicPr>
            <a:picLocks noChangeAspect="1" noChangeArrowheads="1"/>
          </p:cNvPicPr>
          <p:nvPr/>
        </p:nvPicPr>
        <p:blipFill>
          <a:blip r:embed="rId2" cstate="print"/>
          <a:srcRect/>
          <a:stretch>
            <a:fillRect/>
          </a:stretch>
        </p:blipFill>
        <p:spPr bwMode="auto">
          <a:xfrm>
            <a:off x="2294391" y="1787299"/>
            <a:ext cx="4867275" cy="3197225"/>
          </a:xfrm>
          <a:prstGeom prst="rect">
            <a:avLst/>
          </a:prstGeom>
          <a:noFill/>
        </p:spPr>
      </p:pic>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B498EB9-E761-4F4C-A0CF-8ED37D07F3BC}" type="slidenum">
              <a:rPr lang="en-US">
                <a:latin typeface="Times New Roman" pitchFamily="18" charset="0"/>
                <a:cs typeface="Times New Roman" pitchFamily="18" charset="0"/>
              </a:rPr>
              <a:pPr/>
              <a:t>36</a:t>
            </a:fld>
            <a:endParaRPr lang="en-US">
              <a:latin typeface="Times New Roman" pitchFamily="18" charset="0"/>
              <a:cs typeface="Times New Roman" pitchFamily="18" charset="0"/>
            </a:endParaRPr>
          </a:p>
        </p:txBody>
      </p:sp>
      <p:sp>
        <p:nvSpPr>
          <p:cNvPr id="18434" name="Rectangle 2"/>
          <p:cNvSpPr>
            <a:spLocks noGrp="1" noChangeArrowheads="1"/>
          </p:cNvSpPr>
          <p:nvPr>
            <p:ph type="title"/>
          </p:nvPr>
        </p:nvSpPr>
        <p:spPr/>
        <p:txBody>
          <a:bodyPr/>
          <a:lstStyle/>
          <a:p>
            <a:r>
              <a:rPr lang="en-US">
                <a:latin typeface="Times New Roman" pitchFamily="18" charset="0"/>
                <a:cs typeface="Times New Roman" pitchFamily="18" charset="0"/>
              </a:rPr>
              <a:t>Hierarchical Directory Systems</a:t>
            </a:r>
            <a:endParaRPr lang="en-US" sz="4000">
              <a:latin typeface="Times New Roman" pitchFamily="18" charset="0"/>
              <a:cs typeface="Times New Roman" pitchFamily="18" charset="0"/>
            </a:endParaRPr>
          </a:p>
        </p:txBody>
      </p:sp>
      <p:pic>
        <p:nvPicPr>
          <p:cNvPr id="18437" name="Picture 5" descr="C:\B\b4\JPG\foo\6-9.jpg"/>
          <p:cNvPicPr>
            <a:picLocks noChangeAspect="1" noChangeArrowheads="1"/>
          </p:cNvPicPr>
          <p:nvPr/>
        </p:nvPicPr>
        <p:blipFill>
          <a:blip r:embed="rId2" cstate="print"/>
          <a:srcRect/>
          <a:stretch>
            <a:fillRect/>
          </a:stretch>
        </p:blipFill>
        <p:spPr bwMode="auto">
          <a:xfrm>
            <a:off x="1256620" y="2048329"/>
            <a:ext cx="7167562" cy="3952875"/>
          </a:xfrm>
          <a:prstGeom prst="rect">
            <a:avLst/>
          </a:prstGeom>
          <a:noFill/>
        </p:spPr>
      </p:pic>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1066800" y="315686"/>
            <a:ext cx="8077200" cy="609600"/>
          </a:xfrm>
          <a:ln/>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Times New Roman" pitchFamily="18" charset="0"/>
                <a:cs typeface="Times New Roman" pitchFamily="18" charset="0"/>
              </a:rPr>
              <a:t>File Structure</a:t>
            </a:r>
          </a:p>
        </p:txBody>
      </p:sp>
      <p:sp>
        <p:nvSpPr>
          <p:cNvPr id="9218" name="Rectangle 2"/>
          <p:cNvSpPr>
            <a:spLocks noGrp="1" noChangeArrowheads="1"/>
          </p:cNvSpPr>
          <p:nvPr>
            <p:ph type="body" idx="4294967295"/>
          </p:nvPr>
        </p:nvSpPr>
        <p:spPr>
          <a:xfrm>
            <a:off x="1179513" y="1338036"/>
            <a:ext cx="7351712" cy="5164364"/>
          </a:xfrm>
          <a:ln/>
        </p:spPr>
        <p:txBody>
          <a:bodyPr>
            <a:normAutofit fontScale="70000" lnSpcReduction="20000"/>
          </a:bodyPr>
          <a:lstStyle/>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Times New Roman" pitchFamily="18" charset="0"/>
                <a:cs typeface="Times New Roman" pitchFamily="18" charset="0"/>
              </a:rPr>
              <a:t>A file has a certain </a:t>
            </a:r>
            <a:r>
              <a:rPr lang="en-GB" b="1" dirty="0">
                <a:latin typeface="Times New Roman" pitchFamily="18" charset="0"/>
                <a:cs typeface="Times New Roman" pitchFamily="18" charset="0"/>
              </a:rPr>
              <a:t>defined</a:t>
            </a:r>
            <a:r>
              <a:rPr lang="en-GB" dirty="0">
                <a:latin typeface="Times New Roman" pitchFamily="18" charset="0"/>
                <a:cs typeface="Times New Roman" pitchFamily="18" charset="0"/>
              </a:rPr>
              <a:t> structure, which depends on its type</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Times New Roman" pitchFamily="18" charset="0"/>
                <a:cs typeface="Times New Roman" pitchFamily="18" charset="0"/>
              </a:rPr>
              <a:t>A </a:t>
            </a:r>
            <a:r>
              <a:rPr lang="en-GB" b="1" dirty="0">
                <a:latin typeface="Times New Roman" pitchFamily="18" charset="0"/>
                <a:cs typeface="Times New Roman" pitchFamily="18" charset="0"/>
              </a:rPr>
              <a:t>text file</a:t>
            </a:r>
            <a:r>
              <a:rPr lang="en-GB" dirty="0">
                <a:latin typeface="Times New Roman" pitchFamily="18" charset="0"/>
                <a:cs typeface="Times New Roman" pitchFamily="18" charset="0"/>
              </a:rPr>
              <a:t> is a sequence of characters organized into lines</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Times New Roman" pitchFamily="18" charset="0"/>
                <a:cs typeface="Times New Roman" pitchFamily="18" charset="0"/>
              </a:rPr>
              <a:t>A </a:t>
            </a:r>
            <a:r>
              <a:rPr lang="en-GB" b="1" dirty="0">
                <a:latin typeface="Times New Roman" pitchFamily="18" charset="0"/>
                <a:cs typeface="Times New Roman" pitchFamily="18" charset="0"/>
              </a:rPr>
              <a:t>source code file</a:t>
            </a:r>
            <a:r>
              <a:rPr lang="en-GB" dirty="0">
                <a:latin typeface="Times New Roman" pitchFamily="18" charset="0"/>
                <a:cs typeface="Times New Roman" pitchFamily="18" charset="0"/>
              </a:rPr>
              <a:t> is a sequence of declarations, statements, and subroutine definitions</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Times New Roman" pitchFamily="18" charset="0"/>
                <a:cs typeface="Times New Roman" pitchFamily="18" charset="0"/>
              </a:rPr>
              <a:t>An </a:t>
            </a:r>
            <a:r>
              <a:rPr lang="en-GB" b="1" dirty="0">
                <a:latin typeface="Times New Roman" pitchFamily="18" charset="0"/>
                <a:cs typeface="Times New Roman" pitchFamily="18" charset="0"/>
              </a:rPr>
              <a:t>object code file</a:t>
            </a:r>
            <a:r>
              <a:rPr lang="en-GB" dirty="0">
                <a:latin typeface="Times New Roman" pitchFamily="18" charset="0"/>
                <a:cs typeface="Times New Roman" pitchFamily="18" charset="0"/>
              </a:rPr>
              <a:t> and an </a:t>
            </a:r>
            <a:r>
              <a:rPr lang="en-GB" b="1" dirty="0">
                <a:latin typeface="Times New Roman" pitchFamily="18" charset="0"/>
                <a:cs typeface="Times New Roman" pitchFamily="18" charset="0"/>
              </a:rPr>
              <a:t>executable file</a:t>
            </a:r>
            <a:r>
              <a:rPr lang="en-GB" dirty="0">
                <a:latin typeface="Times New Roman" pitchFamily="18" charset="0"/>
                <a:cs typeface="Times New Roman" pitchFamily="18" charset="0"/>
              </a:rPr>
              <a:t> each contain a sequence of bytes organized into headers and tables of data and code understandable by a system linker and </a:t>
            </a:r>
            <a:r>
              <a:rPr lang="en-GB" dirty="0" smtClean="0">
                <a:latin typeface="Times New Roman" pitchFamily="18" charset="0"/>
                <a:cs typeface="Times New Roman" pitchFamily="18" charset="0"/>
              </a:rPr>
              <a:t>loader</a:t>
            </a:r>
            <a:endParaRPr lang="en-GB"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smtClean="0"/>
              <a:t>Spring, 2004</a:t>
            </a:r>
            <a:endParaRPr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4</a:t>
            </a:fld>
            <a:endParaRPr kumimoji="0"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632798-4F3D-4D03-B024-1F6C6D43F140}" type="slidenum">
              <a:rPr lang="en-US">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sp>
        <p:nvSpPr>
          <p:cNvPr id="6146" name="Rectangle 2"/>
          <p:cNvSpPr>
            <a:spLocks noGrp="1" noChangeArrowheads="1"/>
          </p:cNvSpPr>
          <p:nvPr>
            <p:ph type="title"/>
          </p:nvPr>
        </p:nvSpPr>
        <p:spPr/>
        <p:txBody>
          <a:bodyPr/>
          <a:lstStyle/>
          <a:p>
            <a:r>
              <a:rPr lang="en-US" dirty="0">
                <a:latin typeface="Times New Roman" pitchFamily="18" charset="0"/>
                <a:cs typeface="Times New Roman" pitchFamily="18" charset="0"/>
              </a:rPr>
              <a:t>File Structure</a:t>
            </a:r>
          </a:p>
        </p:txBody>
      </p:sp>
      <p:sp>
        <p:nvSpPr>
          <p:cNvPr id="6147" name="Rectangle 3"/>
          <p:cNvSpPr>
            <a:spLocks noGrp="1" noChangeArrowheads="1"/>
          </p:cNvSpPr>
          <p:nvPr>
            <p:ph type="body" idx="1"/>
          </p:nvPr>
        </p:nvSpPr>
        <p:spPr>
          <a:xfrm>
            <a:off x="3080657" y="5337629"/>
            <a:ext cx="5638800" cy="1295400"/>
          </a:xfrm>
        </p:spPr>
        <p:txBody>
          <a:bodyPr>
            <a:normAutofit fontScale="77500" lnSpcReduction="20000"/>
          </a:bodyPr>
          <a:lstStyle/>
          <a:p>
            <a:pPr>
              <a:lnSpc>
                <a:spcPct val="90000"/>
              </a:lnSpc>
            </a:pPr>
            <a:r>
              <a:rPr lang="en-US" dirty="0">
                <a:latin typeface="Times New Roman" pitchFamily="18" charset="0"/>
                <a:cs typeface="Times New Roman" pitchFamily="18" charset="0"/>
              </a:rPr>
              <a:t>Three kinds of files</a:t>
            </a:r>
            <a:endParaRPr lang="en-US" sz="2800" dirty="0">
              <a:latin typeface="Times New Roman" pitchFamily="18" charset="0"/>
              <a:cs typeface="Times New Roman" pitchFamily="18" charset="0"/>
            </a:endParaRPr>
          </a:p>
          <a:p>
            <a:pPr lvl="1">
              <a:lnSpc>
                <a:spcPct val="90000"/>
              </a:lnSpc>
            </a:pPr>
            <a:r>
              <a:rPr lang="en-US" dirty="0">
                <a:latin typeface="Times New Roman" pitchFamily="18" charset="0"/>
                <a:cs typeface="Times New Roman" pitchFamily="18" charset="0"/>
              </a:rPr>
              <a:t>byte sequence</a:t>
            </a:r>
          </a:p>
          <a:p>
            <a:pPr lvl="1">
              <a:lnSpc>
                <a:spcPct val="90000"/>
              </a:lnSpc>
            </a:pPr>
            <a:r>
              <a:rPr lang="en-US" dirty="0">
                <a:latin typeface="Times New Roman" pitchFamily="18" charset="0"/>
                <a:cs typeface="Times New Roman" pitchFamily="18" charset="0"/>
              </a:rPr>
              <a:t>record sequence</a:t>
            </a:r>
          </a:p>
          <a:p>
            <a:pPr lvl="1">
              <a:lnSpc>
                <a:spcPct val="90000"/>
              </a:lnSpc>
            </a:pPr>
            <a:r>
              <a:rPr lang="en-US" dirty="0">
                <a:latin typeface="Times New Roman" pitchFamily="18" charset="0"/>
                <a:cs typeface="Times New Roman" pitchFamily="18" charset="0"/>
              </a:rPr>
              <a:t>tree</a:t>
            </a:r>
          </a:p>
        </p:txBody>
      </p:sp>
      <p:pic>
        <p:nvPicPr>
          <p:cNvPr id="6149" name="Picture 5" descr="C:\B\b4\JPG\foo\6-2.jpg"/>
          <p:cNvPicPr>
            <a:picLocks noChangeAspect="1" noChangeArrowheads="1"/>
          </p:cNvPicPr>
          <p:nvPr/>
        </p:nvPicPr>
        <p:blipFill>
          <a:blip r:embed="rId2" cstate="print"/>
          <a:srcRect/>
          <a:stretch>
            <a:fillRect/>
          </a:stretch>
        </p:blipFill>
        <p:spPr bwMode="auto">
          <a:xfrm>
            <a:off x="387740" y="1390649"/>
            <a:ext cx="8395388" cy="3863521"/>
          </a:xfrm>
          <a:prstGeom prst="rect">
            <a:avLst/>
          </a:prstGeom>
          <a:noFill/>
        </p:spPr>
      </p:pic>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1251857" y="214085"/>
            <a:ext cx="8077200" cy="609600"/>
          </a:xfrm>
          <a:ln/>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effectLst/>
                <a:latin typeface="Times New Roman" pitchFamily="18" charset="0"/>
                <a:cs typeface="Times New Roman" pitchFamily="18" charset="0"/>
              </a:rPr>
              <a:t>File Types – Name, Extension</a:t>
            </a:r>
          </a:p>
        </p:txBody>
      </p:sp>
      <p:pic>
        <p:nvPicPr>
          <p:cNvPr id="14338" name="Picture 2"/>
          <p:cNvPicPr>
            <a:picLocks noChangeAspect="1" noChangeArrowheads="1"/>
          </p:cNvPicPr>
          <p:nvPr/>
        </p:nvPicPr>
        <p:blipFill>
          <a:blip r:embed="rId3" cstate="print"/>
          <a:srcRect l="15714" t="1186" r="15714" b="1186"/>
          <a:stretch>
            <a:fillRect/>
          </a:stretch>
        </p:blipFill>
        <p:spPr bwMode="auto">
          <a:xfrm>
            <a:off x="2209799" y="899886"/>
            <a:ext cx="5419637" cy="5787478"/>
          </a:xfrm>
          <a:prstGeom prst="rect">
            <a:avLst/>
          </a:prstGeom>
          <a:noFill/>
          <a:ln w="38160">
            <a:solidFill>
              <a:srgbClr val="000000"/>
            </a:solidFill>
            <a:miter lim="800000"/>
            <a:headEnd/>
            <a:tailEnd/>
          </a:ln>
          <a:effectLst/>
        </p:spPr>
      </p:pic>
      <p:sp>
        <p:nvSpPr>
          <p:cNvPr id="2" name="Date Placeholder 1"/>
          <p:cNvSpPr>
            <a:spLocks noGrp="1"/>
          </p:cNvSpPr>
          <p:nvPr>
            <p:ph type="dt" sz="half" idx="10"/>
          </p:nvPr>
        </p:nvSpPr>
        <p:spPr/>
        <p:txBody>
          <a:bodyPr/>
          <a:lstStyle/>
          <a:p>
            <a:r>
              <a:rPr lang="en-US" smtClean="0"/>
              <a:t>Spring, 2004</a:t>
            </a:r>
            <a:endParaRPr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6</a:t>
            </a:fld>
            <a:endParaRPr kumimoji="0"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4B460C-E4CA-4BC5-A4AA-36CF8F9F4B82}" type="slidenum">
              <a:rPr lang="en-US">
                <a:latin typeface="Times New Roman" pitchFamily="18" charset="0"/>
                <a:cs typeface="Times New Roman" pitchFamily="18" charset="0"/>
              </a:rPr>
              <a:pPr/>
              <a:t>7</a:t>
            </a:fld>
            <a:endParaRPr lang="en-US">
              <a:latin typeface="Times New Roman" pitchFamily="18" charset="0"/>
              <a:cs typeface="Times New Roman" pitchFamily="18" charset="0"/>
            </a:endParaRPr>
          </a:p>
        </p:txBody>
      </p:sp>
      <p:sp>
        <p:nvSpPr>
          <p:cNvPr id="9218" name="Rectangle 2"/>
          <p:cNvSpPr>
            <a:spLocks noGrp="1" noChangeArrowheads="1"/>
          </p:cNvSpPr>
          <p:nvPr>
            <p:ph type="title"/>
          </p:nvPr>
        </p:nvSpPr>
        <p:spPr>
          <a:xfrm>
            <a:off x="1645920" y="0"/>
            <a:ext cx="7498080" cy="1143000"/>
          </a:xfrm>
        </p:spPr>
        <p:txBody>
          <a:bodyPr/>
          <a:lstStyle/>
          <a:p>
            <a:r>
              <a:rPr lang="en-US" dirty="0">
                <a:latin typeface="Times New Roman" pitchFamily="18" charset="0"/>
                <a:cs typeface="Times New Roman" pitchFamily="18" charset="0"/>
              </a:rPr>
              <a:t>File Access</a:t>
            </a:r>
          </a:p>
        </p:txBody>
      </p:sp>
      <p:sp>
        <p:nvSpPr>
          <p:cNvPr id="9219" name="Rectangle 3"/>
          <p:cNvSpPr>
            <a:spLocks noGrp="1" noChangeArrowheads="1"/>
          </p:cNvSpPr>
          <p:nvPr>
            <p:ph type="body" idx="1"/>
          </p:nvPr>
        </p:nvSpPr>
        <p:spPr>
          <a:xfrm>
            <a:off x="1436914" y="1019628"/>
            <a:ext cx="7503886" cy="5410200"/>
          </a:xfrm>
        </p:spPr>
        <p:txBody>
          <a:bodyPr/>
          <a:lstStyle/>
          <a:p>
            <a:r>
              <a:rPr lang="en-US" dirty="0">
                <a:latin typeface="Times New Roman" pitchFamily="18" charset="0"/>
                <a:cs typeface="Times New Roman" pitchFamily="18" charset="0"/>
              </a:rPr>
              <a:t>Sequential access</a:t>
            </a:r>
          </a:p>
          <a:p>
            <a:pPr lvl="1"/>
            <a:r>
              <a:rPr lang="en-US" dirty="0">
                <a:latin typeface="Times New Roman" pitchFamily="18" charset="0"/>
                <a:cs typeface="Times New Roman" pitchFamily="18" charset="0"/>
              </a:rPr>
              <a:t>read all bytes/records from the beginning</a:t>
            </a:r>
          </a:p>
          <a:p>
            <a:pPr lvl="1"/>
            <a:r>
              <a:rPr lang="en-US" dirty="0">
                <a:latin typeface="Times New Roman" pitchFamily="18" charset="0"/>
                <a:cs typeface="Times New Roman" pitchFamily="18" charset="0"/>
              </a:rPr>
              <a:t>cannot jump around, could rewind or back up</a:t>
            </a:r>
          </a:p>
          <a:p>
            <a:pPr lvl="1"/>
            <a:r>
              <a:rPr lang="en-US" dirty="0">
                <a:latin typeface="Times New Roman" pitchFamily="18" charset="0"/>
                <a:cs typeface="Times New Roman" pitchFamily="18" charset="0"/>
              </a:rPr>
              <a:t>convenient when medium was </a:t>
            </a:r>
            <a:r>
              <a:rPr lang="en-US" dirty="0" err="1">
                <a:latin typeface="Times New Roman" pitchFamily="18" charset="0"/>
                <a:cs typeface="Times New Roman" pitchFamily="18" charset="0"/>
              </a:rPr>
              <a:t>mag</a:t>
            </a:r>
            <a:r>
              <a:rPr lang="en-US" dirty="0">
                <a:latin typeface="Times New Roman" pitchFamily="18" charset="0"/>
                <a:cs typeface="Times New Roman" pitchFamily="18" charset="0"/>
              </a:rPr>
              <a:t> tape</a:t>
            </a:r>
          </a:p>
          <a:p>
            <a:r>
              <a:rPr lang="en-US" dirty="0">
                <a:latin typeface="Times New Roman" pitchFamily="18" charset="0"/>
                <a:cs typeface="Times New Roman" pitchFamily="18" charset="0"/>
              </a:rPr>
              <a:t>Random access</a:t>
            </a:r>
          </a:p>
          <a:p>
            <a:pPr lvl="1"/>
            <a:r>
              <a:rPr lang="en-US" dirty="0">
                <a:latin typeface="Times New Roman" pitchFamily="18" charset="0"/>
                <a:cs typeface="Times New Roman" pitchFamily="18" charset="0"/>
              </a:rPr>
              <a:t>bytes/records read in any order</a:t>
            </a:r>
          </a:p>
          <a:p>
            <a:pPr lvl="1"/>
            <a:r>
              <a:rPr lang="en-US" dirty="0">
                <a:latin typeface="Times New Roman" pitchFamily="18" charset="0"/>
                <a:cs typeface="Times New Roman" pitchFamily="18" charset="0"/>
              </a:rPr>
              <a:t>essential for data base systems</a:t>
            </a:r>
          </a:p>
          <a:p>
            <a:pPr lvl="1"/>
            <a:r>
              <a:rPr lang="en-US" dirty="0">
                <a:latin typeface="Times New Roman" pitchFamily="18" charset="0"/>
                <a:cs typeface="Times New Roman" pitchFamily="18" charset="0"/>
              </a:rPr>
              <a:t>read can be …</a:t>
            </a:r>
          </a:p>
          <a:p>
            <a:pPr lvl="2"/>
            <a:r>
              <a:rPr lang="en-US" dirty="0">
                <a:latin typeface="Times New Roman" pitchFamily="18" charset="0"/>
                <a:cs typeface="Times New Roman" pitchFamily="18" charset="0"/>
              </a:rPr>
              <a:t>move file marker (seek), then read or …</a:t>
            </a:r>
          </a:p>
          <a:p>
            <a:pPr lvl="2"/>
            <a:r>
              <a:rPr lang="en-US" dirty="0">
                <a:latin typeface="Times New Roman" pitchFamily="18" charset="0"/>
                <a:cs typeface="Times New Roman" pitchFamily="18" charset="0"/>
              </a:rPr>
              <a:t>read and then move file marker</a:t>
            </a:r>
          </a:p>
        </p:txBody>
      </p:sp>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1066800" y="214086"/>
            <a:ext cx="8077200" cy="609600"/>
          </a:xfrm>
          <a:ln/>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Times New Roman" pitchFamily="18" charset="0"/>
                <a:cs typeface="Times New Roman" pitchFamily="18" charset="0"/>
              </a:rPr>
              <a:t>File Attributes</a:t>
            </a:r>
          </a:p>
        </p:txBody>
      </p:sp>
      <p:sp>
        <p:nvSpPr>
          <p:cNvPr id="10242" name="Rectangle 2"/>
          <p:cNvSpPr>
            <a:spLocks noGrp="1" noChangeArrowheads="1"/>
          </p:cNvSpPr>
          <p:nvPr>
            <p:ph type="body" idx="4294967295"/>
          </p:nvPr>
        </p:nvSpPr>
        <p:spPr>
          <a:xfrm>
            <a:off x="1117600" y="957944"/>
            <a:ext cx="7837714" cy="5900056"/>
          </a:xfrm>
          <a:ln/>
        </p:spPr>
        <p:txBody>
          <a:bodyPr>
            <a:normAutofit fontScale="70000" lnSpcReduction="20000"/>
          </a:bodyPr>
          <a:lstStyle/>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Name</a:t>
            </a:r>
            <a:r>
              <a:rPr lang="en-GB" dirty="0">
                <a:latin typeface="Times New Roman" pitchFamily="18" charset="0"/>
                <a:cs typeface="Times New Roman" pitchFamily="18" charset="0"/>
              </a:rPr>
              <a:t> – the only information kept in human-readable form</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Identifier</a:t>
            </a:r>
            <a:r>
              <a:rPr lang="en-GB" dirty="0">
                <a:latin typeface="Times New Roman" pitchFamily="18" charset="0"/>
                <a:cs typeface="Times New Roman" pitchFamily="18" charset="0"/>
              </a:rPr>
              <a:t> – unique tag (a number) that identifies file within the file system</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Type</a:t>
            </a:r>
            <a:r>
              <a:rPr lang="en-GB" dirty="0">
                <a:latin typeface="Times New Roman" pitchFamily="18" charset="0"/>
                <a:cs typeface="Times New Roman" pitchFamily="18" charset="0"/>
              </a:rPr>
              <a:t> – used by systems that support different types of files</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Location</a:t>
            </a:r>
            <a:r>
              <a:rPr lang="en-GB" dirty="0">
                <a:latin typeface="Times New Roman" pitchFamily="18" charset="0"/>
                <a:cs typeface="Times New Roman" pitchFamily="18" charset="0"/>
              </a:rPr>
              <a:t> – pointer to file location on a device</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Size</a:t>
            </a:r>
            <a:r>
              <a:rPr lang="en-GB" dirty="0">
                <a:latin typeface="Times New Roman" pitchFamily="18" charset="0"/>
                <a:cs typeface="Times New Roman" pitchFamily="18" charset="0"/>
              </a:rPr>
              <a:t> – current file size in bytes, words, or blocks</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Protection</a:t>
            </a:r>
            <a:r>
              <a:rPr lang="en-GB" dirty="0">
                <a:latin typeface="Times New Roman" pitchFamily="18" charset="0"/>
                <a:cs typeface="Times New Roman" pitchFamily="18" charset="0"/>
              </a:rPr>
              <a:t> – access controls for who can read, write, and execute</a:t>
            </a:r>
          </a:p>
          <a:p>
            <a:pPr>
              <a:lnSpc>
                <a:spcPct val="17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latin typeface="Times New Roman" pitchFamily="18" charset="0"/>
                <a:cs typeface="Times New Roman" pitchFamily="18" charset="0"/>
              </a:rPr>
              <a:t>Time, date, and user identification</a:t>
            </a:r>
            <a:r>
              <a:rPr lang="en-GB" dirty="0">
                <a:latin typeface="Times New Roman" pitchFamily="18" charset="0"/>
                <a:cs typeface="Times New Roman" pitchFamily="18" charset="0"/>
              </a:rPr>
              <a:t> – used for documenting file creation, last modification, and last </a:t>
            </a:r>
            <a:r>
              <a:rPr lang="en-GB" dirty="0" smtClean="0">
                <a:latin typeface="Times New Roman" pitchFamily="18" charset="0"/>
                <a:cs typeface="Times New Roman" pitchFamily="18" charset="0"/>
              </a:rPr>
              <a:t>use</a:t>
            </a:r>
            <a:endParaRPr lang="en-GB"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smtClean="0"/>
              <a:t>Spring, 2004</a:t>
            </a:r>
            <a:endParaRPr lang="en-US"/>
          </a:p>
        </p:txBody>
      </p:sp>
      <p:sp>
        <p:nvSpPr>
          <p:cNvPr id="3" name="Slide Number Placeholder 2"/>
          <p:cNvSpPr>
            <a:spLocks noGrp="1"/>
          </p:cNvSpPr>
          <p:nvPr>
            <p:ph type="sldNum" sz="quarter" idx="12"/>
          </p:nvPr>
        </p:nvSpPr>
        <p:spPr/>
        <p:txBody>
          <a:bodyPr/>
          <a:lstStyle/>
          <a:p>
            <a:fld id="{6294C92D-0306-4E69-9CD3-20855E849650}" type="slidenum">
              <a:rPr kumimoji="0" lang="en-US" smtClean="0"/>
              <a:pPr/>
              <a:t>8</a:t>
            </a:fld>
            <a:endParaRPr kumimoji="0"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1E9640F0-05DB-4A49-81F1-BC64E2CB56E4}" type="slidenum">
              <a:rPr lang="en-US">
                <a:latin typeface="Times New Roman" pitchFamily="18" charset="0"/>
                <a:cs typeface="Times New Roman" pitchFamily="18" charset="0"/>
              </a:rPr>
              <a:pPr/>
              <a:t>9</a:t>
            </a:fld>
            <a:endParaRPr lang="en-US">
              <a:latin typeface="Times New Roman" pitchFamily="18" charset="0"/>
              <a:cs typeface="Times New Roman" pitchFamily="18" charset="0"/>
            </a:endParaRPr>
          </a:p>
        </p:txBody>
      </p:sp>
      <p:sp>
        <p:nvSpPr>
          <p:cNvPr id="8194" name="Rectangle 2"/>
          <p:cNvSpPr>
            <a:spLocks noGrp="1" noChangeArrowheads="1"/>
          </p:cNvSpPr>
          <p:nvPr>
            <p:ph type="title"/>
          </p:nvPr>
        </p:nvSpPr>
        <p:spPr/>
        <p:txBody>
          <a:bodyPr/>
          <a:lstStyle/>
          <a:p>
            <a:r>
              <a:rPr lang="en-US">
                <a:latin typeface="Times New Roman" pitchFamily="18" charset="0"/>
                <a:cs typeface="Times New Roman" pitchFamily="18" charset="0"/>
              </a:rPr>
              <a:t>File Operations</a:t>
            </a:r>
          </a:p>
        </p:txBody>
      </p:sp>
      <p:sp>
        <p:nvSpPr>
          <p:cNvPr id="8195" name="Rectangle 3"/>
          <p:cNvSpPr>
            <a:spLocks noGrp="1" noChangeArrowheads="1"/>
          </p:cNvSpPr>
          <p:nvPr>
            <p:ph type="body" sz="half" idx="1"/>
          </p:nvPr>
        </p:nvSpPr>
        <p:spPr>
          <a:xfrm>
            <a:off x="685800" y="1447800"/>
            <a:ext cx="3810000" cy="4648200"/>
          </a:xfrm>
        </p:spPr>
        <p:txBody>
          <a:bodyPr/>
          <a:lstStyle/>
          <a:p>
            <a:pPr marL="914400" lvl="1" indent="-457200">
              <a:buFontTx/>
              <a:buAutoNum type="arabicPeriod"/>
            </a:pPr>
            <a:r>
              <a:rPr lang="en-US" sz="3600">
                <a:latin typeface="Times New Roman" pitchFamily="18" charset="0"/>
                <a:cs typeface="Times New Roman" pitchFamily="18" charset="0"/>
              </a:rPr>
              <a:t>Create</a:t>
            </a:r>
          </a:p>
          <a:p>
            <a:pPr marL="914400" lvl="1" indent="-457200">
              <a:buFontTx/>
              <a:buAutoNum type="arabicPeriod"/>
            </a:pPr>
            <a:r>
              <a:rPr lang="en-US" sz="3600">
                <a:latin typeface="Times New Roman" pitchFamily="18" charset="0"/>
                <a:cs typeface="Times New Roman" pitchFamily="18" charset="0"/>
              </a:rPr>
              <a:t>Delete</a:t>
            </a:r>
          </a:p>
          <a:p>
            <a:pPr marL="914400" lvl="1" indent="-457200">
              <a:buFontTx/>
              <a:buAutoNum type="arabicPeriod"/>
            </a:pPr>
            <a:r>
              <a:rPr lang="en-US" sz="3600">
                <a:latin typeface="Times New Roman" pitchFamily="18" charset="0"/>
                <a:cs typeface="Times New Roman" pitchFamily="18" charset="0"/>
              </a:rPr>
              <a:t>Open</a:t>
            </a:r>
          </a:p>
          <a:p>
            <a:pPr marL="914400" lvl="1" indent="-457200">
              <a:buFontTx/>
              <a:buAutoNum type="arabicPeriod"/>
            </a:pPr>
            <a:r>
              <a:rPr lang="en-US" sz="3600">
                <a:latin typeface="Times New Roman" pitchFamily="18" charset="0"/>
                <a:cs typeface="Times New Roman" pitchFamily="18" charset="0"/>
              </a:rPr>
              <a:t>Close</a:t>
            </a:r>
          </a:p>
          <a:p>
            <a:pPr marL="914400" lvl="1" indent="-457200">
              <a:buFontTx/>
              <a:buAutoNum type="arabicPeriod"/>
            </a:pPr>
            <a:r>
              <a:rPr lang="en-US" sz="3600">
                <a:latin typeface="Times New Roman" pitchFamily="18" charset="0"/>
                <a:cs typeface="Times New Roman" pitchFamily="18" charset="0"/>
              </a:rPr>
              <a:t>Read</a:t>
            </a:r>
          </a:p>
          <a:p>
            <a:pPr marL="914400" lvl="1" indent="-457200">
              <a:buFontTx/>
              <a:buAutoNum type="arabicPeriod"/>
            </a:pPr>
            <a:r>
              <a:rPr lang="en-US" sz="3600">
                <a:latin typeface="Times New Roman" pitchFamily="18" charset="0"/>
                <a:cs typeface="Times New Roman" pitchFamily="18" charset="0"/>
              </a:rPr>
              <a:t>Write</a:t>
            </a:r>
          </a:p>
          <a:p>
            <a:pPr marL="914400" lvl="1" indent="-457200">
              <a:buFontTx/>
              <a:buAutoNum type="arabicPeriod"/>
            </a:pPr>
            <a:endParaRPr lang="en-US" sz="3600">
              <a:latin typeface="Times New Roman" pitchFamily="18" charset="0"/>
              <a:cs typeface="Times New Roman" pitchFamily="18" charset="0"/>
            </a:endParaRPr>
          </a:p>
        </p:txBody>
      </p:sp>
      <p:sp>
        <p:nvSpPr>
          <p:cNvPr id="8196" name="Rectangle 4"/>
          <p:cNvSpPr>
            <a:spLocks noGrp="1" noChangeArrowheads="1"/>
          </p:cNvSpPr>
          <p:nvPr>
            <p:ph type="body" sz="half" idx="2"/>
          </p:nvPr>
        </p:nvSpPr>
        <p:spPr>
          <a:xfrm>
            <a:off x="4648200" y="1524000"/>
            <a:ext cx="3810000" cy="4572000"/>
          </a:xfrm>
        </p:spPr>
        <p:txBody>
          <a:bodyPr/>
          <a:lstStyle/>
          <a:p>
            <a:pPr marL="914400" lvl="1" indent="-457200">
              <a:buFontTx/>
              <a:buAutoNum type="arabicPeriod" startAt="7"/>
            </a:pPr>
            <a:r>
              <a:rPr lang="en-US" sz="3600">
                <a:latin typeface="Times New Roman" pitchFamily="18" charset="0"/>
                <a:cs typeface="Times New Roman" pitchFamily="18" charset="0"/>
              </a:rPr>
              <a:t>Append</a:t>
            </a:r>
          </a:p>
          <a:p>
            <a:pPr marL="914400" lvl="1" indent="-457200">
              <a:buFontTx/>
              <a:buAutoNum type="arabicPeriod" startAt="7"/>
            </a:pPr>
            <a:r>
              <a:rPr lang="en-US" sz="3600">
                <a:latin typeface="Times New Roman" pitchFamily="18" charset="0"/>
                <a:cs typeface="Times New Roman" pitchFamily="18" charset="0"/>
              </a:rPr>
              <a:t>Seek</a:t>
            </a:r>
          </a:p>
          <a:p>
            <a:pPr marL="914400" lvl="1" indent="-457200">
              <a:buFontTx/>
              <a:buAutoNum type="arabicPeriod" startAt="7"/>
            </a:pPr>
            <a:r>
              <a:rPr lang="en-US" sz="3600">
                <a:latin typeface="Times New Roman" pitchFamily="18" charset="0"/>
                <a:cs typeface="Times New Roman" pitchFamily="18" charset="0"/>
              </a:rPr>
              <a:t>Get attributes</a:t>
            </a:r>
          </a:p>
          <a:p>
            <a:pPr marL="914400" lvl="1" indent="-457200">
              <a:buFontTx/>
              <a:buAutoNum type="arabicPeriod" startAt="7"/>
            </a:pPr>
            <a:r>
              <a:rPr lang="en-US" sz="3600">
                <a:latin typeface="Times New Roman" pitchFamily="18" charset="0"/>
                <a:cs typeface="Times New Roman" pitchFamily="18" charset="0"/>
              </a:rPr>
              <a:t>Set Attributes</a:t>
            </a:r>
          </a:p>
          <a:p>
            <a:pPr marL="914400" lvl="1" indent="-457200">
              <a:buFontTx/>
              <a:buAutoNum type="arabicPeriod" startAt="7"/>
            </a:pPr>
            <a:r>
              <a:rPr lang="en-US" sz="3600">
                <a:latin typeface="Times New Roman" pitchFamily="18" charset="0"/>
                <a:cs typeface="Times New Roman" pitchFamily="18" charset="0"/>
              </a:rPr>
              <a:t>Rename</a:t>
            </a:r>
          </a:p>
        </p:txBody>
      </p:sp>
      <p:sp>
        <p:nvSpPr>
          <p:cNvPr id="2" name="Date Placeholder 1"/>
          <p:cNvSpPr>
            <a:spLocks noGrp="1"/>
          </p:cNvSpPr>
          <p:nvPr>
            <p:ph type="dt" sz="half" idx="10"/>
          </p:nvPr>
        </p:nvSpPr>
        <p:spPr/>
        <p:txBody>
          <a:bodyPr/>
          <a:lstStyle/>
          <a:p>
            <a:r>
              <a:rPr lang="en-US" smtClean="0"/>
              <a:t>Spring, 2004</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