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image/jpeg" Extension="jpeg"/>
  <Default ContentType="application/vnd.openxmlformats-package.relationships+xml" Extension="rels"/>
  <Default ContentType="application/vnd.openxmlformats-officedocument.wordprocessingml.document" Extension="docx"/>
  <Override ContentType="application/vnd.openxmlformats-officedocument.drawingml.diagramData+xml" PartName="/ppt/diagrams/data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drawingml.diagramDrawing+xml" PartName="/ppt/diagrams/drawing1.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notesMaster+xml" PartName="/ppt/notesMasters/notesMaster1.xml"/>
  <Override ContentType="application/vnd.openxmlformats-officedocument.presentationml.presProps+xml" PartName="/ppt/presProps1.xml"/>
  <Override ContentType="application/vnd.openxmlformats-officedocument.drawingml.diagramColors+xml" PartName="/ppt/diagrams/color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7302500" cy="9588500"/>
  <p:defaultTextStyle>
    <a:defPPr lvl="0">
      <a:defRPr lang="en-US"/>
    </a:defPPr>
    <a:lvl1pPr eaLnBrk="0" hangingPunct="0" lvl="0" rtl="0" algn="ctr" fontAlgn="base">
      <a:spcBef>
        <a:spcPct val="0"/>
      </a:spcBef>
      <a:spcAft>
        <a:spcPct val="0"/>
      </a:spcAft>
      <a:defRPr kern="1200">
        <a:solidFill>
          <a:schemeClr val="tx1"/>
        </a:solidFill>
        <a:latin typeface="Helvetica" pitchFamily="34" charset="0"/>
        <a:ea typeface="+mn-ea"/>
        <a:cs typeface="+mn-cs"/>
      </a:defRPr>
    </a:lvl1pPr>
    <a:lvl2pPr eaLnBrk="0" hangingPunct="0" lvl="1" marL="457200" rtl="0" algn="ctr" fontAlgn="base">
      <a:spcBef>
        <a:spcPct val="0"/>
      </a:spcBef>
      <a:spcAft>
        <a:spcPct val="0"/>
      </a:spcAft>
      <a:defRPr kern="1200">
        <a:solidFill>
          <a:schemeClr val="tx1"/>
        </a:solidFill>
        <a:latin typeface="Helvetica" pitchFamily="34" charset="0"/>
        <a:ea typeface="+mn-ea"/>
        <a:cs typeface="+mn-cs"/>
      </a:defRPr>
    </a:lvl2pPr>
    <a:lvl3pPr eaLnBrk="0" hangingPunct="0" lvl="2" marL="914400" rtl="0" algn="ctr" fontAlgn="base">
      <a:spcBef>
        <a:spcPct val="0"/>
      </a:spcBef>
      <a:spcAft>
        <a:spcPct val="0"/>
      </a:spcAft>
      <a:defRPr kern="1200">
        <a:solidFill>
          <a:schemeClr val="tx1"/>
        </a:solidFill>
        <a:latin typeface="Helvetica" pitchFamily="34" charset="0"/>
        <a:ea typeface="+mn-ea"/>
        <a:cs typeface="+mn-cs"/>
      </a:defRPr>
    </a:lvl3pPr>
    <a:lvl4pPr eaLnBrk="0" hangingPunct="0" lvl="3" marL="1371600" rtl="0" algn="ctr" fontAlgn="base">
      <a:spcBef>
        <a:spcPct val="0"/>
      </a:spcBef>
      <a:spcAft>
        <a:spcPct val="0"/>
      </a:spcAft>
      <a:defRPr kern="1200">
        <a:solidFill>
          <a:schemeClr val="tx1"/>
        </a:solidFill>
        <a:latin typeface="Helvetica" pitchFamily="34" charset="0"/>
        <a:ea typeface="+mn-ea"/>
        <a:cs typeface="+mn-cs"/>
      </a:defRPr>
    </a:lvl4pPr>
    <a:lvl5pPr eaLnBrk="0" hangingPunct="0" lvl="4" marL="1828800" rtl="0" algn="ctr" fontAlgn="base">
      <a:spcBef>
        <a:spcPct val="0"/>
      </a:spcBef>
      <a:spcAft>
        <a:spcPct val="0"/>
      </a:spcAft>
      <a:defRPr kern="1200">
        <a:solidFill>
          <a:schemeClr val="tx1"/>
        </a:solidFill>
        <a:latin typeface="Helvetica" pitchFamily="34" charset="0"/>
        <a:ea typeface="+mn-ea"/>
        <a:cs typeface="+mn-cs"/>
      </a:defRPr>
    </a:lvl5pPr>
    <a:lvl6pPr defTabSz="914400" eaLnBrk="1" hangingPunct="1" latinLnBrk="0" lvl="5" marL="2286000" rtl="0" algn="l">
      <a:defRPr kern="1200">
        <a:solidFill>
          <a:schemeClr val="tx1"/>
        </a:solidFill>
        <a:latin typeface="Helvetica" pitchFamily="34" charset="0"/>
        <a:ea typeface="+mn-ea"/>
        <a:cs typeface="+mn-cs"/>
      </a:defRPr>
    </a:lvl6pPr>
    <a:lvl7pPr defTabSz="914400" eaLnBrk="1" hangingPunct="1" latinLnBrk="0" lvl="6" marL="2743200" rtl="0" algn="l">
      <a:defRPr kern="1200">
        <a:solidFill>
          <a:schemeClr val="tx1"/>
        </a:solidFill>
        <a:latin typeface="Helvetica" pitchFamily="34" charset="0"/>
        <a:ea typeface="+mn-ea"/>
        <a:cs typeface="+mn-cs"/>
      </a:defRPr>
    </a:lvl7pPr>
    <a:lvl8pPr defTabSz="914400" eaLnBrk="1" hangingPunct="1" latinLnBrk="0" lvl="7" marL="3200400" rtl="0" algn="l">
      <a:defRPr kern="1200">
        <a:solidFill>
          <a:schemeClr val="tx1"/>
        </a:solidFill>
        <a:latin typeface="Helvetica" pitchFamily="34" charset="0"/>
        <a:ea typeface="+mn-ea"/>
        <a:cs typeface="+mn-cs"/>
      </a:defRPr>
    </a:lvl8pPr>
    <a:lvl9pPr defTabSz="914400" eaLnBrk="1" hangingPunct="1" latinLnBrk="0" lvl="8" marL="3657600" rtl="0" algn="l">
      <a:defRPr kern="1200">
        <a:solidFill>
          <a:schemeClr val="tx1"/>
        </a:solidFill>
        <a:latin typeface="Helvetica" pitchFamily="34" charset="0"/>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9B0F0-A053-6A48-A5C4-2CAC6803C603}" type="doc">
      <dgm:prSet loTypeId="urn:microsoft.com/office/officeart/2005/8/layout/radial6" loCatId="cycle" qsTypeId="urn:microsoft.com/office/officeart/2005/8/quickstyle/simple4" qsCatId="simple" csTypeId="urn:microsoft.com/office/officeart/2005/8/colors/accent1_2#16" csCatId="accent1" phldr="1"/>
      <dgm:spPr/>
      <dgm:t>
        <a:bodyPr/>
        <a:lstStyle/>
        <a:p>
          <a:endParaRPr lang="en-US"/>
        </a:p>
      </dgm:t>
    </dgm:pt>
    <dgm:pt modelId="{04283F98-1782-B546-97A3-B573F8168FA8}">
      <dgm:prSet phldrT="[Text]"/>
      <dgm:spPr/>
      <dgm:t>
        <a:bodyPr/>
        <a:lstStyle/>
        <a:p>
          <a:r>
            <a:rPr lang="en-US" dirty="0" smtClean="0">
              <a:latin typeface="Times New Roman" pitchFamily="18" charset="0"/>
              <a:cs typeface="Times New Roman" pitchFamily="18" charset="0"/>
            </a:rPr>
            <a:t>Design architectures share three characteristics:</a:t>
          </a:r>
          <a:endParaRPr lang="en-US" dirty="0">
            <a:latin typeface="Times New Roman" pitchFamily="18" charset="0"/>
            <a:cs typeface="Times New Roman" pitchFamily="18" charset="0"/>
          </a:endParaRPr>
        </a:p>
      </dgm:t>
    </dgm:pt>
    <dgm:pt modelId="{714065D3-EF8B-7147-9DC7-01EEA1A1D54D}" type="parTrans" cxnId="{94A586EA-84C6-2241-850C-9D6C353A1AEF}">
      <dgm:prSet/>
      <dgm:spPr/>
      <dgm:t>
        <a:bodyPr/>
        <a:lstStyle/>
        <a:p>
          <a:endParaRPr lang="en-US"/>
        </a:p>
      </dgm:t>
    </dgm:pt>
    <dgm:pt modelId="{3812E879-D69E-7C49-96B4-30ECFD84AF2C}" type="sibTrans" cxnId="{94A586EA-84C6-2241-850C-9D6C353A1AEF}">
      <dgm:prSet/>
      <dgm:spPr/>
      <dgm:t>
        <a:bodyPr/>
        <a:lstStyle/>
        <a:p>
          <a:endParaRPr lang="en-US"/>
        </a:p>
      </dgm:t>
    </dgm:pt>
    <dgm:pt modelId="{C21C886C-4955-7948-9662-2E9F8647B739}">
      <dgm:prSet custT="1"/>
      <dgm:spPr/>
      <dgm:t>
        <a:bodyPr/>
        <a:lstStyle/>
        <a:p>
          <a:r>
            <a:rPr lang="en-US" sz="1400" dirty="0" smtClean="0">
              <a:latin typeface="Times New Roman" pitchFamily="18" charset="0"/>
              <a:cs typeface="Times New Roman" pitchFamily="18" charset="0"/>
            </a:rPr>
            <a:t>RAID is a set of physical disk drives viewed by the operating system as a single logical drive</a:t>
          </a:r>
        </a:p>
      </dgm:t>
    </dgm:pt>
    <dgm:pt modelId="{67E6E4AD-DE09-D841-8897-EB31A9B4534F}" type="parTrans" cxnId="{2E3FFE48-8D1E-C946-A5BA-897087AD81D0}">
      <dgm:prSet/>
      <dgm:spPr/>
      <dgm:t>
        <a:bodyPr/>
        <a:lstStyle/>
        <a:p>
          <a:endParaRPr lang="en-US"/>
        </a:p>
      </dgm:t>
    </dgm:pt>
    <dgm:pt modelId="{36DFB653-CBD6-BF4D-8E1C-70119C005BF6}" type="sibTrans" cxnId="{2E3FFE48-8D1E-C946-A5BA-897087AD81D0}">
      <dgm:prSet/>
      <dgm:spPr>
        <a:solidFill>
          <a:srgbClr val="660066"/>
        </a:solidFill>
        <a:effectLst>
          <a:glow rad="101600">
            <a:schemeClr val="accent2">
              <a:alpha val="75000"/>
            </a:schemeClr>
          </a:glow>
          <a:softEdge rad="38100"/>
        </a:effectLst>
      </dgm:spPr>
      <dgm:t>
        <a:bodyPr/>
        <a:lstStyle/>
        <a:p>
          <a:endParaRPr lang="en-US"/>
        </a:p>
      </dgm:t>
    </dgm:pt>
    <dgm:pt modelId="{56A8334D-CC9F-4443-ABB3-EED837876C14}">
      <dgm:prSet custT="1"/>
      <dgm:spPr/>
      <dgm:t>
        <a:bodyPr/>
        <a:lstStyle/>
        <a:p>
          <a:r>
            <a:rPr lang="en-US" sz="1400" dirty="0" smtClean="0">
              <a:latin typeface="Times New Roman" pitchFamily="18" charset="0"/>
              <a:cs typeface="Times New Roman" pitchFamily="18" charset="0"/>
            </a:rPr>
            <a:t>data are distributed across the physical drives of an array in a scheme known as striping</a:t>
          </a:r>
        </a:p>
      </dgm:t>
    </dgm:pt>
    <dgm:pt modelId="{7FEC567C-030B-5845-96D3-5536B73B9D2B}" type="parTrans" cxnId="{3D5D19B9-80BC-B940-A72A-3FA8E1E24DA8}">
      <dgm:prSet/>
      <dgm:spPr/>
      <dgm:t>
        <a:bodyPr/>
        <a:lstStyle/>
        <a:p>
          <a:endParaRPr lang="en-US"/>
        </a:p>
      </dgm:t>
    </dgm:pt>
    <dgm:pt modelId="{7F096F61-96A9-8449-B30E-D6877572DF77}" type="sibTrans" cxnId="{3D5D19B9-80BC-B940-A72A-3FA8E1E24DA8}">
      <dgm:prSet/>
      <dgm:spPr>
        <a:solidFill>
          <a:srgbClr val="660066"/>
        </a:solidFill>
        <a:effectLst>
          <a:glow rad="101600">
            <a:schemeClr val="accent2">
              <a:alpha val="75000"/>
            </a:schemeClr>
          </a:glow>
          <a:softEdge rad="38100"/>
        </a:effectLst>
      </dgm:spPr>
      <dgm:t>
        <a:bodyPr/>
        <a:lstStyle/>
        <a:p>
          <a:endParaRPr lang="en-US"/>
        </a:p>
      </dgm:t>
    </dgm:pt>
    <dgm:pt modelId="{5AF4FB94-E203-9941-908C-1D98442DD0DC}">
      <dgm:prSet custT="1"/>
      <dgm:spPr/>
      <dgm:t>
        <a:bodyPr/>
        <a:lstStyle/>
        <a:p>
          <a:r>
            <a:rPr lang="en-US" sz="1400" dirty="0" smtClean="0">
              <a:latin typeface="Times New Roman" pitchFamily="18" charset="0"/>
              <a:cs typeface="Times New Roman" pitchFamily="18" charset="0"/>
            </a:rPr>
            <a:t>redundant disk capacity is used to store parity information, which guarantees data recoverability in case of a disk failure</a:t>
          </a:r>
        </a:p>
      </dgm:t>
    </dgm:pt>
    <dgm:pt modelId="{7B4C8023-BDFB-4742-A15F-3BFA0A936A0B}" type="parTrans" cxnId="{4EC42065-7C62-C943-8705-AB351D89DA89}">
      <dgm:prSet/>
      <dgm:spPr/>
      <dgm:t>
        <a:bodyPr/>
        <a:lstStyle/>
        <a:p>
          <a:endParaRPr lang="en-US"/>
        </a:p>
      </dgm:t>
    </dgm:pt>
    <dgm:pt modelId="{3EA5DB6F-B814-DE46-8E68-2F089B764518}" type="sibTrans" cxnId="{4EC42065-7C62-C943-8705-AB351D89DA89}">
      <dgm:prSet/>
      <dgm:spPr>
        <a:solidFill>
          <a:srgbClr val="660066"/>
        </a:solidFill>
        <a:effectLst>
          <a:glow rad="101600">
            <a:schemeClr val="accent2">
              <a:alpha val="75000"/>
            </a:schemeClr>
          </a:glow>
          <a:softEdge rad="38100"/>
        </a:effectLst>
      </dgm:spPr>
      <dgm:t>
        <a:bodyPr/>
        <a:lstStyle/>
        <a:p>
          <a:endParaRPr lang="en-US"/>
        </a:p>
      </dgm:t>
    </dgm:pt>
    <dgm:pt modelId="{9BA4650C-00B1-874F-9A00-7CD94E6343DF}" type="pres">
      <dgm:prSet presAssocID="{FD99B0F0-A053-6A48-A5C4-2CAC6803C603}" presName="Name0" presStyleCnt="0">
        <dgm:presLayoutVars>
          <dgm:chMax val="1"/>
          <dgm:dir/>
          <dgm:animLvl val="ctr"/>
          <dgm:resizeHandles val="exact"/>
        </dgm:presLayoutVars>
      </dgm:prSet>
      <dgm:spPr/>
      <dgm:t>
        <a:bodyPr/>
        <a:lstStyle/>
        <a:p>
          <a:endParaRPr lang="en-US"/>
        </a:p>
      </dgm:t>
    </dgm:pt>
    <dgm:pt modelId="{3025BB83-2A41-5D43-8FBC-BDA48E16B62E}" type="pres">
      <dgm:prSet presAssocID="{04283F98-1782-B546-97A3-B573F8168FA8}" presName="centerShape" presStyleLbl="node0" presStyleIdx="0" presStyleCnt="1" custLinFactNeighborX="1567" custLinFactNeighborY="-7944"/>
      <dgm:spPr/>
      <dgm:t>
        <a:bodyPr/>
        <a:lstStyle/>
        <a:p>
          <a:endParaRPr lang="en-US"/>
        </a:p>
      </dgm:t>
    </dgm:pt>
    <dgm:pt modelId="{F0ECC5BA-B2AE-EB4D-841F-101D1AFD4833}" type="pres">
      <dgm:prSet presAssocID="{C21C886C-4955-7948-9662-2E9F8647B739}" presName="node" presStyleLbl="node1" presStyleIdx="0" presStyleCnt="3" custScaleX="193849">
        <dgm:presLayoutVars>
          <dgm:bulletEnabled val="1"/>
        </dgm:presLayoutVars>
      </dgm:prSet>
      <dgm:spPr/>
      <dgm:t>
        <a:bodyPr/>
        <a:lstStyle/>
        <a:p>
          <a:endParaRPr lang="en-US"/>
        </a:p>
      </dgm:t>
    </dgm:pt>
    <dgm:pt modelId="{3B3611D0-FA5A-1647-9883-7786E9183578}" type="pres">
      <dgm:prSet presAssocID="{C21C886C-4955-7948-9662-2E9F8647B739}" presName="dummy" presStyleCnt="0"/>
      <dgm:spPr/>
    </dgm:pt>
    <dgm:pt modelId="{98F89655-7812-ED49-B6F7-5A03ADD378C3}" type="pres">
      <dgm:prSet presAssocID="{36DFB653-CBD6-BF4D-8E1C-70119C005BF6}" presName="sibTrans" presStyleLbl="sibTrans2D1" presStyleIdx="0" presStyleCnt="3"/>
      <dgm:spPr/>
      <dgm:t>
        <a:bodyPr/>
        <a:lstStyle/>
        <a:p>
          <a:endParaRPr lang="en-US"/>
        </a:p>
      </dgm:t>
    </dgm:pt>
    <dgm:pt modelId="{5E167099-31A5-5442-AFA2-F77104F37352}" type="pres">
      <dgm:prSet presAssocID="{56A8334D-CC9F-4443-ABB3-EED837876C14}" presName="node" presStyleLbl="node1" presStyleIdx="1" presStyleCnt="3" custScaleX="168059" custScaleY="142497">
        <dgm:presLayoutVars>
          <dgm:bulletEnabled val="1"/>
        </dgm:presLayoutVars>
      </dgm:prSet>
      <dgm:spPr/>
      <dgm:t>
        <a:bodyPr/>
        <a:lstStyle/>
        <a:p>
          <a:endParaRPr lang="en-US"/>
        </a:p>
      </dgm:t>
    </dgm:pt>
    <dgm:pt modelId="{0592F736-2BF9-3840-8D71-A88D0548A299}" type="pres">
      <dgm:prSet presAssocID="{56A8334D-CC9F-4443-ABB3-EED837876C14}" presName="dummy" presStyleCnt="0"/>
      <dgm:spPr/>
    </dgm:pt>
    <dgm:pt modelId="{ED29189C-FEBF-5D43-9AE1-09F1543B00F5}" type="pres">
      <dgm:prSet presAssocID="{7F096F61-96A9-8449-B30E-D6877572DF77}" presName="sibTrans" presStyleLbl="sibTrans2D1" presStyleIdx="1" presStyleCnt="3"/>
      <dgm:spPr/>
      <dgm:t>
        <a:bodyPr/>
        <a:lstStyle/>
        <a:p>
          <a:endParaRPr lang="en-US"/>
        </a:p>
      </dgm:t>
    </dgm:pt>
    <dgm:pt modelId="{729DF47F-7ACD-6547-A7C6-4776125E4E24}" type="pres">
      <dgm:prSet presAssocID="{5AF4FB94-E203-9941-908C-1D98442DD0DC}" presName="node" presStyleLbl="node1" presStyleIdx="2" presStyleCnt="3" custScaleX="222159" custScaleY="129990">
        <dgm:presLayoutVars>
          <dgm:bulletEnabled val="1"/>
        </dgm:presLayoutVars>
      </dgm:prSet>
      <dgm:spPr/>
      <dgm:t>
        <a:bodyPr/>
        <a:lstStyle/>
        <a:p>
          <a:endParaRPr lang="en-US"/>
        </a:p>
      </dgm:t>
    </dgm:pt>
    <dgm:pt modelId="{EA44F72E-F6EB-3847-B8CF-F38DD9D5B316}" type="pres">
      <dgm:prSet presAssocID="{5AF4FB94-E203-9941-908C-1D98442DD0DC}" presName="dummy" presStyleCnt="0"/>
      <dgm:spPr/>
    </dgm:pt>
    <dgm:pt modelId="{49509A77-E9B9-3643-9870-F7859BB971F0}" type="pres">
      <dgm:prSet presAssocID="{3EA5DB6F-B814-DE46-8E68-2F089B764518}" presName="sibTrans" presStyleLbl="sibTrans2D1" presStyleIdx="2" presStyleCnt="3"/>
      <dgm:spPr/>
      <dgm:t>
        <a:bodyPr/>
        <a:lstStyle/>
        <a:p>
          <a:endParaRPr lang="en-US"/>
        </a:p>
      </dgm:t>
    </dgm:pt>
  </dgm:ptLst>
  <dgm:cxnLst>
    <dgm:cxn modelId="{94A586EA-84C6-2241-850C-9D6C353A1AEF}" srcId="{FD99B0F0-A053-6A48-A5C4-2CAC6803C603}" destId="{04283F98-1782-B546-97A3-B573F8168FA8}" srcOrd="0" destOrd="0" parTransId="{714065D3-EF8B-7147-9DC7-01EEA1A1D54D}" sibTransId="{3812E879-D69E-7C49-96B4-30ECFD84AF2C}"/>
    <dgm:cxn modelId="{2E3FFE48-8D1E-C946-A5BA-897087AD81D0}" srcId="{04283F98-1782-B546-97A3-B573F8168FA8}" destId="{C21C886C-4955-7948-9662-2E9F8647B739}" srcOrd="0" destOrd="0" parTransId="{67E6E4AD-DE09-D841-8897-EB31A9B4534F}" sibTransId="{36DFB653-CBD6-BF4D-8E1C-70119C005BF6}"/>
    <dgm:cxn modelId="{E2C0BC05-C4EA-49C3-8DDA-E2185373B086}" type="presOf" srcId="{56A8334D-CC9F-4443-ABB3-EED837876C14}" destId="{5E167099-31A5-5442-AFA2-F77104F37352}" srcOrd="0" destOrd="0" presId="urn:microsoft.com/office/officeart/2005/8/layout/radial6"/>
    <dgm:cxn modelId="{D8145218-DE1A-4157-8A2C-05CA3AC0A396}" type="presOf" srcId="{04283F98-1782-B546-97A3-B573F8168FA8}" destId="{3025BB83-2A41-5D43-8FBC-BDA48E16B62E}" srcOrd="0" destOrd="0" presId="urn:microsoft.com/office/officeart/2005/8/layout/radial6"/>
    <dgm:cxn modelId="{3D5D19B9-80BC-B940-A72A-3FA8E1E24DA8}" srcId="{04283F98-1782-B546-97A3-B573F8168FA8}" destId="{56A8334D-CC9F-4443-ABB3-EED837876C14}" srcOrd="1" destOrd="0" parTransId="{7FEC567C-030B-5845-96D3-5536B73B9D2B}" sibTransId="{7F096F61-96A9-8449-B30E-D6877572DF77}"/>
    <dgm:cxn modelId="{A46EB183-98B4-4A82-8A13-68233BA065A8}" type="presOf" srcId="{C21C886C-4955-7948-9662-2E9F8647B739}" destId="{F0ECC5BA-B2AE-EB4D-841F-101D1AFD4833}" srcOrd="0" destOrd="0" presId="urn:microsoft.com/office/officeart/2005/8/layout/radial6"/>
    <dgm:cxn modelId="{4EC42065-7C62-C943-8705-AB351D89DA89}" srcId="{04283F98-1782-B546-97A3-B573F8168FA8}" destId="{5AF4FB94-E203-9941-908C-1D98442DD0DC}" srcOrd="2" destOrd="0" parTransId="{7B4C8023-BDFB-4742-A15F-3BFA0A936A0B}" sibTransId="{3EA5DB6F-B814-DE46-8E68-2F089B764518}"/>
    <dgm:cxn modelId="{E6657FFE-6816-4B63-8659-C768D39CF082}" type="presOf" srcId="{36DFB653-CBD6-BF4D-8E1C-70119C005BF6}" destId="{98F89655-7812-ED49-B6F7-5A03ADD378C3}" srcOrd="0" destOrd="0" presId="urn:microsoft.com/office/officeart/2005/8/layout/radial6"/>
    <dgm:cxn modelId="{858CD8BC-17C9-4809-AB77-5A924B3F3D80}" type="presOf" srcId="{FD99B0F0-A053-6A48-A5C4-2CAC6803C603}" destId="{9BA4650C-00B1-874F-9A00-7CD94E6343DF}" srcOrd="0" destOrd="0" presId="urn:microsoft.com/office/officeart/2005/8/layout/radial6"/>
    <dgm:cxn modelId="{29B1909E-01F2-476E-AF52-EBA66DB0C09A}" type="presOf" srcId="{3EA5DB6F-B814-DE46-8E68-2F089B764518}" destId="{49509A77-E9B9-3643-9870-F7859BB971F0}" srcOrd="0" destOrd="0" presId="urn:microsoft.com/office/officeart/2005/8/layout/radial6"/>
    <dgm:cxn modelId="{F462F3C1-A94C-4DE6-AE55-BAACAFB218A1}" type="presOf" srcId="{5AF4FB94-E203-9941-908C-1D98442DD0DC}" destId="{729DF47F-7ACD-6547-A7C6-4776125E4E24}" srcOrd="0" destOrd="0" presId="urn:microsoft.com/office/officeart/2005/8/layout/radial6"/>
    <dgm:cxn modelId="{61AE335D-9263-4515-8E61-A63EBA9D0B58}" type="presOf" srcId="{7F096F61-96A9-8449-B30E-D6877572DF77}" destId="{ED29189C-FEBF-5D43-9AE1-09F1543B00F5}" srcOrd="0" destOrd="0" presId="urn:microsoft.com/office/officeart/2005/8/layout/radial6"/>
    <dgm:cxn modelId="{57467090-45A6-452F-A3E7-CA40C0F167DE}" type="presParOf" srcId="{9BA4650C-00B1-874F-9A00-7CD94E6343DF}" destId="{3025BB83-2A41-5D43-8FBC-BDA48E16B62E}" srcOrd="0" destOrd="0" presId="urn:microsoft.com/office/officeart/2005/8/layout/radial6"/>
    <dgm:cxn modelId="{BF16E69F-0C45-4E9E-8BDE-DBCA572EE2AA}" type="presParOf" srcId="{9BA4650C-00B1-874F-9A00-7CD94E6343DF}" destId="{F0ECC5BA-B2AE-EB4D-841F-101D1AFD4833}" srcOrd="1" destOrd="0" presId="urn:microsoft.com/office/officeart/2005/8/layout/radial6"/>
    <dgm:cxn modelId="{AEA6EA79-8289-4382-8A8F-05A1E2CC3DE9}" type="presParOf" srcId="{9BA4650C-00B1-874F-9A00-7CD94E6343DF}" destId="{3B3611D0-FA5A-1647-9883-7786E9183578}" srcOrd="2" destOrd="0" presId="urn:microsoft.com/office/officeart/2005/8/layout/radial6"/>
    <dgm:cxn modelId="{8000D190-24A2-44A0-A771-40F7041CC76C}" type="presParOf" srcId="{9BA4650C-00B1-874F-9A00-7CD94E6343DF}" destId="{98F89655-7812-ED49-B6F7-5A03ADD378C3}" srcOrd="3" destOrd="0" presId="urn:microsoft.com/office/officeart/2005/8/layout/radial6"/>
    <dgm:cxn modelId="{4F358247-2704-4419-BBBD-6C5E00E300FF}" type="presParOf" srcId="{9BA4650C-00B1-874F-9A00-7CD94E6343DF}" destId="{5E167099-31A5-5442-AFA2-F77104F37352}" srcOrd="4" destOrd="0" presId="urn:microsoft.com/office/officeart/2005/8/layout/radial6"/>
    <dgm:cxn modelId="{7263610E-1E25-4708-9DA0-61D311D5D990}" type="presParOf" srcId="{9BA4650C-00B1-874F-9A00-7CD94E6343DF}" destId="{0592F736-2BF9-3840-8D71-A88D0548A299}" srcOrd="5" destOrd="0" presId="urn:microsoft.com/office/officeart/2005/8/layout/radial6"/>
    <dgm:cxn modelId="{836D33C1-11AF-466A-BD05-E1ADBCF31EE9}" type="presParOf" srcId="{9BA4650C-00B1-874F-9A00-7CD94E6343DF}" destId="{ED29189C-FEBF-5D43-9AE1-09F1543B00F5}" srcOrd="6" destOrd="0" presId="urn:microsoft.com/office/officeart/2005/8/layout/radial6"/>
    <dgm:cxn modelId="{A7E56ED9-EC42-40A5-9886-14FCA74DDC7F}" type="presParOf" srcId="{9BA4650C-00B1-874F-9A00-7CD94E6343DF}" destId="{729DF47F-7ACD-6547-A7C6-4776125E4E24}" srcOrd="7" destOrd="0" presId="urn:microsoft.com/office/officeart/2005/8/layout/radial6"/>
    <dgm:cxn modelId="{806F1FE4-D4F3-4CE9-A243-BFE31CD0D30B}" type="presParOf" srcId="{9BA4650C-00B1-874F-9A00-7CD94E6343DF}" destId="{EA44F72E-F6EB-3847-B8CF-F38DD9D5B316}" srcOrd="8" destOrd="0" presId="urn:microsoft.com/office/officeart/2005/8/layout/radial6"/>
    <dgm:cxn modelId="{53F75232-AEE3-4B5F-AA2A-CEDB3BA5D880}" type="presParOf" srcId="{9BA4650C-00B1-874F-9A00-7CD94E6343DF}" destId="{49509A77-E9B9-3643-9870-F7859BB971F0}"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l" defTabSz="965200">
              <a:defRPr sz="1300">
                <a:latin typeface="Times New Roman" pitchFamily="18" charset="0"/>
              </a:defRPr>
            </a:lvl1pPr>
          </a:lstStyle>
          <a:p>
            <a:endParaRPr lang="en-US"/>
          </a:p>
        </p:txBody>
      </p:sp>
      <p:sp>
        <p:nvSpPr>
          <p:cNvPr id="614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latin typeface="Times New Roman" pitchFamily="18" charset="0"/>
              </a:defRPr>
            </a:lvl1pPr>
          </a:lstStyle>
          <a:p>
            <a:endParaRPr lang="en-US"/>
          </a:p>
        </p:txBody>
      </p:sp>
      <p:sp>
        <p:nvSpPr>
          <p:cNvPr id="6148"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3138" y="4554538"/>
            <a:ext cx="5356225" cy="43148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l" defTabSz="965200">
              <a:defRPr sz="1300">
                <a:latin typeface="Times New Roman" pitchFamily="18" charset="0"/>
              </a:defRPr>
            </a:lvl1pPr>
          </a:lstStyle>
          <a:p>
            <a:endParaRPr lang="en-US"/>
          </a:p>
        </p:txBody>
      </p:sp>
      <p:sp>
        <p:nvSpPr>
          <p:cNvPr id="615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latin typeface="Times New Roman" pitchFamily="18" charset="0"/>
              </a:defRPr>
            </a:lvl1pPr>
          </a:lstStyle>
          <a:p>
            <a:fld id="{9CA58090-94F0-488F-A900-5FEE635139C9}" type="slidenum">
              <a:rPr lang="en-US"/>
              <a:pPr/>
              <a:t>‹#›</a:t>
            </a:fld>
            <a:endParaRPr lang="en-US"/>
          </a:p>
        </p:txBody>
      </p:sp>
    </p:spTree>
    <p:extLst>
      <p:ext uri="{BB962C8B-B14F-4D97-AF65-F5344CB8AC3E}">
        <p14:creationId xmlns:p14="http://schemas.microsoft.com/office/powerpoint/2010/main" val="2305269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38BF8A0-AE5C-4587-9FC8-7058D089CA62}" type="slidenum">
              <a:rPr lang="he-IL" smtClean="0"/>
              <a:pPr/>
              <a:t>1</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he-IL" smtClean="0"/>
          </a:p>
        </p:txBody>
      </p:sp>
    </p:spTree>
    <p:extLst>
      <p:ext uri="{BB962C8B-B14F-4D97-AF65-F5344CB8AC3E}">
        <p14:creationId xmlns:p14="http://schemas.microsoft.com/office/powerpoint/2010/main" val="1778472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Image Placeholder 1"/>
          <p:cNvSpPr>
            <a:spLocks noGrp="1" noRot="1" noChangeAspect="1"/>
          </p:cNvSpPr>
          <p:nvPr>
            <p:ph type="sldImg"/>
          </p:nvPr>
        </p:nvSpPr>
        <p:spPr bwMode="auto">
          <a:noFill/>
          <a:ln>
            <a:solidFill>
              <a:srgbClr val="000000"/>
            </a:solidFill>
            <a:miter lim="800000"/>
            <a:headEnd/>
            <a:tailEnd/>
          </a:ln>
        </p:spPr>
      </p:sp>
      <p:sp>
        <p:nvSpPr>
          <p:cNvPr id="1894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RAID levels 4 through 6 make use of an independent access technique. In an independent</a:t>
            </a:r>
          </a:p>
          <a:p>
            <a:r>
              <a:rPr lang="en-US" dirty="0" smtClean="0"/>
              <a:t>access array, each member disk operates independently, so that separate</a:t>
            </a:r>
          </a:p>
          <a:p>
            <a:r>
              <a:rPr lang="en-US" dirty="0" smtClean="0"/>
              <a:t>I/O requests can be satisfied in parallel. Because of this, independent access arrays</a:t>
            </a:r>
          </a:p>
          <a:p>
            <a:r>
              <a:rPr lang="en-US" dirty="0" smtClean="0"/>
              <a:t>are more suitable for applications that require high I/O request rates and are relatively</a:t>
            </a:r>
          </a:p>
          <a:p>
            <a:r>
              <a:rPr lang="en-US" dirty="0" smtClean="0"/>
              <a:t>less suited for applications that require high data transfer rates.</a:t>
            </a:r>
          </a:p>
          <a:p>
            <a:endParaRPr lang="en-US" dirty="0" smtClean="0"/>
          </a:p>
          <a:p>
            <a:r>
              <a:rPr lang="en-US" dirty="0" smtClean="0"/>
              <a:t>As in the other RAID schemes, data striping is used. In the case of RAID</a:t>
            </a:r>
          </a:p>
          <a:p>
            <a:r>
              <a:rPr lang="en-US" dirty="0" smtClean="0"/>
              <a:t>4 through 6, the strips are relatively large. With RAID 4, a bit-by-bit parity strip</a:t>
            </a:r>
          </a:p>
          <a:p>
            <a:r>
              <a:rPr lang="en-US" dirty="0" smtClean="0"/>
              <a:t>is calculated across corresponding strips on each data disk, and the parity bits are</a:t>
            </a:r>
          </a:p>
          <a:p>
            <a:r>
              <a:rPr lang="en-US" dirty="0" smtClean="0"/>
              <a:t>stored in the corresponding strip on the parity disk.</a:t>
            </a:r>
          </a:p>
          <a:p>
            <a:endParaRPr lang="en-US" dirty="0" smtClean="0"/>
          </a:p>
          <a:p>
            <a:r>
              <a:rPr lang="en-US" dirty="0" smtClean="0"/>
              <a:t>RAID 4 involves a write penalty when an I/O write request of small size is performed.</a:t>
            </a:r>
          </a:p>
          <a:p>
            <a:r>
              <a:rPr lang="en-US" dirty="0" smtClean="0"/>
              <a:t>Each time that a write occurs, the array management software must update</a:t>
            </a:r>
          </a:p>
          <a:p>
            <a:r>
              <a:rPr lang="en-US" dirty="0" smtClean="0"/>
              <a:t>not only the user data but also the corresponding parity bits. Consider an array of</a:t>
            </a:r>
          </a:p>
          <a:p>
            <a:r>
              <a:rPr lang="en-US" dirty="0" smtClean="0"/>
              <a:t>five drives in which X0 through X3 contain data and X4 is the parity disk. Suppose</a:t>
            </a:r>
          </a:p>
          <a:p>
            <a:r>
              <a:rPr lang="en-US" dirty="0" smtClean="0"/>
              <a:t>that a write is performed that only involves a strip on disk X1. Initially, for each bit</a:t>
            </a:r>
          </a:p>
          <a:p>
            <a:r>
              <a:rPr lang="en-US" i="1" dirty="0" err="1" smtClean="0"/>
              <a:t>i</a:t>
            </a:r>
            <a:r>
              <a:rPr lang="en-US" i="1" dirty="0" smtClean="0"/>
              <a:t> , we have the following relationship:</a:t>
            </a:r>
          </a:p>
          <a:p>
            <a:r>
              <a:rPr lang="en-US" dirty="0" smtClean="0"/>
              <a:t>X4(</a:t>
            </a:r>
            <a:r>
              <a:rPr lang="en-US" i="1" dirty="0" err="1" smtClean="0"/>
              <a:t>i</a:t>
            </a:r>
            <a:r>
              <a:rPr lang="en-US" i="1" dirty="0" smtClean="0"/>
              <a:t>) = X3(</a:t>
            </a:r>
            <a:r>
              <a:rPr lang="en-US" i="1" dirty="0" err="1" smtClean="0"/>
              <a:t>i</a:t>
            </a:r>
            <a:r>
              <a:rPr lang="en-US" i="1" dirty="0" smtClean="0"/>
              <a:t>) X2(</a:t>
            </a:r>
            <a:r>
              <a:rPr lang="en-US" i="1" dirty="0" err="1" smtClean="0"/>
              <a:t>i</a:t>
            </a:r>
            <a:r>
              <a:rPr lang="en-US" i="1" dirty="0" smtClean="0"/>
              <a:t>) X1(</a:t>
            </a:r>
            <a:r>
              <a:rPr lang="en-US" i="1" dirty="0" err="1" smtClean="0"/>
              <a:t>i</a:t>
            </a:r>
            <a:r>
              <a:rPr lang="en-US" i="1" dirty="0" smtClean="0"/>
              <a:t>) X0(</a:t>
            </a:r>
            <a:r>
              <a:rPr lang="en-US" i="1" dirty="0" err="1" smtClean="0"/>
              <a:t>i</a:t>
            </a:r>
            <a:r>
              <a:rPr lang="en-US" i="1" dirty="0" smtClean="0"/>
              <a:t>) </a:t>
            </a:r>
            <a:r>
              <a:rPr lang="en-US" b="1" i="1" dirty="0" smtClean="0"/>
              <a:t>(11.1)</a:t>
            </a:r>
          </a:p>
          <a:p>
            <a:r>
              <a:rPr lang="en-US" dirty="0" smtClean="0"/>
              <a:t>After the update, with potentially altered bits indicated by a prime symbol:</a:t>
            </a:r>
          </a:p>
          <a:p>
            <a:r>
              <a:rPr lang="en-US" dirty="0" smtClean="0"/>
              <a:t>X4=(</a:t>
            </a:r>
            <a:r>
              <a:rPr lang="en-US" i="1" dirty="0" err="1" smtClean="0"/>
              <a:t>i</a:t>
            </a:r>
            <a:r>
              <a:rPr lang="en-US" i="1" dirty="0" smtClean="0"/>
              <a:t>) = X3(</a:t>
            </a:r>
            <a:r>
              <a:rPr lang="en-US" i="1" dirty="0" err="1" smtClean="0"/>
              <a:t>i</a:t>
            </a:r>
            <a:r>
              <a:rPr lang="en-US" i="1" dirty="0" smtClean="0"/>
              <a:t>) X2(</a:t>
            </a:r>
            <a:r>
              <a:rPr lang="en-US" i="1" dirty="0" err="1" smtClean="0"/>
              <a:t>i</a:t>
            </a:r>
            <a:r>
              <a:rPr lang="en-US" i="1" dirty="0" smtClean="0"/>
              <a:t>) X1=(</a:t>
            </a:r>
            <a:r>
              <a:rPr lang="en-US" i="1" dirty="0" err="1" smtClean="0"/>
              <a:t>i</a:t>
            </a:r>
            <a:r>
              <a:rPr lang="en-US" i="1" dirty="0" smtClean="0"/>
              <a:t>) X0(</a:t>
            </a:r>
            <a:r>
              <a:rPr lang="en-US" i="1" dirty="0" err="1" smtClean="0"/>
              <a:t>i</a:t>
            </a:r>
            <a:r>
              <a:rPr lang="en-US" i="1" dirty="0" smtClean="0"/>
              <a:t>)</a:t>
            </a:r>
          </a:p>
          <a:p>
            <a:r>
              <a:rPr lang="en-US" dirty="0" smtClean="0"/>
              <a:t>= X3(</a:t>
            </a:r>
            <a:r>
              <a:rPr lang="en-US" i="1" dirty="0" err="1" smtClean="0"/>
              <a:t>i</a:t>
            </a:r>
            <a:r>
              <a:rPr lang="en-US" i="1" dirty="0" smtClean="0"/>
              <a:t>) X2(</a:t>
            </a:r>
            <a:r>
              <a:rPr lang="en-US" i="1" dirty="0" err="1" smtClean="0"/>
              <a:t>i</a:t>
            </a:r>
            <a:r>
              <a:rPr lang="en-US" i="1" dirty="0" smtClean="0"/>
              <a:t>) X1=(</a:t>
            </a:r>
            <a:r>
              <a:rPr lang="en-US" i="1" dirty="0" err="1" smtClean="0"/>
              <a:t>i</a:t>
            </a:r>
            <a:r>
              <a:rPr lang="en-US" i="1" dirty="0" smtClean="0"/>
              <a:t>) X0(</a:t>
            </a:r>
            <a:r>
              <a:rPr lang="en-US" i="1" dirty="0" err="1" smtClean="0"/>
              <a:t>i</a:t>
            </a:r>
            <a:r>
              <a:rPr lang="en-US" i="1" dirty="0" smtClean="0"/>
              <a:t>) X1(</a:t>
            </a:r>
            <a:r>
              <a:rPr lang="en-US" i="1" dirty="0" err="1" smtClean="0"/>
              <a:t>i</a:t>
            </a:r>
            <a:r>
              <a:rPr lang="en-US" i="1" dirty="0" smtClean="0"/>
              <a:t>) X1(</a:t>
            </a:r>
            <a:r>
              <a:rPr lang="en-US" i="1" dirty="0" err="1" smtClean="0"/>
              <a:t>i</a:t>
            </a:r>
            <a:r>
              <a:rPr lang="en-US" i="1" dirty="0" smtClean="0"/>
              <a:t>)</a:t>
            </a:r>
          </a:p>
          <a:p>
            <a:r>
              <a:rPr lang="en-US" dirty="0" smtClean="0"/>
              <a:t>= X3(</a:t>
            </a:r>
            <a:r>
              <a:rPr lang="en-US" i="1" dirty="0" err="1" smtClean="0"/>
              <a:t>i</a:t>
            </a:r>
            <a:r>
              <a:rPr lang="en-US" i="1" dirty="0" smtClean="0"/>
              <a:t>) X2(</a:t>
            </a:r>
            <a:r>
              <a:rPr lang="en-US" i="1" dirty="0" err="1" smtClean="0"/>
              <a:t>i</a:t>
            </a:r>
            <a:r>
              <a:rPr lang="en-US" i="1" dirty="0" smtClean="0"/>
              <a:t>) X1 (</a:t>
            </a:r>
            <a:r>
              <a:rPr lang="en-US" i="1" dirty="0" err="1" smtClean="0"/>
              <a:t>i</a:t>
            </a:r>
            <a:r>
              <a:rPr lang="en-US" i="1" dirty="0" smtClean="0"/>
              <a:t>) X0(</a:t>
            </a:r>
            <a:r>
              <a:rPr lang="en-US" i="1" dirty="0" err="1" smtClean="0"/>
              <a:t>i</a:t>
            </a:r>
            <a:r>
              <a:rPr lang="en-US" i="1" dirty="0" smtClean="0"/>
              <a:t>) X1(</a:t>
            </a:r>
            <a:r>
              <a:rPr lang="en-US" i="1" dirty="0" err="1" smtClean="0"/>
              <a:t>i</a:t>
            </a:r>
            <a:r>
              <a:rPr lang="en-US" i="1" dirty="0" smtClean="0"/>
              <a:t>) X1=(</a:t>
            </a:r>
            <a:r>
              <a:rPr lang="en-US" i="1" dirty="0" err="1" smtClean="0"/>
              <a:t>i</a:t>
            </a:r>
            <a:r>
              <a:rPr lang="en-US" i="1" dirty="0" smtClean="0"/>
              <a:t>)</a:t>
            </a:r>
          </a:p>
          <a:p>
            <a:r>
              <a:rPr lang="en-US" dirty="0" smtClean="0"/>
              <a:t>= X4(</a:t>
            </a:r>
            <a:r>
              <a:rPr lang="en-US" i="1" dirty="0" err="1" smtClean="0"/>
              <a:t>i</a:t>
            </a:r>
            <a:r>
              <a:rPr lang="en-US" i="1" dirty="0" smtClean="0"/>
              <a:t>) X1(</a:t>
            </a:r>
            <a:r>
              <a:rPr lang="en-US" i="1" dirty="0" err="1" smtClean="0"/>
              <a:t>i</a:t>
            </a:r>
            <a:r>
              <a:rPr lang="en-US" i="1" dirty="0" smtClean="0"/>
              <a:t>) X1=(</a:t>
            </a:r>
            <a:r>
              <a:rPr lang="en-US" i="1" dirty="0" err="1" smtClean="0"/>
              <a:t>i</a:t>
            </a:r>
            <a:r>
              <a:rPr lang="en-US" i="1" dirty="0" smtClean="0"/>
              <a:t>)</a:t>
            </a:r>
          </a:p>
          <a:p>
            <a:endParaRPr lang="en-US" dirty="0" smtClean="0"/>
          </a:p>
          <a:p>
            <a:r>
              <a:rPr lang="en-US" dirty="0" smtClean="0"/>
              <a:t>The preceding set of equations is derived as follows. The first line shows that</a:t>
            </a:r>
          </a:p>
          <a:p>
            <a:r>
              <a:rPr lang="en-US" dirty="0" smtClean="0"/>
              <a:t>a change in X1 will also affect the parity disk X4. In the second line, we add the</a:t>
            </a:r>
          </a:p>
          <a:p>
            <a:r>
              <a:rPr lang="en-US" dirty="0" smtClean="0"/>
              <a:t>terms [ X1(</a:t>
            </a:r>
            <a:r>
              <a:rPr lang="en-US" i="1" dirty="0" err="1" smtClean="0"/>
              <a:t>i</a:t>
            </a:r>
            <a:r>
              <a:rPr lang="en-US" i="1" dirty="0" smtClean="0"/>
              <a:t>) X1(</a:t>
            </a:r>
            <a:r>
              <a:rPr lang="en-US" i="1" dirty="0" err="1" smtClean="0"/>
              <a:t>i</a:t>
            </a:r>
            <a:r>
              <a:rPr lang="en-US" i="1" dirty="0" smtClean="0"/>
              <a:t>)] . Because the exclusive-OR of any quantity with itself</a:t>
            </a:r>
          </a:p>
          <a:p>
            <a:r>
              <a:rPr lang="en-US" dirty="0" smtClean="0"/>
              <a:t>is 0, this does not affect the equation. However, it is a convenience that is used to</a:t>
            </a:r>
          </a:p>
          <a:p>
            <a:r>
              <a:rPr lang="en-US" dirty="0" smtClean="0"/>
              <a:t>create the third line, by reordering. Finally, Equation ( 11.1 ) is used to replace the</a:t>
            </a:r>
          </a:p>
          <a:p>
            <a:r>
              <a:rPr lang="en-US" dirty="0" smtClean="0"/>
              <a:t>first four terms by X4( </a:t>
            </a:r>
            <a:r>
              <a:rPr lang="en-US" i="1" dirty="0" err="1" smtClean="0"/>
              <a:t>i</a:t>
            </a:r>
            <a:r>
              <a:rPr lang="en-US" i="1" dirty="0" smtClean="0"/>
              <a:t> ).</a:t>
            </a:r>
          </a:p>
          <a:p>
            <a:endParaRPr lang="en-US" dirty="0" smtClean="0"/>
          </a:p>
          <a:p>
            <a:r>
              <a:rPr lang="en-US" dirty="0" smtClean="0"/>
              <a:t>To calculate the new parity, the array management software must read the old</a:t>
            </a:r>
          </a:p>
          <a:p>
            <a:r>
              <a:rPr lang="en-US" dirty="0" smtClean="0"/>
              <a:t>user strip and the old parity strip. Then it can update these two strips with the new</a:t>
            </a:r>
          </a:p>
          <a:p>
            <a:r>
              <a:rPr lang="en-US" dirty="0" smtClean="0"/>
              <a:t>data and the newly calculated parity. Thus, each strip write involves two reads and</a:t>
            </a:r>
          </a:p>
          <a:p>
            <a:r>
              <a:rPr lang="en-US" dirty="0" smtClean="0"/>
              <a:t>two writes.</a:t>
            </a:r>
          </a:p>
          <a:p>
            <a:endParaRPr lang="en-US" dirty="0" smtClean="0"/>
          </a:p>
          <a:p>
            <a:r>
              <a:rPr lang="en-US" dirty="0" smtClean="0"/>
              <a:t>In the case of a larger size I/O write that involves strips on all disk drives, parity</a:t>
            </a:r>
          </a:p>
          <a:p>
            <a:r>
              <a:rPr lang="en-US" dirty="0" smtClean="0"/>
              <a:t>is easily computed by calculation using only the new data bits. Thus, the parity drive</a:t>
            </a:r>
          </a:p>
          <a:p>
            <a:r>
              <a:rPr lang="en-US" dirty="0" smtClean="0"/>
              <a:t>can be updated in parallel with the data drives and there are no extra reads or writes.</a:t>
            </a:r>
          </a:p>
          <a:p>
            <a:endParaRPr lang="en-US" dirty="0" smtClean="0"/>
          </a:p>
          <a:p>
            <a:r>
              <a:rPr lang="en-US" dirty="0" smtClean="0"/>
              <a:t>In any case, every write operation must involve the parity disk, which therefore</a:t>
            </a:r>
          </a:p>
          <a:p>
            <a:r>
              <a:rPr lang="en-US" dirty="0" smtClean="0"/>
              <a:t>can become a bottleneck.</a:t>
            </a:r>
            <a:endParaRPr lang="en-NZ" dirty="0" smtClean="0"/>
          </a:p>
          <a:p>
            <a:endParaRPr lang="en-US" dirty="0" smtClean="0"/>
          </a:p>
        </p:txBody>
      </p:sp>
      <p:sp>
        <p:nvSpPr>
          <p:cNvPr id="4" name="Slide Number Placeholder 3"/>
          <p:cNvSpPr>
            <a:spLocks noGrp="1"/>
          </p:cNvSpPr>
          <p:nvPr>
            <p:ph type="sldNum" sz="quarter" idx="5"/>
          </p:nvPr>
        </p:nvSpPr>
        <p:spPr/>
        <p:txBody>
          <a:bodyPr/>
          <a:lstStyle/>
          <a:p>
            <a:pPr>
              <a:defRPr/>
            </a:pPr>
            <a:fld id="{666C7D8F-359D-446E-82E8-C5F3B77734A2}" type="slidenum">
              <a:rPr lang="en-US" smtClean="0"/>
              <a:pPr>
                <a:defRPr/>
              </a:pPr>
              <a:t>21</a:t>
            </a:fld>
            <a:endParaRPr lang="en-US" dirty="0"/>
          </a:p>
        </p:txBody>
      </p:sp>
    </p:spTree>
    <p:extLst>
      <p:ext uri="{BB962C8B-B14F-4D97-AF65-F5344CB8AC3E}">
        <p14:creationId xmlns:p14="http://schemas.microsoft.com/office/powerpoint/2010/main" val="106586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Image Placeholder 1"/>
          <p:cNvSpPr>
            <a:spLocks noGrp="1" noRot="1" noChangeAspect="1"/>
          </p:cNvSpPr>
          <p:nvPr>
            <p:ph type="sldImg"/>
          </p:nvPr>
        </p:nvSpPr>
        <p:spPr bwMode="auto">
          <a:noFill/>
          <a:ln>
            <a:solidFill>
              <a:srgbClr val="000000"/>
            </a:solidFill>
            <a:miter lim="800000"/>
            <a:headEnd/>
            <a:tailEnd/>
          </a:ln>
        </p:spPr>
      </p:sp>
      <p:sp>
        <p:nvSpPr>
          <p:cNvPr id="19149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3D57B92-CD52-4AC7-99B8-1F0619BB8829}" type="slidenum">
              <a:rPr lang="en-US" smtClean="0"/>
              <a:pPr>
                <a:defRPr/>
              </a:pPr>
              <a:t>22</a:t>
            </a:fld>
            <a:endParaRPr lang="en-US" dirty="0"/>
          </a:p>
        </p:txBody>
      </p:sp>
    </p:spTree>
    <p:extLst>
      <p:ext uri="{BB962C8B-B14F-4D97-AF65-F5344CB8AC3E}">
        <p14:creationId xmlns:p14="http://schemas.microsoft.com/office/powerpoint/2010/main" val="3780363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Image Placeholder 1"/>
          <p:cNvSpPr>
            <a:spLocks noGrp="1" noRot="1" noChangeAspect="1"/>
          </p:cNvSpPr>
          <p:nvPr>
            <p:ph type="sldImg"/>
          </p:nvPr>
        </p:nvSpPr>
        <p:spPr bwMode="auto">
          <a:noFill/>
          <a:ln>
            <a:solidFill>
              <a:srgbClr val="000000"/>
            </a:solidFill>
            <a:miter lim="800000"/>
            <a:headEnd/>
            <a:tailEnd/>
          </a:ln>
        </p:spPr>
      </p:sp>
      <p:sp>
        <p:nvSpPr>
          <p:cNvPr id="19353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DE138170-08E1-43FB-99F5-07A88AFACBDF}" type="slidenum">
              <a:rPr lang="en-US" smtClean="0"/>
              <a:pPr>
                <a:defRPr/>
              </a:pPr>
              <a:t>23</a:t>
            </a:fld>
            <a:endParaRPr lang="en-US" dirty="0"/>
          </a:p>
        </p:txBody>
      </p:sp>
    </p:spTree>
    <p:extLst>
      <p:ext uri="{BB962C8B-B14F-4D97-AF65-F5344CB8AC3E}">
        <p14:creationId xmlns:p14="http://schemas.microsoft.com/office/powerpoint/2010/main" val="60707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F76BCB8-A1A6-4293-9FB9-7CE3FE0A4B24}" type="slidenum">
              <a:rPr lang="he-IL" smtClean="0"/>
              <a:pPr/>
              <a:t>2</a:t>
            </a:fld>
            <a:endParaRPr lang="en-US" smtClean="0"/>
          </a:p>
        </p:txBody>
      </p:sp>
      <p:sp>
        <p:nvSpPr>
          <p:cNvPr id="32771" name="Rectangle 7"/>
          <p:cNvSpPr txBox="1">
            <a:spLocks noGrp="1" noChangeArrowheads="1"/>
          </p:cNvSpPr>
          <p:nvPr/>
        </p:nvSpPr>
        <p:spPr bwMode="auto">
          <a:xfrm>
            <a:off x="4135975" y="9107769"/>
            <a:ext cx="3164815" cy="479195"/>
          </a:xfrm>
          <a:prstGeom prst="rect">
            <a:avLst/>
          </a:prstGeom>
          <a:noFill/>
          <a:ln w="9525">
            <a:noFill/>
            <a:miter lim="800000"/>
            <a:headEnd/>
            <a:tailEnd/>
          </a:ln>
        </p:spPr>
        <p:txBody>
          <a:bodyPr anchor="b"/>
          <a:lstStyle/>
          <a:p>
            <a:pPr rtl="0"/>
            <a:fld id="{38563204-CE67-4257-82E6-B272D95ACCC6}" type="slidenum">
              <a:rPr lang="he-IL" sz="1200">
                <a:ea typeface="ＭＳ Ｐゴシック" pitchFamily="34" charset="-128"/>
                <a:cs typeface="Times New Roman" pitchFamily="18" charset="0"/>
              </a:rPr>
              <a:pPr rtl="0"/>
              <a:t>2</a:t>
            </a:fld>
            <a:endParaRPr lang="en-US" sz="1200">
              <a:ea typeface="ＭＳ Ｐゴシック" pitchFamily="34" charset="-128"/>
              <a:cs typeface="Times New Roman" pitchFamily="18" charset="0"/>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xfrm>
            <a:off x="730080" y="4553886"/>
            <a:ext cx="5842341" cy="4315823"/>
          </a:xfrm>
          <a:noFill/>
          <a:ln/>
        </p:spPr>
        <p:txBody>
          <a:bodyPr wrap="square" lIns="91440" tIns="45720" rIns="91440" bIns="45720" anchor="t"/>
          <a:lstStyle/>
          <a:p>
            <a:pPr eaLnBrk="1" hangingPunct="1"/>
            <a:endParaRPr lang="he-IL" smtClean="0"/>
          </a:p>
        </p:txBody>
      </p:sp>
    </p:spTree>
    <p:extLst>
      <p:ext uri="{BB962C8B-B14F-4D97-AF65-F5344CB8AC3E}">
        <p14:creationId xmlns:p14="http://schemas.microsoft.com/office/powerpoint/2010/main" val="281585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p:cNvSpPr>
          <p:nvPr>
            <p:ph type="sldImg"/>
          </p:nvPr>
        </p:nvSpPr>
        <p:spPr bwMode="auto">
          <a:noFill/>
          <a:ln>
            <a:solidFill>
              <a:srgbClr val="000000"/>
            </a:solidFill>
            <a:miter lim="800000"/>
            <a:headEnd/>
            <a:tailEnd/>
          </a:ln>
        </p:spPr>
      </p:sp>
      <p:sp>
        <p:nvSpPr>
          <p:cNvPr id="15769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2C6DF32D-4E8F-42C3-BCEE-E7545AB7C508}" type="slidenum">
              <a:rPr lang="en-US" smtClean="0"/>
              <a:pPr>
                <a:defRPr/>
              </a:pPr>
              <a:t>14</a:t>
            </a:fld>
            <a:endParaRPr lang="en-US" dirty="0"/>
          </a:p>
        </p:txBody>
      </p:sp>
    </p:spTree>
    <p:extLst>
      <p:ext uri="{BB962C8B-B14F-4D97-AF65-F5344CB8AC3E}">
        <p14:creationId xmlns:p14="http://schemas.microsoft.com/office/powerpoint/2010/main" val="24736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p:cNvSpPr>
          <p:nvPr>
            <p:ph type="sldImg"/>
          </p:nvPr>
        </p:nvSpPr>
        <p:spPr bwMode="auto">
          <a:noFill/>
          <a:ln>
            <a:solidFill>
              <a:srgbClr val="000000"/>
            </a:solidFill>
            <a:miter lim="800000"/>
            <a:headEnd/>
            <a:tailEnd/>
          </a:ln>
        </p:spPr>
      </p:sp>
      <p:sp>
        <p:nvSpPr>
          <p:cNvPr id="17715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773271F0-EF13-4A78-B14D-B3D638AF99EC}" type="slidenum">
              <a:rPr lang="en-US" smtClean="0"/>
              <a:pPr>
                <a:defRPr/>
              </a:pPr>
              <a:t>15</a:t>
            </a:fld>
            <a:endParaRPr lang="en-US" dirty="0"/>
          </a:p>
        </p:txBody>
      </p:sp>
    </p:spTree>
    <p:extLst>
      <p:ext uri="{BB962C8B-B14F-4D97-AF65-F5344CB8AC3E}">
        <p14:creationId xmlns:p14="http://schemas.microsoft.com/office/powerpoint/2010/main" val="85559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DD145B8-10F0-417C-9DA9-A961728BB778}" type="slidenum">
              <a:rPr lang="en-US" smtClean="0"/>
              <a:pPr>
                <a:defRPr/>
              </a:pPr>
              <a:t>16</a:t>
            </a:fld>
            <a:endParaRPr lang="en-US" dirty="0"/>
          </a:p>
        </p:txBody>
      </p:sp>
    </p:spTree>
    <p:extLst>
      <p:ext uri="{BB962C8B-B14F-4D97-AF65-F5344CB8AC3E}">
        <p14:creationId xmlns:p14="http://schemas.microsoft.com/office/powerpoint/2010/main" val="2594310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29C0EAE9-D1CF-4485-97B9-A059DB2039F1}" type="slidenum">
              <a:rPr lang="en-US" smtClean="0"/>
              <a:pPr>
                <a:defRPr/>
              </a:pPr>
              <a:t>17</a:t>
            </a:fld>
            <a:endParaRPr lang="en-US" dirty="0"/>
          </a:p>
        </p:txBody>
      </p:sp>
    </p:spTree>
    <p:extLst>
      <p:ext uri="{BB962C8B-B14F-4D97-AF65-F5344CB8AC3E}">
        <p14:creationId xmlns:p14="http://schemas.microsoft.com/office/powerpoint/2010/main" val="1152414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lide Image Placeholder 1"/>
          <p:cNvSpPr>
            <a:spLocks noGrp="1" noRot="1" noChangeAspect="1"/>
          </p:cNvSpPr>
          <p:nvPr>
            <p:ph type="sldImg"/>
          </p:nvPr>
        </p:nvSpPr>
        <p:spPr bwMode="auto">
          <a:noFill/>
          <a:ln>
            <a:solidFill>
              <a:srgbClr val="000000"/>
            </a:solidFill>
            <a:miter lim="800000"/>
            <a:headEnd/>
            <a:tailEnd/>
          </a:ln>
        </p:spPr>
      </p:sp>
      <p:sp>
        <p:nvSpPr>
          <p:cNvPr id="18329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89BFE8EC-6F07-4923-9786-3D46E3980DC6}" type="slidenum">
              <a:rPr lang="en-US" smtClean="0"/>
              <a:pPr>
                <a:defRPr/>
              </a:pPr>
              <a:t>18</a:t>
            </a:fld>
            <a:endParaRPr lang="en-US" dirty="0"/>
          </a:p>
        </p:txBody>
      </p:sp>
    </p:spTree>
    <p:extLst>
      <p:ext uri="{BB962C8B-B14F-4D97-AF65-F5344CB8AC3E}">
        <p14:creationId xmlns:p14="http://schemas.microsoft.com/office/powerpoint/2010/main" val="282924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Slide Image Placeholder 1"/>
          <p:cNvSpPr>
            <a:spLocks noGrp="1" noRot="1" noChangeAspect="1"/>
          </p:cNvSpPr>
          <p:nvPr>
            <p:ph type="sldImg"/>
          </p:nvPr>
        </p:nvSpPr>
        <p:spPr bwMode="auto">
          <a:noFill/>
          <a:ln>
            <a:solidFill>
              <a:srgbClr val="000000"/>
            </a:solidFill>
            <a:miter lim="800000"/>
            <a:headEnd/>
            <a:tailEnd/>
          </a:ln>
        </p:spPr>
      </p:sp>
      <p:sp>
        <p:nvSpPr>
          <p:cNvPr id="18534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374822B-A9F5-4CC5-BCF3-932D1ED99B56}" type="slidenum">
              <a:rPr lang="en-US" smtClean="0"/>
              <a:pPr>
                <a:defRPr/>
              </a:pPr>
              <a:t>19</a:t>
            </a:fld>
            <a:endParaRPr lang="en-US" dirty="0"/>
          </a:p>
        </p:txBody>
      </p:sp>
    </p:spTree>
    <p:extLst>
      <p:ext uri="{BB962C8B-B14F-4D97-AF65-F5344CB8AC3E}">
        <p14:creationId xmlns:p14="http://schemas.microsoft.com/office/powerpoint/2010/main" val="96271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US" dirty="0"/>
          </a:p>
        </p:txBody>
      </p:sp>
      <p:sp>
        <p:nvSpPr>
          <p:cNvPr id="4" name="Slide Number Placeholder 3"/>
          <p:cNvSpPr>
            <a:spLocks noGrp="1"/>
          </p:cNvSpPr>
          <p:nvPr>
            <p:ph type="sldNum" sz="quarter" idx="5"/>
          </p:nvPr>
        </p:nvSpPr>
        <p:spPr/>
        <p:txBody>
          <a:bodyPr/>
          <a:lstStyle/>
          <a:p>
            <a:pPr>
              <a:defRPr/>
            </a:pPr>
            <a:fld id="{3D25ED4A-923C-48A0-B7AE-0571A2F10CF6}" type="slidenum">
              <a:rPr lang="en-US" smtClean="0"/>
              <a:pPr>
                <a:defRPr/>
              </a:pPr>
              <a:t>20</a:t>
            </a:fld>
            <a:endParaRPr lang="en-US" dirty="0"/>
          </a:p>
        </p:txBody>
      </p:sp>
    </p:spTree>
    <p:extLst>
      <p:ext uri="{BB962C8B-B14F-4D97-AF65-F5344CB8AC3E}">
        <p14:creationId xmlns:p14="http://schemas.microsoft.com/office/powerpoint/2010/main" val="2520209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81784CB-4069-4060-BC2B-8529B00CD8D8}" type="datetime1">
              <a:rPr lang="en-US" smtClean="0"/>
              <a:t>10/4/2016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D1263DE-58E0-42C4-8730-F942D0A5C6D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F09A0C-9174-4125-99E3-FB7A8C348458}" type="datetime1">
              <a:rPr lang="en-US" smtClean="0"/>
              <a:t>10/4/2016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F960F9-0AB5-46E0-A980-22C7CA0CE985}" type="datetime1">
              <a:rPr lang="en-US" smtClean="0"/>
              <a:t>10/4/2016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1B7C7E-E456-41BA-B914-D1BEC6A37DA1}" type="datetime1">
              <a:rPr lang="en-US" smtClean="0"/>
              <a:t>10/4/2016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0F9A4F-BDCD-4656-B1D6-9EC64D8A1C3D}" type="datetime1">
              <a:rPr lang="en-US" smtClean="0"/>
              <a:t>10/4/2016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5502BD1-12CD-49BA-8F80-E4FFBD59AA4D}" type="datetime1">
              <a:rPr lang="en-US" smtClean="0"/>
              <a:t>10/4/2016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8E4579-D418-444E-964D-D93A4CAC5BF8}" type="datetime1">
              <a:rPr lang="en-US" smtClean="0"/>
              <a:t>10/4/2016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3204C30-C40F-489A-8A4C-F2643E38CE08}" type="datetime1">
              <a:rPr lang="en-US" smtClean="0"/>
              <a:t>10/4/2016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C64FD1D-8438-430E-BBB6-91F07C3EE5D0}" type="datetime1">
              <a:rPr lang="en-US" smtClean="0"/>
              <a:t>10/4/2016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EFFDFE-0F46-4236-BD84-9628CC091866}" type="datetime1">
              <a:rPr lang="en-US" smtClean="0"/>
              <a:t>10/4/2016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EDC1864-45B0-49B5-A6EE-94EEACF276EA}" type="datetime1">
              <a:rPr lang="en-US" smtClean="0"/>
              <a:t>10/4/2016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68C86304-F979-40C4-96E5-202E4E0B3D03}" type="datetime1">
              <a:rPr lang="en-US" smtClean="0"/>
              <a:t>10/4/2016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 TargetMode="Externa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101213" y="0"/>
            <a:ext cx="8382000" cy="1253613"/>
          </a:xfrm>
        </p:spPr>
        <p:txBody>
          <a:bodyPr>
            <a:normAutofit/>
          </a:bodyPr>
          <a:lstStyle/>
          <a:p>
            <a:pPr eaLnBrk="1" hangingPunct="1"/>
            <a:r>
              <a:rPr lang="en-US" sz="3600" dirty="0" smtClean="0">
                <a:latin typeface="Times New Roman" pitchFamily="18" charset="0"/>
                <a:cs typeface="Times New Roman" pitchFamily="18" charset="0"/>
              </a:rPr>
              <a:t>Disk Structure</a:t>
            </a:r>
          </a:p>
        </p:txBody>
      </p:sp>
      <p:sp>
        <p:nvSpPr>
          <p:cNvPr id="10244" name="Rectangle 3"/>
          <p:cNvSpPr>
            <a:spLocks noGrp="1" noChangeArrowheads="1"/>
          </p:cNvSpPr>
          <p:nvPr>
            <p:ph idx="1"/>
          </p:nvPr>
        </p:nvSpPr>
        <p:spPr>
          <a:xfrm>
            <a:off x="1125892" y="905642"/>
            <a:ext cx="7498080" cy="5583648"/>
          </a:xfrm>
        </p:spPr>
        <p:txBody>
          <a:bodyPr>
            <a:normAutofit fontScale="77500" lnSpcReduction="20000"/>
          </a:bodyPr>
          <a:lstStyle/>
          <a:p>
            <a:pPr eaLnBrk="1" hangingPunct="1">
              <a:lnSpc>
                <a:spcPct val="160000"/>
              </a:lnSpc>
            </a:pPr>
            <a:r>
              <a:rPr lang="en-US" dirty="0" smtClean="0">
                <a:latin typeface="Times New Roman" pitchFamily="18" charset="0"/>
                <a:cs typeface="Times New Roman" pitchFamily="18" charset="0"/>
              </a:rPr>
              <a:t>Disk drives are addressed as large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1-dimensional arrays of logical blocks, where the logical block is the smallest unit of transfer. </a:t>
            </a:r>
          </a:p>
          <a:p>
            <a:pPr eaLnBrk="1" hangingPunct="1">
              <a:lnSpc>
                <a:spcPct val="160000"/>
              </a:lnSpc>
            </a:pPr>
            <a:r>
              <a:rPr lang="en-US" dirty="0" smtClean="0">
                <a:latin typeface="Times New Roman" pitchFamily="18" charset="0"/>
                <a:cs typeface="Times New Roman" pitchFamily="18" charset="0"/>
              </a:rPr>
              <a:t>The 1-dimensional array of logical blocks is mapped into the sectors of the disk sequentially:</a:t>
            </a:r>
          </a:p>
          <a:p>
            <a:pPr lvl="1" eaLnBrk="1" hangingPunct="1">
              <a:lnSpc>
                <a:spcPct val="160000"/>
              </a:lnSpc>
            </a:pPr>
            <a:r>
              <a:rPr lang="en-US" dirty="0" smtClean="0">
                <a:latin typeface="Times New Roman" pitchFamily="18" charset="0"/>
                <a:cs typeface="Times New Roman" pitchFamily="18" charset="0"/>
              </a:rPr>
              <a:t>Sector 0 is the first sector of the first track on the outermost cylinder.</a:t>
            </a:r>
          </a:p>
          <a:p>
            <a:pPr lvl="1" eaLnBrk="1" hangingPunct="1">
              <a:lnSpc>
                <a:spcPct val="160000"/>
              </a:lnSpc>
            </a:pPr>
            <a:r>
              <a:rPr lang="en-US" dirty="0" smtClean="0">
                <a:latin typeface="Times New Roman" pitchFamily="18" charset="0"/>
                <a:cs typeface="Times New Roman" pitchFamily="18" charset="0"/>
              </a:rPr>
              <a:t>Mapping proceeds in order through that track, then the rest of the tracks in that cylinder, and then through the rest of the cylinders from outermost to innermost.</a:t>
            </a:r>
          </a:p>
        </p:txBody>
      </p:sp>
      <p:sp>
        <p:nvSpPr>
          <p:cNvPr id="4" name="Date Placeholder 3"/>
          <p:cNvSpPr>
            <a:spLocks noGrp="1"/>
          </p:cNvSpPr>
          <p:nvPr>
            <p:ph type="dt" sz="half" idx="10"/>
          </p:nvPr>
        </p:nvSpPr>
        <p:spPr/>
        <p:txBody>
          <a:bodyPr/>
          <a:lstStyle/>
          <a:p>
            <a:fld id="{F233AFF6-1788-4309-B39D-FD8C2701D209}" type="datetime1">
              <a:rPr lang="en-US" smtClean="0"/>
              <a:t>10/4/2016</a:t>
            </a:fld>
            <a:endParaRPr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1</a:t>
            </a:fld>
            <a:endParaRPr kumimoji="0"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a:latin typeface="Times New Roman" pitchFamily="18" charset="0"/>
                <a:cs typeface="Times New Roman" pitchFamily="18" charset="0"/>
              </a:rPr>
              <a:t>C-SCAN</a:t>
            </a:r>
          </a:p>
        </p:txBody>
      </p:sp>
      <p:sp>
        <p:nvSpPr>
          <p:cNvPr id="23555" name="Rectangle 3"/>
          <p:cNvSpPr>
            <a:spLocks noGrp="1" noChangeArrowheads="1"/>
          </p:cNvSpPr>
          <p:nvPr>
            <p:ph idx="1"/>
          </p:nvPr>
        </p:nvSpPr>
        <p:spPr>
          <a:xfrm>
            <a:off x="1209368" y="1179871"/>
            <a:ext cx="7724320" cy="5353664"/>
          </a:xfrm>
        </p:spPr>
        <p:txBody>
          <a:bodyPr/>
          <a:lstStyle/>
          <a:p>
            <a:pPr marL="342900" indent="-342900">
              <a:lnSpc>
                <a:spcPct val="150000"/>
              </a:lnSpc>
            </a:pPr>
            <a:r>
              <a:rPr lang="en-US" sz="2400" dirty="0">
                <a:latin typeface="Times New Roman" pitchFamily="18" charset="0"/>
                <a:cs typeface="Times New Roman" pitchFamily="18" charset="0"/>
              </a:rPr>
              <a:t>Provides a more uniform wait time than SCAN.</a:t>
            </a:r>
          </a:p>
          <a:p>
            <a:pPr marL="342900" indent="-342900">
              <a:lnSpc>
                <a:spcPct val="150000"/>
              </a:lnSpc>
            </a:pPr>
            <a:r>
              <a:rPr lang="en-US" sz="2400" dirty="0">
                <a:latin typeface="Times New Roman" pitchFamily="18" charset="0"/>
                <a:cs typeface="Times New Roman" pitchFamily="18" charset="0"/>
              </a:rPr>
              <a:t>The head moves from one end of the disk to the other. servicing requests as it goes.  When it reaches the other end, however, it immediately returns to the beginning of the disk, without servicing any requests on the return trip.</a:t>
            </a:r>
          </a:p>
          <a:p>
            <a:pPr marL="342900" indent="-342900">
              <a:lnSpc>
                <a:spcPct val="150000"/>
              </a:lnSpc>
            </a:pPr>
            <a:r>
              <a:rPr lang="en-US" sz="2400" dirty="0">
                <a:latin typeface="Times New Roman" pitchFamily="18" charset="0"/>
                <a:cs typeface="Times New Roman" pitchFamily="18" charset="0"/>
              </a:rPr>
              <a:t>Treats the cylinders as a circular list that wraps around from the last cylinder to the first one.</a:t>
            </a:r>
          </a:p>
        </p:txBody>
      </p:sp>
      <p:sp>
        <p:nvSpPr>
          <p:cNvPr id="4" name="Date Placeholder 3"/>
          <p:cNvSpPr>
            <a:spLocks noGrp="1"/>
          </p:cNvSpPr>
          <p:nvPr>
            <p:ph type="dt" sz="half" idx="10"/>
          </p:nvPr>
        </p:nvSpPr>
        <p:spPr/>
        <p:txBody>
          <a:bodyPr/>
          <a:lstStyle/>
          <a:p>
            <a:fld id="{C071E752-DBE3-4FC0-ADB0-C5BC9B303A14}" type="datetime1">
              <a:rPr lang="en-US" smtClean="0"/>
              <a:t>10/4/2016</a:t>
            </a:fld>
            <a:endParaRPr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10</a:t>
            </a:fld>
            <a:endParaRPr kumimoji="0"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dirty="0">
                <a:latin typeface="Times New Roman" pitchFamily="18" charset="0"/>
                <a:cs typeface="Times New Roman" pitchFamily="18" charset="0"/>
              </a:rPr>
              <a:t>C-SCAN (Cont.)</a:t>
            </a:r>
          </a:p>
        </p:txBody>
      </p:sp>
      <p:sp>
        <p:nvSpPr>
          <p:cNvPr id="6" name="Slide Number Placeholder 4"/>
          <p:cNvSpPr>
            <a:spLocks noGrp="1"/>
          </p:cNvSpPr>
          <p:nvPr>
            <p:ph type="sldNum" sz="quarter" idx="12"/>
          </p:nvPr>
        </p:nvSpPr>
        <p:spPr/>
        <p:txBody>
          <a:bodyPr/>
          <a:lstStyle/>
          <a:p>
            <a:fld id="{ED1035AE-866D-460B-8DEC-D1F1064D5D0D}" type="slidenum">
              <a:rPr lang="en-US"/>
              <a:pPr/>
              <a:t>11</a:t>
            </a:fld>
            <a:endParaRPr lang="en-US"/>
          </a:p>
        </p:txBody>
      </p:sp>
      <p:pic>
        <p:nvPicPr>
          <p:cNvPr id="24579" name="Picture 3"/>
          <p:cNvPicPr>
            <a:picLocks noChangeAspect="1" noChangeArrowheads="1"/>
          </p:cNvPicPr>
          <p:nvPr/>
        </p:nvPicPr>
        <p:blipFill>
          <a:blip r:embed="rId2"/>
          <a:srcRect l="690" t="7787" r="714" b="7481"/>
          <a:stretch>
            <a:fillRect/>
          </a:stretch>
        </p:blipFill>
        <p:spPr bwMode="auto">
          <a:xfrm>
            <a:off x="1322438" y="1408327"/>
            <a:ext cx="7216877" cy="4959957"/>
          </a:xfrm>
          <a:prstGeom prst="rect">
            <a:avLst/>
          </a:prstGeom>
          <a:noFill/>
          <a:ln w="57150" cmpd="thickThin">
            <a:solidFill>
              <a:schemeClr val="tx1"/>
            </a:solidFill>
            <a:miter lim="800000"/>
            <a:headEnd/>
            <a:tailEnd/>
          </a:ln>
          <a:effectLst/>
        </p:spPr>
      </p:pic>
      <p:sp>
        <p:nvSpPr>
          <p:cNvPr id="5" name="Date Placeholder 4"/>
          <p:cNvSpPr>
            <a:spLocks noGrp="1"/>
          </p:cNvSpPr>
          <p:nvPr>
            <p:ph type="dt" sz="half" idx="10"/>
          </p:nvPr>
        </p:nvSpPr>
        <p:spPr/>
        <p:txBody>
          <a:bodyPr/>
          <a:lstStyle/>
          <a:p>
            <a:fld id="{F57DBB84-961C-446C-99F7-8F2138BEDCA9}" type="datetime1">
              <a:rPr lang="en-US" smtClean="0"/>
              <a:t>10/4/2016</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81647" y="289386"/>
            <a:ext cx="7498080" cy="1143000"/>
          </a:xfrm>
        </p:spPr>
        <p:txBody>
          <a:bodyPr/>
          <a:lstStyle/>
          <a:p>
            <a:pPr algn="ctr"/>
            <a:r>
              <a:rPr lang="en-US">
                <a:latin typeface="Times New Roman" pitchFamily="18" charset="0"/>
                <a:cs typeface="Times New Roman" pitchFamily="18" charset="0"/>
              </a:rPr>
              <a:t>C-LOOK</a:t>
            </a:r>
          </a:p>
        </p:txBody>
      </p:sp>
      <p:sp>
        <p:nvSpPr>
          <p:cNvPr id="25603" name="Rectangle 3"/>
          <p:cNvSpPr>
            <a:spLocks noGrp="1" noChangeArrowheads="1"/>
          </p:cNvSpPr>
          <p:nvPr>
            <p:ph idx="1"/>
          </p:nvPr>
        </p:nvSpPr>
        <p:spPr>
          <a:xfrm>
            <a:off x="1081647" y="1462548"/>
            <a:ext cx="7498080" cy="4800600"/>
          </a:xfrm>
        </p:spPr>
        <p:txBody>
          <a:bodyPr/>
          <a:lstStyle/>
          <a:p>
            <a:pPr marL="342900" indent="-342900">
              <a:lnSpc>
                <a:spcPct val="150000"/>
              </a:lnSpc>
            </a:pPr>
            <a:r>
              <a:rPr lang="en-US" dirty="0">
                <a:latin typeface="Times New Roman" pitchFamily="18" charset="0"/>
                <a:cs typeface="Times New Roman" pitchFamily="18" charset="0"/>
              </a:rPr>
              <a:t>Version of C-SCAN</a:t>
            </a:r>
          </a:p>
          <a:p>
            <a:pPr marL="342900" indent="-342900">
              <a:lnSpc>
                <a:spcPct val="150000"/>
              </a:lnSpc>
            </a:pPr>
            <a:r>
              <a:rPr lang="en-US" dirty="0">
                <a:latin typeface="Times New Roman" pitchFamily="18" charset="0"/>
                <a:cs typeface="Times New Roman" pitchFamily="18" charset="0"/>
              </a:rPr>
              <a:t>Arm only goes as far as the last request in each direction, then reverses direction immediately, without first going all the way to the end of the disk. </a:t>
            </a:r>
          </a:p>
        </p:txBody>
      </p:sp>
      <p:sp>
        <p:nvSpPr>
          <p:cNvPr id="4" name="Date Placeholder 3"/>
          <p:cNvSpPr>
            <a:spLocks noGrp="1"/>
          </p:cNvSpPr>
          <p:nvPr>
            <p:ph type="dt" sz="half" idx="10"/>
          </p:nvPr>
        </p:nvSpPr>
        <p:spPr/>
        <p:txBody>
          <a:bodyPr/>
          <a:lstStyle/>
          <a:p>
            <a:fld id="{67F7C2C2-4DB6-46C2-9819-3803DA2EF035}" type="datetime1">
              <a:rPr lang="en-US" smtClean="0"/>
              <a:t>10/4/2016</a:t>
            </a:fld>
            <a:endParaRPr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12</a:t>
            </a:fld>
            <a:endParaRPr kumimoji="0"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US" dirty="0">
                <a:latin typeface="Times New Roman" pitchFamily="18" charset="0"/>
                <a:cs typeface="Times New Roman" pitchFamily="18" charset="0"/>
              </a:rPr>
              <a:t>C-LOOK (Cont.)</a:t>
            </a:r>
          </a:p>
        </p:txBody>
      </p:sp>
      <p:sp>
        <p:nvSpPr>
          <p:cNvPr id="6" name="Slide Number Placeholder 4"/>
          <p:cNvSpPr>
            <a:spLocks noGrp="1"/>
          </p:cNvSpPr>
          <p:nvPr>
            <p:ph type="sldNum" sz="quarter" idx="12"/>
          </p:nvPr>
        </p:nvSpPr>
        <p:spPr/>
        <p:txBody>
          <a:bodyPr/>
          <a:lstStyle/>
          <a:p>
            <a:fld id="{E07D27DC-4C64-413F-AE0C-8AB9CB810165}" type="slidenum">
              <a:rPr lang="en-US"/>
              <a:pPr/>
              <a:t>13</a:t>
            </a:fld>
            <a:endParaRPr lang="en-US"/>
          </a:p>
        </p:txBody>
      </p:sp>
      <p:pic>
        <p:nvPicPr>
          <p:cNvPr id="26627" name="Picture 3"/>
          <p:cNvPicPr>
            <a:picLocks noChangeAspect="1" noChangeArrowheads="1"/>
          </p:cNvPicPr>
          <p:nvPr/>
        </p:nvPicPr>
        <p:blipFill>
          <a:blip r:embed="rId2"/>
          <a:srcRect l="894" t="7645" r="459" b="7677"/>
          <a:stretch>
            <a:fillRect/>
          </a:stretch>
        </p:blipFill>
        <p:spPr bwMode="auto">
          <a:xfrm>
            <a:off x="1524000" y="1489588"/>
            <a:ext cx="6637513" cy="4558788"/>
          </a:xfrm>
          <a:prstGeom prst="rect">
            <a:avLst/>
          </a:prstGeom>
          <a:noFill/>
          <a:ln w="57150" cmpd="thickThin">
            <a:solidFill>
              <a:schemeClr val="tx1"/>
            </a:solidFill>
            <a:miter lim="800000"/>
            <a:headEnd/>
            <a:tailEnd/>
          </a:ln>
          <a:effectLst/>
        </p:spPr>
      </p:pic>
      <p:sp>
        <p:nvSpPr>
          <p:cNvPr id="5" name="Date Placeholder 4"/>
          <p:cNvSpPr>
            <a:spLocks noGrp="1"/>
          </p:cNvSpPr>
          <p:nvPr>
            <p:ph type="dt" sz="half" idx="10"/>
          </p:nvPr>
        </p:nvSpPr>
        <p:spPr/>
        <p:txBody>
          <a:bodyPr/>
          <a:lstStyle/>
          <a:p>
            <a:fld id="{9D7E0DE5-4D93-4B2E-9132-6DE4A6D4563C}" type="datetime1">
              <a:rPr lang="en-US" smtClean="0"/>
              <a:t>10/4/2016</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4" name="Object 2"/>
          <p:cNvGraphicFramePr>
            <a:graphicFrameLocks noChangeAspect="1"/>
          </p:cNvGraphicFramePr>
          <p:nvPr>
            <p:extLst>
              <p:ext uri="{D42A27DB-BD31-4B8C-83A1-F6EECF244321}">
                <p14:modId xmlns:p14="http://schemas.microsoft.com/office/powerpoint/2010/main" val="2425513899"/>
              </p:ext>
            </p:extLst>
          </p:nvPr>
        </p:nvGraphicFramePr>
        <p:xfrm>
          <a:off x="640941" y="294969"/>
          <a:ext cx="8104190" cy="6045712"/>
        </p:xfrm>
        <a:graphic>
          <a:graphicData uri="http://schemas.openxmlformats.org/presentationml/2006/ole">
            <mc:AlternateContent xmlns:mc="http://schemas.openxmlformats.org/markup-compatibility/2006">
              <mc:Choice xmlns:v="urn:schemas-microsoft-com:vml" Requires="v">
                <p:oleObj spid="_x0000_s3077" name="Document" r:id="rId4" imgW="5778287" imgH="4444836" progId="Word.Document.12">
                  <p:link updateAutomatic="1"/>
                </p:oleObj>
              </mc:Choice>
              <mc:Fallback>
                <p:oleObj name="Document" r:id="rId4" imgW="5778287" imgH="4444836" progId="Word.Document.12">
                  <p:link updateAutomatic="1"/>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941" y="294969"/>
                        <a:ext cx="8104190" cy="60457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56675" name="TextBox 3"/>
          <p:cNvSpPr txBox="1">
            <a:spLocks noChangeArrowheads="1"/>
          </p:cNvSpPr>
          <p:nvPr/>
        </p:nvSpPr>
        <p:spPr bwMode="auto">
          <a:xfrm>
            <a:off x="838200" y="6019800"/>
            <a:ext cx="7524750" cy="325438"/>
          </a:xfrm>
          <a:prstGeom prst="rect">
            <a:avLst/>
          </a:prstGeom>
          <a:noFill/>
          <a:ln w="9525">
            <a:noFill/>
            <a:miter lim="800000"/>
            <a:headEnd/>
            <a:tailEnd/>
          </a:ln>
        </p:spPr>
        <p:txBody>
          <a:bodyPr>
            <a:spAutoFit/>
          </a:bodyPr>
          <a:lstStyle/>
          <a:p>
            <a:endParaRPr lang="en-US"/>
          </a:p>
        </p:txBody>
      </p:sp>
      <p:sp>
        <p:nvSpPr>
          <p:cNvPr id="156676" name="Rectangle 4"/>
          <p:cNvSpPr>
            <a:spLocks noChangeArrowheads="1"/>
          </p:cNvSpPr>
          <p:nvPr/>
        </p:nvSpPr>
        <p:spPr bwMode="auto">
          <a:xfrm>
            <a:off x="838200" y="6019800"/>
            <a:ext cx="7543800" cy="338138"/>
          </a:xfrm>
          <a:prstGeom prst="rect">
            <a:avLst/>
          </a:prstGeom>
          <a:noFill/>
          <a:ln w="9525">
            <a:noFill/>
            <a:miter lim="800000"/>
            <a:headEnd/>
            <a:tailEnd/>
          </a:ln>
        </p:spPr>
        <p:txBody>
          <a:bodyPr>
            <a:spAutoFit/>
          </a:bodyPr>
          <a:lstStyle/>
          <a:p>
            <a:pPr algn="ctr"/>
            <a:r>
              <a:rPr lang="en-US" sz="1600" b="1" dirty="0" smtClean="0">
                <a:solidFill>
                  <a:srgbClr val="0000FF"/>
                </a:solidFill>
                <a:latin typeface="Times New Roman" pitchFamily="18" charset="0"/>
                <a:cs typeface="Times New Roman" pitchFamily="18" charset="0"/>
              </a:rPr>
              <a:t>   </a:t>
            </a:r>
            <a:r>
              <a:rPr lang="en-US" sz="1600" b="1" dirty="0">
                <a:solidFill>
                  <a:srgbClr val="0000FF"/>
                </a:solidFill>
                <a:latin typeface="Times New Roman" pitchFamily="18" charset="0"/>
                <a:cs typeface="Times New Roman" pitchFamily="18" charset="0"/>
              </a:rPr>
              <a:t>Comparison of Disk Scheduling Algorithms </a:t>
            </a:r>
          </a:p>
        </p:txBody>
      </p:sp>
      <p:sp>
        <p:nvSpPr>
          <p:cNvPr id="5" name="Date Placeholder 4"/>
          <p:cNvSpPr>
            <a:spLocks noGrp="1"/>
          </p:cNvSpPr>
          <p:nvPr>
            <p:ph type="dt" sz="half" idx="10"/>
          </p:nvPr>
        </p:nvSpPr>
        <p:spPr/>
        <p:txBody>
          <a:bodyPr/>
          <a:lstStyle/>
          <a:p>
            <a:fld id="{01E11017-852C-46C7-96F7-B1CF9C9A8736}" type="datetime1">
              <a:rPr lang="en-US" smtClean="0"/>
              <a:t>10/4/2016</a:t>
            </a:fld>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14</a:t>
            </a:fld>
            <a:endParaRPr kumimoji="0"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ransition spd="med">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058" y="0"/>
            <a:ext cx="2084387" cy="885825"/>
          </a:xfrm>
        </p:spPr>
        <p:txBody>
          <a:bodyPr/>
          <a:lstStyle/>
          <a:p>
            <a:pPr eaLnBrk="1" fontAlgn="auto" hangingPunct="1">
              <a:spcAft>
                <a:spcPts val="0"/>
              </a:spcAft>
              <a:defRPr/>
            </a:pPr>
            <a:r>
              <a:rPr lang="en-US" dirty="0" smtClean="0">
                <a:ln>
                  <a:solidFill>
                    <a:schemeClr val="accent1">
                      <a:lumMod val="75000"/>
                    </a:schemeClr>
                  </a:solidFill>
                </a:ln>
                <a:solidFill>
                  <a:srgbClr val="660066"/>
                </a:solidFill>
                <a:latin typeface="Times New Roman" pitchFamily="18" charset="0"/>
                <a:cs typeface="Times New Roman" pitchFamily="18" charset="0"/>
              </a:rPr>
              <a:t>RAID</a:t>
            </a:r>
            <a:endParaRPr lang="en-US" dirty="0">
              <a:ln>
                <a:solidFill>
                  <a:schemeClr val="accent1">
                    <a:lumMod val="75000"/>
                  </a:schemeClr>
                </a:solidFill>
              </a:ln>
              <a:solidFill>
                <a:srgbClr val="660066"/>
              </a:solidFill>
              <a:latin typeface="Times New Roman" pitchFamily="18" charset="0"/>
              <a:cs typeface="Times New Roman" pitchFamily="18" charset="0"/>
            </a:endParaRPr>
          </a:p>
        </p:txBody>
      </p:sp>
      <p:sp>
        <p:nvSpPr>
          <p:cNvPr id="176130" name="Content Placeholder 2"/>
          <p:cNvSpPr>
            <a:spLocks noGrp="1"/>
          </p:cNvSpPr>
          <p:nvPr>
            <p:ph idx="4294967295"/>
          </p:nvPr>
        </p:nvSpPr>
        <p:spPr>
          <a:xfrm>
            <a:off x="868770" y="781102"/>
            <a:ext cx="8275230" cy="2062112"/>
          </a:xfrm>
        </p:spPr>
        <p:txBody>
          <a:bodyPr>
            <a:normAutofit/>
          </a:bodyPr>
          <a:lstStyle/>
          <a:p>
            <a:pPr eaLnBrk="1" hangingPunct="1">
              <a:lnSpc>
                <a:spcPct val="150000"/>
              </a:lnSpc>
            </a:pPr>
            <a:r>
              <a:rPr lang="en-US" sz="2000" dirty="0" smtClean="0">
                <a:latin typeface="Times New Roman" pitchFamily="18" charset="0"/>
                <a:cs typeface="Times New Roman" pitchFamily="18" charset="0"/>
              </a:rPr>
              <a:t>Redundant Array of Independent Disks</a:t>
            </a:r>
          </a:p>
          <a:p>
            <a:pPr eaLnBrk="1" hangingPunct="1">
              <a:lnSpc>
                <a:spcPct val="150000"/>
              </a:lnSpc>
            </a:pPr>
            <a:r>
              <a:rPr lang="en-US" sz="2000" dirty="0" smtClean="0">
                <a:latin typeface="Times New Roman" pitchFamily="18" charset="0"/>
                <a:cs typeface="Times New Roman" pitchFamily="18" charset="0"/>
              </a:rPr>
              <a:t>Consists of seven levels, zero through six</a:t>
            </a:r>
          </a:p>
        </p:txBody>
      </p:sp>
      <p:graphicFrame>
        <p:nvGraphicFramePr>
          <p:cNvPr id="4" name="Diagram 3"/>
          <p:cNvGraphicFramePr/>
          <p:nvPr/>
        </p:nvGraphicFramePr>
        <p:xfrm>
          <a:off x="1079244" y="2002970"/>
          <a:ext cx="7542242" cy="4855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EA75FEC4-2A75-4D3C-8CDB-70A00FFDF090}" type="datetime1">
              <a:rPr lang="en-US" smtClean="0"/>
              <a:t>10/4/2016</a:t>
            </a:fld>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15</a:t>
            </a:fld>
            <a:endParaRPr kumimoji="0"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5325" y="0"/>
            <a:ext cx="8001000" cy="800100"/>
          </a:xfrm>
        </p:spPr>
        <p:txBody>
          <a:bodyPr/>
          <a:lstStyle/>
          <a:p>
            <a:pPr eaLnBrk="1" fontAlgn="auto" hangingPunct="1">
              <a:spcAft>
                <a:spcPts val="0"/>
              </a:spcAft>
              <a:defRPr/>
            </a:pPr>
            <a:r>
              <a:rPr lang="en-US" sz="4000" b="1" dirty="0" smtClean="0">
                <a:solidFill>
                  <a:schemeClr val="accent1">
                    <a:lumMod val="75000"/>
                  </a:schemeClr>
                </a:solidFill>
                <a:latin typeface="Times New Roman" pitchFamily="18" charset="0"/>
                <a:cs typeface="Times New Roman" pitchFamily="18" charset="0"/>
              </a:rPr>
              <a:t>RAID Levels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graphicFrame>
        <p:nvGraphicFramePr>
          <p:cNvPr id="160770" name="Object 2"/>
          <p:cNvGraphicFramePr>
            <a:graphicFrameLocks noChangeAspect="1"/>
          </p:cNvGraphicFramePr>
          <p:nvPr/>
        </p:nvGraphicFramePr>
        <p:xfrm>
          <a:off x="295275" y="704849"/>
          <a:ext cx="8608342" cy="5895975"/>
        </p:xfrm>
        <a:graphic>
          <a:graphicData uri="http://schemas.openxmlformats.org/presentationml/2006/ole">
            <mc:AlternateContent xmlns:mc="http://schemas.openxmlformats.org/markup-compatibility/2006">
              <mc:Choice xmlns:v="urn:schemas-microsoft-com:vml" Requires="v">
                <p:oleObj spid="_x0000_s17413" name="Document" r:id="rId5" imgW="8368992" imgH="5536996" progId="Word.Document.12">
                  <p:embed/>
                </p:oleObj>
              </mc:Choice>
              <mc:Fallback>
                <p:oleObj name="Document" r:id="rId5" imgW="8368992" imgH="5536996"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75" y="704849"/>
                        <a:ext cx="8608342" cy="589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Date Placeholder 4"/>
          <p:cNvSpPr>
            <a:spLocks noGrp="1"/>
          </p:cNvSpPr>
          <p:nvPr>
            <p:ph type="dt" sz="half" idx="10"/>
          </p:nvPr>
        </p:nvSpPr>
        <p:spPr/>
        <p:txBody>
          <a:bodyPr/>
          <a:lstStyle/>
          <a:p>
            <a:fld id="{41546566-D1FB-445C-B3F7-9843BAC72FE9}" type="datetime1">
              <a:rPr lang="en-US" smtClean="0"/>
              <a:t>10/4/2016</a:t>
            </a:fld>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16</a:t>
            </a:fld>
            <a:endParaRPr kumimoji="0"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ransition spd="med">
    <p:strips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9" y="0"/>
            <a:ext cx="5657850" cy="871538"/>
          </a:xfrm>
        </p:spPr>
        <p:txBody>
          <a:bodyPr>
            <a:normAutofit/>
          </a:bodyPr>
          <a:lstStyle/>
          <a:p>
            <a:pPr eaLnBrk="1" fontAlgn="auto" hangingPunct="1">
              <a:spcAft>
                <a:spcPts val="0"/>
              </a:spcAft>
              <a:defRPr/>
            </a:pPr>
            <a:r>
              <a:rPr lang="en-US" sz="4000" dirty="0" smtClean="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rPr>
              <a:t>RAID Level 0</a:t>
            </a:r>
            <a:endParaRPr lang="en-US" sz="4000" dirty="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5" name="Content Placeholder 2"/>
          <p:cNvSpPr txBox="1">
            <a:spLocks/>
          </p:cNvSpPr>
          <p:nvPr/>
        </p:nvSpPr>
        <p:spPr bwMode="auto">
          <a:xfrm>
            <a:off x="200025" y="1000125"/>
            <a:ext cx="8701086" cy="2457450"/>
          </a:xfrm>
          <a:prstGeom prst="rect">
            <a:avLst/>
          </a:prstGeom>
          <a:noFill/>
          <a:ln w="9525">
            <a:noFill/>
            <a:miter lim="800000"/>
            <a:headEnd/>
            <a:tailEnd/>
          </a:ln>
        </p:spPr>
        <p:txBody>
          <a:bodyPr/>
          <a:lstStyle/>
          <a:p>
            <a:pPr marL="282575" indent="-282575" algn="l">
              <a:lnSpc>
                <a:spcPct val="150000"/>
              </a:lnSpc>
              <a:spcBef>
                <a:spcPts val="1200"/>
              </a:spcBef>
              <a:buClr>
                <a:schemeClr val="accent1"/>
              </a:buClr>
              <a:buSzPct val="75000"/>
              <a:buFont typeface="Wingdings" pitchFamily="2" charset="2"/>
              <a:buChar char="n"/>
              <a:defRPr/>
            </a:pPr>
            <a:r>
              <a:rPr lang="en-NZ" sz="2000" dirty="0">
                <a:solidFill>
                  <a:schemeClr val="tx1">
                    <a:lumMod val="85000"/>
                    <a:lumOff val="15000"/>
                  </a:schemeClr>
                </a:solidFill>
                <a:latin typeface="Times New Roman" pitchFamily="18" charset="0"/>
                <a:cs typeface="Times New Roman" pitchFamily="18" charset="0"/>
              </a:rPr>
              <a:t>Not a true RAID because it does not include redundancy to improve performance or provide data protection</a:t>
            </a:r>
          </a:p>
          <a:p>
            <a:pPr marL="282575" indent="-282575" algn="l">
              <a:lnSpc>
                <a:spcPct val="150000"/>
              </a:lnSpc>
              <a:spcBef>
                <a:spcPts val="1200"/>
              </a:spcBef>
              <a:buClr>
                <a:schemeClr val="accent1"/>
              </a:buClr>
              <a:buSzPct val="75000"/>
              <a:buFont typeface="Wingdings" pitchFamily="2" charset="2"/>
              <a:buChar char="n"/>
              <a:defRPr/>
            </a:pPr>
            <a:r>
              <a:rPr lang="en-NZ" sz="2000" dirty="0">
                <a:solidFill>
                  <a:schemeClr val="tx1">
                    <a:lumMod val="85000"/>
                    <a:lumOff val="15000"/>
                  </a:schemeClr>
                </a:solidFill>
                <a:latin typeface="Times New Roman" pitchFamily="18" charset="0"/>
                <a:cs typeface="Times New Roman" pitchFamily="18" charset="0"/>
              </a:rPr>
              <a:t>User and system data are distributed across all of the disks in the array</a:t>
            </a:r>
          </a:p>
          <a:p>
            <a:pPr marL="282575" indent="-282575" algn="l">
              <a:lnSpc>
                <a:spcPct val="150000"/>
              </a:lnSpc>
              <a:spcBef>
                <a:spcPts val="1200"/>
              </a:spcBef>
              <a:buClr>
                <a:schemeClr val="accent1"/>
              </a:buClr>
              <a:buSzPct val="75000"/>
              <a:buFont typeface="Wingdings" pitchFamily="2" charset="2"/>
              <a:buChar char="n"/>
              <a:defRPr/>
            </a:pPr>
            <a:r>
              <a:rPr lang="en-NZ" sz="2000" dirty="0">
                <a:solidFill>
                  <a:schemeClr val="tx1">
                    <a:lumMod val="85000"/>
                    <a:lumOff val="15000"/>
                  </a:schemeClr>
                </a:solidFill>
                <a:latin typeface="Times New Roman" pitchFamily="18" charset="0"/>
                <a:cs typeface="Times New Roman" pitchFamily="18" charset="0"/>
              </a:rPr>
              <a:t>Logical disk is divided into strips</a:t>
            </a:r>
          </a:p>
          <a:p>
            <a:pPr marL="342900" indent="-342900" algn="l" eaLnBrk="0" hangingPunct="0">
              <a:lnSpc>
                <a:spcPct val="150000"/>
              </a:lnSpc>
              <a:spcBef>
                <a:spcPts val="1200"/>
              </a:spcBef>
              <a:defRPr/>
            </a:pPr>
            <a:endParaRPr lang="en-NZ" sz="1600"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3"/>
          <a:srcRect/>
          <a:stretch>
            <a:fillRect/>
          </a:stretch>
        </p:blipFill>
        <p:spPr bwMode="auto">
          <a:xfrm>
            <a:off x="1123951" y="3686175"/>
            <a:ext cx="6319838" cy="2986086"/>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F92ED291-7963-47EE-9792-F79C56B456A5}" type="datetime1">
              <a:rPr lang="en-US" smtClean="0"/>
              <a:t>10/4/2016</a:t>
            </a:fld>
            <a:endParaRPr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17</a:t>
            </a:fld>
            <a:endParaRPr kumimoji="0"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ransition>
    <p:cut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71450"/>
            <a:ext cx="7700963" cy="1028700"/>
          </a:xfrm>
        </p:spPr>
        <p:txBody>
          <a:bodyPr>
            <a:normAutofit/>
          </a:bodyPr>
          <a:lstStyle/>
          <a:p>
            <a:pPr eaLnBrk="1" fontAlgn="auto" hangingPunct="1">
              <a:spcAft>
                <a:spcPts val="0"/>
              </a:spcAft>
              <a:defRPr/>
            </a:pPr>
            <a:r>
              <a:rPr lang="en-US" sz="4000" dirty="0" smtClean="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rPr>
              <a:t>RAID Level 1</a:t>
            </a:r>
            <a:endParaRPr lang="en-US" sz="4000" dirty="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182274" name="Content Placeholder 5"/>
          <p:cNvSpPr>
            <a:spLocks noGrp="1"/>
          </p:cNvSpPr>
          <p:nvPr>
            <p:ph sz="half" idx="1"/>
          </p:nvPr>
        </p:nvSpPr>
        <p:spPr>
          <a:xfrm>
            <a:off x="490536" y="885825"/>
            <a:ext cx="8267701" cy="3100388"/>
          </a:xfrm>
        </p:spPr>
        <p:txBody>
          <a:bodyPr>
            <a:normAutofit/>
          </a:bodyPr>
          <a:lstStyle/>
          <a:p>
            <a:pPr eaLnBrk="1" hangingPunct="1">
              <a:lnSpc>
                <a:spcPct val="150000"/>
              </a:lnSpc>
              <a:spcBef>
                <a:spcPts val="1200"/>
              </a:spcBef>
            </a:pPr>
            <a:r>
              <a:rPr lang="en-NZ" sz="2000" dirty="0" smtClean="0">
                <a:latin typeface="Times New Roman" pitchFamily="18" charset="0"/>
                <a:cs typeface="Times New Roman" pitchFamily="18" charset="0"/>
              </a:rPr>
              <a:t>Redundancy is achieved by the simple expedient of duplicating all the data</a:t>
            </a:r>
          </a:p>
          <a:p>
            <a:pPr eaLnBrk="1" hangingPunct="1">
              <a:lnSpc>
                <a:spcPct val="150000"/>
              </a:lnSpc>
              <a:spcBef>
                <a:spcPts val="1200"/>
              </a:spcBef>
            </a:pPr>
            <a:r>
              <a:rPr lang="en-NZ" sz="2000" dirty="0" smtClean="0">
                <a:latin typeface="Times New Roman" pitchFamily="18" charset="0"/>
                <a:cs typeface="Times New Roman" pitchFamily="18" charset="0"/>
              </a:rPr>
              <a:t>When a drive fails the data may still be accessed from the second drive</a:t>
            </a:r>
          </a:p>
          <a:p>
            <a:pPr eaLnBrk="1" hangingPunct="1">
              <a:lnSpc>
                <a:spcPct val="150000"/>
              </a:lnSpc>
              <a:spcBef>
                <a:spcPts val="1200"/>
              </a:spcBef>
            </a:pPr>
            <a:r>
              <a:rPr lang="en-NZ" sz="2000" dirty="0" smtClean="0">
                <a:latin typeface="Times New Roman" pitchFamily="18" charset="0"/>
                <a:cs typeface="Times New Roman" pitchFamily="18" charset="0"/>
              </a:rPr>
              <a:t>Principal disadvantage is the cost</a:t>
            </a:r>
          </a:p>
        </p:txBody>
      </p:sp>
      <p:pic>
        <p:nvPicPr>
          <p:cNvPr id="182275" name="Content Placeholder 3" descr="Fig11_08b.gif"/>
          <p:cNvPicPr>
            <a:picLocks noChangeAspect="1"/>
          </p:cNvPicPr>
          <p:nvPr/>
        </p:nvPicPr>
        <p:blipFill>
          <a:blip r:embed="rId3"/>
          <a:srcRect/>
          <a:stretch>
            <a:fillRect/>
          </a:stretch>
        </p:blipFill>
        <p:spPr bwMode="auto">
          <a:xfrm>
            <a:off x="338137" y="3719512"/>
            <a:ext cx="8464846" cy="2609851"/>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D4E12D13-E3BB-4FF8-8A6B-8702E584FF18}" type="datetime1">
              <a:rPr lang="en-US" smtClean="0"/>
              <a:t>10/4/2016</a:t>
            </a:fld>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18</a:t>
            </a:fld>
            <a:endParaRPr kumimoji="0"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ransition spd="med">
    <p:strip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0"/>
            <a:ext cx="7586661" cy="800100"/>
          </a:xfrm>
        </p:spPr>
        <p:txBody>
          <a:bodyPr>
            <a:normAutofit/>
          </a:bodyPr>
          <a:lstStyle/>
          <a:p>
            <a:pPr eaLnBrk="1" fontAlgn="auto" hangingPunct="1">
              <a:spcAft>
                <a:spcPts val="0"/>
              </a:spcAft>
              <a:defRPr/>
            </a:pPr>
            <a:r>
              <a:rPr lang="en-US" sz="4000" dirty="0" smtClean="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rPr>
              <a:t>RAID Level 2</a:t>
            </a:r>
            <a:endParaRPr lang="en-US" sz="4000" dirty="0">
              <a:solidFill>
                <a:srgbClr val="660066"/>
              </a:solidFill>
              <a:latin typeface="Times New Roman" pitchFamily="18" charset="0"/>
              <a:cs typeface="Times New Roman" pitchFamily="18" charset="0"/>
            </a:endParaRPr>
          </a:p>
        </p:txBody>
      </p:sp>
      <p:sp>
        <p:nvSpPr>
          <p:cNvPr id="184322" name="Content Placeholder 4"/>
          <p:cNvSpPr>
            <a:spLocks noGrp="1"/>
          </p:cNvSpPr>
          <p:nvPr>
            <p:ph sz="half" idx="1"/>
          </p:nvPr>
        </p:nvSpPr>
        <p:spPr>
          <a:xfrm>
            <a:off x="533398" y="914399"/>
            <a:ext cx="8210552" cy="2851150"/>
          </a:xfrm>
        </p:spPr>
        <p:txBody>
          <a:bodyPr>
            <a:normAutofit/>
          </a:bodyPr>
          <a:lstStyle/>
          <a:p>
            <a:pPr eaLnBrk="1" hangingPunct="1">
              <a:lnSpc>
                <a:spcPct val="150000"/>
              </a:lnSpc>
              <a:spcBef>
                <a:spcPts val="1200"/>
              </a:spcBef>
            </a:pPr>
            <a:r>
              <a:rPr lang="en-NZ" sz="2000" dirty="0" smtClean="0">
                <a:latin typeface="Times New Roman" pitchFamily="18" charset="0"/>
                <a:cs typeface="Times New Roman" pitchFamily="18" charset="0"/>
              </a:rPr>
              <a:t>Makes use of a parallel access technique</a:t>
            </a:r>
          </a:p>
          <a:p>
            <a:pPr eaLnBrk="1" hangingPunct="1">
              <a:lnSpc>
                <a:spcPct val="150000"/>
              </a:lnSpc>
              <a:spcBef>
                <a:spcPts val="1200"/>
              </a:spcBef>
            </a:pPr>
            <a:r>
              <a:rPr lang="en-NZ" sz="2000" dirty="0" smtClean="0">
                <a:latin typeface="Times New Roman" pitchFamily="18" charset="0"/>
                <a:cs typeface="Times New Roman" pitchFamily="18" charset="0"/>
              </a:rPr>
              <a:t>Error correcting code is calculated. Typically a Hamming code is used</a:t>
            </a:r>
          </a:p>
          <a:p>
            <a:pPr eaLnBrk="1" hangingPunct="1">
              <a:lnSpc>
                <a:spcPct val="150000"/>
              </a:lnSpc>
              <a:spcBef>
                <a:spcPts val="1200"/>
              </a:spcBef>
            </a:pPr>
            <a:r>
              <a:rPr lang="en-NZ" sz="2000" dirty="0" smtClean="0">
                <a:latin typeface="Times New Roman" pitchFamily="18" charset="0"/>
                <a:cs typeface="Times New Roman" pitchFamily="18" charset="0"/>
              </a:rPr>
              <a:t>No of (redundant) disks (n)=log</a:t>
            </a:r>
            <a:r>
              <a:rPr lang="en-NZ" sz="2000" baseline="-25000" dirty="0" smtClean="0">
                <a:latin typeface="Times New Roman" pitchFamily="18" charset="0"/>
                <a:cs typeface="Times New Roman" pitchFamily="18" charset="0"/>
              </a:rPr>
              <a:t>2</a:t>
            </a:r>
            <a:r>
              <a:rPr lang="en-NZ" sz="2000" dirty="0" smtClean="0">
                <a:latin typeface="Times New Roman" pitchFamily="18" charset="0"/>
                <a:cs typeface="Times New Roman" pitchFamily="18" charset="0"/>
              </a:rPr>
              <a:t>(N)</a:t>
            </a:r>
          </a:p>
        </p:txBody>
      </p:sp>
      <p:pic>
        <p:nvPicPr>
          <p:cNvPr id="184323" name="Content Placeholder 3" descr="Fig11_08c.gif"/>
          <p:cNvPicPr>
            <a:picLocks noChangeAspect="1"/>
          </p:cNvPicPr>
          <p:nvPr/>
        </p:nvPicPr>
        <p:blipFill>
          <a:blip r:embed="rId3"/>
          <a:srcRect/>
          <a:stretch>
            <a:fillRect/>
          </a:stretch>
        </p:blipFill>
        <p:spPr bwMode="auto">
          <a:xfrm>
            <a:off x="471488" y="4214812"/>
            <a:ext cx="8248650" cy="24384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70C39E84-71A9-4296-BDED-6A61424E0E3E}" type="datetime1">
              <a:rPr lang="en-US" smtClean="0"/>
              <a:t>10/4/2016</a:t>
            </a:fld>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19</a:t>
            </a:fld>
            <a:endParaRPr kumimoji="0"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idx="4294967295"/>
          </p:nvPr>
        </p:nvSpPr>
        <p:spPr>
          <a:xfrm>
            <a:off x="762000" y="365125"/>
            <a:ext cx="8382000" cy="609600"/>
          </a:xfrm>
        </p:spPr>
        <p:txBody>
          <a:bodyPr>
            <a:normAutofit fontScale="90000"/>
          </a:bodyPr>
          <a:lstStyle/>
          <a:p>
            <a:pPr algn="ctr" eaLnBrk="1" hangingPunct="1"/>
            <a:r>
              <a:rPr lang="en-US" sz="3600" dirty="0" smtClean="0">
                <a:latin typeface="Times New Roman" pitchFamily="18" charset="0"/>
                <a:cs typeface="Times New Roman" pitchFamily="18" charset="0"/>
              </a:rPr>
              <a:t>Moving-head Disk Mechanism</a:t>
            </a:r>
          </a:p>
        </p:txBody>
      </p:sp>
      <p:pic>
        <p:nvPicPr>
          <p:cNvPr id="6148" name="Picture 5"/>
          <p:cNvPicPr>
            <a:picLocks noChangeAspect="1" noChangeArrowheads="1"/>
          </p:cNvPicPr>
          <p:nvPr/>
        </p:nvPicPr>
        <p:blipFill>
          <a:blip r:embed="rId3"/>
          <a:srcRect l="801" t="2466" r="801" b="2834"/>
          <a:stretch>
            <a:fillRect/>
          </a:stretch>
        </p:blipFill>
        <p:spPr bwMode="auto">
          <a:xfrm>
            <a:off x="1372471" y="1250205"/>
            <a:ext cx="7476562" cy="4746550"/>
          </a:xfrm>
          <a:prstGeom prst="rect">
            <a:avLst/>
          </a:prstGeom>
          <a:noFill/>
          <a:ln w="38100" cmpd="dbl">
            <a:noFill/>
            <a:miter lim="800000"/>
            <a:headEnd/>
            <a:tailEnd/>
          </a:ln>
        </p:spPr>
      </p:pic>
      <p:sp>
        <p:nvSpPr>
          <p:cNvPr id="4" name="Date Placeholder 3"/>
          <p:cNvSpPr>
            <a:spLocks noGrp="1"/>
          </p:cNvSpPr>
          <p:nvPr>
            <p:ph type="dt" sz="half" idx="10"/>
          </p:nvPr>
        </p:nvSpPr>
        <p:spPr/>
        <p:txBody>
          <a:bodyPr/>
          <a:lstStyle/>
          <a:p>
            <a:fld id="{6815CA7D-6403-47E9-8750-7918EBB5EEE0}" type="datetime1">
              <a:rPr lang="en-US" smtClean="0"/>
              <a:t>10/4/2016</a:t>
            </a:fld>
            <a:endParaRPr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2</a:t>
            </a:fld>
            <a:endParaRPr kumimoji="0"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
            <a:ext cx="4157663" cy="757238"/>
          </a:xfrm>
        </p:spPr>
        <p:txBody>
          <a:bodyPr>
            <a:normAutofit/>
          </a:bodyPr>
          <a:lstStyle/>
          <a:p>
            <a:pPr eaLnBrk="1" fontAlgn="auto" hangingPunct="1">
              <a:spcAft>
                <a:spcPts val="0"/>
              </a:spcAft>
              <a:defRPr/>
            </a:pPr>
            <a:r>
              <a:rPr lang="en-US" sz="4000" dirty="0" smtClean="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rPr>
              <a:t>RAID Level 3</a:t>
            </a:r>
            <a:endParaRPr lang="en-US" sz="4000" dirty="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186370" name="Content Placeholder 4"/>
          <p:cNvSpPr>
            <a:spLocks noGrp="1"/>
          </p:cNvSpPr>
          <p:nvPr>
            <p:ph sz="half" idx="1"/>
          </p:nvPr>
        </p:nvSpPr>
        <p:spPr>
          <a:xfrm>
            <a:off x="357189" y="742950"/>
            <a:ext cx="8286750" cy="4471987"/>
          </a:xfrm>
        </p:spPr>
        <p:txBody>
          <a:bodyPr>
            <a:normAutofit/>
          </a:bodyPr>
          <a:lstStyle/>
          <a:p>
            <a:pPr eaLnBrk="1" hangingPunct="1">
              <a:lnSpc>
                <a:spcPct val="170000"/>
              </a:lnSpc>
              <a:spcBef>
                <a:spcPts val="1200"/>
              </a:spcBef>
            </a:pPr>
            <a:r>
              <a:rPr lang="en-NZ" sz="1800" dirty="0" smtClean="0">
                <a:latin typeface="Times New Roman" pitchFamily="18" charset="0"/>
                <a:cs typeface="Times New Roman" pitchFamily="18" charset="0"/>
              </a:rPr>
              <a:t>Single redundant disk, no matter how large the disk array.</a:t>
            </a:r>
          </a:p>
          <a:p>
            <a:pPr eaLnBrk="1" hangingPunct="1">
              <a:lnSpc>
                <a:spcPct val="170000"/>
              </a:lnSpc>
              <a:spcBef>
                <a:spcPts val="1200"/>
              </a:spcBef>
            </a:pPr>
            <a:r>
              <a:rPr lang="en-NZ" sz="1800" dirty="0" smtClean="0">
                <a:latin typeface="Times New Roman" pitchFamily="18" charset="0"/>
                <a:cs typeface="Times New Roman" pitchFamily="18" charset="0"/>
              </a:rPr>
              <a:t>Employs parallel access, Parity bit computed.</a:t>
            </a:r>
          </a:p>
          <a:p>
            <a:pPr>
              <a:lnSpc>
                <a:spcPct val="170000"/>
              </a:lnSpc>
            </a:pPr>
            <a:r>
              <a:rPr lang="en-US" sz="1800" b="1" i="1" dirty="0" smtClean="0">
                <a:latin typeface="Times New Roman" pitchFamily="18" charset="0"/>
                <a:cs typeface="Times New Roman" pitchFamily="18" charset="0"/>
              </a:rPr>
              <a:t>X</a:t>
            </a:r>
            <a:r>
              <a:rPr lang="en-US" sz="1800" b="1" i="1" baseline="-25000" dirty="0" smtClean="0">
                <a:latin typeface="Times New Roman" pitchFamily="18" charset="0"/>
                <a:cs typeface="Times New Roman" pitchFamily="18" charset="0"/>
              </a:rPr>
              <a:t>0</a:t>
            </a:r>
            <a:r>
              <a:rPr lang="en-US" sz="1800" baseline="-25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through </a:t>
            </a:r>
            <a:r>
              <a:rPr lang="en-US" sz="1800" b="1" i="1" dirty="0" smtClean="0">
                <a:latin typeface="Times New Roman" pitchFamily="18" charset="0"/>
                <a:cs typeface="Times New Roman" pitchFamily="18" charset="0"/>
              </a:rPr>
              <a:t>X</a:t>
            </a:r>
            <a:r>
              <a:rPr lang="en-US" sz="1800" b="1" i="1" baseline="-25000" dirty="0" smtClean="0">
                <a:latin typeface="Times New Roman" pitchFamily="18" charset="0"/>
                <a:cs typeface="Times New Roman" pitchFamily="18" charset="0"/>
              </a:rPr>
              <a:t>3</a:t>
            </a:r>
            <a:r>
              <a:rPr lang="en-US" sz="1800" dirty="0" smtClean="0">
                <a:latin typeface="Times New Roman" pitchFamily="18" charset="0"/>
                <a:cs typeface="Times New Roman" pitchFamily="18" charset="0"/>
              </a:rPr>
              <a:t> disks contain data and</a:t>
            </a:r>
            <a:r>
              <a:rPr lang="en-US" sz="1800" b="1" i="1" dirty="0" smtClean="0">
                <a:latin typeface="Times New Roman" pitchFamily="18" charset="0"/>
                <a:cs typeface="Times New Roman" pitchFamily="18" charset="0"/>
              </a:rPr>
              <a:t> X</a:t>
            </a:r>
            <a:r>
              <a:rPr lang="en-US" sz="1800" b="1" i="1" baseline="-25000" dirty="0" smtClean="0">
                <a:latin typeface="Times New Roman" pitchFamily="18" charset="0"/>
                <a:cs typeface="Times New Roman" pitchFamily="18" charset="0"/>
              </a:rPr>
              <a:t>4 </a:t>
            </a:r>
            <a:r>
              <a:rPr lang="en-US" sz="1800" dirty="0" smtClean="0">
                <a:latin typeface="Times New Roman" pitchFamily="18" charset="0"/>
                <a:cs typeface="Times New Roman" pitchFamily="18" charset="0"/>
              </a:rPr>
              <a:t>is the parity disk. The parity for the </a:t>
            </a:r>
            <a:r>
              <a:rPr lang="en-US" sz="1800" i="1" dirty="0" err="1" smtClean="0">
                <a:latin typeface="Times New Roman" pitchFamily="18" charset="0"/>
                <a:cs typeface="Times New Roman" pitchFamily="18" charset="0"/>
              </a:rPr>
              <a:t>i</a:t>
            </a:r>
            <a:r>
              <a:rPr lang="en-US" sz="1800" i="1" dirty="0" smtClean="0">
                <a:latin typeface="Times New Roman" pitchFamily="18" charset="0"/>
                <a:cs typeface="Times New Roman" pitchFamily="18" charset="0"/>
              </a:rPr>
              <a:t> </a:t>
            </a:r>
            <a:r>
              <a:rPr lang="en-US" sz="1800" i="1" baseline="30000" dirty="0" err="1" smtClean="0">
                <a:latin typeface="Times New Roman" pitchFamily="18" charset="0"/>
                <a:cs typeface="Times New Roman" pitchFamily="18" charset="0"/>
              </a:rPr>
              <a:t>th</a:t>
            </a:r>
            <a:r>
              <a:rPr lang="en-US" sz="1800" i="1" baseline="30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bit </a:t>
            </a:r>
            <a:r>
              <a:rPr lang="en-US" sz="1800" i="1" dirty="0" smtClean="0">
                <a:latin typeface="Times New Roman" pitchFamily="18" charset="0"/>
                <a:cs typeface="Times New Roman" pitchFamily="18" charset="0"/>
              </a:rPr>
              <a:t>is </a:t>
            </a:r>
            <a:r>
              <a:rPr lang="en-US" sz="1800" dirty="0" smtClean="0">
                <a:latin typeface="Times New Roman" pitchFamily="18" charset="0"/>
                <a:cs typeface="Times New Roman" pitchFamily="18" charset="0"/>
              </a:rPr>
              <a:t>calculated as follows:</a:t>
            </a:r>
          </a:p>
          <a:p>
            <a:pPr>
              <a:lnSpc>
                <a:spcPct val="170000"/>
              </a:lnSpc>
            </a:pPr>
            <a:r>
              <a:rPr lang="en-US" sz="1800" b="1" dirty="0" smtClean="0">
                <a:solidFill>
                  <a:srgbClr val="0000FF"/>
                </a:solidFill>
                <a:latin typeface="Times New Roman" pitchFamily="18" charset="0"/>
                <a:cs typeface="Times New Roman" pitchFamily="18" charset="0"/>
              </a:rPr>
              <a:t>X</a:t>
            </a:r>
            <a:r>
              <a:rPr lang="en-US" sz="1800" b="1" baseline="-25000" dirty="0" smtClean="0">
                <a:solidFill>
                  <a:srgbClr val="0000FF"/>
                </a:solidFill>
                <a:latin typeface="Times New Roman" pitchFamily="18" charset="0"/>
                <a:cs typeface="Times New Roman" pitchFamily="18" charset="0"/>
              </a:rPr>
              <a:t>4</a:t>
            </a:r>
            <a:r>
              <a:rPr lang="en-US" sz="1800" b="1" dirty="0" smtClean="0">
                <a:solidFill>
                  <a:srgbClr val="0000FF"/>
                </a:solidFill>
                <a:latin typeface="Times New Roman" pitchFamily="18" charset="0"/>
                <a:cs typeface="Times New Roman" pitchFamily="18" charset="0"/>
              </a:rPr>
              <a:t>(</a:t>
            </a:r>
            <a:r>
              <a:rPr lang="en-US" sz="1800" b="1" i="1" dirty="0" err="1" smtClean="0">
                <a:solidFill>
                  <a:srgbClr val="0000FF"/>
                </a:solidFill>
                <a:latin typeface="Times New Roman" pitchFamily="18" charset="0"/>
                <a:cs typeface="Times New Roman" pitchFamily="18" charset="0"/>
              </a:rPr>
              <a:t>i</a:t>
            </a:r>
            <a:r>
              <a:rPr lang="en-US" sz="1800" b="1" i="1" dirty="0" smtClean="0">
                <a:solidFill>
                  <a:srgbClr val="0000FF"/>
                </a:solidFill>
                <a:latin typeface="Times New Roman" pitchFamily="18" charset="0"/>
                <a:cs typeface="Times New Roman" pitchFamily="18" charset="0"/>
              </a:rPr>
              <a:t>) = X</a:t>
            </a:r>
            <a:r>
              <a:rPr lang="en-US" sz="1800" b="1" i="1" baseline="-25000" dirty="0" smtClean="0">
                <a:solidFill>
                  <a:srgbClr val="0000FF"/>
                </a:solidFill>
                <a:latin typeface="Times New Roman" pitchFamily="18" charset="0"/>
                <a:cs typeface="Times New Roman" pitchFamily="18" charset="0"/>
              </a:rPr>
              <a:t>3</a:t>
            </a:r>
            <a:r>
              <a:rPr lang="en-US" sz="1800" b="1" i="1" dirty="0" smtClean="0">
                <a:solidFill>
                  <a:srgbClr val="0000FF"/>
                </a:solidFill>
                <a:latin typeface="Times New Roman" pitchFamily="18" charset="0"/>
                <a:cs typeface="Times New Roman" pitchFamily="18" charset="0"/>
              </a:rPr>
              <a:t>(</a:t>
            </a:r>
            <a:r>
              <a:rPr lang="en-US" sz="1800" b="1" i="1" dirty="0" err="1" smtClean="0">
                <a:solidFill>
                  <a:srgbClr val="0000FF"/>
                </a:solidFill>
                <a:latin typeface="Times New Roman" pitchFamily="18" charset="0"/>
                <a:cs typeface="Times New Roman" pitchFamily="18" charset="0"/>
              </a:rPr>
              <a:t>i</a:t>
            </a:r>
            <a:r>
              <a:rPr lang="en-US" sz="1800" b="1" i="1" dirty="0" smtClean="0">
                <a:solidFill>
                  <a:srgbClr val="0000FF"/>
                </a:solidFill>
                <a:latin typeface="Times New Roman" pitchFamily="18" charset="0"/>
                <a:cs typeface="Times New Roman" pitchFamily="18" charset="0"/>
              </a:rPr>
              <a:t>) </a:t>
            </a:r>
            <a:r>
              <a:rPr lang="en-US" sz="1800" b="1" dirty="0" smtClean="0">
                <a:solidFill>
                  <a:srgbClr val="0000FF"/>
                </a:solidFill>
                <a:latin typeface="Times New Roman" pitchFamily="18" charset="0"/>
                <a:cs typeface="Times New Roman" pitchFamily="18" charset="0"/>
                <a:sym typeface="Symbol"/>
              </a:rPr>
              <a:t> </a:t>
            </a:r>
            <a:r>
              <a:rPr lang="en-US" sz="1800" b="1" i="1" dirty="0" smtClean="0">
                <a:solidFill>
                  <a:srgbClr val="0000FF"/>
                </a:solidFill>
                <a:latin typeface="Times New Roman" pitchFamily="18" charset="0"/>
                <a:cs typeface="Times New Roman" pitchFamily="18" charset="0"/>
              </a:rPr>
              <a:t>X</a:t>
            </a:r>
            <a:r>
              <a:rPr lang="en-US" sz="1800" b="1" i="1" baseline="-25000" dirty="0" smtClean="0">
                <a:solidFill>
                  <a:srgbClr val="0000FF"/>
                </a:solidFill>
                <a:latin typeface="Times New Roman" pitchFamily="18" charset="0"/>
                <a:cs typeface="Times New Roman" pitchFamily="18" charset="0"/>
              </a:rPr>
              <a:t>2</a:t>
            </a:r>
            <a:r>
              <a:rPr lang="en-US" sz="1800" b="1" i="1" dirty="0" smtClean="0">
                <a:solidFill>
                  <a:srgbClr val="0000FF"/>
                </a:solidFill>
                <a:latin typeface="Times New Roman" pitchFamily="18" charset="0"/>
                <a:cs typeface="Times New Roman" pitchFamily="18" charset="0"/>
              </a:rPr>
              <a:t>(</a:t>
            </a:r>
            <a:r>
              <a:rPr lang="en-US" sz="1800" b="1" i="1" dirty="0" err="1" smtClean="0">
                <a:solidFill>
                  <a:srgbClr val="0000FF"/>
                </a:solidFill>
                <a:latin typeface="Times New Roman" pitchFamily="18" charset="0"/>
                <a:cs typeface="Times New Roman" pitchFamily="18" charset="0"/>
              </a:rPr>
              <a:t>i</a:t>
            </a:r>
            <a:r>
              <a:rPr lang="en-US" sz="1800" b="1" i="1" dirty="0" smtClean="0">
                <a:solidFill>
                  <a:srgbClr val="0000FF"/>
                </a:solidFill>
                <a:latin typeface="Times New Roman" pitchFamily="18" charset="0"/>
                <a:cs typeface="Times New Roman" pitchFamily="18" charset="0"/>
              </a:rPr>
              <a:t>) </a:t>
            </a:r>
            <a:r>
              <a:rPr lang="en-US" sz="1800" b="1" dirty="0" smtClean="0">
                <a:solidFill>
                  <a:srgbClr val="0000FF"/>
                </a:solidFill>
                <a:latin typeface="Times New Roman" pitchFamily="18" charset="0"/>
                <a:cs typeface="Times New Roman" pitchFamily="18" charset="0"/>
                <a:sym typeface="Symbol"/>
              </a:rPr>
              <a:t> </a:t>
            </a:r>
            <a:r>
              <a:rPr lang="en-US" sz="1800" b="1" i="1" dirty="0" smtClean="0">
                <a:solidFill>
                  <a:srgbClr val="0000FF"/>
                </a:solidFill>
                <a:latin typeface="Times New Roman" pitchFamily="18" charset="0"/>
                <a:cs typeface="Times New Roman" pitchFamily="18" charset="0"/>
              </a:rPr>
              <a:t>X</a:t>
            </a:r>
            <a:r>
              <a:rPr lang="en-US" sz="1800" b="1" i="1" baseline="-25000" dirty="0" smtClean="0">
                <a:solidFill>
                  <a:srgbClr val="0000FF"/>
                </a:solidFill>
                <a:latin typeface="Times New Roman" pitchFamily="18" charset="0"/>
                <a:cs typeface="Times New Roman" pitchFamily="18" charset="0"/>
              </a:rPr>
              <a:t>1</a:t>
            </a:r>
            <a:r>
              <a:rPr lang="en-US" sz="1800" b="1" i="1" dirty="0" smtClean="0">
                <a:solidFill>
                  <a:srgbClr val="0000FF"/>
                </a:solidFill>
                <a:latin typeface="Times New Roman" pitchFamily="18" charset="0"/>
                <a:cs typeface="Times New Roman" pitchFamily="18" charset="0"/>
              </a:rPr>
              <a:t>(</a:t>
            </a:r>
            <a:r>
              <a:rPr lang="en-US" sz="1800" b="1" i="1" dirty="0" err="1" smtClean="0">
                <a:solidFill>
                  <a:srgbClr val="0000FF"/>
                </a:solidFill>
                <a:latin typeface="Times New Roman" pitchFamily="18" charset="0"/>
                <a:cs typeface="Times New Roman" pitchFamily="18" charset="0"/>
              </a:rPr>
              <a:t>i</a:t>
            </a:r>
            <a:r>
              <a:rPr lang="en-US" sz="1800" b="1" i="1" dirty="0" smtClean="0">
                <a:solidFill>
                  <a:srgbClr val="0000FF"/>
                </a:solidFill>
                <a:latin typeface="Times New Roman" pitchFamily="18" charset="0"/>
                <a:cs typeface="Times New Roman" pitchFamily="18" charset="0"/>
              </a:rPr>
              <a:t>) </a:t>
            </a:r>
            <a:r>
              <a:rPr lang="en-US" sz="1800" b="1" dirty="0" smtClean="0">
                <a:solidFill>
                  <a:srgbClr val="0000FF"/>
                </a:solidFill>
                <a:latin typeface="Times New Roman" pitchFamily="18" charset="0"/>
                <a:cs typeface="Times New Roman" pitchFamily="18" charset="0"/>
                <a:sym typeface="Symbol"/>
              </a:rPr>
              <a:t> </a:t>
            </a:r>
            <a:r>
              <a:rPr lang="en-US" sz="1800" b="1" i="1" dirty="0" smtClean="0">
                <a:solidFill>
                  <a:srgbClr val="0000FF"/>
                </a:solidFill>
                <a:latin typeface="Times New Roman" pitchFamily="18" charset="0"/>
                <a:cs typeface="Times New Roman" pitchFamily="18" charset="0"/>
              </a:rPr>
              <a:t> X</a:t>
            </a:r>
            <a:r>
              <a:rPr lang="en-US" sz="1800" b="1" i="1" baseline="-25000" dirty="0" smtClean="0">
                <a:solidFill>
                  <a:srgbClr val="0000FF"/>
                </a:solidFill>
                <a:latin typeface="Times New Roman" pitchFamily="18" charset="0"/>
                <a:cs typeface="Times New Roman" pitchFamily="18" charset="0"/>
              </a:rPr>
              <a:t>0</a:t>
            </a:r>
            <a:r>
              <a:rPr lang="en-US" sz="1800" b="1" i="1" dirty="0" smtClean="0">
                <a:solidFill>
                  <a:srgbClr val="0000FF"/>
                </a:solidFill>
                <a:latin typeface="Times New Roman" pitchFamily="18" charset="0"/>
                <a:cs typeface="Times New Roman" pitchFamily="18" charset="0"/>
              </a:rPr>
              <a:t>(</a:t>
            </a:r>
            <a:r>
              <a:rPr lang="en-US" sz="1800" b="1" i="1" dirty="0" err="1" smtClean="0">
                <a:solidFill>
                  <a:srgbClr val="0000FF"/>
                </a:solidFill>
                <a:latin typeface="Times New Roman" pitchFamily="18" charset="0"/>
                <a:cs typeface="Times New Roman" pitchFamily="18" charset="0"/>
              </a:rPr>
              <a:t>i</a:t>
            </a:r>
            <a:r>
              <a:rPr lang="en-US" sz="1800" b="1" i="1" dirty="0" smtClean="0">
                <a:solidFill>
                  <a:srgbClr val="0000FF"/>
                </a:solidFill>
                <a:latin typeface="Times New Roman" pitchFamily="18" charset="0"/>
                <a:cs typeface="Times New Roman" pitchFamily="18" charset="0"/>
              </a:rPr>
              <a:t>)</a:t>
            </a:r>
            <a:r>
              <a:rPr lang="en-US" sz="1800" i="1"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where  is exclusive-OR function.</a:t>
            </a:r>
          </a:p>
          <a:p>
            <a:pPr>
              <a:lnSpc>
                <a:spcPct val="170000"/>
              </a:lnSpc>
            </a:pPr>
            <a:r>
              <a:rPr lang="en-US" sz="1800" dirty="0" smtClean="0">
                <a:latin typeface="Times New Roman" pitchFamily="18" charset="0"/>
                <a:cs typeface="Times New Roman" pitchFamily="18" charset="0"/>
              </a:rPr>
              <a:t>Suppose that drive </a:t>
            </a:r>
            <a:r>
              <a:rPr lang="en-US" sz="1800" b="1" i="1" dirty="0" smtClean="0">
                <a:latin typeface="Times New Roman" pitchFamily="18" charset="0"/>
                <a:cs typeface="Times New Roman" pitchFamily="18" charset="0"/>
              </a:rPr>
              <a:t>X</a:t>
            </a:r>
            <a:r>
              <a:rPr lang="en-US" sz="1800" b="1" i="1"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has failed. If we add </a:t>
            </a:r>
            <a:r>
              <a:rPr lang="en-US" sz="1800" b="1" i="1" dirty="0" smtClean="0">
                <a:solidFill>
                  <a:srgbClr val="FF0000"/>
                </a:solidFill>
                <a:latin typeface="Times New Roman" pitchFamily="18" charset="0"/>
                <a:cs typeface="Times New Roman" pitchFamily="18" charset="0"/>
              </a:rPr>
              <a:t>X</a:t>
            </a:r>
            <a:r>
              <a:rPr lang="en-US" sz="1800" b="1" i="1" baseline="-25000" dirty="0" smtClean="0">
                <a:solidFill>
                  <a:srgbClr val="FF0000"/>
                </a:solidFill>
                <a:latin typeface="Times New Roman" pitchFamily="18" charset="0"/>
                <a:cs typeface="Times New Roman" pitchFamily="18" charset="0"/>
              </a:rPr>
              <a:t>4</a:t>
            </a:r>
            <a:r>
              <a:rPr lang="en-US" sz="1800" b="1" i="1" dirty="0" smtClean="0">
                <a:solidFill>
                  <a:srgbClr val="FF0000"/>
                </a:solidFill>
                <a:latin typeface="Times New Roman" pitchFamily="18" charset="0"/>
                <a:cs typeface="Times New Roman" pitchFamily="18" charset="0"/>
              </a:rPr>
              <a:t>(</a:t>
            </a:r>
            <a:r>
              <a:rPr lang="en-US" sz="1800" b="1" i="1" dirty="0" err="1" smtClean="0">
                <a:solidFill>
                  <a:srgbClr val="FF0000"/>
                </a:solidFill>
                <a:latin typeface="Times New Roman" pitchFamily="18" charset="0"/>
                <a:cs typeface="Times New Roman" pitchFamily="18" charset="0"/>
              </a:rPr>
              <a:t>i</a:t>
            </a:r>
            <a:r>
              <a:rPr lang="en-US" sz="1800" b="1" i="1" dirty="0" smtClean="0">
                <a:solidFill>
                  <a:srgbClr val="FF0000"/>
                </a:solidFill>
                <a:latin typeface="Times New Roman" pitchFamily="18" charset="0"/>
                <a:cs typeface="Times New Roman" pitchFamily="18" charset="0"/>
              </a:rPr>
              <a:t>) </a:t>
            </a:r>
            <a:r>
              <a:rPr lang="en-US" sz="1800" b="1" i="1" dirty="0" smtClean="0">
                <a:solidFill>
                  <a:srgbClr val="FF0000"/>
                </a:solidFill>
                <a:latin typeface="Times New Roman" pitchFamily="18" charset="0"/>
                <a:cs typeface="Times New Roman" pitchFamily="18" charset="0"/>
                <a:sym typeface="Symbol"/>
              </a:rPr>
              <a:t> </a:t>
            </a:r>
            <a:r>
              <a:rPr lang="en-US" sz="1800" b="1" i="1" dirty="0" smtClean="0">
                <a:solidFill>
                  <a:srgbClr val="FF0000"/>
                </a:solidFill>
                <a:latin typeface="Times New Roman" pitchFamily="18" charset="0"/>
                <a:cs typeface="Times New Roman" pitchFamily="18" charset="0"/>
              </a:rPr>
              <a:t>X</a:t>
            </a:r>
            <a:r>
              <a:rPr lang="en-US" sz="1800" b="1" i="1" baseline="-25000" dirty="0" smtClean="0">
                <a:solidFill>
                  <a:srgbClr val="FF0000"/>
                </a:solidFill>
                <a:latin typeface="Times New Roman" pitchFamily="18" charset="0"/>
                <a:cs typeface="Times New Roman" pitchFamily="18" charset="0"/>
              </a:rPr>
              <a:t>1</a:t>
            </a:r>
            <a:r>
              <a:rPr lang="en-US" sz="1800" b="1" i="1" dirty="0" smtClean="0">
                <a:solidFill>
                  <a:srgbClr val="FF0000"/>
                </a:solidFill>
                <a:latin typeface="Times New Roman" pitchFamily="18" charset="0"/>
                <a:cs typeface="Times New Roman" pitchFamily="18" charset="0"/>
              </a:rPr>
              <a:t>(</a:t>
            </a:r>
            <a:r>
              <a:rPr lang="en-US" sz="1800" b="1" i="1" dirty="0" err="1" smtClean="0">
                <a:solidFill>
                  <a:srgbClr val="FF0000"/>
                </a:solidFill>
                <a:latin typeface="Times New Roman" pitchFamily="18" charset="0"/>
                <a:cs typeface="Times New Roman" pitchFamily="18" charset="0"/>
              </a:rPr>
              <a:t>i</a:t>
            </a:r>
            <a:r>
              <a:rPr lang="en-US" sz="1800" b="1" i="1" dirty="0" smtClean="0">
                <a:solidFill>
                  <a:srgbClr val="FF0000"/>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to both sides of the preceding equation, we get </a:t>
            </a:r>
            <a:r>
              <a:rPr lang="en-US" sz="1800" b="1" dirty="0" smtClean="0">
                <a:solidFill>
                  <a:srgbClr val="0000FF"/>
                </a:solidFill>
                <a:latin typeface="Times New Roman" pitchFamily="18" charset="0"/>
                <a:cs typeface="Times New Roman" pitchFamily="18" charset="0"/>
              </a:rPr>
              <a:t>X</a:t>
            </a:r>
            <a:r>
              <a:rPr lang="en-US" sz="1800" b="1" baseline="-25000" dirty="0" smtClean="0">
                <a:solidFill>
                  <a:srgbClr val="0000FF"/>
                </a:solidFill>
                <a:latin typeface="Times New Roman" pitchFamily="18" charset="0"/>
                <a:cs typeface="Times New Roman" pitchFamily="18" charset="0"/>
              </a:rPr>
              <a:t>1</a:t>
            </a:r>
            <a:r>
              <a:rPr lang="en-US" sz="1800" b="1" dirty="0" smtClean="0">
                <a:solidFill>
                  <a:srgbClr val="0000FF"/>
                </a:solidFill>
                <a:latin typeface="Times New Roman" pitchFamily="18" charset="0"/>
                <a:cs typeface="Times New Roman" pitchFamily="18" charset="0"/>
              </a:rPr>
              <a:t>(</a:t>
            </a:r>
            <a:r>
              <a:rPr lang="en-US" sz="1800" b="1" i="1" dirty="0" err="1" smtClean="0">
                <a:solidFill>
                  <a:srgbClr val="0000FF"/>
                </a:solidFill>
                <a:latin typeface="Times New Roman" pitchFamily="18" charset="0"/>
                <a:cs typeface="Times New Roman" pitchFamily="18" charset="0"/>
              </a:rPr>
              <a:t>i</a:t>
            </a:r>
            <a:r>
              <a:rPr lang="en-US" sz="1800" b="1" i="1" dirty="0" smtClean="0">
                <a:solidFill>
                  <a:srgbClr val="0000FF"/>
                </a:solidFill>
                <a:latin typeface="Times New Roman" pitchFamily="18" charset="0"/>
                <a:cs typeface="Times New Roman" pitchFamily="18" charset="0"/>
              </a:rPr>
              <a:t>) = X</a:t>
            </a:r>
            <a:r>
              <a:rPr lang="en-US" sz="1800" b="1" i="1" baseline="-25000" dirty="0" smtClean="0">
                <a:solidFill>
                  <a:srgbClr val="0000FF"/>
                </a:solidFill>
                <a:latin typeface="Times New Roman" pitchFamily="18" charset="0"/>
                <a:cs typeface="Times New Roman" pitchFamily="18" charset="0"/>
              </a:rPr>
              <a:t>4</a:t>
            </a:r>
            <a:r>
              <a:rPr lang="en-US" sz="1800" b="1" i="1" dirty="0" smtClean="0">
                <a:solidFill>
                  <a:srgbClr val="0000FF"/>
                </a:solidFill>
                <a:latin typeface="Times New Roman" pitchFamily="18" charset="0"/>
                <a:cs typeface="Times New Roman" pitchFamily="18" charset="0"/>
              </a:rPr>
              <a:t>(</a:t>
            </a:r>
            <a:r>
              <a:rPr lang="en-US" sz="1800" b="1" i="1" dirty="0" err="1" smtClean="0">
                <a:solidFill>
                  <a:srgbClr val="0000FF"/>
                </a:solidFill>
                <a:latin typeface="Times New Roman" pitchFamily="18" charset="0"/>
                <a:cs typeface="Times New Roman" pitchFamily="18" charset="0"/>
              </a:rPr>
              <a:t>i</a:t>
            </a:r>
            <a:r>
              <a:rPr lang="en-US" sz="1800" b="1" i="1" dirty="0" smtClean="0">
                <a:solidFill>
                  <a:srgbClr val="0000FF"/>
                </a:solidFill>
                <a:latin typeface="Times New Roman" pitchFamily="18" charset="0"/>
                <a:cs typeface="Times New Roman" pitchFamily="18" charset="0"/>
              </a:rPr>
              <a:t>) </a:t>
            </a:r>
            <a:r>
              <a:rPr lang="en-US" sz="1800" b="1" dirty="0" smtClean="0">
                <a:solidFill>
                  <a:srgbClr val="0000FF"/>
                </a:solidFill>
                <a:latin typeface="Times New Roman" pitchFamily="18" charset="0"/>
                <a:cs typeface="Times New Roman" pitchFamily="18" charset="0"/>
                <a:sym typeface="Symbol"/>
              </a:rPr>
              <a:t> </a:t>
            </a:r>
            <a:r>
              <a:rPr lang="en-US" sz="1800" b="1" i="1" dirty="0" smtClean="0">
                <a:solidFill>
                  <a:srgbClr val="0000FF"/>
                </a:solidFill>
                <a:latin typeface="Times New Roman" pitchFamily="18" charset="0"/>
                <a:cs typeface="Times New Roman" pitchFamily="18" charset="0"/>
              </a:rPr>
              <a:t>X</a:t>
            </a:r>
            <a:r>
              <a:rPr lang="en-US" sz="1800" b="1" i="1" baseline="-25000" dirty="0" smtClean="0">
                <a:solidFill>
                  <a:srgbClr val="0000FF"/>
                </a:solidFill>
                <a:latin typeface="Times New Roman" pitchFamily="18" charset="0"/>
                <a:cs typeface="Times New Roman" pitchFamily="18" charset="0"/>
              </a:rPr>
              <a:t>3</a:t>
            </a:r>
            <a:r>
              <a:rPr lang="en-US" sz="1800" b="1" i="1" dirty="0" smtClean="0">
                <a:solidFill>
                  <a:srgbClr val="0000FF"/>
                </a:solidFill>
                <a:latin typeface="Times New Roman" pitchFamily="18" charset="0"/>
                <a:cs typeface="Times New Roman" pitchFamily="18" charset="0"/>
              </a:rPr>
              <a:t>(</a:t>
            </a:r>
            <a:r>
              <a:rPr lang="en-US" sz="1800" b="1" i="1" dirty="0" err="1" smtClean="0">
                <a:solidFill>
                  <a:srgbClr val="0000FF"/>
                </a:solidFill>
                <a:latin typeface="Times New Roman" pitchFamily="18" charset="0"/>
                <a:cs typeface="Times New Roman" pitchFamily="18" charset="0"/>
              </a:rPr>
              <a:t>i</a:t>
            </a:r>
            <a:r>
              <a:rPr lang="en-US" sz="1800" b="1" i="1" dirty="0" smtClean="0">
                <a:solidFill>
                  <a:srgbClr val="0000FF"/>
                </a:solidFill>
                <a:latin typeface="Times New Roman" pitchFamily="18" charset="0"/>
                <a:cs typeface="Times New Roman" pitchFamily="18" charset="0"/>
              </a:rPr>
              <a:t>)</a:t>
            </a:r>
            <a:r>
              <a:rPr lang="en-US" sz="1800" b="1" dirty="0" smtClean="0">
                <a:solidFill>
                  <a:srgbClr val="0000FF"/>
                </a:solidFill>
                <a:latin typeface="Times New Roman" pitchFamily="18" charset="0"/>
                <a:cs typeface="Times New Roman" pitchFamily="18" charset="0"/>
                <a:sym typeface="Symbol"/>
              </a:rPr>
              <a:t> </a:t>
            </a:r>
            <a:r>
              <a:rPr lang="en-US" sz="1800" b="1" i="1" dirty="0" smtClean="0">
                <a:solidFill>
                  <a:srgbClr val="0000FF"/>
                </a:solidFill>
                <a:latin typeface="Times New Roman" pitchFamily="18" charset="0"/>
                <a:cs typeface="Times New Roman" pitchFamily="18" charset="0"/>
              </a:rPr>
              <a:t> X</a:t>
            </a:r>
            <a:r>
              <a:rPr lang="en-US" sz="1800" b="1" i="1" baseline="-25000" dirty="0" smtClean="0">
                <a:solidFill>
                  <a:srgbClr val="0000FF"/>
                </a:solidFill>
                <a:latin typeface="Times New Roman" pitchFamily="18" charset="0"/>
                <a:cs typeface="Times New Roman" pitchFamily="18" charset="0"/>
              </a:rPr>
              <a:t>2</a:t>
            </a:r>
            <a:r>
              <a:rPr lang="en-US" sz="1800" b="1" i="1" dirty="0" smtClean="0">
                <a:solidFill>
                  <a:srgbClr val="0000FF"/>
                </a:solidFill>
                <a:latin typeface="Times New Roman" pitchFamily="18" charset="0"/>
                <a:cs typeface="Times New Roman" pitchFamily="18" charset="0"/>
              </a:rPr>
              <a:t>(</a:t>
            </a:r>
            <a:r>
              <a:rPr lang="en-US" sz="1800" b="1" i="1" dirty="0" err="1" smtClean="0">
                <a:solidFill>
                  <a:srgbClr val="0000FF"/>
                </a:solidFill>
                <a:latin typeface="Times New Roman" pitchFamily="18" charset="0"/>
                <a:cs typeface="Times New Roman" pitchFamily="18" charset="0"/>
              </a:rPr>
              <a:t>i</a:t>
            </a:r>
            <a:r>
              <a:rPr lang="en-US" sz="1800" b="1" i="1" dirty="0" smtClean="0">
                <a:solidFill>
                  <a:srgbClr val="0000FF"/>
                </a:solidFill>
                <a:latin typeface="Times New Roman" pitchFamily="18" charset="0"/>
                <a:cs typeface="Times New Roman" pitchFamily="18" charset="0"/>
              </a:rPr>
              <a:t>)</a:t>
            </a:r>
            <a:r>
              <a:rPr lang="en-US" sz="1800" b="1" dirty="0" smtClean="0">
                <a:solidFill>
                  <a:srgbClr val="0000FF"/>
                </a:solidFill>
                <a:latin typeface="Times New Roman" pitchFamily="18" charset="0"/>
                <a:cs typeface="Times New Roman" pitchFamily="18" charset="0"/>
                <a:sym typeface="Symbol"/>
              </a:rPr>
              <a:t> </a:t>
            </a:r>
            <a:r>
              <a:rPr lang="en-US" sz="1800" b="1" i="1" dirty="0" smtClean="0">
                <a:solidFill>
                  <a:srgbClr val="0000FF"/>
                </a:solidFill>
                <a:latin typeface="Times New Roman" pitchFamily="18" charset="0"/>
                <a:cs typeface="Times New Roman" pitchFamily="18" charset="0"/>
              </a:rPr>
              <a:t> X</a:t>
            </a:r>
            <a:r>
              <a:rPr lang="en-US" sz="1800" b="1" i="1" baseline="-25000" dirty="0" smtClean="0">
                <a:solidFill>
                  <a:srgbClr val="0000FF"/>
                </a:solidFill>
                <a:latin typeface="Times New Roman" pitchFamily="18" charset="0"/>
                <a:cs typeface="Times New Roman" pitchFamily="18" charset="0"/>
              </a:rPr>
              <a:t>0</a:t>
            </a:r>
            <a:r>
              <a:rPr lang="en-US" sz="1800" b="1" i="1" dirty="0" smtClean="0">
                <a:solidFill>
                  <a:srgbClr val="0000FF"/>
                </a:solidFill>
                <a:latin typeface="Times New Roman" pitchFamily="18" charset="0"/>
                <a:cs typeface="Times New Roman" pitchFamily="18" charset="0"/>
              </a:rPr>
              <a:t>(</a:t>
            </a:r>
            <a:r>
              <a:rPr lang="en-US" sz="1800" b="1" i="1" dirty="0" err="1" smtClean="0">
                <a:solidFill>
                  <a:srgbClr val="0000FF"/>
                </a:solidFill>
                <a:latin typeface="Times New Roman" pitchFamily="18" charset="0"/>
                <a:cs typeface="Times New Roman" pitchFamily="18" charset="0"/>
              </a:rPr>
              <a:t>i</a:t>
            </a:r>
            <a:r>
              <a:rPr lang="en-US" sz="1800" b="1" i="1" dirty="0" smtClean="0">
                <a:solidFill>
                  <a:srgbClr val="0000FF"/>
                </a:solidFill>
                <a:latin typeface="Times New Roman" pitchFamily="18" charset="0"/>
                <a:cs typeface="Times New Roman" pitchFamily="18" charset="0"/>
              </a:rPr>
              <a:t>)</a:t>
            </a:r>
            <a:endParaRPr lang="en-US" sz="1800" b="1" dirty="0" smtClean="0">
              <a:solidFill>
                <a:srgbClr val="0000FF"/>
              </a:solidFill>
              <a:latin typeface="Times New Roman" pitchFamily="18" charset="0"/>
              <a:cs typeface="Times New Roman" pitchFamily="18" charset="0"/>
            </a:endParaRPr>
          </a:p>
          <a:p>
            <a:pPr>
              <a:lnSpc>
                <a:spcPct val="170000"/>
              </a:lnSpc>
            </a:pPr>
            <a:endParaRPr lang="en-US" sz="1800" dirty="0" smtClean="0">
              <a:latin typeface="Times New Roman" pitchFamily="18" charset="0"/>
              <a:cs typeface="Times New Roman" pitchFamily="18" charset="0"/>
            </a:endParaRPr>
          </a:p>
          <a:p>
            <a:pPr eaLnBrk="1" hangingPunct="1">
              <a:lnSpc>
                <a:spcPct val="170000"/>
              </a:lnSpc>
              <a:spcBef>
                <a:spcPts val="1200"/>
              </a:spcBef>
            </a:pPr>
            <a:endParaRPr lang="en-NZ" sz="1800" dirty="0" smtClean="0">
              <a:latin typeface="Times New Roman" pitchFamily="18" charset="0"/>
              <a:cs typeface="Times New Roman" pitchFamily="18" charset="0"/>
            </a:endParaRPr>
          </a:p>
        </p:txBody>
      </p:sp>
      <p:pic>
        <p:nvPicPr>
          <p:cNvPr id="186371" name="Content Placeholder 3" descr="Fig11_08d.gif"/>
          <p:cNvPicPr>
            <a:picLocks noChangeAspect="1"/>
          </p:cNvPicPr>
          <p:nvPr/>
        </p:nvPicPr>
        <p:blipFill>
          <a:blip r:embed="rId3"/>
          <a:srcRect/>
          <a:stretch>
            <a:fillRect/>
          </a:stretch>
        </p:blipFill>
        <p:spPr bwMode="auto">
          <a:xfrm>
            <a:off x="1557339" y="4557713"/>
            <a:ext cx="5915023" cy="2300287"/>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9FC7B48C-A5B6-450A-8DF8-207E560457BB}" type="datetime1">
              <a:rPr lang="en-US" smtClean="0"/>
              <a:t>10/4/2016</a:t>
            </a:fld>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20</a:t>
            </a:fld>
            <a:endParaRPr kumimoji="0"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4141787" cy="842963"/>
          </a:xfrm>
        </p:spPr>
        <p:txBody>
          <a:bodyPr>
            <a:normAutofit/>
          </a:bodyPr>
          <a:lstStyle/>
          <a:p>
            <a:pPr eaLnBrk="1" fontAlgn="auto" hangingPunct="1">
              <a:spcAft>
                <a:spcPts val="0"/>
              </a:spcAft>
              <a:defRPr/>
            </a:pPr>
            <a:r>
              <a:rPr lang="en-US" sz="4000" dirty="0" smtClean="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rPr>
              <a:t>RAID Level 4</a:t>
            </a:r>
            <a:endParaRPr lang="en-US" sz="4000" dirty="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188418" name="Content Placeholder 4"/>
          <p:cNvSpPr>
            <a:spLocks noGrp="1"/>
          </p:cNvSpPr>
          <p:nvPr>
            <p:ph sz="half" idx="1"/>
          </p:nvPr>
        </p:nvSpPr>
        <p:spPr>
          <a:xfrm>
            <a:off x="0" y="871537"/>
            <a:ext cx="8943975" cy="3586164"/>
          </a:xfrm>
        </p:spPr>
        <p:txBody>
          <a:bodyPr>
            <a:normAutofit/>
          </a:bodyPr>
          <a:lstStyle/>
          <a:p>
            <a:pPr eaLnBrk="1" hangingPunct="1">
              <a:lnSpc>
                <a:spcPct val="150000"/>
              </a:lnSpc>
              <a:spcBef>
                <a:spcPts val="1000"/>
              </a:spcBef>
            </a:pPr>
            <a:r>
              <a:rPr lang="en-NZ" sz="2400" dirty="0" smtClean="0">
                <a:latin typeface="Times New Roman" pitchFamily="18" charset="0"/>
                <a:cs typeface="Times New Roman" pitchFamily="18" charset="0"/>
              </a:rPr>
              <a:t>Makes use of an independent access technique</a:t>
            </a:r>
          </a:p>
          <a:p>
            <a:pPr eaLnBrk="1" hangingPunct="1">
              <a:lnSpc>
                <a:spcPct val="150000"/>
              </a:lnSpc>
              <a:spcBef>
                <a:spcPts val="1000"/>
              </a:spcBef>
            </a:pPr>
            <a:r>
              <a:rPr lang="en-NZ" sz="2400" dirty="0" smtClean="0">
                <a:latin typeface="Times New Roman" pitchFamily="18" charset="0"/>
                <a:cs typeface="Times New Roman" pitchFamily="18" charset="0"/>
              </a:rPr>
              <a:t>A bit-by-bit parity strip is calculated across corresponding strips on each data disk, and the parity bits are stored in the corresponding strip on the parity disk</a:t>
            </a:r>
          </a:p>
        </p:txBody>
      </p:sp>
      <p:pic>
        <p:nvPicPr>
          <p:cNvPr id="188419" name="Content Placeholder 3" descr="Fig11_08e.gif"/>
          <p:cNvPicPr>
            <a:picLocks noChangeAspect="1"/>
          </p:cNvPicPr>
          <p:nvPr/>
        </p:nvPicPr>
        <p:blipFill>
          <a:blip r:embed="rId3"/>
          <a:srcRect/>
          <a:stretch>
            <a:fillRect/>
          </a:stretch>
        </p:blipFill>
        <p:spPr bwMode="auto">
          <a:xfrm>
            <a:off x="747712" y="3683566"/>
            <a:ext cx="7296150" cy="2617222"/>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D21A684C-D2D1-4B75-A05D-6D03263B9366}" type="datetime1">
              <a:rPr lang="en-US" smtClean="0"/>
              <a:t>10/4/2016</a:t>
            </a:fld>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21</a:t>
            </a:fld>
            <a:endParaRPr kumimoji="0"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525" y="0"/>
            <a:ext cx="3908425" cy="661987"/>
          </a:xfrm>
        </p:spPr>
        <p:txBody>
          <a:bodyPr>
            <a:normAutofit/>
          </a:bodyPr>
          <a:lstStyle/>
          <a:p>
            <a:pPr eaLnBrk="1" fontAlgn="auto" hangingPunct="1">
              <a:spcAft>
                <a:spcPts val="0"/>
              </a:spcAft>
              <a:defRPr/>
            </a:pPr>
            <a:r>
              <a:rPr lang="en-US" sz="4000" dirty="0" smtClean="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rPr>
              <a:t>RAID Level 5</a:t>
            </a:r>
            <a:endParaRPr lang="en-US" sz="4000" dirty="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190466" name="Content Placeholder 4"/>
          <p:cNvSpPr>
            <a:spLocks noGrp="1"/>
          </p:cNvSpPr>
          <p:nvPr>
            <p:ph sz="half" idx="1"/>
          </p:nvPr>
        </p:nvSpPr>
        <p:spPr>
          <a:xfrm>
            <a:off x="214311" y="696911"/>
            <a:ext cx="8486777" cy="2860675"/>
          </a:xfrm>
        </p:spPr>
        <p:txBody>
          <a:bodyPr>
            <a:normAutofit lnSpcReduction="10000"/>
          </a:bodyPr>
          <a:lstStyle/>
          <a:p>
            <a:pPr eaLnBrk="1" hangingPunct="1">
              <a:lnSpc>
                <a:spcPct val="150000"/>
              </a:lnSpc>
              <a:spcBef>
                <a:spcPts val="1000"/>
              </a:spcBef>
            </a:pPr>
            <a:r>
              <a:rPr lang="en-NZ" sz="2000" dirty="0" smtClean="0">
                <a:latin typeface="Times New Roman" pitchFamily="18" charset="0"/>
                <a:cs typeface="Times New Roman" pitchFamily="18" charset="0"/>
              </a:rPr>
              <a:t>Similar to RAID-4 but distributes the parity bits across all disks</a:t>
            </a:r>
          </a:p>
          <a:p>
            <a:pPr eaLnBrk="1" hangingPunct="1">
              <a:lnSpc>
                <a:spcPct val="150000"/>
              </a:lnSpc>
              <a:spcBef>
                <a:spcPts val="1000"/>
              </a:spcBef>
            </a:pPr>
            <a:r>
              <a:rPr lang="en-NZ" sz="2000" dirty="0" smtClean="0">
                <a:latin typeface="Times New Roman" pitchFamily="18" charset="0"/>
                <a:cs typeface="Times New Roman" pitchFamily="18" charset="0"/>
              </a:rPr>
              <a:t>Typical allocation is a round-robin scheme</a:t>
            </a:r>
          </a:p>
          <a:p>
            <a:pPr eaLnBrk="1" hangingPunct="1">
              <a:lnSpc>
                <a:spcPct val="150000"/>
              </a:lnSpc>
              <a:spcBef>
                <a:spcPts val="1000"/>
              </a:spcBef>
            </a:pPr>
            <a:r>
              <a:rPr lang="en-NZ" sz="2000" dirty="0" smtClean="0">
                <a:latin typeface="Times New Roman" pitchFamily="18" charset="0"/>
                <a:cs typeface="Times New Roman" pitchFamily="18" charset="0"/>
              </a:rPr>
              <a:t>Has the characteristic that the loss of any one disk does not result in data loss</a:t>
            </a:r>
          </a:p>
          <a:p>
            <a:pPr eaLnBrk="1" hangingPunct="1">
              <a:lnSpc>
                <a:spcPct val="150000"/>
              </a:lnSpc>
              <a:spcBef>
                <a:spcPts val="1000"/>
              </a:spcBef>
            </a:pPr>
            <a:r>
              <a:rPr lang="en-NZ" sz="2000" dirty="0" smtClean="0">
                <a:latin typeface="Times New Roman" pitchFamily="18" charset="0"/>
                <a:cs typeface="Times New Roman" pitchFamily="18" charset="0"/>
              </a:rPr>
              <a:t>Independent access </a:t>
            </a:r>
          </a:p>
          <a:p>
            <a:pPr eaLnBrk="1" hangingPunct="1">
              <a:lnSpc>
                <a:spcPct val="150000"/>
              </a:lnSpc>
              <a:spcBef>
                <a:spcPts val="1000"/>
              </a:spcBef>
            </a:pPr>
            <a:r>
              <a:rPr lang="en-NZ" sz="2000" dirty="0" smtClean="0">
                <a:latin typeface="Times New Roman" pitchFamily="18" charset="0"/>
                <a:cs typeface="Times New Roman" pitchFamily="18" charset="0"/>
              </a:rPr>
              <a:t> no of disks= N+1</a:t>
            </a:r>
          </a:p>
          <a:p>
            <a:pPr eaLnBrk="1" hangingPunct="1">
              <a:lnSpc>
                <a:spcPct val="150000"/>
              </a:lnSpc>
              <a:spcBef>
                <a:spcPts val="1000"/>
              </a:spcBef>
            </a:pPr>
            <a:endParaRPr lang="en-NZ" sz="2000" dirty="0" smtClean="0">
              <a:latin typeface="Times New Roman" pitchFamily="18" charset="0"/>
              <a:cs typeface="Times New Roman" pitchFamily="18" charset="0"/>
            </a:endParaRPr>
          </a:p>
          <a:p>
            <a:pPr eaLnBrk="1" hangingPunct="1">
              <a:lnSpc>
                <a:spcPct val="150000"/>
              </a:lnSpc>
              <a:spcBef>
                <a:spcPts val="1000"/>
              </a:spcBef>
            </a:pPr>
            <a:endParaRPr lang="en-NZ" sz="2000" dirty="0" smtClean="0">
              <a:latin typeface="Times New Roman" pitchFamily="18" charset="0"/>
              <a:cs typeface="Times New Roman" pitchFamily="18" charset="0"/>
            </a:endParaRPr>
          </a:p>
        </p:txBody>
      </p:sp>
      <p:pic>
        <p:nvPicPr>
          <p:cNvPr id="190467" name="Content Placeholder 3" descr="Fig11_08f.gif"/>
          <p:cNvPicPr>
            <a:picLocks noChangeAspect="1"/>
          </p:cNvPicPr>
          <p:nvPr/>
        </p:nvPicPr>
        <p:blipFill>
          <a:blip r:embed="rId3"/>
          <a:srcRect/>
          <a:stretch>
            <a:fillRect/>
          </a:stretch>
        </p:blipFill>
        <p:spPr bwMode="auto">
          <a:xfrm>
            <a:off x="715963" y="3528141"/>
            <a:ext cx="7570787" cy="3044109"/>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BEB020AC-B0F8-4345-9099-41F3EFE8B694}" type="datetime1">
              <a:rPr lang="en-US" smtClean="0"/>
              <a:t>10/4/2016</a:t>
            </a:fld>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22</a:t>
            </a:fld>
            <a:endParaRPr kumimoji="0"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ransition>
    <p:wipe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3960813" cy="671512"/>
          </a:xfrm>
        </p:spPr>
        <p:txBody>
          <a:bodyPr>
            <a:normAutofit/>
          </a:bodyPr>
          <a:lstStyle/>
          <a:p>
            <a:pPr eaLnBrk="1" fontAlgn="auto" hangingPunct="1">
              <a:spcAft>
                <a:spcPts val="0"/>
              </a:spcAft>
              <a:defRPr/>
            </a:pPr>
            <a:r>
              <a:rPr lang="en-US" sz="4000" dirty="0" smtClean="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rPr>
              <a:t>RAID Level 6</a:t>
            </a:r>
            <a:endParaRPr lang="en-US" sz="4000" dirty="0">
              <a:solidFill>
                <a:srgbClr val="660066"/>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192514" name="Content Placeholder 4"/>
          <p:cNvSpPr>
            <a:spLocks noGrp="1"/>
          </p:cNvSpPr>
          <p:nvPr>
            <p:ph sz="half" idx="1"/>
          </p:nvPr>
        </p:nvSpPr>
        <p:spPr>
          <a:xfrm>
            <a:off x="381000" y="757238"/>
            <a:ext cx="8377238" cy="2909887"/>
          </a:xfrm>
        </p:spPr>
        <p:txBody>
          <a:bodyPr>
            <a:normAutofit fontScale="92500" lnSpcReduction="20000"/>
          </a:bodyPr>
          <a:lstStyle/>
          <a:p>
            <a:pPr eaLnBrk="1" hangingPunct="1">
              <a:lnSpc>
                <a:spcPct val="150000"/>
              </a:lnSpc>
              <a:spcBef>
                <a:spcPts val="1000"/>
              </a:spcBef>
            </a:pPr>
            <a:r>
              <a:rPr lang="en-NZ" sz="2000" dirty="0" smtClean="0">
                <a:latin typeface="Times New Roman" pitchFamily="18" charset="0"/>
                <a:cs typeface="Times New Roman" pitchFamily="18" charset="0"/>
              </a:rPr>
              <a:t>Two different parity calculations are carried out and stored in separate blocks on different disks</a:t>
            </a:r>
          </a:p>
          <a:p>
            <a:pPr eaLnBrk="1" hangingPunct="1">
              <a:lnSpc>
                <a:spcPct val="150000"/>
              </a:lnSpc>
              <a:spcBef>
                <a:spcPts val="1000"/>
              </a:spcBef>
            </a:pPr>
            <a:r>
              <a:rPr lang="en-NZ" sz="2000" dirty="0" smtClean="0">
                <a:latin typeface="Times New Roman" pitchFamily="18" charset="0"/>
                <a:cs typeface="Times New Roman" pitchFamily="18" charset="0"/>
              </a:rPr>
              <a:t>Provides extremely high data availability</a:t>
            </a:r>
          </a:p>
          <a:p>
            <a:pPr eaLnBrk="1" hangingPunct="1">
              <a:lnSpc>
                <a:spcPct val="150000"/>
              </a:lnSpc>
              <a:spcBef>
                <a:spcPts val="1000"/>
              </a:spcBef>
            </a:pPr>
            <a:r>
              <a:rPr lang="en-NZ" sz="2000" dirty="0" smtClean="0">
                <a:latin typeface="Times New Roman" pitchFamily="18" charset="0"/>
                <a:cs typeface="Times New Roman" pitchFamily="18" charset="0"/>
              </a:rPr>
              <a:t>Incurs a substantial write penalty because each write affects two parity blocks</a:t>
            </a:r>
          </a:p>
          <a:p>
            <a:pPr eaLnBrk="1" hangingPunct="1">
              <a:lnSpc>
                <a:spcPct val="150000"/>
              </a:lnSpc>
              <a:spcBef>
                <a:spcPts val="1000"/>
              </a:spcBef>
            </a:pPr>
            <a:r>
              <a:rPr lang="en-NZ" sz="2000" dirty="0" smtClean="0">
                <a:latin typeface="Times New Roman" pitchFamily="18" charset="0"/>
                <a:cs typeface="Times New Roman" pitchFamily="18" charset="0"/>
              </a:rPr>
              <a:t>Independent Access</a:t>
            </a:r>
          </a:p>
          <a:p>
            <a:pPr eaLnBrk="1" hangingPunct="1">
              <a:lnSpc>
                <a:spcPct val="150000"/>
              </a:lnSpc>
              <a:spcBef>
                <a:spcPts val="1000"/>
              </a:spcBef>
            </a:pPr>
            <a:r>
              <a:rPr lang="en-NZ" sz="2000" dirty="0" smtClean="0">
                <a:latin typeface="Times New Roman" pitchFamily="18" charset="0"/>
                <a:cs typeface="Times New Roman" pitchFamily="18" charset="0"/>
              </a:rPr>
              <a:t>No of disks = N+2</a:t>
            </a:r>
          </a:p>
        </p:txBody>
      </p:sp>
      <p:pic>
        <p:nvPicPr>
          <p:cNvPr id="192515" name="Content Placeholder 3" descr="Fig11_08g.gif"/>
          <p:cNvPicPr>
            <a:picLocks noChangeAspect="1"/>
          </p:cNvPicPr>
          <p:nvPr/>
        </p:nvPicPr>
        <p:blipFill>
          <a:blip r:embed="rId3"/>
          <a:srcRect/>
          <a:stretch>
            <a:fillRect/>
          </a:stretch>
        </p:blipFill>
        <p:spPr bwMode="auto">
          <a:xfrm>
            <a:off x="742950" y="4029026"/>
            <a:ext cx="7829550" cy="2828974"/>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A683D833-F524-4133-96F3-E969141CB1C3}" type="datetime1">
              <a:rPr lang="en-US" smtClean="0"/>
              <a:t>10/4/2016</a:t>
            </a:fld>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23</a:t>
            </a:fld>
            <a:endParaRPr kumimoji="0"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ransition spd="med">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96395" y="0"/>
            <a:ext cx="7498080" cy="1143000"/>
          </a:xfrm>
        </p:spPr>
        <p:txBody>
          <a:bodyPr/>
          <a:lstStyle/>
          <a:p>
            <a:pPr algn="ctr"/>
            <a:r>
              <a:rPr lang="en-US">
                <a:latin typeface="Times New Roman" pitchFamily="18" charset="0"/>
                <a:cs typeface="Times New Roman" pitchFamily="18" charset="0"/>
              </a:rPr>
              <a:t>Disk Scheduling</a:t>
            </a:r>
          </a:p>
        </p:txBody>
      </p:sp>
      <p:sp>
        <p:nvSpPr>
          <p:cNvPr id="16387" name="Rectangle 3"/>
          <p:cNvSpPr>
            <a:spLocks noGrp="1" noChangeArrowheads="1"/>
          </p:cNvSpPr>
          <p:nvPr>
            <p:ph idx="1"/>
          </p:nvPr>
        </p:nvSpPr>
        <p:spPr>
          <a:xfrm>
            <a:off x="1096395" y="1002890"/>
            <a:ext cx="7767386" cy="5545394"/>
          </a:xfrm>
        </p:spPr>
        <p:txBody>
          <a:bodyPr>
            <a:normAutofit fontScale="92500"/>
          </a:bodyPr>
          <a:lstStyle/>
          <a:p>
            <a:pPr marL="342900" indent="-342900">
              <a:lnSpc>
                <a:spcPct val="150000"/>
              </a:lnSpc>
            </a:pPr>
            <a:r>
              <a:rPr lang="en-US" sz="2000" dirty="0">
                <a:latin typeface="Times New Roman" pitchFamily="18" charset="0"/>
                <a:cs typeface="Times New Roman" pitchFamily="18" charset="0"/>
              </a:rPr>
              <a:t>The operating system is responsible for using hardware efficiently — for the disk drives, this means having a fast access time and disk bandwidth.</a:t>
            </a:r>
          </a:p>
          <a:p>
            <a:pPr marL="342900" indent="-342900">
              <a:lnSpc>
                <a:spcPct val="150000"/>
              </a:lnSpc>
            </a:pPr>
            <a:r>
              <a:rPr lang="en-US" sz="2000" dirty="0">
                <a:latin typeface="Times New Roman" pitchFamily="18" charset="0"/>
                <a:cs typeface="Times New Roman" pitchFamily="18" charset="0"/>
              </a:rPr>
              <a:t>Access time has two major components</a:t>
            </a:r>
          </a:p>
          <a:p>
            <a:pPr marL="742950" lvl="1" indent="-285750">
              <a:lnSpc>
                <a:spcPct val="150000"/>
              </a:lnSpc>
            </a:pPr>
            <a:r>
              <a:rPr lang="en-US" sz="2000" i="1" dirty="0">
                <a:latin typeface="Times New Roman" pitchFamily="18" charset="0"/>
                <a:cs typeface="Times New Roman" pitchFamily="18" charset="0"/>
              </a:rPr>
              <a:t>Seek time</a:t>
            </a:r>
            <a:r>
              <a:rPr lang="en-US" sz="2000" dirty="0">
                <a:latin typeface="Times New Roman" pitchFamily="18" charset="0"/>
                <a:cs typeface="Times New Roman" pitchFamily="18" charset="0"/>
              </a:rPr>
              <a:t> is the time for the disk are to move the heads to the cylinder containing the desired sector.</a:t>
            </a:r>
          </a:p>
          <a:p>
            <a:pPr marL="742950" lvl="1" indent="-285750">
              <a:lnSpc>
                <a:spcPct val="150000"/>
              </a:lnSpc>
            </a:pPr>
            <a:r>
              <a:rPr lang="en-US" sz="2000" i="1" dirty="0">
                <a:latin typeface="Times New Roman" pitchFamily="18" charset="0"/>
                <a:cs typeface="Times New Roman" pitchFamily="18" charset="0"/>
              </a:rPr>
              <a:t>Rotational latency</a:t>
            </a:r>
            <a:r>
              <a:rPr lang="en-US" sz="2000" dirty="0">
                <a:latin typeface="Times New Roman" pitchFamily="18" charset="0"/>
                <a:cs typeface="Times New Roman" pitchFamily="18" charset="0"/>
              </a:rPr>
              <a:t> is the additional time waiting for the disk to rotate the desired sector to the disk head.</a:t>
            </a:r>
          </a:p>
          <a:p>
            <a:pPr marL="342900" indent="-342900">
              <a:lnSpc>
                <a:spcPct val="150000"/>
              </a:lnSpc>
            </a:pPr>
            <a:r>
              <a:rPr lang="en-US" sz="2000" dirty="0">
                <a:latin typeface="Times New Roman" pitchFamily="18" charset="0"/>
                <a:cs typeface="Times New Roman" pitchFamily="18" charset="0"/>
              </a:rPr>
              <a:t>Minimize seek time</a:t>
            </a:r>
          </a:p>
          <a:p>
            <a:pPr marL="342900" indent="-342900">
              <a:lnSpc>
                <a:spcPct val="150000"/>
              </a:lnSpc>
            </a:pPr>
            <a:r>
              <a:rPr lang="en-US" sz="2000" dirty="0">
                <a:latin typeface="Times New Roman" pitchFamily="18" charset="0"/>
                <a:cs typeface="Times New Roman" pitchFamily="18" charset="0"/>
              </a:rPr>
              <a:t>Seek time </a:t>
            </a:r>
            <a:r>
              <a:rPr lang="en-US" sz="2000" dirty="0">
                <a:latin typeface="Times New Roman" pitchFamily="18" charset="0"/>
                <a:cs typeface="Times New Roman" pitchFamily="18" charset="0"/>
                <a:sym typeface="Symbol" pitchFamily="18" charset="2"/>
              </a:rPr>
              <a:t> seek distance</a:t>
            </a:r>
          </a:p>
          <a:p>
            <a:pPr marL="342900" indent="-342900">
              <a:lnSpc>
                <a:spcPct val="150000"/>
              </a:lnSpc>
            </a:pPr>
            <a:r>
              <a:rPr lang="en-US" sz="2000" dirty="0">
                <a:latin typeface="Times New Roman" pitchFamily="18" charset="0"/>
                <a:cs typeface="Times New Roman" pitchFamily="18" charset="0"/>
                <a:sym typeface="Symbol" pitchFamily="18" charset="2"/>
              </a:rPr>
              <a:t>Disk bandwidth </a:t>
            </a:r>
            <a:r>
              <a:rPr lang="en-US" sz="2000" dirty="0" smtClean="0">
                <a:latin typeface="Times New Roman" pitchFamily="18" charset="0"/>
                <a:cs typeface="Times New Roman" pitchFamily="18" charset="0"/>
                <a:sym typeface="Symbol" pitchFamily="18" charset="2"/>
              </a:rPr>
              <a:t>= </a:t>
            </a:r>
            <a:r>
              <a:rPr lang="en-US" sz="2000" dirty="0">
                <a:latin typeface="Times New Roman" pitchFamily="18" charset="0"/>
                <a:cs typeface="Times New Roman" pitchFamily="18" charset="0"/>
                <a:sym typeface="Symbol" pitchFamily="18" charset="2"/>
              </a:rPr>
              <a:t>the total number of bytes </a:t>
            </a:r>
            <a:r>
              <a:rPr lang="en-US" sz="2000" dirty="0" smtClean="0">
                <a:latin typeface="Times New Roman" pitchFamily="18" charset="0"/>
                <a:cs typeface="Times New Roman" pitchFamily="18" charset="0"/>
                <a:sym typeface="Symbol" pitchFamily="18" charset="2"/>
              </a:rPr>
              <a:t>transferred/ </a:t>
            </a:r>
            <a:r>
              <a:rPr lang="en-US" sz="2000" dirty="0">
                <a:latin typeface="Times New Roman" pitchFamily="18" charset="0"/>
                <a:cs typeface="Times New Roman" pitchFamily="18" charset="0"/>
                <a:sym typeface="Symbol" pitchFamily="18" charset="2"/>
              </a:rPr>
              <a:t>total time between the first request for service and the completion of the last transfer.</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2047A67-A5C0-4350-9619-0CFCB7632472}" type="datetime1">
              <a:rPr lang="en-US" smtClean="0"/>
              <a:t>10/4/2016</a:t>
            </a:fld>
            <a:endParaRPr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3</a:t>
            </a:fld>
            <a:endParaRPr kumimoji="0"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55389" y="350838"/>
            <a:ext cx="7498080" cy="1143000"/>
          </a:xfrm>
        </p:spPr>
        <p:txBody>
          <a:bodyPr/>
          <a:lstStyle/>
          <a:p>
            <a:pPr algn="ctr">
              <a:lnSpc>
                <a:spcPct val="150000"/>
              </a:lnSpc>
            </a:pPr>
            <a:r>
              <a:rPr lang="en-US">
                <a:latin typeface="Times New Roman" pitchFamily="18" charset="0"/>
                <a:cs typeface="Times New Roman" pitchFamily="18" charset="0"/>
              </a:rPr>
              <a:t>Disk Scheduling (Cont.)</a:t>
            </a:r>
          </a:p>
        </p:txBody>
      </p:sp>
      <p:sp>
        <p:nvSpPr>
          <p:cNvPr id="17411" name="Rectangle 3"/>
          <p:cNvSpPr>
            <a:spLocks noGrp="1" noChangeArrowheads="1"/>
          </p:cNvSpPr>
          <p:nvPr>
            <p:ph idx="1"/>
          </p:nvPr>
        </p:nvSpPr>
        <p:spPr>
          <a:xfrm>
            <a:off x="1155389" y="1523999"/>
            <a:ext cx="7498080" cy="5127523"/>
          </a:xfrm>
        </p:spPr>
        <p:txBody>
          <a:bodyPr/>
          <a:lstStyle/>
          <a:p>
            <a:pPr marL="342900" indent="-342900">
              <a:lnSpc>
                <a:spcPct val="150000"/>
              </a:lnSpc>
              <a:tabLst>
                <a:tab pos="1711325" algn="l"/>
              </a:tabLst>
            </a:pPr>
            <a:r>
              <a:rPr lang="en-US" sz="2400" dirty="0">
                <a:latin typeface="Times New Roman" pitchFamily="18" charset="0"/>
                <a:cs typeface="Times New Roman" pitchFamily="18" charset="0"/>
              </a:rPr>
              <a:t>Several algorithms exist to schedule the servicing of disk I/O requests. </a:t>
            </a:r>
          </a:p>
          <a:p>
            <a:pPr marL="342900" indent="-342900">
              <a:lnSpc>
                <a:spcPct val="150000"/>
              </a:lnSpc>
              <a:tabLst>
                <a:tab pos="1711325" algn="l"/>
              </a:tabLst>
            </a:pPr>
            <a:r>
              <a:rPr lang="en-US" sz="2400" dirty="0">
                <a:latin typeface="Times New Roman" pitchFamily="18" charset="0"/>
                <a:cs typeface="Times New Roman" pitchFamily="18" charset="0"/>
              </a:rPr>
              <a:t>We illustrate them with a request queue (0-199).</a:t>
            </a:r>
          </a:p>
          <a:p>
            <a:pPr marL="342900" indent="-342900">
              <a:lnSpc>
                <a:spcPct val="150000"/>
              </a:lnSpc>
              <a:buFont typeface="Wingdings" pitchFamily="2" charset="2"/>
              <a:buNone/>
              <a:tabLst>
                <a:tab pos="1711325" algn="l"/>
              </a:tabLst>
            </a:pP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98, 183, 37, 122, 14, 124, 65, 67</a:t>
            </a:r>
          </a:p>
          <a:p>
            <a:pPr marL="342900" indent="-342900">
              <a:lnSpc>
                <a:spcPct val="150000"/>
              </a:lnSpc>
              <a:buFont typeface="Wingdings" pitchFamily="2" charset="2"/>
              <a:buNone/>
              <a:tabLst>
                <a:tab pos="1711325" algn="l"/>
              </a:tabLst>
            </a:pPr>
            <a:endParaRPr lang="en-US" sz="2400" dirty="0">
              <a:latin typeface="Times New Roman" pitchFamily="18" charset="0"/>
              <a:cs typeface="Times New Roman" pitchFamily="18" charset="0"/>
            </a:endParaRPr>
          </a:p>
          <a:p>
            <a:pPr marL="342900" indent="-342900">
              <a:lnSpc>
                <a:spcPct val="150000"/>
              </a:lnSpc>
              <a:buFont typeface="Wingdings" pitchFamily="2" charset="2"/>
              <a:buNone/>
              <a:tabLst>
                <a:tab pos="1711325" algn="l"/>
              </a:tabLst>
            </a:pPr>
            <a:r>
              <a:rPr lang="en-US" sz="2400" dirty="0">
                <a:latin typeface="Times New Roman" pitchFamily="18" charset="0"/>
                <a:cs typeface="Times New Roman" pitchFamily="18" charset="0"/>
              </a:rPr>
              <a:t>	Head pointer 53</a:t>
            </a:r>
          </a:p>
        </p:txBody>
      </p:sp>
      <p:sp>
        <p:nvSpPr>
          <p:cNvPr id="4" name="Date Placeholder 3"/>
          <p:cNvSpPr>
            <a:spLocks noGrp="1"/>
          </p:cNvSpPr>
          <p:nvPr>
            <p:ph type="dt" sz="half" idx="10"/>
          </p:nvPr>
        </p:nvSpPr>
        <p:spPr/>
        <p:txBody>
          <a:bodyPr/>
          <a:lstStyle/>
          <a:p>
            <a:fld id="{C9FC179C-FF4E-47ED-8966-0AFD039DD78D}" type="datetime1">
              <a:rPr lang="en-US" smtClean="0"/>
              <a:t>10/4/2016</a:t>
            </a:fld>
            <a:endParaRPr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4</a:t>
            </a:fld>
            <a:endParaRPr kumimoji="0"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26218" y="0"/>
            <a:ext cx="7269163" cy="1216025"/>
          </a:xfrm>
        </p:spPr>
        <p:txBody>
          <a:bodyPr/>
          <a:lstStyle/>
          <a:p>
            <a:pPr algn="ctr"/>
            <a:r>
              <a:rPr lang="en-US" dirty="0">
                <a:latin typeface="Times New Roman" pitchFamily="18" charset="0"/>
                <a:cs typeface="Times New Roman" pitchFamily="18" charset="0"/>
              </a:rPr>
              <a:t>FCFS</a:t>
            </a:r>
          </a:p>
        </p:txBody>
      </p:sp>
      <p:sp>
        <p:nvSpPr>
          <p:cNvPr id="7" name="Slide Number Placeholder 4"/>
          <p:cNvSpPr>
            <a:spLocks noGrp="1"/>
          </p:cNvSpPr>
          <p:nvPr>
            <p:ph type="sldNum" sz="quarter" idx="12"/>
          </p:nvPr>
        </p:nvSpPr>
        <p:spPr/>
        <p:txBody>
          <a:bodyPr/>
          <a:lstStyle/>
          <a:p>
            <a:fld id="{31566BA1-07E1-4519-AD0E-50D1CEE7512B}" type="slidenum">
              <a:rPr lang="en-US">
                <a:latin typeface="Times New Roman" pitchFamily="18" charset="0"/>
                <a:cs typeface="Times New Roman" pitchFamily="18" charset="0"/>
              </a:rPr>
              <a:pPr/>
              <a:t>5</a:t>
            </a:fld>
            <a:endParaRPr lang="en-US">
              <a:latin typeface="Times New Roman" pitchFamily="18" charset="0"/>
              <a:cs typeface="Times New Roman" pitchFamily="18" charset="0"/>
            </a:endParaRPr>
          </a:p>
        </p:txBody>
      </p:sp>
      <p:pic>
        <p:nvPicPr>
          <p:cNvPr id="18435" name="Picture 3"/>
          <p:cNvPicPr>
            <a:picLocks noChangeAspect="1" noChangeArrowheads="1"/>
          </p:cNvPicPr>
          <p:nvPr/>
        </p:nvPicPr>
        <p:blipFill>
          <a:blip r:embed="rId2"/>
          <a:srcRect l="1001" t="9740" r="514" b="9470"/>
          <a:stretch>
            <a:fillRect/>
          </a:stretch>
        </p:blipFill>
        <p:spPr bwMode="auto">
          <a:xfrm>
            <a:off x="1665580" y="968456"/>
            <a:ext cx="6336356" cy="4157661"/>
          </a:xfrm>
          <a:prstGeom prst="rect">
            <a:avLst/>
          </a:prstGeom>
          <a:noFill/>
          <a:ln w="57150" cmpd="thickThin">
            <a:solidFill>
              <a:schemeClr val="tx1"/>
            </a:solidFill>
            <a:miter lim="800000"/>
            <a:headEnd/>
            <a:tailEnd/>
          </a:ln>
          <a:effectLst/>
        </p:spPr>
      </p:pic>
      <p:sp>
        <p:nvSpPr>
          <p:cNvPr id="18436" name="Text Box 4"/>
          <p:cNvSpPr txBox="1">
            <a:spLocks noChangeArrowheads="1"/>
          </p:cNvSpPr>
          <p:nvPr/>
        </p:nvSpPr>
        <p:spPr bwMode="auto">
          <a:xfrm>
            <a:off x="261258" y="5072896"/>
            <a:ext cx="8694057" cy="1785104"/>
          </a:xfrm>
          <a:prstGeom prst="rect">
            <a:avLst/>
          </a:prstGeom>
          <a:noFill/>
          <a:ln w="9525">
            <a:noFill/>
            <a:miter lim="800000"/>
            <a:headEnd/>
            <a:tailEnd/>
          </a:ln>
          <a:effectLst/>
        </p:spPr>
        <p:txBody>
          <a:bodyPr wrap="square" anchor="ctr">
            <a:spAutoFit/>
          </a:bodyPr>
          <a:lstStyle/>
          <a:p>
            <a:pPr algn="l">
              <a:spcBef>
                <a:spcPct val="50000"/>
              </a:spcBef>
            </a:pPr>
            <a:r>
              <a:rPr lang="en-US" sz="2000" dirty="0">
                <a:latin typeface="Times New Roman" pitchFamily="18" charset="0"/>
                <a:cs typeface="Times New Roman" pitchFamily="18" charset="0"/>
              </a:rPr>
              <a:t>Illustration shows total head movement of 640 cylinders</a:t>
            </a:r>
            <a:r>
              <a:rPr lang="en-US" sz="2000" dirty="0" smtClean="0">
                <a:latin typeface="Times New Roman" pitchFamily="18" charset="0"/>
                <a:cs typeface="Times New Roman" pitchFamily="18" charset="0"/>
              </a:rPr>
              <a:t>.</a:t>
            </a:r>
          </a:p>
          <a:p>
            <a:pPr algn="l">
              <a:spcBef>
                <a:spcPct val="50000"/>
              </a:spcBef>
            </a:pPr>
            <a:r>
              <a:rPr lang="en-US" sz="2000" dirty="0" smtClean="0">
                <a:latin typeface="Times New Roman" pitchFamily="18" charset="0"/>
                <a:cs typeface="Times New Roman" pitchFamily="18" charset="0"/>
              </a:rPr>
              <a:t>|53-98|+|98-183|+|183-37|+|37-122|+|122-14|+|14-124|+|124-65|+|65-67|    </a:t>
            </a:r>
          </a:p>
          <a:p>
            <a:pPr algn="l">
              <a:spcBef>
                <a:spcPct val="50000"/>
              </a:spcBef>
            </a:pPr>
            <a:r>
              <a:rPr lang="en-US" sz="2000" dirty="0" smtClean="0">
                <a:latin typeface="Times New Roman" pitchFamily="18" charset="0"/>
                <a:cs typeface="Times New Roman" pitchFamily="18" charset="0"/>
              </a:rPr>
              <a:t>               =45+85+146+85+108+110+59+2 = </a:t>
            </a:r>
            <a:r>
              <a:rPr lang="en-US" sz="2000" dirty="0" smtClean="0">
                <a:solidFill>
                  <a:srgbClr val="FF0000"/>
                </a:solidFill>
                <a:latin typeface="Times New Roman" pitchFamily="18" charset="0"/>
                <a:cs typeface="Times New Roman" pitchFamily="18" charset="0"/>
              </a:rPr>
              <a:t>640</a:t>
            </a:r>
          </a:p>
          <a:p>
            <a:pPr algn="l">
              <a:spcBef>
                <a:spcPct val="50000"/>
              </a:spcBef>
            </a:pPr>
            <a:endParaRPr lang="en-US"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CD598CC-9B38-4996-A0FA-CCF87FFD36BA}" type="datetime1">
              <a:rPr lang="en-US" smtClean="0"/>
              <a:t>10/4/2016</a:t>
            </a:fld>
            <a:endParaRPr lang="en-US" dirty="0"/>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25892" y="350838"/>
            <a:ext cx="7498080" cy="1143000"/>
          </a:xfrm>
        </p:spPr>
        <p:txBody>
          <a:bodyPr/>
          <a:lstStyle/>
          <a:p>
            <a:pPr algn="ctr"/>
            <a:r>
              <a:rPr lang="en-US">
                <a:latin typeface="Times New Roman" pitchFamily="18" charset="0"/>
                <a:cs typeface="Times New Roman" pitchFamily="18" charset="0"/>
              </a:rPr>
              <a:t>SSTF</a:t>
            </a:r>
          </a:p>
        </p:txBody>
      </p:sp>
      <p:sp>
        <p:nvSpPr>
          <p:cNvPr id="19459" name="Rectangle 3"/>
          <p:cNvSpPr>
            <a:spLocks noGrp="1" noChangeArrowheads="1"/>
          </p:cNvSpPr>
          <p:nvPr>
            <p:ph idx="1"/>
          </p:nvPr>
        </p:nvSpPr>
        <p:spPr>
          <a:xfrm>
            <a:off x="1125891" y="1524000"/>
            <a:ext cx="7664147" cy="4800600"/>
          </a:xfrm>
        </p:spPr>
        <p:txBody>
          <a:bodyPr>
            <a:normAutofit fontScale="92500"/>
          </a:bodyPr>
          <a:lstStyle/>
          <a:p>
            <a:pPr marL="342900" indent="-342900">
              <a:lnSpc>
                <a:spcPct val="150000"/>
              </a:lnSpc>
            </a:pPr>
            <a:r>
              <a:rPr lang="en-US" dirty="0">
                <a:latin typeface="Times New Roman" pitchFamily="18" charset="0"/>
                <a:cs typeface="Times New Roman" pitchFamily="18" charset="0"/>
              </a:rPr>
              <a:t>Selects the request with the minimum seek time from the current head position.</a:t>
            </a:r>
          </a:p>
          <a:p>
            <a:pPr marL="342900" indent="-342900">
              <a:lnSpc>
                <a:spcPct val="150000"/>
              </a:lnSpc>
            </a:pPr>
            <a:r>
              <a:rPr lang="en-US" dirty="0">
                <a:latin typeface="Times New Roman" pitchFamily="18" charset="0"/>
                <a:cs typeface="Times New Roman" pitchFamily="18" charset="0"/>
              </a:rPr>
              <a:t>SSTF scheduling is a form of SJF scheduling; may cause starvation of some requests.</a:t>
            </a:r>
          </a:p>
          <a:p>
            <a:pPr marL="342900" indent="-342900">
              <a:lnSpc>
                <a:spcPct val="150000"/>
              </a:lnSpc>
            </a:pPr>
            <a:r>
              <a:rPr lang="en-US" dirty="0">
                <a:latin typeface="Times New Roman" pitchFamily="18" charset="0"/>
                <a:cs typeface="Times New Roman" pitchFamily="18" charset="0"/>
              </a:rPr>
              <a:t>Illustration shows total head movement of 236 cylinders.</a:t>
            </a:r>
          </a:p>
        </p:txBody>
      </p:sp>
      <p:sp>
        <p:nvSpPr>
          <p:cNvPr id="6" name="Slide Number Placeholder 5"/>
          <p:cNvSpPr>
            <a:spLocks noGrp="1"/>
          </p:cNvSpPr>
          <p:nvPr>
            <p:ph type="sldNum" sz="quarter" idx="12"/>
          </p:nvPr>
        </p:nvSpPr>
        <p:spPr>
          <a:xfrm>
            <a:off x="8303932" y="6381750"/>
            <a:ext cx="457200" cy="476250"/>
          </a:xfrm>
        </p:spPr>
        <p:txBody>
          <a:bodyPr/>
          <a:lstStyle/>
          <a:p>
            <a:fld id="{413447CF-6C20-4D59-8EC7-E50FE3A0A80C}" type="slidenum">
              <a:rPr lang="en-US">
                <a:latin typeface="Times New Roman" pitchFamily="18" charset="0"/>
                <a:cs typeface="Times New Roman" pitchFamily="18" charset="0"/>
              </a:rPr>
              <a:pPr/>
              <a:t>6</a:t>
            </a:fld>
            <a:endParaRPr lang="en-US">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5D8E112D-18F7-4CCE-9411-36FFEEDD0DB4}" type="datetime1">
              <a:rPr lang="en-US" smtClean="0"/>
              <a:t>10/4/2016</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25892" y="350520"/>
            <a:ext cx="7498080" cy="1143000"/>
          </a:xfrm>
        </p:spPr>
        <p:txBody>
          <a:bodyPr/>
          <a:lstStyle/>
          <a:p>
            <a:pPr algn="ctr"/>
            <a:r>
              <a:rPr lang="en-US">
                <a:latin typeface="Times New Roman" pitchFamily="18" charset="0"/>
                <a:cs typeface="Times New Roman" pitchFamily="18" charset="0"/>
              </a:rPr>
              <a:t>SSTF (Cont.)</a:t>
            </a:r>
          </a:p>
        </p:txBody>
      </p:sp>
      <p:pic>
        <p:nvPicPr>
          <p:cNvPr id="20483" name="Picture 3"/>
          <p:cNvPicPr>
            <a:picLocks noChangeAspect="1" noChangeArrowheads="1"/>
          </p:cNvPicPr>
          <p:nvPr/>
        </p:nvPicPr>
        <p:blipFill>
          <a:blip r:embed="rId2"/>
          <a:srcRect l="681" t="9895" r="658" b="9366"/>
          <a:stretch>
            <a:fillRect/>
          </a:stretch>
        </p:blipFill>
        <p:spPr bwMode="auto">
          <a:xfrm>
            <a:off x="1396180" y="1661651"/>
            <a:ext cx="7036925" cy="4606413"/>
          </a:xfrm>
          <a:prstGeom prst="rect">
            <a:avLst/>
          </a:prstGeom>
          <a:noFill/>
          <a:ln w="57150" cmpd="thickThin">
            <a:solidFill>
              <a:schemeClr val="tx1"/>
            </a:solidFill>
            <a:miter lim="800000"/>
            <a:headEnd/>
            <a:tailEnd/>
          </a:ln>
          <a:effectLst/>
        </p:spPr>
      </p:pic>
      <p:sp>
        <p:nvSpPr>
          <p:cNvPr id="4" name="Date Placeholder 3"/>
          <p:cNvSpPr>
            <a:spLocks noGrp="1"/>
          </p:cNvSpPr>
          <p:nvPr>
            <p:ph type="dt" sz="half" idx="10"/>
          </p:nvPr>
        </p:nvSpPr>
        <p:spPr/>
        <p:txBody>
          <a:bodyPr/>
          <a:lstStyle/>
          <a:p>
            <a:fld id="{7AFD8E1F-7786-4BAB-A57C-FCE078E64C18}" type="datetime1">
              <a:rPr lang="en-US" smtClean="0"/>
              <a:t>10/4/2016</a:t>
            </a:fld>
            <a:endParaRPr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7</a:t>
            </a:fld>
            <a:endParaRPr kumimoji="0"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70137" y="350838"/>
            <a:ext cx="7498080" cy="1143000"/>
          </a:xfrm>
        </p:spPr>
        <p:txBody>
          <a:bodyPr/>
          <a:lstStyle/>
          <a:p>
            <a:pPr algn="ctr"/>
            <a:r>
              <a:rPr lang="en-US" dirty="0">
                <a:latin typeface="Times New Roman" pitchFamily="18" charset="0"/>
                <a:cs typeface="Times New Roman" pitchFamily="18" charset="0"/>
              </a:rPr>
              <a:t>SCAN</a:t>
            </a:r>
          </a:p>
        </p:txBody>
      </p:sp>
      <p:sp>
        <p:nvSpPr>
          <p:cNvPr id="21507" name="Rectangle 3"/>
          <p:cNvSpPr>
            <a:spLocks noGrp="1" noChangeArrowheads="1"/>
          </p:cNvSpPr>
          <p:nvPr>
            <p:ph idx="1"/>
          </p:nvPr>
        </p:nvSpPr>
        <p:spPr>
          <a:xfrm>
            <a:off x="1170137" y="1524000"/>
            <a:ext cx="7498080" cy="4800600"/>
          </a:xfrm>
        </p:spPr>
        <p:txBody>
          <a:bodyPr>
            <a:normAutofit fontScale="92500"/>
          </a:bodyPr>
          <a:lstStyle/>
          <a:p>
            <a:pPr marL="342900" indent="-342900">
              <a:lnSpc>
                <a:spcPct val="150000"/>
              </a:lnSpc>
            </a:pPr>
            <a:r>
              <a:rPr lang="en-US" sz="2800" dirty="0">
                <a:latin typeface="Times New Roman" pitchFamily="18" charset="0"/>
                <a:cs typeface="Times New Roman" pitchFamily="18" charset="0"/>
              </a:rPr>
              <a:t>The disk arm starts at one end of the disk, and moves toward the other end, servicing requests until it gets to the other end of the disk, where the head movement is reversed and servicing continues.</a:t>
            </a:r>
          </a:p>
          <a:p>
            <a:pPr marL="342900" indent="-342900">
              <a:lnSpc>
                <a:spcPct val="150000"/>
              </a:lnSpc>
            </a:pPr>
            <a:r>
              <a:rPr lang="en-US" sz="2800" dirty="0">
                <a:latin typeface="Times New Roman" pitchFamily="18" charset="0"/>
                <a:cs typeface="Times New Roman" pitchFamily="18" charset="0"/>
              </a:rPr>
              <a:t>Sometimes called the </a:t>
            </a:r>
            <a:r>
              <a:rPr lang="en-US" sz="2800" i="1" dirty="0">
                <a:latin typeface="Times New Roman" pitchFamily="18" charset="0"/>
                <a:cs typeface="Times New Roman" pitchFamily="18" charset="0"/>
              </a:rPr>
              <a:t>elevator algorithm</a:t>
            </a:r>
            <a:r>
              <a:rPr lang="en-US" sz="2800" dirty="0">
                <a:latin typeface="Times New Roman" pitchFamily="18" charset="0"/>
                <a:cs typeface="Times New Roman" pitchFamily="18" charset="0"/>
              </a:rPr>
              <a:t>.</a:t>
            </a:r>
          </a:p>
          <a:p>
            <a:pPr marL="342900" indent="-342900">
              <a:lnSpc>
                <a:spcPct val="150000"/>
              </a:lnSpc>
            </a:pPr>
            <a:r>
              <a:rPr lang="en-US" sz="2800" dirty="0">
                <a:latin typeface="Times New Roman" pitchFamily="18" charset="0"/>
                <a:cs typeface="Times New Roman" pitchFamily="18" charset="0"/>
              </a:rPr>
              <a:t>Illustration shows total head movement of 208 cylinders.</a:t>
            </a:r>
          </a:p>
        </p:txBody>
      </p:sp>
      <p:sp>
        <p:nvSpPr>
          <p:cNvPr id="4" name="Date Placeholder 3"/>
          <p:cNvSpPr>
            <a:spLocks noGrp="1"/>
          </p:cNvSpPr>
          <p:nvPr>
            <p:ph type="dt" sz="half" idx="10"/>
          </p:nvPr>
        </p:nvSpPr>
        <p:spPr/>
        <p:txBody>
          <a:bodyPr/>
          <a:lstStyle/>
          <a:p>
            <a:fld id="{C4025C60-B77E-4370-ACC3-E7AFA60DF8AC}" type="datetime1">
              <a:rPr lang="en-US" smtClean="0"/>
              <a:t>10/4/2016</a:t>
            </a:fld>
            <a:endParaRPr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8</a:t>
            </a:fld>
            <a:endParaRPr kumimoji="0"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35608" y="274320"/>
            <a:ext cx="7498080" cy="465909"/>
          </a:xfrm>
        </p:spPr>
        <p:txBody>
          <a:bodyPr>
            <a:normAutofit fontScale="90000"/>
          </a:bodyPr>
          <a:lstStyle/>
          <a:p>
            <a:pPr algn="ctr"/>
            <a:r>
              <a:rPr lang="en-US" dirty="0">
                <a:latin typeface="Times New Roman" pitchFamily="18" charset="0"/>
                <a:cs typeface="Times New Roman" pitchFamily="18" charset="0"/>
              </a:rPr>
              <a:t>SCAN (Cont.)</a:t>
            </a:r>
          </a:p>
        </p:txBody>
      </p:sp>
      <p:pic>
        <p:nvPicPr>
          <p:cNvPr id="22531" name="Picture 3"/>
          <p:cNvPicPr>
            <a:picLocks noChangeAspect="1" noChangeArrowheads="1"/>
          </p:cNvPicPr>
          <p:nvPr/>
        </p:nvPicPr>
        <p:blipFill>
          <a:blip r:embed="rId2"/>
          <a:srcRect l="645" t="7816" r="438" b="8105"/>
          <a:stretch>
            <a:fillRect/>
          </a:stretch>
        </p:blipFill>
        <p:spPr bwMode="auto">
          <a:xfrm>
            <a:off x="1759857" y="1501761"/>
            <a:ext cx="6616092" cy="4057209"/>
          </a:xfrm>
          <a:prstGeom prst="rect">
            <a:avLst/>
          </a:prstGeom>
          <a:noFill/>
          <a:ln w="57150" cmpd="thickThin">
            <a:solidFill>
              <a:schemeClr val="tx1"/>
            </a:solidFill>
            <a:miter lim="800000"/>
            <a:headEnd/>
            <a:tailEnd/>
          </a:ln>
          <a:effectLst/>
        </p:spPr>
      </p:pic>
      <p:sp>
        <p:nvSpPr>
          <p:cNvPr id="4" name="Date Placeholder 3"/>
          <p:cNvSpPr>
            <a:spLocks noGrp="1"/>
          </p:cNvSpPr>
          <p:nvPr>
            <p:ph type="dt" sz="half" idx="10"/>
          </p:nvPr>
        </p:nvSpPr>
        <p:spPr/>
        <p:txBody>
          <a:bodyPr/>
          <a:lstStyle/>
          <a:p>
            <a:fld id="{0016088A-54C8-4648-BAB8-A2D46E38F517}" type="datetime1">
              <a:rPr lang="en-US" smtClean="0"/>
              <a:t>10/4/2016</a:t>
            </a:fld>
            <a:endParaRPr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9</a:t>
            </a:fld>
            <a:endParaRPr kumimoji="0"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