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qR9S6dcWNRWhdZanVSHL4FJVl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1"/>
          <p:cNvSpPr/>
          <p:nvPr>
            <p:ph idx="2" type="pic"/>
          </p:nvPr>
        </p:nvSpPr>
        <p:spPr>
          <a:xfrm>
            <a:off x="5183188" y="987425"/>
            <a:ext cx="6172200" cy="4873625"/>
          </a:xfrm>
          <a:prstGeom prst="rect">
            <a:avLst/>
          </a:prstGeom>
          <a:noFill/>
          <a:ln>
            <a:noFill/>
          </a:ln>
        </p:spPr>
      </p:sp>
      <p:sp>
        <p:nvSpPr>
          <p:cNvPr id="64" name="Google Shape;64;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igitalthinkerhelp.com/distributed-operating-system-tutorial-with-their-types-examp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N"/>
              <a:t>Special Purpose Operating Systems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Module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Distributed Operating System</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Each individual node holds a specific software subset of the global aggregate operating system. </a:t>
            </a:r>
            <a:endParaRPr/>
          </a:p>
          <a:p>
            <a:pPr indent="-228600" lvl="0" marL="228600" rtl="0" algn="l">
              <a:lnSpc>
                <a:spcPct val="90000"/>
              </a:lnSpc>
              <a:spcBef>
                <a:spcPts val="1000"/>
              </a:spcBef>
              <a:spcAft>
                <a:spcPts val="0"/>
              </a:spcAft>
              <a:buClr>
                <a:schemeClr val="dk1"/>
              </a:buClr>
              <a:buSzPts val="2800"/>
              <a:buChar char="•"/>
            </a:pPr>
            <a:r>
              <a:rPr lang="en-IN"/>
              <a:t>Each subset is a composite of two distinct service provisioners.</a:t>
            </a:r>
            <a:endParaRPr/>
          </a:p>
          <a:p>
            <a:pPr indent="-228600" lvl="1" marL="685800" rtl="0" algn="l">
              <a:lnSpc>
                <a:spcPct val="90000"/>
              </a:lnSpc>
              <a:spcBef>
                <a:spcPts val="500"/>
              </a:spcBef>
              <a:spcAft>
                <a:spcPts val="0"/>
              </a:spcAft>
              <a:buClr>
                <a:schemeClr val="dk1"/>
              </a:buClr>
              <a:buSzPts val="2400"/>
              <a:buChar char="•"/>
            </a:pPr>
            <a:r>
              <a:rPr lang="en-IN"/>
              <a:t>The first is a ubiquitous minimal kernel, or microkernel, that directly controls that node's hardware. </a:t>
            </a:r>
            <a:endParaRPr/>
          </a:p>
          <a:p>
            <a:pPr indent="-228600" lvl="1" marL="685800" rtl="0" algn="l">
              <a:lnSpc>
                <a:spcPct val="90000"/>
              </a:lnSpc>
              <a:spcBef>
                <a:spcPts val="500"/>
              </a:spcBef>
              <a:spcAft>
                <a:spcPts val="0"/>
              </a:spcAft>
              <a:buClr>
                <a:schemeClr val="dk1"/>
              </a:buClr>
              <a:buSzPts val="2400"/>
              <a:buChar char="•"/>
            </a:pPr>
            <a:r>
              <a:rPr lang="en-IN"/>
              <a:t>Second is a higher-level collection of system management components that coordinate the node's individual and collaborative activities. </a:t>
            </a:r>
            <a:endParaRPr/>
          </a:p>
          <a:p>
            <a:pPr indent="-228600" lvl="0" marL="228600" rtl="0" algn="l">
              <a:lnSpc>
                <a:spcPct val="90000"/>
              </a:lnSpc>
              <a:spcBef>
                <a:spcPts val="1000"/>
              </a:spcBef>
              <a:spcAft>
                <a:spcPts val="0"/>
              </a:spcAft>
              <a:buClr>
                <a:schemeClr val="dk1"/>
              </a:buClr>
              <a:buSzPts val="2800"/>
              <a:buChar char="•"/>
            </a:pPr>
            <a:r>
              <a:rPr lang="en-IN"/>
              <a:t>These components abstract microkernel functions and support user applications.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Distributed Operating System</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Design considerations</a:t>
            </a:r>
            <a:endParaRPr/>
          </a:p>
          <a:p>
            <a:pPr indent="-228600" lvl="1" marL="685800" rtl="0" algn="l">
              <a:lnSpc>
                <a:spcPct val="90000"/>
              </a:lnSpc>
              <a:spcBef>
                <a:spcPts val="500"/>
              </a:spcBef>
              <a:spcAft>
                <a:spcPts val="0"/>
              </a:spcAft>
              <a:buClr>
                <a:schemeClr val="dk1"/>
              </a:buClr>
              <a:buSzPts val="2400"/>
              <a:buChar char="•"/>
            </a:pPr>
            <a:r>
              <a:rPr lang="en-IN"/>
              <a:t>Transparency</a:t>
            </a:r>
            <a:endParaRPr/>
          </a:p>
          <a:p>
            <a:pPr indent="-228600" lvl="1" marL="685800" rtl="0" algn="l">
              <a:lnSpc>
                <a:spcPct val="90000"/>
              </a:lnSpc>
              <a:spcBef>
                <a:spcPts val="500"/>
              </a:spcBef>
              <a:spcAft>
                <a:spcPts val="0"/>
              </a:spcAft>
              <a:buClr>
                <a:schemeClr val="dk1"/>
              </a:buClr>
              <a:buSzPts val="2400"/>
              <a:buChar char="•"/>
            </a:pPr>
            <a:r>
              <a:rPr lang="en-IN"/>
              <a:t>Inter-process communication</a:t>
            </a:r>
            <a:endParaRPr/>
          </a:p>
          <a:p>
            <a:pPr indent="-228600" lvl="1" marL="685800" rtl="0" algn="l">
              <a:lnSpc>
                <a:spcPct val="90000"/>
              </a:lnSpc>
              <a:spcBef>
                <a:spcPts val="500"/>
              </a:spcBef>
              <a:spcAft>
                <a:spcPts val="0"/>
              </a:spcAft>
              <a:buClr>
                <a:schemeClr val="dk1"/>
              </a:buClr>
              <a:buSzPts val="2400"/>
              <a:buChar char="•"/>
            </a:pPr>
            <a:r>
              <a:rPr lang="en-IN"/>
              <a:t>Process management</a:t>
            </a:r>
            <a:endParaRPr/>
          </a:p>
          <a:p>
            <a:pPr indent="-228600" lvl="1" marL="685800" rtl="0" algn="l">
              <a:lnSpc>
                <a:spcPct val="90000"/>
              </a:lnSpc>
              <a:spcBef>
                <a:spcPts val="500"/>
              </a:spcBef>
              <a:spcAft>
                <a:spcPts val="0"/>
              </a:spcAft>
              <a:buClr>
                <a:schemeClr val="dk1"/>
              </a:buClr>
              <a:buSzPts val="2400"/>
              <a:buChar char="•"/>
            </a:pPr>
            <a:r>
              <a:rPr lang="en-IN"/>
              <a:t>Resource management</a:t>
            </a:r>
            <a:endParaRPr/>
          </a:p>
          <a:p>
            <a:pPr indent="-228600" lvl="1" marL="685800" rtl="0" algn="l">
              <a:lnSpc>
                <a:spcPct val="90000"/>
              </a:lnSpc>
              <a:spcBef>
                <a:spcPts val="500"/>
              </a:spcBef>
              <a:spcAft>
                <a:spcPts val="0"/>
              </a:spcAft>
              <a:buClr>
                <a:schemeClr val="dk1"/>
              </a:buClr>
              <a:buSzPts val="2400"/>
              <a:buChar char="•"/>
            </a:pPr>
            <a:r>
              <a:rPr lang="en-IN"/>
              <a:t>Reliability</a:t>
            </a:r>
            <a:endParaRPr/>
          </a:p>
          <a:p>
            <a:pPr indent="-228600" lvl="1" marL="685800" rtl="0" algn="l">
              <a:lnSpc>
                <a:spcPct val="90000"/>
              </a:lnSpc>
              <a:spcBef>
                <a:spcPts val="500"/>
              </a:spcBef>
              <a:spcAft>
                <a:spcPts val="0"/>
              </a:spcAft>
              <a:buClr>
                <a:schemeClr val="dk1"/>
              </a:buClr>
              <a:buSzPts val="2400"/>
              <a:buChar char="•"/>
            </a:pPr>
            <a:r>
              <a:rPr lang="en-IN"/>
              <a:t>Availability</a:t>
            </a:r>
            <a:endParaRPr/>
          </a:p>
          <a:p>
            <a:pPr indent="-228600" lvl="1" marL="685800" rtl="0" algn="l">
              <a:lnSpc>
                <a:spcPct val="90000"/>
              </a:lnSpc>
              <a:spcBef>
                <a:spcPts val="500"/>
              </a:spcBef>
              <a:spcAft>
                <a:spcPts val="0"/>
              </a:spcAft>
              <a:buClr>
                <a:schemeClr val="dk1"/>
              </a:buClr>
              <a:buSzPts val="2400"/>
              <a:buChar char="•"/>
            </a:pPr>
            <a:r>
              <a:rPr lang="en-IN"/>
              <a:t>Performance</a:t>
            </a:r>
            <a:endParaRPr/>
          </a:p>
          <a:p>
            <a:pPr indent="-228600" lvl="1" marL="685800" rtl="0" algn="l">
              <a:lnSpc>
                <a:spcPct val="90000"/>
              </a:lnSpc>
              <a:spcBef>
                <a:spcPts val="500"/>
              </a:spcBef>
              <a:spcAft>
                <a:spcPts val="0"/>
              </a:spcAft>
              <a:buClr>
                <a:schemeClr val="dk1"/>
              </a:buClr>
              <a:buSzPts val="2400"/>
              <a:buChar char="•"/>
            </a:pPr>
            <a:r>
              <a:rPr lang="en-IN"/>
              <a:t>Synchronization</a:t>
            </a:r>
            <a:endParaRPr/>
          </a:p>
          <a:p>
            <a:pPr indent="-228600" lvl="1" marL="685800" rtl="0" algn="l">
              <a:lnSpc>
                <a:spcPct val="90000"/>
              </a:lnSpc>
              <a:spcBef>
                <a:spcPts val="500"/>
              </a:spcBef>
              <a:spcAft>
                <a:spcPts val="0"/>
              </a:spcAft>
              <a:buClr>
                <a:schemeClr val="dk1"/>
              </a:buClr>
              <a:buSzPts val="2400"/>
              <a:buChar char="•"/>
            </a:pPr>
            <a:r>
              <a:rPr lang="en-IN"/>
              <a:t>Flexibility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Examples</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solidFill>
                  <a:schemeClr val="hlink"/>
                </a:solidFill>
                <a:hlinkClick r:id="rId3"/>
              </a:rPr>
              <a:t>https://digitalthinkerhelp.com/distributed-operating-system-tutorial-with-their-types-examples/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Network Operating System</a:t>
            </a:r>
            <a:endParaRPr/>
          </a:p>
        </p:txBody>
      </p:sp>
      <p:sp>
        <p:nvSpPr>
          <p:cNvPr id="157" name="Google Shape;15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Network Operating System</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Network Operating System is a computer operating system that facilitates to connect and communicate various autonomous computers over a network. </a:t>
            </a:r>
            <a:endParaRPr/>
          </a:p>
          <a:p>
            <a:pPr indent="-228600" lvl="0" marL="228600" rtl="0" algn="l">
              <a:lnSpc>
                <a:spcPct val="90000"/>
              </a:lnSpc>
              <a:spcBef>
                <a:spcPts val="1000"/>
              </a:spcBef>
              <a:spcAft>
                <a:spcPts val="0"/>
              </a:spcAft>
              <a:buClr>
                <a:schemeClr val="dk1"/>
              </a:buClr>
              <a:buSzPts val="2800"/>
              <a:buChar char="•"/>
            </a:pPr>
            <a:r>
              <a:rPr lang="en-IN"/>
              <a:t>An Autonomous computer </a:t>
            </a:r>
            <a:endParaRPr/>
          </a:p>
          <a:p>
            <a:pPr indent="-228600" lvl="1" marL="685800" rtl="0" algn="l">
              <a:lnSpc>
                <a:spcPct val="90000"/>
              </a:lnSpc>
              <a:spcBef>
                <a:spcPts val="500"/>
              </a:spcBef>
              <a:spcAft>
                <a:spcPts val="0"/>
              </a:spcAft>
              <a:buClr>
                <a:schemeClr val="dk1"/>
              </a:buClr>
              <a:buSzPts val="2400"/>
              <a:buChar char="•"/>
            </a:pPr>
            <a:r>
              <a:rPr lang="en-IN"/>
              <a:t>is an independent computer that has its own local memory, hardware, and OS </a:t>
            </a:r>
            <a:endParaRPr/>
          </a:p>
          <a:p>
            <a:pPr indent="-228600" lvl="1" marL="685800" rtl="0" algn="l">
              <a:lnSpc>
                <a:spcPct val="90000"/>
              </a:lnSpc>
              <a:spcBef>
                <a:spcPts val="500"/>
              </a:spcBef>
              <a:spcAft>
                <a:spcPts val="0"/>
              </a:spcAft>
              <a:buClr>
                <a:schemeClr val="dk1"/>
              </a:buClr>
              <a:buSzPts val="2400"/>
              <a:buChar char="•"/>
            </a:pPr>
            <a:r>
              <a:rPr lang="en-IN"/>
              <a:t>is self capable to perform operations and processing for a single user. </a:t>
            </a:r>
            <a:endParaRPr/>
          </a:p>
          <a:p>
            <a:pPr indent="-228600" lvl="1" marL="685800" rtl="0" algn="l">
              <a:lnSpc>
                <a:spcPct val="90000"/>
              </a:lnSpc>
              <a:spcBef>
                <a:spcPts val="500"/>
              </a:spcBef>
              <a:spcAft>
                <a:spcPts val="0"/>
              </a:spcAft>
              <a:buClr>
                <a:schemeClr val="dk1"/>
              </a:buClr>
              <a:buSzPts val="2400"/>
              <a:buChar char="•"/>
            </a:pPr>
            <a:r>
              <a:rPr lang="en-IN"/>
              <a:t>can either run the same or different 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Network Operating System</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The Network OS mainly runs on a powerful computer, that runs the server program. </a:t>
            </a:r>
            <a:endParaRPr/>
          </a:p>
          <a:p>
            <a:pPr indent="-228600" lvl="0" marL="228600" rtl="0" algn="l">
              <a:lnSpc>
                <a:spcPct val="90000"/>
              </a:lnSpc>
              <a:spcBef>
                <a:spcPts val="1000"/>
              </a:spcBef>
              <a:spcAft>
                <a:spcPts val="0"/>
              </a:spcAft>
              <a:buClr>
                <a:schemeClr val="dk1"/>
              </a:buClr>
              <a:buSzPct val="100000"/>
              <a:buChar char="•"/>
            </a:pPr>
            <a:r>
              <a:rPr lang="en-IN"/>
              <a:t>It facilitates the security and capability of managing the data, user, group, application, and other network functionalities. </a:t>
            </a:r>
            <a:endParaRPr/>
          </a:p>
          <a:p>
            <a:pPr indent="-228600" lvl="0" marL="228600" rtl="0" algn="l">
              <a:lnSpc>
                <a:spcPct val="90000"/>
              </a:lnSpc>
              <a:spcBef>
                <a:spcPts val="1000"/>
              </a:spcBef>
              <a:spcAft>
                <a:spcPts val="0"/>
              </a:spcAft>
              <a:buClr>
                <a:schemeClr val="dk1"/>
              </a:buClr>
              <a:buSzPct val="100000"/>
              <a:buChar char="•"/>
            </a:pPr>
            <a:r>
              <a:rPr lang="en-IN"/>
              <a:t>The main advantage of using a network OS is that it facilitates the sharing of resources and memory amongst the autonomous computers in the network. </a:t>
            </a:r>
            <a:endParaRPr/>
          </a:p>
          <a:p>
            <a:pPr indent="-228600" lvl="0" marL="228600" rtl="0" algn="l">
              <a:lnSpc>
                <a:spcPct val="90000"/>
              </a:lnSpc>
              <a:spcBef>
                <a:spcPts val="1000"/>
              </a:spcBef>
              <a:spcAft>
                <a:spcPts val="0"/>
              </a:spcAft>
              <a:buClr>
                <a:schemeClr val="dk1"/>
              </a:buClr>
              <a:buSzPct val="100000"/>
              <a:buChar char="•"/>
            </a:pPr>
            <a:r>
              <a:rPr lang="en-IN"/>
              <a:t>It can also facilitate the client computers to access the shared memory and resources administered by the Server computer. </a:t>
            </a:r>
            <a:endParaRPr/>
          </a:p>
          <a:p>
            <a:pPr indent="-228600" lvl="0" marL="228600" rtl="0" algn="l">
              <a:lnSpc>
                <a:spcPct val="90000"/>
              </a:lnSpc>
              <a:spcBef>
                <a:spcPts val="1000"/>
              </a:spcBef>
              <a:spcAft>
                <a:spcPts val="0"/>
              </a:spcAft>
              <a:buClr>
                <a:schemeClr val="dk1"/>
              </a:buClr>
              <a:buSzPct val="100000"/>
              <a:buChar char="•"/>
            </a:pPr>
            <a:r>
              <a:rPr lang="en-IN"/>
              <a:t>The Network OS is mainly designed to allow multiple users to share files and resources over the network.</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Network Operating System</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Network OS is not transparent in nature. </a:t>
            </a:r>
            <a:endParaRPr/>
          </a:p>
          <a:p>
            <a:pPr indent="-228600" lvl="0" marL="228600" rtl="0" algn="l">
              <a:lnSpc>
                <a:spcPct val="90000"/>
              </a:lnSpc>
              <a:spcBef>
                <a:spcPts val="1000"/>
              </a:spcBef>
              <a:spcAft>
                <a:spcPts val="0"/>
              </a:spcAft>
              <a:buClr>
                <a:schemeClr val="dk1"/>
              </a:buClr>
              <a:buSzPts val="2800"/>
              <a:buChar char="•"/>
            </a:pPr>
            <a:r>
              <a:rPr lang="en-IN"/>
              <a:t>The workstations connected in the network are aware of the multiplicity of the network devices. </a:t>
            </a:r>
            <a:endParaRPr/>
          </a:p>
          <a:p>
            <a:pPr indent="-228600" lvl="0" marL="228600" rtl="0" algn="l">
              <a:lnSpc>
                <a:spcPct val="90000"/>
              </a:lnSpc>
              <a:spcBef>
                <a:spcPts val="1000"/>
              </a:spcBef>
              <a:spcAft>
                <a:spcPts val="0"/>
              </a:spcAft>
              <a:buClr>
                <a:schemeClr val="dk1"/>
              </a:buClr>
              <a:buSzPts val="2800"/>
              <a:buChar char="•"/>
            </a:pPr>
            <a:r>
              <a:rPr lang="en-IN"/>
              <a:t>The Network Operating Systems can distribute their tasks and functions amongst connected nodes in the network, which enhances the system overall performance. </a:t>
            </a:r>
            <a:endParaRPr/>
          </a:p>
          <a:p>
            <a:pPr indent="-228600" lvl="0" marL="228600" rtl="0" algn="l">
              <a:lnSpc>
                <a:spcPct val="90000"/>
              </a:lnSpc>
              <a:spcBef>
                <a:spcPts val="1000"/>
              </a:spcBef>
              <a:spcAft>
                <a:spcPts val="0"/>
              </a:spcAft>
              <a:buClr>
                <a:schemeClr val="dk1"/>
              </a:buClr>
              <a:buSzPts val="2800"/>
              <a:buChar char="•"/>
            </a:pPr>
            <a:r>
              <a:rPr lang="en-IN"/>
              <a:t>It can allow multiple access to the shared resources concurrently, which results in efficiency. </a:t>
            </a:r>
            <a:endParaRPr/>
          </a:p>
          <a:p>
            <a:pPr indent="-228600" lvl="0" marL="228600" rtl="0" algn="l">
              <a:lnSpc>
                <a:spcPct val="90000"/>
              </a:lnSpc>
              <a:spcBef>
                <a:spcPts val="1000"/>
              </a:spcBef>
              <a:spcAft>
                <a:spcPts val="0"/>
              </a:spcAft>
              <a:buClr>
                <a:schemeClr val="dk1"/>
              </a:buClr>
              <a:buSzPts val="2800"/>
              <a:buChar char="•"/>
            </a:pPr>
            <a:r>
              <a:rPr lang="en-IN"/>
              <a:t>One of the major importance of using a Network OS is remote access.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Network Operating System</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a:t>It facilitates one workstation to connect and communicate with another workstation in a secure manner. </a:t>
            </a:r>
            <a:endParaRPr/>
          </a:p>
          <a:p>
            <a:pPr indent="-228600" lvl="0" marL="228600" rtl="0" algn="l">
              <a:lnSpc>
                <a:spcPct val="90000"/>
              </a:lnSpc>
              <a:spcBef>
                <a:spcPts val="1000"/>
              </a:spcBef>
              <a:spcAft>
                <a:spcPts val="0"/>
              </a:spcAft>
              <a:buClr>
                <a:schemeClr val="dk1"/>
              </a:buClr>
              <a:buSzPct val="100000"/>
              <a:buChar char="•"/>
            </a:pPr>
            <a:r>
              <a:rPr lang="en-IN"/>
              <a:t>For providing security, it has authentication and access control functionality. </a:t>
            </a:r>
            <a:endParaRPr/>
          </a:p>
          <a:p>
            <a:pPr indent="-228600" lvl="0" marL="228600" rtl="0" algn="l">
              <a:lnSpc>
                <a:spcPct val="90000"/>
              </a:lnSpc>
              <a:spcBef>
                <a:spcPts val="1000"/>
              </a:spcBef>
              <a:spcAft>
                <a:spcPts val="0"/>
              </a:spcAft>
              <a:buClr>
                <a:schemeClr val="dk1"/>
              </a:buClr>
              <a:buSzPct val="100000"/>
              <a:buChar char="•"/>
            </a:pPr>
            <a:r>
              <a:rPr lang="en-IN"/>
              <a:t>The network OS implements a lot of protocols over the network, which provides a proper implementation of the network functionalities. </a:t>
            </a:r>
            <a:endParaRPr/>
          </a:p>
          <a:p>
            <a:pPr indent="-228600" lvl="0" marL="228600" rtl="0" algn="l">
              <a:lnSpc>
                <a:spcPct val="90000"/>
              </a:lnSpc>
              <a:spcBef>
                <a:spcPts val="1000"/>
              </a:spcBef>
              <a:spcAft>
                <a:spcPts val="0"/>
              </a:spcAft>
              <a:buClr>
                <a:schemeClr val="dk1"/>
              </a:buClr>
              <a:buSzPct val="100000"/>
              <a:buChar char="•"/>
            </a:pPr>
            <a:r>
              <a:rPr lang="en-IN"/>
              <a:t>One drawback of Network OS is its tightly coupled nature in the network.</a:t>
            </a:r>
            <a:endParaRPr/>
          </a:p>
          <a:p>
            <a:pPr indent="-228600" lvl="0" marL="228600" rtl="0" algn="l">
              <a:lnSpc>
                <a:spcPct val="90000"/>
              </a:lnSpc>
              <a:spcBef>
                <a:spcPts val="1000"/>
              </a:spcBef>
              <a:spcAft>
                <a:spcPts val="0"/>
              </a:spcAft>
              <a:buClr>
                <a:schemeClr val="dk1"/>
              </a:buClr>
              <a:buSzPct val="100000"/>
              <a:buChar char="•"/>
            </a:pPr>
            <a:r>
              <a:rPr lang="en-IN"/>
              <a:t>Some examples of Network OS are Novel Netware, Microsoft Windows server (2000, 2003, 2008), Unix, Linux, etc.</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Embedded Operating Systems</a:t>
            </a:r>
            <a:endParaRPr/>
          </a:p>
        </p:txBody>
      </p:sp>
      <p:sp>
        <p:nvSpPr>
          <p:cNvPr id="187" name="Google Shape;187;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Embedded Operating Systems</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An embedded operating system is an operating system for embedded computer systems. </a:t>
            </a:r>
            <a:endParaRPr/>
          </a:p>
          <a:p>
            <a:pPr indent="-228600" lvl="0" marL="228600" rtl="0" algn="l">
              <a:lnSpc>
                <a:spcPct val="90000"/>
              </a:lnSpc>
              <a:spcBef>
                <a:spcPts val="1000"/>
              </a:spcBef>
              <a:spcAft>
                <a:spcPts val="0"/>
              </a:spcAft>
              <a:buClr>
                <a:schemeClr val="dk1"/>
              </a:buClr>
              <a:buSzPct val="100000"/>
              <a:buChar char="•"/>
            </a:pPr>
            <a:r>
              <a:rPr lang="en-IN"/>
              <a:t>Embedded operating systems are computer systems designed for a specific purpose, to increase functionality and reliability for achieving a specific task.</a:t>
            </a:r>
            <a:endParaRPr/>
          </a:p>
          <a:p>
            <a:pPr indent="-228600" lvl="0" marL="228600" rtl="0" algn="l">
              <a:lnSpc>
                <a:spcPct val="90000"/>
              </a:lnSpc>
              <a:spcBef>
                <a:spcPts val="1000"/>
              </a:spcBef>
              <a:spcAft>
                <a:spcPts val="0"/>
              </a:spcAft>
              <a:buClr>
                <a:schemeClr val="dk1"/>
              </a:buClr>
              <a:buSzPct val="100000"/>
              <a:buChar char="•"/>
            </a:pPr>
            <a:r>
              <a:rPr lang="en-IN"/>
              <a:t>Resource efficiency comes at the cost of losing some functionality or granularity that larger computer operating systems provide, including functions which may not be used by the specialized applications they run. </a:t>
            </a:r>
            <a:endParaRPr/>
          </a:p>
          <a:p>
            <a:pPr indent="-228600" lvl="0" marL="228600" rtl="0" algn="l">
              <a:lnSpc>
                <a:spcPct val="90000"/>
              </a:lnSpc>
              <a:spcBef>
                <a:spcPts val="1000"/>
              </a:spcBef>
              <a:spcAft>
                <a:spcPts val="0"/>
              </a:spcAft>
              <a:buClr>
                <a:schemeClr val="dk1"/>
              </a:buClr>
              <a:buSzPct val="100000"/>
              <a:buChar char="•"/>
            </a:pPr>
            <a:r>
              <a:rPr lang="en-IN"/>
              <a:t>Depending on the method used for multitasking, this type of OS is frequently considered to be a real-time operating system, or RTOS. </a:t>
            </a:r>
            <a:endParaRPr/>
          </a:p>
          <a:p>
            <a:pPr indent="-228600" lvl="0" marL="228600" rtl="0" algn="l">
              <a:lnSpc>
                <a:spcPct val="90000"/>
              </a:lnSpc>
              <a:spcBef>
                <a:spcPts val="1000"/>
              </a:spcBef>
              <a:spcAft>
                <a:spcPts val="0"/>
              </a:spcAft>
              <a:buClr>
                <a:schemeClr val="dk1"/>
              </a:buClr>
              <a:buSzPct val="100000"/>
              <a:buChar char="•"/>
            </a:pPr>
            <a:r>
              <a:rPr lang="en-IN"/>
              <a:t>Embedded systems are mostly used as Real-time operating systems. </a:t>
            </a:r>
            <a:endParaRPr/>
          </a:p>
          <a:p>
            <a:pPr indent="-228600" lvl="0" marL="228600" rtl="0" algn="l">
              <a:lnSpc>
                <a:spcPct val="90000"/>
              </a:lnSpc>
              <a:spcBef>
                <a:spcPts val="1000"/>
              </a:spcBef>
              <a:spcAft>
                <a:spcPts val="0"/>
              </a:spcAft>
              <a:buClr>
                <a:schemeClr val="dk1"/>
              </a:buClr>
              <a:buSzPct val="100000"/>
              <a:buChar char="•"/>
            </a:pPr>
            <a:r>
              <a:rPr lang="en-IN"/>
              <a:t>QNX, WinCE, and VxWorks are the most widely used embedded operating systems today.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Overview</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Open-source and Proprietary Operating System</a:t>
            </a:r>
            <a:endParaRPr/>
          </a:p>
          <a:p>
            <a:pPr indent="-228600" lvl="0" marL="228600" rtl="0" algn="l">
              <a:lnSpc>
                <a:spcPct val="90000"/>
              </a:lnSpc>
              <a:spcBef>
                <a:spcPts val="1000"/>
              </a:spcBef>
              <a:spcAft>
                <a:spcPts val="0"/>
              </a:spcAft>
              <a:buClr>
                <a:schemeClr val="dk1"/>
              </a:buClr>
              <a:buSzPts val="2800"/>
              <a:buChar char="•"/>
            </a:pPr>
            <a:r>
              <a:rPr lang="en-IN"/>
              <a:t>Fundamentals of </a:t>
            </a:r>
            <a:endParaRPr/>
          </a:p>
          <a:p>
            <a:pPr indent="-228600" lvl="1" marL="685800" rtl="0" algn="l">
              <a:lnSpc>
                <a:spcPct val="90000"/>
              </a:lnSpc>
              <a:spcBef>
                <a:spcPts val="500"/>
              </a:spcBef>
              <a:spcAft>
                <a:spcPts val="0"/>
              </a:spcAft>
              <a:buClr>
                <a:schemeClr val="dk1"/>
              </a:buClr>
              <a:buSzPts val="2400"/>
              <a:buChar char="•"/>
            </a:pPr>
            <a:r>
              <a:rPr lang="en-IN"/>
              <a:t>Distributed Operating System</a:t>
            </a:r>
            <a:endParaRPr/>
          </a:p>
          <a:p>
            <a:pPr indent="-228600" lvl="1" marL="685800" rtl="0" algn="l">
              <a:lnSpc>
                <a:spcPct val="90000"/>
              </a:lnSpc>
              <a:spcBef>
                <a:spcPts val="500"/>
              </a:spcBef>
              <a:spcAft>
                <a:spcPts val="0"/>
              </a:spcAft>
              <a:buClr>
                <a:schemeClr val="dk1"/>
              </a:buClr>
              <a:buSzPts val="2400"/>
              <a:buChar char="•"/>
            </a:pPr>
            <a:r>
              <a:rPr lang="en-IN"/>
              <a:t>Network Operating System</a:t>
            </a:r>
            <a:endParaRPr/>
          </a:p>
          <a:p>
            <a:pPr indent="-228600" lvl="1" marL="685800" rtl="0" algn="l">
              <a:lnSpc>
                <a:spcPct val="90000"/>
              </a:lnSpc>
              <a:spcBef>
                <a:spcPts val="500"/>
              </a:spcBef>
              <a:spcAft>
                <a:spcPts val="0"/>
              </a:spcAft>
              <a:buClr>
                <a:schemeClr val="dk1"/>
              </a:buClr>
              <a:buSzPts val="2400"/>
              <a:buChar char="•"/>
            </a:pPr>
            <a:r>
              <a:rPr lang="en-IN"/>
              <a:t>Embedded Operating Systems</a:t>
            </a:r>
            <a:endParaRPr/>
          </a:p>
          <a:p>
            <a:pPr indent="-228600" lvl="1" marL="685800" rtl="0" algn="l">
              <a:lnSpc>
                <a:spcPct val="90000"/>
              </a:lnSpc>
              <a:spcBef>
                <a:spcPts val="500"/>
              </a:spcBef>
              <a:spcAft>
                <a:spcPts val="0"/>
              </a:spcAft>
              <a:buClr>
                <a:schemeClr val="dk1"/>
              </a:buClr>
              <a:buSzPts val="2400"/>
              <a:buChar char="•"/>
            </a:pPr>
            <a:r>
              <a:rPr lang="en-IN"/>
              <a:t>Cloud and IoT Operating Systems</a:t>
            </a:r>
            <a:endParaRPr/>
          </a:p>
          <a:p>
            <a:pPr indent="-228600" lvl="1" marL="685800" rtl="0" algn="l">
              <a:lnSpc>
                <a:spcPct val="90000"/>
              </a:lnSpc>
              <a:spcBef>
                <a:spcPts val="500"/>
              </a:spcBef>
              <a:spcAft>
                <a:spcPts val="0"/>
              </a:spcAft>
              <a:buClr>
                <a:schemeClr val="dk1"/>
              </a:buClr>
              <a:buSzPts val="2400"/>
              <a:buChar char="•"/>
            </a:pPr>
            <a:r>
              <a:rPr lang="en-IN"/>
              <a:t>Real-Time Operating System</a:t>
            </a:r>
            <a:endParaRPr/>
          </a:p>
          <a:p>
            <a:pPr indent="-228600" lvl="1" marL="685800" rtl="0" algn="l">
              <a:lnSpc>
                <a:spcPct val="90000"/>
              </a:lnSpc>
              <a:spcBef>
                <a:spcPts val="500"/>
              </a:spcBef>
              <a:spcAft>
                <a:spcPts val="0"/>
              </a:spcAft>
              <a:buClr>
                <a:schemeClr val="dk1"/>
              </a:buClr>
              <a:buSzPts val="2400"/>
              <a:buChar char="•"/>
            </a:pPr>
            <a:r>
              <a:rPr lang="en-IN"/>
              <a:t>Mobile Operating System</a:t>
            </a:r>
            <a:endParaRPr/>
          </a:p>
          <a:p>
            <a:pPr indent="-228600" lvl="1" marL="685800" rtl="0" algn="l">
              <a:lnSpc>
                <a:spcPct val="90000"/>
              </a:lnSpc>
              <a:spcBef>
                <a:spcPts val="500"/>
              </a:spcBef>
              <a:spcAft>
                <a:spcPts val="0"/>
              </a:spcAft>
              <a:buClr>
                <a:schemeClr val="dk1"/>
              </a:buClr>
              <a:buSzPts val="2400"/>
              <a:buChar char="•"/>
            </a:pPr>
            <a:r>
              <a:rPr lang="en-IN"/>
              <a:t>Multimedia Operating System</a:t>
            </a:r>
            <a:endParaRPr/>
          </a:p>
          <a:p>
            <a:pPr indent="-228600" lvl="0" marL="228600" rtl="0" algn="l">
              <a:lnSpc>
                <a:spcPct val="90000"/>
              </a:lnSpc>
              <a:spcBef>
                <a:spcPts val="1000"/>
              </a:spcBef>
              <a:spcAft>
                <a:spcPts val="0"/>
              </a:spcAft>
              <a:buClr>
                <a:schemeClr val="dk1"/>
              </a:buClr>
              <a:buSzPts val="2800"/>
              <a:buChar char="•"/>
            </a:pPr>
            <a:r>
              <a:rPr lang="en-IN"/>
              <a:t>Comparison between Functions of various Special-purpose Operating Systems.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Embedded Operating Systems</a:t>
            </a:r>
            <a:endParaRPr/>
          </a:p>
        </p:txBody>
      </p:sp>
      <p:sp>
        <p:nvSpPr>
          <p:cNvPr id="199" name="Google Shape;19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All embedded systems contain a processor and software. </a:t>
            </a:r>
            <a:endParaRPr/>
          </a:p>
          <a:p>
            <a:pPr indent="-228600" lvl="0" marL="228600" rtl="0" algn="l">
              <a:lnSpc>
                <a:spcPct val="90000"/>
              </a:lnSpc>
              <a:spcBef>
                <a:spcPts val="1000"/>
              </a:spcBef>
              <a:spcAft>
                <a:spcPts val="0"/>
              </a:spcAft>
              <a:buClr>
                <a:schemeClr val="dk1"/>
              </a:buClr>
              <a:buSzPts val="2800"/>
              <a:buChar char="•"/>
            </a:pPr>
            <a:r>
              <a:rPr lang="en-IN"/>
              <a:t>There must be a place for software to store the executable code and temporary storage for run-time data manipulations. </a:t>
            </a:r>
            <a:endParaRPr/>
          </a:p>
          <a:p>
            <a:pPr indent="-228600" lvl="0" marL="228600" rtl="0" algn="l">
              <a:lnSpc>
                <a:spcPct val="90000"/>
              </a:lnSpc>
              <a:spcBef>
                <a:spcPts val="1000"/>
              </a:spcBef>
              <a:spcAft>
                <a:spcPts val="0"/>
              </a:spcAft>
              <a:buClr>
                <a:schemeClr val="dk1"/>
              </a:buClr>
              <a:buSzPts val="2800"/>
              <a:buChar char="•"/>
            </a:pPr>
            <a:r>
              <a:rPr lang="en-IN"/>
              <a:t>These take the form of ROM and RAM respectively. </a:t>
            </a:r>
            <a:endParaRPr/>
          </a:p>
          <a:p>
            <a:pPr indent="-228600" lvl="0" marL="228600" rtl="0" algn="l">
              <a:lnSpc>
                <a:spcPct val="90000"/>
              </a:lnSpc>
              <a:spcBef>
                <a:spcPts val="1000"/>
              </a:spcBef>
              <a:spcAft>
                <a:spcPts val="0"/>
              </a:spcAft>
              <a:buClr>
                <a:schemeClr val="dk1"/>
              </a:buClr>
              <a:buSzPts val="2800"/>
              <a:buChar char="•"/>
            </a:pPr>
            <a:r>
              <a:rPr lang="en-IN"/>
              <a:t>All embedded systems must also contain some form of inputs and outputs to function. </a:t>
            </a:r>
            <a:endParaRPr/>
          </a:p>
          <a:p>
            <a:pPr indent="-228600" lvl="0" marL="228600" rtl="0" algn="l">
              <a:lnSpc>
                <a:spcPct val="90000"/>
              </a:lnSpc>
              <a:spcBef>
                <a:spcPts val="1000"/>
              </a:spcBef>
              <a:spcAft>
                <a:spcPts val="0"/>
              </a:spcAft>
              <a:buClr>
                <a:schemeClr val="dk1"/>
              </a:buClr>
              <a:buSzPts val="2800"/>
              <a:buChar char="•"/>
            </a:pPr>
            <a:r>
              <a:rPr lang="en-IN"/>
              <a:t>Within the exception of these few common features, the rest of the embedded hardware is usually unique and varies from application to application.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Embedded Operating Systems</a:t>
            </a:r>
            <a:endParaRPr/>
          </a:p>
        </p:txBody>
      </p:sp>
      <p:sp>
        <p:nvSpPr>
          <p:cNvPr id="205" name="Google Shape;20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hardware running an embedded operating system can be very limited in resources, therefore embedded design of these operating systems may have a narrow scope tailored to a specific application in order to achieve desired operation under these constraints. </a:t>
            </a:r>
            <a:endParaRPr/>
          </a:p>
          <a:p>
            <a:pPr indent="-228600" lvl="0" marL="228600" rtl="0" algn="l">
              <a:lnSpc>
                <a:spcPct val="90000"/>
              </a:lnSpc>
              <a:spcBef>
                <a:spcPts val="1000"/>
              </a:spcBef>
              <a:spcAft>
                <a:spcPts val="0"/>
              </a:spcAft>
              <a:buClr>
                <a:schemeClr val="dk1"/>
              </a:buClr>
              <a:buSzPts val="2800"/>
              <a:buChar char="•"/>
            </a:pPr>
            <a:r>
              <a:rPr lang="en-IN"/>
              <a:t>The embedded operating system that organizes and controls the hardware usually determines the rest of the embedded hardware needed.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Embedded Operating Systems</a:t>
            </a:r>
            <a:endParaRPr/>
          </a:p>
        </p:txBody>
      </p:sp>
      <p:sp>
        <p:nvSpPr>
          <p:cNvPr id="211" name="Google Shape;2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In order to take better advantage of the processing power of the CPU, software developers may write critical code directly in assembly. </a:t>
            </a:r>
            <a:endParaRPr/>
          </a:p>
          <a:p>
            <a:pPr indent="-228600" lvl="0" marL="228600" rtl="0" algn="l">
              <a:lnSpc>
                <a:spcPct val="90000"/>
              </a:lnSpc>
              <a:spcBef>
                <a:spcPts val="1000"/>
              </a:spcBef>
              <a:spcAft>
                <a:spcPts val="0"/>
              </a:spcAft>
              <a:buClr>
                <a:schemeClr val="dk1"/>
              </a:buClr>
              <a:buSzPts val="2800"/>
              <a:buChar char="•"/>
            </a:pPr>
            <a:r>
              <a:rPr lang="en-IN"/>
              <a:t>This machine efficient language can potentially result in gains in speed and determinism at the cost of portability and maintainability. </a:t>
            </a:r>
            <a:endParaRPr/>
          </a:p>
          <a:p>
            <a:pPr indent="-228600" lvl="0" marL="228600" rtl="0" algn="l">
              <a:lnSpc>
                <a:spcPct val="90000"/>
              </a:lnSpc>
              <a:spcBef>
                <a:spcPts val="1000"/>
              </a:spcBef>
              <a:spcAft>
                <a:spcPts val="0"/>
              </a:spcAft>
              <a:buClr>
                <a:schemeClr val="dk1"/>
              </a:buClr>
              <a:buSzPts val="2800"/>
              <a:buChar char="•"/>
            </a:pPr>
            <a:r>
              <a:rPr lang="en-IN"/>
              <a:t>Often, embedded operating systems are written entirely in more portable languages, like C, however.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Embedded Operating Systems</a:t>
            </a:r>
            <a:endParaRPr/>
          </a:p>
        </p:txBody>
      </p:sp>
      <p:sp>
        <p:nvSpPr>
          <p:cNvPr id="217" name="Google Shape;2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An important difference between most embedded operating systems and desktop operating systems is that the application, including the operating system, is usually statically linked together into a single executable image. </a:t>
            </a:r>
            <a:endParaRPr/>
          </a:p>
          <a:p>
            <a:pPr indent="-228600" lvl="0" marL="228600" rtl="0" algn="l">
              <a:lnSpc>
                <a:spcPct val="90000"/>
              </a:lnSpc>
              <a:spcBef>
                <a:spcPts val="1000"/>
              </a:spcBef>
              <a:spcAft>
                <a:spcPts val="0"/>
              </a:spcAft>
              <a:buClr>
                <a:schemeClr val="dk1"/>
              </a:buClr>
              <a:buSzPts val="2800"/>
              <a:buChar char="•"/>
            </a:pPr>
            <a:r>
              <a:rPr lang="en-IN"/>
              <a:t>Unlike a desktop operating system, the embedded operating system does not load and execute applications.</a:t>
            </a:r>
            <a:endParaRPr/>
          </a:p>
          <a:p>
            <a:pPr indent="-228600" lvl="0" marL="228600" rtl="0" algn="l">
              <a:lnSpc>
                <a:spcPct val="90000"/>
              </a:lnSpc>
              <a:spcBef>
                <a:spcPts val="1000"/>
              </a:spcBef>
              <a:spcAft>
                <a:spcPts val="0"/>
              </a:spcAft>
              <a:buClr>
                <a:schemeClr val="dk1"/>
              </a:buClr>
              <a:buSzPts val="2800"/>
              <a:buChar char="•"/>
            </a:pPr>
            <a:r>
              <a:rPr lang="en-IN"/>
              <a:t>This means that the system is only able to run a single application.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Cloud and IoT Operating Systems</a:t>
            </a:r>
            <a:endParaRPr/>
          </a:p>
        </p:txBody>
      </p:sp>
      <p:sp>
        <p:nvSpPr>
          <p:cNvPr id="223" name="Google Shape;223;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Cloud Operating Systems</a:t>
            </a:r>
            <a:endParaRPr/>
          </a:p>
        </p:txBody>
      </p:sp>
      <p:sp>
        <p:nvSpPr>
          <p:cNvPr id="229" name="Google Shape;2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cloud operating system is a type of operating system designed to operate within cloud computing and virtualization environments. </a:t>
            </a:r>
            <a:endParaRPr/>
          </a:p>
          <a:p>
            <a:pPr indent="-228600" lvl="0" marL="228600" rtl="0" algn="l">
              <a:lnSpc>
                <a:spcPct val="90000"/>
              </a:lnSpc>
              <a:spcBef>
                <a:spcPts val="1000"/>
              </a:spcBef>
              <a:spcAft>
                <a:spcPts val="0"/>
              </a:spcAft>
              <a:buClr>
                <a:schemeClr val="dk1"/>
              </a:buClr>
              <a:buSzPts val="2800"/>
              <a:buChar char="•"/>
            </a:pPr>
            <a:r>
              <a:rPr lang="en-IN"/>
              <a:t>A cloud operating system manages the operation, execution and processes of virtual machines, virtual servers and virtual infrastructure, as well as the back-end hardware and software resources.</a:t>
            </a:r>
            <a:endParaRPr/>
          </a:p>
          <a:p>
            <a:pPr indent="-228600" lvl="0" marL="228600" rtl="0" algn="l">
              <a:lnSpc>
                <a:spcPct val="90000"/>
              </a:lnSpc>
              <a:spcBef>
                <a:spcPts val="1000"/>
              </a:spcBef>
              <a:spcAft>
                <a:spcPts val="0"/>
              </a:spcAft>
              <a:buClr>
                <a:schemeClr val="dk1"/>
              </a:buClr>
              <a:buSzPts val="2800"/>
              <a:buChar char="•"/>
            </a:pPr>
            <a:r>
              <a:rPr lang="en-IN"/>
              <a:t>A cloud operating system may also be called a virtual operating system.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Cloud Operating Systems</a:t>
            </a:r>
            <a:endParaRPr/>
          </a:p>
        </p:txBody>
      </p:sp>
      <p:sp>
        <p:nvSpPr>
          <p:cNvPr id="235" name="Google Shape;23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IN"/>
              <a:t>A cloud operating system primarily manages the operation of one or more virtual machines within a virtualized environment. Depending on the virtual environment and cloud services in use, the functionality of cloud operating systems varies.</a:t>
            </a:r>
            <a:endParaRPr/>
          </a:p>
          <a:p>
            <a:pPr indent="-228600" lvl="0" marL="228600" rtl="0" algn="l">
              <a:lnSpc>
                <a:spcPct val="90000"/>
              </a:lnSpc>
              <a:spcBef>
                <a:spcPts val="1000"/>
              </a:spcBef>
              <a:spcAft>
                <a:spcPts val="0"/>
              </a:spcAft>
              <a:buClr>
                <a:schemeClr val="dk1"/>
              </a:buClr>
              <a:buSzPct val="100000"/>
              <a:buChar char="•"/>
            </a:pPr>
            <a:r>
              <a:rPr lang="en-IN"/>
              <a:t>For example, a cloud operating system developed to be used within a computing-specific environment will manage the processes and threads of a single or cluster of virtual machines and servers. Similarly, a light-end cloud OS might provide end users with pre-installed applications and services, accessed through an Internet browser.</a:t>
            </a:r>
            <a:endParaRPr/>
          </a:p>
          <a:p>
            <a:pPr indent="-228600" lvl="0" marL="228600" rtl="0" algn="l">
              <a:lnSpc>
                <a:spcPct val="90000"/>
              </a:lnSpc>
              <a:spcBef>
                <a:spcPts val="1000"/>
              </a:spcBef>
              <a:spcAft>
                <a:spcPts val="0"/>
              </a:spcAft>
              <a:buClr>
                <a:schemeClr val="dk1"/>
              </a:buClr>
              <a:buSzPct val="100000"/>
              <a:buChar char="•"/>
            </a:pPr>
            <a:r>
              <a:rPr lang="en-IN"/>
              <a:t>Microsoft Windows Azure and Google Chrome OS are among current examples of cloud operating systems.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Cloud OS (read more)</a:t>
            </a:r>
            <a:endParaRPr/>
          </a:p>
        </p:txBody>
      </p:sp>
      <p:sp>
        <p:nvSpPr>
          <p:cNvPr id="241" name="Google Shape;24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https://www.jigsawacademy.com/blogs/cloud-computing/cloud-operating-system/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IoT Operating Systems</a:t>
            </a:r>
            <a:endParaRPr/>
          </a:p>
        </p:txBody>
      </p:sp>
      <p:sp>
        <p:nvSpPr>
          <p:cNvPr id="247" name="Google Shape;24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IoT operating systems allow users to perform the basic functions of a computer within an internet-connected device.</a:t>
            </a:r>
            <a:endParaRPr/>
          </a:p>
          <a:p>
            <a:pPr indent="-228600" lvl="0" marL="228600" rtl="0" algn="l">
              <a:lnSpc>
                <a:spcPct val="90000"/>
              </a:lnSpc>
              <a:spcBef>
                <a:spcPts val="1000"/>
              </a:spcBef>
              <a:spcAft>
                <a:spcPts val="0"/>
              </a:spcAft>
              <a:buClr>
                <a:schemeClr val="dk1"/>
              </a:buClr>
              <a:buSzPts val="2800"/>
              <a:buChar char="•"/>
            </a:pPr>
            <a:r>
              <a:rPr lang="en-IN"/>
              <a:t>IoT operating systems are embedded within IoT devices and connect to a greater network of devices.</a:t>
            </a:r>
            <a:endParaRPr/>
          </a:p>
          <a:p>
            <a:pPr indent="-228600" lvl="0" marL="228600" rtl="0" algn="l">
              <a:lnSpc>
                <a:spcPct val="90000"/>
              </a:lnSpc>
              <a:spcBef>
                <a:spcPts val="1000"/>
              </a:spcBef>
              <a:spcAft>
                <a:spcPts val="0"/>
              </a:spcAft>
              <a:buClr>
                <a:schemeClr val="dk1"/>
              </a:buClr>
              <a:buSzPts val="2800"/>
              <a:buChar char="•"/>
            </a:pPr>
            <a:r>
              <a:rPr lang="en-IN"/>
              <a:t>These operating systems provide similar functionality to that of a computer by delivering processing capacity for memory and data storage purposes.</a:t>
            </a:r>
            <a:endParaRPr/>
          </a:p>
          <a:p>
            <a:pPr indent="-228600" lvl="0" marL="228600" rtl="0" algn="l">
              <a:lnSpc>
                <a:spcPct val="90000"/>
              </a:lnSpc>
              <a:spcBef>
                <a:spcPts val="1000"/>
              </a:spcBef>
              <a:spcAft>
                <a:spcPts val="0"/>
              </a:spcAft>
              <a:buClr>
                <a:schemeClr val="dk1"/>
              </a:buClr>
              <a:buSzPts val="2800"/>
              <a:buChar char="•"/>
            </a:pPr>
            <a:r>
              <a:rPr lang="en-IN"/>
              <a:t>These systems can run and process all software run on the device. </a:t>
            </a:r>
            <a:endParaRPr/>
          </a:p>
          <a:p>
            <a:pPr indent="-228600" lvl="0" marL="228600" rtl="0" algn="l">
              <a:lnSpc>
                <a:spcPct val="90000"/>
              </a:lnSpc>
              <a:spcBef>
                <a:spcPts val="1000"/>
              </a:spcBef>
              <a:spcAft>
                <a:spcPts val="0"/>
              </a:spcAft>
              <a:buClr>
                <a:schemeClr val="dk1"/>
              </a:buClr>
              <a:buSzPts val="2800"/>
              <a:buChar char="•"/>
            </a:pPr>
            <a:r>
              <a:rPr lang="en-IN"/>
              <a:t>IoT operating systems connect to IoT device management software.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IoT Operating Systems</a:t>
            </a:r>
            <a:endParaRPr/>
          </a:p>
        </p:txBody>
      </p:sp>
      <p:sp>
        <p:nvSpPr>
          <p:cNvPr id="253" name="Google Shape;25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IoT Operating Systems must:</a:t>
            </a:r>
            <a:endParaRPr/>
          </a:p>
          <a:p>
            <a:pPr indent="-228600" lvl="1" marL="685800" rtl="0" algn="l">
              <a:lnSpc>
                <a:spcPct val="90000"/>
              </a:lnSpc>
              <a:spcBef>
                <a:spcPts val="500"/>
              </a:spcBef>
              <a:spcAft>
                <a:spcPts val="0"/>
              </a:spcAft>
              <a:buClr>
                <a:schemeClr val="dk1"/>
              </a:buClr>
              <a:buSzPts val="2400"/>
              <a:buChar char="•"/>
            </a:pPr>
            <a:r>
              <a:rPr lang="en-IN"/>
              <a:t>Provide the ability to embed the system within an internet-connected device</a:t>
            </a:r>
            <a:endParaRPr/>
          </a:p>
          <a:p>
            <a:pPr indent="-228600" lvl="1" marL="685800" rtl="0" algn="l">
              <a:lnSpc>
                <a:spcPct val="90000"/>
              </a:lnSpc>
              <a:spcBef>
                <a:spcPts val="500"/>
              </a:spcBef>
              <a:spcAft>
                <a:spcPts val="0"/>
              </a:spcAft>
              <a:buClr>
                <a:schemeClr val="dk1"/>
              </a:buClr>
              <a:buSzPts val="2400"/>
              <a:buChar char="•"/>
            </a:pPr>
            <a:r>
              <a:rPr lang="en-IN"/>
              <a:t>Manage the software run on the device</a:t>
            </a:r>
            <a:endParaRPr/>
          </a:p>
          <a:p>
            <a:pPr indent="-228600" lvl="1" marL="685800" rtl="0" algn="l">
              <a:lnSpc>
                <a:spcPct val="90000"/>
              </a:lnSpc>
              <a:spcBef>
                <a:spcPts val="500"/>
              </a:spcBef>
              <a:spcAft>
                <a:spcPts val="0"/>
              </a:spcAft>
              <a:buClr>
                <a:schemeClr val="dk1"/>
              </a:buClr>
              <a:buSzPts val="2400"/>
              <a:buChar char="•"/>
            </a:pPr>
            <a:r>
              <a:rPr lang="en-IN"/>
              <a:t>Process and store memory and data</a:t>
            </a:r>
            <a:endParaRPr/>
          </a:p>
          <a:p>
            <a:pPr indent="-228600" lvl="0" marL="228600" rtl="0" algn="l">
              <a:lnSpc>
                <a:spcPct val="90000"/>
              </a:lnSpc>
              <a:spcBef>
                <a:spcPts val="1000"/>
              </a:spcBef>
              <a:spcAft>
                <a:spcPts val="0"/>
              </a:spcAft>
              <a:buClr>
                <a:schemeClr val="dk1"/>
              </a:buClr>
              <a:buSzPts val="2800"/>
              <a:buChar char="•"/>
            </a:pPr>
            <a:r>
              <a:rPr lang="en-IN"/>
              <a:t>IoT Operating Systems Examples</a:t>
            </a:r>
            <a:endParaRPr/>
          </a:p>
          <a:p>
            <a:pPr indent="-228600" lvl="1" marL="685800" rtl="0" algn="l">
              <a:lnSpc>
                <a:spcPct val="90000"/>
              </a:lnSpc>
              <a:spcBef>
                <a:spcPts val="500"/>
              </a:spcBef>
              <a:spcAft>
                <a:spcPts val="0"/>
              </a:spcAft>
              <a:buClr>
                <a:schemeClr val="dk1"/>
              </a:buClr>
              <a:buSzPts val="2400"/>
              <a:buChar char="•"/>
            </a:pPr>
            <a:r>
              <a:rPr lang="en-IN"/>
              <a:t>Nucleus RTOS</a:t>
            </a:r>
            <a:endParaRPr/>
          </a:p>
          <a:p>
            <a:pPr indent="-228600" lvl="1" marL="685800" rtl="0" algn="l">
              <a:lnSpc>
                <a:spcPct val="90000"/>
              </a:lnSpc>
              <a:spcBef>
                <a:spcPts val="500"/>
              </a:spcBef>
              <a:spcAft>
                <a:spcPts val="0"/>
              </a:spcAft>
              <a:buClr>
                <a:schemeClr val="dk1"/>
              </a:buClr>
              <a:buSzPts val="2400"/>
              <a:buChar char="•"/>
            </a:pPr>
            <a:r>
              <a:rPr lang="en-IN"/>
              <a:t>Amazon FreeRTOS</a:t>
            </a:r>
            <a:endParaRPr/>
          </a:p>
          <a:p>
            <a:pPr indent="-228600" lvl="1" marL="685800" rtl="0" algn="l">
              <a:lnSpc>
                <a:spcPct val="90000"/>
              </a:lnSpc>
              <a:spcBef>
                <a:spcPts val="500"/>
              </a:spcBef>
              <a:spcAft>
                <a:spcPts val="0"/>
              </a:spcAft>
              <a:buClr>
                <a:schemeClr val="dk1"/>
              </a:buClr>
              <a:buSzPts val="2400"/>
              <a:buChar char="•"/>
            </a:pPr>
            <a:r>
              <a:rPr lang="en-IN"/>
              <a:t>TinyOS</a:t>
            </a:r>
            <a:endParaRPr/>
          </a:p>
          <a:p>
            <a:pPr indent="-228600" lvl="1" marL="685800" rtl="0" algn="l">
              <a:lnSpc>
                <a:spcPct val="90000"/>
              </a:lnSpc>
              <a:spcBef>
                <a:spcPts val="500"/>
              </a:spcBef>
              <a:spcAft>
                <a:spcPts val="0"/>
              </a:spcAft>
              <a:buClr>
                <a:schemeClr val="dk1"/>
              </a:buClr>
              <a:buSzPts val="2400"/>
              <a:buChar char="•"/>
            </a:pPr>
            <a:r>
              <a:rPr lang="en-IN"/>
              <a:t>Windows 10 IoT</a:t>
            </a:r>
            <a:endParaRPr/>
          </a:p>
          <a:p>
            <a:pPr indent="-228600" lvl="1" marL="685800" rtl="0" algn="l">
              <a:lnSpc>
                <a:spcPct val="90000"/>
              </a:lnSpc>
              <a:spcBef>
                <a:spcPts val="500"/>
              </a:spcBef>
              <a:spcAft>
                <a:spcPts val="0"/>
              </a:spcAft>
              <a:buClr>
                <a:schemeClr val="dk1"/>
              </a:buClr>
              <a:buSzPts val="2400"/>
              <a:buChar char="•"/>
            </a:pPr>
            <a:r>
              <a:rPr lang="en-IN"/>
              <a:t>Tizen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Open-source and Proprietary Operating System</a:t>
            </a:r>
            <a:endParaRPr/>
          </a:p>
        </p:txBody>
      </p:sp>
      <p:sp>
        <p:nvSpPr>
          <p:cNvPr id="97" name="Google Shape;9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Real-Time Operating System</a:t>
            </a:r>
            <a:endParaRPr/>
          </a:p>
        </p:txBody>
      </p:sp>
      <p:sp>
        <p:nvSpPr>
          <p:cNvPr id="259" name="Google Shape;259;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Real-Time Operating System</a:t>
            </a:r>
            <a:endParaRPr/>
          </a:p>
        </p:txBody>
      </p:sp>
      <p:sp>
        <p:nvSpPr>
          <p:cNvPr id="265" name="Google Shape;26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N"/>
              <a:t>A real-time operating system (RTOS) is an operating system (OS) intended to serve real-time applications that process data as it comes in, typically without buffer delays. </a:t>
            </a:r>
            <a:endParaRPr/>
          </a:p>
          <a:p>
            <a:pPr indent="-228600" lvl="0" marL="228600" rtl="0" algn="l">
              <a:lnSpc>
                <a:spcPct val="90000"/>
              </a:lnSpc>
              <a:spcBef>
                <a:spcPts val="1000"/>
              </a:spcBef>
              <a:spcAft>
                <a:spcPts val="0"/>
              </a:spcAft>
              <a:buClr>
                <a:schemeClr val="dk1"/>
              </a:buClr>
              <a:buSzPct val="100000"/>
              <a:buChar char="•"/>
            </a:pPr>
            <a:r>
              <a:rPr lang="en-IN"/>
              <a:t>Processing time requirements (including any OS delay) are measured in tenths of seconds or shorter increments of time. </a:t>
            </a:r>
            <a:endParaRPr/>
          </a:p>
          <a:p>
            <a:pPr indent="-228600" lvl="0" marL="228600" rtl="0" algn="l">
              <a:lnSpc>
                <a:spcPct val="90000"/>
              </a:lnSpc>
              <a:spcBef>
                <a:spcPts val="1000"/>
              </a:spcBef>
              <a:spcAft>
                <a:spcPts val="0"/>
              </a:spcAft>
              <a:buClr>
                <a:schemeClr val="dk1"/>
              </a:buClr>
              <a:buSzPct val="100000"/>
              <a:buChar char="•"/>
            </a:pPr>
            <a:r>
              <a:rPr lang="en-IN"/>
              <a:t>A real-time system is a time-bound system which has well-defined, fixed time constraints. </a:t>
            </a:r>
            <a:endParaRPr/>
          </a:p>
          <a:p>
            <a:pPr indent="-228600" lvl="0" marL="228600" rtl="0" algn="l">
              <a:lnSpc>
                <a:spcPct val="90000"/>
              </a:lnSpc>
              <a:spcBef>
                <a:spcPts val="1000"/>
              </a:spcBef>
              <a:spcAft>
                <a:spcPts val="0"/>
              </a:spcAft>
              <a:buClr>
                <a:schemeClr val="dk1"/>
              </a:buClr>
              <a:buSzPct val="100000"/>
              <a:buChar char="•"/>
            </a:pPr>
            <a:r>
              <a:rPr lang="en-IN"/>
              <a:t>Processing must be done within the defined constraints or the system will fail. </a:t>
            </a:r>
            <a:endParaRPr/>
          </a:p>
          <a:p>
            <a:pPr indent="-228600" lvl="0" marL="228600" rtl="0" algn="l">
              <a:lnSpc>
                <a:spcPct val="90000"/>
              </a:lnSpc>
              <a:spcBef>
                <a:spcPts val="1000"/>
              </a:spcBef>
              <a:spcAft>
                <a:spcPts val="0"/>
              </a:spcAft>
              <a:buClr>
                <a:schemeClr val="dk1"/>
              </a:buClr>
              <a:buSzPct val="100000"/>
              <a:buChar char="•"/>
            </a:pPr>
            <a:r>
              <a:rPr lang="en-IN"/>
              <a:t>They either are event-driven or time-sharing. </a:t>
            </a:r>
            <a:endParaRPr/>
          </a:p>
          <a:p>
            <a:pPr indent="-228600" lvl="1" marL="685800" rtl="0" algn="l">
              <a:lnSpc>
                <a:spcPct val="90000"/>
              </a:lnSpc>
              <a:spcBef>
                <a:spcPts val="500"/>
              </a:spcBef>
              <a:spcAft>
                <a:spcPts val="0"/>
              </a:spcAft>
              <a:buClr>
                <a:schemeClr val="dk1"/>
              </a:buClr>
              <a:buSzPct val="100000"/>
              <a:buChar char="•"/>
            </a:pPr>
            <a:r>
              <a:rPr lang="en-IN"/>
              <a:t>Event-driven systems switch between tasks based on their priorities, while time-sharing systems switch the task based on clock interrupts. </a:t>
            </a:r>
            <a:endParaRPr/>
          </a:p>
          <a:p>
            <a:pPr indent="-228600" lvl="0" marL="228600" rtl="0" algn="l">
              <a:lnSpc>
                <a:spcPct val="90000"/>
              </a:lnSpc>
              <a:spcBef>
                <a:spcPts val="1000"/>
              </a:spcBef>
              <a:spcAft>
                <a:spcPts val="0"/>
              </a:spcAft>
              <a:buClr>
                <a:schemeClr val="dk1"/>
              </a:buClr>
              <a:buSzPct val="100000"/>
              <a:buChar char="•"/>
            </a:pPr>
            <a:r>
              <a:rPr lang="en-IN"/>
              <a:t>Most RTOSs use a pre-emptive scheduling algorithm.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Real-Time Operating System</a:t>
            </a:r>
            <a:endParaRPr/>
          </a:p>
        </p:txBody>
      </p:sp>
      <p:sp>
        <p:nvSpPr>
          <p:cNvPr id="271" name="Google Shape;27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IN"/>
              <a:t>A key characteristic of an RTOS is the level of its consistency concerning the amount of time it takes to accept and complete an application's task; the variability is 'jitter'.</a:t>
            </a:r>
            <a:endParaRPr/>
          </a:p>
          <a:p>
            <a:pPr indent="-228600" lvl="0" marL="228600" rtl="0" algn="l">
              <a:lnSpc>
                <a:spcPct val="90000"/>
              </a:lnSpc>
              <a:spcBef>
                <a:spcPts val="1000"/>
              </a:spcBef>
              <a:spcAft>
                <a:spcPts val="0"/>
              </a:spcAft>
              <a:buClr>
                <a:schemeClr val="dk1"/>
              </a:buClr>
              <a:buSzPct val="100000"/>
              <a:buChar char="•"/>
            </a:pPr>
            <a:r>
              <a:rPr lang="en-IN"/>
              <a:t>A 'hard' real-time operating system (Hard RTOS) has less jitter than a 'soft' real-time operating system (Soft RTOS). </a:t>
            </a:r>
            <a:endParaRPr/>
          </a:p>
          <a:p>
            <a:pPr indent="-228600" lvl="0" marL="228600" rtl="0" algn="l">
              <a:lnSpc>
                <a:spcPct val="90000"/>
              </a:lnSpc>
              <a:spcBef>
                <a:spcPts val="1000"/>
              </a:spcBef>
              <a:spcAft>
                <a:spcPts val="0"/>
              </a:spcAft>
              <a:buClr>
                <a:schemeClr val="dk1"/>
              </a:buClr>
              <a:buSzPct val="100000"/>
              <a:buChar char="•"/>
            </a:pPr>
            <a:r>
              <a:rPr lang="en-IN"/>
              <a:t>The late answer is a wrong answer in a hard RTOS while a late answer is acceptable in a soft RTOS. </a:t>
            </a:r>
            <a:endParaRPr/>
          </a:p>
          <a:p>
            <a:pPr indent="-228600" lvl="0" marL="228600" rtl="0" algn="l">
              <a:lnSpc>
                <a:spcPct val="90000"/>
              </a:lnSpc>
              <a:spcBef>
                <a:spcPts val="1000"/>
              </a:spcBef>
              <a:spcAft>
                <a:spcPts val="0"/>
              </a:spcAft>
              <a:buClr>
                <a:schemeClr val="dk1"/>
              </a:buClr>
              <a:buSzPct val="100000"/>
              <a:buChar char="•"/>
            </a:pPr>
            <a:r>
              <a:rPr lang="en-IN"/>
              <a:t>The chief design goal is not high throughput, but rather a guarantee of a soft or hard performance category. </a:t>
            </a:r>
            <a:endParaRPr/>
          </a:p>
          <a:p>
            <a:pPr indent="-228600" lvl="0" marL="228600" rtl="0" algn="l">
              <a:lnSpc>
                <a:spcPct val="90000"/>
              </a:lnSpc>
              <a:spcBef>
                <a:spcPts val="1000"/>
              </a:spcBef>
              <a:spcAft>
                <a:spcPts val="0"/>
              </a:spcAft>
              <a:buClr>
                <a:schemeClr val="dk1"/>
              </a:buClr>
              <a:buSzPct val="100000"/>
              <a:buChar char="•"/>
            </a:pPr>
            <a:r>
              <a:rPr lang="en-IN"/>
              <a:t>An RTOS that can usually or generally meet a deadline is a soft real-time OS, but if it can meet a deadline deterministically it is a hard real-time 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Real-Time Operating System</a:t>
            </a:r>
            <a:endParaRPr/>
          </a:p>
        </p:txBody>
      </p:sp>
      <p:sp>
        <p:nvSpPr>
          <p:cNvPr id="277" name="Google Shape;27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An RTOS has an advanced algorithm for scheduling. </a:t>
            </a:r>
            <a:endParaRPr/>
          </a:p>
          <a:p>
            <a:pPr indent="-228600" lvl="0" marL="228600" rtl="0" algn="l">
              <a:lnSpc>
                <a:spcPct val="90000"/>
              </a:lnSpc>
              <a:spcBef>
                <a:spcPts val="1000"/>
              </a:spcBef>
              <a:spcAft>
                <a:spcPts val="0"/>
              </a:spcAft>
              <a:buClr>
                <a:schemeClr val="dk1"/>
              </a:buClr>
              <a:buSzPts val="2800"/>
              <a:buChar char="•"/>
            </a:pPr>
            <a:r>
              <a:rPr lang="en-IN"/>
              <a:t>Scheduler flexibility enables a wider, computer-system orchestration of process priorities, but a real-time OS is more frequently dedicated to a narrow set of applications. </a:t>
            </a:r>
            <a:endParaRPr/>
          </a:p>
          <a:p>
            <a:pPr indent="-228600" lvl="0" marL="228600" rtl="0" algn="l">
              <a:lnSpc>
                <a:spcPct val="90000"/>
              </a:lnSpc>
              <a:spcBef>
                <a:spcPts val="1000"/>
              </a:spcBef>
              <a:spcAft>
                <a:spcPts val="0"/>
              </a:spcAft>
              <a:buClr>
                <a:schemeClr val="dk1"/>
              </a:buClr>
              <a:buSzPts val="2800"/>
              <a:buChar char="•"/>
            </a:pPr>
            <a:r>
              <a:rPr lang="en-IN"/>
              <a:t>Key factors in a real-time OS are minimal interrupt latency and minimal thread switching latency; a real-time OS is valued more for how quickly or how predictably it can respond than for the amount of work it can perform in a given period of time.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Mobile Operating System</a:t>
            </a:r>
            <a:endParaRPr/>
          </a:p>
        </p:txBody>
      </p:sp>
      <p:sp>
        <p:nvSpPr>
          <p:cNvPr id="283" name="Google Shape;28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Mobile Operating System</a:t>
            </a:r>
            <a:endParaRPr/>
          </a:p>
        </p:txBody>
      </p:sp>
      <p:sp>
        <p:nvSpPr>
          <p:cNvPr id="289" name="Google Shape;28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mobile operating system is an operating system for mobile phones, tablets, smartwatches, smart speakers, or other mobile devices. </a:t>
            </a:r>
            <a:endParaRPr/>
          </a:p>
          <a:p>
            <a:pPr indent="-228600" lvl="0" marL="228600" rtl="0" algn="l">
              <a:lnSpc>
                <a:spcPct val="90000"/>
              </a:lnSpc>
              <a:spcBef>
                <a:spcPts val="1000"/>
              </a:spcBef>
              <a:spcAft>
                <a:spcPts val="0"/>
              </a:spcAft>
              <a:buClr>
                <a:schemeClr val="dk1"/>
              </a:buClr>
              <a:buSzPts val="2800"/>
              <a:buChar char="•"/>
            </a:pPr>
            <a:r>
              <a:rPr lang="en-IN"/>
              <a:t>Mobile operating systems combine features of a personal computer operating system with other features useful for mobile or handheld use, and usually including a wireless inbuilt modem and SIM tray for telephony and data connection. </a:t>
            </a:r>
            <a:endParaRPr/>
          </a:p>
          <a:p>
            <a:pPr indent="-228600" lvl="0" marL="228600" rtl="0" algn="l">
              <a:lnSpc>
                <a:spcPct val="90000"/>
              </a:lnSpc>
              <a:spcBef>
                <a:spcPts val="1000"/>
              </a:spcBef>
              <a:spcAft>
                <a:spcPts val="0"/>
              </a:spcAft>
              <a:buClr>
                <a:schemeClr val="dk1"/>
              </a:buClr>
              <a:buSzPts val="2800"/>
              <a:buChar char="•"/>
            </a:pPr>
            <a:r>
              <a:rPr lang="en-IN"/>
              <a:t>By Q1 2018, over 383 million smartphones were sold with 86.2 percent running Android and 12.9 percent running iOS.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Mobile Operating System</a:t>
            </a:r>
            <a:endParaRPr/>
          </a:p>
        </p:txBody>
      </p:sp>
      <p:sp>
        <p:nvSpPr>
          <p:cNvPr id="295" name="Google Shape;29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Mobile Operating System</a:t>
            </a:r>
            <a:endParaRPr/>
          </a:p>
        </p:txBody>
      </p:sp>
      <p:sp>
        <p:nvSpPr>
          <p:cNvPr id="301" name="Google Shape;30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Mobile Operating System</a:t>
            </a:r>
            <a:endParaRPr/>
          </a:p>
        </p:txBody>
      </p:sp>
      <p:sp>
        <p:nvSpPr>
          <p:cNvPr id="307" name="Google Shape;30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Mobile Operating System</a:t>
            </a:r>
            <a:endParaRPr/>
          </a:p>
        </p:txBody>
      </p:sp>
      <p:sp>
        <p:nvSpPr>
          <p:cNvPr id="313" name="Google Shape;31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Open-source Software</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Open-source software (OSS) is computer software that is released under a license in which the copyright holder grants users the rights to use, study, change, and distribute the software and its source code to anyone and for any purpose.</a:t>
            </a:r>
            <a:endParaRPr/>
          </a:p>
          <a:p>
            <a:pPr indent="-228600" lvl="0" marL="228600" rtl="0" algn="l">
              <a:lnSpc>
                <a:spcPct val="90000"/>
              </a:lnSpc>
              <a:spcBef>
                <a:spcPts val="1000"/>
              </a:spcBef>
              <a:spcAft>
                <a:spcPts val="0"/>
              </a:spcAft>
              <a:buClr>
                <a:schemeClr val="dk1"/>
              </a:buClr>
              <a:buSzPts val="2800"/>
              <a:buChar char="•"/>
            </a:pPr>
            <a:r>
              <a:rPr lang="en-IN"/>
              <a:t>Open-source software may be developed in a collaborative public manner. </a:t>
            </a:r>
            <a:endParaRPr/>
          </a:p>
          <a:p>
            <a:pPr indent="-228600" lvl="0" marL="228600" rtl="0" algn="l">
              <a:lnSpc>
                <a:spcPct val="90000"/>
              </a:lnSpc>
              <a:spcBef>
                <a:spcPts val="1000"/>
              </a:spcBef>
              <a:spcAft>
                <a:spcPts val="0"/>
              </a:spcAft>
              <a:buClr>
                <a:schemeClr val="dk1"/>
              </a:buClr>
              <a:buSzPts val="2800"/>
              <a:buChar char="•"/>
            </a:pPr>
            <a:r>
              <a:rPr lang="en-IN"/>
              <a:t>Open-source software is a prominent example of open collaboration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Multimedia Operating System</a:t>
            </a:r>
            <a:endParaRPr/>
          </a:p>
        </p:txBody>
      </p:sp>
      <p:sp>
        <p:nvSpPr>
          <p:cNvPr id="319" name="Google Shape;319;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Open-source Operating System</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Linux </a:t>
            </a:r>
            <a:endParaRPr/>
          </a:p>
          <a:p>
            <a:pPr indent="-228600" lvl="0" marL="228600" rtl="0" algn="l">
              <a:lnSpc>
                <a:spcPct val="90000"/>
              </a:lnSpc>
              <a:spcBef>
                <a:spcPts val="1000"/>
              </a:spcBef>
              <a:spcAft>
                <a:spcPts val="0"/>
              </a:spcAft>
              <a:buClr>
                <a:schemeClr val="dk1"/>
              </a:buClr>
              <a:buSzPts val="2800"/>
              <a:buChar char="•"/>
            </a:pPr>
            <a:r>
              <a:rPr lang="en-IN"/>
              <a:t>Android</a:t>
            </a:r>
            <a:endParaRPr/>
          </a:p>
          <a:p>
            <a:pPr indent="-228600" lvl="0" marL="228600" rtl="0" algn="l">
              <a:lnSpc>
                <a:spcPct val="90000"/>
              </a:lnSpc>
              <a:spcBef>
                <a:spcPts val="1000"/>
              </a:spcBef>
              <a:spcAft>
                <a:spcPts val="0"/>
              </a:spcAft>
              <a:buClr>
                <a:schemeClr val="dk1"/>
              </a:buClr>
              <a:buSzPts val="2800"/>
              <a:buChar char="•"/>
            </a:pPr>
            <a:r>
              <a:rPr lang="en-IN"/>
              <a:t>Ubuntu</a:t>
            </a:r>
            <a:endParaRPr/>
          </a:p>
          <a:p>
            <a:pPr indent="-228600" lvl="0" marL="228600" rtl="0" algn="l">
              <a:lnSpc>
                <a:spcPct val="90000"/>
              </a:lnSpc>
              <a:spcBef>
                <a:spcPts val="1000"/>
              </a:spcBef>
              <a:spcAft>
                <a:spcPts val="0"/>
              </a:spcAft>
              <a:buClr>
                <a:schemeClr val="dk1"/>
              </a:buClr>
              <a:buSzPts val="2800"/>
              <a:buChar char="•"/>
            </a:pPr>
            <a:r>
              <a:rPr lang="en-IN"/>
              <a:t>Unix</a:t>
            </a:r>
            <a:endParaRPr/>
          </a:p>
          <a:p>
            <a:pPr indent="-228600" lvl="0" marL="228600" rtl="0" algn="l">
              <a:lnSpc>
                <a:spcPct val="90000"/>
              </a:lnSpc>
              <a:spcBef>
                <a:spcPts val="1000"/>
              </a:spcBef>
              <a:spcAft>
                <a:spcPts val="0"/>
              </a:spcAft>
              <a:buClr>
                <a:schemeClr val="dk1"/>
              </a:buClr>
              <a:buSzPts val="2800"/>
              <a:buChar char="•"/>
            </a:pPr>
            <a:r>
              <a:rPr lang="en-IN"/>
              <a:t>FreeBSD</a:t>
            </a:r>
            <a:endParaRPr/>
          </a:p>
          <a:p>
            <a:pPr indent="-228600" lvl="0" marL="228600" rtl="0" algn="l">
              <a:lnSpc>
                <a:spcPct val="90000"/>
              </a:lnSpc>
              <a:spcBef>
                <a:spcPts val="1000"/>
              </a:spcBef>
              <a:spcAft>
                <a:spcPts val="0"/>
              </a:spcAft>
              <a:buClr>
                <a:schemeClr val="dk1"/>
              </a:buClr>
              <a:buSzPts val="2800"/>
              <a:buChar char="•"/>
            </a:pPr>
            <a:r>
              <a:rPr lang="en-IN"/>
              <a:t>Fedora</a:t>
            </a:r>
            <a:endParaRPr/>
          </a:p>
          <a:p>
            <a:pPr indent="-228600" lvl="0" marL="228600" rtl="0" algn="l">
              <a:lnSpc>
                <a:spcPct val="90000"/>
              </a:lnSpc>
              <a:spcBef>
                <a:spcPts val="1000"/>
              </a:spcBef>
              <a:spcAft>
                <a:spcPts val="0"/>
              </a:spcAft>
              <a:buClr>
                <a:schemeClr val="dk1"/>
              </a:buClr>
              <a:buSzPts val="2800"/>
              <a:buChar char="•"/>
            </a:pPr>
            <a:r>
              <a:rPr lang="en-IN"/>
              <a:t>CentOS</a:t>
            </a:r>
            <a:endParaRPr/>
          </a:p>
          <a:p>
            <a:pPr indent="-228600" lvl="0" marL="228600" rtl="0" algn="l">
              <a:lnSpc>
                <a:spcPct val="90000"/>
              </a:lnSpc>
              <a:spcBef>
                <a:spcPts val="1000"/>
              </a:spcBef>
              <a:spcAft>
                <a:spcPts val="0"/>
              </a:spcAft>
              <a:buClr>
                <a:schemeClr val="dk1"/>
              </a:buClr>
              <a:buSzPts val="2800"/>
              <a:buChar char="•"/>
            </a:pPr>
            <a:r>
              <a:rPr lang="en-IN"/>
              <a:t>Minix</a:t>
            </a:r>
            <a:endParaRPr/>
          </a:p>
          <a:p>
            <a:pPr indent="-228600" lvl="0" marL="228600" rtl="0" algn="l">
              <a:lnSpc>
                <a:spcPct val="90000"/>
              </a:lnSpc>
              <a:spcBef>
                <a:spcPts val="1000"/>
              </a:spcBef>
              <a:spcAft>
                <a:spcPts val="0"/>
              </a:spcAft>
              <a:buClr>
                <a:schemeClr val="dk1"/>
              </a:buClr>
              <a:buSzPts val="2800"/>
              <a:buChar char="•"/>
            </a:pPr>
            <a:r>
              <a:rPr lang="en-I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Proprietary software</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Proprietary software, also known as non-free software, is computer software for which the software's publisher or another person reserves some rights from licensees to use, modify, share modifications, or share the software.</a:t>
            </a:r>
            <a:endParaRPr/>
          </a:p>
          <a:p>
            <a:pPr indent="-228600" lvl="0" marL="228600" rtl="0" algn="l">
              <a:lnSpc>
                <a:spcPct val="90000"/>
              </a:lnSpc>
              <a:spcBef>
                <a:spcPts val="1000"/>
              </a:spcBef>
              <a:spcAft>
                <a:spcPts val="0"/>
              </a:spcAft>
              <a:buClr>
                <a:schemeClr val="dk1"/>
              </a:buClr>
              <a:buSzPts val="2800"/>
              <a:buChar char="•"/>
            </a:pPr>
            <a:r>
              <a:rPr lang="en-IN"/>
              <a:t>It sometimes includes patent rights.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Proprietary Operating Systems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Microsoft Windows</a:t>
            </a:r>
            <a:endParaRPr/>
          </a:p>
          <a:p>
            <a:pPr indent="-228600" lvl="0" marL="228600" rtl="0" algn="l">
              <a:lnSpc>
                <a:spcPct val="90000"/>
              </a:lnSpc>
              <a:spcBef>
                <a:spcPts val="1000"/>
              </a:spcBef>
              <a:spcAft>
                <a:spcPts val="0"/>
              </a:spcAft>
              <a:buClr>
                <a:schemeClr val="dk1"/>
              </a:buClr>
              <a:buSzPts val="2800"/>
              <a:buChar char="•"/>
            </a:pPr>
            <a:r>
              <a:rPr lang="en-IN"/>
              <a:t>macOS</a:t>
            </a:r>
            <a:endParaRPr/>
          </a:p>
          <a:p>
            <a:pPr indent="-228600" lvl="0" marL="228600" rtl="0" algn="l">
              <a:lnSpc>
                <a:spcPct val="90000"/>
              </a:lnSpc>
              <a:spcBef>
                <a:spcPts val="1000"/>
              </a:spcBef>
              <a:spcAft>
                <a:spcPts val="0"/>
              </a:spcAft>
              <a:buClr>
                <a:schemeClr val="dk1"/>
              </a:buClr>
              <a:buSzPts val="2800"/>
              <a:buChar char="•"/>
            </a:pPr>
            <a:r>
              <a:rPr lang="en-IN"/>
              <a:t>Chrome OS</a:t>
            </a:r>
            <a:endParaRPr/>
          </a:p>
          <a:p>
            <a:pPr indent="-228600" lvl="0" marL="228600" rtl="0" algn="l">
              <a:lnSpc>
                <a:spcPct val="90000"/>
              </a:lnSpc>
              <a:spcBef>
                <a:spcPts val="1000"/>
              </a:spcBef>
              <a:spcAft>
                <a:spcPts val="0"/>
              </a:spcAft>
              <a:buClr>
                <a:schemeClr val="dk1"/>
              </a:buClr>
              <a:buSzPts val="2800"/>
              <a:buChar char="•"/>
            </a:pPr>
            <a:r>
              <a:rPr lang="en-IN"/>
              <a:t>PS3 OS</a:t>
            </a:r>
            <a:endParaRPr/>
          </a:p>
          <a:p>
            <a:pPr indent="-228600" lvl="0" marL="228600" rtl="0" algn="l">
              <a:lnSpc>
                <a:spcPct val="90000"/>
              </a:lnSpc>
              <a:spcBef>
                <a:spcPts val="1000"/>
              </a:spcBef>
              <a:spcAft>
                <a:spcPts val="0"/>
              </a:spcAft>
              <a:buClr>
                <a:schemeClr val="dk1"/>
              </a:buClr>
              <a:buSzPts val="2800"/>
              <a:buChar char="•"/>
            </a:pPr>
            <a:r>
              <a:rPr lang="en-IN"/>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Distributed Operating System</a:t>
            </a:r>
            <a:endParaRPr/>
          </a:p>
        </p:txBody>
      </p:sp>
      <p:sp>
        <p:nvSpPr>
          <p:cNvPr id="127" name="Google Shape;127;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Distributed Operating System</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A distributed operating system is system software over a collection of independent, networked, communicating, and physically separate computational nodes. </a:t>
            </a:r>
            <a:endParaRPr/>
          </a:p>
          <a:p>
            <a:pPr indent="-228600" lvl="0" marL="228600" rtl="0" algn="l">
              <a:lnSpc>
                <a:spcPct val="90000"/>
              </a:lnSpc>
              <a:spcBef>
                <a:spcPts val="1000"/>
              </a:spcBef>
              <a:spcAft>
                <a:spcPts val="0"/>
              </a:spcAft>
              <a:buClr>
                <a:schemeClr val="dk1"/>
              </a:buClr>
              <a:buSzPts val="2800"/>
              <a:buChar char="•"/>
            </a:pPr>
            <a:r>
              <a:rPr lang="en-IN"/>
              <a:t>They handle jobs which are serviced by multiple CPUs.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2021-05-17T07:28:52Z</dcterms:created>
  <dc:creator>DELL</dc:creator>
</cp:coreProperties>
</file>