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themeOverride+xml" PartName="/ppt/theme/themeOverride2.xml"/>
  <Override ContentType="application/vnd.openxmlformats-officedocument.themeOverride+xml" PartName="/ppt/theme/themeOverr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Lst>
  <p:sldSz cy="6858000" cx="12192000"/>
  <p:notesSz cx="6858000" cy="9144000"/>
  <p:embeddedFontLst>
    <p:embeddedFont>
      <p:font typeface="Constantia"/>
      <p:regular r:id="rId137"/>
      <p:bold r:id="rId138"/>
      <p:italic r:id="rId139"/>
      <p:boldItalic r:id="rId140"/>
    </p:embeddedFont>
    <p:embeddedFont>
      <p:font typeface="Garamond"/>
      <p:regular r:id="rId141"/>
      <p:bold r:id="rId142"/>
      <p:italic r:id="rId143"/>
      <p:boldItalic r:id="rId144"/>
    </p:embeddedFont>
    <p:embeddedFont>
      <p:font typeface="Tahoma"/>
      <p:regular r:id="rId145"/>
      <p:bold r:id="rId146"/>
    </p:embeddedFont>
    <p:embeddedFont>
      <p:font typeface="Caladea"/>
      <p:regular r:id="rId147"/>
      <p:bold r:id="rId148"/>
      <p:italic r:id="rId149"/>
      <p:boldItalic r:id="rId1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26" Type="http://schemas.openxmlformats.org/officeDocument/2006/relationships/slide" Target="slides/slide22.xml"/><Relationship Id="rId121" Type="http://schemas.openxmlformats.org/officeDocument/2006/relationships/slide" Target="slides/slide117.xml"/><Relationship Id="rId25" Type="http://schemas.openxmlformats.org/officeDocument/2006/relationships/slide" Target="slides/slide21.xml"/><Relationship Id="rId120" Type="http://schemas.openxmlformats.org/officeDocument/2006/relationships/slide" Target="slides/slide116.xml"/><Relationship Id="rId28" Type="http://schemas.openxmlformats.org/officeDocument/2006/relationships/slide" Target="slides/slide24.xml"/><Relationship Id="rId27" Type="http://schemas.openxmlformats.org/officeDocument/2006/relationships/slide" Target="slides/slide23.xml"/><Relationship Id="rId125" Type="http://schemas.openxmlformats.org/officeDocument/2006/relationships/slide" Target="slides/slide121.xml"/><Relationship Id="rId29" Type="http://schemas.openxmlformats.org/officeDocument/2006/relationships/slide" Target="slides/slide25.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slide" Target="slides/slide110.xml"/><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150" Type="http://schemas.openxmlformats.org/officeDocument/2006/relationships/font" Target="fonts/Caladea-boldItalic.fntdata"/><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149" Type="http://schemas.openxmlformats.org/officeDocument/2006/relationships/font" Target="fonts/Caladea-italic.fntdata"/><Relationship Id="rId4" Type="http://schemas.openxmlformats.org/officeDocument/2006/relationships/notesMaster" Target="notesMasters/notesMaster1.xml"/><Relationship Id="rId148" Type="http://schemas.openxmlformats.org/officeDocument/2006/relationships/font" Target="fonts/Caladea-bold.fntdata"/><Relationship Id="rId9" Type="http://schemas.openxmlformats.org/officeDocument/2006/relationships/slide" Target="slides/slide5.xml"/><Relationship Id="rId143" Type="http://schemas.openxmlformats.org/officeDocument/2006/relationships/font" Target="fonts/Garamond-italic.fntdata"/><Relationship Id="rId142" Type="http://schemas.openxmlformats.org/officeDocument/2006/relationships/font" Target="fonts/Garamond-bold.fntdata"/><Relationship Id="rId141" Type="http://schemas.openxmlformats.org/officeDocument/2006/relationships/font" Target="fonts/Garamond-regular.fntdata"/><Relationship Id="rId140" Type="http://schemas.openxmlformats.org/officeDocument/2006/relationships/font" Target="fonts/Constantia-boldItalic.fntdata"/><Relationship Id="rId5" Type="http://schemas.openxmlformats.org/officeDocument/2006/relationships/slide" Target="slides/slide1.xml"/><Relationship Id="rId147" Type="http://schemas.openxmlformats.org/officeDocument/2006/relationships/font" Target="fonts/Caladea-regular.fntdata"/><Relationship Id="rId6" Type="http://schemas.openxmlformats.org/officeDocument/2006/relationships/slide" Target="slides/slide2.xml"/><Relationship Id="rId146" Type="http://schemas.openxmlformats.org/officeDocument/2006/relationships/font" Target="fonts/Tahoma-bold.fntdata"/><Relationship Id="rId7" Type="http://schemas.openxmlformats.org/officeDocument/2006/relationships/slide" Target="slides/slide3.xml"/><Relationship Id="rId145" Type="http://schemas.openxmlformats.org/officeDocument/2006/relationships/font" Target="fonts/Tahoma-regular.fntdata"/><Relationship Id="rId8" Type="http://schemas.openxmlformats.org/officeDocument/2006/relationships/slide" Target="slides/slide4.xml"/><Relationship Id="rId144" Type="http://schemas.openxmlformats.org/officeDocument/2006/relationships/font" Target="fonts/Garamond-boldItalic.fntdata"/><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9" Type="http://schemas.openxmlformats.org/officeDocument/2006/relationships/font" Target="fonts/Constantia-italic.fntdata"/><Relationship Id="rId138" Type="http://schemas.openxmlformats.org/officeDocument/2006/relationships/font" Target="fonts/Constantia-bold.fntdata"/><Relationship Id="rId137" Type="http://schemas.openxmlformats.org/officeDocument/2006/relationships/font" Target="fonts/Constantia-regular.fntdata"/><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187" name="Google Shape;18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1" name="Google Shape;851;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0" name="Google Shape;860;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10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1" name="Google Shape;871;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10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8" name="Google Shape;878;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10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5" name="Google Shape;885;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p10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0" name="Google Shape;890;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10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5" name="Google Shape;895;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10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0" name="Google Shape;900;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p10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6" name="Google Shape;906;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p10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4" name="Google Shape;954;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195" name="Google Shape;19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1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1" name="Google Shape;961;p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p1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6" name="Google Shape;966;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p1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4" name="Google Shape;974;p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p1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2" name="Google Shape;982;p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p1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9" name="Google Shape;989;p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p1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995" name="Google Shape;995;p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6" name="Google Shape;996;p1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p1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3" name="Google Shape;1003;p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p1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0" name="Google Shape;1010;p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p1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9" name="Google Shape;1039;p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p1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6" name="Google Shape;1056;p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p1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4" name="Google Shape;1064;p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p1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3" name="Google Shape;1073;p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p1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2" name="Google Shape;1082;p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p1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0" name="Google Shape;1090;p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p1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8" name="Google Shape;1098;p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p1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2" name="Google Shape;1142;p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7" name="Shape 1177"/>
        <p:cNvGrpSpPr/>
        <p:nvPr/>
      </p:nvGrpSpPr>
      <p:grpSpPr>
        <a:xfrm>
          <a:off x="0" y="0"/>
          <a:ext cx="0" cy="0"/>
          <a:chOff x="0" y="0"/>
          <a:chExt cx="0" cy="0"/>
        </a:xfrm>
      </p:grpSpPr>
      <p:sp>
        <p:nvSpPr>
          <p:cNvPr id="1178" name="Google Shape;1178;p1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9" name="Google Shape;1179;p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p1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6" name="Google Shape;1206;p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7" name="Shape 1237"/>
        <p:cNvGrpSpPr/>
        <p:nvPr/>
      </p:nvGrpSpPr>
      <p:grpSpPr>
        <a:xfrm>
          <a:off x="0" y="0"/>
          <a:ext cx="0" cy="0"/>
          <a:chOff x="0" y="0"/>
          <a:chExt cx="0" cy="0"/>
        </a:xfrm>
      </p:grpSpPr>
      <p:sp>
        <p:nvSpPr>
          <p:cNvPr id="1238" name="Google Shape;1238;p1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9" name="Google Shape;1239;p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p1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6" name="Google Shape;1246;p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p1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3" name="Google Shape;1253;p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p1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1" name="Google Shape;1261;p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7" name="Shape 1267"/>
        <p:cNvGrpSpPr/>
        <p:nvPr/>
      </p:nvGrpSpPr>
      <p:grpSpPr>
        <a:xfrm>
          <a:off x="0" y="0"/>
          <a:ext cx="0" cy="0"/>
          <a:chOff x="0" y="0"/>
          <a:chExt cx="0" cy="0"/>
        </a:xfrm>
      </p:grpSpPr>
      <p:sp>
        <p:nvSpPr>
          <p:cNvPr id="1268" name="Google Shape;1268;p1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9" name="Google Shape;1269;p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6" name="Google Shape;21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4" name="Google Shape;22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2" name="Google Shape;23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0" name="Google Shape;24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8" name="Google Shape;24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299" name="Google Shape;29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307" name="Google Shape;30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315" name="Google Shape;31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323" name="Google Shape;32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331" name="Google Shape;33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339" name="Google Shape;33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347" name="Google Shape;34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389" name="Google Shape;389;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397" name="Google Shape;39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405" name="Google Shape;405;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413" name="Google Shape;413;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421" name="Google Shape;421;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 name="Google Shape;422;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429" name="Google Shape;429;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437" name="Google Shape;43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Google Shape;438;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445" name="Google Shape;445;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453" name="Google Shape;45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461" name="Google Shape;461;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 name="Google Shape;462;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511" name="Google Shape;511;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2" name="Google Shape;512;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519" name="Google Shape;519;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0" name="Google Shape;520;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527" name="Google Shape;527;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8" name="Google Shape;528;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535" name="Google Shape;535;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6" name="Google Shape;536;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543" name="Google Shape;543;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4" name="Google Shape;544;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551" name="Google Shape;551;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2" name="Google Shape;552;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559" name="Google Shape;559;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0" name="Google Shape;560;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567" name="Google Shape;567;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8" name="Google Shape;568;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575" name="Google Shape;575;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6" name="Google Shape;576;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583" name="Google Shape;583;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4" name="Google Shape;584;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591" name="Google Shape;591;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2" name="Google Shape;592;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6" name="Google Shape;636;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7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642" name="Google Shape;642;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3" name="Google Shape;643;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7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650" name="Google Shape;650;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1" name="Google Shape;651;p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0" name="Google Shape;670;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1" name="Google Shape;691;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8" name="Google Shape;698;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5" name="Google Shape;715;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2" name="Google Shape;722;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9" name="Google Shape;729;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3" name="Google Shape;743;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7" name="Google Shape;757;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4" name="Google Shape;764;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1" name="Google Shape;771;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8" name="Google Shape;778;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9" name="Google Shape;789;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7" name="Google Shape;797;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6" name="Google Shape;806;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5" name="Google Shape;815;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5" name="Google Shape;825;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5" name="Google Shape;835;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2" name="Google Shape;842;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2"/>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3" name="Google Shape;23;p2"/>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b="0" i="0" sz="1200" u="none" cap="none" strike="noStrike">
                <a:solidFill>
                  <a:srgbClr val="045C75"/>
                </a:solidFill>
                <a:latin typeface="Constantia"/>
                <a:ea typeface="Constantia"/>
                <a:cs typeface="Constantia"/>
                <a:sym typeface="Constantia"/>
              </a:defRPr>
            </a:lvl1pPr>
            <a:lvl2pPr indent="0" lvl="1" marL="0" marR="0" algn="r">
              <a:spcBef>
                <a:spcPts val="0"/>
              </a:spcBef>
              <a:buNone/>
              <a:defRPr b="0" i="0" sz="1200" u="none" cap="none" strike="noStrike">
                <a:solidFill>
                  <a:srgbClr val="045C75"/>
                </a:solidFill>
                <a:latin typeface="Constantia"/>
                <a:ea typeface="Constantia"/>
                <a:cs typeface="Constantia"/>
                <a:sym typeface="Constantia"/>
              </a:defRPr>
            </a:lvl2pPr>
            <a:lvl3pPr indent="0" lvl="2" marL="0" marR="0" algn="r">
              <a:spcBef>
                <a:spcPts val="0"/>
              </a:spcBef>
              <a:buNone/>
              <a:defRPr b="0" i="0" sz="1200" u="none" cap="none" strike="noStrike">
                <a:solidFill>
                  <a:srgbClr val="045C75"/>
                </a:solidFill>
                <a:latin typeface="Constantia"/>
                <a:ea typeface="Constantia"/>
                <a:cs typeface="Constantia"/>
                <a:sym typeface="Constantia"/>
              </a:defRPr>
            </a:lvl3pPr>
            <a:lvl4pPr indent="0" lvl="3" marL="0" marR="0" algn="r">
              <a:spcBef>
                <a:spcPts val="0"/>
              </a:spcBef>
              <a:buNone/>
              <a:defRPr b="0" i="0" sz="1200" u="none" cap="none" strike="noStrike">
                <a:solidFill>
                  <a:srgbClr val="045C75"/>
                </a:solidFill>
                <a:latin typeface="Constantia"/>
                <a:ea typeface="Constantia"/>
                <a:cs typeface="Constantia"/>
                <a:sym typeface="Constantia"/>
              </a:defRPr>
            </a:lvl4pPr>
            <a:lvl5pPr indent="0" lvl="4" marL="0" marR="0" algn="r">
              <a:spcBef>
                <a:spcPts val="0"/>
              </a:spcBef>
              <a:buNone/>
              <a:defRPr b="0" i="0" sz="1200" u="none" cap="none" strike="noStrike">
                <a:solidFill>
                  <a:srgbClr val="045C75"/>
                </a:solidFill>
                <a:latin typeface="Constantia"/>
                <a:ea typeface="Constantia"/>
                <a:cs typeface="Constantia"/>
                <a:sym typeface="Constantia"/>
              </a:defRPr>
            </a:lvl5pPr>
            <a:lvl6pPr indent="0" lvl="5" marL="0" marR="0" algn="r">
              <a:spcBef>
                <a:spcPts val="0"/>
              </a:spcBef>
              <a:buNone/>
              <a:defRPr b="0" i="0" sz="1200" u="none" cap="none" strike="noStrike">
                <a:solidFill>
                  <a:srgbClr val="045C75"/>
                </a:solidFill>
                <a:latin typeface="Constantia"/>
                <a:ea typeface="Constantia"/>
                <a:cs typeface="Constantia"/>
                <a:sym typeface="Constantia"/>
              </a:defRPr>
            </a:lvl6pPr>
            <a:lvl7pPr indent="0" lvl="6" marL="0" marR="0" algn="r">
              <a:spcBef>
                <a:spcPts val="0"/>
              </a:spcBef>
              <a:buNone/>
              <a:defRPr b="0" i="0" sz="1200" u="none" cap="none" strike="noStrike">
                <a:solidFill>
                  <a:srgbClr val="045C75"/>
                </a:solidFill>
                <a:latin typeface="Constantia"/>
                <a:ea typeface="Constantia"/>
                <a:cs typeface="Constantia"/>
                <a:sym typeface="Constantia"/>
              </a:defRPr>
            </a:lvl7pPr>
            <a:lvl8pPr indent="0" lvl="7" marL="0" marR="0" algn="r">
              <a:spcBef>
                <a:spcPts val="0"/>
              </a:spcBef>
              <a:buNone/>
              <a:defRPr b="0" i="0" sz="1200" u="none" cap="none" strike="noStrike">
                <a:solidFill>
                  <a:srgbClr val="045C75"/>
                </a:solidFill>
                <a:latin typeface="Constantia"/>
                <a:ea typeface="Constantia"/>
                <a:cs typeface="Constantia"/>
                <a:sym typeface="Constantia"/>
              </a:defRPr>
            </a:lvl8pPr>
            <a:lvl9pPr indent="0" lvl="8" marL="0" marR="0" algn="r">
              <a:spcBef>
                <a:spcPts val="0"/>
              </a:spcBef>
              <a:buNone/>
              <a:defRPr b="0" i="0" sz="1200" u="none" cap="none" strike="noStrik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6" name="Shape 76"/>
        <p:cNvGrpSpPr/>
        <p:nvPr/>
      </p:nvGrpSpPr>
      <p:grpSpPr>
        <a:xfrm>
          <a:off x="0" y="0"/>
          <a:ext cx="0" cy="0"/>
          <a:chOff x="0" y="0"/>
          <a:chExt cx="0" cy="0"/>
        </a:xfrm>
      </p:grpSpPr>
      <p:sp>
        <p:nvSpPr>
          <p:cNvPr id="77" name="Google Shape;77;p11"/>
          <p:cNvSpPr/>
          <p:nvPr/>
        </p:nvSpPr>
        <p:spPr>
          <a:xfrm flipH="1" rot="-10380000">
            <a:off x="4220633" y="1108075"/>
            <a:ext cx="70104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onstantia"/>
              <a:ea typeface="Constantia"/>
              <a:cs typeface="Constantia"/>
              <a:sym typeface="Constantia"/>
            </a:endParaRPr>
          </a:p>
        </p:txBody>
      </p:sp>
      <p:sp>
        <p:nvSpPr>
          <p:cNvPr id="78" name="Google Shape;78;p11"/>
          <p:cNvSpPr/>
          <p:nvPr/>
        </p:nvSpPr>
        <p:spPr>
          <a:xfrm flipH="1" rot="-10380000">
            <a:off x="10672234" y="5359401"/>
            <a:ext cx="207433" cy="155575"/>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onstantia"/>
              <a:ea typeface="Constantia"/>
              <a:cs typeface="Constantia"/>
              <a:sym typeface="Constantia"/>
            </a:endParaRPr>
          </a:p>
        </p:txBody>
      </p:sp>
      <p:sp>
        <p:nvSpPr>
          <p:cNvPr id="79" name="Google Shape;79;p11"/>
          <p:cNvSpPr/>
          <p:nvPr/>
        </p:nvSpPr>
        <p:spPr>
          <a:xfrm flipH="1" rot="10800000">
            <a:off x="-12700" y="5816600"/>
            <a:ext cx="1221740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onstantia"/>
              <a:ea typeface="Constantia"/>
              <a:cs typeface="Constantia"/>
              <a:sym typeface="Constantia"/>
            </a:endParaRPr>
          </a:p>
        </p:txBody>
      </p:sp>
      <p:sp>
        <p:nvSpPr>
          <p:cNvPr id="80" name="Google Shape;80;p11"/>
          <p:cNvSpPr/>
          <p:nvPr/>
        </p:nvSpPr>
        <p:spPr>
          <a:xfrm flipH="1" rot="10800000">
            <a:off x="5842000" y="6219826"/>
            <a:ext cx="63500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onstantia"/>
              <a:ea typeface="Constantia"/>
              <a:cs typeface="Constantia"/>
              <a:sym typeface="Constantia"/>
            </a:endParaRPr>
          </a:p>
        </p:txBody>
      </p:sp>
      <p:sp>
        <p:nvSpPr>
          <p:cNvPr id="81" name="Google Shape;81;p11"/>
          <p:cNvSpPr txBox="1"/>
          <p:nvPr>
            <p:ph type="title"/>
          </p:nvPr>
        </p:nvSpPr>
        <p:spPr>
          <a:xfrm>
            <a:off x="812800" y="1176997"/>
            <a:ext cx="2950464" cy="1582621"/>
          </a:xfrm>
          <a:prstGeom prst="rect">
            <a:avLst/>
          </a:prstGeom>
          <a:noFill/>
          <a:ln>
            <a:noFill/>
          </a:ln>
        </p:spPr>
        <p:txBody>
          <a:bodyPr anchorCtr="0" anchor="b" bIns="45700" lIns="45700" spcFirstLastPara="1" rIns="45700" wrap="square" tIns="45700">
            <a:noAutofit/>
          </a:bodyPr>
          <a:lstStyle>
            <a:lvl1pPr lvl="0" algn="l">
              <a:spcBef>
                <a:spcPts val="0"/>
              </a:spcBef>
              <a:spcAft>
                <a:spcPts val="0"/>
              </a:spcAft>
              <a:buClr>
                <a:schemeClr val="dk2"/>
              </a:buClr>
              <a:buSzPts val="2000"/>
              <a:buFont typeface="Calibri"/>
              <a:buNone/>
              <a:defRPr b="1" sz="20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 type="body"/>
          </p:nvPr>
        </p:nvSpPr>
        <p:spPr>
          <a:xfrm>
            <a:off x="812800" y="2828785"/>
            <a:ext cx="2946400" cy="2179320"/>
          </a:xfrm>
          <a:prstGeom prst="rect">
            <a:avLst/>
          </a:prstGeom>
          <a:noFill/>
          <a:ln>
            <a:noFill/>
          </a:ln>
        </p:spPr>
        <p:txBody>
          <a:bodyPr anchorCtr="0" anchor="t" bIns="45700" lIns="64000" spcFirstLastPara="1" rIns="45700" wrap="square" tIns="45700">
            <a:no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11"/>
          <p:cNvSpPr/>
          <p:nvPr>
            <p:ph idx="2" type="pic"/>
          </p:nvPr>
        </p:nvSpPr>
        <p:spPr>
          <a:xfrm rot="420000">
            <a:off x="4647724" y="1199517"/>
            <a:ext cx="6156960" cy="3931920"/>
          </a:xfrm>
          <a:prstGeom prst="rect">
            <a:avLst/>
          </a:prstGeom>
          <a:solidFill>
            <a:schemeClr val="lt2"/>
          </a:solidFill>
          <a:ln cap="rnd" cmpd="sng" w="9525">
            <a:solidFill>
              <a:srgbClr val="C0C0C0"/>
            </a:solidFill>
            <a:prstDash val="solid"/>
            <a:round/>
            <a:headEnd len="sm" w="sm" type="none"/>
            <a:tailEnd len="sm" w="sm" type="none"/>
          </a:ln>
        </p:spPr>
      </p:sp>
      <p:sp>
        <p:nvSpPr>
          <p:cNvPr id="84" name="Google Shape;84;p11"/>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2" type="sldNum"/>
          </p:nvPr>
        </p:nvSpPr>
        <p:spPr>
          <a:xfrm>
            <a:off x="10769600" y="6356351"/>
            <a:ext cx="8128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12"/>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 type="body"/>
          </p:nvPr>
        </p:nvSpPr>
        <p:spPr>
          <a:xfrm rot="5400000">
            <a:off x="3901282" y="-1356518"/>
            <a:ext cx="4389437" cy="109728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0" name="Google Shape;90;p12"/>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13"/>
          <p:cNvSpPr txBox="1"/>
          <p:nvPr>
            <p:ph type="title"/>
          </p:nvPr>
        </p:nvSpPr>
        <p:spPr>
          <a:xfrm rot="5400000">
            <a:off x="7604919" y="2148684"/>
            <a:ext cx="5211763" cy="27432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3"/>
          <p:cNvSpPr txBox="1"/>
          <p:nvPr>
            <p:ph idx="1" type="body"/>
          </p:nvPr>
        </p:nvSpPr>
        <p:spPr>
          <a:xfrm rot="5400000">
            <a:off x="2016919" y="-492917"/>
            <a:ext cx="5211763" cy="80264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6" name="Google Shape;96;p13"/>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3"/>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3"/>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over Content" type="txOverObj">
  <p:cSld name="TEXT_OVER_OBJECT">
    <p:spTree>
      <p:nvGrpSpPr>
        <p:cNvPr id="99" name="Shape 99"/>
        <p:cNvGrpSpPr/>
        <p:nvPr/>
      </p:nvGrpSpPr>
      <p:grpSpPr>
        <a:xfrm>
          <a:off x="0" y="0"/>
          <a:ext cx="0" cy="0"/>
          <a:chOff x="0" y="0"/>
          <a:chExt cx="0" cy="0"/>
        </a:xfrm>
      </p:grpSpPr>
      <p:sp>
        <p:nvSpPr>
          <p:cNvPr id="100" name="Google Shape;100;p14"/>
          <p:cNvSpPr txBox="1"/>
          <p:nvPr>
            <p:ph type="title"/>
          </p:nvPr>
        </p:nvSpPr>
        <p:spPr>
          <a:xfrm>
            <a:off x="914400" y="609600"/>
            <a:ext cx="103632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 type="body"/>
          </p:nvPr>
        </p:nvSpPr>
        <p:spPr>
          <a:xfrm>
            <a:off x="931333" y="1778000"/>
            <a:ext cx="10363200" cy="210185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2" name="Google Shape;102;p14"/>
          <p:cNvSpPr txBox="1"/>
          <p:nvPr>
            <p:ph idx="2" type="body"/>
          </p:nvPr>
        </p:nvSpPr>
        <p:spPr>
          <a:xfrm>
            <a:off x="931333" y="4032250"/>
            <a:ext cx="10363200" cy="210185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14"/>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4"/>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
          <p:cNvSpPr txBox="1"/>
          <p:nvPr>
            <p:ph type="title"/>
          </p:nvPr>
        </p:nvSpPr>
        <p:spPr>
          <a:xfrm>
            <a:off x="609600" y="704088"/>
            <a:ext cx="110744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b="0" i="0" sz="1200" u="none" cap="none" strike="noStrike">
                <a:solidFill>
                  <a:srgbClr val="045C75"/>
                </a:solidFill>
                <a:latin typeface="Constantia"/>
                <a:ea typeface="Constantia"/>
                <a:cs typeface="Constantia"/>
                <a:sym typeface="Constantia"/>
              </a:defRPr>
            </a:lvl1pPr>
            <a:lvl2pPr indent="0" lvl="1" marL="0" marR="0" algn="r">
              <a:spcBef>
                <a:spcPts val="0"/>
              </a:spcBef>
              <a:buNone/>
              <a:defRPr b="0" i="0" sz="1200" u="none" cap="none" strike="noStrike">
                <a:solidFill>
                  <a:srgbClr val="045C75"/>
                </a:solidFill>
                <a:latin typeface="Constantia"/>
                <a:ea typeface="Constantia"/>
                <a:cs typeface="Constantia"/>
                <a:sym typeface="Constantia"/>
              </a:defRPr>
            </a:lvl2pPr>
            <a:lvl3pPr indent="0" lvl="2" marL="0" marR="0" algn="r">
              <a:spcBef>
                <a:spcPts val="0"/>
              </a:spcBef>
              <a:buNone/>
              <a:defRPr b="0" i="0" sz="1200" u="none" cap="none" strike="noStrike">
                <a:solidFill>
                  <a:srgbClr val="045C75"/>
                </a:solidFill>
                <a:latin typeface="Constantia"/>
                <a:ea typeface="Constantia"/>
                <a:cs typeface="Constantia"/>
                <a:sym typeface="Constantia"/>
              </a:defRPr>
            </a:lvl3pPr>
            <a:lvl4pPr indent="0" lvl="3" marL="0" marR="0" algn="r">
              <a:spcBef>
                <a:spcPts val="0"/>
              </a:spcBef>
              <a:buNone/>
              <a:defRPr b="0" i="0" sz="1200" u="none" cap="none" strike="noStrike">
                <a:solidFill>
                  <a:srgbClr val="045C75"/>
                </a:solidFill>
                <a:latin typeface="Constantia"/>
                <a:ea typeface="Constantia"/>
                <a:cs typeface="Constantia"/>
                <a:sym typeface="Constantia"/>
              </a:defRPr>
            </a:lvl4pPr>
            <a:lvl5pPr indent="0" lvl="4" marL="0" marR="0" algn="r">
              <a:spcBef>
                <a:spcPts val="0"/>
              </a:spcBef>
              <a:buNone/>
              <a:defRPr b="0" i="0" sz="1200" u="none" cap="none" strike="noStrike">
                <a:solidFill>
                  <a:srgbClr val="045C75"/>
                </a:solidFill>
                <a:latin typeface="Constantia"/>
                <a:ea typeface="Constantia"/>
                <a:cs typeface="Constantia"/>
                <a:sym typeface="Constantia"/>
              </a:defRPr>
            </a:lvl5pPr>
            <a:lvl6pPr indent="0" lvl="5" marL="0" marR="0" algn="r">
              <a:spcBef>
                <a:spcPts val="0"/>
              </a:spcBef>
              <a:buNone/>
              <a:defRPr b="0" i="0" sz="1200" u="none" cap="none" strike="noStrike">
                <a:solidFill>
                  <a:srgbClr val="045C75"/>
                </a:solidFill>
                <a:latin typeface="Constantia"/>
                <a:ea typeface="Constantia"/>
                <a:cs typeface="Constantia"/>
                <a:sym typeface="Constantia"/>
              </a:defRPr>
            </a:lvl6pPr>
            <a:lvl7pPr indent="0" lvl="6" marL="0" marR="0" algn="r">
              <a:spcBef>
                <a:spcPts val="0"/>
              </a:spcBef>
              <a:buNone/>
              <a:defRPr b="0" i="0" sz="1200" u="none" cap="none" strike="noStrike">
                <a:solidFill>
                  <a:srgbClr val="045C75"/>
                </a:solidFill>
                <a:latin typeface="Constantia"/>
                <a:ea typeface="Constantia"/>
                <a:cs typeface="Constantia"/>
                <a:sym typeface="Constantia"/>
              </a:defRPr>
            </a:lvl7pPr>
            <a:lvl8pPr indent="0" lvl="7" marL="0" marR="0" algn="r">
              <a:spcBef>
                <a:spcPts val="0"/>
              </a:spcBef>
              <a:buNone/>
              <a:defRPr b="0" i="0" sz="1200" u="none" cap="none" strike="noStrike">
                <a:solidFill>
                  <a:srgbClr val="045C75"/>
                </a:solidFill>
                <a:latin typeface="Constantia"/>
                <a:ea typeface="Constantia"/>
                <a:cs typeface="Constantia"/>
                <a:sym typeface="Constantia"/>
              </a:defRPr>
            </a:lvl8pPr>
            <a:lvl9pPr indent="0" lvl="8" marL="0" marR="0" algn="r">
              <a:spcBef>
                <a:spcPts val="0"/>
              </a:spcBef>
              <a:buNone/>
              <a:defRPr b="0" i="0" sz="1200" u="none" cap="none" strike="noStrik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
        <p:nvSpPr>
          <p:cNvPr id="32" name="Google Shape;32;p4"/>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b="0" i="0" sz="1200" u="none" cap="none" strike="noStrike">
                <a:solidFill>
                  <a:srgbClr val="045C75"/>
                </a:solidFill>
                <a:latin typeface="Constantia"/>
                <a:ea typeface="Constantia"/>
                <a:cs typeface="Constantia"/>
                <a:sym typeface="Constantia"/>
              </a:defRPr>
            </a:lvl1pPr>
            <a:lvl2pPr indent="0" lvl="1" marL="0" marR="0" algn="r">
              <a:spcBef>
                <a:spcPts val="0"/>
              </a:spcBef>
              <a:buNone/>
              <a:defRPr b="0" i="0" sz="1200" u="none" cap="none" strike="noStrike">
                <a:solidFill>
                  <a:srgbClr val="045C75"/>
                </a:solidFill>
                <a:latin typeface="Constantia"/>
                <a:ea typeface="Constantia"/>
                <a:cs typeface="Constantia"/>
                <a:sym typeface="Constantia"/>
              </a:defRPr>
            </a:lvl2pPr>
            <a:lvl3pPr indent="0" lvl="2" marL="0" marR="0" algn="r">
              <a:spcBef>
                <a:spcPts val="0"/>
              </a:spcBef>
              <a:buNone/>
              <a:defRPr b="0" i="0" sz="1200" u="none" cap="none" strike="noStrike">
                <a:solidFill>
                  <a:srgbClr val="045C75"/>
                </a:solidFill>
                <a:latin typeface="Constantia"/>
                <a:ea typeface="Constantia"/>
                <a:cs typeface="Constantia"/>
                <a:sym typeface="Constantia"/>
              </a:defRPr>
            </a:lvl3pPr>
            <a:lvl4pPr indent="0" lvl="3" marL="0" marR="0" algn="r">
              <a:spcBef>
                <a:spcPts val="0"/>
              </a:spcBef>
              <a:buNone/>
              <a:defRPr b="0" i="0" sz="1200" u="none" cap="none" strike="noStrike">
                <a:solidFill>
                  <a:srgbClr val="045C75"/>
                </a:solidFill>
                <a:latin typeface="Constantia"/>
                <a:ea typeface="Constantia"/>
                <a:cs typeface="Constantia"/>
                <a:sym typeface="Constantia"/>
              </a:defRPr>
            </a:lvl4pPr>
            <a:lvl5pPr indent="0" lvl="4" marL="0" marR="0" algn="r">
              <a:spcBef>
                <a:spcPts val="0"/>
              </a:spcBef>
              <a:buNone/>
              <a:defRPr b="0" i="0" sz="1200" u="none" cap="none" strike="noStrike">
                <a:solidFill>
                  <a:srgbClr val="045C75"/>
                </a:solidFill>
                <a:latin typeface="Constantia"/>
                <a:ea typeface="Constantia"/>
                <a:cs typeface="Constantia"/>
                <a:sym typeface="Constantia"/>
              </a:defRPr>
            </a:lvl5pPr>
            <a:lvl6pPr indent="0" lvl="5" marL="0" marR="0" algn="r">
              <a:spcBef>
                <a:spcPts val="0"/>
              </a:spcBef>
              <a:buNone/>
              <a:defRPr b="0" i="0" sz="1200" u="none" cap="none" strike="noStrike">
                <a:solidFill>
                  <a:srgbClr val="045C75"/>
                </a:solidFill>
                <a:latin typeface="Constantia"/>
                <a:ea typeface="Constantia"/>
                <a:cs typeface="Constantia"/>
                <a:sym typeface="Constantia"/>
              </a:defRPr>
            </a:lvl6pPr>
            <a:lvl7pPr indent="0" lvl="6" marL="0" marR="0" algn="r">
              <a:spcBef>
                <a:spcPts val="0"/>
              </a:spcBef>
              <a:buNone/>
              <a:defRPr b="0" i="0" sz="1200" u="none" cap="none" strike="noStrike">
                <a:solidFill>
                  <a:srgbClr val="045C75"/>
                </a:solidFill>
                <a:latin typeface="Constantia"/>
                <a:ea typeface="Constantia"/>
                <a:cs typeface="Constantia"/>
                <a:sym typeface="Constantia"/>
              </a:defRPr>
            </a:lvl7pPr>
            <a:lvl8pPr indent="0" lvl="7" marL="0" marR="0" algn="r">
              <a:spcBef>
                <a:spcPts val="0"/>
              </a:spcBef>
              <a:buNone/>
              <a:defRPr b="0" i="0" sz="1200" u="none" cap="none" strike="noStrike">
                <a:solidFill>
                  <a:srgbClr val="045C75"/>
                </a:solidFill>
                <a:latin typeface="Constantia"/>
                <a:ea typeface="Constantia"/>
                <a:cs typeface="Constantia"/>
                <a:sym typeface="Constantia"/>
              </a:defRPr>
            </a:lvl8pPr>
            <a:lvl9pPr indent="0" lvl="8" marL="0" marR="0" algn="r">
              <a:spcBef>
                <a:spcPts val="0"/>
              </a:spcBef>
              <a:buNone/>
              <a:defRPr b="0" i="0" sz="1200" u="none" cap="none" strike="noStrik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35" name="Shape 35"/>
        <p:cNvGrpSpPr/>
        <p:nvPr/>
      </p:nvGrpSpPr>
      <p:grpSpPr>
        <a:xfrm>
          <a:off x="0" y="0"/>
          <a:ext cx="0" cy="0"/>
          <a:chOff x="0" y="0"/>
          <a:chExt cx="0" cy="0"/>
        </a:xfrm>
      </p:grpSpPr>
      <p:sp>
        <p:nvSpPr>
          <p:cNvPr id="36" name="Google Shape;36;p5"/>
          <p:cNvSpPr txBox="1"/>
          <p:nvPr>
            <p:ph type="ctrTitle"/>
          </p:nvPr>
        </p:nvSpPr>
        <p:spPr>
          <a:xfrm>
            <a:off x="724916" y="475234"/>
            <a:ext cx="10742167" cy="1123315"/>
          </a:xfrm>
          <a:prstGeom prst="rect">
            <a:avLst/>
          </a:prstGeom>
          <a:noFill/>
          <a:ln>
            <a:noFill/>
          </a:ln>
        </p:spPr>
        <p:txBody>
          <a:bodyPr anchorCtr="0" anchor="b" bIns="0" lIns="0" spcFirstLastPara="1" rIns="0" wrap="square" tIns="0">
            <a:spAutoFit/>
          </a:bodyPr>
          <a:lstStyle>
            <a:lvl1pPr lvl="0" algn="l">
              <a:spcBef>
                <a:spcPts val="0"/>
              </a:spcBef>
              <a:spcAft>
                <a:spcPts val="0"/>
              </a:spcAft>
              <a:buSzPts val="1400"/>
              <a:buNone/>
              <a:defRPr b="0" i="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520"/>
              </a:spcBef>
              <a:spcAft>
                <a:spcPts val="0"/>
              </a:spcAft>
              <a:buSzPts val="2470"/>
              <a:buChar char="⚫"/>
              <a:defRPr/>
            </a:lvl1pPr>
            <a:lvl2pPr lvl="1" algn="l">
              <a:spcBef>
                <a:spcPts val="360"/>
              </a:spcBef>
              <a:spcAft>
                <a:spcPts val="0"/>
              </a:spcAft>
              <a:buSzPts val="1530"/>
              <a:buChar char="⚫"/>
              <a:defRPr/>
            </a:lvl2pPr>
            <a:lvl3pPr lvl="2" algn="l">
              <a:spcBef>
                <a:spcPts val="360"/>
              </a:spcBef>
              <a:spcAft>
                <a:spcPts val="0"/>
              </a:spcAft>
              <a:buSzPts val="1260"/>
              <a:buChar char="⚫"/>
              <a:defRPr/>
            </a:lvl3pPr>
            <a:lvl4pPr lvl="3" algn="l">
              <a:spcBef>
                <a:spcPts val="360"/>
              </a:spcBef>
              <a:spcAft>
                <a:spcPts val="0"/>
              </a:spcAft>
              <a:buSzPts val="1170"/>
              <a:buChar char="⚫"/>
              <a:defRPr/>
            </a:lvl4pPr>
            <a:lvl5pPr lvl="4" algn="l">
              <a:spcBef>
                <a:spcPts val="360"/>
              </a:spcBef>
              <a:spcAft>
                <a:spcPts val="0"/>
              </a:spcAft>
              <a:buSzPts val="1170"/>
              <a:buChar char="⚫"/>
              <a:defRPr/>
            </a:lvl5pPr>
            <a:lvl6pPr lvl="5" algn="l">
              <a:spcBef>
                <a:spcPts val="360"/>
              </a:spcBef>
              <a:spcAft>
                <a:spcPts val="0"/>
              </a:spcAft>
              <a:buSzPts val="1440"/>
              <a:buChar char="⚫"/>
              <a:defRPr/>
            </a:lvl6pPr>
            <a:lvl7pPr lvl="6" algn="l">
              <a:spcBef>
                <a:spcPts val="360"/>
              </a:spcBef>
              <a:spcAft>
                <a:spcPts val="0"/>
              </a:spcAft>
              <a:buSzPts val="144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38" name="Google Shape;38;p5"/>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Constantia"/>
              <a:ea typeface="Constantia"/>
              <a:cs typeface="Constantia"/>
              <a:sym typeface="Constant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711200" y="1371600"/>
            <a:ext cx="10468864"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subTitle"/>
          </p:nvPr>
        </p:nvSpPr>
        <p:spPr>
          <a:xfrm>
            <a:off x="711200" y="3228536"/>
            <a:ext cx="10472928" cy="1752600"/>
          </a:xfrm>
          <a:prstGeom prst="rect">
            <a:avLst/>
          </a:prstGeom>
          <a:noFill/>
          <a:ln>
            <a:noFill/>
          </a:ln>
        </p:spPr>
        <p:txBody>
          <a:bodyPr anchorCtr="0" anchor="t" bIns="45700" lIns="0" spcFirstLastPara="1" rIns="18275" wrap="square" tIns="45700">
            <a:no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4" name="Google Shape;44;p6"/>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D1EAEE"/>
                </a:solidFill>
                <a:latin typeface="Constantia"/>
                <a:ea typeface="Constantia"/>
                <a:cs typeface="Constantia"/>
                <a:sym typeface="Constantia"/>
              </a:defRPr>
            </a:lvl1pPr>
            <a:lvl2pPr indent="0" lvl="1" marL="0" marR="0" algn="r">
              <a:spcBef>
                <a:spcPts val="0"/>
              </a:spcBef>
              <a:buNone/>
              <a:defRPr sz="1200">
                <a:solidFill>
                  <a:srgbClr val="D1EAEE"/>
                </a:solidFill>
                <a:latin typeface="Constantia"/>
                <a:ea typeface="Constantia"/>
                <a:cs typeface="Constantia"/>
                <a:sym typeface="Constantia"/>
              </a:defRPr>
            </a:lvl2pPr>
            <a:lvl3pPr indent="0" lvl="2" marL="0" marR="0" algn="r">
              <a:spcBef>
                <a:spcPts val="0"/>
              </a:spcBef>
              <a:buNone/>
              <a:defRPr sz="1200">
                <a:solidFill>
                  <a:srgbClr val="D1EAEE"/>
                </a:solidFill>
                <a:latin typeface="Constantia"/>
                <a:ea typeface="Constantia"/>
                <a:cs typeface="Constantia"/>
                <a:sym typeface="Constantia"/>
              </a:defRPr>
            </a:lvl3pPr>
            <a:lvl4pPr indent="0" lvl="3" marL="0" marR="0" algn="r">
              <a:spcBef>
                <a:spcPts val="0"/>
              </a:spcBef>
              <a:buNone/>
              <a:defRPr sz="1200">
                <a:solidFill>
                  <a:srgbClr val="D1EAEE"/>
                </a:solidFill>
                <a:latin typeface="Constantia"/>
                <a:ea typeface="Constantia"/>
                <a:cs typeface="Constantia"/>
                <a:sym typeface="Constantia"/>
              </a:defRPr>
            </a:lvl4pPr>
            <a:lvl5pPr indent="0" lvl="4" marL="0" marR="0" algn="r">
              <a:spcBef>
                <a:spcPts val="0"/>
              </a:spcBef>
              <a:buNone/>
              <a:defRPr sz="1200">
                <a:solidFill>
                  <a:srgbClr val="D1EAEE"/>
                </a:solidFill>
                <a:latin typeface="Constantia"/>
                <a:ea typeface="Constantia"/>
                <a:cs typeface="Constantia"/>
                <a:sym typeface="Constantia"/>
              </a:defRPr>
            </a:lvl5pPr>
            <a:lvl6pPr indent="0" lvl="5" marL="0" marR="0" algn="r">
              <a:spcBef>
                <a:spcPts val="0"/>
              </a:spcBef>
              <a:buNone/>
              <a:defRPr sz="1200">
                <a:solidFill>
                  <a:srgbClr val="D1EAEE"/>
                </a:solidFill>
                <a:latin typeface="Constantia"/>
                <a:ea typeface="Constantia"/>
                <a:cs typeface="Constantia"/>
                <a:sym typeface="Constantia"/>
              </a:defRPr>
            </a:lvl6pPr>
            <a:lvl7pPr indent="0" lvl="6" marL="0" marR="0" algn="r">
              <a:spcBef>
                <a:spcPts val="0"/>
              </a:spcBef>
              <a:buNone/>
              <a:defRPr sz="1200">
                <a:solidFill>
                  <a:srgbClr val="D1EAEE"/>
                </a:solidFill>
                <a:latin typeface="Constantia"/>
                <a:ea typeface="Constantia"/>
                <a:cs typeface="Constantia"/>
                <a:sym typeface="Constantia"/>
              </a:defRPr>
            </a:lvl7pPr>
            <a:lvl8pPr indent="0" lvl="7" marL="0" marR="0" algn="r">
              <a:spcBef>
                <a:spcPts val="0"/>
              </a:spcBef>
              <a:buNone/>
              <a:defRPr sz="1200">
                <a:solidFill>
                  <a:srgbClr val="D1EAEE"/>
                </a:solidFill>
                <a:latin typeface="Constantia"/>
                <a:ea typeface="Constantia"/>
                <a:cs typeface="Constantia"/>
                <a:sym typeface="Constantia"/>
              </a:defRPr>
            </a:lvl8pPr>
            <a:lvl9pPr indent="0" lvl="8" marL="0" marR="0" algn="r">
              <a:spcBef>
                <a:spcPts val="0"/>
              </a:spcBef>
              <a:buNone/>
              <a:defRPr sz="1200">
                <a:solidFill>
                  <a:srgbClr val="D1EAEE"/>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47" name="Shape 47"/>
        <p:cNvGrpSpPr/>
        <p:nvPr/>
      </p:nvGrpSpPr>
      <p:grpSpPr>
        <a:xfrm>
          <a:off x="0" y="0"/>
          <a:ext cx="0" cy="0"/>
          <a:chOff x="0" y="0"/>
          <a:chExt cx="0" cy="0"/>
        </a:xfrm>
      </p:grpSpPr>
      <p:sp>
        <p:nvSpPr>
          <p:cNvPr id="48" name="Google Shape;48;p7"/>
          <p:cNvSpPr txBox="1"/>
          <p:nvPr>
            <p:ph type="title"/>
          </p:nvPr>
        </p:nvSpPr>
        <p:spPr>
          <a:xfrm>
            <a:off x="707136" y="1316736"/>
            <a:ext cx="103632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 type="body"/>
          </p:nvPr>
        </p:nvSpPr>
        <p:spPr>
          <a:xfrm>
            <a:off x="707136" y="2704664"/>
            <a:ext cx="10363200" cy="1509712"/>
          </a:xfrm>
          <a:prstGeom prst="rect">
            <a:avLst/>
          </a:prstGeom>
          <a:noFill/>
          <a:ln>
            <a:noFill/>
          </a:ln>
        </p:spPr>
        <p:txBody>
          <a:bodyPr anchorCtr="0" anchor="t" bIns="45700" lIns="45700" spcFirstLastPara="1" rIns="45700" wrap="square" tIns="45700">
            <a:no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0" name="Google Shape;50;p7"/>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D1EAEE"/>
                </a:solidFill>
                <a:latin typeface="Constantia"/>
                <a:ea typeface="Constantia"/>
                <a:cs typeface="Constantia"/>
                <a:sym typeface="Constantia"/>
              </a:defRPr>
            </a:lvl1pPr>
            <a:lvl2pPr indent="0" lvl="1" marL="0" marR="0" algn="r">
              <a:spcBef>
                <a:spcPts val="0"/>
              </a:spcBef>
              <a:buNone/>
              <a:defRPr sz="1200">
                <a:solidFill>
                  <a:srgbClr val="D1EAEE"/>
                </a:solidFill>
                <a:latin typeface="Constantia"/>
                <a:ea typeface="Constantia"/>
                <a:cs typeface="Constantia"/>
                <a:sym typeface="Constantia"/>
              </a:defRPr>
            </a:lvl2pPr>
            <a:lvl3pPr indent="0" lvl="2" marL="0" marR="0" algn="r">
              <a:spcBef>
                <a:spcPts val="0"/>
              </a:spcBef>
              <a:buNone/>
              <a:defRPr sz="1200">
                <a:solidFill>
                  <a:srgbClr val="D1EAEE"/>
                </a:solidFill>
                <a:latin typeface="Constantia"/>
                <a:ea typeface="Constantia"/>
                <a:cs typeface="Constantia"/>
                <a:sym typeface="Constantia"/>
              </a:defRPr>
            </a:lvl3pPr>
            <a:lvl4pPr indent="0" lvl="3" marL="0" marR="0" algn="r">
              <a:spcBef>
                <a:spcPts val="0"/>
              </a:spcBef>
              <a:buNone/>
              <a:defRPr sz="1200">
                <a:solidFill>
                  <a:srgbClr val="D1EAEE"/>
                </a:solidFill>
                <a:latin typeface="Constantia"/>
                <a:ea typeface="Constantia"/>
                <a:cs typeface="Constantia"/>
                <a:sym typeface="Constantia"/>
              </a:defRPr>
            </a:lvl4pPr>
            <a:lvl5pPr indent="0" lvl="4" marL="0" marR="0" algn="r">
              <a:spcBef>
                <a:spcPts val="0"/>
              </a:spcBef>
              <a:buNone/>
              <a:defRPr sz="1200">
                <a:solidFill>
                  <a:srgbClr val="D1EAEE"/>
                </a:solidFill>
                <a:latin typeface="Constantia"/>
                <a:ea typeface="Constantia"/>
                <a:cs typeface="Constantia"/>
                <a:sym typeface="Constantia"/>
              </a:defRPr>
            </a:lvl5pPr>
            <a:lvl6pPr indent="0" lvl="5" marL="0" marR="0" algn="r">
              <a:spcBef>
                <a:spcPts val="0"/>
              </a:spcBef>
              <a:buNone/>
              <a:defRPr sz="1200">
                <a:solidFill>
                  <a:srgbClr val="D1EAEE"/>
                </a:solidFill>
                <a:latin typeface="Constantia"/>
                <a:ea typeface="Constantia"/>
                <a:cs typeface="Constantia"/>
                <a:sym typeface="Constantia"/>
              </a:defRPr>
            </a:lvl6pPr>
            <a:lvl7pPr indent="0" lvl="6" marL="0" marR="0" algn="r">
              <a:spcBef>
                <a:spcPts val="0"/>
              </a:spcBef>
              <a:buNone/>
              <a:defRPr sz="1200">
                <a:solidFill>
                  <a:srgbClr val="D1EAEE"/>
                </a:solidFill>
                <a:latin typeface="Constantia"/>
                <a:ea typeface="Constantia"/>
                <a:cs typeface="Constantia"/>
                <a:sym typeface="Constantia"/>
              </a:defRPr>
            </a:lvl7pPr>
            <a:lvl8pPr indent="0" lvl="7" marL="0" marR="0" algn="r">
              <a:spcBef>
                <a:spcPts val="0"/>
              </a:spcBef>
              <a:buNone/>
              <a:defRPr sz="1200">
                <a:solidFill>
                  <a:srgbClr val="D1EAEE"/>
                </a:solidFill>
                <a:latin typeface="Constantia"/>
                <a:ea typeface="Constantia"/>
                <a:cs typeface="Constantia"/>
                <a:sym typeface="Constantia"/>
              </a:defRPr>
            </a:lvl8pPr>
            <a:lvl9pPr indent="0" lvl="8" marL="0" marR="0" algn="r">
              <a:spcBef>
                <a:spcPts val="0"/>
              </a:spcBef>
              <a:buNone/>
              <a:defRPr sz="1200">
                <a:solidFill>
                  <a:srgbClr val="D1EAEE"/>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609600" y="704088"/>
            <a:ext cx="109728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 type="body"/>
          </p:nvPr>
        </p:nvSpPr>
        <p:spPr>
          <a:xfrm>
            <a:off x="609600" y="1920085"/>
            <a:ext cx="53848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6" name="Google Shape;56;p8"/>
          <p:cNvSpPr txBox="1"/>
          <p:nvPr>
            <p:ph idx="2" type="body"/>
          </p:nvPr>
        </p:nvSpPr>
        <p:spPr>
          <a:xfrm>
            <a:off x="6197600" y="1920085"/>
            <a:ext cx="53848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7" name="Google Shape;57;p8"/>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9"/>
          <p:cNvSpPr txBox="1"/>
          <p:nvPr>
            <p:ph type="title"/>
          </p:nvPr>
        </p:nvSpPr>
        <p:spPr>
          <a:xfrm>
            <a:off x="609600" y="704088"/>
            <a:ext cx="109728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 type="body"/>
          </p:nvPr>
        </p:nvSpPr>
        <p:spPr>
          <a:xfrm>
            <a:off x="609600" y="1855248"/>
            <a:ext cx="5386917"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9"/>
          <p:cNvSpPr txBox="1"/>
          <p:nvPr>
            <p:ph idx="2" type="body"/>
          </p:nvPr>
        </p:nvSpPr>
        <p:spPr>
          <a:xfrm>
            <a:off x="6193368" y="1859758"/>
            <a:ext cx="5389033" cy="654843"/>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9"/>
          <p:cNvSpPr txBox="1"/>
          <p:nvPr>
            <p:ph idx="3" type="body"/>
          </p:nvPr>
        </p:nvSpPr>
        <p:spPr>
          <a:xfrm>
            <a:off x="609600" y="2514600"/>
            <a:ext cx="5386917"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5" name="Google Shape;65;p9"/>
          <p:cNvSpPr txBox="1"/>
          <p:nvPr>
            <p:ph idx="4" type="body"/>
          </p:nvPr>
        </p:nvSpPr>
        <p:spPr>
          <a:xfrm>
            <a:off x="6193368" y="2514600"/>
            <a:ext cx="5389033"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9"/>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914400" y="514352"/>
            <a:ext cx="36576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 type="body"/>
          </p:nvPr>
        </p:nvSpPr>
        <p:spPr>
          <a:xfrm>
            <a:off x="914400" y="1676400"/>
            <a:ext cx="3657600" cy="4572000"/>
          </a:xfrm>
          <a:prstGeom prst="rect">
            <a:avLst/>
          </a:prstGeom>
          <a:noFill/>
          <a:ln>
            <a:noFill/>
          </a:ln>
        </p:spPr>
        <p:txBody>
          <a:bodyPr anchorCtr="0" anchor="t" bIns="45700" lIns="18275" spcFirstLastPara="1" rIns="18275" wrap="square" tIns="45700">
            <a:no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2" name="Google Shape;72;p10"/>
          <p:cNvSpPr txBox="1"/>
          <p:nvPr>
            <p:ph idx="2" type="body"/>
          </p:nvPr>
        </p:nvSpPr>
        <p:spPr>
          <a:xfrm>
            <a:off x="4766733" y="1676400"/>
            <a:ext cx="6815667" cy="4572000"/>
          </a:xfrm>
          <a:prstGeom prst="rect">
            <a:avLst/>
          </a:prstGeom>
          <a:noFill/>
          <a:ln>
            <a:noFill/>
          </a:ln>
        </p:spPr>
        <p:txBody>
          <a:bodyPr anchorCtr="0" anchor="t" bIns="45700" lIns="91425" spcFirstLastPara="1" rIns="91425" wrap="square" tIns="0">
            <a:no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3" name="Google Shape;73;p10"/>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marR="0" algn="r">
              <a:spcBef>
                <a:spcPts val="0"/>
              </a:spcBef>
              <a:buNone/>
              <a:defRPr sz="1200">
                <a:solidFill>
                  <a:srgbClr val="045C75"/>
                </a:solidFill>
                <a:latin typeface="Constantia"/>
                <a:ea typeface="Constantia"/>
                <a:cs typeface="Constantia"/>
                <a:sym typeface="Constantia"/>
              </a:defRPr>
            </a:lvl1pPr>
            <a:lvl2pPr indent="0" lvl="1" marL="0" marR="0" algn="r">
              <a:spcBef>
                <a:spcPts val="0"/>
              </a:spcBef>
              <a:buNone/>
              <a:defRPr sz="1200">
                <a:solidFill>
                  <a:srgbClr val="045C75"/>
                </a:solidFill>
                <a:latin typeface="Constantia"/>
                <a:ea typeface="Constantia"/>
                <a:cs typeface="Constantia"/>
                <a:sym typeface="Constantia"/>
              </a:defRPr>
            </a:lvl2pPr>
            <a:lvl3pPr indent="0" lvl="2" marL="0" marR="0" algn="r">
              <a:spcBef>
                <a:spcPts val="0"/>
              </a:spcBef>
              <a:buNone/>
              <a:defRPr sz="1200">
                <a:solidFill>
                  <a:srgbClr val="045C75"/>
                </a:solidFill>
                <a:latin typeface="Constantia"/>
                <a:ea typeface="Constantia"/>
                <a:cs typeface="Constantia"/>
                <a:sym typeface="Constantia"/>
              </a:defRPr>
            </a:lvl3pPr>
            <a:lvl4pPr indent="0" lvl="3" marL="0" marR="0" algn="r">
              <a:spcBef>
                <a:spcPts val="0"/>
              </a:spcBef>
              <a:buNone/>
              <a:defRPr sz="1200">
                <a:solidFill>
                  <a:srgbClr val="045C75"/>
                </a:solidFill>
                <a:latin typeface="Constantia"/>
                <a:ea typeface="Constantia"/>
                <a:cs typeface="Constantia"/>
                <a:sym typeface="Constantia"/>
              </a:defRPr>
            </a:lvl4pPr>
            <a:lvl5pPr indent="0" lvl="4" marL="0" marR="0" algn="r">
              <a:spcBef>
                <a:spcPts val="0"/>
              </a:spcBef>
              <a:buNone/>
              <a:defRPr sz="1200">
                <a:solidFill>
                  <a:srgbClr val="045C75"/>
                </a:solidFill>
                <a:latin typeface="Constantia"/>
                <a:ea typeface="Constantia"/>
                <a:cs typeface="Constantia"/>
                <a:sym typeface="Constantia"/>
              </a:defRPr>
            </a:lvl5pPr>
            <a:lvl6pPr indent="0" lvl="5" marL="0" marR="0" algn="r">
              <a:spcBef>
                <a:spcPts val="0"/>
              </a:spcBef>
              <a:buNone/>
              <a:defRPr sz="1200">
                <a:solidFill>
                  <a:srgbClr val="045C75"/>
                </a:solidFill>
                <a:latin typeface="Constantia"/>
                <a:ea typeface="Constantia"/>
                <a:cs typeface="Constantia"/>
                <a:sym typeface="Constantia"/>
              </a:defRPr>
            </a:lvl6pPr>
            <a:lvl7pPr indent="0" lvl="6" marL="0" marR="0" algn="r">
              <a:spcBef>
                <a:spcPts val="0"/>
              </a:spcBef>
              <a:buNone/>
              <a:defRPr sz="1200">
                <a:solidFill>
                  <a:srgbClr val="045C75"/>
                </a:solidFill>
                <a:latin typeface="Constantia"/>
                <a:ea typeface="Constantia"/>
                <a:cs typeface="Constantia"/>
                <a:sym typeface="Constantia"/>
              </a:defRPr>
            </a:lvl7pPr>
            <a:lvl8pPr indent="0" lvl="7" marL="0" marR="0" algn="r">
              <a:spcBef>
                <a:spcPts val="0"/>
              </a:spcBef>
              <a:buNone/>
              <a:defRPr sz="1200">
                <a:solidFill>
                  <a:srgbClr val="045C75"/>
                </a:solidFill>
                <a:latin typeface="Constantia"/>
                <a:ea typeface="Constantia"/>
                <a:cs typeface="Constantia"/>
                <a:sym typeface="Constantia"/>
              </a:defRPr>
            </a:lvl8pPr>
            <a:lvl9pPr indent="0" lvl="8" marL="0" marR="0" algn="r">
              <a:spcBef>
                <a:spcPts val="0"/>
              </a:spcBef>
              <a:buNone/>
              <a:defRPr sz="1200">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9" name="Shape 9"/>
        <p:cNvGrpSpPr/>
        <p:nvPr/>
      </p:nvGrpSpPr>
      <p:grpSpPr>
        <a:xfrm>
          <a:off x="0" y="0"/>
          <a:ext cx="0" cy="0"/>
          <a:chOff x="0" y="0"/>
          <a:chExt cx="0" cy="0"/>
        </a:xfrm>
      </p:grpSpPr>
      <p:sp>
        <p:nvSpPr>
          <p:cNvPr id="10" name="Google Shape;10;p1"/>
          <p:cNvSpPr/>
          <p:nvPr/>
        </p:nvSpPr>
        <p:spPr>
          <a:xfrm>
            <a:off x="-12700" y="-7938"/>
            <a:ext cx="12217400" cy="1041401"/>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onstantia"/>
              <a:ea typeface="Constantia"/>
              <a:cs typeface="Constantia"/>
              <a:sym typeface="Constantia"/>
            </a:endParaRPr>
          </a:p>
        </p:txBody>
      </p:sp>
      <p:sp>
        <p:nvSpPr>
          <p:cNvPr id="11" name="Google Shape;11;p1"/>
          <p:cNvSpPr/>
          <p:nvPr/>
        </p:nvSpPr>
        <p:spPr>
          <a:xfrm>
            <a:off x="5842000" y="-7938"/>
            <a:ext cx="6350000" cy="638176"/>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onstantia"/>
              <a:ea typeface="Constantia"/>
              <a:cs typeface="Constantia"/>
              <a:sym typeface="Constantia"/>
            </a:endParaRPr>
          </a:p>
        </p:txBody>
      </p:sp>
      <p:sp>
        <p:nvSpPr>
          <p:cNvPr id="12" name="Google Shape;12;p1"/>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13" name="Google Shape;13;p1"/>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4" name="Google Shape;14;p1"/>
          <p:cNvSpPr txBox="1"/>
          <p:nvPr>
            <p:ph idx="10" type="dt"/>
          </p:nvPr>
        </p:nvSpPr>
        <p:spPr>
          <a:xfrm>
            <a:off x="609600" y="6356351"/>
            <a:ext cx="2844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5" name="Google Shape;15;p1"/>
          <p:cNvSpPr txBox="1"/>
          <p:nvPr>
            <p:ph idx="11" type="ftr"/>
          </p:nvPr>
        </p:nvSpPr>
        <p:spPr>
          <a:xfrm>
            <a:off x="3556000" y="6356351"/>
            <a:ext cx="44704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6" name="Google Shape;16;p1"/>
          <p:cNvSpPr txBox="1"/>
          <p:nvPr>
            <p:ph idx="12" type="sldNum"/>
          </p:nvPr>
        </p:nvSpPr>
        <p:spPr>
          <a:xfrm>
            <a:off x="10566400" y="6356351"/>
            <a:ext cx="1016000" cy="365125"/>
          </a:xfrm>
          <a:prstGeom prst="rect">
            <a:avLst/>
          </a:prstGeom>
          <a:noFill/>
          <a:ln>
            <a:noFill/>
          </a:ln>
        </p:spPr>
        <p:txBody>
          <a:bodyPr anchorCtr="0" anchor="b" bIns="0" lIns="0" spcFirstLastPara="1" rIns="0" wrap="square" tIns="0">
            <a:noAutofit/>
          </a:bodyPr>
          <a:lstStyle>
            <a:lvl1pPr indent="0" lvl="0"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1pPr>
            <a:lvl2pPr indent="0" lvl="1"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2pPr>
            <a:lvl3pPr indent="0" lvl="2"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3pPr>
            <a:lvl4pPr indent="0" lvl="3"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4pPr>
            <a:lvl5pPr indent="0" lvl="4"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5pPr>
            <a:lvl6pPr indent="0" lvl="5"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6pPr>
            <a:lvl7pPr indent="0" lvl="6"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7pPr>
            <a:lvl8pPr indent="0" lvl="7"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8pPr>
            <a:lvl9pPr indent="0" lvl="8" marL="0" marR="0" rtl="0" algn="r">
              <a:spcBef>
                <a:spcPts val="0"/>
              </a:spcBef>
              <a:spcAft>
                <a:spcPts val="0"/>
              </a:spcAft>
              <a:buNone/>
              <a:defRPr b="0" i="0" sz="1200" u="none" cap="none" strike="noStrik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17" name="Google Shape;17;p1"/>
          <p:cNvGrpSpPr/>
          <p:nvPr/>
        </p:nvGrpSpPr>
        <p:grpSpPr>
          <a:xfrm>
            <a:off x="-39102" y="-14808"/>
            <a:ext cx="12264293" cy="1083716"/>
            <a:chOff x="-29322" y="-1971"/>
            <a:chExt cx="9198255" cy="1086266"/>
          </a:xfrm>
        </p:grpSpPr>
        <p:sp>
          <p:nvSpPr>
            <p:cNvPr id="18" name="Google Shape;18;p1"/>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onstantia"/>
                <a:ea typeface="Constantia"/>
                <a:cs typeface="Constantia"/>
                <a:sym typeface="Constantia"/>
              </a:endParaRPr>
            </a:p>
          </p:txBody>
        </p:sp>
        <p:sp>
          <p:nvSpPr>
            <p:cNvPr id="19" name="Google Shape;19;p1"/>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9.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image" Target="../media/image16.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14.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 Id="rId3" Type="http://schemas.openxmlformats.org/officeDocument/2006/relationships/image" Target="../media/image11.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 Id="rId3" Type="http://schemas.openxmlformats.org/officeDocument/2006/relationships/image" Target="../media/image17.png"/><Relationship Id="rId4" Type="http://schemas.openxmlformats.org/officeDocument/2006/relationships/image" Target="../media/image21.png"/><Relationship Id="rId5" Type="http://schemas.openxmlformats.org/officeDocument/2006/relationships/image" Target="../media/image18.png"/><Relationship Id="rId6" Type="http://schemas.openxmlformats.org/officeDocument/2006/relationships/image" Target="../media/image20.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2.xml"/><Relationship Id="rId3" Type="http://schemas.openxmlformats.org/officeDocument/2006/relationships/image" Target="../media/image8.jpg"/><Relationship Id="rId4" Type="http://schemas.openxmlformats.org/officeDocument/2006/relationships/image" Target="../media/image19.jpg"/><Relationship Id="rId5" Type="http://schemas.openxmlformats.org/officeDocument/2006/relationships/image" Target="../media/image7.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13.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10.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12.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6.xml"/><Relationship Id="rId3" Type="http://schemas.openxmlformats.org/officeDocument/2006/relationships/image" Target="../media/image15.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idx="11" type="ftr"/>
          </p:nvPr>
        </p:nvSpPr>
        <p:spPr>
          <a:xfrm>
            <a:off x="1981200" y="6356351"/>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t/>
            </a:r>
            <a:endParaRPr>
              <a:solidFill>
                <a:srgbClr val="035C75"/>
              </a:solidFill>
            </a:endParaRPr>
          </a:p>
          <a:p>
            <a:pPr indent="0" lvl="0" marL="0" rtl="0" algn="l">
              <a:spcBef>
                <a:spcPts val="0"/>
              </a:spcBef>
              <a:spcAft>
                <a:spcPts val="0"/>
              </a:spcAft>
              <a:buNone/>
            </a:pPr>
            <a:r>
              <a:t/>
            </a:r>
            <a:endParaRPr>
              <a:solidFill>
                <a:srgbClr val="04617B"/>
              </a:solidFill>
            </a:endParaRPr>
          </a:p>
        </p:txBody>
      </p:sp>
      <p:sp>
        <p:nvSpPr>
          <p:cNvPr id="111" name="Google Shape;111;p15"/>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Databases Security</a:t>
            </a:r>
            <a:endParaRPr/>
          </a:p>
        </p:txBody>
      </p:sp>
      <p:sp>
        <p:nvSpPr>
          <p:cNvPr id="112" name="Google Shape;112;p15"/>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116204" lvl="0" marL="273050" rtl="0" algn="l">
              <a:spcBef>
                <a:spcPts val="0"/>
              </a:spcBef>
              <a:spcAft>
                <a:spcPts val="0"/>
              </a:spcAft>
              <a:buSzPts val="247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191" name="Google Shape;191;p24"/>
          <p:cNvSpPr txBox="1"/>
          <p:nvPr>
            <p:ph type="title"/>
          </p:nvPr>
        </p:nvSpPr>
        <p:spPr>
          <a:xfrm>
            <a:off x="764583" y="-168275"/>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3200"/>
              <a:t>Database Security Issues </a:t>
            </a:r>
            <a:endParaRPr/>
          </a:p>
        </p:txBody>
      </p:sp>
      <p:sp>
        <p:nvSpPr>
          <p:cNvPr id="192" name="Google Shape;192;p24"/>
          <p:cNvSpPr txBox="1"/>
          <p:nvPr>
            <p:ph idx="1" type="body"/>
          </p:nvPr>
        </p:nvSpPr>
        <p:spPr>
          <a:xfrm>
            <a:off x="1763714" y="1295400"/>
            <a:ext cx="8294687" cy="44196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80"/>
              <a:buChar char="⚫"/>
            </a:pPr>
            <a:r>
              <a:rPr lang="en-US" sz="2400"/>
              <a:t>Threats to databases : Degradation some or all security goals.</a:t>
            </a:r>
            <a:endParaRPr/>
          </a:p>
          <a:p>
            <a:pPr indent="-246380" lvl="1" marL="640080" rtl="0" algn="l">
              <a:spcBef>
                <a:spcPts val="440"/>
              </a:spcBef>
              <a:spcAft>
                <a:spcPts val="0"/>
              </a:spcAft>
              <a:buSzPts val="1870"/>
              <a:buChar char="⚫"/>
            </a:pPr>
            <a:r>
              <a:rPr lang="en-US" sz="2200"/>
              <a:t>Loss of </a:t>
            </a:r>
            <a:r>
              <a:rPr b="1" lang="en-US" sz="2200"/>
              <a:t>integrity</a:t>
            </a:r>
            <a:endParaRPr/>
          </a:p>
          <a:p>
            <a:pPr indent="-246380" lvl="2" marL="914400" rtl="0" algn="l">
              <a:spcBef>
                <a:spcPts val="400"/>
              </a:spcBef>
              <a:spcAft>
                <a:spcPts val="0"/>
              </a:spcAft>
              <a:buSzPts val="1400"/>
              <a:buChar char="⚫"/>
            </a:pPr>
            <a:r>
              <a:rPr b="1" lang="en-US" sz="2000"/>
              <a:t>Database integrity refers to the requirement that information be protected from improper modification.</a:t>
            </a:r>
            <a:endParaRPr/>
          </a:p>
          <a:p>
            <a:pPr indent="-246380" lvl="2" marL="914400" rtl="0" algn="l">
              <a:spcBef>
                <a:spcPts val="400"/>
              </a:spcBef>
              <a:spcAft>
                <a:spcPts val="0"/>
              </a:spcAft>
              <a:buSzPts val="1400"/>
              <a:buChar char="⚫"/>
            </a:pPr>
            <a:r>
              <a:rPr b="1" lang="en-US" sz="2000"/>
              <a:t>Modification of data includes creation , insertion, modification etc.</a:t>
            </a:r>
            <a:endParaRPr/>
          </a:p>
          <a:p>
            <a:pPr indent="-246380" lvl="2" marL="914400" rtl="0" algn="l">
              <a:spcBef>
                <a:spcPts val="400"/>
              </a:spcBef>
              <a:spcAft>
                <a:spcPts val="0"/>
              </a:spcAft>
              <a:buSzPts val="1400"/>
              <a:buChar char="⚫"/>
            </a:pPr>
            <a:r>
              <a:rPr b="1" lang="en-US" sz="2000"/>
              <a:t>Integrity is lost if unauthorized changes are made to the data by either intentional or accidental acts.</a:t>
            </a:r>
            <a:endParaRPr/>
          </a:p>
          <a:p>
            <a:pPr indent="-246380" lvl="1" marL="640080" rtl="0" algn="l">
              <a:spcBef>
                <a:spcPts val="440"/>
              </a:spcBef>
              <a:spcAft>
                <a:spcPts val="0"/>
              </a:spcAft>
              <a:buSzPts val="1870"/>
              <a:buChar char="⚫"/>
            </a:pPr>
            <a:r>
              <a:rPr lang="en-US" sz="2200"/>
              <a:t>Loss of </a:t>
            </a:r>
            <a:r>
              <a:rPr b="1" lang="en-US" sz="2200"/>
              <a:t>availability</a:t>
            </a:r>
            <a:endParaRPr/>
          </a:p>
          <a:p>
            <a:pPr indent="-246380" lvl="2" marL="914400" rtl="0" algn="l">
              <a:spcBef>
                <a:spcPts val="400"/>
              </a:spcBef>
              <a:spcAft>
                <a:spcPts val="0"/>
              </a:spcAft>
              <a:buSzPts val="1400"/>
              <a:buChar char="⚫"/>
            </a:pPr>
            <a:r>
              <a:rPr b="1" lang="en-US" sz="2000"/>
              <a:t>Making object available to a human user or a program to which they have a legitimate right.</a:t>
            </a:r>
            <a:endParaRPr/>
          </a:p>
          <a:p>
            <a:pPr indent="-246380" lvl="1" marL="640080" rtl="0" algn="l">
              <a:spcBef>
                <a:spcPts val="440"/>
              </a:spcBef>
              <a:spcAft>
                <a:spcPts val="0"/>
              </a:spcAft>
              <a:buSzPts val="1870"/>
              <a:buChar char="⚫"/>
            </a:pPr>
            <a:r>
              <a:rPr lang="en-US" sz="2200"/>
              <a:t>Loss of </a:t>
            </a:r>
            <a:r>
              <a:rPr b="1" lang="en-US" sz="2200"/>
              <a:t>confidentiality</a:t>
            </a:r>
            <a:r>
              <a:rPr lang="en-US" sz="2200"/>
              <a:t>	</a:t>
            </a:r>
            <a:endParaRPr/>
          </a:p>
          <a:p>
            <a:pPr indent="-246380" lvl="2" marL="914400" rtl="0" algn="l">
              <a:spcBef>
                <a:spcPts val="400"/>
              </a:spcBef>
              <a:spcAft>
                <a:spcPts val="0"/>
              </a:spcAft>
              <a:buSzPts val="1400"/>
              <a:buChar char="⚫"/>
            </a:pPr>
            <a:r>
              <a:rPr b="1" lang="en-US" sz="2000"/>
              <a:t>Refers to the protection of data from unauthorized disclosure.</a:t>
            </a:r>
            <a:endParaRPr/>
          </a:p>
          <a:p>
            <a:pPr indent="-127635" lvl="1" marL="640080" rtl="0" algn="l">
              <a:spcBef>
                <a:spcPts val="440"/>
              </a:spcBef>
              <a:spcAft>
                <a:spcPts val="0"/>
              </a:spcAft>
              <a:buSzPts val="1870"/>
              <a:buNone/>
            </a:pPr>
            <a:r>
              <a:t/>
            </a:r>
            <a:endParaRPr sz="2200"/>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114"/>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rgbClr val="888888"/>
                </a:solidFill>
                <a:latin typeface="Arial"/>
                <a:ea typeface="Arial"/>
                <a:cs typeface="Arial"/>
                <a:sym typeface="Arial"/>
              </a:rPr>
              <a:t>24</a:t>
            </a:r>
            <a:endParaRPr sz="2800">
              <a:solidFill>
                <a:schemeClr val="dk1"/>
              </a:solidFill>
              <a:latin typeface="Arial"/>
              <a:ea typeface="Arial"/>
              <a:cs typeface="Arial"/>
              <a:sym typeface="Arial"/>
            </a:endParaRPr>
          </a:p>
        </p:txBody>
      </p:sp>
      <p:grpSp>
        <p:nvGrpSpPr>
          <p:cNvPr id="854" name="Google Shape;854;p114"/>
          <p:cNvGrpSpPr/>
          <p:nvPr/>
        </p:nvGrpSpPr>
        <p:grpSpPr>
          <a:xfrm>
            <a:off x="1629155" y="2156460"/>
            <a:ext cx="7439025" cy="3703320"/>
            <a:chOff x="1629155" y="2156460"/>
            <a:chExt cx="7439025" cy="3703320"/>
          </a:xfrm>
        </p:grpSpPr>
        <p:sp>
          <p:nvSpPr>
            <p:cNvPr id="855" name="Google Shape;855;p114"/>
            <p:cNvSpPr/>
            <p:nvPr/>
          </p:nvSpPr>
          <p:spPr>
            <a:xfrm>
              <a:off x="1633727" y="2161032"/>
              <a:ext cx="7429500" cy="36941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856" name="Google Shape;856;p114"/>
            <p:cNvSpPr/>
            <p:nvPr/>
          </p:nvSpPr>
          <p:spPr>
            <a:xfrm>
              <a:off x="1629155" y="2156460"/>
              <a:ext cx="7439025" cy="3703320"/>
            </a:xfrm>
            <a:custGeom>
              <a:rect b="b" l="l" r="r" t="t"/>
              <a:pathLst>
                <a:path extrusionOk="0" h="3703320" w="7439025">
                  <a:moveTo>
                    <a:pt x="0" y="3703320"/>
                  </a:moveTo>
                  <a:lnTo>
                    <a:pt x="7438644" y="3703320"/>
                  </a:lnTo>
                  <a:lnTo>
                    <a:pt x="7438644" y="0"/>
                  </a:lnTo>
                  <a:lnTo>
                    <a:pt x="0" y="0"/>
                  </a:lnTo>
                  <a:lnTo>
                    <a:pt x="0" y="3703320"/>
                  </a:lnTo>
                  <a:close/>
                </a:path>
              </a:pathLst>
            </a:custGeom>
            <a:noFill/>
            <a:ln cap="flat" cmpd="sng" w="9525">
              <a:solidFill>
                <a:srgbClr val="9B2C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
        <p:nvSpPr>
          <p:cNvPr id="857" name="Google Shape;857;p114"/>
          <p:cNvSpPr txBox="1"/>
          <p:nvPr>
            <p:ph type="title"/>
          </p:nvPr>
        </p:nvSpPr>
        <p:spPr>
          <a:xfrm>
            <a:off x="724916" y="1154838"/>
            <a:ext cx="9611276" cy="443711"/>
          </a:xfrm>
          <a:prstGeom prst="rect">
            <a:avLst/>
          </a:prstGeom>
          <a:noFill/>
          <a:ln>
            <a:noFill/>
          </a:ln>
        </p:spPr>
        <p:txBody>
          <a:bodyPr anchorCtr="0" anchor="b" bIns="0" lIns="0" spcFirstLastPara="1" rIns="0" wrap="square" tIns="12700">
            <a:spAutoFit/>
          </a:bodyPr>
          <a:lstStyle/>
          <a:p>
            <a:pPr indent="0" lvl="0" marL="12700" marR="5080" rtl="0" algn="l">
              <a:lnSpc>
                <a:spcPct val="100000"/>
              </a:lnSpc>
              <a:spcBef>
                <a:spcPts val="0"/>
              </a:spcBef>
              <a:spcAft>
                <a:spcPts val="0"/>
              </a:spcAft>
              <a:buClr>
                <a:schemeClr val="dk2"/>
              </a:buClr>
              <a:buSzPts val="2800"/>
              <a:buFont typeface="Calibri"/>
              <a:buNone/>
            </a:pPr>
            <a:r>
              <a:rPr lang="en-US" sz="2800"/>
              <a:t>Incorporating Time in Object Databases  Using Attribute Versioning</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15"/>
          <p:cNvSpPr txBox="1"/>
          <p:nvPr>
            <p:ph type="title"/>
          </p:nvPr>
        </p:nvSpPr>
        <p:spPr>
          <a:xfrm>
            <a:off x="724916" y="1263723"/>
            <a:ext cx="8195309" cy="320601"/>
          </a:xfrm>
          <a:prstGeom prst="rect">
            <a:avLst/>
          </a:prstGeom>
          <a:noFill/>
          <a:ln>
            <a:noFill/>
          </a:ln>
        </p:spPr>
        <p:txBody>
          <a:bodyPr anchorCtr="0" anchor="b" bIns="0" lIns="0" spcFirstLastPara="1" rIns="0" wrap="square" tIns="12700">
            <a:spAutoFit/>
          </a:bodyPr>
          <a:lstStyle/>
          <a:p>
            <a:pPr indent="0" lvl="0" marL="12700" marR="5080" rtl="0" algn="l">
              <a:lnSpc>
                <a:spcPct val="100000"/>
              </a:lnSpc>
              <a:spcBef>
                <a:spcPts val="0"/>
              </a:spcBef>
              <a:spcAft>
                <a:spcPts val="0"/>
              </a:spcAft>
              <a:buClr>
                <a:schemeClr val="dk2"/>
              </a:buClr>
              <a:buSzPts val="2000"/>
              <a:buFont typeface="Calibri"/>
              <a:buNone/>
            </a:pPr>
            <a:r>
              <a:rPr lang="en-US" sz="2000"/>
              <a:t>Incorporating Time in Object Databases  Using Attribute Versioning</a:t>
            </a:r>
            <a:endParaRPr/>
          </a:p>
        </p:txBody>
      </p:sp>
      <p:grpSp>
        <p:nvGrpSpPr>
          <p:cNvPr id="863" name="Google Shape;863;p115"/>
          <p:cNvGrpSpPr/>
          <p:nvPr/>
        </p:nvGrpSpPr>
        <p:grpSpPr>
          <a:xfrm>
            <a:off x="1124711" y="2159507"/>
            <a:ext cx="9738360" cy="4140835"/>
            <a:chOff x="1124711" y="2159507"/>
            <a:chExt cx="9738360" cy="4140835"/>
          </a:xfrm>
        </p:grpSpPr>
        <p:sp>
          <p:nvSpPr>
            <p:cNvPr id="864" name="Google Shape;864;p115"/>
            <p:cNvSpPr/>
            <p:nvPr/>
          </p:nvSpPr>
          <p:spPr>
            <a:xfrm>
              <a:off x="1129283" y="2164079"/>
              <a:ext cx="9729216" cy="413156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865" name="Google Shape;865;p115"/>
            <p:cNvSpPr/>
            <p:nvPr/>
          </p:nvSpPr>
          <p:spPr>
            <a:xfrm>
              <a:off x="1124711" y="2159507"/>
              <a:ext cx="9738360" cy="4140835"/>
            </a:xfrm>
            <a:custGeom>
              <a:rect b="b" l="l" r="r" t="t"/>
              <a:pathLst>
                <a:path extrusionOk="0" h="4140835" w="9738360">
                  <a:moveTo>
                    <a:pt x="0" y="4140708"/>
                  </a:moveTo>
                  <a:lnTo>
                    <a:pt x="9738360" y="4140708"/>
                  </a:lnTo>
                  <a:lnTo>
                    <a:pt x="9738360" y="0"/>
                  </a:lnTo>
                  <a:lnTo>
                    <a:pt x="0" y="0"/>
                  </a:lnTo>
                  <a:lnTo>
                    <a:pt x="0" y="4140708"/>
                  </a:lnTo>
                  <a:close/>
                </a:path>
              </a:pathLst>
            </a:custGeom>
            <a:noFill/>
            <a:ln cap="flat" cmpd="sng" w="9525">
              <a:solidFill>
                <a:srgbClr val="9B2C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866" name="Google Shape;866;p115"/>
            <p:cNvSpPr/>
            <p:nvPr/>
          </p:nvSpPr>
          <p:spPr>
            <a:xfrm>
              <a:off x="2214372" y="5314187"/>
              <a:ext cx="685800" cy="273050"/>
            </a:xfrm>
            <a:custGeom>
              <a:rect b="b" l="l" r="r" t="t"/>
              <a:pathLst>
                <a:path extrusionOk="0" h="273050" w="685800">
                  <a:moveTo>
                    <a:pt x="685800" y="0"/>
                  </a:moveTo>
                  <a:lnTo>
                    <a:pt x="0" y="0"/>
                  </a:lnTo>
                  <a:lnTo>
                    <a:pt x="0" y="272796"/>
                  </a:lnTo>
                  <a:lnTo>
                    <a:pt x="685800" y="272796"/>
                  </a:lnTo>
                  <a:lnTo>
                    <a:pt x="6858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867" name="Google Shape;867;p115"/>
            <p:cNvSpPr/>
            <p:nvPr/>
          </p:nvSpPr>
          <p:spPr>
            <a:xfrm>
              <a:off x="2214372" y="5314187"/>
              <a:ext cx="685800" cy="273050"/>
            </a:xfrm>
            <a:custGeom>
              <a:rect b="b" l="l" r="r" t="t"/>
              <a:pathLst>
                <a:path extrusionOk="0" h="273050" w="685800">
                  <a:moveTo>
                    <a:pt x="0" y="272796"/>
                  </a:moveTo>
                  <a:lnTo>
                    <a:pt x="685800" y="272796"/>
                  </a:lnTo>
                  <a:lnTo>
                    <a:pt x="685800" y="0"/>
                  </a:lnTo>
                  <a:lnTo>
                    <a:pt x="0" y="0"/>
                  </a:lnTo>
                  <a:lnTo>
                    <a:pt x="0" y="272796"/>
                  </a:lnTo>
                  <a:close/>
                </a:path>
              </a:pathLst>
            </a:custGeom>
            <a:noFill/>
            <a:ln cap="flat" cmpd="sng" w="121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
        <p:nvSpPr>
          <p:cNvPr id="868" name="Google Shape;868;p115"/>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rgbClr val="888888"/>
                </a:solidFill>
                <a:latin typeface="Arial"/>
                <a:ea typeface="Arial"/>
                <a:cs typeface="Arial"/>
                <a:sym typeface="Arial"/>
              </a:rPr>
              <a:t>25</a:t>
            </a:r>
            <a:endParaRPr sz="2800">
              <a:solidFill>
                <a:schemeClr val="dk1"/>
              </a:solidFill>
              <a:latin typeface="Arial"/>
              <a:ea typeface="Arial"/>
              <a:cs typeface="Arial"/>
              <a:sym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16"/>
          <p:cNvSpPr txBox="1"/>
          <p:nvPr>
            <p:ph type="title"/>
          </p:nvPr>
        </p:nvSpPr>
        <p:spPr>
          <a:xfrm>
            <a:off x="724916" y="267009"/>
            <a:ext cx="6185170" cy="782265"/>
          </a:xfrm>
          <a:prstGeom prst="rect">
            <a:avLst/>
          </a:prstGeom>
          <a:noFill/>
          <a:ln>
            <a:noFill/>
          </a:ln>
        </p:spPr>
        <p:txBody>
          <a:bodyPr anchorCtr="0" anchor="b" bIns="0" lIns="0" spcFirstLastPara="1" rIns="0" wrap="square" tIns="12700">
            <a:spAutoFit/>
          </a:bodyPr>
          <a:lstStyle/>
          <a:p>
            <a:pPr indent="0" lvl="0" marL="12700" rtl="0" algn="l">
              <a:lnSpc>
                <a:spcPct val="100000"/>
              </a:lnSpc>
              <a:spcBef>
                <a:spcPts val="0"/>
              </a:spcBef>
              <a:spcAft>
                <a:spcPts val="0"/>
              </a:spcAft>
              <a:buNone/>
            </a:pPr>
            <a:r>
              <a:rPr lang="en-US"/>
              <a:t>Time Series Data</a:t>
            </a:r>
            <a:endParaRPr/>
          </a:p>
        </p:txBody>
      </p:sp>
      <p:sp>
        <p:nvSpPr>
          <p:cNvPr id="874" name="Google Shape;874;p116"/>
          <p:cNvSpPr txBox="1"/>
          <p:nvPr/>
        </p:nvSpPr>
        <p:spPr>
          <a:xfrm>
            <a:off x="724916" y="1407033"/>
            <a:ext cx="9552940" cy="4562475"/>
          </a:xfrm>
          <a:prstGeom prst="rect">
            <a:avLst/>
          </a:prstGeom>
          <a:noFill/>
          <a:ln>
            <a:noFill/>
          </a:ln>
        </p:spPr>
        <p:txBody>
          <a:bodyPr anchorCtr="0" anchor="t" bIns="0" lIns="0" spcFirstLastPara="1" rIns="0" wrap="square" tIns="12700">
            <a:spAutoFit/>
          </a:bodyPr>
          <a:lstStyle/>
          <a:p>
            <a:pPr indent="-342900" lvl="0" marL="355600" marR="5080" rtl="0" algn="l">
              <a:lnSpc>
                <a:spcPct val="100000"/>
              </a:lnSpc>
              <a:spcBef>
                <a:spcPts val="0"/>
              </a:spcBef>
              <a:spcAft>
                <a:spcPts val="0"/>
              </a:spcAft>
              <a:buClr>
                <a:schemeClr val="dk1"/>
              </a:buClr>
              <a:buSzPts val="1900"/>
              <a:buFont typeface="Noto Sans Symbols"/>
              <a:buChar char="❑"/>
            </a:pPr>
            <a:r>
              <a:rPr lang="en-US" sz="2400">
                <a:solidFill>
                  <a:schemeClr val="dk1"/>
                </a:solidFill>
                <a:latin typeface="Arial"/>
                <a:ea typeface="Arial"/>
                <a:cs typeface="Arial"/>
                <a:sym typeface="Arial"/>
              </a:rPr>
              <a:t>Time series data are the data values that are recorded according to  a specific predefined sequence of time periods.</a:t>
            </a:r>
            <a:endParaRPr sz="2400">
              <a:solidFill>
                <a:schemeClr val="dk1"/>
              </a:solidFill>
              <a:latin typeface="Arial"/>
              <a:ea typeface="Arial"/>
              <a:cs typeface="Arial"/>
              <a:sym typeface="Arial"/>
            </a:endParaRPr>
          </a:p>
          <a:p>
            <a:pPr indent="-342900" lvl="0" marL="355600" marR="6985" rtl="0" algn="l">
              <a:lnSpc>
                <a:spcPct val="100000"/>
              </a:lnSpc>
              <a:spcBef>
                <a:spcPts val="1010"/>
              </a:spcBef>
              <a:spcAft>
                <a:spcPts val="0"/>
              </a:spcAft>
              <a:buClr>
                <a:schemeClr val="dk1"/>
              </a:buClr>
              <a:buSzPts val="1900"/>
              <a:buFont typeface="Noto Sans Symbols"/>
              <a:buChar char="❑"/>
            </a:pPr>
            <a:r>
              <a:rPr lang="en-US" sz="2400">
                <a:solidFill>
                  <a:schemeClr val="dk1"/>
                </a:solidFill>
                <a:latin typeface="Arial"/>
                <a:ea typeface="Arial"/>
                <a:cs typeface="Arial"/>
                <a:sym typeface="Arial"/>
              </a:rPr>
              <a:t>They	are	special	type	of	</a:t>
            </a:r>
            <a:r>
              <a:rPr b="1" lang="en-US" sz="2400">
                <a:solidFill>
                  <a:schemeClr val="dk1"/>
                </a:solidFill>
                <a:latin typeface="Arial"/>
                <a:ea typeface="Arial"/>
                <a:cs typeface="Arial"/>
                <a:sym typeface="Arial"/>
              </a:rPr>
              <a:t>valid	event	data</a:t>
            </a:r>
            <a:r>
              <a:rPr lang="en-US" sz="2400">
                <a:solidFill>
                  <a:schemeClr val="dk1"/>
                </a:solidFill>
                <a:latin typeface="Arial"/>
                <a:ea typeface="Arial"/>
                <a:cs typeface="Arial"/>
                <a:sym typeface="Arial"/>
              </a:rPr>
              <a:t>,	where	the	event	time  points are predetermined according to a fixed calendar.</a:t>
            </a:r>
            <a:endParaRPr sz="2400">
              <a:solidFill>
                <a:schemeClr val="dk1"/>
              </a:solidFill>
              <a:latin typeface="Arial"/>
              <a:ea typeface="Arial"/>
              <a:cs typeface="Arial"/>
              <a:sym typeface="Arial"/>
            </a:endParaRPr>
          </a:p>
          <a:p>
            <a:pPr indent="-342900" lvl="0" marL="355600" marR="0" rtl="0" algn="l">
              <a:lnSpc>
                <a:spcPct val="100000"/>
              </a:lnSpc>
              <a:spcBef>
                <a:spcPts val="994"/>
              </a:spcBef>
              <a:spcAft>
                <a:spcPts val="0"/>
              </a:spcAft>
              <a:buClr>
                <a:schemeClr val="dk1"/>
              </a:buClr>
              <a:buSzPts val="1900"/>
              <a:buFont typeface="Noto Sans Symbols"/>
              <a:buChar char="❑"/>
            </a:pPr>
            <a:r>
              <a:rPr lang="en-US" sz="2400">
                <a:solidFill>
                  <a:schemeClr val="dk1"/>
                </a:solidFill>
                <a:latin typeface="Arial"/>
                <a:ea typeface="Arial"/>
                <a:cs typeface="Arial"/>
                <a:sym typeface="Arial"/>
              </a:rPr>
              <a:t>Example: closing daily stock prices of a particular Stock Exchange</a:t>
            </a:r>
            <a:endParaRPr/>
          </a:p>
          <a:p>
            <a:pPr indent="0" lvl="0" marL="355600" marR="0" rtl="0" algn="l">
              <a:lnSpc>
                <a:spcPct val="100000"/>
              </a:lnSpc>
              <a:spcBef>
                <a:spcPts val="0"/>
              </a:spcBef>
              <a:spcAft>
                <a:spcPts val="0"/>
              </a:spcAft>
              <a:buNone/>
            </a:pPr>
            <a:r>
              <a:rPr lang="en-US" sz="2400">
                <a:solidFill>
                  <a:schemeClr val="dk1"/>
                </a:solidFill>
                <a:latin typeface="Arial"/>
                <a:ea typeface="Arial"/>
                <a:cs typeface="Arial"/>
                <a:sym typeface="Arial"/>
              </a:rPr>
              <a:t>Company. The granularity here is day.</a:t>
            </a:r>
            <a:endParaRPr sz="2400">
              <a:solidFill>
                <a:schemeClr val="dk1"/>
              </a:solidFill>
              <a:latin typeface="Arial"/>
              <a:ea typeface="Arial"/>
              <a:cs typeface="Arial"/>
              <a:sym typeface="Arial"/>
            </a:endParaRPr>
          </a:p>
          <a:p>
            <a:pPr indent="-342900" lvl="0" marL="355600" marR="8890" rtl="0" algn="just">
              <a:lnSpc>
                <a:spcPct val="100000"/>
              </a:lnSpc>
              <a:spcBef>
                <a:spcPts val="1000"/>
              </a:spcBef>
              <a:spcAft>
                <a:spcPts val="0"/>
              </a:spcAft>
              <a:buClr>
                <a:schemeClr val="dk1"/>
              </a:buClr>
              <a:buSzPts val="1900"/>
              <a:buFont typeface="Noto Sans Symbols"/>
              <a:buChar char="❑"/>
            </a:pPr>
            <a:r>
              <a:rPr lang="en-US" sz="2400">
                <a:solidFill>
                  <a:schemeClr val="dk1"/>
                </a:solidFill>
                <a:latin typeface="Arial"/>
                <a:ea typeface="Arial"/>
                <a:cs typeface="Arial"/>
                <a:sym typeface="Arial"/>
              </a:rPr>
              <a:t>Typical queries on time series involve </a:t>
            </a:r>
            <a:r>
              <a:rPr b="1" lang="en-US" sz="2400">
                <a:solidFill>
                  <a:schemeClr val="dk1"/>
                </a:solidFill>
                <a:latin typeface="Arial"/>
                <a:ea typeface="Arial"/>
                <a:cs typeface="Arial"/>
                <a:sym typeface="Arial"/>
              </a:rPr>
              <a:t>temporal aggregation </a:t>
            </a:r>
            <a:r>
              <a:rPr lang="en-US" sz="2400">
                <a:solidFill>
                  <a:schemeClr val="dk1"/>
                </a:solidFill>
                <a:latin typeface="Arial"/>
                <a:ea typeface="Arial"/>
                <a:cs typeface="Arial"/>
                <a:sym typeface="Arial"/>
              </a:rPr>
              <a:t>over  higher granularity levels.</a:t>
            </a:r>
            <a:endParaRPr sz="2400">
              <a:solidFill>
                <a:schemeClr val="dk1"/>
              </a:solidFill>
              <a:latin typeface="Arial"/>
              <a:ea typeface="Arial"/>
              <a:cs typeface="Arial"/>
              <a:sym typeface="Arial"/>
            </a:endParaRPr>
          </a:p>
          <a:p>
            <a:pPr indent="-342900" lvl="0" marL="355600" marR="8890" rtl="0" algn="just">
              <a:lnSpc>
                <a:spcPct val="115200"/>
              </a:lnSpc>
              <a:spcBef>
                <a:spcPts val="1105"/>
              </a:spcBef>
              <a:spcAft>
                <a:spcPts val="0"/>
              </a:spcAft>
              <a:buClr>
                <a:schemeClr val="dk1"/>
              </a:buClr>
              <a:buSzPts val="1900"/>
              <a:buFont typeface="Noto Sans Symbols"/>
              <a:buChar char="❑"/>
            </a:pPr>
            <a:r>
              <a:rPr lang="en-US" sz="2400">
                <a:solidFill>
                  <a:schemeClr val="dk1"/>
                </a:solidFill>
                <a:latin typeface="Arial"/>
                <a:ea typeface="Arial"/>
                <a:cs typeface="Arial"/>
                <a:sym typeface="Arial"/>
              </a:rPr>
              <a:t>For example, finding the average or maximum </a:t>
            </a:r>
            <a:r>
              <a:rPr i="1" lang="en-US" sz="2500">
                <a:solidFill>
                  <a:schemeClr val="dk1"/>
                </a:solidFill>
                <a:latin typeface="Arial"/>
                <a:ea typeface="Arial"/>
                <a:cs typeface="Arial"/>
                <a:sym typeface="Arial"/>
              </a:rPr>
              <a:t>weekly </a:t>
            </a:r>
            <a:r>
              <a:rPr lang="en-US" sz="2400">
                <a:solidFill>
                  <a:schemeClr val="dk1"/>
                </a:solidFill>
                <a:latin typeface="Arial"/>
                <a:ea typeface="Arial"/>
                <a:cs typeface="Arial"/>
                <a:sym typeface="Arial"/>
              </a:rPr>
              <a:t>closing stock  price or the maximum and minimum </a:t>
            </a:r>
            <a:r>
              <a:rPr i="1" lang="en-US" sz="2500">
                <a:solidFill>
                  <a:schemeClr val="dk1"/>
                </a:solidFill>
                <a:latin typeface="Arial"/>
                <a:ea typeface="Arial"/>
                <a:cs typeface="Arial"/>
                <a:sym typeface="Arial"/>
              </a:rPr>
              <a:t>monthly </a:t>
            </a:r>
            <a:r>
              <a:rPr lang="en-US" sz="2400">
                <a:solidFill>
                  <a:schemeClr val="dk1"/>
                </a:solidFill>
                <a:latin typeface="Arial"/>
                <a:ea typeface="Arial"/>
                <a:cs typeface="Arial"/>
                <a:sym typeface="Arial"/>
              </a:rPr>
              <a:t>closing stock price  from the </a:t>
            </a:r>
            <a:r>
              <a:rPr i="1" lang="en-US" sz="2500">
                <a:solidFill>
                  <a:schemeClr val="dk1"/>
                </a:solidFill>
                <a:latin typeface="Arial"/>
                <a:ea typeface="Arial"/>
                <a:cs typeface="Arial"/>
                <a:sym typeface="Arial"/>
              </a:rPr>
              <a:t>daily </a:t>
            </a:r>
            <a:r>
              <a:rPr lang="en-US" sz="2400">
                <a:solidFill>
                  <a:schemeClr val="dk1"/>
                </a:solidFill>
                <a:latin typeface="Arial"/>
                <a:ea typeface="Arial"/>
                <a:cs typeface="Arial"/>
                <a:sym typeface="Arial"/>
              </a:rPr>
              <a:t>information.</a:t>
            </a:r>
            <a:endParaRPr sz="2400">
              <a:solidFill>
                <a:schemeClr val="dk1"/>
              </a:solidFill>
              <a:latin typeface="Arial"/>
              <a:ea typeface="Arial"/>
              <a:cs typeface="Arial"/>
              <a:sym typeface="Arial"/>
            </a:endParaRPr>
          </a:p>
        </p:txBody>
      </p:sp>
      <p:sp>
        <p:nvSpPr>
          <p:cNvPr id="875" name="Google Shape;875;p116"/>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rgbClr val="888888"/>
                </a:solidFill>
                <a:latin typeface="Arial"/>
                <a:ea typeface="Arial"/>
                <a:cs typeface="Arial"/>
                <a:sym typeface="Arial"/>
              </a:rPr>
              <a:t>26</a:t>
            </a:r>
            <a:endParaRPr sz="2800">
              <a:solidFill>
                <a:schemeClr val="dk1"/>
              </a:solidFill>
              <a:latin typeface="Arial"/>
              <a:ea typeface="Arial"/>
              <a:cs typeface="Arial"/>
              <a:sym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117"/>
          <p:cNvSpPr txBox="1"/>
          <p:nvPr>
            <p:ph type="title"/>
          </p:nvPr>
        </p:nvSpPr>
        <p:spPr>
          <a:xfrm>
            <a:off x="724916" y="373125"/>
            <a:ext cx="3943350" cy="635000"/>
          </a:xfrm>
          <a:prstGeom prst="rect">
            <a:avLst/>
          </a:prstGeom>
          <a:noFill/>
          <a:ln>
            <a:noFill/>
          </a:ln>
        </p:spPr>
        <p:txBody>
          <a:bodyPr anchorCtr="0" anchor="b" bIns="0" lIns="0" spcFirstLastPara="1" rIns="0" wrap="square" tIns="12050">
            <a:spAutoFit/>
          </a:bodyPr>
          <a:lstStyle/>
          <a:p>
            <a:pPr indent="0" lvl="0" marL="12700" rtl="0" algn="l">
              <a:lnSpc>
                <a:spcPct val="100000"/>
              </a:lnSpc>
              <a:spcBef>
                <a:spcPts val="0"/>
              </a:spcBef>
              <a:spcAft>
                <a:spcPts val="0"/>
              </a:spcAft>
              <a:buNone/>
            </a:pPr>
            <a:r>
              <a:rPr lang="en-US" sz="4000"/>
              <a:t>Time Series Data</a:t>
            </a:r>
            <a:endParaRPr sz="4000"/>
          </a:p>
        </p:txBody>
      </p:sp>
      <p:sp>
        <p:nvSpPr>
          <p:cNvPr id="881" name="Google Shape;881;p117"/>
          <p:cNvSpPr txBox="1"/>
          <p:nvPr/>
        </p:nvSpPr>
        <p:spPr>
          <a:xfrm>
            <a:off x="867867" y="1392377"/>
            <a:ext cx="9685020" cy="3938904"/>
          </a:xfrm>
          <a:prstGeom prst="rect">
            <a:avLst/>
          </a:prstGeom>
          <a:noFill/>
          <a:ln>
            <a:noFill/>
          </a:ln>
        </p:spPr>
        <p:txBody>
          <a:bodyPr anchorCtr="0" anchor="t" bIns="0" lIns="0" spcFirstLastPara="1" rIns="0" wrap="square" tIns="12700">
            <a:spAutoFit/>
          </a:bodyPr>
          <a:lstStyle/>
          <a:p>
            <a:pPr indent="-457833" lvl="0" marL="469900" marR="0" rtl="0" algn="just">
              <a:lnSpc>
                <a:spcPct val="100000"/>
              </a:lnSpc>
              <a:spcBef>
                <a:spcPts val="0"/>
              </a:spcBef>
              <a:spcAft>
                <a:spcPts val="0"/>
              </a:spcAft>
              <a:buClr>
                <a:schemeClr val="dk1"/>
              </a:buClr>
              <a:buSzPts val="1900"/>
              <a:buFont typeface="Noto Sans Symbols"/>
              <a:buChar char="❑"/>
            </a:pPr>
            <a:r>
              <a:rPr lang="en-US" sz="2400">
                <a:solidFill>
                  <a:schemeClr val="dk1"/>
                </a:solidFill>
                <a:latin typeface="Arial"/>
                <a:ea typeface="Arial"/>
                <a:cs typeface="Arial"/>
                <a:sym typeface="Arial"/>
              </a:rPr>
              <a:t>As another example, consider the daily sales dollar amount at each</a:t>
            </a:r>
            <a:endParaRPr sz="2400">
              <a:solidFill>
                <a:schemeClr val="dk1"/>
              </a:solidFill>
              <a:latin typeface="Arial"/>
              <a:ea typeface="Arial"/>
              <a:cs typeface="Arial"/>
              <a:sym typeface="Arial"/>
            </a:endParaRPr>
          </a:p>
          <a:p>
            <a:pPr indent="0" lvl="0" marL="469900" marR="0" rtl="0" algn="just">
              <a:lnSpc>
                <a:spcPct val="100000"/>
              </a:lnSpc>
              <a:spcBef>
                <a:spcPts val="5"/>
              </a:spcBef>
              <a:spcAft>
                <a:spcPts val="0"/>
              </a:spcAft>
              <a:buNone/>
            </a:pPr>
            <a:r>
              <a:rPr lang="en-US" sz="2400">
                <a:solidFill>
                  <a:schemeClr val="dk1"/>
                </a:solidFill>
                <a:latin typeface="Arial"/>
                <a:ea typeface="Arial"/>
                <a:cs typeface="Arial"/>
                <a:sym typeface="Arial"/>
              </a:rPr>
              <a:t>store of a chain of stores owned by a particular company.</a:t>
            </a:r>
            <a:endParaRPr sz="2400">
              <a:solidFill>
                <a:schemeClr val="dk1"/>
              </a:solidFill>
              <a:latin typeface="Arial"/>
              <a:ea typeface="Arial"/>
              <a:cs typeface="Arial"/>
              <a:sym typeface="Arial"/>
            </a:endParaRPr>
          </a:p>
          <a:p>
            <a:pPr indent="-457833" lvl="0" marL="469900" marR="6985" rtl="0" algn="just">
              <a:lnSpc>
                <a:spcPct val="100000"/>
              </a:lnSpc>
              <a:spcBef>
                <a:spcPts val="1005"/>
              </a:spcBef>
              <a:spcAft>
                <a:spcPts val="0"/>
              </a:spcAft>
              <a:buClr>
                <a:schemeClr val="dk1"/>
              </a:buClr>
              <a:buSzPts val="1900"/>
              <a:buFont typeface="Noto Sans Symbols"/>
              <a:buChar char="❑"/>
            </a:pPr>
            <a:r>
              <a:rPr lang="en-US" sz="2400">
                <a:solidFill>
                  <a:schemeClr val="dk1"/>
                </a:solidFill>
                <a:latin typeface="Arial"/>
                <a:ea typeface="Arial"/>
                <a:cs typeface="Arial"/>
                <a:sym typeface="Arial"/>
              </a:rPr>
              <a:t>Again, typical temporal aggregates would be retrieving the weekly,  monthly, or yearly sales from the daily sales information (using the  sum aggregate function), or comparing same store monthly sales  with previous monthly sales, and so on.</a:t>
            </a:r>
            <a:endParaRPr sz="2400">
              <a:solidFill>
                <a:schemeClr val="dk1"/>
              </a:solidFill>
              <a:latin typeface="Arial"/>
              <a:ea typeface="Arial"/>
              <a:cs typeface="Arial"/>
              <a:sym typeface="Arial"/>
            </a:endParaRPr>
          </a:p>
          <a:p>
            <a:pPr indent="-457833" lvl="0" marL="469900" marR="5080" rtl="0" algn="just">
              <a:lnSpc>
                <a:spcPct val="100000"/>
              </a:lnSpc>
              <a:spcBef>
                <a:spcPts val="1000"/>
              </a:spcBef>
              <a:spcAft>
                <a:spcPts val="0"/>
              </a:spcAft>
              <a:buClr>
                <a:schemeClr val="dk1"/>
              </a:buClr>
              <a:buSzPts val="1900"/>
              <a:buFont typeface="Noto Sans Symbols"/>
              <a:buChar char="❑"/>
            </a:pPr>
            <a:r>
              <a:rPr lang="en-US" sz="2400">
                <a:solidFill>
                  <a:schemeClr val="dk1"/>
                </a:solidFill>
                <a:latin typeface="Arial"/>
                <a:ea typeface="Arial"/>
                <a:cs typeface="Arial"/>
                <a:sym typeface="Arial"/>
              </a:rPr>
              <a:t>Because of the specialized nature of time series data and the lack of  support for it in older DBMSs, it has been common to use  </a:t>
            </a:r>
            <a:r>
              <a:rPr b="1" lang="en-US" sz="2400">
                <a:solidFill>
                  <a:schemeClr val="dk1"/>
                </a:solidFill>
                <a:latin typeface="Arial"/>
                <a:ea typeface="Arial"/>
                <a:cs typeface="Arial"/>
                <a:sym typeface="Arial"/>
              </a:rPr>
              <a:t>specialized time series management systems </a:t>
            </a:r>
            <a:r>
              <a:rPr lang="en-US" sz="2400">
                <a:solidFill>
                  <a:schemeClr val="dk1"/>
                </a:solidFill>
                <a:latin typeface="Arial"/>
                <a:ea typeface="Arial"/>
                <a:cs typeface="Arial"/>
                <a:sym typeface="Arial"/>
              </a:rPr>
              <a:t>rather than general-  purpose DBMSs for managing such information.</a:t>
            </a:r>
            <a:endParaRPr sz="2400">
              <a:solidFill>
                <a:schemeClr val="dk1"/>
              </a:solidFill>
              <a:latin typeface="Arial"/>
              <a:ea typeface="Arial"/>
              <a:cs typeface="Arial"/>
              <a:sym typeface="Arial"/>
            </a:endParaRPr>
          </a:p>
        </p:txBody>
      </p:sp>
      <p:sp>
        <p:nvSpPr>
          <p:cNvPr id="882" name="Google Shape;882;p117"/>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rgbClr val="888888"/>
                </a:solidFill>
                <a:latin typeface="Arial"/>
                <a:ea typeface="Arial"/>
                <a:cs typeface="Arial"/>
                <a:sym typeface="Arial"/>
              </a:rPr>
              <a:t>27</a:t>
            </a:r>
            <a:endParaRPr sz="2800">
              <a:solidFill>
                <a:schemeClr val="dk1"/>
              </a:solidFill>
              <a:latin typeface="Arial"/>
              <a:ea typeface="Arial"/>
              <a:cs typeface="Arial"/>
              <a:sym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118"/>
          <p:cNvSpPr txBox="1"/>
          <p:nvPr>
            <p:ph idx="1" type="body"/>
          </p:nvPr>
        </p:nvSpPr>
        <p:spPr>
          <a:xfrm>
            <a:off x="505428" y="65037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b="1" lang="en-US"/>
              <a:t>Mobile Database</a:t>
            </a:r>
            <a:endParaRPr/>
          </a:p>
          <a:p>
            <a:pPr indent="-273050" lvl="0" marL="273050" rtl="0" algn="l">
              <a:spcBef>
                <a:spcPts val="520"/>
              </a:spcBef>
              <a:spcAft>
                <a:spcPts val="0"/>
              </a:spcAft>
              <a:buSzPts val="2470"/>
              <a:buChar char="⚫"/>
            </a:pPr>
            <a:r>
              <a:rPr lang="en-US"/>
              <a:t>A Mobile database is a database that can be connected to a mobile computing device over a mobile network (or wireless network). </a:t>
            </a:r>
            <a:endParaRPr/>
          </a:p>
          <a:p>
            <a:pPr indent="-273050" lvl="0" marL="273050" rtl="0" algn="l">
              <a:spcBef>
                <a:spcPts val="520"/>
              </a:spcBef>
              <a:spcAft>
                <a:spcPts val="0"/>
              </a:spcAft>
              <a:buSzPts val="2470"/>
              <a:buChar char="⚫"/>
            </a:pPr>
            <a:r>
              <a:rPr lang="en-US"/>
              <a:t>Here the client and the server have wireless connections. </a:t>
            </a:r>
            <a:endParaRPr/>
          </a:p>
          <a:p>
            <a:pPr indent="-273050" lvl="0" marL="273050" rtl="0" algn="l">
              <a:spcBef>
                <a:spcPts val="520"/>
              </a:spcBef>
              <a:spcAft>
                <a:spcPts val="0"/>
              </a:spcAft>
              <a:buSzPts val="2470"/>
              <a:buChar char="⚫"/>
            </a:pPr>
            <a:r>
              <a:rPr lang="en-US"/>
              <a:t>Mobile computing is growing very rapidly, and it is huge potential in the field of the database. </a:t>
            </a:r>
            <a:endParaRPr/>
          </a:p>
          <a:p>
            <a:pPr indent="-273050" lvl="0" marL="273050" rtl="0" algn="l">
              <a:spcBef>
                <a:spcPts val="520"/>
              </a:spcBef>
              <a:spcAft>
                <a:spcPts val="0"/>
              </a:spcAft>
              <a:buSzPts val="2470"/>
              <a:buChar char="⚫"/>
            </a:pPr>
            <a:r>
              <a:rPr lang="en-US"/>
              <a:t>It will be applicable on different-different devices like android based mobile databases, iOS based mobile databases, etc. </a:t>
            </a:r>
            <a:endParaRPr/>
          </a:p>
          <a:p>
            <a:pPr indent="-273050" lvl="0" marL="273050" rtl="0" algn="l">
              <a:spcBef>
                <a:spcPts val="520"/>
              </a:spcBef>
              <a:spcAft>
                <a:spcPts val="0"/>
              </a:spcAft>
              <a:buSzPts val="2470"/>
              <a:buChar char="⚫"/>
            </a:pPr>
            <a:r>
              <a:rPr lang="en-US"/>
              <a:t>Common examples of databases are Couch base Lite, Object Box, etc.</a:t>
            </a:r>
            <a:endParaRPr/>
          </a:p>
          <a:p>
            <a:pPr indent="-116204" lvl="0" marL="273050" rtl="0" algn="l">
              <a:spcBef>
                <a:spcPts val="520"/>
              </a:spcBef>
              <a:spcAft>
                <a:spcPts val="0"/>
              </a:spcAft>
              <a:buSzPts val="2470"/>
              <a:buNone/>
            </a:pPr>
            <a:r>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119"/>
          <p:cNvSpPr txBox="1"/>
          <p:nvPr>
            <p:ph idx="1" type="body"/>
          </p:nvPr>
        </p:nvSpPr>
        <p:spPr>
          <a:xfrm>
            <a:off x="470704" y="0"/>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80"/>
              <a:buChar char="⚫"/>
            </a:pPr>
            <a:r>
              <a:rPr lang="en-US" sz="2400"/>
              <a:t>A mobile database is a database that can be connected to by a</a:t>
            </a:r>
            <a:endParaRPr/>
          </a:p>
          <a:p>
            <a:pPr indent="-273050" lvl="0" marL="273050" rtl="0" algn="l">
              <a:spcBef>
                <a:spcPts val="480"/>
              </a:spcBef>
              <a:spcAft>
                <a:spcPts val="0"/>
              </a:spcAft>
              <a:buSzPts val="2280"/>
              <a:buChar char="⚫"/>
            </a:pPr>
            <a:r>
              <a:rPr lang="en-US" sz="2400"/>
              <a:t>mobile computing device over a mobile network.</a:t>
            </a:r>
            <a:endParaRPr/>
          </a:p>
          <a:p>
            <a:pPr indent="-273050" lvl="0" marL="273050" rtl="0" algn="l">
              <a:spcBef>
                <a:spcPts val="480"/>
              </a:spcBef>
              <a:spcAft>
                <a:spcPts val="0"/>
              </a:spcAft>
              <a:buSzPts val="2280"/>
              <a:buChar char="⚫"/>
            </a:pPr>
            <a:r>
              <a:rPr lang="en-US" sz="2400"/>
              <a:t>A database that is portable and physically separate from the  corporate</a:t>
            </a:r>
            <a:endParaRPr/>
          </a:p>
          <a:p>
            <a:pPr indent="0" lvl="0" marL="0" rtl="0" algn="l">
              <a:spcBef>
                <a:spcPts val="480"/>
              </a:spcBef>
              <a:spcAft>
                <a:spcPts val="0"/>
              </a:spcAft>
              <a:buSzPts val="2280"/>
              <a:buNone/>
            </a:pPr>
            <a:r>
              <a:rPr lang="en-US" sz="2400"/>
              <a:t>   database server.</a:t>
            </a:r>
            <a:endParaRPr/>
          </a:p>
          <a:p>
            <a:pPr indent="-273050" lvl="0" marL="273050" rtl="0" algn="l">
              <a:spcBef>
                <a:spcPts val="480"/>
              </a:spcBef>
              <a:spcAft>
                <a:spcPts val="0"/>
              </a:spcAft>
              <a:buSzPts val="2280"/>
              <a:buChar char="⚫"/>
            </a:pPr>
            <a:r>
              <a:rPr lang="en-US" sz="2400"/>
              <a:t>But Mobile Database is capable of communicating with that  corporate database server from remote sites allowing the  sharing of corporate database.</a:t>
            </a:r>
            <a:endParaRPr/>
          </a:p>
          <a:p>
            <a:pPr indent="-273050" lvl="0" marL="273050" rtl="0" algn="l">
              <a:spcBef>
                <a:spcPts val="520"/>
              </a:spcBef>
              <a:spcAft>
                <a:spcPts val="0"/>
              </a:spcAft>
              <a:buSzPts val="2470"/>
              <a:buChar char="⚫"/>
            </a:pPr>
            <a:r>
              <a:rPr lang="en-US"/>
              <a:t>It can also be defined as a system with the following structural  and functional properties</a:t>
            </a:r>
            <a:endParaRPr/>
          </a:p>
          <a:p>
            <a:pPr indent="-273050" lvl="0" marL="273050" rtl="0" algn="l">
              <a:spcBef>
                <a:spcPts val="520"/>
              </a:spcBef>
              <a:spcAft>
                <a:spcPts val="0"/>
              </a:spcAft>
              <a:buSzPts val="2470"/>
              <a:buChar char="⚫"/>
            </a:pPr>
            <a:r>
              <a:rPr lang="en-US"/>
              <a:t>Distributed system with mobile connectivity ( A mode in which a  client or a server can establish communication with each other  whenever needed )</a:t>
            </a:r>
            <a:endParaRPr/>
          </a:p>
          <a:p>
            <a:pPr indent="-273050" lvl="0" marL="273050" rtl="0" algn="l">
              <a:spcBef>
                <a:spcPts val="520"/>
              </a:spcBef>
              <a:spcAft>
                <a:spcPts val="0"/>
              </a:spcAft>
              <a:buSzPts val="2470"/>
              <a:buChar char="⚫"/>
            </a:pPr>
            <a:r>
              <a:rPr lang="en-US"/>
              <a:t>Full database system capability</a:t>
            </a:r>
            <a:endParaRPr/>
          </a:p>
          <a:p>
            <a:pPr indent="-273050" lvl="0" marL="273050" rtl="0" algn="l">
              <a:spcBef>
                <a:spcPts val="520"/>
              </a:spcBef>
              <a:spcAft>
                <a:spcPts val="0"/>
              </a:spcAft>
              <a:buSzPts val="2470"/>
              <a:buChar char="⚫"/>
            </a:pPr>
            <a:r>
              <a:rPr lang="en-US"/>
              <a:t>Complete spatial mobility</a:t>
            </a:r>
            <a:endParaRPr/>
          </a:p>
          <a:p>
            <a:pPr indent="-273050" lvl="0" marL="273050" rtl="0" algn="l">
              <a:spcBef>
                <a:spcPts val="520"/>
              </a:spcBef>
              <a:spcAft>
                <a:spcPts val="0"/>
              </a:spcAft>
              <a:buSzPts val="2470"/>
              <a:buChar char="⚫"/>
            </a:pPr>
            <a:r>
              <a:rPr lang="en-US"/>
              <a:t>Wireless and wired communication capability</a:t>
            </a:r>
            <a:endParaRPr/>
          </a:p>
          <a:p>
            <a:pPr indent="-116204" lvl="0" marL="273050" rtl="0" algn="l">
              <a:spcBef>
                <a:spcPts val="520"/>
              </a:spcBef>
              <a:spcAft>
                <a:spcPts val="0"/>
              </a:spcAft>
              <a:buSzPts val="2470"/>
              <a:buNone/>
            </a:pPr>
            <a:r>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20"/>
          <p:cNvSpPr txBox="1"/>
          <p:nvPr>
            <p:ph idx="1" type="body"/>
          </p:nvPr>
        </p:nvSpPr>
        <p:spPr>
          <a:xfrm>
            <a:off x="378106" y="586099"/>
            <a:ext cx="11312323"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b="1" i="0" lang="en-US">
                <a:solidFill>
                  <a:srgbClr val="273239"/>
                </a:solidFill>
                <a:latin typeface="Arial"/>
                <a:ea typeface="Arial"/>
                <a:cs typeface="Arial"/>
                <a:sym typeface="Arial"/>
              </a:rPr>
              <a:t>Features of Mobile database :</a:t>
            </a:r>
            <a:endParaRPr/>
          </a:p>
          <a:p>
            <a:pPr indent="-273050" lvl="0" marL="273050" rtl="0" algn="l">
              <a:spcBef>
                <a:spcPts val="480"/>
              </a:spcBef>
              <a:spcAft>
                <a:spcPts val="0"/>
              </a:spcAft>
              <a:buSzPts val="2280"/>
              <a:buChar char="⚫"/>
            </a:pPr>
            <a:r>
              <a:rPr lang="en-US" sz="2400"/>
              <a:t>A cache is maintained to hold frequent and transactions so that they are not lost due to connection failure.</a:t>
            </a:r>
            <a:endParaRPr/>
          </a:p>
          <a:p>
            <a:pPr indent="-273050" lvl="0" marL="273050" rtl="0" algn="l">
              <a:spcBef>
                <a:spcPts val="480"/>
              </a:spcBef>
              <a:spcAft>
                <a:spcPts val="0"/>
              </a:spcAft>
              <a:buSzPts val="2280"/>
              <a:buChar char="⚫"/>
            </a:pPr>
            <a:r>
              <a:rPr lang="en-US" sz="2400"/>
              <a:t>Mobile databases are physically separate from the central database server.</a:t>
            </a:r>
            <a:endParaRPr/>
          </a:p>
          <a:p>
            <a:pPr indent="-273050" lvl="0" marL="273050" rtl="0" algn="l">
              <a:spcBef>
                <a:spcPts val="480"/>
              </a:spcBef>
              <a:spcAft>
                <a:spcPts val="0"/>
              </a:spcAft>
              <a:buSzPts val="2280"/>
              <a:buChar char="⚫"/>
            </a:pPr>
            <a:r>
              <a:rPr lang="en-US" sz="2400"/>
              <a:t>Mobile databases resided on mobile devices.</a:t>
            </a:r>
            <a:endParaRPr/>
          </a:p>
          <a:p>
            <a:pPr indent="-273050" lvl="0" marL="273050" rtl="0" algn="l">
              <a:spcBef>
                <a:spcPts val="480"/>
              </a:spcBef>
              <a:spcAft>
                <a:spcPts val="0"/>
              </a:spcAft>
              <a:buSzPts val="2280"/>
              <a:buChar char="⚫"/>
            </a:pPr>
            <a:r>
              <a:rPr lang="en-US" sz="2400"/>
              <a:t>Mobile databases are capable of communicating with a central database server or other mobile clients from remote sites.</a:t>
            </a:r>
            <a:endParaRPr/>
          </a:p>
          <a:p>
            <a:pPr indent="-273050" lvl="0" marL="273050" rtl="0" algn="l">
              <a:spcBef>
                <a:spcPts val="480"/>
              </a:spcBef>
              <a:spcAft>
                <a:spcPts val="0"/>
              </a:spcAft>
              <a:buSzPts val="2280"/>
              <a:buChar char="⚫"/>
            </a:pPr>
            <a:r>
              <a:rPr lang="en-US" sz="2400"/>
              <a:t>With the help of a mobile database, mobile users must be able to work without a wireless connection due to poor or even non-existent connections (disconnected).</a:t>
            </a:r>
            <a:endParaRPr/>
          </a:p>
          <a:p>
            <a:pPr indent="-273050" lvl="0" marL="273050" rtl="0" algn="l">
              <a:spcBef>
                <a:spcPts val="480"/>
              </a:spcBef>
              <a:spcAft>
                <a:spcPts val="0"/>
              </a:spcAft>
              <a:buSzPts val="2280"/>
              <a:buChar char="⚫"/>
            </a:pPr>
            <a:r>
              <a:rPr lang="en-US" sz="2400"/>
              <a:t>A mobile database is used to analyze and manipulate data on mobile devices.</a:t>
            </a:r>
            <a:endParaRPr/>
          </a:p>
          <a:p>
            <a:pPr indent="0" lvl="0" marL="0" rtl="0" algn="l">
              <a:spcBef>
                <a:spcPts val="520"/>
              </a:spcBef>
              <a:spcAft>
                <a:spcPts val="0"/>
              </a:spcAft>
              <a:buSzPts val="2470"/>
              <a:buNone/>
            </a:pPr>
            <a:br>
              <a:rPr lang="en-US"/>
            </a:b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21"/>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Functions of Mobile DBMS:</a:t>
            </a:r>
            <a:endParaRPr/>
          </a:p>
        </p:txBody>
      </p:sp>
      <p:sp>
        <p:nvSpPr>
          <p:cNvPr id="903" name="Google Shape;903;p121"/>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just">
              <a:spcBef>
                <a:spcPts val="0"/>
              </a:spcBef>
              <a:spcAft>
                <a:spcPts val="0"/>
              </a:spcAft>
              <a:buSzPts val="2280"/>
              <a:buChar char="⚫"/>
            </a:pPr>
            <a:r>
              <a:rPr lang="en-US" sz="2400"/>
              <a:t>communicate with centralized database server through modes  such as wireless or Internet access;</a:t>
            </a:r>
            <a:endParaRPr/>
          </a:p>
          <a:p>
            <a:pPr indent="-273050" lvl="0" marL="273050" rtl="0" algn="just">
              <a:spcBef>
                <a:spcPts val="480"/>
              </a:spcBef>
              <a:spcAft>
                <a:spcPts val="0"/>
              </a:spcAft>
              <a:buSzPts val="2280"/>
              <a:buChar char="⚫"/>
            </a:pPr>
            <a:r>
              <a:rPr lang="en-US" sz="2400"/>
              <a:t>replicate data on centralized database server and mobile device;</a:t>
            </a:r>
            <a:endParaRPr/>
          </a:p>
          <a:p>
            <a:pPr indent="-273050" lvl="0" marL="273050" rtl="0" algn="just">
              <a:spcBef>
                <a:spcPts val="480"/>
              </a:spcBef>
              <a:spcAft>
                <a:spcPts val="0"/>
              </a:spcAft>
              <a:buSzPts val="2280"/>
              <a:buChar char="⚫"/>
            </a:pPr>
            <a:r>
              <a:rPr lang="en-US" sz="2400"/>
              <a:t>synchronize	data	on	centralized	database	server	and mobile  device.</a:t>
            </a:r>
            <a:endParaRPr/>
          </a:p>
          <a:p>
            <a:pPr indent="-273050" lvl="0" marL="273050" rtl="0" algn="just">
              <a:spcBef>
                <a:spcPts val="480"/>
              </a:spcBef>
              <a:spcAft>
                <a:spcPts val="0"/>
              </a:spcAft>
              <a:buSzPts val="2280"/>
              <a:buChar char="⚫"/>
            </a:pPr>
            <a:r>
              <a:rPr lang="en-US" sz="2400"/>
              <a:t>capture data from various sources such as Internet.</a:t>
            </a:r>
            <a:endParaRPr/>
          </a:p>
          <a:p>
            <a:pPr indent="-273050" lvl="0" marL="273050" rtl="0" algn="just">
              <a:spcBef>
                <a:spcPts val="480"/>
              </a:spcBef>
              <a:spcAft>
                <a:spcPts val="0"/>
              </a:spcAft>
              <a:buSzPts val="2280"/>
              <a:buChar char="⚫"/>
            </a:pPr>
            <a:r>
              <a:rPr lang="en-US" sz="2400"/>
              <a:t>manage/analyze data on the mobile device.</a:t>
            </a:r>
            <a:endParaRPr/>
          </a:p>
          <a:p>
            <a:pPr indent="-273050" lvl="0" marL="273050" rtl="0" algn="just">
              <a:spcBef>
                <a:spcPts val="480"/>
              </a:spcBef>
              <a:spcAft>
                <a:spcPts val="0"/>
              </a:spcAft>
              <a:buSzPts val="2280"/>
              <a:buChar char="⚫"/>
            </a:pPr>
            <a:r>
              <a:rPr lang="en-US" sz="2400"/>
              <a:t>create customized mobile applications.</a:t>
            </a:r>
            <a:endParaRPr/>
          </a:p>
          <a:p>
            <a:pPr indent="-116204" lvl="0" marL="273050" rtl="0" algn="l">
              <a:spcBef>
                <a:spcPts val="520"/>
              </a:spcBef>
              <a:spcAft>
                <a:spcPts val="0"/>
              </a:spcAft>
              <a:buSzPts val="2470"/>
              <a:buNone/>
            </a:pPr>
            <a:r>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122"/>
          <p:cNvSpPr txBox="1"/>
          <p:nvPr/>
        </p:nvSpPr>
        <p:spPr>
          <a:xfrm>
            <a:off x="10016491" y="6431381"/>
            <a:ext cx="116205" cy="197490"/>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1" lang="en-US" sz="1200">
                <a:solidFill>
                  <a:srgbClr val="888888"/>
                </a:solidFill>
                <a:latin typeface="Caladea"/>
                <a:ea typeface="Caladea"/>
                <a:cs typeface="Caladea"/>
                <a:sym typeface="Caladea"/>
              </a:rPr>
              <a:t>5</a:t>
            </a:r>
            <a:endParaRPr sz="1200">
              <a:solidFill>
                <a:schemeClr val="dk1"/>
              </a:solidFill>
              <a:latin typeface="Caladea"/>
              <a:ea typeface="Caladea"/>
              <a:cs typeface="Caladea"/>
              <a:sym typeface="Caladea"/>
            </a:endParaRPr>
          </a:p>
        </p:txBody>
      </p:sp>
      <p:grpSp>
        <p:nvGrpSpPr>
          <p:cNvPr id="909" name="Google Shape;909;p122"/>
          <p:cNvGrpSpPr/>
          <p:nvPr/>
        </p:nvGrpSpPr>
        <p:grpSpPr>
          <a:xfrm>
            <a:off x="2209801" y="3048000"/>
            <a:ext cx="1043305" cy="802006"/>
            <a:chOff x="685800" y="3047999"/>
            <a:chExt cx="1043305" cy="802006"/>
          </a:xfrm>
        </p:grpSpPr>
        <p:sp>
          <p:nvSpPr>
            <p:cNvPr id="910" name="Google Shape;910;p122"/>
            <p:cNvSpPr/>
            <p:nvPr/>
          </p:nvSpPr>
          <p:spPr>
            <a:xfrm>
              <a:off x="685800" y="3047999"/>
              <a:ext cx="1043305" cy="802005"/>
            </a:xfrm>
            <a:custGeom>
              <a:rect b="b" l="l" r="r" t="t"/>
              <a:pathLst>
                <a:path extrusionOk="0" h="802004" w="1043305">
                  <a:moveTo>
                    <a:pt x="1043051" y="0"/>
                  </a:moveTo>
                  <a:lnTo>
                    <a:pt x="0" y="0"/>
                  </a:lnTo>
                  <a:lnTo>
                    <a:pt x="0" y="732282"/>
                  </a:lnTo>
                  <a:lnTo>
                    <a:pt x="56159" y="732282"/>
                  </a:lnTo>
                  <a:lnTo>
                    <a:pt x="56159" y="801751"/>
                  </a:lnTo>
                  <a:lnTo>
                    <a:pt x="994791" y="801751"/>
                  </a:lnTo>
                  <a:lnTo>
                    <a:pt x="994791" y="732282"/>
                  </a:lnTo>
                  <a:lnTo>
                    <a:pt x="1043051" y="732282"/>
                  </a:lnTo>
                  <a:lnTo>
                    <a:pt x="1043051" y="0"/>
                  </a:lnTo>
                  <a:close/>
                </a:path>
              </a:pathLst>
            </a:custGeom>
            <a:solidFill>
              <a:srgbClr val="C0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11" name="Google Shape;911;p122"/>
            <p:cNvSpPr/>
            <p:nvPr/>
          </p:nvSpPr>
          <p:spPr>
            <a:xfrm>
              <a:off x="685800" y="3048000"/>
              <a:ext cx="1043305" cy="802005"/>
            </a:xfrm>
            <a:custGeom>
              <a:rect b="b" l="l" r="r" t="t"/>
              <a:pathLst>
                <a:path extrusionOk="0" h="802004" w="1043305">
                  <a:moveTo>
                    <a:pt x="1043051" y="403987"/>
                  </a:moveTo>
                  <a:lnTo>
                    <a:pt x="1043051" y="0"/>
                  </a:lnTo>
                  <a:lnTo>
                    <a:pt x="513473" y="0"/>
                  </a:lnTo>
                  <a:lnTo>
                    <a:pt x="0" y="0"/>
                  </a:lnTo>
                  <a:lnTo>
                    <a:pt x="0" y="403987"/>
                  </a:lnTo>
                  <a:lnTo>
                    <a:pt x="0" y="732282"/>
                  </a:lnTo>
                  <a:lnTo>
                    <a:pt x="56159" y="732282"/>
                  </a:lnTo>
                  <a:lnTo>
                    <a:pt x="56159" y="801751"/>
                  </a:lnTo>
                  <a:lnTo>
                    <a:pt x="521500" y="801751"/>
                  </a:lnTo>
                  <a:lnTo>
                    <a:pt x="994791" y="801751"/>
                  </a:lnTo>
                  <a:lnTo>
                    <a:pt x="994791" y="732282"/>
                  </a:lnTo>
                  <a:lnTo>
                    <a:pt x="1043051" y="732282"/>
                  </a:lnTo>
                  <a:lnTo>
                    <a:pt x="1043051" y="403987"/>
                  </a:lnTo>
                  <a:close/>
                </a:path>
                <a:path extrusionOk="0" h="802004" w="1043305">
                  <a:moveTo>
                    <a:pt x="56159" y="732282"/>
                  </a:moveTo>
                  <a:lnTo>
                    <a:pt x="208597" y="732282"/>
                  </a:lnTo>
                  <a:lnTo>
                    <a:pt x="794258" y="732282"/>
                  </a:lnTo>
                  <a:lnTo>
                    <a:pt x="994791" y="732282"/>
                  </a:lnTo>
                  <a:lnTo>
                    <a:pt x="56159" y="732282"/>
                  </a:lnTo>
                </a:path>
                <a:path extrusionOk="0" h="802004" w="1043305">
                  <a:moveTo>
                    <a:pt x="72186" y="88391"/>
                  </a:moveTo>
                  <a:lnTo>
                    <a:pt x="104305" y="88391"/>
                  </a:lnTo>
                  <a:lnTo>
                    <a:pt x="240703" y="88391"/>
                  </a:lnTo>
                  <a:lnTo>
                    <a:pt x="288848" y="88391"/>
                  </a:lnTo>
                  <a:lnTo>
                    <a:pt x="72186" y="88391"/>
                  </a:lnTo>
                  <a:lnTo>
                    <a:pt x="72186" y="126237"/>
                  </a:lnTo>
                  <a:lnTo>
                    <a:pt x="104305" y="126237"/>
                  </a:lnTo>
                  <a:lnTo>
                    <a:pt x="240703" y="126237"/>
                  </a:lnTo>
                  <a:lnTo>
                    <a:pt x="288848" y="126237"/>
                  </a:lnTo>
                  <a:lnTo>
                    <a:pt x="72186" y="126237"/>
                  </a:lnTo>
                  <a:lnTo>
                    <a:pt x="72186" y="164084"/>
                  </a:lnTo>
                  <a:lnTo>
                    <a:pt x="104305" y="164084"/>
                  </a:lnTo>
                  <a:lnTo>
                    <a:pt x="240703" y="164084"/>
                  </a:lnTo>
                  <a:lnTo>
                    <a:pt x="288848" y="164084"/>
                  </a:lnTo>
                  <a:lnTo>
                    <a:pt x="72186" y="164084"/>
                  </a:lnTo>
                  <a:lnTo>
                    <a:pt x="72186" y="202057"/>
                  </a:lnTo>
                  <a:lnTo>
                    <a:pt x="104305" y="202057"/>
                  </a:lnTo>
                  <a:lnTo>
                    <a:pt x="240703" y="202057"/>
                  </a:lnTo>
                  <a:lnTo>
                    <a:pt x="288848" y="202057"/>
                  </a:lnTo>
                  <a:lnTo>
                    <a:pt x="72186" y="202057"/>
                  </a:lnTo>
                  <a:lnTo>
                    <a:pt x="72186" y="239902"/>
                  </a:lnTo>
                  <a:lnTo>
                    <a:pt x="104305" y="239902"/>
                  </a:lnTo>
                  <a:lnTo>
                    <a:pt x="240703" y="239902"/>
                  </a:lnTo>
                  <a:lnTo>
                    <a:pt x="288848" y="239902"/>
                  </a:lnTo>
                  <a:lnTo>
                    <a:pt x="72186" y="239902"/>
                  </a:lnTo>
                  <a:lnTo>
                    <a:pt x="72186" y="277749"/>
                  </a:lnTo>
                  <a:lnTo>
                    <a:pt x="104305" y="277749"/>
                  </a:lnTo>
                  <a:lnTo>
                    <a:pt x="240703" y="277749"/>
                  </a:lnTo>
                  <a:lnTo>
                    <a:pt x="288848" y="277749"/>
                  </a:lnTo>
                  <a:lnTo>
                    <a:pt x="72186" y="277749"/>
                  </a:lnTo>
                  <a:lnTo>
                    <a:pt x="72186" y="315595"/>
                  </a:lnTo>
                  <a:lnTo>
                    <a:pt x="104305" y="315595"/>
                  </a:lnTo>
                  <a:lnTo>
                    <a:pt x="240703" y="315595"/>
                  </a:lnTo>
                  <a:lnTo>
                    <a:pt x="288848" y="315595"/>
                  </a:lnTo>
                  <a:lnTo>
                    <a:pt x="72186" y="315595"/>
                  </a:lnTo>
                  <a:lnTo>
                    <a:pt x="72186" y="353440"/>
                  </a:lnTo>
                  <a:lnTo>
                    <a:pt x="104305" y="353440"/>
                  </a:lnTo>
                  <a:lnTo>
                    <a:pt x="240703" y="353440"/>
                  </a:lnTo>
                  <a:lnTo>
                    <a:pt x="288848" y="353440"/>
                  </a:lnTo>
                  <a:lnTo>
                    <a:pt x="72186" y="353440"/>
                  </a:lnTo>
                  <a:lnTo>
                    <a:pt x="72186" y="391413"/>
                  </a:lnTo>
                  <a:lnTo>
                    <a:pt x="104305" y="391413"/>
                  </a:lnTo>
                  <a:lnTo>
                    <a:pt x="240703" y="391413"/>
                  </a:lnTo>
                  <a:lnTo>
                    <a:pt x="288848" y="391413"/>
                  </a:lnTo>
                  <a:lnTo>
                    <a:pt x="72186" y="391413"/>
                  </a:lnTo>
                  <a:lnTo>
                    <a:pt x="72186" y="429260"/>
                  </a:lnTo>
                  <a:lnTo>
                    <a:pt x="104305" y="429260"/>
                  </a:lnTo>
                  <a:lnTo>
                    <a:pt x="240703" y="429260"/>
                  </a:lnTo>
                  <a:lnTo>
                    <a:pt x="288848" y="429260"/>
                  </a:lnTo>
                  <a:lnTo>
                    <a:pt x="72186" y="429260"/>
                  </a:lnTo>
                  <a:lnTo>
                    <a:pt x="72186" y="467105"/>
                  </a:lnTo>
                  <a:lnTo>
                    <a:pt x="104305" y="467105"/>
                  </a:lnTo>
                  <a:lnTo>
                    <a:pt x="240703" y="467105"/>
                  </a:lnTo>
                  <a:lnTo>
                    <a:pt x="288848" y="467105"/>
                  </a:lnTo>
                  <a:lnTo>
                    <a:pt x="72186" y="467105"/>
                  </a:lnTo>
                  <a:lnTo>
                    <a:pt x="72186" y="504951"/>
                  </a:lnTo>
                  <a:lnTo>
                    <a:pt x="104305" y="504951"/>
                  </a:lnTo>
                  <a:lnTo>
                    <a:pt x="240703" y="504951"/>
                  </a:lnTo>
                  <a:lnTo>
                    <a:pt x="288848" y="504951"/>
                  </a:lnTo>
                  <a:lnTo>
                    <a:pt x="72186" y="504951"/>
                  </a:lnTo>
                  <a:lnTo>
                    <a:pt x="72186" y="542925"/>
                  </a:lnTo>
                  <a:lnTo>
                    <a:pt x="104305" y="542925"/>
                  </a:lnTo>
                  <a:lnTo>
                    <a:pt x="240703" y="542925"/>
                  </a:lnTo>
                  <a:lnTo>
                    <a:pt x="288848" y="542925"/>
                  </a:lnTo>
                  <a:lnTo>
                    <a:pt x="72186" y="542925"/>
                  </a:lnTo>
                  <a:lnTo>
                    <a:pt x="72186" y="580770"/>
                  </a:lnTo>
                  <a:lnTo>
                    <a:pt x="104305" y="580770"/>
                  </a:lnTo>
                  <a:lnTo>
                    <a:pt x="240703" y="580770"/>
                  </a:lnTo>
                  <a:lnTo>
                    <a:pt x="288848" y="580770"/>
                  </a:lnTo>
                  <a:lnTo>
                    <a:pt x="72186" y="580770"/>
                  </a:lnTo>
                  <a:lnTo>
                    <a:pt x="72186" y="618617"/>
                  </a:lnTo>
                  <a:lnTo>
                    <a:pt x="104305" y="618617"/>
                  </a:lnTo>
                  <a:lnTo>
                    <a:pt x="240703" y="618617"/>
                  </a:lnTo>
                  <a:lnTo>
                    <a:pt x="288848" y="618617"/>
                  </a:lnTo>
                  <a:lnTo>
                    <a:pt x="72186" y="618617"/>
                  </a:lnTo>
                  <a:lnTo>
                    <a:pt x="72186" y="656463"/>
                  </a:lnTo>
                  <a:lnTo>
                    <a:pt x="104305" y="656463"/>
                  </a:lnTo>
                  <a:lnTo>
                    <a:pt x="240703" y="656463"/>
                  </a:lnTo>
                  <a:lnTo>
                    <a:pt x="288848" y="656463"/>
                  </a:lnTo>
                  <a:lnTo>
                    <a:pt x="72186" y="656463"/>
                  </a:lnTo>
                </a:path>
                <a:path extrusionOk="0" h="802004" w="1043305">
                  <a:moveTo>
                    <a:pt x="96278" y="732282"/>
                  </a:moveTo>
                  <a:lnTo>
                    <a:pt x="96278" y="744855"/>
                  </a:lnTo>
                  <a:lnTo>
                    <a:pt x="96278" y="789051"/>
                  </a:lnTo>
                  <a:lnTo>
                    <a:pt x="96278" y="801751"/>
                  </a:lnTo>
                  <a:lnTo>
                    <a:pt x="96278" y="732282"/>
                  </a:lnTo>
                  <a:lnTo>
                    <a:pt x="128346" y="732282"/>
                  </a:lnTo>
                  <a:lnTo>
                    <a:pt x="128346" y="744855"/>
                  </a:lnTo>
                  <a:lnTo>
                    <a:pt x="128346" y="789051"/>
                  </a:lnTo>
                  <a:lnTo>
                    <a:pt x="128346" y="801751"/>
                  </a:lnTo>
                  <a:lnTo>
                    <a:pt x="128346" y="732282"/>
                  </a:lnTo>
                  <a:lnTo>
                    <a:pt x="168465" y="732282"/>
                  </a:lnTo>
                  <a:lnTo>
                    <a:pt x="168465" y="744855"/>
                  </a:lnTo>
                  <a:lnTo>
                    <a:pt x="168465" y="789051"/>
                  </a:lnTo>
                  <a:lnTo>
                    <a:pt x="168465" y="801751"/>
                  </a:lnTo>
                  <a:lnTo>
                    <a:pt x="168465" y="732282"/>
                  </a:lnTo>
                  <a:lnTo>
                    <a:pt x="208597" y="732282"/>
                  </a:lnTo>
                  <a:lnTo>
                    <a:pt x="208597" y="744855"/>
                  </a:lnTo>
                  <a:lnTo>
                    <a:pt x="208597" y="789051"/>
                  </a:lnTo>
                  <a:lnTo>
                    <a:pt x="208597" y="801751"/>
                  </a:lnTo>
                  <a:lnTo>
                    <a:pt x="208597" y="732282"/>
                  </a:lnTo>
                  <a:lnTo>
                    <a:pt x="248729" y="732282"/>
                  </a:lnTo>
                  <a:lnTo>
                    <a:pt x="248729" y="744855"/>
                  </a:lnTo>
                  <a:lnTo>
                    <a:pt x="248729" y="789051"/>
                  </a:lnTo>
                  <a:lnTo>
                    <a:pt x="248729" y="801751"/>
                  </a:lnTo>
                  <a:lnTo>
                    <a:pt x="248729" y="732282"/>
                  </a:lnTo>
                  <a:lnTo>
                    <a:pt x="288848" y="732282"/>
                  </a:lnTo>
                  <a:lnTo>
                    <a:pt x="288848" y="744855"/>
                  </a:lnTo>
                  <a:lnTo>
                    <a:pt x="288848" y="789051"/>
                  </a:lnTo>
                  <a:lnTo>
                    <a:pt x="288848" y="801751"/>
                  </a:lnTo>
                  <a:lnTo>
                    <a:pt x="288848" y="732282"/>
                  </a:lnTo>
                  <a:lnTo>
                    <a:pt x="328930" y="732282"/>
                  </a:lnTo>
                  <a:lnTo>
                    <a:pt x="328930" y="744855"/>
                  </a:lnTo>
                  <a:lnTo>
                    <a:pt x="328930" y="789051"/>
                  </a:lnTo>
                  <a:lnTo>
                    <a:pt x="328930" y="801751"/>
                  </a:lnTo>
                  <a:lnTo>
                    <a:pt x="328930" y="732282"/>
                  </a:lnTo>
                  <a:lnTo>
                    <a:pt x="369049" y="732282"/>
                  </a:lnTo>
                  <a:lnTo>
                    <a:pt x="369049" y="744855"/>
                  </a:lnTo>
                  <a:lnTo>
                    <a:pt x="369049" y="789051"/>
                  </a:lnTo>
                  <a:lnTo>
                    <a:pt x="369049" y="801751"/>
                  </a:lnTo>
                  <a:lnTo>
                    <a:pt x="369049" y="732282"/>
                  </a:lnTo>
                  <a:lnTo>
                    <a:pt x="409181" y="732282"/>
                  </a:lnTo>
                  <a:lnTo>
                    <a:pt x="409181" y="744855"/>
                  </a:lnTo>
                  <a:lnTo>
                    <a:pt x="409181" y="789051"/>
                  </a:lnTo>
                  <a:lnTo>
                    <a:pt x="409181" y="801751"/>
                  </a:lnTo>
                  <a:lnTo>
                    <a:pt x="409181" y="732282"/>
                  </a:lnTo>
                  <a:lnTo>
                    <a:pt x="449300" y="732282"/>
                  </a:lnTo>
                  <a:lnTo>
                    <a:pt x="449300" y="744855"/>
                  </a:lnTo>
                  <a:lnTo>
                    <a:pt x="449300" y="789051"/>
                  </a:lnTo>
                  <a:lnTo>
                    <a:pt x="449300" y="801751"/>
                  </a:lnTo>
                  <a:lnTo>
                    <a:pt x="449300" y="732282"/>
                  </a:lnTo>
                  <a:lnTo>
                    <a:pt x="489381" y="732282"/>
                  </a:lnTo>
                  <a:lnTo>
                    <a:pt x="489381" y="744855"/>
                  </a:lnTo>
                  <a:lnTo>
                    <a:pt x="489381" y="789051"/>
                  </a:lnTo>
                  <a:lnTo>
                    <a:pt x="489381" y="801751"/>
                  </a:lnTo>
                  <a:lnTo>
                    <a:pt x="489381" y="732282"/>
                  </a:lnTo>
                  <a:lnTo>
                    <a:pt x="529513" y="732282"/>
                  </a:lnTo>
                  <a:lnTo>
                    <a:pt x="529513" y="744855"/>
                  </a:lnTo>
                  <a:lnTo>
                    <a:pt x="529513" y="789051"/>
                  </a:lnTo>
                  <a:lnTo>
                    <a:pt x="529513" y="801751"/>
                  </a:lnTo>
                  <a:lnTo>
                    <a:pt x="529513" y="732282"/>
                  </a:lnTo>
                  <a:lnTo>
                    <a:pt x="569633" y="732282"/>
                  </a:lnTo>
                  <a:lnTo>
                    <a:pt x="569633" y="744855"/>
                  </a:lnTo>
                  <a:lnTo>
                    <a:pt x="569633" y="789051"/>
                  </a:lnTo>
                  <a:lnTo>
                    <a:pt x="569633" y="801751"/>
                  </a:lnTo>
                  <a:lnTo>
                    <a:pt x="569633" y="732282"/>
                  </a:lnTo>
                  <a:lnTo>
                    <a:pt x="601726" y="732282"/>
                  </a:lnTo>
                  <a:lnTo>
                    <a:pt x="601726" y="744855"/>
                  </a:lnTo>
                  <a:lnTo>
                    <a:pt x="601726" y="789051"/>
                  </a:lnTo>
                  <a:lnTo>
                    <a:pt x="601726" y="801751"/>
                  </a:lnTo>
                  <a:lnTo>
                    <a:pt x="601726" y="732282"/>
                  </a:lnTo>
                  <a:lnTo>
                    <a:pt x="641858" y="732282"/>
                  </a:lnTo>
                  <a:lnTo>
                    <a:pt x="641858" y="744855"/>
                  </a:lnTo>
                  <a:lnTo>
                    <a:pt x="641858" y="789051"/>
                  </a:lnTo>
                  <a:lnTo>
                    <a:pt x="641858" y="801751"/>
                  </a:lnTo>
                  <a:lnTo>
                    <a:pt x="641858" y="732282"/>
                  </a:lnTo>
                  <a:lnTo>
                    <a:pt x="681990" y="732282"/>
                  </a:lnTo>
                  <a:lnTo>
                    <a:pt x="681990" y="744855"/>
                  </a:lnTo>
                  <a:lnTo>
                    <a:pt x="681990" y="789051"/>
                  </a:lnTo>
                  <a:lnTo>
                    <a:pt x="681990" y="801751"/>
                  </a:lnTo>
                  <a:lnTo>
                    <a:pt x="681990" y="732282"/>
                  </a:lnTo>
                  <a:lnTo>
                    <a:pt x="722122" y="732282"/>
                  </a:lnTo>
                  <a:lnTo>
                    <a:pt x="722122" y="744855"/>
                  </a:lnTo>
                  <a:lnTo>
                    <a:pt x="722122" y="789051"/>
                  </a:lnTo>
                  <a:lnTo>
                    <a:pt x="722122" y="801751"/>
                  </a:lnTo>
                  <a:lnTo>
                    <a:pt x="722122" y="732282"/>
                  </a:lnTo>
                  <a:lnTo>
                    <a:pt x="762254" y="732282"/>
                  </a:lnTo>
                  <a:lnTo>
                    <a:pt x="762254" y="744855"/>
                  </a:lnTo>
                  <a:lnTo>
                    <a:pt x="762254" y="789051"/>
                  </a:lnTo>
                  <a:lnTo>
                    <a:pt x="762254" y="801751"/>
                  </a:lnTo>
                  <a:lnTo>
                    <a:pt x="762254" y="732282"/>
                  </a:lnTo>
                  <a:lnTo>
                    <a:pt x="802259" y="732282"/>
                  </a:lnTo>
                  <a:lnTo>
                    <a:pt x="802259" y="744855"/>
                  </a:lnTo>
                  <a:lnTo>
                    <a:pt x="802259" y="789051"/>
                  </a:lnTo>
                  <a:lnTo>
                    <a:pt x="802259" y="801751"/>
                  </a:lnTo>
                  <a:lnTo>
                    <a:pt x="802259" y="732282"/>
                  </a:lnTo>
                  <a:lnTo>
                    <a:pt x="842391" y="732282"/>
                  </a:lnTo>
                  <a:lnTo>
                    <a:pt x="842391" y="744855"/>
                  </a:lnTo>
                  <a:lnTo>
                    <a:pt x="842391" y="789051"/>
                  </a:lnTo>
                  <a:lnTo>
                    <a:pt x="842391" y="801751"/>
                  </a:lnTo>
                  <a:lnTo>
                    <a:pt x="842391" y="732282"/>
                  </a:lnTo>
                  <a:lnTo>
                    <a:pt x="882522" y="732282"/>
                  </a:lnTo>
                  <a:lnTo>
                    <a:pt x="882522" y="744855"/>
                  </a:lnTo>
                  <a:lnTo>
                    <a:pt x="882522" y="789051"/>
                  </a:lnTo>
                  <a:lnTo>
                    <a:pt x="882522" y="801751"/>
                  </a:lnTo>
                  <a:lnTo>
                    <a:pt x="882522" y="732282"/>
                  </a:lnTo>
                  <a:lnTo>
                    <a:pt x="922655" y="732282"/>
                  </a:lnTo>
                  <a:lnTo>
                    <a:pt x="922655" y="744855"/>
                  </a:lnTo>
                  <a:lnTo>
                    <a:pt x="922655" y="789051"/>
                  </a:lnTo>
                  <a:lnTo>
                    <a:pt x="922655" y="801751"/>
                  </a:lnTo>
                  <a:lnTo>
                    <a:pt x="922655" y="732282"/>
                  </a:lnTo>
                  <a:lnTo>
                    <a:pt x="962787" y="732282"/>
                  </a:lnTo>
                  <a:lnTo>
                    <a:pt x="962787" y="744855"/>
                  </a:lnTo>
                  <a:lnTo>
                    <a:pt x="962787" y="789051"/>
                  </a:lnTo>
                  <a:lnTo>
                    <a:pt x="962787" y="801751"/>
                  </a:lnTo>
                  <a:lnTo>
                    <a:pt x="962787" y="732282"/>
                  </a:lnTo>
                </a:path>
                <a:path extrusionOk="0" h="802004" w="1043305">
                  <a:moveTo>
                    <a:pt x="72186" y="56769"/>
                  </a:moveTo>
                  <a:lnTo>
                    <a:pt x="288848" y="56769"/>
                  </a:lnTo>
                  <a:lnTo>
                    <a:pt x="288848" y="688086"/>
                  </a:lnTo>
                  <a:lnTo>
                    <a:pt x="72186" y="688086"/>
                  </a:lnTo>
                  <a:lnTo>
                    <a:pt x="72186" y="56769"/>
                  </a:lnTo>
                </a:path>
                <a:path extrusionOk="0" h="802004" w="1043305">
                  <a:moveTo>
                    <a:pt x="353021" y="56769"/>
                  </a:moveTo>
                  <a:lnTo>
                    <a:pt x="385089" y="56769"/>
                  </a:lnTo>
                  <a:lnTo>
                    <a:pt x="385089" y="309372"/>
                  </a:lnTo>
                  <a:lnTo>
                    <a:pt x="353021" y="309372"/>
                  </a:lnTo>
                  <a:lnTo>
                    <a:pt x="353021" y="56769"/>
                  </a:lnTo>
                </a:path>
                <a:path extrusionOk="0" h="802004" w="1043305">
                  <a:moveTo>
                    <a:pt x="345008" y="366140"/>
                  </a:moveTo>
                  <a:lnTo>
                    <a:pt x="393153" y="366140"/>
                  </a:lnTo>
                  <a:lnTo>
                    <a:pt x="393153" y="397637"/>
                  </a:lnTo>
                  <a:lnTo>
                    <a:pt x="345008" y="397637"/>
                  </a:lnTo>
                  <a:lnTo>
                    <a:pt x="345008" y="366140"/>
                  </a:lnTo>
                </a:path>
                <a:path extrusionOk="0" h="802004" w="1043305">
                  <a:moveTo>
                    <a:pt x="433222" y="56769"/>
                  </a:moveTo>
                  <a:lnTo>
                    <a:pt x="601726" y="56769"/>
                  </a:lnTo>
                  <a:lnTo>
                    <a:pt x="601726" y="202057"/>
                  </a:lnTo>
                  <a:lnTo>
                    <a:pt x="433222" y="202057"/>
                  </a:lnTo>
                  <a:lnTo>
                    <a:pt x="433222" y="56769"/>
                  </a:lnTo>
                </a:path>
                <a:path extrusionOk="0" h="802004" w="1043305">
                  <a:moveTo>
                    <a:pt x="657860" y="56769"/>
                  </a:moveTo>
                  <a:lnTo>
                    <a:pt x="978788" y="56769"/>
                  </a:lnTo>
                  <a:lnTo>
                    <a:pt x="978788" y="202057"/>
                  </a:lnTo>
                  <a:lnTo>
                    <a:pt x="657860" y="202057"/>
                  </a:lnTo>
                  <a:lnTo>
                    <a:pt x="657860" y="56769"/>
                  </a:lnTo>
                </a:path>
                <a:path extrusionOk="0" h="802004" w="1043305">
                  <a:moveTo>
                    <a:pt x="898525" y="239902"/>
                  </a:moveTo>
                  <a:lnTo>
                    <a:pt x="986789" y="239902"/>
                  </a:lnTo>
                  <a:lnTo>
                    <a:pt x="986789" y="403987"/>
                  </a:lnTo>
                  <a:lnTo>
                    <a:pt x="898525" y="403987"/>
                  </a:lnTo>
                  <a:lnTo>
                    <a:pt x="898525" y="239902"/>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grpSp>
        <p:nvGrpSpPr>
          <p:cNvPr id="912" name="Google Shape;912;p122"/>
          <p:cNvGrpSpPr/>
          <p:nvPr/>
        </p:nvGrpSpPr>
        <p:grpSpPr>
          <a:xfrm>
            <a:off x="8915400" y="2667012"/>
            <a:ext cx="1219200" cy="990600"/>
            <a:chOff x="7391400" y="2667012"/>
            <a:chExt cx="1219200" cy="990600"/>
          </a:xfrm>
        </p:grpSpPr>
        <p:sp>
          <p:nvSpPr>
            <p:cNvPr id="913" name="Google Shape;913;p122"/>
            <p:cNvSpPr/>
            <p:nvPr/>
          </p:nvSpPr>
          <p:spPr>
            <a:xfrm>
              <a:off x="7391400" y="2667012"/>
              <a:ext cx="1219200" cy="990600"/>
            </a:xfrm>
            <a:custGeom>
              <a:rect b="b" l="l" r="r" t="t"/>
              <a:pathLst>
                <a:path extrusionOk="0" h="990600" w="1219200">
                  <a:moveTo>
                    <a:pt x="1034427" y="0"/>
                  </a:moveTo>
                  <a:lnTo>
                    <a:pt x="189738" y="0"/>
                  </a:lnTo>
                  <a:lnTo>
                    <a:pt x="189738" y="657974"/>
                  </a:lnTo>
                  <a:lnTo>
                    <a:pt x="1034427" y="657974"/>
                  </a:lnTo>
                  <a:lnTo>
                    <a:pt x="1034427" y="0"/>
                  </a:lnTo>
                  <a:close/>
                </a:path>
                <a:path extrusionOk="0" h="990600" w="1219200">
                  <a:moveTo>
                    <a:pt x="1219200" y="911580"/>
                  </a:moveTo>
                  <a:lnTo>
                    <a:pt x="1034415" y="690994"/>
                  </a:lnTo>
                  <a:lnTo>
                    <a:pt x="188468" y="690994"/>
                  </a:lnTo>
                  <a:lnTo>
                    <a:pt x="0" y="911580"/>
                  </a:lnTo>
                  <a:lnTo>
                    <a:pt x="0" y="990587"/>
                  </a:lnTo>
                  <a:lnTo>
                    <a:pt x="1219200" y="990587"/>
                  </a:lnTo>
                  <a:lnTo>
                    <a:pt x="1219200" y="911593"/>
                  </a:lnTo>
                  <a:close/>
                </a:path>
              </a:pathLst>
            </a:custGeom>
            <a:solidFill>
              <a:srgbClr val="C0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14" name="Google Shape;914;p122"/>
            <p:cNvSpPr/>
            <p:nvPr/>
          </p:nvSpPr>
          <p:spPr>
            <a:xfrm>
              <a:off x="7391400" y="2667012"/>
              <a:ext cx="1219200" cy="990600"/>
            </a:xfrm>
            <a:custGeom>
              <a:rect b="b" l="l" r="r" t="t"/>
              <a:pathLst>
                <a:path extrusionOk="0" h="990600" w="1219200">
                  <a:moveTo>
                    <a:pt x="189738" y="657974"/>
                  </a:moveTo>
                  <a:lnTo>
                    <a:pt x="1034427" y="657974"/>
                  </a:lnTo>
                  <a:lnTo>
                    <a:pt x="1034427" y="0"/>
                  </a:lnTo>
                  <a:lnTo>
                    <a:pt x="189738" y="0"/>
                  </a:lnTo>
                  <a:lnTo>
                    <a:pt x="189738" y="657974"/>
                  </a:lnTo>
                  <a:close/>
                </a:path>
                <a:path extrusionOk="0" h="990600" w="1219200">
                  <a:moveTo>
                    <a:pt x="188468" y="690994"/>
                  </a:moveTo>
                  <a:lnTo>
                    <a:pt x="0" y="911593"/>
                  </a:lnTo>
                  <a:lnTo>
                    <a:pt x="1219200" y="911593"/>
                  </a:lnTo>
                  <a:lnTo>
                    <a:pt x="1034415" y="690994"/>
                  </a:lnTo>
                  <a:lnTo>
                    <a:pt x="188468" y="690994"/>
                  </a:lnTo>
                  <a:close/>
                </a:path>
                <a:path extrusionOk="0" h="990600" w="1219200">
                  <a:moveTo>
                    <a:pt x="0" y="990587"/>
                  </a:moveTo>
                  <a:lnTo>
                    <a:pt x="1219200" y="990587"/>
                  </a:lnTo>
                  <a:lnTo>
                    <a:pt x="1219200" y="911567"/>
                  </a:lnTo>
                  <a:lnTo>
                    <a:pt x="0" y="911567"/>
                  </a:lnTo>
                  <a:lnTo>
                    <a:pt x="0" y="990587"/>
                  </a:lnTo>
                  <a:close/>
                </a:path>
                <a:path extrusionOk="0" h="990600" w="1219200">
                  <a:moveTo>
                    <a:pt x="236220" y="584441"/>
                  </a:moveTo>
                  <a:lnTo>
                    <a:pt x="990371" y="584441"/>
                  </a:lnTo>
                  <a:lnTo>
                    <a:pt x="990371" y="69837"/>
                  </a:lnTo>
                  <a:lnTo>
                    <a:pt x="236220" y="69837"/>
                  </a:lnTo>
                  <a:lnTo>
                    <a:pt x="236220" y="584441"/>
                  </a:lnTo>
                  <a:close/>
                </a:path>
                <a:path extrusionOk="0" h="990600" w="1219200">
                  <a:moveTo>
                    <a:pt x="187325" y="713092"/>
                  </a:moveTo>
                  <a:lnTo>
                    <a:pt x="164592" y="738746"/>
                  </a:lnTo>
                  <a:lnTo>
                    <a:pt x="1057021" y="738746"/>
                  </a:lnTo>
                  <a:lnTo>
                    <a:pt x="1034415" y="713092"/>
                  </a:lnTo>
                  <a:lnTo>
                    <a:pt x="187325" y="713092"/>
                  </a:lnTo>
                  <a:close/>
                </a:path>
                <a:path extrusionOk="0" h="990600" w="1219200">
                  <a:moveTo>
                    <a:pt x="350647" y="839838"/>
                  </a:moveTo>
                  <a:lnTo>
                    <a:pt x="335660" y="865619"/>
                  </a:lnTo>
                  <a:lnTo>
                    <a:pt x="889889" y="865619"/>
                  </a:lnTo>
                  <a:lnTo>
                    <a:pt x="874776" y="839838"/>
                  </a:lnTo>
                  <a:lnTo>
                    <a:pt x="350647" y="839838"/>
                  </a:lnTo>
                  <a:close/>
                </a:path>
                <a:path extrusionOk="0" h="990600" w="1219200">
                  <a:moveTo>
                    <a:pt x="159639" y="755383"/>
                  </a:moveTo>
                  <a:lnTo>
                    <a:pt x="135763" y="782942"/>
                  </a:lnTo>
                  <a:lnTo>
                    <a:pt x="1088517" y="782942"/>
                  </a:lnTo>
                  <a:lnTo>
                    <a:pt x="1063371" y="755383"/>
                  </a:lnTo>
                  <a:lnTo>
                    <a:pt x="159639" y="755383"/>
                  </a:lnTo>
                  <a:close/>
                </a:path>
                <a:path extrusionOk="0" h="990600" w="1219200">
                  <a:moveTo>
                    <a:pt x="130682" y="795769"/>
                  </a:moveTo>
                  <a:lnTo>
                    <a:pt x="105664" y="823328"/>
                  </a:lnTo>
                  <a:lnTo>
                    <a:pt x="1121155" y="823328"/>
                  </a:lnTo>
                  <a:lnTo>
                    <a:pt x="1094740" y="795769"/>
                  </a:lnTo>
                  <a:lnTo>
                    <a:pt x="130682" y="795769"/>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grpSp>
        <p:nvGrpSpPr>
          <p:cNvPr id="915" name="Google Shape;915;p122"/>
          <p:cNvGrpSpPr/>
          <p:nvPr/>
        </p:nvGrpSpPr>
        <p:grpSpPr>
          <a:xfrm>
            <a:off x="8991600" y="5029199"/>
            <a:ext cx="914400" cy="381001"/>
            <a:chOff x="7467600" y="5029199"/>
            <a:chExt cx="914400" cy="381001"/>
          </a:xfrm>
        </p:grpSpPr>
        <p:sp>
          <p:nvSpPr>
            <p:cNvPr id="916" name="Google Shape;916;p122"/>
            <p:cNvSpPr/>
            <p:nvPr/>
          </p:nvSpPr>
          <p:spPr>
            <a:xfrm>
              <a:off x="7467600" y="5029199"/>
              <a:ext cx="914400" cy="381000"/>
            </a:xfrm>
            <a:custGeom>
              <a:rect b="b" l="l" r="r" t="t"/>
              <a:pathLst>
                <a:path extrusionOk="0" h="381000" w="914400">
                  <a:moveTo>
                    <a:pt x="914400" y="127000"/>
                  </a:moveTo>
                  <a:lnTo>
                    <a:pt x="762711" y="100203"/>
                  </a:lnTo>
                  <a:lnTo>
                    <a:pt x="649859" y="80264"/>
                  </a:lnTo>
                  <a:lnTo>
                    <a:pt x="793750" y="16764"/>
                  </a:lnTo>
                  <a:lnTo>
                    <a:pt x="464185" y="10033"/>
                  </a:lnTo>
                  <a:lnTo>
                    <a:pt x="362077" y="10033"/>
                  </a:lnTo>
                  <a:lnTo>
                    <a:pt x="315595" y="0"/>
                  </a:lnTo>
                  <a:lnTo>
                    <a:pt x="0" y="106934"/>
                  </a:lnTo>
                  <a:lnTo>
                    <a:pt x="0" y="203835"/>
                  </a:lnTo>
                  <a:lnTo>
                    <a:pt x="464185" y="340868"/>
                  </a:lnTo>
                  <a:lnTo>
                    <a:pt x="589534" y="381000"/>
                  </a:lnTo>
                  <a:lnTo>
                    <a:pt x="914400" y="223901"/>
                  </a:lnTo>
                  <a:lnTo>
                    <a:pt x="914400" y="127000"/>
                  </a:lnTo>
                  <a:close/>
                </a:path>
              </a:pathLst>
            </a:custGeom>
            <a:solidFill>
              <a:srgbClr val="FFFF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17" name="Google Shape;917;p122"/>
            <p:cNvSpPr/>
            <p:nvPr/>
          </p:nvSpPr>
          <p:spPr>
            <a:xfrm>
              <a:off x="7467600" y="5029200"/>
              <a:ext cx="914400" cy="381000"/>
            </a:xfrm>
            <a:custGeom>
              <a:rect b="b" l="l" r="r" t="t"/>
              <a:pathLst>
                <a:path extrusionOk="0" h="381000" w="914400">
                  <a:moveTo>
                    <a:pt x="649858" y="80263"/>
                  </a:moveTo>
                  <a:lnTo>
                    <a:pt x="914400" y="127000"/>
                  </a:lnTo>
                  <a:lnTo>
                    <a:pt x="914400" y="190500"/>
                  </a:lnTo>
                  <a:lnTo>
                    <a:pt x="914400" y="223900"/>
                  </a:lnTo>
                  <a:lnTo>
                    <a:pt x="589533" y="381000"/>
                  </a:lnTo>
                  <a:lnTo>
                    <a:pt x="464184" y="340868"/>
                  </a:lnTo>
                  <a:lnTo>
                    <a:pt x="0" y="203834"/>
                  </a:lnTo>
                  <a:lnTo>
                    <a:pt x="0" y="190500"/>
                  </a:lnTo>
                  <a:lnTo>
                    <a:pt x="0" y="106933"/>
                  </a:lnTo>
                  <a:lnTo>
                    <a:pt x="315595" y="0"/>
                  </a:lnTo>
                  <a:lnTo>
                    <a:pt x="362076" y="10032"/>
                  </a:lnTo>
                  <a:lnTo>
                    <a:pt x="464184" y="10032"/>
                  </a:lnTo>
                  <a:lnTo>
                    <a:pt x="793750" y="16763"/>
                  </a:lnTo>
                  <a:lnTo>
                    <a:pt x="649858" y="80263"/>
                  </a:lnTo>
                  <a:close/>
                </a:path>
                <a:path extrusionOk="0" h="381000" w="914400">
                  <a:moveTo>
                    <a:pt x="649858" y="80263"/>
                  </a:moveTo>
                  <a:lnTo>
                    <a:pt x="914400" y="127000"/>
                  </a:lnTo>
                  <a:lnTo>
                    <a:pt x="589533" y="270763"/>
                  </a:lnTo>
                  <a:lnTo>
                    <a:pt x="0" y="106933"/>
                  </a:lnTo>
                </a:path>
                <a:path extrusionOk="0" h="381000" w="914400">
                  <a:moveTo>
                    <a:pt x="362076" y="10032"/>
                  </a:moveTo>
                  <a:lnTo>
                    <a:pt x="88138" y="106933"/>
                  </a:lnTo>
                  <a:lnTo>
                    <a:pt x="505968" y="133731"/>
                  </a:lnTo>
                  <a:lnTo>
                    <a:pt x="649858" y="80263"/>
                  </a:lnTo>
                </a:path>
                <a:path extrusionOk="0" h="381000" w="914400">
                  <a:moveTo>
                    <a:pt x="603376" y="100202"/>
                  </a:moveTo>
                  <a:lnTo>
                    <a:pt x="807593" y="137032"/>
                  </a:lnTo>
                  <a:lnTo>
                    <a:pt x="584834" y="230631"/>
                  </a:lnTo>
                  <a:lnTo>
                    <a:pt x="88138" y="106933"/>
                  </a:lnTo>
                </a:path>
                <a:path extrusionOk="0" h="381000" w="914400">
                  <a:moveTo>
                    <a:pt x="589533" y="381000"/>
                  </a:moveTo>
                  <a:lnTo>
                    <a:pt x="589533" y="360934"/>
                  </a:lnTo>
                  <a:lnTo>
                    <a:pt x="589533" y="294131"/>
                  </a:lnTo>
                  <a:lnTo>
                    <a:pt x="589533" y="270763"/>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grpSp>
        <p:nvGrpSpPr>
          <p:cNvPr id="918" name="Google Shape;918;p122"/>
          <p:cNvGrpSpPr/>
          <p:nvPr/>
        </p:nvGrpSpPr>
        <p:grpSpPr>
          <a:xfrm>
            <a:off x="3733800" y="2819401"/>
            <a:ext cx="4648200" cy="1214755"/>
            <a:chOff x="2209800" y="2819400"/>
            <a:chExt cx="4648200" cy="1214755"/>
          </a:xfrm>
        </p:grpSpPr>
        <p:sp>
          <p:nvSpPr>
            <p:cNvPr id="919" name="Google Shape;919;p122"/>
            <p:cNvSpPr/>
            <p:nvPr/>
          </p:nvSpPr>
          <p:spPr>
            <a:xfrm>
              <a:off x="2209800" y="2971164"/>
              <a:ext cx="914400" cy="1062990"/>
            </a:xfrm>
            <a:custGeom>
              <a:rect b="b" l="l" r="r" t="t"/>
              <a:pathLst>
                <a:path extrusionOk="0" h="1062989" w="914400">
                  <a:moveTo>
                    <a:pt x="0" y="0"/>
                  </a:moveTo>
                  <a:lnTo>
                    <a:pt x="0" y="910844"/>
                  </a:lnTo>
                  <a:lnTo>
                    <a:pt x="4957" y="933271"/>
                  </a:lnTo>
                  <a:lnTo>
                    <a:pt x="42497" y="974825"/>
                  </a:lnTo>
                  <a:lnTo>
                    <a:pt x="112153" y="1010414"/>
                  </a:lnTo>
                  <a:lnTo>
                    <a:pt x="157254" y="1025384"/>
                  </a:lnTo>
                  <a:lnTo>
                    <a:pt x="208262" y="1038159"/>
                  </a:lnTo>
                  <a:lnTo>
                    <a:pt x="264468" y="1048503"/>
                  </a:lnTo>
                  <a:lnTo>
                    <a:pt x="325165" y="1056183"/>
                  </a:lnTo>
                  <a:lnTo>
                    <a:pt x="389644" y="1060963"/>
                  </a:lnTo>
                  <a:lnTo>
                    <a:pt x="457200" y="1062609"/>
                  </a:lnTo>
                  <a:lnTo>
                    <a:pt x="524755" y="1060963"/>
                  </a:lnTo>
                  <a:lnTo>
                    <a:pt x="589234" y="1056183"/>
                  </a:lnTo>
                  <a:lnTo>
                    <a:pt x="649931" y="1048503"/>
                  </a:lnTo>
                  <a:lnTo>
                    <a:pt x="706137" y="1038159"/>
                  </a:lnTo>
                  <a:lnTo>
                    <a:pt x="757145" y="1025384"/>
                  </a:lnTo>
                  <a:lnTo>
                    <a:pt x="802246" y="1010414"/>
                  </a:lnTo>
                  <a:lnTo>
                    <a:pt x="840735" y="993482"/>
                  </a:lnTo>
                  <a:lnTo>
                    <a:pt x="895040" y="954676"/>
                  </a:lnTo>
                  <a:lnTo>
                    <a:pt x="914400" y="910844"/>
                  </a:lnTo>
                  <a:lnTo>
                    <a:pt x="914400" y="151892"/>
                  </a:lnTo>
                  <a:lnTo>
                    <a:pt x="457200" y="151892"/>
                  </a:lnTo>
                  <a:lnTo>
                    <a:pt x="389644" y="150243"/>
                  </a:lnTo>
                  <a:lnTo>
                    <a:pt x="325165" y="145455"/>
                  </a:lnTo>
                  <a:lnTo>
                    <a:pt x="264468" y="137763"/>
                  </a:lnTo>
                  <a:lnTo>
                    <a:pt x="208262" y="127404"/>
                  </a:lnTo>
                  <a:lnTo>
                    <a:pt x="157254" y="114612"/>
                  </a:lnTo>
                  <a:lnTo>
                    <a:pt x="112153" y="99624"/>
                  </a:lnTo>
                  <a:lnTo>
                    <a:pt x="73664" y="82676"/>
                  </a:lnTo>
                  <a:lnTo>
                    <a:pt x="19359" y="43843"/>
                  </a:lnTo>
                  <a:lnTo>
                    <a:pt x="4957" y="22430"/>
                  </a:lnTo>
                  <a:lnTo>
                    <a:pt x="0" y="0"/>
                  </a:lnTo>
                  <a:close/>
                </a:path>
                <a:path extrusionOk="0" h="1062989" w="914400">
                  <a:moveTo>
                    <a:pt x="914400" y="0"/>
                  </a:moveTo>
                  <a:lnTo>
                    <a:pt x="895040" y="43843"/>
                  </a:lnTo>
                  <a:lnTo>
                    <a:pt x="840735" y="82676"/>
                  </a:lnTo>
                  <a:lnTo>
                    <a:pt x="802246" y="99624"/>
                  </a:lnTo>
                  <a:lnTo>
                    <a:pt x="757145" y="114612"/>
                  </a:lnTo>
                  <a:lnTo>
                    <a:pt x="706137" y="127404"/>
                  </a:lnTo>
                  <a:lnTo>
                    <a:pt x="649931" y="137763"/>
                  </a:lnTo>
                  <a:lnTo>
                    <a:pt x="589234" y="145455"/>
                  </a:lnTo>
                  <a:lnTo>
                    <a:pt x="524755" y="150243"/>
                  </a:lnTo>
                  <a:lnTo>
                    <a:pt x="457200" y="151892"/>
                  </a:lnTo>
                  <a:lnTo>
                    <a:pt x="914400" y="151892"/>
                  </a:lnTo>
                  <a:lnTo>
                    <a:pt x="914400" y="0"/>
                  </a:lnTo>
                  <a:close/>
                </a:path>
              </a:pathLst>
            </a:custGeom>
            <a:solidFill>
              <a:srgbClr val="4F81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20" name="Google Shape;920;p122"/>
            <p:cNvSpPr/>
            <p:nvPr/>
          </p:nvSpPr>
          <p:spPr>
            <a:xfrm>
              <a:off x="2209800" y="2819400"/>
              <a:ext cx="914400" cy="304165"/>
            </a:xfrm>
            <a:custGeom>
              <a:rect b="b" l="l" r="r" t="t"/>
              <a:pathLst>
                <a:path extrusionOk="0" h="304164" w="914400">
                  <a:moveTo>
                    <a:pt x="457200" y="0"/>
                  </a:moveTo>
                  <a:lnTo>
                    <a:pt x="389644" y="1645"/>
                  </a:lnTo>
                  <a:lnTo>
                    <a:pt x="325165" y="6425"/>
                  </a:lnTo>
                  <a:lnTo>
                    <a:pt x="264468" y="14105"/>
                  </a:lnTo>
                  <a:lnTo>
                    <a:pt x="208262" y="24449"/>
                  </a:lnTo>
                  <a:lnTo>
                    <a:pt x="157254" y="37224"/>
                  </a:lnTo>
                  <a:lnTo>
                    <a:pt x="112153" y="52194"/>
                  </a:lnTo>
                  <a:lnTo>
                    <a:pt x="73664" y="69126"/>
                  </a:lnTo>
                  <a:lnTo>
                    <a:pt x="19359" y="107932"/>
                  </a:lnTo>
                  <a:lnTo>
                    <a:pt x="0" y="151764"/>
                  </a:lnTo>
                  <a:lnTo>
                    <a:pt x="4957" y="174195"/>
                  </a:lnTo>
                  <a:lnTo>
                    <a:pt x="42497" y="215769"/>
                  </a:lnTo>
                  <a:lnTo>
                    <a:pt x="112153" y="251389"/>
                  </a:lnTo>
                  <a:lnTo>
                    <a:pt x="157254" y="266377"/>
                  </a:lnTo>
                  <a:lnTo>
                    <a:pt x="208262" y="279169"/>
                  </a:lnTo>
                  <a:lnTo>
                    <a:pt x="264468" y="289528"/>
                  </a:lnTo>
                  <a:lnTo>
                    <a:pt x="325165" y="297220"/>
                  </a:lnTo>
                  <a:lnTo>
                    <a:pt x="389644" y="302008"/>
                  </a:lnTo>
                  <a:lnTo>
                    <a:pt x="457200" y="303657"/>
                  </a:lnTo>
                  <a:lnTo>
                    <a:pt x="524755" y="302008"/>
                  </a:lnTo>
                  <a:lnTo>
                    <a:pt x="589234" y="297220"/>
                  </a:lnTo>
                  <a:lnTo>
                    <a:pt x="649931" y="289528"/>
                  </a:lnTo>
                  <a:lnTo>
                    <a:pt x="706137" y="279169"/>
                  </a:lnTo>
                  <a:lnTo>
                    <a:pt x="757145" y="266377"/>
                  </a:lnTo>
                  <a:lnTo>
                    <a:pt x="802246" y="251389"/>
                  </a:lnTo>
                  <a:lnTo>
                    <a:pt x="840735" y="234441"/>
                  </a:lnTo>
                  <a:lnTo>
                    <a:pt x="895040" y="195608"/>
                  </a:lnTo>
                  <a:lnTo>
                    <a:pt x="914400" y="151764"/>
                  </a:lnTo>
                  <a:lnTo>
                    <a:pt x="909442" y="129337"/>
                  </a:lnTo>
                  <a:lnTo>
                    <a:pt x="871902" y="87783"/>
                  </a:lnTo>
                  <a:lnTo>
                    <a:pt x="802246" y="52194"/>
                  </a:lnTo>
                  <a:lnTo>
                    <a:pt x="757145" y="37224"/>
                  </a:lnTo>
                  <a:lnTo>
                    <a:pt x="706137" y="24449"/>
                  </a:lnTo>
                  <a:lnTo>
                    <a:pt x="649931" y="14105"/>
                  </a:lnTo>
                  <a:lnTo>
                    <a:pt x="589234" y="6425"/>
                  </a:lnTo>
                  <a:lnTo>
                    <a:pt x="524755" y="1645"/>
                  </a:lnTo>
                  <a:lnTo>
                    <a:pt x="457200" y="0"/>
                  </a:lnTo>
                  <a:close/>
                </a:path>
              </a:pathLst>
            </a:custGeom>
            <a:solidFill>
              <a:srgbClr val="94B3D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21" name="Google Shape;921;p122"/>
            <p:cNvSpPr/>
            <p:nvPr/>
          </p:nvSpPr>
          <p:spPr>
            <a:xfrm>
              <a:off x="2209800" y="2819400"/>
              <a:ext cx="914400" cy="1214755"/>
            </a:xfrm>
            <a:custGeom>
              <a:rect b="b" l="l" r="r" t="t"/>
              <a:pathLst>
                <a:path extrusionOk="0" h="1214754" w="914400">
                  <a:moveTo>
                    <a:pt x="914400" y="151764"/>
                  </a:moveTo>
                  <a:lnTo>
                    <a:pt x="895040" y="195608"/>
                  </a:lnTo>
                  <a:lnTo>
                    <a:pt x="840735" y="234441"/>
                  </a:lnTo>
                  <a:lnTo>
                    <a:pt x="802246" y="251389"/>
                  </a:lnTo>
                  <a:lnTo>
                    <a:pt x="757145" y="266377"/>
                  </a:lnTo>
                  <a:lnTo>
                    <a:pt x="706137" y="279169"/>
                  </a:lnTo>
                  <a:lnTo>
                    <a:pt x="649931" y="289528"/>
                  </a:lnTo>
                  <a:lnTo>
                    <a:pt x="589234" y="297220"/>
                  </a:lnTo>
                  <a:lnTo>
                    <a:pt x="524755" y="302008"/>
                  </a:lnTo>
                  <a:lnTo>
                    <a:pt x="457200" y="303657"/>
                  </a:lnTo>
                  <a:lnTo>
                    <a:pt x="389644" y="302008"/>
                  </a:lnTo>
                  <a:lnTo>
                    <a:pt x="325165" y="297220"/>
                  </a:lnTo>
                  <a:lnTo>
                    <a:pt x="264468" y="289528"/>
                  </a:lnTo>
                  <a:lnTo>
                    <a:pt x="208262" y="279169"/>
                  </a:lnTo>
                  <a:lnTo>
                    <a:pt x="157254" y="266377"/>
                  </a:lnTo>
                  <a:lnTo>
                    <a:pt x="112153" y="251389"/>
                  </a:lnTo>
                  <a:lnTo>
                    <a:pt x="73664" y="234441"/>
                  </a:lnTo>
                  <a:lnTo>
                    <a:pt x="19359" y="195608"/>
                  </a:lnTo>
                  <a:lnTo>
                    <a:pt x="0" y="151764"/>
                  </a:lnTo>
                  <a:lnTo>
                    <a:pt x="4957" y="129337"/>
                  </a:lnTo>
                  <a:lnTo>
                    <a:pt x="19359" y="107932"/>
                  </a:lnTo>
                  <a:lnTo>
                    <a:pt x="73664" y="69126"/>
                  </a:lnTo>
                  <a:lnTo>
                    <a:pt x="112153" y="52194"/>
                  </a:lnTo>
                  <a:lnTo>
                    <a:pt x="157254" y="37224"/>
                  </a:lnTo>
                  <a:lnTo>
                    <a:pt x="208262" y="24449"/>
                  </a:lnTo>
                  <a:lnTo>
                    <a:pt x="264468" y="14105"/>
                  </a:lnTo>
                  <a:lnTo>
                    <a:pt x="325165" y="6425"/>
                  </a:lnTo>
                  <a:lnTo>
                    <a:pt x="389644" y="1645"/>
                  </a:lnTo>
                  <a:lnTo>
                    <a:pt x="457200" y="0"/>
                  </a:lnTo>
                  <a:lnTo>
                    <a:pt x="524755" y="1645"/>
                  </a:lnTo>
                  <a:lnTo>
                    <a:pt x="589234" y="6425"/>
                  </a:lnTo>
                  <a:lnTo>
                    <a:pt x="649931" y="14105"/>
                  </a:lnTo>
                  <a:lnTo>
                    <a:pt x="706137" y="24449"/>
                  </a:lnTo>
                  <a:lnTo>
                    <a:pt x="757145" y="37224"/>
                  </a:lnTo>
                  <a:lnTo>
                    <a:pt x="802246" y="52194"/>
                  </a:lnTo>
                  <a:lnTo>
                    <a:pt x="840735" y="69126"/>
                  </a:lnTo>
                  <a:lnTo>
                    <a:pt x="895040" y="107932"/>
                  </a:lnTo>
                  <a:lnTo>
                    <a:pt x="914400" y="151764"/>
                  </a:lnTo>
                  <a:lnTo>
                    <a:pt x="914400" y="1062608"/>
                  </a:lnTo>
                  <a:lnTo>
                    <a:pt x="909442" y="1085036"/>
                  </a:lnTo>
                  <a:lnTo>
                    <a:pt x="895040" y="1106441"/>
                  </a:lnTo>
                  <a:lnTo>
                    <a:pt x="840735" y="1145247"/>
                  </a:lnTo>
                  <a:lnTo>
                    <a:pt x="802246" y="1162179"/>
                  </a:lnTo>
                  <a:lnTo>
                    <a:pt x="757145" y="1177149"/>
                  </a:lnTo>
                  <a:lnTo>
                    <a:pt x="706137" y="1189924"/>
                  </a:lnTo>
                  <a:lnTo>
                    <a:pt x="649931" y="1200268"/>
                  </a:lnTo>
                  <a:lnTo>
                    <a:pt x="589234" y="1207948"/>
                  </a:lnTo>
                  <a:lnTo>
                    <a:pt x="524755" y="1212728"/>
                  </a:lnTo>
                  <a:lnTo>
                    <a:pt x="457200" y="1214374"/>
                  </a:lnTo>
                  <a:lnTo>
                    <a:pt x="389644" y="1212728"/>
                  </a:lnTo>
                  <a:lnTo>
                    <a:pt x="325165" y="1207948"/>
                  </a:lnTo>
                  <a:lnTo>
                    <a:pt x="264468" y="1200268"/>
                  </a:lnTo>
                  <a:lnTo>
                    <a:pt x="208262" y="1189924"/>
                  </a:lnTo>
                  <a:lnTo>
                    <a:pt x="157254" y="1177149"/>
                  </a:lnTo>
                  <a:lnTo>
                    <a:pt x="112153" y="1162179"/>
                  </a:lnTo>
                  <a:lnTo>
                    <a:pt x="73664" y="1145247"/>
                  </a:lnTo>
                  <a:lnTo>
                    <a:pt x="19359" y="1106441"/>
                  </a:lnTo>
                  <a:lnTo>
                    <a:pt x="0" y="1062608"/>
                  </a:lnTo>
                  <a:lnTo>
                    <a:pt x="0" y="151764"/>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22" name="Google Shape;922;p122"/>
            <p:cNvSpPr/>
            <p:nvPr/>
          </p:nvSpPr>
          <p:spPr>
            <a:xfrm>
              <a:off x="6324600" y="3057525"/>
              <a:ext cx="533400" cy="600075"/>
            </a:xfrm>
            <a:custGeom>
              <a:rect b="b" l="l" r="r" t="t"/>
              <a:pathLst>
                <a:path extrusionOk="0" h="600075" w="533400">
                  <a:moveTo>
                    <a:pt x="0" y="0"/>
                  </a:moveTo>
                  <a:lnTo>
                    <a:pt x="0" y="514350"/>
                  </a:lnTo>
                  <a:lnTo>
                    <a:pt x="9525" y="537148"/>
                  </a:lnTo>
                  <a:lnTo>
                    <a:pt x="78104" y="574976"/>
                  </a:lnTo>
                  <a:lnTo>
                    <a:pt x="132079" y="588376"/>
                  </a:lnTo>
                  <a:lnTo>
                    <a:pt x="195791" y="597014"/>
                  </a:lnTo>
                  <a:lnTo>
                    <a:pt x="266700" y="600075"/>
                  </a:lnTo>
                  <a:lnTo>
                    <a:pt x="337608" y="597014"/>
                  </a:lnTo>
                  <a:lnTo>
                    <a:pt x="401319" y="588376"/>
                  </a:lnTo>
                  <a:lnTo>
                    <a:pt x="455294" y="574976"/>
                  </a:lnTo>
                  <a:lnTo>
                    <a:pt x="496993" y="557628"/>
                  </a:lnTo>
                  <a:lnTo>
                    <a:pt x="533400" y="514350"/>
                  </a:lnTo>
                  <a:lnTo>
                    <a:pt x="533400" y="85725"/>
                  </a:lnTo>
                  <a:lnTo>
                    <a:pt x="266700" y="85725"/>
                  </a:lnTo>
                  <a:lnTo>
                    <a:pt x="195791" y="82664"/>
                  </a:lnTo>
                  <a:lnTo>
                    <a:pt x="132079" y="74026"/>
                  </a:lnTo>
                  <a:lnTo>
                    <a:pt x="78104" y="60626"/>
                  </a:lnTo>
                  <a:lnTo>
                    <a:pt x="36406" y="43278"/>
                  </a:lnTo>
                  <a:lnTo>
                    <a:pt x="9525" y="22798"/>
                  </a:lnTo>
                  <a:lnTo>
                    <a:pt x="0" y="0"/>
                  </a:lnTo>
                  <a:close/>
                </a:path>
                <a:path extrusionOk="0" h="600075" w="533400">
                  <a:moveTo>
                    <a:pt x="533400" y="0"/>
                  </a:moveTo>
                  <a:lnTo>
                    <a:pt x="496993" y="43278"/>
                  </a:lnTo>
                  <a:lnTo>
                    <a:pt x="455294" y="60626"/>
                  </a:lnTo>
                  <a:lnTo>
                    <a:pt x="401319" y="74026"/>
                  </a:lnTo>
                  <a:lnTo>
                    <a:pt x="337608" y="82664"/>
                  </a:lnTo>
                  <a:lnTo>
                    <a:pt x="266700" y="85725"/>
                  </a:lnTo>
                  <a:lnTo>
                    <a:pt x="533400" y="85725"/>
                  </a:lnTo>
                  <a:lnTo>
                    <a:pt x="533400" y="0"/>
                  </a:lnTo>
                  <a:close/>
                </a:path>
              </a:pathLst>
            </a:custGeom>
            <a:solidFill>
              <a:srgbClr val="4F81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23" name="Google Shape;923;p122"/>
            <p:cNvSpPr/>
            <p:nvPr/>
          </p:nvSpPr>
          <p:spPr>
            <a:xfrm>
              <a:off x="6324600" y="2971800"/>
              <a:ext cx="533400" cy="171450"/>
            </a:xfrm>
            <a:custGeom>
              <a:rect b="b" l="l" r="r" t="t"/>
              <a:pathLst>
                <a:path extrusionOk="0" h="171450" w="533400">
                  <a:moveTo>
                    <a:pt x="266700" y="0"/>
                  </a:moveTo>
                  <a:lnTo>
                    <a:pt x="195791" y="3060"/>
                  </a:lnTo>
                  <a:lnTo>
                    <a:pt x="132079" y="11698"/>
                  </a:lnTo>
                  <a:lnTo>
                    <a:pt x="78104" y="25098"/>
                  </a:lnTo>
                  <a:lnTo>
                    <a:pt x="36406" y="42446"/>
                  </a:lnTo>
                  <a:lnTo>
                    <a:pt x="9524" y="62926"/>
                  </a:lnTo>
                  <a:lnTo>
                    <a:pt x="0" y="85725"/>
                  </a:lnTo>
                  <a:lnTo>
                    <a:pt x="9525" y="108523"/>
                  </a:lnTo>
                  <a:lnTo>
                    <a:pt x="78105" y="146351"/>
                  </a:lnTo>
                  <a:lnTo>
                    <a:pt x="132080" y="159751"/>
                  </a:lnTo>
                  <a:lnTo>
                    <a:pt x="195791" y="168389"/>
                  </a:lnTo>
                  <a:lnTo>
                    <a:pt x="266700" y="171450"/>
                  </a:lnTo>
                  <a:lnTo>
                    <a:pt x="337608" y="168389"/>
                  </a:lnTo>
                  <a:lnTo>
                    <a:pt x="401320" y="159751"/>
                  </a:lnTo>
                  <a:lnTo>
                    <a:pt x="455295" y="146351"/>
                  </a:lnTo>
                  <a:lnTo>
                    <a:pt x="496993" y="129003"/>
                  </a:lnTo>
                  <a:lnTo>
                    <a:pt x="533400" y="85725"/>
                  </a:lnTo>
                  <a:lnTo>
                    <a:pt x="523875" y="62926"/>
                  </a:lnTo>
                  <a:lnTo>
                    <a:pt x="496993" y="42446"/>
                  </a:lnTo>
                  <a:lnTo>
                    <a:pt x="455295" y="25098"/>
                  </a:lnTo>
                  <a:lnTo>
                    <a:pt x="401320" y="11698"/>
                  </a:lnTo>
                  <a:lnTo>
                    <a:pt x="337608" y="3060"/>
                  </a:lnTo>
                  <a:lnTo>
                    <a:pt x="266700" y="0"/>
                  </a:lnTo>
                  <a:close/>
                </a:path>
              </a:pathLst>
            </a:custGeom>
            <a:solidFill>
              <a:srgbClr val="94B3D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24" name="Google Shape;924;p122"/>
            <p:cNvSpPr/>
            <p:nvPr/>
          </p:nvSpPr>
          <p:spPr>
            <a:xfrm>
              <a:off x="6324600" y="2971800"/>
              <a:ext cx="533400" cy="685800"/>
            </a:xfrm>
            <a:custGeom>
              <a:rect b="b" l="l" r="r" t="t"/>
              <a:pathLst>
                <a:path extrusionOk="0" h="685800" w="533400">
                  <a:moveTo>
                    <a:pt x="533400" y="85725"/>
                  </a:moveTo>
                  <a:lnTo>
                    <a:pt x="496993" y="129003"/>
                  </a:lnTo>
                  <a:lnTo>
                    <a:pt x="455295" y="146351"/>
                  </a:lnTo>
                  <a:lnTo>
                    <a:pt x="401320" y="159751"/>
                  </a:lnTo>
                  <a:lnTo>
                    <a:pt x="337608" y="168389"/>
                  </a:lnTo>
                  <a:lnTo>
                    <a:pt x="266700" y="171450"/>
                  </a:lnTo>
                  <a:lnTo>
                    <a:pt x="195791" y="168389"/>
                  </a:lnTo>
                  <a:lnTo>
                    <a:pt x="132079" y="159751"/>
                  </a:lnTo>
                  <a:lnTo>
                    <a:pt x="78104" y="146351"/>
                  </a:lnTo>
                  <a:lnTo>
                    <a:pt x="36406" y="129003"/>
                  </a:lnTo>
                  <a:lnTo>
                    <a:pt x="0" y="85725"/>
                  </a:lnTo>
                  <a:lnTo>
                    <a:pt x="9525" y="62926"/>
                  </a:lnTo>
                  <a:lnTo>
                    <a:pt x="36406" y="42446"/>
                  </a:lnTo>
                  <a:lnTo>
                    <a:pt x="78104" y="25098"/>
                  </a:lnTo>
                  <a:lnTo>
                    <a:pt x="132079" y="11698"/>
                  </a:lnTo>
                  <a:lnTo>
                    <a:pt x="195791" y="3060"/>
                  </a:lnTo>
                  <a:lnTo>
                    <a:pt x="266700" y="0"/>
                  </a:lnTo>
                  <a:lnTo>
                    <a:pt x="337608" y="3060"/>
                  </a:lnTo>
                  <a:lnTo>
                    <a:pt x="401320" y="11698"/>
                  </a:lnTo>
                  <a:lnTo>
                    <a:pt x="455295" y="25098"/>
                  </a:lnTo>
                  <a:lnTo>
                    <a:pt x="496993" y="42446"/>
                  </a:lnTo>
                  <a:lnTo>
                    <a:pt x="533400" y="85725"/>
                  </a:lnTo>
                  <a:lnTo>
                    <a:pt x="533400" y="600075"/>
                  </a:lnTo>
                  <a:lnTo>
                    <a:pt x="523875" y="622873"/>
                  </a:lnTo>
                  <a:lnTo>
                    <a:pt x="496993" y="643353"/>
                  </a:lnTo>
                  <a:lnTo>
                    <a:pt x="455295" y="660701"/>
                  </a:lnTo>
                  <a:lnTo>
                    <a:pt x="401320" y="674101"/>
                  </a:lnTo>
                  <a:lnTo>
                    <a:pt x="337608" y="682739"/>
                  </a:lnTo>
                  <a:lnTo>
                    <a:pt x="266700" y="685800"/>
                  </a:lnTo>
                  <a:lnTo>
                    <a:pt x="195791" y="682739"/>
                  </a:lnTo>
                  <a:lnTo>
                    <a:pt x="132079" y="674101"/>
                  </a:lnTo>
                  <a:lnTo>
                    <a:pt x="78104" y="660701"/>
                  </a:lnTo>
                  <a:lnTo>
                    <a:pt x="36406" y="643353"/>
                  </a:lnTo>
                  <a:lnTo>
                    <a:pt x="0" y="600075"/>
                  </a:lnTo>
                  <a:lnTo>
                    <a:pt x="0" y="85725"/>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
        <p:nvSpPr>
          <p:cNvPr id="925" name="Google Shape;925;p122"/>
          <p:cNvSpPr txBox="1"/>
          <p:nvPr/>
        </p:nvSpPr>
        <p:spPr>
          <a:xfrm>
            <a:off x="7563104" y="3202304"/>
            <a:ext cx="1105535" cy="299720"/>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1" lang="en-US" sz="1800">
                <a:solidFill>
                  <a:schemeClr val="dk1"/>
                </a:solidFill>
                <a:latin typeface="Caladea"/>
                <a:ea typeface="Caladea"/>
                <a:cs typeface="Caladea"/>
                <a:sym typeface="Caladea"/>
              </a:rPr>
              <a:t>Mobile DB</a:t>
            </a:r>
            <a:endParaRPr sz="1800">
              <a:solidFill>
                <a:schemeClr val="dk1"/>
              </a:solidFill>
              <a:latin typeface="Caladea"/>
              <a:ea typeface="Caladea"/>
              <a:cs typeface="Caladea"/>
              <a:sym typeface="Caladea"/>
            </a:endParaRPr>
          </a:p>
        </p:txBody>
      </p:sp>
      <p:grpSp>
        <p:nvGrpSpPr>
          <p:cNvPr id="926" name="Google Shape;926;p122"/>
          <p:cNvGrpSpPr/>
          <p:nvPr/>
        </p:nvGrpSpPr>
        <p:grpSpPr>
          <a:xfrm>
            <a:off x="7848600" y="4953000"/>
            <a:ext cx="533400" cy="609600"/>
            <a:chOff x="6324600" y="4953000"/>
            <a:chExt cx="533400" cy="609600"/>
          </a:xfrm>
        </p:grpSpPr>
        <p:sp>
          <p:nvSpPr>
            <p:cNvPr id="927" name="Google Shape;927;p122"/>
            <p:cNvSpPr/>
            <p:nvPr/>
          </p:nvSpPr>
          <p:spPr>
            <a:xfrm>
              <a:off x="6324600" y="5029200"/>
              <a:ext cx="533400" cy="533400"/>
            </a:xfrm>
            <a:custGeom>
              <a:rect b="b" l="l" r="r" t="t"/>
              <a:pathLst>
                <a:path extrusionOk="0" h="533400" w="533400">
                  <a:moveTo>
                    <a:pt x="0" y="0"/>
                  </a:moveTo>
                  <a:lnTo>
                    <a:pt x="0" y="457200"/>
                  </a:lnTo>
                  <a:lnTo>
                    <a:pt x="9525" y="477440"/>
                  </a:lnTo>
                  <a:lnTo>
                    <a:pt x="78105" y="511063"/>
                  </a:lnTo>
                  <a:lnTo>
                    <a:pt x="132080" y="522986"/>
                  </a:lnTo>
                  <a:lnTo>
                    <a:pt x="195791" y="530674"/>
                  </a:lnTo>
                  <a:lnTo>
                    <a:pt x="266700" y="533400"/>
                  </a:lnTo>
                  <a:lnTo>
                    <a:pt x="337608" y="530674"/>
                  </a:lnTo>
                  <a:lnTo>
                    <a:pt x="401320" y="522986"/>
                  </a:lnTo>
                  <a:lnTo>
                    <a:pt x="455295" y="511063"/>
                  </a:lnTo>
                  <a:lnTo>
                    <a:pt x="496993" y="495638"/>
                  </a:lnTo>
                  <a:lnTo>
                    <a:pt x="533400" y="457200"/>
                  </a:lnTo>
                  <a:lnTo>
                    <a:pt x="533400" y="76200"/>
                  </a:lnTo>
                  <a:lnTo>
                    <a:pt x="266700" y="76200"/>
                  </a:lnTo>
                  <a:lnTo>
                    <a:pt x="195791" y="73474"/>
                  </a:lnTo>
                  <a:lnTo>
                    <a:pt x="132079" y="65786"/>
                  </a:lnTo>
                  <a:lnTo>
                    <a:pt x="78104" y="53863"/>
                  </a:lnTo>
                  <a:lnTo>
                    <a:pt x="36406" y="38438"/>
                  </a:lnTo>
                  <a:lnTo>
                    <a:pt x="9525" y="20240"/>
                  </a:lnTo>
                  <a:lnTo>
                    <a:pt x="0" y="0"/>
                  </a:lnTo>
                  <a:close/>
                </a:path>
                <a:path extrusionOk="0" h="533400" w="533400">
                  <a:moveTo>
                    <a:pt x="533400" y="0"/>
                  </a:moveTo>
                  <a:lnTo>
                    <a:pt x="496993" y="38438"/>
                  </a:lnTo>
                  <a:lnTo>
                    <a:pt x="455295" y="53863"/>
                  </a:lnTo>
                  <a:lnTo>
                    <a:pt x="401320" y="65786"/>
                  </a:lnTo>
                  <a:lnTo>
                    <a:pt x="337608" y="73474"/>
                  </a:lnTo>
                  <a:lnTo>
                    <a:pt x="266700" y="76200"/>
                  </a:lnTo>
                  <a:lnTo>
                    <a:pt x="533400" y="76200"/>
                  </a:lnTo>
                  <a:lnTo>
                    <a:pt x="533400" y="0"/>
                  </a:lnTo>
                  <a:close/>
                </a:path>
              </a:pathLst>
            </a:custGeom>
            <a:solidFill>
              <a:srgbClr val="4F81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28" name="Google Shape;928;p122"/>
            <p:cNvSpPr/>
            <p:nvPr/>
          </p:nvSpPr>
          <p:spPr>
            <a:xfrm>
              <a:off x="6324600" y="4953000"/>
              <a:ext cx="533400" cy="152400"/>
            </a:xfrm>
            <a:custGeom>
              <a:rect b="b" l="l" r="r" t="t"/>
              <a:pathLst>
                <a:path extrusionOk="0" h="152400" w="533400">
                  <a:moveTo>
                    <a:pt x="266700" y="0"/>
                  </a:moveTo>
                  <a:lnTo>
                    <a:pt x="195791" y="2725"/>
                  </a:lnTo>
                  <a:lnTo>
                    <a:pt x="132079" y="10413"/>
                  </a:lnTo>
                  <a:lnTo>
                    <a:pt x="78104" y="22336"/>
                  </a:lnTo>
                  <a:lnTo>
                    <a:pt x="36406" y="37761"/>
                  </a:lnTo>
                  <a:lnTo>
                    <a:pt x="0" y="76200"/>
                  </a:lnTo>
                  <a:lnTo>
                    <a:pt x="9525" y="96440"/>
                  </a:lnTo>
                  <a:lnTo>
                    <a:pt x="78104" y="130063"/>
                  </a:lnTo>
                  <a:lnTo>
                    <a:pt x="132079" y="141986"/>
                  </a:lnTo>
                  <a:lnTo>
                    <a:pt x="195791" y="149674"/>
                  </a:lnTo>
                  <a:lnTo>
                    <a:pt x="266700" y="152400"/>
                  </a:lnTo>
                  <a:lnTo>
                    <a:pt x="337608" y="149674"/>
                  </a:lnTo>
                  <a:lnTo>
                    <a:pt x="401320" y="141986"/>
                  </a:lnTo>
                  <a:lnTo>
                    <a:pt x="455295" y="130063"/>
                  </a:lnTo>
                  <a:lnTo>
                    <a:pt x="496993" y="114638"/>
                  </a:lnTo>
                  <a:lnTo>
                    <a:pt x="533400" y="76200"/>
                  </a:lnTo>
                  <a:lnTo>
                    <a:pt x="523875" y="55959"/>
                  </a:lnTo>
                  <a:lnTo>
                    <a:pt x="455295" y="22336"/>
                  </a:lnTo>
                  <a:lnTo>
                    <a:pt x="401320" y="10413"/>
                  </a:lnTo>
                  <a:lnTo>
                    <a:pt x="337608" y="2725"/>
                  </a:lnTo>
                  <a:lnTo>
                    <a:pt x="266700" y="0"/>
                  </a:lnTo>
                  <a:close/>
                </a:path>
              </a:pathLst>
            </a:custGeom>
            <a:solidFill>
              <a:srgbClr val="94B3D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29" name="Google Shape;929;p122"/>
            <p:cNvSpPr/>
            <p:nvPr/>
          </p:nvSpPr>
          <p:spPr>
            <a:xfrm>
              <a:off x="6324600" y="4953000"/>
              <a:ext cx="533400" cy="609600"/>
            </a:xfrm>
            <a:custGeom>
              <a:rect b="b" l="l" r="r" t="t"/>
              <a:pathLst>
                <a:path extrusionOk="0" h="609600" w="533400">
                  <a:moveTo>
                    <a:pt x="533400" y="76200"/>
                  </a:moveTo>
                  <a:lnTo>
                    <a:pt x="496993" y="114638"/>
                  </a:lnTo>
                  <a:lnTo>
                    <a:pt x="455295" y="130063"/>
                  </a:lnTo>
                  <a:lnTo>
                    <a:pt x="401320" y="141986"/>
                  </a:lnTo>
                  <a:lnTo>
                    <a:pt x="337608" y="149674"/>
                  </a:lnTo>
                  <a:lnTo>
                    <a:pt x="266700" y="152400"/>
                  </a:lnTo>
                  <a:lnTo>
                    <a:pt x="195791" y="149674"/>
                  </a:lnTo>
                  <a:lnTo>
                    <a:pt x="132079" y="141986"/>
                  </a:lnTo>
                  <a:lnTo>
                    <a:pt x="78104" y="130063"/>
                  </a:lnTo>
                  <a:lnTo>
                    <a:pt x="36406" y="114638"/>
                  </a:lnTo>
                  <a:lnTo>
                    <a:pt x="0" y="76200"/>
                  </a:lnTo>
                  <a:lnTo>
                    <a:pt x="9525" y="55959"/>
                  </a:lnTo>
                  <a:lnTo>
                    <a:pt x="36406" y="37761"/>
                  </a:lnTo>
                  <a:lnTo>
                    <a:pt x="78104" y="22336"/>
                  </a:lnTo>
                  <a:lnTo>
                    <a:pt x="132079" y="10413"/>
                  </a:lnTo>
                  <a:lnTo>
                    <a:pt x="195791" y="2725"/>
                  </a:lnTo>
                  <a:lnTo>
                    <a:pt x="266700" y="0"/>
                  </a:lnTo>
                  <a:lnTo>
                    <a:pt x="337608" y="2725"/>
                  </a:lnTo>
                  <a:lnTo>
                    <a:pt x="401320" y="10413"/>
                  </a:lnTo>
                  <a:lnTo>
                    <a:pt x="455295" y="22336"/>
                  </a:lnTo>
                  <a:lnTo>
                    <a:pt x="496993" y="37761"/>
                  </a:lnTo>
                  <a:lnTo>
                    <a:pt x="533400" y="76200"/>
                  </a:lnTo>
                  <a:lnTo>
                    <a:pt x="533400" y="533400"/>
                  </a:lnTo>
                  <a:lnTo>
                    <a:pt x="523875" y="553640"/>
                  </a:lnTo>
                  <a:lnTo>
                    <a:pt x="496993" y="571838"/>
                  </a:lnTo>
                  <a:lnTo>
                    <a:pt x="455295" y="587263"/>
                  </a:lnTo>
                  <a:lnTo>
                    <a:pt x="401320" y="599186"/>
                  </a:lnTo>
                  <a:lnTo>
                    <a:pt x="337608" y="606874"/>
                  </a:lnTo>
                  <a:lnTo>
                    <a:pt x="266700" y="609600"/>
                  </a:lnTo>
                  <a:lnTo>
                    <a:pt x="195791" y="606874"/>
                  </a:lnTo>
                  <a:lnTo>
                    <a:pt x="132079" y="599185"/>
                  </a:lnTo>
                  <a:lnTo>
                    <a:pt x="78104" y="587263"/>
                  </a:lnTo>
                  <a:lnTo>
                    <a:pt x="36406" y="571838"/>
                  </a:lnTo>
                  <a:lnTo>
                    <a:pt x="0" y="533400"/>
                  </a:lnTo>
                  <a:lnTo>
                    <a:pt x="0" y="7620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
        <p:nvSpPr>
          <p:cNvPr id="930" name="Google Shape;930;p122"/>
          <p:cNvSpPr txBox="1"/>
          <p:nvPr/>
        </p:nvSpPr>
        <p:spPr>
          <a:xfrm>
            <a:off x="7563104" y="5140833"/>
            <a:ext cx="1105535" cy="299720"/>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1" lang="en-US" sz="1800">
                <a:solidFill>
                  <a:schemeClr val="dk1"/>
                </a:solidFill>
                <a:latin typeface="Caladea"/>
                <a:ea typeface="Caladea"/>
                <a:cs typeface="Caladea"/>
                <a:sym typeface="Caladea"/>
              </a:rPr>
              <a:t>Mobile DB</a:t>
            </a:r>
            <a:endParaRPr sz="1800">
              <a:solidFill>
                <a:schemeClr val="dk1"/>
              </a:solidFill>
              <a:latin typeface="Caladea"/>
              <a:ea typeface="Caladea"/>
              <a:cs typeface="Caladea"/>
              <a:sym typeface="Caladea"/>
            </a:endParaRPr>
          </a:p>
        </p:txBody>
      </p:sp>
      <p:sp>
        <p:nvSpPr>
          <p:cNvPr id="931" name="Google Shape;931;p122"/>
          <p:cNvSpPr txBox="1"/>
          <p:nvPr/>
        </p:nvSpPr>
        <p:spPr>
          <a:xfrm>
            <a:off x="9151111" y="2160855"/>
            <a:ext cx="759460" cy="300355"/>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1" lang="en-US" sz="1800">
                <a:solidFill>
                  <a:schemeClr val="dk1"/>
                </a:solidFill>
                <a:latin typeface="Caladea"/>
                <a:ea typeface="Caladea"/>
                <a:cs typeface="Caladea"/>
                <a:sym typeface="Caladea"/>
              </a:rPr>
              <a:t>Laptop</a:t>
            </a:r>
            <a:endParaRPr sz="1800">
              <a:solidFill>
                <a:schemeClr val="dk1"/>
              </a:solidFill>
              <a:latin typeface="Caladea"/>
              <a:ea typeface="Caladea"/>
              <a:cs typeface="Caladea"/>
              <a:sym typeface="Caladea"/>
            </a:endParaRPr>
          </a:p>
        </p:txBody>
      </p:sp>
      <p:sp>
        <p:nvSpPr>
          <p:cNvPr id="932" name="Google Shape;932;p122"/>
          <p:cNvSpPr txBox="1"/>
          <p:nvPr/>
        </p:nvSpPr>
        <p:spPr>
          <a:xfrm>
            <a:off x="9225789" y="4447413"/>
            <a:ext cx="467359" cy="299720"/>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1" lang="en-US" sz="1800">
                <a:solidFill>
                  <a:schemeClr val="dk1"/>
                </a:solidFill>
                <a:latin typeface="Caladea"/>
                <a:ea typeface="Caladea"/>
                <a:cs typeface="Caladea"/>
                <a:sym typeface="Caladea"/>
              </a:rPr>
              <a:t>PDA</a:t>
            </a:r>
            <a:endParaRPr sz="1800">
              <a:solidFill>
                <a:schemeClr val="dk1"/>
              </a:solidFill>
              <a:latin typeface="Caladea"/>
              <a:ea typeface="Caladea"/>
              <a:cs typeface="Caladea"/>
              <a:sym typeface="Caladea"/>
            </a:endParaRPr>
          </a:p>
        </p:txBody>
      </p:sp>
      <p:sp>
        <p:nvSpPr>
          <p:cNvPr id="933" name="Google Shape;933;p122"/>
          <p:cNvSpPr txBox="1"/>
          <p:nvPr/>
        </p:nvSpPr>
        <p:spPr>
          <a:xfrm>
            <a:off x="2218437" y="2160855"/>
            <a:ext cx="1081405" cy="574675"/>
          </a:xfrm>
          <a:prstGeom prst="rect">
            <a:avLst/>
          </a:prstGeom>
          <a:noFill/>
          <a:ln>
            <a:noFill/>
          </a:ln>
        </p:spPr>
        <p:txBody>
          <a:bodyPr anchorCtr="0" anchor="t" bIns="0" lIns="0" spcFirstLastPara="1" rIns="0" wrap="square" tIns="12700">
            <a:spAutoFit/>
          </a:bodyPr>
          <a:lstStyle/>
          <a:p>
            <a:pPr indent="0" lvl="0" marL="0" marR="0" rtl="0" algn="ctr">
              <a:spcBef>
                <a:spcPts val="0"/>
              </a:spcBef>
              <a:spcAft>
                <a:spcPts val="0"/>
              </a:spcAft>
              <a:buNone/>
            </a:pPr>
            <a:r>
              <a:rPr b="1" lang="en-US" sz="1800">
                <a:solidFill>
                  <a:schemeClr val="dk1"/>
                </a:solidFill>
                <a:latin typeface="Caladea"/>
                <a:ea typeface="Caladea"/>
                <a:cs typeface="Caladea"/>
                <a:sym typeface="Caladea"/>
              </a:rPr>
              <a:t>Corporate</a:t>
            </a:r>
            <a:endParaRPr sz="1800">
              <a:solidFill>
                <a:schemeClr val="dk1"/>
              </a:solidFill>
              <a:latin typeface="Caladea"/>
              <a:ea typeface="Caladea"/>
              <a:cs typeface="Caladea"/>
              <a:sym typeface="Caladea"/>
            </a:endParaRPr>
          </a:p>
          <a:p>
            <a:pPr indent="0" lvl="0" marL="0" marR="0" rtl="0" algn="ctr">
              <a:lnSpc>
                <a:spcPct val="100000"/>
              </a:lnSpc>
              <a:spcBef>
                <a:spcPts val="0"/>
              </a:spcBef>
              <a:spcAft>
                <a:spcPts val="0"/>
              </a:spcAft>
              <a:buNone/>
            </a:pPr>
            <a:r>
              <a:rPr b="1" lang="en-US" sz="1800">
                <a:solidFill>
                  <a:schemeClr val="dk1"/>
                </a:solidFill>
                <a:latin typeface="Caladea"/>
                <a:ea typeface="Caladea"/>
                <a:cs typeface="Caladea"/>
                <a:sym typeface="Caladea"/>
              </a:rPr>
              <a:t>Server</a:t>
            </a:r>
            <a:endParaRPr sz="1800">
              <a:solidFill>
                <a:schemeClr val="dk1"/>
              </a:solidFill>
              <a:latin typeface="Caladea"/>
              <a:ea typeface="Caladea"/>
              <a:cs typeface="Caladea"/>
              <a:sym typeface="Caladea"/>
            </a:endParaRPr>
          </a:p>
        </p:txBody>
      </p:sp>
      <p:sp>
        <p:nvSpPr>
          <p:cNvPr id="934" name="Google Shape;934;p122"/>
          <p:cNvSpPr txBox="1"/>
          <p:nvPr/>
        </p:nvSpPr>
        <p:spPr>
          <a:xfrm>
            <a:off x="3666490" y="2084655"/>
            <a:ext cx="1081405" cy="574675"/>
          </a:xfrm>
          <a:prstGeom prst="rect">
            <a:avLst/>
          </a:prstGeom>
          <a:noFill/>
          <a:ln>
            <a:noFill/>
          </a:ln>
        </p:spPr>
        <p:txBody>
          <a:bodyPr anchorCtr="0" anchor="t" bIns="0" lIns="0" spcFirstLastPara="1" rIns="0" wrap="square" tIns="12700">
            <a:spAutoFit/>
          </a:bodyPr>
          <a:lstStyle/>
          <a:p>
            <a:pPr indent="0" lvl="0" marL="0" marR="0" rtl="0" algn="ctr">
              <a:spcBef>
                <a:spcPts val="0"/>
              </a:spcBef>
              <a:spcAft>
                <a:spcPts val="0"/>
              </a:spcAft>
              <a:buNone/>
            </a:pPr>
            <a:r>
              <a:rPr b="1" lang="en-US" sz="1800">
                <a:solidFill>
                  <a:schemeClr val="dk1"/>
                </a:solidFill>
                <a:latin typeface="Caladea"/>
                <a:ea typeface="Caladea"/>
                <a:cs typeface="Caladea"/>
                <a:sym typeface="Caladea"/>
              </a:rPr>
              <a:t>Corporate</a:t>
            </a:r>
            <a:endParaRPr sz="1800">
              <a:solidFill>
                <a:schemeClr val="dk1"/>
              </a:solidFill>
              <a:latin typeface="Caladea"/>
              <a:ea typeface="Caladea"/>
              <a:cs typeface="Caladea"/>
              <a:sym typeface="Caladea"/>
            </a:endParaRPr>
          </a:p>
          <a:p>
            <a:pPr indent="0" lvl="0" marL="0" marR="0" rtl="0" algn="ctr">
              <a:lnSpc>
                <a:spcPct val="100000"/>
              </a:lnSpc>
              <a:spcBef>
                <a:spcPts val="0"/>
              </a:spcBef>
              <a:spcAft>
                <a:spcPts val="0"/>
              </a:spcAft>
              <a:buNone/>
            </a:pPr>
            <a:r>
              <a:rPr b="1" lang="en-US" sz="1800">
                <a:solidFill>
                  <a:schemeClr val="dk1"/>
                </a:solidFill>
                <a:latin typeface="Caladea"/>
                <a:ea typeface="Caladea"/>
                <a:cs typeface="Caladea"/>
                <a:sym typeface="Caladea"/>
              </a:rPr>
              <a:t>DB</a:t>
            </a:r>
            <a:endParaRPr sz="1800">
              <a:solidFill>
                <a:schemeClr val="dk1"/>
              </a:solidFill>
              <a:latin typeface="Caladea"/>
              <a:ea typeface="Caladea"/>
              <a:cs typeface="Caladea"/>
              <a:sym typeface="Caladea"/>
            </a:endParaRPr>
          </a:p>
        </p:txBody>
      </p:sp>
      <p:grpSp>
        <p:nvGrpSpPr>
          <p:cNvPr id="935" name="Google Shape;935;p122"/>
          <p:cNvGrpSpPr/>
          <p:nvPr/>
        </p:nvGrpSpPr>
        <p:grpSpPr>
          <a:xfrm>
            <a:off x="7391400" y="2286000"/>
            <a:ext cx="1447800" cy="381000"/>
            <a:chOff x="5867400" y="2286000"/>
            <a:chExt cx="1447800" cy="381000"/>
          </a:xfrm>
        </p:grpSpPr>
        <p:sp>
          <p:nvSpPr>
            <p:cNvPr id="936" name="Google Shape;936;p122"/>
            <p:cNvSpPr/>
            <p:nvPr/>
          </p:nvSpPr>
          <p:spPr>
            <a:xfrm>
              <a:off x="5867400" y="2286000"/>
              <a:ext cx="1447800" cy="381000"/>
            </a:xfrm>
            <a:custGeom>
              <a:rect b="b" l="l" r="r" t="t"/>
              <a:pathLst>
                <a:path extrusionOk="0" h="381000" w="1447800">
                  <a:moveTo>
                    <a:pt x="1447800" y="0"/>
                  </a:moveTo>
                  <a:lnTo>
                    <a:pt x="0" y="0"/>
                  </a:lnTo>
                  <a:lnTo>
                    <a:pt x="0" y="381000"/>
                  </a:lnTo>
                  <a:lnTo>
                    <a:pt x="1447800" y="381000"/>
                  </a:lnTo>
                  <a:lnTo>
                    <a:pt x="1447800" y="0"/>
                  </a:lnTo>
                  <a:close/>
                </a:path>
              </a:pathLst>
            </a:custGeom>
            <a:solidFill>
              <a:srgbClr val="4F81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37" name="Google Shape;937;p122"/>
            <p:cNvSpPr/>
            <p:nvPr/>
          </p:nvSpPr>
          <p:spPr>
            <a:xfrm>
              <a:off x="5867400" y="2286000"/>
              <a:ext cx="1447800" cy="381000"/>
            </a:xfrm>
            <a:custGeom>
              <a:rect b="b" l="l" r="r" t="t"/>
              <a:pathLst>
                <a:path extrusionOk="0" h="381000" w="1447800">
                  <a:moveTo>
                    <a:pt x="0" y="381000"/>
                  </a:moveTo>
                  <a:lnTo>
                    <a:pt x="1447800" y="381000"/>
                  </a:lnTo>
                  <a:lnTo>
                    <a:pt x="1447800" y="0"/>
                  </a:lnTo>
                  <a:lnTo>
                    <a:pt x="0" y="0"/>
                  </a:lnTo>
                  <a:lnTo>
                    <a:pt x="0" y="38100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
        <p:nvSpPr>
          <p:cNvPr id="938" name="Google Shape;938;p122"/>
          <p:cNvSpPr txBox="1"/>
          <p:nvPr/>
        </p:nvSpPr>
        <p:spPr>
          <a:xfrm>
            <a:off x="7391400" y="2286001"/>
            <a:ext cx="1447800" cy="325089"/>
          </a:xfrm>
          <a:prstGeom prst="rect">
            <a:avLst/>
          </a:prstGeom>
          <a:noFill/>
          <a:ln>
            <a:noFill/>
          </a:ln>
        </p:spPr>
        <p:txBody>
          <a:bodyPr anchorCtr="0" anchor="t" bIns="0" lIns="0" spcFirstLastPara="1" rIns="0" wrap="square" tIns="47625">
            <a:spAutoFit/>
          </a:bodyPr>
          <a:lstStyle/>
          <a:p>
            <a:pPr indent="0" lvl="0" marL="28575" marR="0" rtl="0" algn="l">
              <a:spcBef>
                <a:spcPts val="0"/>
              </a:spcBef>
              <a:spcAft>
                <a:spcPts val="0"/>
              </a:spcAft>
              <a:buNone/>
            </a:pPr>
            <a:r>
              <a:rPr b="1" lang="en-US" sz="1800">
                <a:solidFill>
                  <a:schemeClr val="dk1"/>
                </a:solidFill>
                <a:latin typeface="Caladea"/>
                <a:ea typeface="Caladea"/>
                <a:cs typeface="Caladea"/>
                <a:sym typeface="Caladea"/>
              </a:rPr>
              <a:t>Mobile DBMS</a:t>
            </a:r>
            <a:endParaRPr sz="1800">
              <a:solidFill>
                <a:schemeClr val="dk1"/>
              </a:solidFill>
              <a:latin typeface="Caladea"/>
              <a:ea typeface="Caladea"/>
              <a:cs typeface="Caladea"/>
              <a:sym typeface="Caladea"/>
            </a:endParaRPr>
          </a:p>
        </p:txBody>
      </p:sp>
      <p:grpSp>
        <p:nvGrpSpPr>
          <p:cNvPr id="939" name="Google Shape;939;p122"/>
          <p:cNvGrpSpPr/>
          <p:nvPr/>
        </p:nvGrpSpPr>
        <p:grpSpPr>
          <a:xfrm>
            <a:off x="7391400" y="4267200"/>
            <a:ext cx="1447800" cy="381000"/>
            <a:chOff x="5867400" y="4267200"/>
            <a:chExt cx="1447800" cy="381000"/>
          </a:xfrm>
        </p:grpSpPr>
        <p:sp>
          <p:nvSpPr>
            <p:cNvPr id="940" name="Google Shape;940;p122"/>
            <p:cNvSpPr/>
            <p:nvPr/>
          </p:nvSpPr>
          <p:spPr>
            <a:xfrm>
              <a:off x="5867400" y="4267200"/>
              <a:ext cx="1447800" cy="381000"/>
            </a:xfrm>
            <a:custGeom>
              <a:rect b="b" l="l" r="r" t="t"/>
              <a:pathLst>
                <a:path extrusionOk="0" h="381000" w="1447800">
                  <a:moveTo>
                    <a:pt x="1447800" y="0"/>
                  </a:moveTo>
                  <a:lnTo>
                    <a:pt x="0" y="0"/>
                  </a:lnTo>
                  <a:lnTo>
                    <a:pt x="0" y="381000"/>
                  </a:lnTo>
                  <a:lnTo>
                    <a:pt x="1447800" y="381000"/>
                  </a:lnTo>
                  <a:lnTo>
                    <a:pt x="1447800" y="0"/>
                  </a:lnTo>
                  <a:close/>
                </a:path>
              </a:pathLst>
            </a:custGeom>
            <a:solidFill>
              <a:srgbClr val="4F81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41" name="Google Shape;941;p122"/>
            <p:cNvSpPr/>
            <p:nvPr/>
          </p:nvSpPr>
          <p:spPr>
            <a:xfrm>
              <a:off x="5867400" y="4267200"/>
              <a:ext cx="1447800" cy="381000"/>
            </a:xfrm>
            <a:custGeom>
              <a:rect b="b" l="l" r="r" t="t"/>
              <a:pathLst>
                <a:path extrusionOk="0" h="381000" w="1447800">
                  <a:moveTo>
                    <a:pt x="0" y="381000"/>
                  </a:moveTo>
                  <a:lnTo>
                    <a:pt x="1447800" y="381000"/>
                  </a:lnTo>
                  <a:lnTo>
                    <a:pt x="1447800" y="0"/>
                  </a:lnTo>
                  <a:lnTo>
                    <a:pt x="0" y="0"/>
                  </a:lnTo>
                  <a:lnTo>
                    <a:pt x="0" y="38100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
        <p:nvSpPr>
          <p:cNvPr id="942" name="Google Shape;942;p122"/>
          <p:cNvSpPr txBox="1"/>
          <p:nvPr/>
        </p:nvSpPr>
        <p:spPr>
          <a:xfrm>
            <a:off x="7391400" y="4267201"/>
            <a:ext cx="1447800" cy="325089"/>
          </a:xfrm>
          <a:prstGeom prst="rect">
            <a:avLst/>
          </a:prstGeom>
          <a:noFill/>
          <a:ln>
            <a:noFill/>
          </a:ln>
        </p:spPr>
        <p:txBody>
          <a:bodyPr anchorCtr="0" anchor="t" bIns="0" lIns="0" spcFirstLastPara="1" rIns="0" wrap="square" tIns="47625">
            <a:spAutoFit/>
          </a:bodyPr>
          <a:lstStyle/>
          <a:p>
            <a:pPr indent="0" lvl="0" marL="28575" marR="0" rtl="0" algn="l">
              <a:spcBef>
                <a:spcPts val="0"/>
              </a:spcBef>
              <a:spcAft>
                <a:spcPts val="0"/>
              </a:spcAft>
              <a:buNone/>
            </a:pPr>
            <a:r>
              <a:rPr b="1" lang="en-US" sz="1800">
                <a:solidFill>
                  <a:schemeClr val="dk1"/>
                </a:solidFill>
                <a:latin typeface="Caladea"/>
                <a:ea typeface="Caladea"/>
                <a:cs typeface="Caladea"/>
                <a:sym typeface="Caladea"/>
              </a:rPr>
              <a:t>Mobile DBMS</a:t>
            </a:r>
            <a:endParaRPr sz="1800">
              <a:solidFill>
                <a:schemeClr val="dk1"/>
              </a:solidFill>
              <a:latin typeface="Caladea"/>
              <a:ea typeface="Caladea"/>
              <a:cs typeface="Caladea"/>
              <a:sym typeface="Caladea"/>
            </a:endParaRPr>
          </a:p>
        </p:txBody>
      </p:sp>
      <p:grpSp>
        <p:nvGrpSpPr>
          <p:cNvPr id="943" name="Google Shape;943;p122"/>
          <p:cNvGrpSpPr/>
          <p:nvPr/>
        </p:nvGrpSpPr>
        <p:grpSpPr>
          <a:xfrm>
            <a:off x="4876800" y="3048000"/>
            <a:ext cx="1371600" cy="762000"/>
            <a:chOff x="3352800" y="3048000"/>
            <a:chExt cx="1371600" cy="762000"/>
          </a:xfrm>
        </p:grpSpPr>
        <p:sp>
          <p:nvSpPr>
            <p:cNvPr id="944" name="Google Shape;944;p122"/>
            <p:cNvSpPr/>
            <p:nvPr/>
          </p:nvSpPr>
          <p:spPr>
            <a:xfrm>
              <a:off x="3352800" y="3048000"/>
              <a:ext cx="1371600" cy="762000"/>
            </a:xfrm>
            <a:custGeom>
              <a:rect b="b" l="l" r="r" t="t"/>
              <a:pathLst>
                <a:path extrusionOk="0" h="762000" w="1371600">
                  <a:moveTo>
                    <a:pt x="1371600" y="0"/>
                  </a:moveTo>
                  <a:lnTo>
                    <a:pt x="0" y="0"/>
                  </a:lnTo>
                  <a:lnTo>
                    <a:pt x="0" y="762000"/>
                  </a:lnTo>
                  <a:lnTo>
                    <a:pt x="1371600" y="762000"/>
                  </a:lnTo>
                  <a:lnTo>
                    <a:pt x="1371600" y="0"/>
                  </a:lnTo>
                  <a:close/>
                </a:path>
              </a:pathLst>
            </a:custGeom>
            <a:solidFill>
              <a:srgbClr val="4F81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45" name="Google Shape;945;p122"/>
            <p:cNvSpPr/>
            <p:nvPr/>
          </p:nvSpPr>
          <p:spPr>
            <a:xfrm>
              <a:off x="3352800" y="3048000"/>
              <a:ext cx="1371600" cy="762000"/>
            </a:xfrm>
            <a:custGeom>
              <a:rect b="b" l="l" r="r" t="t"/>
              <a:pathLst>
                <a:path extrusionOk="0" h="762000" w="1371600">
                  <a:moveTo>
                    <a:pt x="0" y="762000"/>
                  </a:moveTo>
                  <a:lnTo>
                    <a:pt x="1371600" y="762000"/>
                  </a:lnTo>
                  <a:lnTo>
                    <a:pt x="1371600" y="0"/>
                  </a:lnTo>
                  <a:lnTo>
                    <a:pt x="0" y="0"/>
                  </a:lnTo>
                  <a:lnTo>
                    <a:pt x="0" y="76200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
        <p:nvSpPr>
          <p:cNvPr id="946" name="Google Shape;946;p122"/>
          <p:cNvSpPr txBox="1"/>
          <p:nvPr/>
        </p:nvSpPr>
        <p:spPr>
          <a:xfrm>
            <a:off x="4876800" y="3048001"/>
            <a:ext cx="1371600" cy="655949"/>
          </a:xfrm>
          <a:prstGeom prst="rect">
            <a:avLst/>
          </a:prstGeom>
          <a:noFill/>
          <a:ln>
            <a:noFill/>
          </a:ln>
        </p:spPr>
        <p:txBody>
          <a:bodyPr anchorCtr="0" anchor="t" bIns="0" lIns="0" spcFirstLastPara="1" rIns="0" wrap="square" tIns="100950">
            <a:spAutoFit/>
          </a:bodyPr>
          <a:lstStyle/>
          <a:p>
            <a:pPr indent="-216534" lvl="0" marL="374650" marR="149860" rtl="0" algn="l">
              <a:spcBef>
                <a:spcPts val="0"/>
              </a:spcBef>
              <a:spcAft>
                <a:spcPts val="0"/>
              </a:spcAft>
              <a:buNone/>
            </a:pPr>
            <a:r>
              <a:rPr b="1" lang="en-US" sz="1800">
                <a:solidFill>
                  <a:schemeClr val="dk1"/>
                </a:solidFill>
                <a:latin typeface="Caladea"/>
                <a:ea typeface="Caladea"/>
                <a:cs typeface="Caladea"/>
                <a:sym typeface="Caladea"/>
              </a:rPr>
              <a:t>Corporate  DBMS</a:t>
            </a:r>
            <a:endParaRPr sz="1800">
              <a:solidFill>
                <a:schemeClr val="dk1"/>
              </a:solidFill>
              <a:latin typeface="Caladea"/>
              <a:ea typeface="Caladea"/>
              <a:cs typeface="Caladea"/>
              <a:sym typeface="Caladea"/>
            </a:endParaRPr>
          </a:p>
        </p:txBody>
      </p:sp>
      <p:grpSp>
        <p:nvGrpSpPr>
          <p:cNvPr id="947" name="Google Shape;947;p122"/>
          <p:cNvGrpSpPr/>
          <p:nvPr/>
        </p:nvGrpSpPr>
        <p:grpSpPr>
          <a:xfrm>
            <a:off x="4648200" y="2438399"/>
            <a:ext cx="3505200" cy="2514600"/>
            <a:chOff x="3124200" y="2438399"/>
            <a:chExt cx="3505200" cy="2514600"/>
          </a:xfrm>
        </p:grpSpPr>
        <p:sp>
          <p:nvSpPr>
            <p:cNvPr id="948" name="Google Shape;948;p122"/>
            <p:cNvSpPr/>
            <p:nvPr/>
          </p:nvSpPr>
          <p:spPr>
            <a:xfrm>
              <a:off x="3124200" y="3389883"/>
              <a:ext cx="228600" cy="7670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49" name="Google Shape;949;p122"/>
            <p:cNvSpPr/>
            <p:nvPr/>
          </p:nvSpPr>
          <p:spPr>
            <a:xfrm>
              <a:off x="4000500" y="2438399"/>
              <a:ext cx="2628900" cy="2514600"/>
            </a:xfrm>
            <a:custGeom>
              <a:rect b="b" l="l" r="r" t="t"/>
              <a:pathLst>
                <a:path extrusionOk="0" h="2514600" w="2628900">
                  <a:moveTo>
                    <a:pt x="1866900" y="2019300"/>
                  </a:moveTo>
                  <a:lnTo>
                    <a:pt x="1854200" y="2012950"/>
                  </a:lnTo>
                  <a:lnTo>
                    <a:pt x="1790700" y="1981200"/>
                  </a:lnTo>
                  <a:lnTo>
                    <a:pt x="1790700" y="2012950"/>
                  </a:lnTo>
                  <a:lnTo>
                    <a:pt x="44450" y="2012950"/>
                  </a:lnTo>
                  <a:lnTo>
                    <a:pt x="44450" y="1447800"/>
                  </a:lnTo>
                  <a:lnTo>
                    <a:pt x="76200" y="1447800"/>
                  </a:lnTo>
                  <a:lnTo>
                    <a:pt x="69850" y="1435100"/>
                  </a:lnTo>
                  <a:lnTo>
                    <a:pt x="38100" y="1371600"/>
                  </a:lnTo>
                  <a:lnTo>
                    <a:pt x="0" y="1447800"/>
                  </a:lnTo>
                  <a:lnTo>
                    <a:pt x="31750" y="1447800"/>
                  </a:lnTo>
                  <a:lnTo>
                    <a:pt x="31750" y="2025650"/>
                  </a:lnTo>
                  <a:lnTo>
                    <a:pt x="1790700" y="2025650"/>
                  </a:lnTo>
                  <a:lnTo>
                    <a:pt x="1790700" y="2057400"/>
                  </a:lnTo>
                  <a:lnTo>
                    <a:pt x="1854200" y="2025650"/>
                  </a:lnTo>
                  <a:lnTo>
                    <a:pt x="1866900" y="2019300"/>
                  </a:lnTo>
                  <a:close/>
                </a:path>
                <a:path extrusionOk="0" h="2514600" w="2628900">
                  <a:moveTo>
                    <a:pt x="1866900" y="38100"/>
                  </a:moveTo>
                  <a:lnTo>
                    <a:pt x="1854200" y="31750"/>
                  </a:lnTo>
                  <a:lnTo>
                    <a:pt x="1790700" y="0"/>
                  </a:lnTo>
                  <a:lnTo>
                    <a:pt x="1790700" y="31750"/>
                  </a:lnTo>
                  <a:lnTo>
                    <a:pt x="31750" y="31750"/>
                  </a:lnTo>
                  <a:lnTo>
                    <a:pt x="31750" y="533400"/>
                  </a:lnTo>
                  <a:lnTo>
                    <a:pt x="0" y="533400"/>
                  </a:lnTo>
                  <a:lnTo>
                    <a:pt x="38100" y="609600"/>
                  </a:lnTo>
                  <a:lnTo>
                    <a:pt x="69850" y="546100"/>
                  </a:lnTo>
                  <a:lnTo>
                    <a:pt x="76200" y="533400"/>
                  </a:lnTo>
                  <a:lnTo>
                    <a:pt x="44450" y="533400"/>
                  </a:lnTo>
                  <a:lnTo>
                    <a:pt x="44450" y="44450"/>
                  </a:lnTo>
                  <a:lnTo>
                    <a:pt x="1790700" y="44450"/>
                  </a:lnTo>
                  <a:lnTo>
                    <a:pt x="1790700" y="76200"/>
                  </a:lnTo>
                  <a:lnTo>
                    <a:pt x="1854200" y="44450"/>
                  </a:lnTo>
                  <a:lnTo>
                    <a:pt x="1866900" y="38100"/>
                  </a:lnTo>
                  <a:close/>
                </a:path>
                <a:path extrusionOk="0" h="2514600" w="2628900">
                  <a:moveTo>
                    <a:pt x="2628900" y="2286000"/>
                  </a:moveTo>
                  <a:lnTo>
                    <a:pt x="2622550" y="2273300"/>
                  </a:lnTo>
                  <a:lnTo>
                    <a:pt x="2590800" y="2209800"/>
                  </a:lnTo>
                  <a:lnTo>
                    <a:pt x="2552700" y="2286000"/>
                  </a:lnTo>
                  <a:lnTo>
                    <a:pt x="2584450" y="2286000"/>
                  </a:lnTo>
                  <a:lnTo>
                    <a:pt x="2584450" y="2438400"/>
                  </a:lnTo>
                  <a:lnTo>
                    <a:pt x="2552700" y="2438400"/>
                  </a:lnTo>
                  <a:lnTo>
                    <a:pt x="2590800" y="2514600"/>
                  </a:lnTo>
                  <a:lnTo>
                    <a:pt x="2622550" y="2451100"/>
                  </a:lnTo>
                  <a:lnTo>
                    <a:pt x="2628900" y="2438400"/>
                  </a:lnTo>
                  <a:lnTo>
                    <a:pt x="2597150" y="2438400"/>
                  </a:lnTo>
                  <a:lnTo>
                    <a:pt x="2597150" y="2286000"/>
                  </a:lnTo>
                  <a:lnTo>
                    <a:pt x="2628900" y="2286000"/>
                  </a:lnTo>
                  <a:close/>
                </a:path>
                <a:path extrusionOk="0" h="2514600" w="2628900">
                  <a:moveTo>
                    <a:pt x="2628900" y="304800"/>
                  </a:moveTo>
                  <a:lnTo>
                    <a:pt x="2622550" y="292100"/>
                  </a:lnTo>
                  <a:lnTo>
                    <a:pt x="2590800" y="228600"/>
                  </a:lnTo>
                  <a:lnTo>
                    <a:pt x="2552700" y="304800"/>
                  </a:lnTo>
                  <a:lnTo>
                    <a:pt x="2584450" y="304800"/>
                  </a:lnTo>
                  <a:lnTo>
                    <a:pt x="2584450" y="457200"/>
                  </a:lnTo>
                  <a:lnTo>
                    <a:pt x="2552700" y="457200"/>
                  </a:lnTo>
                  <a:lnTo>
                    <a:pt x="2590800" y="533400"/>
                  </a:lnTo>
                  <a:lnTo>
                    <a:pt x="2622550" y="469900"/>
                  </a:lnTo>
                  <a:lnTo>
                    <a:pt x="2628900" y="457200"/>
                  </a:lnTo>
                  <a:lnTo>
                    <a:pt x="2597150" y="457200"/>
                  </a:lnTo>
                  <a:lnTo>
                    <a:pt x="2597150" y="304800"/>
                  </a:lnTo>
                  <a:lnTo>
                    <a:pt x="2628900" y="3048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
        <p:nvSpPr>
          <p:cNvPr id="950" name="Google Shape;950;p122"/>
          <p:cNvSpPr txBox="1"/>
          <p:nvPr>
            <p:ph type="title"/>
          </p:nvPr>
        </p:nvSpPr>
        <p:spPr>
          <a:xfrm>
            <a:off x="5344795" y="1779778"/>
            <a:ext cx="1692910" cy="574040"/>
          </a:xfrm>
          <a:prstGeom prst="rect">
            <a:avLst/>
          </a:prstGeom>
          <a:noFill/>
          <a:ln>
            <a:noFill/>
          </a:ln>
        </p:spPr>
        <p:txBody>
          <a:bodyPr anchorCtr="0" anchor="b" bIns="0" lIns="0" spcFirstLastPara="1" rIns="0" wrap="square" tIns="12700">
            <a:spAutoFit/>
          </a:bodyPr>
          <a:lstStyle/>
          <a:p>
            <a:pPr indent="-598170" lvl="0" marL="610235" marR="5080" rtl="0" algn="l">
              <a:spcBef>
                <a:spcPts val="0"/>
              </a:spcBef>
              <a:spcAft>
                <a:spcPts val="0"/>
              </a:spcAft>
              <a:buNone/>
            </a:pPr>
            <a:r>
              <a:rPr b="1" lang="en-US" sz="1800">
                <a:latin typeface="Caladea"/>
                <a:ea typeface="Caladea"/>
                <a:cs typeface="Caladea"/>
                <a:sym typeface="Caladea"/>
              </a:rPr>
              <a:t>Communication  Link</a:t>
            </a:r>
            <a:endParaRPr sz="1800">
              <a:latin typeface="Caladea"/>
              <a:ea typeface="Caladea"/>
              <a:cs typeface="Caladea"/>
              <a:sym typeface="Caladea"/>
            </a:endParaRPr>
          </a:p>
        </p:txBody>
      </p:sp>
      <p:sp>
        <p:nvSpPr>
          <p:cNvPr id="951" name="Google Shape;951;p122"/>
          <p:cNvSpPr txBox="1"/>
          <p:nvPr/>
        </p:nvSpPr>
        <p:spPr>
          <a:xfrm>
            <a:off x="2059940" y="6431381"/>
            <a:ext cx="721360" cy="197490"/>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1" lang="en-US" sz="1200">
                <a:solidFill>
                  <a:srgbClr val="888888"/>
                </a:solidFill>
                <a:latin typeface="Caladea"/>
                <a:ea typeface="Caladea"/>
                <a:cs typeface="Caladea"/>
                <a:sym typeface="Caladea"/>
              </a:rPr>
              <a:t>9/3/2012</a:t>
            </a:r>
            <a:endParaRPr sz="1200">
              <a:solidFill>
                <a:schemeClr val="dk1"/>
              </a:solidFill>
              <a:latin typeface="Caladea"/>
              <a:ea typeface="Caladea"/>
              <a:cs typeface="Caladea"/>
              <a:sym typeface="Caladea"/>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123"/>
          <p:cNvSpPr txBox="1"/>
          <p:nvPr/>
        </p:nvSpPr>
        <p:spPr>
          <a:xfrm>
            <a:off x="740780" y="882776"/>
            <a:ext cx="9324605" cy="4740400"/>
          </a:xfrm>
          <a:prstGeom prst="rect">
            <a:avLst/>
          </a:prstGeom>
          <a:noFill/>
          <a:ln>
            <a:noFill/>
          </a:ln>
        </p:spPr>
        <p:txBody>
          <a:bodyPr anchorCtr="0" anchor="t" bIns="0" lIns="0" spcFirstLastPara="1" rIns="0" wrap="square" tIns="13325">
            <a:spAutoFit/>
          </a:bodyPr>
          <a:lstStyle/>
          <a:p>
            <a:pPr indent="53339" lvl="0" marL="12700" marR="815975" rtl="0" algn="l">
              <a:spcBef>
                <a:spcPts val="0"/>
              </a:spcBef>
              <a:spcAft>
                <a:spcPts val="0"/>
              </a:spcAft>
              <a:buNone/>
            </a:pPr>
            <a:r>
              <a:rPr b="1" i="1" lang="en-US" sz="2000">
                <a:solidFill>
                  <a:srgbClr val="C0504D"/>
                </a:solidFill>
                <a:latin typeface="Times New Roman"/>
                <a:ea typeface="Times New Roman"/>
                <a:cs typeface="Times New Roman"/>
                <a:sym typeface="Times New Roman"/>
              </a:rPr>
              <a:t>Mobile Database Architecture:</a:t>
            </a:r>
            <a:endParaRPr/>
          </a:p>
          <a:p>
            <a:pPr indent="53339" lvl="0" marL="12700" marR="815975" rtl="0" algn="l">
              <a:spcBef>
                <a:spcPts val="105"/>
              </a:spcBef>
              <a:spcAft>
                <a:spcPts val="0"/>
              </a:spcAft>
              <a:buNone/>
            </a:pPr>
            <a:r>
              <a:t/>
            </a:r>
            <a:endParaRPr b="1" i="1" sz="2000">
              <a:solidFill>
                <a:srgbClr val="C0504D"/>
              </a:solidFill>
              <a:latin typeface="Times New Roman"/>
              <a:ea typeface="Times New Roman"/>
              <a:cs typeface="Times New Roman"/>
              <a:sym typeface="Times New Roman"/>
            </a:endParaRPr>
          </a:p>
          <a:p>
            <a:pPr indent="53339" lvl="0" marL="12700" marR="815975" rtl="0" algn="l">
              <a:spcBef>
                <a:spcPts val="105"/>
              </a:spcBef>
              <a:spcAft>
                <a:spcPts val="0"/>
              </a:spcAft>
              <a:buNone/>
            </a:pPr>
            <a:r>
              <a:rPr b="1" i="1" lang="en-US" sz="2000">
                <a:solidFill>
                  <a:srgbClr val="C0504D"/>
                </a:solidFill>
                <a:latin typeface="Times New Roman"/>
                <a:ea typeface="Times New Roman"/>
                <a:cs typeface="Times New Roman"/>
                <a:sym typeface="Times New Roman"/>
              </a:rPr>
              <a:t>Fixed hosts </a:t>
            </a:r>
            <a:r>
              <a:rPr b="1" lang="en-US" sz="2000">
                <a:solidFill>
                  <a:schemeClr val="dk1"/>
                </a:solidFill>
                <a:latin typeface="Caladea"/>
                <a:ea typeface="Caladea"/>
                <a:cs typeface="Caladea"/>
                <a:sym typeface="Caladea"/>
              </a:rPr>
              <a:t>perform the transaction and data management  functions with the help of database servers.</a:t>
            </a:r>
            <a:endParaRPr sz="2000">
              <a:solidFill>
                <a:schemeClr val="dk1"/>
              </a:solidFill>
              <a:latin typeface="Caladea"/>
              <a:ea typeface="Caladea"/>
              <a:cs typeface="Caladea"/>
              <a:sym typeface="Caladea"/>
            </a:endParaRPr>
          </a:p>
          <a:p>
            <a:pPr indent="0" lvl="0" marL="0" marR="0" rtl="0" algn="l">
              <a:spcBef>
                <a:spcPts val="20"/>
              </a:spcBef>
              <a:spcAft>
                <a:spcPts val="0"/>
              </a:spcAft>
              <a:buNone/>
            </a:pPr>
            <a:r>
              <a:t/>
            </a:r>
            <a:endParaRPr sz="2850">
              <a:solidFill>
                <a:schemeClr val="dk1"/>
              </a:solidFill>
              <a:latin typeface="Caladea"/>
              <a:ea typeface="Caladea"/>
              <a:cs typeface="Caladea"/>
              <a:sym typeface="Caladea"/>
            </a:endParaRPr>
          </a:p>
          <a:p>
            <a:pPr indent="53339" lvl="0" marL="12700" marR="5080" rtl="0" algn="l">
              <a:spcBef>
                <a:spcPts val="0"/>
              </a:spcBef>
              <a:spcAft>
                <a:spcPts val="0"/>
              </a:spcAft>
              <a:buNone/>
            </a:pPr>
            <a:r>
              <a:rPr b="1" i="1" lang="en-US" sz="2000">
                <a:solidFill>
                  <a:srgbClr val="C0504D"/>
                </a:solidFill>
                <a:latin typeface="Times New Roman"/>
                <a:ea typeface="Times New Roman"/>
                <a:cs typeface="Times New Roman"/>
                <a:sym typeface="Times New Roman"/>
              </a:rPr>
              <a:t>Mobile units </a:t>
            </a:r>
            <a:r>
              <a:rPr b="1" lang="en-US" sz="2000">
                <a:solidFill>
                  <a:schemeClr val="dk1"/>
                </a:solidFill>
                <a:latin typeface="Caladea"/>
                <a:ea typeface="Caladea"/>
                <a:cs typeface="Caladea"/>
                <a:sym typeface="Caladea"/>
              </a:rPr>
              <a:t>are portable computers that move around a  geographical region that includes the cellular network (or "cells")  that these units use to communicate to base stations. (Note that  these networks need not be cellular </a:t>
            </a:r>
            <a:r>
              <a:rPr b="1" i="1" lang="en-US" sz="2000">
                <a:solidFill>
                  <a:schemeClr val="dk1"/>
                </a:solidFill>
                <a:latin typeface="Times New Roman"/>
                <a:ea typeface="Times New Roman"/>
                <a:cs typeface="Times New Roman"/>
                <a:sym typeface="Times New Roman"/>
              </a:rPr>
              <a:t>telephone </a:t>
            </a:r>
            <a:r>
              <a:rPr b="1" lang="en-US" sz="2000">
                <a:solidFill>
                  <a:schemeClr val="dk1"/>
                </a:solidFill>
                <a:latin typeface="Caladea"/>
                <a:ea typeface="Caladea"/>
                <a:cs typeface="Caladea"/>
                <a:sym typeface="Caladea"/>
              </a:rPr>
              <a:t>networks.)</a:t>
            </a:r>
            <a:endParaRPr sz="2000">
              <a:solidFill>
                <a:schemeClr val="dk1"/>
              </a:solidFill>
              <a:latin typeface="Caladea"/>
              <a:ea typeface="Caladea"/>
              <a:cs typeface="Caladea"/>
              <a:sym typeface="Caladea"/>
            </a:endParaRPr>
          </a:p>
          <a:p>
            <a:pPr indent="0" lvl="0" marL="0" marR="0" rtl="0" algn="l">
              <a:spcBef>
                <a:spcPts val="20"/>
              </a:spcBef>
              <a:spcAft>
                <a:spcPts val="0"/>
              </a:spcAft>
              <a:buNone/>
            </a:pPr>
            <a:r>
              <a:t/>
            </a:r>
            <a:endParaRPr sz="2850">
              <a:solidFill>
                <a:schemeClr val="dk1"/>
              </a:solidFill>
              <a:latin typeface="Caladea"/>
              <a:ea typeface="Caladea"/>
              <a:cs typeface="Caladea"/>
              <a:sym typeface="Caladea"/>
            </a:endParaRPr>
          </a:p>
          <a:p>
            <a:pPr indent="53339" lvl="0" marL="12700" marR="130175" rtl="0" algn="l">
              <a:spcBef>
                <a:spcPts val="0"/>
              </a:spcBef>
              <a:spcAft>
                <a:spcPts val="0"/>
              </a:spcAft>
              <a:buNone/>
            </a:pPr>
            <a:r>
              <a:rPr b="1" i="1" lang="en-US" sz="2000">
                <a:solidFill>
                  <a:srgbClr val="C0504D"/>
                </a:solidFill>
                <a:latin typeface="Times New Roman"/>
                <a:ea typeface="Times New Roman"/>
                <a:cs typeface="Times New Roman"/>
                <a:sym typeface="Times New Roman"/>
              </a:rPr>
              <a:t>Base stations </a:t>
            </a:r>
            <a:r>
              <a:rPr b="1" lang="en-US" sz="2000">
                <a:solidFill>
                  <a:schemeClr val="dk1"/>
                </a:solidFill>
                <a:latin typeface="Caladea"/>
                <a:ea typeface="Caladea"/>
                <a:cs typeface="Caladea"/>
                <a:sym typeface="Caladea"/>
              </a:rPr>
              <a:t>are two-way radios, installations in fixed locations,  that pass communications with the mobile units to and from the  fixed hosts.</a:t>
            </a:r>
            <a:endParaRPr sz="2000">
              <a:solidFill>
                <a:schemeClr val="dk1"/>
              </a:solidFill>
              <a:latin typeface="Caladea"/>
              <a:ea typeface="Caladea"/>
              <a:cs typeface="Caladea"/>
              <a:sym typeface="Caladea"/>
            </a:endParaRPr>
          </a:p>
          <a:p>
            <a:pPr indent="0" lvl="0" marL="0" marR="0" rtl="0" algn="l">
              <a:spcBef>
                <a:spcPts val="25"/>
              </a:spcBef>
              <a:spcAft>
                <a:spcPts val="0"/>
              </a:spcAft>
              <a:buNone/>
            </a:pPr>
            <a:r>
              <a:t/>
            </a:r>
            <a:endParaRPr sz="2850">
              <a:solidFill>
                <a:schemeClr val="dk1"/>
              </a:solidFill>
              <a:latin typeface="Caladea"/>
              <a:ea typeface="Caladea"/>
              <a:cs typeface="Caladea"/>
              <a:sym typeface="Caladea"/>
            </a:endParaRPr>
          </a:p>
          <a:p>
            <a:pPr indent="0" lvl="0" marL="12700" marR="609600" rtl="0" algn="l">
              <a:spcBef>
                <a:spcPts val="0"/>
              </a:spcBef>
              <a:spcAft>
                <a:spcPts val="0"/>
              </a:spcAft>
              <a:buNone/>
            </a:pPr>
            <a:r>
              <a:rPr b="1" lang="en-US" sz="2000">
                <a:solidFill>
                  <a:schemeClr val="dk1"/>
                </a:solidFill>
                <a:latin typeface="Caladea"/>
                <a:ea typeface="Caladea"/>
                <a:cs typeface="Caladea"/>
                <a:sym typeface="Caladea"/>
              </a:rPr>
              <a:t>They are typically low-power devices such as mobile phones,  portable phones, or wireless routers.</a:t>
            </a:r>
            <a:endParaRPr sz="2000">
              <a:solidFill>
                <a:schemeClr val="dk1"/>
              </a:solidFill>
              <a:latin typeface="Caladea"/>
              <a:ea typeface="Caladea"/>
              <a:cs typeface="Caladea"/>
              <a:sym typeface="Caladea"/>
            </a:endParaRPr>
          </a:p>
        </p:txBody>
      </p:sp>
      <p:sp>
        <p:nvSpPr>
          <p:cNvPr id="957" name="Google Shape;957;p123"/>
          <p:cNvSpPr txBox="1"/>
          <p:nvPr>
            <p:ph idx="10" type="dt"/>
          </p:nvPr>
        </p:nvSpPr>
        <p:spPr>
          <a:xfrm>
            <a:off x="535940" y="6464909"/>
            <a:ext cx="610869" cy="177800"/>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r>
              <a:rPr b="0" i="0" lang="en-US" sz="1200">
                <a:solidFill>
                  <a:srgbClr val="888888"/>
                </a:solidFill>
                <a:latin typeface="Arial"/>
                <a:ea typeface="Arial"/>
                <a:cs typeface="Arial"/>
                <a:sym typeface="Arial"/>
              </a:rPr>
              <a:t>9/3/2012</a:t>
            </a:r>
            <a:endParaRPr b="0" i="0" sz="1200">
              <a:solidFill>
                <a:srgbClr val="888888"/>
              </a:solidFill>
              <a:latin typeface="Arial"/>
              <a:ea typeface="Arial"/>
              <a:cs typeface="Arial"/>
              <a:sym typeface="Arial"/>
            </a:endParaRPr>
          </a:p>
        </p:txBody>
      </p:sp>
      <p:sp>
        <p:nvSpPr>
          <p:cNvPr id="958" name="Google Shape;958;p123"/>
          <p:cNvSpPr txBox="1"/>
          <p:nvPr>
            <p:ph idx="12" type="sldNum"/>
          </p:nvPr>
        </p:nvSpPr>
        <p:spPr>
          <a:xfrm>
            <a:off x="8401557" y="6464909"/>
            <a:ext cx="231775" cy="177800"/>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b="0" i="0" lang="en-US" sz="1200">
                <a:solidFill>
                  <a:srgbClr val="888888"/>
                </a:solidFill>
                <a:latin typeface="Arial"/>
                <a:ea typeface="Arial"/>
                <a:cs typeface="Arial"/>
                <a:sym typeface="Arial"/>
              </a:rPr>
              <a:t>‹#›</a:t>
            </a:fld>
            <a:endParaRPr b="0" i="0" sz="1200">
              <a:solidFill>
                <a:srgbClr val="888888"/>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199" name="Google Shape;199;p25"/>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3200"/>
              <a:t>Database Security Issues</a:t>
            </a:r>
            <a:endParaRPr/>
          </a:p>
        </p:txBody>
      </p:sp>
      <p:sp>
        <p:nvSpPr>
          <p:cNvPr id="200" name="Google Shape;200;p25"/>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A DBMS typically includes a database security and authorization subsystem that is responsible for ensuring the security portions of a database against unauthorized access.</a:t>
            </a:r>
            <a:endParaRPr/>
          </a:p>
          <a:p>
            <a:pPr indent="-116204" lvl="0" marL="273050" rtl="0" algn="l">
              <a:spcBef>
                <a:spcPts val="520"/>
              </a:spcBef>
              <a:spcAft>
                <a:spcPts val="0"/>
              </a:spcAft>
              <a:buSzPts val="2470"/>
              <a:buNone/>
            </a:pPr>
            <a:r>
              <a:t/>
            </a:r>
            <a:endParaRPr/>
          </a:p>
          <a:p>
            <a:pPr indent="-273050" lvl="0" marL="273050" rtl="0" algn="l">
              <a:spcBef>
                <a:spcPts val="520"/>
              </a:spcBef>
              <a:spcAft>
                <a:spcPts val="0"/>
              </a:spcAft>
              <a:buSzPts val="2470"/>
              <a:buChar char="⚫"/>
            </a:pPr>
            <a:r>
              <a:rPr lang="en-US"/>
              <a:t>Two types of database security mechanisms:</a:t>
            </a:r>
            <a:endParaRPr/>
          </a:p>
          <a:p>
            <a:pPr indent="-246380" lvl="1" marL="640080" rtl="0" algn="l">
              <a:spcBef>
                <a:spcPts val="480"/>
              </a:spcBef>
              <a:spcAft>
                <a:spcPts val="0"/>
              </a:spcAft>
              <a:buSzPts val="2040"/>
              <a:buChar char="⚫"/>
            </a:pPr>
            <a:r>
              <a:rPr b="1" lang="en-US"/>
              <a:t>Discretionary</a:t>
            </a:r>
            <a:r>
              <a:rPr lang="en-US"/>
              <a:t> security mechanisms</a:t>
            </a:r>
            <a:endParaRPr/>
          </a:p>
          <a:p>
            <a:pPr indent="-246380" lvl="2" marL="914400" rtl="0" algn="l">
              <a:spcBef>
                <a:spcPts val="420"/>
              </a:spcBef>
              <a:spcAft>
                <a:spcPts val="0"/>
              </a:spcAft>
              <a:buSzPts val="1470"/>
              <a:buChar char="⚫"/>
            </a:pPr>
            <a:r>
              <a:rPr lang="en-US"/>
              <a:t>These are used to grant privileges to user including capability to access specific data files,records,or fields in a specific mode.(insert, update,delete etc)</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124"/>
          <p:cNvSpPr txBox="1"/>
          <p:nvPr>
            <p:ph idx="1" type="body"/>
          </p:nvPr>
        </p:nvSpPr>
        <p:spPr>
          <a:xfrm>
            <a:off x="470704" y="314708"/>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b="1" lang="en-US"/>
              <a:t>Mobile Database typically involves three parties :</a:t>
            </a:r>
            <a:endParaRPr/>
          </a:p>
          <a:p>
            <a:pPr indent="-273050" lvl="0" marL="273050" rtl="0" algn="l">
              <a:spcBef>
                <a:spcPts val="480"/>
              </a:spcBef>
              <a:spcAft>
                <a:spcPts val="0"/>
              </a:spcAft>
              <a:buSzPts val="2280"/>
              <a:buChar char="⚫"/>
            </a:pPr>
            <a:r>
              <a:rPr b="1" lang="en-US" sz="2400"/>
              <a:t>Fixed Hosts –        </a:t>
            </a:r>
            <a:endParaRPr/>
          </a:p>
          <a:p>
            <a:pPr indent="-273050" lvl="0" marL="273050" rtl="0" algn="l">
              <a:spcBef>
                <a:spcPts val="480"/>
              </a:spcBef>
              <a:spcAft>
                <a:spcPts val="0"/>
              </a:spcAft>
              <a:buSzPts val="2280"/>
              <a:buChar char="⚫"/>
            </a:pPr>
            <a:r>
              <a:rPr lang="en-US" sz="2400"/>
              <a:t>It performs the transactions and data management functions with the help of database servers.</a:t>
            </a:r>
            <a:endParaRPr/>
          </a:p>
          <a:p>
            <a:pPr indent="-273050" lvl="0" marL="273050" rtl="0" algn="l">
              <a:spcBef>
                <a:spcPts val="480"/>
              </a:spcBef>
              <a:spcAft>
                <a:spcPts val="0"/>
              </a:spcAft>
              <a:buSzPts val="2280"/>
              <a:buChar char="⚫"/>
            </a:pPr>
            <a:r>
              <a:rPr b="1" lang="en-US" sz="2400"/>
              <a:t> Mobiles Units –     </a:t>
            </a:r>
            <a:endParaRPr/>
          </a:p>
          <a:p>
            <a:pPr indent="-273050" lvl="0" marL="273050" rtl="0" algn="l">
              <a:spcBef>
                <a:spcPts val="480"/>
              </a:spcBef>
              <a:spcAft>
                <a:spcPts val="0"/>
              </a:spcAft>
              <a:buSzPts val="2280"/>
              <a:buChar char="⚫"/>
            </a:pPr>
            <a:r>
              <a:rPr lang="en-US" sz="2400"/>
              <a:t>These are portable computers that move around a geographical region that includes the cellular network that these units use to communicate to base stations.</a:t>
            </a:r>
            <a:endParaRPr/>
          </a:p>
          <a:p>
            <a:pPr indent="-273050" lvl="0" marL="273050" rtl="0" algn="l">
              <a:spcBef>
                <a:spcPts val="480"/>
              </a:spcBef>
              <a:spcAft>
                <a:spcPts val="0"/>
              </a:spcAft>
              <a:buSzPts val="2280"/>
              <a:buChar char="⚫"/>
            </a:pPr>
            <a:r>
              <a:rPr b="1" lang="en-US" sz="2400"/>
              <a:t> Base Stations –     </a:t>
            </a:r>
            <a:endParaRPr/>
          </a:p>
          <a:p>
            <a:pPr indent="-273050" lvl="0" marL="273050" rtl="0" algn="l">
              <a:spcBef>
                <a:spcPts val="480"/>
              </a:spcBef>
              <a:spcAft>
                <a:spcPts val="0"/>
              </a:spcAft>
              <a:buSzPts val="2280"/>
              <a:buChar char="⚫"/>
            </a:pPr>
            <a:r>
              <a:rPr lang="en-US" sz="2400"/>
              <a:t>These are two-way radios installation in fixed locations, that pass communication with the mobile units to and from the fixed hosts.</a:t>
            </a:r>
            <a:endParaRPr/>
          </a:p>
          <a:p>
            <a:pPr indent="-116204" lvl="0" marL="273050" rtl="0" algn="l">
              <a:spcBef>
                <a:spcPts val="520"/>
              </a:spcBef>
              <a:spcAft>
                <a:spcPts val="0"/>
              </a:spcAft>
              <a:buSzPts val="2470"/>
              <a:buNone/>
            </a:pPr>
            <a:r>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25"/>
          <p:cNvSpPr txBox="1"/>
          <p:nvPr>
            <p:ph type="title"/>
          </p:nvPr>
        </p:nvSpPr>
        <p:spPr>
          <a:xfrm>
            <a:off x="1524001" y="373469"/>
            <a:ext cx="8599806" cy="936154"/>
          </a:xfrm>
          <a:prstGeom prst="rect">
            <a:avLst/>
          </a:prstGeom>
          <a:noFill/>
          <a:ln>
            <a:noFill/>
          </a:ln>
        </p:spPr>
        <p:txBody>
          <a:bodyPr anchorCtr="0" anchor="b" bIns="0" lIns="0" spcFirstLastPara="1" rIns="0" wrap="square" tIns="12700">
            <a:spAutoFit/>
          </a:bodyPr>
          <a:lstStyle/>
          <a:p>
            <a:pPr indent="0" lvl="0" marL="12700" marR="5080" rtl="0" algn="l">
              <a:spcBef>
                <a:spcPts val="0"/>
              </a:spcBef>
              <a:spcAft>
                <a:spcPts val="0"/>
              </a:spcAft>
              <a:buClr>
                <a:schemeClr val="dk2"/>
              </a:buClr>
              <a:buSzPts val="2000"/>
              <a:buFont typeface="Caladea"/>
              <a:buNone/>
            </a:pPr>
            <a:r>
              <a:rPr b="1" lang="en-US" sz="2000">
                <a:latin typeface="Caladea"/>
                <a:ea typeface="Caladea"/>
                <a:cs typeface="Caladea"/>
                <a:sym typeface="Caladea"/>
              </a:rPr>
              <a:t>When a mobile unit leaves a cell serviced by a particular base station,  that station transparently transfers the responsibility for the mobile  unit's transaction and data support to whichever base station covers  the mobile unit's new location</a:t>
            </a:r>
            <a:endParaRPr sz="2000">
              <a:latin typeface="Caladea"/>
              <a:ea typeface="Caladea"/>
              <a:cs typeface="Caladea"/>
              <a:sym typeface="Caladea"/>
            </a:endParaRPr>
          </a:p>
        </p:txBody>
      </p:sp>
      <p:sp>
        <p:nvSpPr>
          <p:cNvPr id="969" name="Google Shape;969;p125"/>
          <p:cNvSpPr/>
          <p:nvPr/>
        </p:nvSpPr>
        <p:spPr>
          <a:xfrm>
            <a:off x="1524000" y="1714501"/>
            <a:ext cx="9144000" cy="514349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70" name="Google Shape;970;p125"/>
          <p:cNvSpPr txBox="1"/>
          <p:nvPr>
            <p:ph idx="10" type="dt"/>
          </p:nvPr>
        </p:nvSpPr>
        <p:spPr>
          <a:xfrm>
            <a:off x="535940" y="6464909"/>
            <a:ext cx="610869" cy="177800"/>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r>
              <a:rPr b="0" i="0" lang="en-US" sz="1200">
                <a:solidFill>
                  <a:srgbClr val="888888"/>
                </a:solidFill>
                <a:latin typeface="Arial"/>
                <a:ea typeface="Arial"/>
                <a:cs typeface="Arial"/>
                <a:sym typeface="Arial"/>
              </a:rPr>
              <a:t>9/3/2012</a:t>
            </a:r>
            <a:endParaRPr b="0" i="0" sz="1200">
              <a:solidFill>
                <a:srgbClr val="888888"/>
              </a:solidFill>
              <a:latin typeface="Arial"/>
              <a:ea typeface="Arial"/>
              <a:cs typeface="Arial"/>
              <a:sym typeface="Arial"/>
            </a:endParaRPr>
          </a:p>
        </p:txBody>
      </p:sp>
      <p:sp>
        <p:nvSpPr>
          <p:cNvPr id="971" name="Google Shape;971;p125"/>
          <p:cNvSpPr txBox="1"/>
          <p:nvPr>
            <p:ph idx="12" type="sldNum"/>
          </p:nvPr>
        </p:nvSpPr>
        <p:spPr>
          <a:xfrm>
            <a:off x="8401557" y="6464909"/>
            <a:ext cx="231775" cy="177800"/>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b="0" i="0" lang="en-US" sz="1200">
                <a:solidFill>
                  <a:srgbClr val="888888"/>
                </a:solidFill>
                <a:latin typeface="Arial"/>
                <a:ea typeface="Arial"/>
                <a:cs typeface="Arial"/>
                <a:sym typeface="Arial"/>
              </a:rPr>
              <a:t>‹#›</a:t>
            </a:fld>
            <a:endParaRPr b="0" i="0" sz="1200">
              <a:solidFill>
                <a:srgbClr val="888888"/>
              </a:solidFill>
              <a:latin typeface="Arial"/>
              <a:ea typeface="Arial"/>
              <a:cs typeface="Arial"/>
              <a:sym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26"/>
          <p:cNvSpPr txBox="1"/>
          <p:nvPr/>
        </p:nvSpPr>
        <p:spPr>
          <a:xfrm>
            <a:off x="1273214" y="1131646"/>
            <a:ext cx="8310623" cy="3776674"/>
          </a:xfrm>
          <a:prstGeom prst="rect">
            <a:avLst/>
          </a:prstGeom>
          <a:noFill/>
          <a:ln>
            <a:noFill/>
          </a:ln>
        </p:spPr>
        <p:txBody>
          <a:bodyPr anchorCtr="0" anchor="t" bIns="0" lIns="0" spcFirstLastPara="1" rIns="0" wrap="square" tIns="227325">
            <a:spAutoFit/>
          </a:bodyPr>
          <a:lstStyle/>
          <a:p>
            <a:pPr indent="-311150" lvl="0" marL="323215" marR="0" rtl="0" algn="l">
              <a:spcBef>
                <a:spcPts val="0"/>
              </a:spcBef>
              <a:spcAft>
                <a:spcPts val="0"/>
              </a:spcAft>
              <a:buClr>
                <a:srgbClr val="000000"/>
              </a:buClr>
              <a:buSzPts val="2000"/>
              <a:buFont typeface="Noto Sans Symbols"/>
              <a:buChar char="⮚"/>
            </a:pPr>
            <a:r>
              <a:rPr b="1" lang="en-US" sz="2800">
                <a:solidFill>
                  <a:srgbClr val="C0504D"/>
                </a:solidFill>
                <a:latin typeface="Caladea"/>
                <a:ea typeface="Caladea"/>
                <a:cs typeface="Caladea"/>
                <a:sym typeface="Caladea"/>
              </a:rPr>
              <a:t>BUSINESS</a:t>
            </a:r>
            <a:endParaRPr sz="2800">
              <a:solidFill>
                <a:schemeClr val="dk1"/>
              </a:solidFill>
              <a:latin typeface="Caladea"/>
              <a:ea typeface="Caladea"/>
              <a:cs typeface="Caladea"/>
              <a:sym typeface="Caladea"/>
            </a:endParaRPr>
          </a:p>
          <a:p>
            <a:pPr indent="-236219" lvl="0" marL="248284" marR="494030" rtl="0" algn="l">
              <a:spcBef>
                <a:spcPts val="1220"/>
              </a:spcBef>
              <a:spcAft>
                <a:spcPts val="0"/>
              </a:spcAft>
              <a:buClr>
                <a:schemeClr val="dk1"/>
              </a:buClr>
              <a:buSzPts val="1800"/>
              <a:buFont typeface="Noto Sans Symbols"/>
              <a:buChar char="✔"/>
            </a:pPr>
            <a:r>
              <a:rPr lang="en-US" sz="1800">
                <a:solidFill>
                  <a:schemeClr val="dk1"/>
                </a:solidFill>
                <a:latin typeface="Constantia"/>
                <a:ea typeface="Constantia"/>
                <a:cs typeface="Constantia"/>
                <a:sym typeface="Constantia"/>
              </a:rPr>
              <a:t>	</a:t>
            </a:r>
            <a:r>
              <a:rPr b="1" lang="en-US" sz="2000">
                <a:solidFill>
                  <a:schemeClr val="dk1"/>
                </a:solidFill>
                <a:latin typeface="Caladea"/>
                <a:ea typeface="Caladea"/>
                <a:cs typeface="Caladea"/>
                <a:sym typeface="Caladea"/>
              </a:rPr>
              <a:t>information on customers,  competitors, and market trends </a:t>
            </a:r>
            <a:r>
              <a:rPr b="1" lang="en-US" sz="2000">
                <a:solidFill>
                  <a:schemeClr val="dk1"/>
                </a:solidFill>
                <a:latin typeface="Georgia"/>
                <a:ea typeface="Georgia"/>
                <a:cs typeface="Georgia"/>
                <a:sym typeface="Georgia"/>
              </a:rPr>
              <a:t>–  </a:t>
            </a:r>
            <a:r>
              <a:rPr b="1" lang="en-US" sz="2000">
                <a:solidFill>
                  <a:schemeClr val="dk1"/>
                </a:solidFill>
                <a:latin typeface="Caladea"/>
                <a:ea typeface="Caladea"/>
                <a:cs typeface="Caladea"/>
                <a:sym typeface="Caladea"/>
              </a:rPr>
              <a:t>anytime, anywhere</a:t>
            </a:r>
            <a:r>
              <a:rPr b="1" lang="en-US" sz="2000">
                <a:solidFill>
                  <a:schemeClr val="dk1"/>
                </a:solidFill>
                <a:latin typeface="Georgia"/>
                <a:ea typeface="Georgia"/>
                <a:cs typeface="Georgia"/>
                <a:sym typeface="Georgia"/>
              </a:rPr>
              <a:t>….</a:t>
            </a:r>
            <a:endParaRPr sz="2000">
              <a:solidFill>
                <a:schemeClr val="dk1"/>
              </a:solidFill>
              <a:latin typeface="Georgia"/>
              <a:ea typeface="Georgia"/>
              <a:cs typeface="Georgia"/>
              <a:sym typeface="Georgia"/>
            </a:endParaRPr>
          </a:p>
          <a:p>
            <a:pPr indent="-127000" lvl="0" marL="12700" marR="491490" rtl="0" algn="l">
              <a:spcBef>
                <a:spcPts val="1205"/>
              </a:spcBef>
              <a:spcAft>
                <a:spcPts val="0"/>
              </a:spcAft>
              <a:buClr>
                <a:schemeClr val="dk1"/>
              </a:buClr>
              <a:buSzPts val="2000"/>
              <a:buFont typeface="Noto Sans Symbols"/>
              <a:buChar char="✔"/>
            </a:pPr>
            <a:r>
              <a:rPr b="1" lang="en-US" sz="2000">
                <a:solidFill>
                  <a:schemeClr val="dk1"/>
                </a:solidFill>
                <a:latin typeface="Caladea"/>
                <a:ea typeface="Caladea"/>
                <a:cs typeface="Caladea"/>
                <a:sym typeface="Caladea"/>
              </a:rPr>
              <a:t>Salespersons can update sales &amp;  customer data on the move.</a:t>
            </a:r>
            <a:endParaRPr sz="2000">
              <a:solidFill>
                <a:schemeClr val="dk1"/>
              </a:solidFill>
              <a:latin typeface="Caladea"/>
              <a:ea typeface="Caladea"/>
              <a:cs typeface="Caladea"/>
              <a:sym typeface="Caladea"/>
            </a:endParaRPr>
          </a:p>
          <a:p>
            <a:pPr indent="0" lvl="0" marL="0" marR="0" rtl="0" algn="l">
              <a:lnSpc>
                <a:spcPct val="100000"/>
              </a:lnSpc>
              <a:spcBef>
                <a:spcPts val="0"/>
              </a:spcBef>
              <a:spcAft>
                <a:spcPts val="0"/>
              </a:spcAft>
              <a:buNone/>
            </a:pPr>
            <a:r>
              <a:t/>
            </a:r>
            <a:endParaRPr sz="2300">
              <a:solidFill>
                <a:schemeClr val="dk1"/>
              </a:solidFill>
              <a:latin typeface="Caladea"/>
              <a:ea typeface="Caladea"/>
              <a:cs typeface="Caladea"/>
              <a:sym typeface="Caladea"/>
            </a:endParaRPr>
          </a:p>
          <a:p>
            <a:pPr indent="0" lvl="0" marL="0" marR="0" rtl="0" algn="l">
              <a:spcBef>
                <a:spcPts val="45"/>
              </a:spcBef>
              <a:spcAft>
                <a:spcPts val="0"/>
              </a:spcAft>
              <a:buNone/>
            </a:pPr>
            <a:r>
              <a:t/>
            </a:r>
            <a:endParaRPr sz="2150">
              <a:solidFill>
                <a:schemeClr val="dk1"/>
              </a:solidFill>
              <a:latin typeface="Caladea"/>
              <a:ea typeface="Caladea"/>
              <a:cs typeface="Caladea"/>
              <a:sym typeface="Caladea"/>
            </a:endParaRPr>
          </a:p>
          <a:p>
            <a:pPr indent="-254634" lvl="0" marL="266700" marR="0" rtl="0" algn="l">
              <a:spcBef>
                <a:spcPts val="0"/>
              </a:spcBef>
              <a:spcAft>
                <a:spcPts val="0"/>
              </a:spcAft>
              <a:buClr>
                <a:srgbClr val="000000"/>
              </a:buClr>
              <a:buSzPts val="2000"/>
              <a:buFont typeface="Noto Sans Symbols"/>
              <a:buChar char="⮚"/>
            </a:pPr>
            <a:r>
              <a:rPr b="1" lang="en-US" sz="2800">
                <a:solidFill>
                  <a:srgbClr val="C0504D"/>
                </a:solidFill>
                <a:latin typeface="Caladea"/>
                <a:ea typeface="Caladea"/>
                <a:cs typeface="Caladea"/>
                <a:sym typeface="Caladea"/>
              </a:rPr>
              <a:t>PUBLIC SECTOR</a:t>
            </a:r>
            <a:endParaRPr sz="2800">
              <a:solidFill>
                <a:schemeClr val="dk1"/>
              </a:solidFill>
              <a:latin typeface="Caladea"/>
              <a:ea typeface="Caladea"/>
              <a:cs typeface="Caladea"/>
              <a:sym typeface="Caladea"/>
            </a:endParaRPr>
          </a:p>
          <a:p>
            <a:pPr indent="-127000" lvl="0" marL="12700" marR="5080" rtl="0" algn="l">
              <a:spcBef>
                <a:spcPts val="1220"/>
              </a:spcBef>
              <a:spcAft>
                <a:spcPts val="0"/>
              </a:spcAft>
              <a:buClr>
                <a:srgbClr val="C0504D"/>
              </a:buClr>
              <a:buSzPts val="2000"/>
              <a:buFont typeface="Noto Sans Symbols"/>
              <a:buChar char="✔"/>
            </a:pPr>
            <a:r>
              <a:rPr b="1" lang="en-US" sz="2000">
                <a:solidFill>
                  <a:schemeClr val="dk1"/>
                </a:solidFill>
                <a:latin typeface="Caladea"/>
                <a:ea typeface="Caladea"/>
                <a:cs typeface="Caladea"/>
                <a:sym typeface="Caladea"/>
              </a:rPr>
              <a:t>US Army uses mobile database  technology to get current inventory and  readiness info that can save them  logistical costs.</a:t>
            </a:r>
            <a:endParaRPr sz="2000">
              <a:solidFill>
                <a:schemeClr val="dk1"/>
              </a:solidFill>
              <a:latin typeface="Caladea"/>
              <a:ea typeface="Caladea"/>
              <a:cs typeface="Caladea"/>
              <a:sym typeface="Caladea"/>
            </a:endParaRPr>
          </a:p>
        </p:txBody>
      </p:sp>
      <p:sp>
        <p:nvSpPr>
          <p:cNvPr id="977" name="Google Shape;977;p126"/>
          <p:cNvSpPr txBox="1"/>
          <p:nvPr/>
        </p:nvSpPr>
        <p:spPr>
          <a:xfrm>
            <a:off x="2059940" y="6464909"/>
            <a:ext cx="609600" cy="153888"/>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r>
              <a:rPr lang="en-US" sz="1200">
                <a:solidFill>
                  <a:srgbClr val="888888"/>
                </a:solidFill>
                <a:latin typeface="Arial"/>
                <a:ea typeface="Arial"/>
                <a:cs typeface="Arial"/>
                <a:sym typeface="Arial"/>
              </a:rPr>
              <a:t>9/3/2012</a:t>
            </a:r>
            <a:endParaRPr sz="1200">
              <a:solidFill>
                <a:schemeClr val="dk1"/>
              </a:solidFill>
              <a:latin typeface="Arial"/>
              <a:ea typeface="Arial"/>
              <a:cs typeface="Arial"/>
              <a:sym typeface="Arial"/>
            </a:endParaRPr>
          </a:p>
        </p:txBody>
      </p:sp>
      <p:sp>
        <p:nvSpPr>
          <p:cNvPr id="978" name="Google Shape;978;p126"/>
          <p:cNvSpPr txBox="1"/>
          <p:nvPr/>
        </p:nvSpPr>
        <p:spPr>
          <a:xfrm>
            <a:off x="10003281" y="6464909"/>
            <a:ext cx="153670" cy="153888"/>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lang="en-US" sz="1200">
                <a:solidFill>
                  <a:srgbClr val="888888"/>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979" name="Google Shape;979;p126"/>
          <p:cNvSpPr txBox="1"/>
          <p:nvPr>
            <p:ph type="title"/>
          </p:nvPr>
        </p:nvSpPr>
        <p:spPr>
          <a:xfrm>
            <a:off x="1273214" y="378656"/>
            <a:ext cx="7879715" cy="781624"/>
          </a:xfrm>
          <a:prstGeom prst="rect">
            <a:avLst/>
          </a:prstGeom>
          <a:noFill/>
          <a:ln>
            <a:noFill/>
          </a:ln>
        </p:spPr>
        <p:txBody>
          <a:bodyPr anchorCtr="0" anchor="b" bIns="0" lIns="0" spcFirstLastPara="1" rIns="0" wrap="square" tIns="12050">
            <a:spAutoFit/>
          </a:bodyPr>
          <a:lstStyle/>
          <a:p>
            <a:pPr indent="0" lvl="0" marL="12700" rtl="0" algn="l">
              <a:spcBef>
                <a:spcPts val="0"/>
              </a:spcBef>
              <a:spcAft>
                <a:spcPts val="0"/>
              </a:spcAft>
              <a:buNone/>
            </a:pPr>
            <a:r>
              <a:rPr lang="en-US"/>
              <a:t>APPLICATIONS OF MOBILE DATABASES</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127"/>
          <p:cNvSpPr txBox="1"/>
          <p:nvPr/>
        </p:nvSpPr>
        <p:spPr>
          <a:xfrm>
            <a:off x="2288541" y="1471930"/>
            <a:ext cx="7210425" cy="2741295"/>
          </a:xfrm>
          <a:prstGeom prst="rect">
            <a:avLst/>
          </a:prstGeom>
          <a:noFill/>
          <a:ln>
            <a:noFill/>
          </a:ln>
        </p:spPr>
        <p:txBody>
          <a:bodyPr anchorCtr="0" anchor="t" bIns="0" lIns="0" spcFirstLastPara="1" rIns="0" wrap="square" tIns="12050">
            <a:spAutoFit/>
          </a:bodyPr>
          <a:lstStyle/>
          <a:p>
            <a:pPr indent="-311785" lvl="0" marL="323850" marR="0" rtl="0" algn="l">
              <a:spcBef>
                <a:spcPts val="0"/>
              </a:spcBef>
              <a:spcAft>
                <a:spcPts val="0"/>
              </a:spcAft>
              <a:buClr>
                <a:srgbClr val="000000"/>
              </a:buClr>
              <a:buSzPts val="2000"/>
              <a:buFont typeface="Noto Sans Symbols"/>
              <a:buChar char="⮚"/>
            </a:pPr>
            <a:r>
              <a:rPr b="1" lang="en-US" sz="2800">
                <a:solidFill>
                  <a:srgbClr val="C0504D"/>
                </a:solidFill>
                <a:latin typeface="Caladea"/>
                <a:ea typeface="Caladea"/>
                <a:cs typeface="Caladea"/>
                <a:sym typeface="Caladea"/>
              </a:rPr>
              <a:t>HEALTH SECTOR</a:t>
            </a:r>
            <a:endParaRPr sz="2800">
              <a:solidFill>
                <a:schemeClr val="dk1"/>
              </a:solidFill>
              <a:latin typeface="Caladea"/>
              <a:ea typeface="Caladea"/>
              <a:cs typeface="Caladea"/>
              <a:sym typeface="Caladea"/>
            </a:endParaRPr>
          </a:p>
          <a:p>
            <a:pPr indent="0" lvl="0" marL="0" marR="0" rtl="0" algn="l">
              <a:spcBef>
                <a:spcPts val="15"/>
              </a:spcBef>
              <a:spcAft>
                <a:spcPts val="0"/>
              </a:spcAft>
              <a:buNone/>
            </a:pPr>
            <a:r>
              <a:t/>
            </a:r>
            <a:endParaRPr sz="4100">
              <a:solidFill>
                <a:schemeClr val="dk1"/>
              </a:solidFill>
              <a:latin typeface="Caladea"/>
              <a:ea typeface="Caladea"/>
              <a:cs typeface="Caladea"/>
              <a:sym typeface="Caladea"/>
            </a:endParaRPr>
          </a:p>
          <a:p>
            <a:pPr indent="-340360" lvl="0" marL="352425" marR="5080" rtl="0" algn="l">
              <a:spcBef>
                <a:spcPts val="0"/>
              </a:spcBef>
              <a:spcAft>
                <a:spcPts val="0"/>
              </a:spcAft>
              <a:buClr>
                <a:schemeClr val="dk1"/>
              </a:buClr>
              <a:buSzPts val="2000"/>
              <a:buFont typeface="Noto Sans Symbols"/>
              <a:buChar char="✔"/>
            </a:pPr>
            <a:r>
              <a:rPr b="1" lang="en-US" sz="2000">
                <a:solidFill>
                  <a:schemeClr val="dk1"/>
                </a:solidFill>
                <a:latin typeface="Caladea"/>
                <a:ea typeface="Caladea"/>
                <a:cs typeface="Caladea"/>
                <a:sym typeface="Caladea"/>
              </a:rPr>
              <a:t>Used by Physicians to store and retrieve information while  making their rounds.</a:t>
            </a:r>
            <a:endParaRPr sz="2000">
              <a:solidFill>
                <a:schemeClr val="dk1"/>
              </a:solidFill>
              <a:latin typeface="Caladea"/>
              <a:ea typeface="Caladea"/>
              <a:cs typeface="Caladea"/>
              <a:sym typeface="Caladea"/>
            </a:endParaRPr>
          </a:p>
          <a:p>
            <a:pPr indent="-400050" lvl="0" marL="412115" marR="476250" rtl="0" algn="just">
              <a:spcBef>
                <a:spcPts val="1200"/>
              </a:spcBef>
              <a:spcAft>
                <a:spcPts val="0"/>
              </a:spcAft>
              <a:buClr>
                <a:schemeClr val="dk1"/>
              </a:buClr>
              <a:buSzPts val="2000"/>
              <a:buFont typeface="Noto Sans Symbols"/>
              <a:buChar char="✔"/>
            </a:pPr>
            <a:r>
              <a:rPr b="1" lang="en-US" sz="2000">
                <a:solidFill>
                  <a:schemeClr val="dk1"/>
                </a:solidFill>
                <a:latin typeface="Caladea"/>
                <a:ea typeface="Caladea"/>
                <a:cs typeface="Caladea"/>
                <a:sym typeface="Caladea"/>
              </a:rPr>
              <a:t>Used by doctors &amp; Para medics to retrieve vital patient  history &amp; treatment info while attending to patients in  battle fields &amp; remote accident locations..</a:t>
            </a:r>
            <a:endParaRPr sz="2000">
              <a:solidFill>
                <a:schemeClr val="dk1"/>
              </a:solidFill>
              <a:latin typeface="Caladea"/>
              <a:ea typeface="Caladea"/>
              <a:cs typeface="Caladea"/>
              <a:sym typeface="Caladea"/>
            </a:endParaRPr>
          </a:p>
        </p:txBody>
      </p:sp>
      <p:sp>
        <p:nvSpPr>
          <p:cNvPr id="985" name="Google Shape;985;p127"/>
          <p:cNvSpPr txBox="1"/>
          <p:nvPr/>
        </p:nvSpPr>
        <p:spPr>
          <a:xfrm>
            <a:off x="2059940" y="6464909"/>
            <a:ext cx="609600" cy="153888"/>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r>
              <a:rPr lang="en-US" sz="1200">
                <a:solidFill>
                  <a:srgbClr val="888888"/>
                </a:solidFill>
                <a:latin typeface="Arial"/>
                <a:ea typeface="Arial"/>
                <a:cs typeface="Arial"/>
                <a:sym typeface="Arial"/>
              </a:rPr>
              <a:t>9/3/2012</a:t>
            </a:r>
            <a:endParaRPr sz="1200">
              <a:solidFill>
                <a:schemeClr val="dk1"/>
              </a:solidFill>
              <a:latin typeface="Arial"/>
              <a:ea typeface="Arial"/>
              <a:cs typeface="Arial"/>
              <a:sym typeface="Arial"/>
            </a:endParaRPr>
          </a:p>
        </p:txBody>
      </p:sp>
      <p:sp>
        <p:nvSpPr>
          <p:cNvPr id="986" name="Google Shape;986;p127"/>
          <p:cNvSpPr txBox="1"/>
          <p:nvPr/>
        </p:nvSpPr>
        <p:spPr>
          <a:xfrm>
            <a:off x="10003281" y="6464909"/>
            <a:ext cx="153670" cy="153888"/>
          </a:xfrm>
          <a:prstGeom prst="rect">
            <a:avLst/>
          </a:prstGeom>
          <a:noFill/>
          <a:ln>
            <a:noFill/>
          </a:ln>
        </p:spPr>
        <p:txBody>
          <a:bodyPr anchorCtr="0" anchor="t" bIns="0" lIns="0" spcFirstLastPara="1" rIns="0" wrap="square" tIns="0">
            <a:spAutoFit/>
          </a:bodyPr>
          <a:lstStyle/>
          <a:p>
            <a:pPr indent="0" lvl="0" marL="38100" marR="0" rtl="0" algn="l">
              <a:lnSpc>
                <a:spcPct val="103333"/>
              </a:lnSpc>
              <a:spcBef>
                <a:spcPts val="0"/>
              </a:spcBef>
              <a:spcAft>
                <a:spcPts val="0"/>
              </a:spcAft>
              <a:buNone/>
            </a:pPr>
            <a:fld id="{00000000-1234-1234-1234-123412341234}" type="slidenum">
              <a:rPr lang="en-US" sz="1200">
                <a:solidFill>
                  <a:srgbClr val="888888"/>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128"/>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992" name="Google Shape;992;p128"/>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b="1" lang="en-US"/>
              <a:t>Limitations :</a:t>
            </a:r>
            <a:endParaRPr/>
          </a:p>
          <a:p>
            <a:pPr indent="-273050" lvl="0" marL="273050" rtl="0" algn="l">
              <a:spcBef>
                <a:spcPts val="520"/>
              </a:spcBef>
              <a:spcAft>
                <a:spcPts val="0"/>
              </a:spcAft>
              <a:buSzPts val="2470"/>
              <a:buChar char="⚫"/>
            </a:pPr>
            <a:r>
              <a:rPr lang="en-US"/>
              <a:t>It has Limited wireless bandwidth.</a:t>
            </a:r>
            <a:endParaRPr/>
          </a:p>
          <a:p>
            <a:pPr indent="-273050" lvl="0" marL="273050" rtl="0" algn="l">
              <a:spcBef>
                <a:spcPts val="520"/>
              </a:spcBef>
              <a:spcAft>
                <a:spcPts val="0"/>
              </a:spcAft>
              <a:buSzPts val="2470"/>
              <a:buChar char="⚫"/>
            </a:pPr>
            <a:r>
              <a:rPr lang="en-US"/>
              <a:t>In the mobile database, Wireless communication speed.</a:t>
            </a:r>
            <a:endParaRPr/>
          </a:p>
          <a:p>
            <a:pPr indent="-273050" lvl="0" marL="273050" rtl="0" algn="l">
              <a:spcBef>
                <a:spcPts val="520"/>
              </a:spcBef>
              <a:spcAft>
                <a:spcPts val="0"/>
              </a:spcAft>
              <a:buSzPts val="2470"/>
              <a:buChar char="⚫"/>
            </a:pPr>
            <a:r>
              <a:rPr lang="en-US"/>
              <a:t>It required Unlimited battery power to access.</a:t>
            </a:r>
            <a:endParaRPr/>
          </a:p>
          <a:p>
            <a:pPr indent="-273050" lvl="0" marL="273050" rtl="0" algn="l">
              <a:spcBef>
                <a:spcPts val="520"/>
              </a:spcBef>
              <a:spcAft>
                <a:spcPts val="0"/>
              </a:spcAft>
              <a:buSzPts val="2470"/>
              <a:buChar char="⚫"/>
            </a:pPr>
            <a:r>
              <a:rPr lang="en-US"/>
              <a:t>It is Less secured.</a:t>
            </a:r>
            <a:endParaRPr/>
          </a:p>
          <a:p>
            <a:pPr indent="0" lvl="0" marL="0" rtl="0" algn="l">
              <a:spcBef>
                <a:spcPts val="520"/>
              </a:spcBef>
              <a:spcAft>
                <a:spcPts val="0"/>
              </a:spcAft>
              <a:buSzPts val="2470"/>
              <a:buNone/>
            </a:pPr>
            <a:r>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129"/>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lang="en-US" sz="1400">
                <a:solidFill>
                  <a:srgbClr val="990033"/>
                </a:solidFill>
                <a:latin typeface="Arial"/>
                <a:ea typeface="Arial"/>
                <a:cs typeface="Arial"/>
                <a:sym typeface="Arial"/>
              </a:rPr>
              <a:t>Slide 23- </a:t>
            </a:r>
            <a:fld id="{00000000-1234-1234-1234-123412341234}" type="slidenum">
              <a:rPr lang="en-US" sz="1400">
                <a:solidFill>
                  <a:srgbClr val="990033"/>
                </a:solidFill>
                <a:latin typeface="Arial"/>
                <a:ea typeface="Arial"/>
                <a:cs typeface="Arial"/>
                <a:sym typeface="Arial"/>
              </a:rPr>
              <a:t>‹#›</a:t>
            </a:fld>
            <a:endParaRPr sz="1400">
              <a:solidFill>
                <a:srgbClr val="990033"/>
              </a:solidFill>
              <a:latin typeface="Arial"/>
              <a:ea typeface="Arial"/>
              <a:cs typeface="Arial"/>
              <a:sym typeface="Arial"/>
            </a:endParaRPr>
          </a:p>
        </p:txBody>
      </p:sp>
      <p:sp>
        <p:nvSpPr>
          <p:cNvPr id="999" name="Google Shape;999;p129"/>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Summary</a:t>
            </a:r>
            <a:endParaRPr/>
          </a:p>
        </p:txBody>
      </p:sp>
      <p:sp>
        <p:nvSpPr>
          <p:cNvPr id="1000" name="Google Shape;1000;p129"/>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1 Database Security and Authorization</a:t>
            </a:r>
            <a:endParaRPr/>
          </a:p>
          <a:p>
            <a:pPr indent="-273050" lvl="0" marL="273050" rtl="0" algn="l">
              <a:spcBef>
                <a:spcPts val="520"/>
              </a:spcBef>
              <a:spcAft>
                <a:spcPts val="0"/>
              </a:spcAft>
              <a:buSzPts val="2470"/>
              <a:buChar char="⚫"/>
            </a:pPr>
            <a:r>
              <a:rPr lang="en-US"/>
              <a:t>2 Discretionary Access Control </a:t>
            </a:r>
            <a:endParaRPr/>
          </a:p>
          <a:p>
            <a:pPr indent="-273050" lvl="0" marL="273050" rtl="0" algn="l">
              <a:spcBef>
                <a:spcPts val="520"/>
              </a:spcBef>
              <a:spcAft>
                <a:spcPts val="0"/>
              </a:spcAft>
              <a:buSzPts val="2470"/>
              <a:buChar char="⚫"/>
            </a:pPr>
            <a:r>
              <a:rPr lang="en-US"/>
              <a:t>3 Mandatory Access Control and Role-Based Access Control for Multilevel Security</a:t>
            </a:r>
            <a:endParaRPr/>
          </a:p>
          <a:p>
            <a:pPr indent="-273050" lvl="0" marL="273050" rtl="0" algn="l">
              <a:spcBef>
                <a:spcPts val="520"/>
              </a:spcBef>
              <a:spcAft>
                <a:spcPts val="0"/>
              </a:spcAft>
              <a:buSzPts val="2470"/>
              <a:buChar char="⚫"/>
            </a:pPr>
            <a:r>
              <a:rPr lang="en-US"/>
              <a:t>4 Statistical Database Security</a:t>
            </a:r>
            <a:endParaRPr/>
          </a:p>
          <a:p>
            <a:pPr indent="-273050" lvl="0" marL="273050" rtl="0" algn="l">
              <a:spcBef>
                <a:spcPts val="520"/>
              </a:spcBef>
              <a:spcAft>
                <a:spcPts val="0"/>
              </a:spcAft>
              <a:buSzPts val="2470"/>
              <a:buChar char="⚫"/>
            </a:pPr>
            <a:r>
              <a:rPr lang="en-US"/>
              <a:t>5 Flow Control</a:t>
            </a:r>
            <a:endParaRPr/>
          </a:p>
          <a:p>
            <a:pPr indent="-273050" lvl="0" marL="273050" rtl="0" algn="l">
              <a:spcBef>
                <a:spcPts val="520"/>
              </a:spcBef>
              <a:spcAft>
                <a:spcPts val="0"/>
              </a:spcAft>
              <a:buSzPts val="2470"/>
              <a:buChar char="⚫"/>
            </a:pPr>
            <a:r>
              <a:rPr lang="en-US"/>
              <a:t>6 Encryption and Public Key Infrastructures</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130"/>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descr="Large confetti" id="1006" name="Google Shape;1006;p130"/>
          <p:cNvSpPr/>
          <p:nvPr/>
        </p:nvSpPr>
        <p:spPr>
          <a:xfrm>
            <a:off x="2617788" y="284163"/>
            <a:ext cx="7772400" cy="1143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4000">
                <a:solidFill>
                  <a:schemeClr val="dk2"/>
                </a:solidFill>
                <a:latin typeface="Times New Roman"/>
                <a:ea typeface="Times New Roman"/>
                <a:cs typeface="Times New Roman"/>
                <a:sym typeface="Times New Roman"/>
              </a:rPr>
              <a:t>Discretionary Access Control (DAC)</a:t>
            </a:r>
            <a:endParaRPr/>
          </a:p>
        </p:txBody>
      </p:sp>
      <p:sp>
        <p:nvSpPr>
          <p:cNvPr id="1007" name="Google Shape;1007;p130"/>
          <p:cNvSpPr/>
          <p:nvPr/>
        </p:nvSpPr>
        <p:spPr>
          <a:xfrm>
            <a:off x="2209800" y="1905000"/>
            <a:ext cx="7772400"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820"/>
              <a:buFont typeface="Noto Sans Symbols"/>
              <a:buChar char="❖"/>
            </a:pPr>
            <a:r>
              <a:rPr i="1" lang="en-US" sz="2800">
                <a:solidFill>
                  <a:schemeClr val="dk1"/>
                </a:solidFill>
                <a:latin typeface="Times New Roman"/>
                <a:ea typeface="Times New Roman"/>
                <a:cs typeface="Times New Roman"/>
                <a:sym typeface="Times New Roman"/>
              </a:rPr>
              <a:t>For </a:t>
            </a:r>
            <a:r>
              <a:rPr lang="en-US" sz="2800" u="sng">
                <a:solidFill>
                  <a:schemeClr val="dk1"/>
                </a:solidFill>
                <a:latin typeface="Times New Roman"/>
                <a:ea typeface="Times New Roman"/>
                <a:cs typeface="Times New Roman"/>
                <a:sym typeface="Times New Roman"/>
              </a:rPr>
              <a:t>each subject </a:t>
            </a:r>
            <a:r>
              <a:rPr lang="en-US" sz="2800">
                <a:solidFill>
                  <a:schemeClr val="dk1"/>
                </a:solidFill>
                <a:latin typeface="Times New Roman"/>
                <a:ea typeface="Times New Roman"/>
                <a:cs typeface="Times New Roman"/>
                <a:sym typeface="Times New Roman"/>
              </a:rPr>
              <a:t>access right to the objects are defined</a:t>
            </a:r>
            <a:endParaRPr/>
          </a:p>
          <a:p>
            <a:pPr indent="-342900" lvl="1" marL="800100" marR="0" rtl="0" algn="l">
              <a:lnSpc>
                <a:spcPct val="90000"/>
              </a:lnSpc>
              <a:spcBef>
                <a:spcPts val="560"/>
              </a:spcBef>
              <a:spcAft>
                <a:spcPts val="0"/>
              </a:spcAft>
              <a:buClr>
                <a:schemeClr val="dk1"/>
              </a:buClr>
              <a:buSzPts val="1820"/>
              <a:buFont typeface="Noto Sans Symbols"/>
              <a:buChar char="❖"/>
            </a:pPr>
            <a:r>
              <a:rPr b="0" i="0" lang="en-US" sz="2800" u="none" cap="none" strike="noStrike">
                <a:solidFill>
                  <a:schemeClr val="dk1"/>
                </a:solidFill>
                <a:latin typeface="Times New Roman"/>
                <a:ea typeface="Times New Roman"/>
                <a:cs typeface="Times New Roman"/>
                <a:sym typeface="Times New Roman"/>
              </a:rPr>
              <a:t>(subject, object, +/- access mode)</a:t>
            </a:r>
            <a:endParaRPr/>
          </a:p>
          <a:p>
            <a:pPr indent="-342900" lvl="1" marL="800100" marR="0" rtl="0" algn="l">
              <a:lnSpc>
                <a:spcPct val="90000"/>
              </a:lnSpc>
              <a:spcBef>
                <a:spcPts val="560"/>
              </a:spcBef>
              <a:spcAft>
                <a:spcPts val="0"/>
              </a:spcAft>
              <a:buClr>
                <a:schemeClr val="dk1"/>
              </a:buClr>
              <a:buSzPts val="1820"/>
              <a:buFont typeface="Noto Sans Symbols"/>
              <a:buChar char="❖"/>
            </a:pPr>
            <a:r>
              <a:rPr b="0" i="0" lang="en-US" sz="2800" u="none" cap="none" strike="noStrike">
                <a:solidFill>
                  <a:schemeClr val="dk1"/>
                </a:solidFill>
                <a:latin typeface="Times New Roman"/>
                <a:ea typeface="Times New Roman"/>
                <a:cs typeface="Times New Roman"/>
                <a:sym typeface="Times New Roman"/>
              </a:rPr>
              <a:t>(Black, Employee-relation, read)</a:t>
            </a:r>
            <a:endParaRPr/>
          </a:p>
          <a:p>
            <a:pPr indent="-342900" lvl="0" marL="342900" marR="0" rtl="0" algn="l">
              <a:lnSpc>
                <a:spcPct val="90000"/>
              </a:lnSpc>
              <a:spcBef>
                <a:spcPts val="560"/>
              </a:spcBef>
              <a:spcAft>
                <a:spcPts val="0"/>
              </a:spcAft>
              <a:buClr>
                <a:schemeClr val="dk1"/>
              </a:buClr>
              <a:buSzPts val="1820"/>
              <a:buFont typeface="Noto Sans Symbols"/>
              <a:buChar char="❖"/>
            </a:pPr>
            <a:r>
              <a:rPr lang="en-US" sz="2800">
                <a:solidFill>
                  <a:schemeClr val="dk1"/>
                </a:solidFill>
                <a:latin typeface="Times New Roman"/>
                <a:ea typeface="Times New Roman"/>
                <a:cs typeface="Times New Roman"/>
                <a:sym typeface="Times New Roman"/>
              </a:rPr>
              <a:t>User based</a:t>
            </a:r>
            <a:endParaRPr/>
          </a:p>
          <a:p>
            <a:pPr indent="-342900" lvl="0" marL="342900" marR="0" rtl="0" algn="l">
              <a:lnSpc>
                <a:spcPct val="90000"/>
              </a:lnSpc>
              <a:spcBef>
                <a:spcPts val="560"/>
              </a:spcBef>
              <a:spcAft>
                <a:spcPts val="0"/>
              </a:spcAft>
              <a:buClr>
                <a:schemeClr val="dk1"/>
              </a:buClr>
              <a:buSzPts val="1820"/>
              <a:buFont typeface="Noto Sans Symbols"/>
              <a:buChar char="❖"/>
            </a:pPr>
            <a:r>
              <a:rPr lang="en-US" sz="2800" u="sng">
                <a:solidFill>
                  <a:schemeClr val="dk1"/>
                </a:solidFill>
                <a:latin typeface="Times New Roman"/>
                <a:ea typeface="Times New Roman"/>
                <a:cs typeface="Times New Roman"/>
                <a:sym typeface="Times New Roman"/>
              </a:rPr>
              <a:t>Grant and Revoke</a:t>
            </a:r>
            <a:endParaRPr/>
          </a:p>
          <a:p>
            <a:pPr indent="-342900" lvl="0" marL="342900" marR="0" rtl="0" algn="l">
              <a:lnSpc>
                <a:spcPct val="90000"/>
              </a:lnSpc>
              <a:spcBef>
                <a:spcPts val="560"/>
              </a:spcBef>
              <a:spcAft>
                <a:spcPts val="0"/>
              </a:spcAft>
              <a:buClr>
                <a:schemeClr val="dk1"/>
              </a:buClr>
              <a:buSzPts val="1820"/>
              <a:buFont typeface="Noto Sans Symbols"/>
              <a:buChar char="❖"/>
            </a:pPr>
            <a:r>
              <a:rPr lang="en-US" sz="2800">
                <a:solidFill>
                  <a:schemeClr val="dk1"/>
                </a:solidFill>
                <a:latin typeface="Times New Roman"/>
                <a:ea typeface="Times New Roman"/>
                <a:cs typeface="Times New Roman"/>
                <a:sym typeface="Times New Roman"/>
              </a:rPr>
              <a:t>Problems:</a:t>
            </a:r>
            <a:endParaRPr/>
          </a:p>
          <a:p>
            <a:pPr indent="-285750" lvl="1" marL="742950" marR="0" rtl="0" algn="l">
              <a:lnSpc>
                <a:spcPct val="90000"/>
              </a:lnSpc>
              <a:spcBef>
                <a:spcPts val="560"/>
              </a:spcBef>
              <a:spcAft>
                <a:spcPts val="0"/>
              </a:spcAft>
              <a:buNone/>
            </a:pPr>
            <a:r>
              <a:rPr b="0" i="0" lang="en-US" sz="2800" u="none" cap="none" strike="noStrike">
                <a:solidFill>
                  <a:schemeClr val="dk1"/>
                </a:solidFill>
                <a:latin typeface="Times New Roman"/>
                <a:ea typeface="Times New Roman"/>
                <a:cs typeface="Times New Roman"/>
                <a:sym typeface="Times New Roman"/>
              </a:rPr>
              <a:t>- Propagation of access rights</a:t>
            </a:r>
            <a:endParaRPr/>
          </a:p>
          <a:p>
            <a:pPr indent="-285750" lvl="1" marL="742950" marR="0" rtl="0" algn="l">
              <a:lnSpc>
                <a:spcPct val="90000"/>
              </a:lnSpc>
              <a:spcBef>
                <a:spcPts val="560"/>
              </a:spcBef>
              <a:spcAft>
                <a:spcPts val="0"/>
              </a:spcAft>
              <a:buNone/>
            </a:pPr>
            <a:r>
              <a:rPr b="0" i="0" lang="en-US" sz="2800" u="none" cap="none" strike="noStrike">
                <a:solidFill>
                  <a:schemeClr val="dk1"/>
                </a:solidFill>
                <a:latin typeface="Times New Roman"/>
                <a:ea typeface="Times New Roman"/>
                <a:cs typeface="Times New Roman"/>
                <a:sym typeface="Times New Roman"/>
              </a:rPr>
              <a:t>- Revocation of propagated access rights </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131"/>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013" name="Google Shape;1013;p131"/>
          <p:cNvSpPr txBox="1"/>
          <p:nvPr>
            <p:ph type="title"/>
          </p:nvPr>
        </p:nvSpPr>
        <p:spPr>
          <a:xfrm>
            <a:off x="609600" y="704088"/>
            <a:ext cx="110744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Times New Roman"/>
              <a:buNone/>
            </a:pPr>
            <a:r>
              <a:rPr lang="en-US">
                <a:latin typeface="Times New Roman"/>
                <a:ea typeface="Times New Roman"/>
                <a:cs typeface="Times New Roman"/>
                <a:sym typeface="Times New Roman"/>
              </a:rPr>
              <a:t>DAC by Grant and Revoke</a:t>
            </a:r>
            <a:endParaRPr/>
          </a:p>
        </p:txBody>
      </p:sp>
      <p:sp>
        <p:nvSpPr>
          <p:cNvPr id="1014" name="Google Shape;1014;p131"/>
          <p:cNvSpPr txBox="1"/>
          <p:nvPr/>
        </p:nvSpPr>
        <p:spPr>
          <a:xfrm>
            <a:off x="2667001" y="4191000"/>
            <a:ext cx="2132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Brown (owner) </a:t>
            </a:r>
            <a:endParaRPr/>
          </a:p>
        </p:txBody>
      </p:sp>
      <p:sp>
        <p:nvSpPr>
          <p:cNvPr id="1015" name="Google Shape;1015;p131"/>
          <p:cNvSpPr txBox="1"/>
          <p:nvPr/>
        </p:nvSpPr>
        <p:spPr>
          <a:xfrm>
            <a:off x="6324601" y="2286000"/>
            <a:ext cx="89376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Black</a:t>
            </a:r>
            <a:endParaRPr/>
          </a:p>
        </p:txBody>
      </p:sp>
      <p:sp>
        <p:nvSpPr>
          <p:cNvPr id="1016" name="Google Shape;1016;p131"/>
          <p:cNvSpPr txBox="1"/>
          <p:nvPr/>
        </p:nvSpPr>
        <p:spPr>
          <a:xfrm>
            <a:off x="9067800" y="2362200"/>
            <a:ext cx="6746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Red</a:t>
            </a:r>
            <a:endParaRPr/>
          </a:p>
        </p:txBody>
      </p:sp>
      <p:sp>
        <p:nvSpPr>
          <p:cNvPr id="1017" name="Google Shape;1017;p131"/>
          <p:cNvSpPr txBox="1"/>
          <p:nvPr/>
        </p:nvSpPr>
        <p:spPr>
          <a:xfrm>
            <a:off x="7772400" y="5791200"/>
            <a:ext cx="9271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White</a:t>
            </a:r>
            <a:endParaRPr/>
          </a:p>
        </p:txBody>
      </p:sp>
      <p:grpSp>
        <p:nvGrpSpPr>
          <p:cNvPr id="1018" name="Google Shape;1018;p131"/>
          <p:cNvGrpSpPr/>
          <p:nvPr/>
        </p:nvGrpSpPr>
        <p:grpSpPr>
          <a:xfrm>
            <a:off x="6629401" y="1905000"/>
            <a:ext cx="3503613" cy="1371600"/>
            <a:chOff x="3216" y="1200"/>
            <a:chExt cx="2207" cy="864"/>
          </a:xfrm>
        </p:grpSpPr>
        <p:sp>
          <p:nvSpPr>
            <p:cNvPr id="1019" name="Google Shape;1019;p131"/>
            <p:cNvSpPr txBox="1"/>
            <p:nvPr/>
          </p:nvSpPr>
          <p:spPr>
            <a:xfrm>
              <a:off x="3600" y="1200"/>
              <a:ext cx="1823" cy="3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GRANT SELECT ON Employee</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TO Red</a:t>
              </a:r>
              <a:endParaRPr/>
            </a:p>
          </p:txBody>
        </p:sp>
        <p:cxnSp>
          <p:nvCxnSpPr>
            <p:cNvPr id="1020" name="Google Shape;1020;p131"/>
            <p:cNvCxnSpPr/>
            <p:nvPr/>
          </p:nvCxnSpPr>
          <p:spPr>
            <a:xfrm>
              <a:off x="3216" y="1296"/>
              <a:ext cx="1632" cy="768"/>
            </a:xfrm>
            <a:prstGeom prst="straightConnector1">
              <a:avLst/>
            </a:prstGeom>
            <a:noFill/>
            <a:ln cap="sq" cmpd="sng" w="12700">
              <a:solidFill>
                <a:schemeClr val="dk1"/>
              </a:solidFill>
              <a:prstDash val="solid"/>
              <a:round/>
              <a:headEnd len="sm" w="sm" type="none"/>
              <a:tailEnd len="sm" w="sm" type="triangle"/>
            </a:ln>
          </p:spPr>
        </p:cxnSp>
      </p:grpSp>
      <p:grpSp>
        <p:nvGrpSpPr>
          <p:cNvPr id="1021" name="Google Shape;1021;p131"/>
          <p:cNvGrpSpPr/>
          <p:nvPr/>
        </p:nvGrpSpPr>
        <p:grpSpPr>
          <a:xfrm>
            <a:off x="2819400" y="1981200"/>
            <a:ext cx="3048000" cy="1752600"/>
            <a:chOff x="816" y="1248"/>
            <a:chExt cx="1920" cy="1104"/>
          </a:xfrm>
        </p:grpSpPr>
        <p:sp>
          <p:nvSpPr>
            <p:cNvPr id="1022" name="Google Shape;1022;p131"/>
            <p:cNvSpPr txBox="1"/>
            <p:nvPr/>
          </p:nvSpPr>
          <p:spPr>
            <a:xfrm>
              <a:off x="816" y="1248"/>
              <a:ext cx="1823" cy="5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GRANT SELECT ON Employee</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TO Black</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WITH GRANT OPTION</a:t>
              </a:r>
              <a:endParaRPr/>
            </a:p>
          </p:txBody>
        </p:sp>
        <p:cxnSp>
          <p:nvCxnSpPr>
            <p:cNvPr id="1023" name="Google Shape;1023;p131"/>
            <p:cNvCxnSpPr/>
            <p:nvPr/>
          </p:nvCxnSpPr>
          <p:spPr>
            <a:xfrm flipH="1" rot="10800000">
              <a:off x="1392" y="1248"/>
              <a:ext cx="1344" cy="1104"/>
            </a:xfrm>
            <a:prstGeom prst="straightConnector1">
              <a:avLst/>
            </a:prstGeom>
            <a:noFill/>
            <a:ln cap="sq" cmpd="sng" w="12700">
              <a:solidFill>
                <a:schemeClr val="dk1"/>
              </a:solidFill>
              <a:prstDash val="solid"/>
              <a:round/>
              <a:headEnd len="sm" w="sm" type="none"/>
              <a:tailEnd len="sm" w="sm" type="triangle"/>
            </a:ln>
          </p:spPr>
        </p:cxnSp>
      </p:grpSp>
      <p:grpSp>
        <p:nvGrpSpPr>
          <p:cNvPr id="1024" name="Google Shape;1024;p131"/>
          <p:cNvGrpSpPr/>
          <p:nvPr/>
        </p:nvGrpSpPr>
        <p:grpSpPr>
          <a:xfrm>
            <a:off x="4495800" y="2438401"/>
            <a:ext cx="2470150" cy="1158875"/>
            <a:chOff x="1920" y="1584"/>
            <a:chExt cx="1556" cy="730"/>
          </a:xfrm>
        </p:grpSpPr>
        <p:sp>
          <p:nvSpPr>
            <p:cNvPr id="1025" name="Google Shape;1025;p131"/>
            <p:cNvSpPr txBox="1"/>
            <p:nvPr/>
          </p:nvSpPr>
          <p:spPr>
            <a:xfrm>
              <a:off x="2448" y="1584"/>
              <a:ext cx="260"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CCFFFF"/>
                  </a:solidFill>
                  <a:latin typeface="Times New Roman"/>
                  <a:ea typeface="Times New Roman"/>
                  <a:cs typeface="Times New Roman"/>
                  <a:sym typeface="Times New Roman"/>
                </a:rPr>
                <a:t>?</a:t>
              </a:r>
              <a:endParaRPr/>
            </a:p>
          </p:txBody>
        </p:sp>
        <p:sp>
          <p:nvSpPr>
            <p:cNvPr id="1026" name="Google Shape;1026;p131"/>
            <p:cNvSpPr txBox="1"/>
            <p:nvPr/>
          </p:nvSpPr>
          <p:spPr>
            <a:xfrm>
              <a:off x="1920" y="1872"/>
              <a:ext cx="1556" cy="442"/>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Brown revokes grant</a:t>
              </a:r>
              <a:endParaRPr/>
            </a:p>
            <a:p>
              <a:pPr indent="-457200" lvl="0" marL="45720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given to Black</a:t>
              </a:r>
              <a:endParaRPr/>
            </a:p>
          </p:txBody>
        </p:sp>
      </p:grpSp>
      <p:grpSp>
        <p:nvGrpSpPr>
          <p:cNvPr id="1027" name="Google Shape;1027;p131"/>
          <p:cNvGrpSpPr/>
          <p:nvPr/>
        </p:nvGrpSpPr>
        <p:grpSpPr>
          <a:xfrm>
            <a:off x="7696200" y="3505201"/>
            <a:ext cx="2541588" cy="1844675"/>
            <a:chOff x="4032" y="2400"/>
            <a:chExt cx="1601" cy="1162"/>
          </a:xfrm>
        </p:grpSpPr>
        <p:sp>
          <p:nvSpPr>
            <p:cNvPr id="1028" name="Google Shape;1028;p131"/>
            <p:cNvSpPr txBox="1"/>
            <p:nvPr/>
          </p:nvSpPr>
          <p:spPr>
            <a:xfrm>
              <a:off x="4416" y="2400"/>
              <a:ext cx="260"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CCFFFF"/>
                  </a:solidFill>
                  <a:latin typeface="Times New Roman"/>
                  <a:ea typeface="Times New Roman"/>
                  <a:cs typeface="Times New Roman"/>
                  <a:sym typeface="Times New Roman"/>
                </a:rPr>
                <a:t>?</a:t>
              </a:r>
              <a:endParaRPr/>
            </a:p>
          </p:txBody>
        </p:sp>
        <p:sp>
          <p:nvSpPr>
            <p:cNvPr id="1029" name="Google Shape;1029;p131"/>
            <p:cNvSpPr txBox="1"/>
            <p:nvPr/>
          </p:nvSpPr>
          <p:spPr>
            <a:xfrm>
              <a:off x="4032" y="2736"/>
              <a:ext cx="1601" cy="826"/>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Brown does not want </a:t>
              </a:r>
              <a:endParaRPr/>
            </a:p>
            <a:p>
              <a:pPr indent="-457200" lvl="0" marL="45720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Red to access the </a:t>
              </a:r>
              <a:endParaRPr/>
            </a:p>
            <a:p>
              <a:pPr indent="-457200" lvl="0" marL="45720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Employee relation</a:t>
              </a:r>
              <a:endParaRPr/>
            </a:p>
            <a:p>
              <a:pPr indent="-330200" lvl="0" marL="457200" marR="0" rtl="0" algn="l">
                <a:spcBef>
                  <a:spcPts val="0"/>
                </a:spcBef>
                <a:spcAft>
                  <a:spcPts val="0"/>
                </a:spcAft>
                <a:buClr>
                  <a:schemeClr val="dk1"/>
                </a:buClr>
                <a:buSzPts val="2000"/>
                <a:buFont typeface="Garamond"/>
                <a:buNone/>
              </a:pPr>
              <a:r>
                <a:t/>
              </a:r>
              <a:endParaRPr sz="2000">
                <a:solidFill>
                  <a:schemeClr val="dk1"/>
                </a:solidFill>
                <a:latin typeface="Times New Roman"/>
                <a:ea typeface="Times New Roman"/>
                <a:cs typeface="Times New Roman"/>
                <a:sym typeface="Times New Roman"/>
              </a:endParaRPr>
            </a:p>
          </p:txBody>
        </p:sp>
      </p:grpSp>
      <p:pic>
        <p:nvPicPr>
          <p:cNvPr descr="bd06091_" id="1030" name="Google Shape;1030;p131"/>
          <p:cNvPicPr preferRelativeResize="0"/>
          <p:nvPr/>
        </p:nvPicPr>
        <p:blipFill rotWithShape="1">
          <a:blip r:embed="rId3">
            <a:alphaModFix/>
          </a:blip>
          <a:srcRect b="0" l="0" r="0" t="0"/>
          <a:stretch/>
        </p:blipFill>
        <p:spPr>
          <a:xfrm>
            <a:off x="9067800" y="2743201"/>
            <a:ext cx="1066800" cy="1222375"/>
          </a:xfrm>
          <a:prstGeom prst="rect">
            <a:avLst/>
          </a:prstGeom>
          <a:noFill/>
          <a:ln>
            <a:noFill/>
          </a:ln>
        </p:spPr>
      </p:pic>
      <p:pic>
        <p:nvPicPr>
          <p:cNvPr descr="bd06142_" id="1031" name="Google Shape;1031;p131"/>
          <p:cNvPicPr preferRelativeResize="0"/>
          <p:nvPr/>
        </p:nvPicPr>
        <p:blipFill rotWithShape="1">
          <a:blip r:embed="rId4">
            <a:alphaModFix/>
          </a:blip>
          <a:srcRect b="0" l="0" r="0" t="0"/>
          <a:stretch/>
        </p:blipFill>
        <p:spPr>
          <a:xfrm>
            <a:off x="3048000" y="2971801"/>
            <a:ext cx="1219200" cy="1228725"/>
          </a:xfrm>
          <a:prstGeom prst="rect">
            <a:avLst/>
          </a:prstGeom>
          <a:noFill/>
          <a:ln>
            <a:noFill/>
          </a:ln>
        </p:spPr>
      </p:pic>
      <p:pic>
        <p:nvPicPr>
          <p:cNvPr descr="bd06107_" id="1032" name="Google Shape;1032;p131"/>
          <p:cNvPicPr preferRelativeResize="0"/>
          <p:nvPr/>
        </p:nvPicPr>
        <p:blipFill rotWithShape="1">
          <a:blip r:embed="rId5">
            <a:alphaModFix/>
          </a:blip>
          <a:srcRect b="0" l="0" r="0" t="0"/>
          <a:stretch/>
        </p:blipFill>
        <p:spPr>
          <a:xfrm>
            <a:off x="5791200" y="1447801"/>
            <a:ext cx="1066800" cy="1008063"/>
          </a:xfrm>
          <a:prstGeom prst="rect">
            <a:avLst/>
          </a:prstGeom>
          <a:noFill/>
          <a:ln>
            <a:noFill/>
          </a:ln>
        </p:spPr>
      </p:pic>
      <p:pic>
        <p:nvPicPr>
          <p:cNvPr descr="bd06145_" id="1033" name="Google Shape;1033;p131"/>
          <p:cNvPicPr preferRelativeResize="0"/>
          <p:nvPr/>
        </p:nvPicPr>
        <p:blipFill rotWithShape="1">
          <a:blip r:embed="rId6">
            <a:alphaModFix/>
          </a:blip>
          <a:srcRect b="0" l="0" r="0" t="0"/>
          <a:stretch/>
        </p:blipFill>
        <p:spPr>
          <a:xfrm>
            <a:off x="6705601" y="5105400"/>
            <a:ext cx="1000125" cy="1066800"/>
          </a:xfrm>
          <a:prstGeom prst="rect">
            <a:avLst/>
          </a:prstGeom>
          <a:noFill/>
          <a:ln>
            <a:noFill/>
          </a:ln>
        </p:spPr>
      </p:pic>
      <p:grpSp>
        <p:nvGrpSpPr>
          <p:cNvPr id="1034" name="Google Shape;1034;p131"/>
          <p:cNvGrpSpPr/>
          <p:nvPr/>
        </p:nvGrpSpPr>
        <p:grpSpPr>
          <a:xfrm>
            <a:off x="3505200" y="4191000"/>
            <a:ext cx="3200400" cy="1295400"/>
            <a:chOff x="1248" y="2640"/>
            <a:chExt cx="2016" cy="816"/>
          </a:xfrm>
        </p:grpSpPr>
        <p:sp>
          <p:nvSpPr>
            <p:cNvPr id="1035" name="Google Shape;1035;p131"/>
            <p:cNvSpPr/>
            <p:nvPr/>
          </p:nvSpPr>
          <p:spPr>
            <a:xfrm>
              <a:off x="1248" y="3072"/>
              <a:ext cx="2016" cy="3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GRANT UPDATE(Salary) ON Employee  TO White</a:t>
              </a:r>
              <a:endParaRPr/>
            </a:p>
          </p:txBody>
        </p:sp>
        <p:cxnSp>
          <p:nvCxnSpPr>
            <p:cNvPr id="1036" name="Google Shape;1036;p131"/>
            <p:cNvCxnSpPr/>
            <p:nvPr/>
          </p:nvCxnSpPr>
          <p:spPr>
            <a:xfrm>
              <a:off x="1440" y="2640"/>
              <a:ext cx="1776" cy="816"/>
            </a:xfrm>
            <a:prstGeom prst="straightConnector1">
              <a:avLst/>
            </a:prstGeom>
            <a:noFill/>
            <a:ln cap="sq" cmpd="sng" w="12700">
              <a:solidFill>
                <a:schemeClr val="dk1"/>
              </a:solidFill>
              <a:prstDash val="solid"/>
              <a:round/>
              <a:headEnd len="sm" w="sm" type="none"/>
              <a:tailEnd len="sm" w="sm"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1"/>
                                        </p:tgtEl>
                                        <p:attrNameLst>
                                          <p:attrName>style.visibility</p:attrName>
                                        </p:attrNameLst>
                                      </p:cBhvr>
                                      <p:to>
                                        <p:strVal val="visible"/>
                                      </p:to>
                                    </p:set>
                                    <p:animEffect filter="fade" transition="in">
                                      <p:cBhvr>
                                        <p:cTn dur="500"/>
                                        <p:tgtEl>
                                          <p:spTgt spid="10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8"/>
                                        </p:tgtEl>
                                        <p:attrNameLst>
                                          <p:attrName>style.visibility</p:attrName>
                                        </p:attrNameLst>
                                      </p:cBhvr>
                                      <p:to>
                                        <p:strVal val="visible"/>
                                      </p:to>
                                    </p:set>
                                    <p:animEffect filter="fade" transition="in">
                                      <p:cBhvr>
                                        <p:cTn dur="500"/>
                                        <p:tgtEl>
                                          <p:spTgt spid="10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4"/>
                                        </p:tgtEl>
                                        <p:attrNameLst>
                                          <p:attrName>style.visibility</p:attrName>
                                        </p:attrNameLst>
                                      </p:cBhvr>
                                      <p:to>
                                        <p:strVal val="visible"/>
                                      </p:to>
                                    </p:set>
                                    <p:animEffect filter="fade" transition="in">
                                      <p:cBhvr>
                                        <p:cTn dur="500"/>
                                        <p:tgtEl>
                                          <p:spTgt spid="10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24"/>
                                        </p:tgtEl>
                                        <p:attrNameLst>
                                          <p:attrName>style.visibility</p:attrName>
                                        </p:attrNameLst>
                                      </p:cBhvr>
                                      <p:to>
                                        <p:strVal val="visible"/>
                                      </p:to>
                                    </p:set>
                                    <p:anim calcmode="lin" valueType="num">
                                      <p:cBhvr additive="base">
                                        <p:cTn dur="500"/>
                                        <p:tgtEl>
                                          <p:spTgt spid="102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p:tgtEl>
                                          <p:spTgt spid="102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132"/>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042" name="Google Shape;1042;p132"/>
          <p:cNvSpPr txBox="1"/>
          <p:nvPr/>
        </p:nvSpPr>
        <p:spPr>
          <a:xfrm>
            <a:off x="1981200" y="609600"/>
            <a:ext cx="8229600" cy="730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dk2"/>
                </a:solidFill>
                <a:latin typeface="Calibri"/>
                <a:ea typeface="Calibri"/>
                <a:cs typeface="Calibri"/>
                <a:sym typeface="Calibri"/>
              </a:rPr>
              <a:t>Implementation</a:t>
            </a:r>
            <a:endParaRPr/>
          </a:p>
        </p:txBody>
      </p:sp>
      <p:sp>
        <p:nvSpPr>
          <p:cNvPr id="1043" name="Google Shape;1043;p132"/>
          <p:cNvSpPr txBox="1"/>
          <p:nvPr/>
        </p:nvSpPr>
        <p:spPr>
          <a:xfrm>
            <a:off x="2057401" y="1339850"/>
            <a:ext cx="391636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Access Control List</a:t>
            </a:r>
            <a:r>
              <a:rPr lang="en-US" sz="2400">
                <a:solidFill>
                  <a:schemeClr val="dk1"/>
                </a:solidFill>
                <a:latin typeface="Times New Roman"/>
                <a:ea typeface="Times New Roman"/>
                <a:cs typeface="Times New Roman"/>
                <a:sym typeface="Times New Roman"/>
              </a:rPr>
              <a:t> (column)</a:t>
            </a:r>
            <a:endParaRPr/>
          </a:p>
        </p:txBody>
      </p:sp>
      <p:sp>
        <p:nvSpPr>
          <p:cNvPr id="1044" name="Google Shape;1044;p132"/>
          <p:cNvSpPr txBox="1"/>
          <p:nvPr/>
        </p:nvSpPr>
        <p:spPr>
          <a:xfrm>
            <a:off x="6019801" y="1187451"/>
            <a:ext cx="3109913" cy="16160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File 1		File 2</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Joe:Read	Joe:Read</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Joe:Write	Sam:Read</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Joe:Own		Sam:Write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Sam:Own</a:t>
            </a:r>
            <a:endParaRPr/>
          </a:p>
        </p:txBody>
      </p:sp>
      <p:sp>
        <p:nvSpPr>
          <p:cNvPr id="1045" name="Google Shape;1045;p132"/>
          <p:cNvSpPr txBox="1"/>
          <p:nvPr/>
        </p:nvSpPr>
        <p:spPr>
          <a:xfrm>
            <a:off x="8366125" y="1228725"/>
            <a:ext cx="1841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46" name="Google Shape;1046;p132"/>
          <p:cNvSpPr txBox="1"/>
          <p:nvPr/>
        </p:nvSpPr>
        <p:spPr>
          <a:xfrm>
            <a:off x="2057401" y="2406650"/>
            <a:ext cx="289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Capability List</a:t>
            </a:r>
            <a:r>
              <a:rPr lang="en-US" sz="2400">
                <a:solidFill>
                  <a:schemeClr val="dk1"/>
                </a:solidFill>
                <a:latin typeface="Times New Roman"/>
                <a:ea typeface="Times New Roman"/>
                <a:cs typeface="Times New Roman"/>
                <a:sym typeface="Times New Roman"/>
              </a:rPr>
              <a:t> (row)</a:t>
            </a:r>
            <a:endParaRPr/>
          </a:p>
        </p:txBody>
      </p:sp>
      <p:sp>
        <p:nvSpPr>
          <p:cNvPr id="1047" name="Google Shape;1047;p132"/>
          <p:cNvSpPr txBox="1"/>
          <p:nvPr/>
        </p:nvSpPr>
        <p:spPr>
          <a:xfrm>
            <a:off x="2819401" y="2863851"/>
            <a:ext cx="5768975" cy="7016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Joe: File 1/Read, File 1/Write, File 1/Own, File 2/Read</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Sam: File 2/Read, File 2/Write, File 2/Own</a:t>
            </a:r>
            <a:endParaRPr/>
          </a:p>
        </p:txBody>
      </p:sp>
      <p:sp>
        <p:nvSpPr>
          <p:cNvPr id="1048" name="Google Shape;1048;p132"/>
          <p:cNvSpPr txBox="1"/>
          <p:nvPr/>
        </p:nvSpPr>
        <p:spPr>
          <a:xfrm>
            <a:off x="2057401" y="3930650"/>
            <a:ext cx="31464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Access Control Triples</a:t>
            </a:r>
            <a:endParaRPr/>
          </a:p>
        </p:txBody>
      </p:sp>
      <p:sp>
        <p:nvSpPr>
          <p:cNvPr id="1049" name="Google Shape;1049;p132"/>
          <p:cNvSpPr txBox="1"/>
          <p:nvPr/>
        </p:nvSpPr>
        <p:spPr>
          <a:xfrm>
            <a:off x="5105401" y="3625851"/>
            <a:ext cx="4518025" cy="2530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Subject		Access		Object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Joe		Read		File 1</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Joe		Write		File 1</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Joe		Own		File 1</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Joe		Read		File 2</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Sam		Read		File 2</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Sam		Write 		File 2</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Sam		Own		File 2</a:t>
            </a:r>
            <a:endParaRPr/>
          </a:p>
        </p:txBody>
      </p:sp>
      <p:cxnSp>
        <p:nvCxnSpPr>
          <p:cNvPr id="1050" name="Google Shape;1050;p132"/>
          <p:cNvCxnSpPr/>
          <p:nvPr/>
        </p:nvCxnSpPr>
        <p:spPr>
          <a:xfrm>
            <a:off x="5029200" y="3930650"/>
            <a:ext cx="4648200" cy="0"/>
          </a:xfrm>
          <a:prstGeom prst="straightConnector1">
            <a:avLst/>
          </a:prstGeom>
          <a:noFill/>
          <a:ln cap="flat" cmpd="sng" w="9525">
            <a:solidFill>
              <a:schemeClr val="dk1"/>
            </a:solidFill>
            <a:prstDash val="solid"/>
            <a:round/>
            <a:headEnd len="sm" w="sm" type="none"/>
            <a:tailEnd len="sm" w="sm" type="none"/>
          </a:ln>
        </p:spPr>
      </p:cxnSp>
      <p:cxnSp>
        <p:nvCxnSpPr>
          <p:cNvPr id="1051" name="Google Shape;1051;p132"/>
          <p:cNvCxnSpPr/>
          <p:nvPr/>
        </p:nvCxnSpPr>
        <p:spPr>
          <a:xfrm>
            <a:off x="6477000" y="3778250"/>
            <a:ext cx="0" cy="2286000"/>
          </a:xfrm>
          <a:prstGeom prst="straightConnector1">
            <a:avLst/>
          </a:prstGeom>
          <a:noFill/>
          <a:ln cap="flat" cmpd="sng" w="9525">
            <a:solidFill>
              <a:schemeClr val="dk1"/>
            </a:solidFill>
            <a:prstDash val="solid"/>
            <a:round/>
            <a:headEnd len="sm" w="sm" type="none"/>
            <a:tailEnd len="sm" w="sm" type="none"/>
          </a:ln>
        </p:spPr>
      </p:cxnSp>
      <p:cxnSp>
        <p:nvCxnSpPr>
          <p:cNvPr id="1052" name="Google Shape;1052;p132"/>
          <p:cNvCxnSpPr/>
          <p:nvPr/>
        </p:nvCxnSpPr>
        <p:spPr>
          <a:xfrm>
            <a:off x="8229600" y="3778250"/>
            <a:ext cx="0" cy="2286000"/>
          </a:xfrm>
          <a:prstGeom prst="straightConnector1">
            <a:avLst/>
          </a:prstGeom>
          <a:noFill/>
          <a:ln cap="flat" cmpd="sng" w="9525">
            <a:solidFill>
              <a:schemeClr val="dk1"/>
            </a:solidFill>
            <a:prstDash val="solid"/>
            <a:round/>
            <a:headEnd len="sm" w="sm" type="none"/>
            <a:tailEnd len="sm" w="sm" type="none"/>
          </a:ln>
        </p:spPr>
      </p:cxnSp>
      <p:sp>
        <p:nvSpPr>
          <p:cNvPr id="1053" name="Google Shape;1053;p132"/>
          <p:cNvSpPr txBox="1"/>
          <p:nvPr/>
        </p:nvSpPr>
        <p:spPr>
          <a:xfrm>
            <a:off x="2651125" y="1609725"/>
            <a:ext cx="9969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(ACL)</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33"/>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059" name="Google Shape;1059;p133"/>
          <p:cNvSpPr txBox="1"/>
          <p:nvPr>
            <p:ph idx="11" type="ftr"/>
          </p:nvPr>
        </p:nvSpPr>
        <p:spPr>
          <a:xfrm>
            <a:off x="10566400" y="6356351"/>
            <a:ext cx="1016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Database Security - Farkas</a:t>
            </a:r>
            <a:endParaRPr/>
          </a:p>
        </p:txBody>
      </p:sp>
      <p:sp>
        <p:nvSpPr>
          <p:cNvPr id="1060" name="Google Shape;1060;p133"/>
          <p:cNvSpPr txBox="1"/>
          <p:nvPr/>
        </p:nvSpPr>
        <p:spPr>
          <a:xfrm>
            <a:off x="1905000" y="533400"/>
            <a:ext cx="8229600" cy="730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dk2"/>
                </a:solidFill>
                <a:latin typeface="Times New Roman"/>
                <a:ea typeface="Times New Roman"/>
                <a:cs typeface="Times New Roman"/>
                <a:sym typeface="Times New Roman"/>
              </a:rPr>
              <a:t>Access Control Mechanisms</a:t>
            </a:r>
            <a:endParaRPr/>
          </a:p>
        </p:txBody>
      </p:sp>
      <p:sp>
        <p:nvSpPr>
          <p:cNvPr id="1061" name="Google Shape;1061;p133"/>
          <p:cNvSpPr txBox="1"/>
          <p:nvPr/>
        </p:nvSpPr>
        <p:spPr>
          <a:xfrm>
            <a:off x="19050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hlink"/>
              </a:buClr>
              <a:buSzPts val="2240"/>
              <a:buFont typeface="Noto Sans Symbols"/>
              <a:buChar char="■"/>
            </a:pPr>
            <a:r>
              <a:rPr lang="en-US" sz="3200">
                <a:solidFill>
                  <a:schemeClr val="dk1"/>
                </a:solidFill>
                <a:latin typeface="Times New Roman"/>
                <a:ea typeface="Times New Roman"/>
                <a:cs typeface="Times New Roman"/>
                <a:sym typeface="Times New Roman"/>
              </a:rPr>
              <a:t>Security through Views</a:t>
            </a:r>
            <a:endParaRPr/>
          </a:p>
          <a:p>
            <a:pPr indent="-342900" lvl="0" marL="342900" marR="0" rtl="0" algn="l">
              <a:spcBef>
                <a:spcPts val="640"/>
              </a:spcBef>
              <a:spcAft>
                <a:spcPts val="0"/>
              </a:spcAft>
              <a:buClr>
                <a:schemeClr val="hlink"/>
              </a:buClr>
              <a:buSzPts val="2240"/>
              <a:buFont typeface="Noto Sans Symbols"/>
              <a:buChar char="■"/>
            </a:pPr>
            <a:r>
              <a:rPr lang="en-US" sz="3200">
                <a:solidFill>
                  <a:schemeClr val="dk1"/>
                </a:solidFill>
                <a:latin typeface="Times New Roman"/>
                <a:ea typeface="Times New Roman"/>
                <a:cs typeface="Times New Roman"/>
                <a:sym typeface="Times New Roman"/>
              </a:rPr>
              <a:t>Stored Procedures</a:t>
            </a:r>
            <a:endParaRPr/>
          </a:p>
          <a:p>
            <a:pPr indent="-342900" lvl="0" marL="342900" marR="0" rtl="0" algn="l">
              <a:spcBef>
                <a:spcPts val="640"/>
              </a:spcBef>
              <a:spcAft>
                <a:spcPts val="0"/>
              </a:spcAft>
              <a:buClr>
                <a:schemeClr val="hlink"/>
              </a:buClr>
              <a:buSzPts val="2240"/>
              <a:buFont typeface="Noto Sans Symbols"/>
              <a:buChar char="■"/>
            </a:pPr>
            <a:r>
              <a:rPr lang="en-US" sz="3200">
                <a:solidFill>
                  <a:schemeClr val="dk1"/>
                </a:solidFill>
                <a:latin typeface="Times New Roman"/>
                <a:ea typeface="Times New Roman"/>
                <a:cs typeface="Times New Roman"/>
                <a:sym typeface="Times New Roman"/>
              </a:rPr>
              <a:t>Grant and Revoke</a:t>
            </a:r>
            <a:endParaRPr/>
          </a:p>
          <a:p>
            <a:pPr indent="-342900" lvl="0" marL="342900" marR="0" rtl="0" algn="l">
              <a:spcBef>
                <a:spcPts val="640"/>
              </a:spcBef>
              <a:spcAft>
                <a:spcPts val="0"/>
              </a:spcAft>
              <a:buClr>
                <a:schemeClr val="hlink"/>
              </a:buClr>
              <a:buSzPts val="2240"/>
              <a:buFont typeface="Noto Sans Symbols"/>
              <a:buChar char="■"/>
            </a:pPr>
            <a:r>
              <a:rPr lang="en-US" sz="3200">
                <a:solidFill>
                  <a:schemeClr val="dk1"/>
                </a:solidFill>
                <a:latin typeface="Times New Roman"/>
                <a:ea typeface="Times New Roman"/>
                <a:cs typeface="Times New Roman"/>
                <a:sym typeface="Times New Roman"/>
              </a:rPr>
              <a:t>Query modification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206" name="Google Shape;206;p26"/>
          <p:cNvSpPr txBox="1"/>
          <p:nvPr>
            <p:ph idx="1" type="body"/>
          </p:nvPr>
        </p:nvSpPr>
        <p:spPr>
          <a:xfrm>
            <a:off x="1539434" y="1600200"/>
            <a:ext cx="8518968" cy="4572000"/>
          </a:xfrm>
          <a:prstGeom prst="rect">
            <a:avLst/>
          </a:prstGeom>
          <a:noFill/>
          <a:ln>
            <a:noFill/>
          </a:ln>
        </p:spPr>
        <p:txBody>
          <a:bodyPr anchorCtr="0" anchor="t" bIns="45700" lIns="91425" spcFirstLastPara="1" rIns="91425" wrap="square" tIns="45700">
            <a:noAutofit/>
          </a:bodyPr>
          <a:lstStyle/>
          <a:p>
            <a:pPr indent="-342900" lvl="1" marL="342900" rtl="0" algn="l">
              <a:spcBef>
                <a:spcPts val="0"/>
              </a:spcBef>
              <a:spcAft>
                <a:spcPts val="0"/>
              </a:spcAft>
              <a:buClr>
                <a:srgbClr val="990033"/>
              </a:buClr>
              <a:buSzPts val="1440"/>
              <a:buChar char="⚫"/>
            </a:pPr>
            <a:r>
              <a:rPr b="1" lang="en-US"/>
              <a:t>Mandatory</a:t>
            </a:r>
            <a:r>
              <a:rPr lang="en-US"/>
              <a:t> security mechanisms</a:t>
            </a:r>
            <a:endParaRPr/>
          </a:p>
          <a:p>
            <a:pPr indent="-246380" lvl="1" marL="640080" rtl="0" algn="just">
              <a:spcBef>
                <a:spcPts val="480"/>
              </a:spcBef>
              <a:spcAft>
                <a:spcPts val="0"/>
              </a:spcAft>
              <a:buSzPts val="2040"/>
              <a:buChar char="⚫"/>
            </a:pPr>
            <a:r>
              <a:rPr lang="en-US"/>
              <a:t>These are used to enforce multilevel security by classifying the data and users into various security classes(or levels) and then implementing the appropriate security policies of the organization.</a:t>
            </a:r>
            <a:endParaRPr/>
          </a:p>
          <a:p>
            <a:pPr indent="-246380" lvl="1" marL="640080" rtl="0" algn="just">
              <a:spcBef>
                <a:spcPts val="480"/>
              </a:spcBef>
              <a:spcAft>
                <a:spcPts val="0"/>
              </a:spcAft>
              <a:buSzPts val="2040"/>
              <a:buChar char="⚫"/>
            </a:pPr>
            <a:r>
              <a:rPr lang="en-US"/>
              <a:t>Security policy is to permit users at a certain classification level to see only the data items classified at the users own classification level.</a:t>
            </a:r>
            <a:endParaRPr/>
          </a:p>
          <a:p>
            <a:pPr indent="-246380" lvl="1" marL="640080" rtl="0" algn="just">
              <a:spcBef>
                <a:spcPts val="480"/>
              </a:spcBef>
              <a:spcAft>
                <a:spcPts val="0"/>
              </a:spcAft>
              <a:buSzPts val="2040"/>
              <a:buChar char="⚫"/>
            </a:pPr>
            <a:r>
              <a:rPr lang="en-US"/>
              <a:t>E.g. Role based security.</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134"/>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067" name="Google Shape;1067;p134"/>
          <p:cNvSpPr txBox="1"/>
          <p:nvPr>
            <p:ph idx="11" type="ftr"/>
          </p:nvPr>
        </p:nvSpPr>
        <p:spPr>
          <a:xfrm>
            <a:off x="10566400" y="6356351"/>
            <a:ext cx="1016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Database Security - Farkas</a:t>
            </a:r>
            <a:endParaRPr/>
          </a:p>
        </p:txBody>
      </p:sp>
      <p:sp>
        <p:nvSpPr>
          <p:cNvPr descr="Large confetti" id="1068" name="Google Shape;1068;p134"/>
          <p:cNvSpPr/>
          <p:nvPr/>
        </p:nvSpPr>
        <p:spPr>
          <a:xfrm>
            <a:off x="2617788" y="284163"/>
            <a:ext cx="7772400" cy="1143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4400">
                <a:solidFill>
                  <a:schemeClr val="dk1"/>
                </a:solidFill>
                <a:latin typeface="Times New Roman"/>
                <a:ea typeface="Times New Roman"/>
                <a:cs typeface="Times New Roman"/>
                <a:sym typeface="Times New Roman"/>
              </a:rPr>
              <a:t>Security Through Views</a:t>
            </a:r>
            <a:endParaRPr/>
          </a:p>
        </p:txBody>
      </p:sp>
      <p:sp>
        <p:nvSpPr>
          <p:cNvPr id="1069" name="Google Shape;1069;p134"/>
          <p:cNvSpPr/>
          <p:nvPr/>
        </p:nvSpPr>
        <p:spPr>
          <a:xfrm>
            <a:off x="2209800" y="1905000"/>
            <a:ext cx="7772400" cy="4191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lt2"/>
              </a:buClr>
              <a:buSzPts val="2100"/>
              <a:buFont typeface="Noto Sans Symbols"/>
              <a:buChar char="■"/>
            </a:pPr>
            <a:r>
              <a:rPr lang="en-US" sz="2800">
                <a:solidFill>
                  <a:schemeClr val="dk1"/>
                </a:solidFill>
                <a:latin typeface="Times New Roman"/>
                <a:ea typeface="Times New Roman"/>
                <a:cs typeface="Times New Roman"/>
                <a:sym typeface="Times New Roman"/>
              </a:rPr>
              <a:t>Assign rights to access predefined views</a:t>
            </a:r>
            <a:endParaRPr/>
          </a:p>
          <a:p>
            <a:pPr indent="-285750" lvl="1" marL="742950" marR="0" rtl="0" algn="l">
              <a:spcBef>
                <a:spcPts val="400"/>
              </a:spcBef>
              <a:spcAft>
                <a:spcPts val="0"/>
              </a:spcAft>
              <a:buClr>
                <a:schemeClr val="accent2"/>
              </a:buClr>
              <a:buSzPts val="1600"/>
              <a:buFont typeface="Noto Sans Symbols"/>
              <a:buNone/>
            </a:pPr>
            <a:r>
              <a:rPr b="0" i="0" lang="en-US" sz="2000" u="none" cap="none" strike="noStrike">
                <a:solidFill>
                  <a:schemeClr val="dk1"/>
                </a:solidFill>
                <a:latin typeface="Times New Roman"/>
                <a:ea typeface="Times New Roman"/>
                <a:cs typeface="Times New Roman"/>
                <a:sym typeface="Times New Roman"/>
              </a:rPr>
              <a:t>	CREATE VIEW </a:t>
            </a:r>
            <a:r>
              <a:rPr b="1" i="1" lang="en-US" sz="2000" u="none" cap="none" strike="noStrike">
                <a:solidFill>
                  <a:schemeClr val="dk1"/>
                </a:solidFill>
                <a:latin typeface="Times New Roman"/>
                <a:ea typeface="Times New Roman"/>
                <a:cs typeface="Times New Roman"/>
                <a:sym typeface="Times New Roman"/>
              </a:rPr>
              <a:t>Outstanding-Student</a:t>
            </a:r>
            <a:r>
              <a:rPr b="0" i="0" lang="en-US" sz="2000" u="none" cap="none" strike="noStrike">
                <a:solidFill>
                  <a:schemeClr val="dk1"/>
                </a:solidFill>
                <a:latin typeface="Times New Roman"/>
                <a:ea typeface="Times New Roman"/>
                <a:cs typeface="Times New Roman"/>
                <a:sym typeface="Times New Roman"/>
              </a:rPr>
              <a:t> </a:t>
            </a:r>
            <a:endParaRPr/>
          </a:p>
          <a:p>
            <a:pPr indent="-285750" lvl="1" marL="742950" marR="0" rtl="0" algn="l">
              <a:spcBef>
                <a:spcPts val="0"/>
              </a:spcBef>
              <a:spcAft>
                <a:spcPts val="0"/>
              </a:spcAft>
              <a:buClr>
                <a:schemeClr val="lt1"/>
              </a:buClr>
              <a:buSzPts val="2000"/>
              <a:buFont typeface="Noto Sans Symbols"/>
              <a:buNone/>
            </a:pPr>
            <a:r>
              <a:rPr b="0" i="0" lang="en-US" sz="2000" u="none" cap="none" strike="noStrike">
                <a:solidFill>
                  <a:schemeClr val="dk1"/>
                </a:solidFill>
                <a:latin typeface="Times New Roman"/>
                <a:ea typeface="Times New Roman"/>
                <a:cs typeface="Times New Roman"/>
                <a:sym typeface="Times New Roman"/>
              </a:rPr>
              <a:t>	AS SELECT NAME, COURSE, GRADE</a:t>
            </a:r>
            <a:endParaRPr/>
          </a:p>
          <a:p>
            <a:pPr indent="-285750" lvl="1" marL="742950" marR="0" rtl="0" algn="l">
              <a:spcBef>
                <a:spcPts val="0"/>
              </a:spcBef>
              <a:spcAft>
                <a:spcPts val="0"/>
              </a:spcAft>
              <a:buClr>
                <a:schemeClr val="lt1"/>
              </a:buClr>
              <a:buSzPts val="2000"/>
              <a:buFont typeface="Noto Sans Symbols"/>
              <a:buNone/>
            </a:pPr>
            <a:r>
              <a:rPr b="0" i="0" lang="en-US" sz="2000" u="none" cap="none" strike="noStrike">
                <a:solidFill>
                  <a:schemeClr val="dk1"/>
                </a:solidFill>
                <a:latin typeface="Times New Roman"/>
                <a:ea typeface="Times New Roman"/>
                <a:cs typeface="Times New Roman"/>
                <a:sym typeface="Times New Roman"/>
              </a:rPr>
              <a:t>	FROM </a:t>
            </a:r>
            <a:r>
              <a:rPr b="1" i="1" lang="en-US" sz="2000" u="none" cap="none" strike="noStrike">
                <a:solidFill>
                  <a:schemeClr val="dk1"/>
                </a:solidFill>
                <a:latin typeface="Times New Roman"/>
                <a:ea typeface="Times New Roman"/>
                <a:cs typeface="Times New Roman"/>
                <a:sym typeface="Times New Roman"/>
              </a:rPr>
              <a:t>Student</a:t>
            </a:r>
            <a:endParaRPr/>
          </a:p>
          <a:p>
            <a:pPr indent="-285750" lvl="1" marL="742950" marR="0" rtl="0" algn="l">
              <a:spcBef>
                <a:spcPts val="0"/>
              </a:spcBef>
              <a:spcAft>
                <a:spcPts val="0"/>
              </a:spcAft>
              <a:buClr>
                <a:schemeClr val="lt1"/>
              </a:buClr>
              <a:buSzPts val="2000"/>
              <a:buFont typeface="Noto Sans Symbols"/>
              <a:buNone/>
            </a:pPr>
            <a:r>
              <a:rPr b="0" i="0" lang="en-US" sz="2000" u="none" cap="none" strike="noStrike">
                <a:solidFill>
                  <a:schemeClr val="dk1"/>
                </a:solidFill>
                <a:latin typeface="Times New Roman"/>
                <a:ea typeface="Times New Roman"/>
                <a:cs typeface="Times New Roman"/>
                <a:sym typeface="Times New Roman"/>
              </a:rPr>
              <a:t>	WHERE GRADE &gt; B</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spcBef>
                <a:spcPts val="560"/>
              </a:spcBef>
              <a:spcAft>
                <a:spcPts val="0"/>
              </a:spcAft>
              <a:buClr>
                <a:schemeClr val="lt2"/>
              </a:buClr>
              <a:buSzPts val="2100"/>
              <a:buFont typeface="Noto Sans Symbols"/>
              <a:buNone/>
            </a:pPr>
            <a:r>
              <a:rPr lang="en-US" sz="2800">
                <a:solidFill>
                  <a:schemeClr val="dk1"/>
                </a:solidFill>
                <a:latin typeface="Times New Roman"/>
                <a:ea typeface="Times New Roman"/>
                <a:cs typeface="Times New Roman"/>
                <a:sym typeface="Times New Roman"/>
              </a:rPr>
              <a:t>	</a:t>
            </a:r>
            <a:endParaRPr/>
          </a:p>
          <a:p>
            <a:pPr indent="-342900" lvl="0" marL="342900" marR="0" rtl="0" algn="l">
              <a:spcBef>
                <a:spcPts val="560"/>
              </a:spcBef>
              <a:spcAft>
                <a:spcPts val="0"/>
              </a:spcAft>
              <a:buClr>
                <a:schemeClr val="lt2"/>
              </a:buClr>
              <a:buSzPts val="2100"/>
              <a:buFont typeface="Noto Sans Symbols"/>
              <a:buNone/>
            </a:pPr>
            <a:r>
              <a:rPr b="1" lang="en-US" sz="2800">
                <a:solidFill>
                  <a:schemeClr val="dk1"/>
                </a:solidFill>
                <a:latin typeface="Times New Roman"/>
                <a:ea typeface="Times New Roman"/>
                <a:cs typeface="Times New Roman"/>
                <a:sym typeface="Times New Roman"/>
              </a:rPr>
              <a:t>	Problem:</a:t>
            </a:r>
            <a:endParaRPr/>
          </a:p>
          <a:p>
            <a:pPr indent="-342900" lvl="0" marL="342900" marR="0" rtl="0" algn="l">
              <a:spcBef>
                <a:spcPts val="560"/>
              </a:spcBef>
              <a:spcAft>
                <a:spcPts val="0"/>
              </a:spcAft>
              <a:buClr>
                <a:schemeClr val="lt2"/>
              </a:buClr>
              <a:buSzPts val="2100"/>
              <a:buFont typeface="Noto Sans Symbols"/>
              <a:buNone/>
            </a:pPr>
            <a:r>
              <a:rPr lang="en-US" sz="2800">
                <a:solidFill>
                  <a:schemeClr val="dk1"/>
                </a:solidFill>
                <a:latin typeface="Times New Roman"/>
                <a:ea typeface="Times New Roman"/>
                <a:cs typeface="Times New Roman"/>
                <a:sym typeface="Times New Roman"/>
              </a:rPr>
              <a:t>	Difficult to maintain updates.</a:t>
            </a:r>
            <a:r>
              <a:rPr lang="en-US" sz="2800">
                <a:solidFill>
                  <a:schemeClr val="dk1"/>
                </a:solidFill>
                <a:latin typeface="Garamond"/>
                <a:ea typeface="Garamond"/>
                <a:cs typeface="Garamond"/>
                <a:sym typeface="Garamond"/>
              </a:rPr>
              <a:t> </a:t>
            </a:r>
            <a:endParaRPr/>
          </a:p>
        </p:txBody>
      </p:sp>
      <p:sp>
        <p:nvSpPr>
          <p:cNvPr id="1070" name="Google Shape;1070;p134"/>
          <p:cNvSpPr/>
          <p:nvPr/>
        </p:nvSpPr>
        <p:spPr>
          <a:xfrm>
            <a:off x="2362200" y="4191000"/>
            <a:ext cx="7543800" cy="1295400"/>
          </a:xfrm>
          <a:prstGeom prst="rect">
            <a:avLst/>
          </a:prstGeom>
          <a:noFill/>
          <a:ln cap="flat" cmpd="thinThick"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135"/>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076" name="Google Shape;1076;p135"/>
          <p:cNvSpPr txBox="1"/>
          <p:nvPr>
            <p:ph idx="11" type="ftr"/>
          </p:nvPr>
        </p:nvSpPr>
        <p:spPr>
          <a:xfrm>
            <a:off x="10566400" y="6356351"/>
            <a:ext cx="1016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Database Security - Farkas</a:t>
            </a:r>
            <a:endParaRPr/>
          </a:p>
        </p:txBody>
      </p:sp>
      <p:sp>
        <p:nvSpPr>
          <p:cNvPr id="1077" name="Google Shape;1077;p135"/>
          <p:cNvSpPr txBox="1"/>
          <p:nvPr/>
        </p:nvSpPr>
        <p:spPr>
          <a:xfrm>
            <a:off x="2057400" y="762000"/>
            <a:ext cx="8229600" cy="730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dk2"/>
                </a:solidFill>
                <a:latin typeface="Times New Roman"/>
                <a:ea typeface="Times New Roman"/>
                <a:cs typeface="Times New Roman"/>
                <a:sym typeface="Times New Roman"/>
              </a:rPr>
              <a:t>Stored Procedures</a:t>
            </a:r>
            <a:endParaRPr/>
          </a:p>
        </p:txBody>
      </p:sp>
      <p:sp>
        <p:nvSpPr>
          <p:cNvPr id="1078" name="Google Shape;1078;p135"/>
          <p:cNvSpPr txBox="1"/>
          <p:nvPr/>
        </p:nvSpPr>
        <p:spPr>
          <a:xfrm>
            <a:off x="2057400" y="164465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hlink"/>
              </a:buClr>
              <a:buSzPts val="1960"/>
              <a:buFont typeface="Noto Sans Symbols"/>
              <a:buChar char="■"/>
            </a:pPr>
            <a:r>
              <a:rPr lang="en-US" sz="2800">
                <a:solidFill>
                  <a:schemeClr val="dk1"/>
                </a:solidFill>
                <a:latin typeface="Times New Roman"/>
                <a:ea typeface="Times New Roman"/>
                <a:cs typeface="Times New Roman"/>
                <a:sym typeface="Times New Roman"/>
              </a:rPr>
              <a:t>Assign rights to execute compiled programs</a:t>
            </a:r>
            <a:endParaRPr/>
          </a:p>
          <a:p>
            <a:pPr indent="-342900" lvl="0" marL="342900" marR="0" rtl="0" algn="l">
              <a:spcBef>
                <a:spcPts val="560"/>
              </a:spcBef>
              <a:spcAft>
                <a:spcPts val="0"/>
              </a:spcAft>
              <a:buClr>
                <a:schemeClr val="hlink"/>
              </a:buClr>
              <a:buSzPts val="1960"/>
              <a:buFont typeface="Noto Sans Symbols"/>
              <a:buChar char="■"/>
            </a:pPr>
            <a:r>
              <a:rPr b="1" lang="en-US" sz="2800">
                <a:solidFill>
                  <a:schemeClr val="dk1"/>
                </a:solidFill>
                <a:latin typeface="Times New Roman"/>
                <a:ea typeface="Times New Roman"/>
                <a:cs typeface="Times New Roman"/>
                <a:sym typeface="Times New Roman"/>
              </a:rPr>
              <a:t>GRANT RUN ON &lt;program&gt; TO &lt;user&gt;</a:t>
            </a:r>
            <a:endParaRPr/>
          </a:p>
          <a:p>
            <a:pPr indent="-342900" lvl="0" marL="342900" marR="0" rtl="0" algn="l">
              <a:spcBef>
                <a:spcPts val="560"/>
              </a:spcBef>
              <a:spcAft>
                <a:spcPts val="0"/>
              </a:spcAft>
              <a:buNone/>
            </a:pPr>
            <a:r>
              <a:rPr lang="en-US" sz="2800">
                <a:solidFill>
                  <a:schemeClr val="dk1"/>
                </a:solidFill>
                <a:latin typeface="Times New Roman"/>
                <a:ea typeface="Times New Roman"/>
                <a:cs typeface="Times New Roman"/>
                <a:sym typeface="Times New Roman"/>
              </a:rPr>
              <a:t>   </a:t>
            </a:r>
            <a:endParaRPr/>
          </a:p>
          <a:p>
            <a:pPr indent="-342900" lvl="0" marL="342900" marR="0" rtl="0" algn="l">
              <a:spcBef>
                <a:spcPts val="560"/>
              </a:spcBef>
              <a:spcAft>
                <a:spcPts val="0"/>
              </a:spcAft>
              <a:buNone/>
            </a:pPr>
            <a:r>
              <a:rPr lang="en-US" sz="2800">
                <a:solidFill>
                  <a:schemeClr val="dk1"/>
                </a:solidFill>
                <a:latin typeface="Times New Roman"/>
                <a:ea typeface="Times New Roman"/>
                <a:cs typeface="Times New Roman"/>
                <a:sym typeface="Times New Roman"/>
              </a:rPr>
              <a:t>	</a:t>
            </a:r>
            <a:r>
              <a:rPr b="1" lang="en-US" sz="2800">
                <a:solidFill>
                  <a:schemeClr val="dk1"/>
                </a:solidFill>
                <a:latin typeface="Times New Roman"/>
                <a:ea typeface="Times New Roman"/>
                <a:cs typeface="Times New Roman"/>
                <a:sym typeface="Times New Roman"/>
              </a:rPr>
              <a:t>Problem:</a:t>
            </a:r>
            <a:endParaRPr/>
          </a:p>
          <a:p>
            <a:pPr indent="-342900" lvl="0" marL="342900" marR="0" rtl="0" algn="l">
              <a:spcBef>
                <a:spcPts val="560"/>
              </a:spcBef>
              <a:spcAft>
                <a:spcPts val="0"/>
              </a:spcAft>
              <a:buNone/>
            </a:pPr>
            <a:r>
              <a:rPr lang="en-US" sz="2800">
                <a:solidFill>
                  <a:schemeClr val="dk1"/>
                </a:solidFill>
                <a:latin typeface="Times New Roman"/>
                <a:ea typeface="Times New Roman"/>
                <a:cs typeface="Times New Roman"/>
                <a:sym typeface="Times New Roman"/>
              </a:rPr>
              <a:t>	Programs may access resources for which the user who runs the program does not have permission. </a:t>
            </a:r>
            <a:endParaRPr/>
          </a:p>
        </p:txBody>
      </p:sp>
      <p:sp>
        <p:nvSpPr>
          <p:cNvPr id="1079" name="Google Shape;1079;p135"/>
          <p:cNvSpPr/>
          <p:nvPr/>
        </p:nvSpPr>
        <p:spPr>
          <a:xfrm>
            <a:off x="2514600" y="3092450"/>
            <a:ext cx="7772400" cy="1828800"/>
          </a:xfrm>
          <a:prstGeom prst="rect">
            <a:avLst/>
          </a:prstGeom>
          <a:noFill/>
          <a:ln cap="flat" cmpd="thinThick"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136"/>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085" name="Google Shape;1085;p136"/>
          <p:cNvSpPr txBox="1"/>
          <p:nvPr>
            <p:ph idx="11" type="ftr"/>
          </p:nvPr>
        </p:nvSpPr>
        <p:spPr>
          <a:xfrm>
            <a:off x="10566400" y="6356351"/>
            <a:ext cx="1016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Database Security - Farkas</a:t>
            </a:r>
            <a:endParaRPr/>
          </a:p>
        </p:txBody>
      </p:sp>
      <p:sp>
        <p:nvSpPr>
          <p:cNvPr id="1086" name="Google Shape;1086;p136"/>
          <p:cNvSpPr txBox="1"/>
          <p:nvPr/>
        </p:nvSpPr>
        <p:spPr>
          <a:xfrm>
            <a:off x="1981200" y="609600"/>
            <a:ext cx="8229600" cy="730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dk2"/>
                </a:solidFill>
                <a:latin typeface="Times New Roman"/>
                <a:ea typeface="Times New Roman"/>
                <a:cs typeface="Times New Roman"/>
                <a:sym typeface="Times New Roman"/>
              </a:rPr>
              <a:t>Grant and Revoke</a:t>
            </a:r>
            <a:endParaRPr/>
          </a:p>
        </p:txBody>
      </p:sp>
      <p:sp>
        <p:nvSpPr>
          <p:cNvPr id="1087" name="Google Shape;1087;p136"/>
          <p:cNvSpPr txBox="1"/>
          <p:nvPr/>
        </p:nvSpPr>
        <p:spPr>
          <a:xfrm>
            <a:off x="1981200" y="149225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None/>
            </a:pPr>
            <a:r>
              <a:rPr lang="en-US" sz="2400">
                <a:solidFill>
                  <a:schemeClr val="dk1"/>
                </a:solidFill>
                <a:latin typeface="Constantia"/>
                <a:ea typeface="Constantia"/>
                <a:cs typeface="Constantia"/>
                <a:sym typeface="Constantia"/>
              </a:rPr>
              <a:t>GRANT &lt;privilege&gt; ON &lt;relation&gt;</a:t>
            </a:r>
            <a:endParaRPr/>
          </a:p>
          <a:p>
            <a:pPr indent="-342900" lvl="0" marL="342900" marR="0" rtl="0" algn="l">
              <a:lnSpc>
                <a:spcPct val="90000"/>
              </a:lnSpc>
              <a:spcBef>
                <a:spcPts val="480"/>
              </a:spcBef>
              <a:spcAft>
                <a:spcPts val="0"/>
              </a:spcAft>
              <a:buNone/>
            </a:pPr>
            <a:r>
              <a:rPr lang="en-US" sz="2400">
                <a:solidFill>
                  <a:schemeClr val="dk1"/>
                </a:solidFill>
                <a:latin typeface="Constantia"/>
                <a:ea typeface="Constantia"/>
                <a:cs typeface="Constantia"/>
                <a:sym typeface="Constantia"/>
              </a:rPr>
              <a:t>To &lt;user&gt;</a:t>
            </a:r>
            <a:endParaRPr/>
          </a:p>
          <a:p>
            <a:pPr indent="-342900" lvl="0" marL="342900" marR="0" rtl="0" algn="l">
              <a:lnSpc>
                <a:spcPct val="90000"/>
              </a:lnSpc>
              <a:spcBef>
                <a:spcPts val="480"/>
              </a:spcBef>
              <a:spcAft>
                <a:spcPts val="0"/>
              </a:spcAft>
              <a:buNone/>
            </a:pPr>
            <a:r>
              <a:rPr lang="en-US" sz="2400">
                <a:solidFill>
                  <a:schemeClr val="dk1"/>
                </a:solidFill>
                <a:latin typeface="Constantia"/>
                <a:ea typeface="Constantia"/>
                <a:cs typeface="Constantia"/>
                <a:sym typeface="Constantia"/>
              </a:rPr>
              <a:t>[WITH GRANT OPTION]</a:t>
            </a:r>
            <a:endParaRPr/>
          </a:p>
          <a:p>
            <a:pPr indent="-342900" lvl="0" marL="342900" marR="0" rtl="0" algn="l">
              <a:lnSpc>
                <a:spcPct val="90000"/>
              </a:lnSpc>
              <a:spcBef>
                <a:spcPts val="240"/>
              </a:spcBef>
              <a:spcAft>
                <a:spcPts val="0"/>
              </a:spcAft>
              <a:buNone/>
            </a:pPr>
            <a:r>
              <a:rPr lang="en-US" sz="1200">
                <a:solidFill>
                  <a:schemeClr val="dk1"/>
                </a:solidFill>
                <a:latin typeface="Constantia"/>
                <a:ea typeface="Constantia"/>
                <a:cs typeface="Constantia"/>
                <a:sym typeface="Constantia"/>
              </a:rPr>
              <a:t>------------------------------------------------------------------------------------------------------------------------------------</a:t>
            </a:r>
            <a:endParaRPr/>
          </a:p>
          <a:p>
            <a:pPr indent="-342900" lvl="0" marL="342900" marR="0" rtl="0" algn="l">
              <a:lnSpc>
                <a:spcPct val="90000"/>
              </a:lnSpc>
              <a:spcBef>
                <a:spcPts val="480"/>
              </a:spcBef>
              <a:spcAft>
                <a:spcPts val="0"/>
              </a:spcAft>
              <a:buClr>
                <a:schemeClr val="hlink"/>
              </a:buClr>
              <a:buSzPts val="1680"/>
              <a:buFont typeface="Noto Sans Symbols"/>
              <a:buChar char="■"/>
            </a:pPr>
            <a:r>
              <a:rPr lang="en-US" sz="2400">
                <a:solidFill>
                  <a:schemeClr val="dk1"/>
                </a:solidFill>
                <a:latin typeface="Constantia"/>
                <a:ea typeface="Constantia"/>
                <a:cs typeface="Constantia"/>
                <a:sym typeface="Constantia"/>
              </a:rPr>
              <a:t>GRANT SELECT * ON </a:t>
            </a:r>
            <a:r>
              <a:rPr i="1" lang="en-US" sz="2400">
                <a:solidFill>
                  <a:schemeClr val="dk1"/>
                </a:solidFill>
                <a:latin typeface="Constantia"/>
                <a:ea typeface="Constantia"/>
                <a:cs typeface="Constantia"/>
                <a:sym typeface="Constantia"/>
              </a:rPr>
              <a:t>Student</a:t>
            </a:r>
            <a:r>
              <a:rPr lang="en-US" sz="2400">
                <a:solidFill>
                  <a:schemeClr val="dk1"/>
                </a:solidFill>
                <a:latin typeface="Constantia"/>
                <a:ea typeface="Constantia"/>
                <a:cs typeface="Constantia"/>
                <a:sym typeface="Constantia"/>
              </a:rPr>
              <a:t> TO Matthews</a:t>
            </a:r>
            <a:endParaRPr/>
          </a:p>
          <a:p>
            <a:pPr indent="-342900" lvl="0" marL="342900" marR="0" rtl="0" algn="l">
              <a:lnSpc>
                <a:spcPct val="90000"/>
              </a:lnSpc>
              <a:spcBef>
                <a:spcPts val="480"/>
              </a:spcBef>
              <a:spcAft>
                <a:spcPts val="0"/>
              </a:spcAft>
              <a:buClr>
                <a:schemeClr val="hlink"/>
              </a:buClr>
              <a:buSzPts val="1680"/>
              <a:buFont typeface="Noto Sans Symbols"/>
              <a:buChar char="■"/>
            </a:pPr>
            <a:r>
              <a:rPr lang="en-US" sz="2400">
                <a:solidFill>
                  <a:schemeClr val="dk1"/>
                </a:solidFill>
                <a:latin typeface="Constantia"/>
                <a:ea typeface="Constantia"/>
                <a:cs typeface="Constantia"/>
                <a:sym typeface="Constantia"/>
              </a:rPr>
              <a:t>GRANT SELECT *, UPDATE(GRADE) ON </a:t>
            </a:r>
            <a:r>
              <a:rPr i="1" lang="en-US" sz="2400">
                <a:solidFill>
                  <a:schemeClr val="dk1"/>
                </a:solidFill>
                <a:latin typeface="Constantia"/>
                <a:ea typeface="Constantia"/>
                <a:cs typeface="Constantia"/>
                <a:sym typeface="Constantia"/>
              </a:rPr>
              <a:t>Student</a:t>
            </a:r>
            <a:r>
              <a:rPr lang="en-US" sz="2400">
                <a:solidFill>
                  <a:schemeClr val="dk1"/>
                </a:solidFill>
                <a:latin typeface="Constantia"/>
                <a:ea typeface="Constantia"/>
                <a:cs typeface="Constantia"/>
                <a:sym typeface="Constantia"/>
              </a:rPr>
              <a:t> TO FARKAS</a:t>
            </a:r>
            <a:endParaRPr/>
          </a:p>
          <a:p>
            <a:pPr indent="-342900" lvl="0" marL="342900" marR="0" rtl="0" algn="l">
              <a:lnSpc>
                <a:spcPct val="90000"/>
              </a:lnSpc>
              <a:spcBef>
                <a:spcPts val="480"/>
              </a:spcBef>
              <a:spcAft>
                <a:spcPts val="0"/>
              </a:spcAft>
              <a:buClr>
                <a:schemeClr val="hlink"/>
              </a:buClr>
              <a:buSzPts val="1680"/>
              <a:buFont typeface="Noto Sans Symbols"/>
              <a:buChar char="■"/>
            </a:pPr>
            <a:r>
              <a:rPr lang="en-US" sz="2400">
                <a:solidFill>
                  <a:schemeClr val="dk1"/>
                </a:solidFill>
                <a:latin typeface="Constantia"/>
                <a:ea typeface="Constantia"/>
                <a:cs typeface="Constantia"/>
                <a:sym typeface="Constantia"/>
              </a:rPr>
              <a:t>GRANT SELECT(NAME) ON </a:t>
            </a:r>
            <a:r>
              <a:rPr i="1" lang="en-US" sz="2400">
                <a:solidFill>
                  <a:schemeClr val="dk1"/>
                </a:solidFill>
                <a:latin typeface="Constantia"/>
                <a:ea typeface="Constantia"/>
                <a:cs typeface="Constantia"/>
                <a:sym typeface="Constantia"/>
              </a:rPr>
              <a:t>Student</a:t>
            </a:r>
            <a:r>
              <a:rPr lang="en-US" sz="2400">
                <a:solidFill>
                  <a:schemeClr val="dk1"/>
                </a:solidFill>
                <a:latin typeface="Constantia"/>
                <a:ea typeface="Constantia"/>
                <a:cs typeface="Constantia"/>
                <a:sym typeface="Constantia"/>
              </a:rPr>
              <a:t> TO Brown </a:t>
            </a:r>
            <a:endParaRPr/>
          </a:p>
          <a:p>
            <a:pPr indent="-342900" lvl="0" marL="342900" marR="0" rtl="0" algn="l">
              <a:lnSpc>
                <a:spcPct val="90000"/>
              </a:lnSpc>
              <a:spcBef>
                <a:spcPts val="280"/>
              </a:spcBef>
              <a:spcAft>
                <a:spcPts val="0"/>
              </a:spcAft>
              <a:buNone/>
            </a:pPr>
            <a:r>
              <a:t/>
            </a:r>
            <a:endParaRPr sz="1400">
              <a:solidFill>
                <a:schemeClr val="dk1"/>
              </a:solidFill>
              <a:latin typeface="Constantia"/>
              <a:ea typeface="Constantia"/>
              <a:cs typeface="Constantia"/>
              <a:sym typeface="Constantia"/>
            </a:endParaRPr>
          </a:p>
          <a:p>
            <a:pPr indent="-342900" lvl="0" marL="342900" marR="0" rtl="0" algn="l">
              <a:lnSpc>
                <a:spcPct val="90000"/>
              </a:lnSpc>
              <a:spcBef>
                <a:spcPts val="480"/>
              </a:spcBef>
              <a:spcAft>
                <a:spcPts val="0"/>
              </a:spcAft>
              <a:buNone/>
            </a:pPr>
            <a:r>
              <a:rPr lang="en-US" sz="2400">
                <a:solidFill>
                  <a:schemeClr val="dk1"/>
                </a:solidFill>
                <a:latin typeface="Constantia"/>
                <a:ea typeface="Constantia"/>
                <a:cs typeface="Constantia"/>
                <a:sym typeface="Constantia"/>
              </a:rPr>
              <a:t>GRANT command applies to base relations as well as views</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137"/>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093" name="Google Shape;1093;p137"/>
          <p:cNvSpPr txBox="1"/>
          <p:nvPr>
            <p:ph idx="11" type="ftr"/>
          </p:nvPr>
        </p:nvSpPr>
        <p:spPr>
          <a:xfrm>
            <a:off x="10566400" y="6356351"/>
            <a:ext cx="1016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Database Security - Farkas</a:t>
            </a:r>
            <a:endParaRPr/>
          </a:p>
        </p:txBody>
      </p:sp>
      <p:sp>
        <p:nvSpPr>
          <p:cNvPr id="1094" name="Google Shape;1094;p137"/>
          <p:cNvSpPr txBox="1"/>
          <p:nvPr/>
        </p:nvSpPr>
        <p:spPr>
          <a:xfrm>
            <a:off x="1905000" y="609600"/>
            <a:ext cx="8229600" cy="730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dk2"/>
                </a:solidFill>
                <a:latin typeface="Times New Roman"/>
                <a:ea typeface="Times New Roman"/>
                <a:cs typeface="Times New Roman"/>
                <a:sym typeface="Times New Roman"/>
              </a:rPr>
              <a:t>Grant and Revoke</a:t>
            </a:r>
            <a:endParaRPr/>
          </a:p>
        </p:txBody>
      </p:sp>
      <p:sp>
        <p:nvSpPr>
          <p:cNvPr id="1095" name="Google Shape;1095;p137"/>
          <p:cNvSpPr txBox="1"/>
          <p:nvPr/>
        </p:nvSpPr>
        <p:spPr>
          <a:xfrm>
            <a:off x="1905000" y="149225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lang="en-US" sz="3200">
                <a:solidFill>
                  <a:schemeClr val="dk1"/>
                </a:solidFill>
                <a:latin typeface="Constantia"/>
                <a:ea typeface="Constantia"/>
                <a:cs typeface="Constantia"/>
                <a:sym typeface="Constantia"/>
              </a:rPr>
              <a:t>REVOKE &lt;privileges&gt; [ON &lt;relation&gt;]</a:t>
            </a:r>
            <a:endParaRPr/>
          </a:p>
          <a:p>
            <a:pPr indent="-342900" lvl="0" marL="342900" marR="0" rtl="0" algn="l">
              <a:spcBef>
                <a:spcPts val="640"/>
              </a:spcBef>
              <a:spcAft>
                <a:spcPts val="0"/>
              </a:spcAft>
              <a:buNone/>
            </a:pPr>
            <a:r>
              <a:rPr lang="en-US" sz="3200">
                <a:solidFill>
                  <a:schemeClr val="dk1"/>
                </a:solidFill>
                <a:latin typeface="Constantia"/>
                <a:ea typeface="Constantia"/>
                <a:cs typeface="Constantia"/>
                <a:sym typeface="Constantia"/>
              </a:rPr>
              <a:t>FROM &lt;user&gt;</a:t>
            </a:r>
            <a:endParaRPr/>
          </a:p>
          <a:p>
            <a:pPr indent="-342900" lvl="0" marL="342900" marR="0" rtl="0" algn="l">
              <a:spcBef>
                <a:spcPts val="280"/>
              </a:spcBef>
              <a:spcAft>
                <a:spcPts val="0"/>
              </a:spcAft>
              <a:buNone/>
            </a:pPr>
            <a:r>
              <a:rPr lang="en-US" sz="1400">
                <a:solidFill>
                  <a:schemeClr val="dk1"/>
                </a:solidFill>
                <a:latin typeface="Constantia"/>
                <a:ea typeface="Constantia"/>
                <a:cs typeface="Constantia"/>
                <a:sym typeface="Constantia"/>
              </a:rPr>
              <a:t>-------------------------------------------------------------------------------------------------------------------------</a:t>
            </a:r>
            <a:endParaRPr/>
          </a:p>
          <a:p>
            <a:pPr indent="-342900" lvl="0" marL="342900" marR="0" rtl="0" algn="l">
              <a:spcBef>
                <a:spcPts val="480"/>
              </a:spcBef>
              <a:spcAft>
                <a:spcPts val="0"/>
              </a:spcAft>
              <a:buClr>
                <a:schemeClr val="hlink"/>
              </a:buClr>
              <a:buSzPts val="1680"/>
              <a:buFont typeface="Noto Sans Symbols"/>
              <a:buChar char="■"/>
            </a:pPr>
            <a:r>
              <a:rPr lang="en-US" sz="2400">
                <a:solidFill>
                  <a:schemeClr val="dk1"/>
                </a:solidFill>
                <a:latin typeface="Constantia"/>
                <a:ea typeface="Constantia"/>
                <a:cs typeface="Constantia"/>
                <a:sym typeface="Constantia"/>
              </a:rPr>
              <a:t>REVOKE SELECT* ON </a:t>
            </a:r>
            <a:r>
              <a:rPr i="1" lang="en-US" sz="2400">
                <a:solidFill>
                  <a:schemeClr val="dk1"/>
                </a:solidFill>
                <a:latin typeface="Constantia"/>
                <a:ea typeface="Constantia"/>
                <a:cs typeface="Constantia"/>
                <a:sym typeface="Constantia"/>
              </a:rPr>
              <a:t>Student</a:t>
            </a:r>
            <a:r>
              <a:rPr lang="en-US" sz="2400">
                <a:solidFill>
                  <a:schemeClr val="dk1"/>
                </a:solidFill>
                <a:latin typeface="Constantia"/>
                <a:ea typeface="Constantia"/>
                <a:cs typeface="Constantia"/>
                <a:sym typeface="Constantia"/>
              </a:rPr>
              <a:t> FROM Blue</a:t>
            </a:r>
            <a:endParaRPr/>
          </a:p>
          <a:p>
            <a:pPr indent="-342900" lvl="0" marL="342900" marR="0" rtl="0" algn="l">
              <a:spcBef>
                <a:spcPts val="480"/>
              </a:spcBef>
              <a:spcAft>
                <a:spcPts val="0"/>
              </a:spcAft>
              <a:buClr>
                <a:schemeClr val="hlink"/>
              </a:buClr>
              <a:buSzPts val="1680"/>
              <a:buFont typeface="Noto Sans Symbols"/>
              <a:buChar char="■"/>
            </a:pPr>
            <a:r>
              <a:rPr lang="en-US" sz="2400">
                <a:solidFill>
                  <a:schemeClr val="dk1"/>
                </a:solidFill>
                <a:latin typeface="Constantia"/>
                <a:ea typeface="Constantia"/>
                <a:cs typeface="Constantia"/>
                <a:sym typeface="Constantia"/>
              </a:rPr>
              <a:t>REVOKE UPDATE ON </a:t>
            </a:r>
            <a:r>
              <a:rPr i="1" lang="en-US" sz="2400">
                <a:solidFill>
                  <a:schemeClr val="dk1"/>
                </a:solidFill>
                <a:latin typeface="Constantia"/>
                <a:ea typeface="Constantia"/>
                <a:cs typeface="Constantia"/>
                <a:sym typeface="Constantia"/>
              </a:rPr>
              <a:t>Student</a:t>
            </a:r>
            <a:r>
              <a:rPr lang="en-US" sz="2400">
                <a:solidFill>
                  <a:schemeClr val="dk1"/>
                </a:solidFill>
                <a:latin typeface="Constantia"/>
                <a:ea typeface="Constantia"/>
                <a:cs typeface="Constantia"/>
                <a:sym typeface="Constantia"/>
              </a:rPr>
              <a:t> FROM Black</a:t>
            </a:r>
            <a:endParaRPr/>
          </a:p>
          <a:p>
            <a:pPr indent="-342900" lvl="0" marL="342900" marR="0" rtl="0" algn="l">
              <a:spcBef>
                <a:spcPts val="480"/>
              </a:spcBef>
              <a:spcAft>
                <a:spcPts val="0"/>
              </a:spcAft>
              <a:buClr>
                <a:schemeClr val="hlink"/>
              </a:buClr>
              <a:buSzPts val="1680"/>
              <a:buFont typeface="Noto Sans Symbols"/>
              <a:buChar char="■"/>
            </a:pPr>
            <a:r>
              <a:rPr lang="en-US" sz="2400">
                <a:solidFill>
                  <a:schemeClr val="dk1"/>
                </a:solidFill>
                <a:latin typeface="Constantia"/>
                <a:ea typeface="Constantia"/>
                <a:cs typeface="Constantia"/>
                <a:sym typeface="Constantia"/>
              </a:rPr>
              <a:t>REVOKE SELECT(NAME) ON </a:t>
            </a:r>
            <a:r>
              <a:rPr i="1" lang="en-US" sz="2400">
                <a:solidFill>
                  <a:schemeClr val="dk1"/>
                </a:solidFill>
                <a:latin typeface="Constantia"/>
                <a:ea typeface="Constantia"/>
                <a:cs typeface="Constantia"/>
                <a:sym typeface="Constantia"/>
              </a:rPr>
              <a:t>Student</a:t>
            </a:r>
            <a:r>
              <a:rPr lang="en-US" sz="2400">
                <a:solidFill>
                  <a:schemeClr val="dk1"/>
                </a:solidFill>
                <a:latin typeface="Constantia"/>
                <a:ea typeface="Constantia"/>
                <a:cs typeface="Constantia"/>
                <a:sym typeface="Constantia"/>
              </a:rPr>
              <a:t> FROM Brown</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138"/>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101" name="Google Shape;1101;p138"/>
          <p:cNvSpPr txBox="1"/>
          <p:nvPr>
            <p:ph idx="11" type="ftr"/>
          </p:nvPr>
        </p:nvSpPr>
        <p:spPr>
          <a:xfrm>
            <a:off x="10566400" y="6356351"/>
            <a:ext cx="1016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Database Security - Farkas</a:t>
            </a:r>
            <a:endParaRPr/>
          </a:p>
        </p:txBody>
      </p:sp>
      <p:sp>
        <p:nvSpPr>
          <p:cNvPr id="1102" name="Google Shape;1102;p138"/>
          <p:cNvSpPr txBox="1"/>
          <p:nvPr/>
        </p:nvSpPr>
        <p:spPr>
          <a:xfrm>
            <a:off x="2030413" y="814388"/>
            <a:ext cx="8229600" cy="730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dk2"/>
                </a:solidFill>
                <a:latin typeface="Times New Roman"/>
                <a:ea typeface="Times New Roman"/>
                <a:cs typeface="Times New Roman"/>
                <a:sym typeface="Times New Roman"/>
              </a:rPr>
              <a:t>Non-cascading Revoke</a:t>
            </a:r>
            <a:endParaRPr/>
          </a:p>
        </p:txBody>
      </p:sp>
      <p:sp>
        <p:nvSpPr>
          <p:cNvPr descr="Large confetti" id="1103" name="Google Shape;1103;p138"/>
          <p:cNvSpPr/>
          <p:nvPr/>
        </p:nvSpPr>
        <p:spPr>
          <a:xfrm>
            <a:off x="2667000" y="0"/>
            <a:ext cx="7772400" cy="1143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sp>
        <p:nvSpPr>
          <p:cNvPr descr="Large confetti" id="1104" name="Google Shape;1104;p138"/>
          <p:cNvSpPr/>
          <p:nvPr/>
        </p:nvSpPr>
        <p:spPr>
          <a:xfrm>
            <a:off x="2640013" y="2459038"/>
            <a:ext cx="7772400" cy="1143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sp>
        <p:nvSpPr>
          <p:cNvPr id="1105" name="Google Shape;1105;p138"/>
          <p:cNvSpPr txBox="1"/>
          <p:nvPr/>
        </p:nvSpPr>
        <p:spPr>
          <a:xfrm>
            <a:off x="4757738" y="3795713"/>
            <a:ext cx="1841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1106" name="Google Shape;1106;p138"/>
          <p:cNvGrpSpPr/>
          <p:nvPr/>
        </p:nvGrpSpPr>
        <p:grpSpPr>
          <a:xfrm>
            <a:off x="2640013" y="1773238"/>
            <a:ext cx="6629400" cy="1828800"/>
            <a:chOff x="624" y="1776"/>
            <a:chExt cx="4176" cy="1152"/>
          </a:xfrm>
        </p:grpSpPr>
        <p:sp>
          <p:nvSpPr>
            <p:cNvPr id="1107" name="Google Shape;1107;p138"/>
            <p:cNvSpPr/>
            <p:nvPr/>
          </p:nvSpPr>
          <p:spPr>
            <a:xfrm>
              <a:off x="624" y="2208"/>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08" name="Google Shape;1108;p138"/>
            <p:cNvSpPr/>
            <p:nvPr/>
          </p:nvSpPr>
          <p:spPr>
            <a:xfrm>
              <a:off x="4224" y="2592"/>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09" name="Google Shape;1109;p138"/>
            <p:cNvSpPr/>
            <p:nvPr/>
          </p:nvSpPr>
          <p:spPr>
            <a:xfrm>
              <a:off x="4176" y="1776"/>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10" name="Google Shape;1110;p138"/>
            <p:cNvSpPr/>
            <p:nvPr/>
          </p:nvSpPr>
          <p:spPr>
            <a:xfrm>
              <a:off x="3024" y="2160"/>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11" name="Google Shape;1111;p138"/>
            <p:cNvSpPr/>
            <p:nvPr/>
          </p:nvSpPr>
          <p:spPr>
            <a:xfrm>
              <a:off x="1776" y="2592"/>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12" name="Google Shape;1112;p138"/>
            <p:cNvSpPr/>
            <p:nvPr/>
          </p:nvSpPr>
          <p:spPr>
            <a:xfrm>
              <a:off x="1776" y="1776"/>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13" name="Google Shape;1113;p138"/>
            <p:cNvSpPr txBox="1"/>
            <p:nvPr/>
          </p:nvSpPr>
          <p:spPr>
            <a:xfrm>
              <a:off x="854" y="2186"/>
              <a:ext cx="255"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a:t>
              </a:r>
              <a:endParaRPr/>
            </a:p>
          </p:txBody>
        </p:sp>
        <p:sp>
          <p:nvSpPr>
            <p:cNvPr id="1114" name="Google Shape;1114;p138"/>
            <p:cNvSpPr txBox="1"/>
            <p:nvPr/>
          </p:nvSpPr>
          <p:spPr>
            <a:xfrm>
              <a:off x="1958" y="1802"/>
              <a:ext cx="24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B</a:t>
              </a:r>
              <a:endParaRPr/>
            </a:p>
          </p:txBody>
        </p:sp>
        <p:sp>
          <p:nvSpPr>
            <p:cNvPr id="1115" name="Google Shape;1115;p138"/>
            <p:cNvSpPr txBox="1"/>
            <p:nvPr/>
          </p:nvSpPr>
          <p:spPr>
            <a:xfrm>
              <a:off x="1910" y="2618"/>
              <a:ext cx="24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C</a:t>
              </a:r>
              <a:endParaRPr/>
            </a:p>
          </p:txBody>
        </p:sp>
        <p:sp>
          <p:nvSpPr>
            <p:cNvPr id="1116" name="Google Shape;1116;p138"/>
            <p:cNvSpPr txBox="1"/>
            <p:nvPr/>
          </p:nvSpPr>
          <p:spPr>
            <a:xfrm>
              <a:off x="3206" y="2186"/>
              <a:ext cx="255"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D</a:t>
              </a:r>
              <a:endParaRPr/>
            </a:p>
          </p:txBody>
        </p:sp>
        <p:sp>
          <p:nvSpPr>
            <p:cNvPr id="1117" name="Google Shape;1117;p138"/>
            <p:cNvSpPr txBox="1"/>
            <p:nvPr/>
          </p:nvSpPr>
          <p:spPr>
            <a:xfrm>
              <a:off x="4310" y="1802"/>
              <a:ext cx="233"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E</a:t>
              </a:r>
              <a:endParaRPr/>
            </a:p>
          </p:txBody>
        </p:sp>
        <p:sp>
          <p:nvSpPr>
            <p:cNvPr id="1118" name="Google Shape;1118;p138"/>
            <p:cNvSpPr txBox="1"/>
            <p:nvPr/>
          </p:nvSpPr>
          <p:spPr>
            <a:xfrm>
              <a:off x="4406" y="2618"/>
              <a:ext cx="223"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F</a:t>
              </a:r>
              <a:endParaRPr/>
            </a:p>
          </p:txBody>
        </p:sp>
        <p:cxnSp>
          <p:nvCxnSpPr>
            <p:cNvPr id="1119" name="Google Shape;1119;p138"/>
            <p:cNvCxnSpPr/>
            <p:nvPr/>
          </p:nvCxnSpPr>
          <p:spPr>
            <a:xfrm flipH="1" rot="10800000">
              <a:off x="1200" y="2016"/>
              <a:ext cx="576" cy="288"/>
            </a:xfrm>
            <a:prstGeom prst="straightConnector1">
              <a:avLst/>
            </a:prstGeom>
            <a:noFill/>
            <a:ln cap="flat" cmpd="sng" w="9525">
              <a:solidFill>
                <a:schemeClr val="dk1"/>
              </a:solidFill>
              <a:prstDash val="solid"/>
              <a:round/>
              <a:headEnd len="sm" w="sm" type="none"/>
              <a:tailEnd len="med" w="med" type="triangle"/>
            </a:ln>
          </p:spPr>
        </p:cxnSp>
        <p:cxnSp>
          <p:nvCxnSpPr>
            <p:cNvPr id="1120" name="Google Shape;1120;p138"/>
            <p:cNvCxnSpPr/>
            <p:nvPr/>
          </p:nvCxnSpPr>
          <p:spPr>
            <a:xfrm>
              <a:off x="2352" y="1968"/>
              <a:ext cx="672" cy="288"/>
            </a:xfrm>
            <a:prstGeom prst="straightConnector1">
              <a:avLst/>
            </a:prstGeom>
            <a:noFill/>
            <a:ln cap="flat" cmpd="sng" w="9525">
              <a:solidFill>
                <a:schemeClr val="dk1"/>
              </a:solidFill>
              <a:prstDash val="solid"/>
              <a:round/>
              <a:headEnd len="sm" w="sm" type="none"/>
              <a:tailEnd len="med" w="med" type="triangle"/>
            </a:ln>
          </p:spPr>
        </p:cxnSp>
        <p:cxnSp>
          <p:nvCxnSpPr>
            <p:cNvPr id="1121" name="Google Shape;1121;p138"/>
            <p:cNvCxnSpPr/>
            <p:nvPr/>
          </p:nvCxnSpPr>
          <p:spPr>
            <a:xfrm flipH="1" rot="10800000">
              <a:off x="3552" y="2016"/>
              <a:ext cx="624" cy="240"/>
            </a:xfrm>
            <a:prstGeom prst="straightConnector1">
              <a:avLst/>
            </a:prstGeom>
            <a:noFill/>
            <a:ln cap="flat" cmpd="sng" w="9525">
              <a:solidFill>
                <a:schemeClr val="dk1"/>
              </a:solidFill>
              <a:prstDash val="solid"/>
              <a:round/>
              <a:headEnd len="sm" w="sm" type="none"/>
              <a:tailEnd len="med" w="med" type="triangle"/>
            </a:ln>
          </p:spPr>
        </p:cxnSp>
        <p:cxnSp>
          <p:nvCxnSpPr>
            <p:cNvPr id="1122" name="Google Shape;1122;p138"/>
            <p:cNvCxnSpPr/>
            <p:nvPr/>
          </p:nvCxnSpPr>
          <p:spPr>
            <a:xfrm>
              <a:off x="1200" y="2448"/>
              <a:ext cx="576" cy="240"/>
            </a:xfrm>
            <a:prstGeom prst="straightConnector1">
              <a:avLst/>
            </a:prstGeom>
            <a:noFill/>
            <a:ln cap="flat" cmpd="sng" w="9525">
              <a:solidFill>
                <a:schemeClr val="dk1"/>
              </a:solidFill>
              <a:prstDash val="solid"/>
              <a:round/>
              <a:headEnd len="sm" w="sm" type="none"/>
              <a:tailEnd len="med" w="med" type="triangle"/>
            </a:ln>
          </p:spPr>
        </p:cxnSp>
        <p:cxnSp>
          <p:nvCxnSpPr>
            <p:cNvPr id="1123" name="Google Shape;1123;p138"/>
            <p:cNvCxnSpPr/>
            <p:nvPr/>
          </p:nvCxnSpPr>
          <p:spPr>
            <a:xfrm flipH="1" rot="10800000">
              <a:off x="2352" y="2400"/>
              <a:ext cx="672" cy="336"/>
            </a:xfrm>
            <a:prstGeom prst="straightConnector1">
              <a:avLst/>
            </a:prstGeom>
            <a:noFill/>
            <a:ln cap="flat" cmpd="sng" w="9525">
              <a:solidFill>
                <a:schemeClr val="dk1"/>
              </a:solidFill>
              <a:prstDash val="solid"/>
              <a:round/>
              <a:headEnd len="sm" w="sm" type="none"/>
              <a:tailEnd len="med" w="med" type="triangle"/>
            </a:ln>
          </p:spPr>
        </p:cxnSp>
        <p:cxnSp>
          <p:nvCxnSpPr>
            <p:cNvPr id="1124" name="Google Shape;1124;p138"/>
            <p:cNvCxnSpPr/>
            <p:nvPr/>
          </p:nvCxnSpPr>
          <p:spPr>
            <a:xfrm>
              <a:off x="3552" y="2400"/>
              <a:ext cx="672" cy="336"/>
            </a:xfrm>
            <a:prstGeom prst="straightConnector1">
              <a:avLst/>
            </a:prstGeom>
            <a:noFill/>
            <a:ln cap="flat" cmpd="sng" w="9525">
              <a:solidFill>
                <a:schemeClr val="dk1"/>
              </a:solidFill>
              <a:prstDash val="solid"/>
              <a:round/>
              <a:headEnd len="sm" w="sm" type="none"/>
              <a:tailEnd len="med" w="med" type="triangle"/>
            </a:ln>
          </p:spPr>
        </p:cxnSp>
      </p:grpSp>
      <p:sp>
        <p:nvSpPr>
          <p:cNvPr id="1125" name="Google Shape;1125;p138"/>
          <p:cNvSpPr/>
          <p:nvPr/>
        </p:nvSpPr>
        <p:spPr>
          <a:xfrm>
            <a:off x="2563813" y="4897438"/>
            <a:ext cx="914400" cy="5334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26" name="Google Shape;1126;p138"/>
          <p:cNvSpPr/>
          <p:nvPr/>
        </p:nvSpPr>
        <p:spPr>
          <a:xfrm>
            <a:off x="4392613" y="5507038"/>
            <a:ext cx="914400" cy="5334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27" name="Google Shape;1127;p138"/>
          <p:cNvSpPr/>
          <p:nvPr/>
        </p:nvSpPr>
        <p:spPr>
          <a:xfrm>
            <a:off x="4392613" y="4211638"/>
            <a:ext cx="914400" cy="5334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28" name="Google Shape;1128;p138"/>
          <p:cNvSpPr txBox="1"/>
          <p:nvPr/>
        </p:nvSpPr>
        <p:spPr>
          <a:xfrm>
            <a:off x="2928938" y="4862513"/>
            <a:ext cx="404812"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a:t>
            </a:r>
            <a:endParaRPr/>
          </a:p>
        </p:txBody>
      </p:sp>
      <p:sp>
        <p:nvSpPr>
          <p:cNvPr id="1129" name="Google Shape;1129;p138"/>
          <p:cNvSpPr txBox="1"/>
          <p:nvPr/>
        </p:nvSpPr>
        <p:spPr>
          <a:xfrm>
            <a:off x="4681538" y="4252913"/>
            <a:ext cx="3873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B</a:t>
            </a:r>
            <a:endParaRPr/>
          </a:p>
        </p:txBody>
      </p:sp>
      <p:sp>
        <p:nvSpPr>
          <p:cNvPr id="1130" name="Google Shape;1130;p138"/>
          <p:cNvSpPr txBox="1"/>
          <p:nvPr/>
        </p:nvSpPr>
        <p:spPr>
          <a:xfrm>
            <a:off x="4605338" y="5548313"/>
            <a:ext cx="3873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C</a:t>
            </a:r>
            <a:endParaRPr/>
          </a:p>
        </p:txBody>
      </p:sp>
      <p:cxnSp>
        <p:nvCxnSpPr>
          <p:cNvPr id="1131" name="Google Shape;1131;p138"/>
          <p:cNvCxnSpPr/>
          <p:nvPr/>
        </p:nvCxnSpPr>
        <p:spPr>
          <a:xfrm flipH="1" rot="10800000">
            <a:off x="3478213" y="4592638"/>
            <a:ext cx="914400" cy="457200"/>
          </a:xfrm>
          <a:prstGeom prst="straightConnector1">
            <a:avLst/>
          </a:prstGeom>
          <a:noFill/>
          <a:ln cap="flat" cmpd="sng" w="9525">
            <a:solidFill>
              <a:schemeClr val="dk1"/>
            </a:solidFill>
            <a:prstDash val="solid"/>
            <a:round/>
            <a:headEnd len="sm" w="sm" type="none"/>
            <a:tailEnd len="med" w="med" type="triangle"/>
          </a:ln>
        </p:spPr>
      </p:cxnSp>
      <p:cxnSp>
        <p:nvCxnSpPr>
          <p:cNvPr id="1132" name="Google Shape;1132;p138"/>
          <p:cNvCxnSpPr/>
          <p:nvPr/>
        </p:nvCxnSpPr>
        <p:spPr>
          <a:xfrm>
            <a:off x="3478213" y="5278438"/>
            <a:ext cx="914400" cy="381000"/>
          </a:xfrm>
          <a:prstGeom prst="straightConnector1">
            <a:avLst/>
          </a:prstGeom>
          <a:noFill/>
          <a:ln cap="flat" cmpd="sng" w="9525">
            <a:solidFill>
              <a:schemeClr val="dk1"/>
            </a:solidFill>
            <a:prstDash val="solid"/>
            <a:round/>
            <a:headEnd len="sm" w="sm" type="none"/>
            <a:tailEnd len="med" w="med" type="triangle"/>
          </a:ln>
        </p:spPr>
      </p:cxnSp>
      <p:sp>
        <p:nvSpPr>
          <p:cNvPr id="1133" name="Google Shape;1133;p138"/>
          <p:cNvSpPr txBox="1"/>
          <p:nvPr/>
        </p:nvSpPr>
        <p:spPr>
          <a:xfrm>
            <a:off x="2259014" y="3678238"/>
            <a:ext cx="32226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 revokes D’s privileges</a:t>
            </a:r>
            <a:endParaRPr/>
          </a:p>
        </p:txBody>
      </p:sp>
      <p:sp>
        <p:nvSpPr>
          <p:cNvPr id="1134" name="Google Shape;1134;p138"/>
          <p:cNvSpPr/>
          <p:nvPr/>
        </p:nvSpPr>
        <p:spPr>
          <a:xfrm>
            <a:off x="7821613" y="4135438"/>
            <a:ext cx="914400" cy="5334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35" name="Google Shape;1135;p138"/>
          <p:cNvSpPr/>
          <p:nvPr/>
        </p:nvSpPr>
        <p:spPr>
          <a:xfrm>
            <a:off x="7821613" y="5430838"/>
            <a:ext cx="914400" cy="5334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36" name="Google Shape;1136;p138"/>
          <p:cNvSpPr txBox="1"/>
          <p:nvPr/>
        </p:nvSpPr>
        <p:spPr>
          <a:xfrm>
            <a:off x="8034339" y="4100513"/>
            <a:ext cx="369887"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E</a:t>
            </a:r>
            <a:endParaRPr/>
          </a:p>
        </p:txBody>
      </p:sp>
      <p:sp>
        <p:nvSpPr>
          <p:cNvPr id="1137" name="Google Shape;1137;p138"/>
          <p:cNvSpPr txBox="1"/>
          <p:nvPr/>
        </p:nvSpPr>
        <p:spPr>
          <a:xfrm>
            <a:off x="8034338" y="5472113"/>
            <a:ext cx="354012"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F</a:t>
            </a:r>
            <a:endParaRPr/>
          </a:p>
        </p:txBody>
      </p:sp>
      <p:cxnSp>
        <p:nvCxnSpPr>
          <p:cNvPr id="1138" name="Google Shape;1138;p138"/>
          <p:cNvCxnSpPr/>
          <p:nvPr/>
        </p:nvCxnSpPr>
        <p:spPr>
          <a:xfrm>
            <a:off x="5307013" y="4440238"/>
            <a:ext cx="2514600" cy="0"/>
          </a:xfrm>
          <a:prstGeom prst="straightConnector1">
            <a:avLst/>
          </a:prstGeom>
          <a:noFill/>
          <a:ln cap="flat" cmpd="sng" w="9525">
            <a:solidFill>
              <a:schemeClr val="dk1"/>
            </a:solidFill>
            <a:prstDash val="solid"/>
            <a:round/>
            <a:headEnd len="sm" w="sm" type="none"/>
            <a:tailEnd len="med" w="med" type="triangle"/>
          </a:ln>
        </p:spPr>
      </p:cxnSp>
      <p:cxnSp>
        <p:nvCxnSpPr>
          <p:cNvPr id="1139" name="Google Shape;1139;p138"/>
          <p:cNvCxnSpPr/>
          <p:nvPr/>
        </p:nvCxnSpPr>
        <p:spPr>
          <a:xfrm>
            <a:off x="5307013" y="5735638"/>
            <a:ext cx="2514600" cy="0"/>
          </a:xfrm>
          <a:prstGeom prst="straightConnector1">
            <a:avLst/>
          </a:prstGeom>
          <a:noFill/>
          <a:ln cap="flat" cmpd="sng" w="9525">
            <a:solidFill>
              <a:schemeClr val="dk1"/>
            </a:solidFill>
            <a:prstDash val="solid"/>
            <a:round/>
            <a:headEnd len="sm" w="sm" type="none"/>
            <a:tailEnd len="med" w="med" type="triangle"/>
          </a:ln>
        </p:spPr>
      </p:cxn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139"/>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145" name="Google Shape;1145;p139"/>
          <p:cNvSpPr txBox="1"/>
          <p:nvPr>
            <p:ph idx="11" type="ftr"/>
          </p:nvPr>
        </p:nvSpPr>
        <p:spPr>
          <a:xfrm>
            <a:off x="10566400" y="6356351"/>
            <a:ext cx="1016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Database Security - Farkas</a:t>
            </a:r>
            <a:endParaRPr/>
          </a:p>
        </p:txBody>
      </p:sp>
      <p:sp>
        <p:nvSpPr>
          <p:cNvPr id="1146" name="Google Shape;1146;p139"/>
          <p:cNvSpPr txBox="1"/>
          <p:nvPr/>
        </p:nvSpPr>
        <p:spPr>
          <a:xfrm>
            <a:off x="1981200" y="814388"/>
            <a:ext cx="8229600" cy="730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dk2"/>
                </a:solidFill>
                <a:latin typeface="Calibri"/>
                <a:ea typeface="Calibri"/>
                <a:cs typeface="Calibri"/>
                <a:sym typeface="Calibri"/>
              </a:rPr>
              <a:t>Cascading Revoke</a:t>
            </a:r>
            <a:endParaRPr/>
          </a:p>
        </p:txBody>
      </p:sp>
      <p:sp>
        <p:nvSpPr>
          <p:cNvPr descr="Large confetti" id="1147" name="Google Shape;1147;p139"/>
          <p:cNvSpPr/>
          <p:nvPr/>
        </p:nvSpPr>
        <p:spPr>
          <a:xfrm>
            <a:off x="2617788" y="0"/>
            <a:ext cx="7772400" cy="1143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sp>
        <p:nvSpPr>
          <p:cNvPr id="1148" name="Google Shape;1148;p139"/>
          <p:cNvSpPr txBox="1"/>
          <p:nvPr/>
        </p:nvSpPr>
        <p:spPr>
          <a:xfrm>
            <a:off x="4708525" y="3795713"/>
            <a:ext cx="1841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1149" name="Google Shape;1149;p139"/>
          <p:cNvGrpSpPr/>
          <p:nvPr/>
        </p:nvGrpSpPr>
        <p:grpSpPr>
          <a:xfrm>
            <a:off x="2590800" y="1773238"/>
            <a:ext cx="6629400" cy="1828800"/>
            <a:chOff x="624" y="1776"/>
            <a:chExt cx="4176" cy="1152"/>
          </a:xfrm>
        </p:grpSpPr>
        <p:sp>
          <p:nvSpPr>
            <p:cNvPr id="1150" name="Google Shape;1150;p139"/>
            <p:cNvSpPr/>
            <p:nvPr/>
          </p:nvSpPr>
          <p:spPr>
            <a:xfrm>
              <a:off x="624" y="2208"/>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51" name="Google Shape;1151;p139"/>
            <p:cNvSpPr/>
            <p:nvPr/>
          </p:nvSpPr>
          <p:spPr>
            <a:xfrm>
              <a:off x="4224" y="2592"/>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52" name="Google Shape;1152;p139"/>
            <p:cNvSpPr/>
            <p:nvPr/>
          </p:nvSpPr>
          <p:spPr>
            <a:xfrm>
              <a:off x="4176" y="1776"/>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53" name="Google Shape;1153;p139"/>
            <p:cNvSpPr/>
            <p:nvPr/>
          </p:nvSpPr>
          <p:spPr>
            <a:xfrm>
              <a:off x="3024" y="2160"/>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54" name="Google Shape;1154;p139"/>
            <p:cNvSpPr/>
            <p:nvPr/>
          </p:nvSpPr>
          <p:spPr>
            <a:xfrm>
              <a:off x="1776" y="2592"/>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55" name="Google Shape;1155;p139"/>
            <p:cNvSpPr/>
            <p:nvPr/>
          </p:nvSpPr>
          <p:spPr>
            <a:xfrm>
              <a:off x="1776" y="1776"/>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56" name="Google Shape;1156;p139"/>
            <p:cNvSpPr txBox="1"/>
            <p:nvPr/>
          </p:nvSpPr>
          <p:spPr>
            <a:xfrm>
              <a:off x="854" y="2186"/>
              <a:ext cx="255"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a:t>
              </a:r>
              <a:endParaRPr/>
            </a:p>
          </p:txBody>
        </p:sp>
        <p:sp>
          <p:nvSpPr>
            <p:cNvPr id="1157" name="Google Shape;1157;p139"/>
            <p:cNvSpPr txBox="1"/>
            <p:nvPr/>
          </p:nvSpPr>
          <p:spPr>
            <a:xfrm>
              <a:off x="1958" y="1802"/>
              <a:ext cx="24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B</a:t>
              </a:r>
              <a:endParaRPr/>
            </a:p>
          </p:txBody>
        </p:sp>
        <p:sp>
          <p:nvSpPr>
            <p:cNvPr id="1158" name="Google Shape;1158;p139"/>
            <p:cNvSpPr txBox="1"/>
            <p:nvPr/>
          </p:nvSpPr>
          <p:spPr>
            <a:xfrm>
              <a:off x="1910" y="2618"/>
              <a:ext cx="24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C</a:t>
              </a:r>
              <a:endParaRPr/>
            </a:p>
          </p:txBody>
        </p:sp>
        <p:sp>
          <p:nvSpPr>
            <p:cNvPr id="1159" name="Google Shape;1159;p139"/>
            <p:cNvSpPr txBox="1"/>
            <p:nvPr/>
          </p:nvSpPr>
          <p:spPr>
            <a:xfrm>
              <a:off x="3206" y="2186"/>
              <a:ext cx="255"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D</a:t>
              </a:r>
              <a:endParaRPr/>
            </a:p>
          </p:txBody>
        </p:sp>
        <p:sp>
          <p:nvSpPr>
            <p:cNvPr id="1160" name="Google Shape;1160;p139"/>
            <p:cNvSpPr txBox="1"/>
            <p:nvPr/>
          </p:nvSpPr>
          <p:spPr>
            <a:xfrm>
              <a:off x="4310" y="1802"/>
              <a:ext cx="233"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E</a:t>
              </a:r>
              <a:endParaRPr/>
            </a:p>
          </p:txBody>
        </p:sp>
        <p:sp>
          <p:nvSpPr>
            <p:cNvPr id="1161" name="Google Shape;1161;p139"/>
            <p:cNvSpPr txBox="1"/>
            <p:nvPr/>
          </p:nvSpPr>
          <p:spPr>
            <a:xfrm>
              <a:off x="4406" y="2618"/>
              <a:ext cx="223"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F</a:t>
              </a:r>
              <a:endParaRPr/>
            </a:p>
          </p:txBody>
        </p:sp>
        <p:cxnSp>
          <p:nvCxnSpPr>
            <p:cNvPr id="1162" name="Google Shape;1162;p139"/>
            <p:cNvCxnSpPr/>
            <p:nvPr/>
          </p:nvCxnSpPr>
          <p:spPr>
            <a:xfrm flipH="1" rot="10800000">
              <a:off x="1200" y="2016"/>
              <a:ext cx="576" cy="288"/>
            </a:xfrm>
            <a:prstGeom prst="straightConnector1">
              <a:avLst/>
            </a:prstGeom>
            <a:noFill/>
            <a:ln cap="flat" cmpd="sng" w="9525">
              <a:solidFill>
                <a:schemeClr val="dk1"/>
              </a:solidFill>
              <a:prstDash val="solid"/>
              <a:round/>
              <a:headEnd len="sm" w="sm" type="none"/>
              <a:tailEnd len="med" w="med" type="triangle"/>
            </a:ln>
          </p:spPr>
        </p:cxnSp>
        <p:cxnSp>
          <p:nvCxnSpPr>
            <p:cNvPr id="1163" name="Google Shape;1163;p139"/>
            <p:cNvCxnSpPr/>
            <p:nvPr/>
          </p:nvCxnSpPr>
          <p:spPr>
            <a:xfrm>
              <a:off x="2352" y="1968"/>
              <a:ext cx="672" cy="288"/>
            </a:xfrm>
            <a:prstGeom prst="straightConnector1">
              <a:avLst/>
            </a:prstGeom>
            <a:noFill/>
            <a:ln cap="flat" cmpd="sng" w="9525">
              <a:solidFill>
                <a:schemeClr val="dk1"/>
              </a:solidFill>
              <a:prstDash val="solid"/>
              <a:round/>
              <a:headEnd len="sm" w="sm" type="none"/>
              <a:tailEnd len="med" w="med" type="triangle"/>
            </a:ln>
          </p:spPr>
        </p:cxnSp>
        <p:cxnSp>
          <p:nvCxnSpPr>
            <p:cNvPr id="1164" name="Google Shape;1164;p139"/>
            <p:cNvCxnSpPr/>
            <p:nvPr/>
          </p:nvCxnSpPr>
          <p:spPr>
            <a:xfrm flipH="1" rot="10800000">
              <a:off x="3552" y="2016"/>
              <a:ext cx="624" cy="240"/>
            </a:xfrm>
            <a:prstGeom prst="straightConnector1">
              <a:avLst/>
            </a:prstGeom>
            <a:noFill/>
            <a:ln cap="flat" cmpd="sng" w="9525">
              <a:solidFill>
                <a:schemeClr val="dk1"/>
              </a:solidFill>
              <a:prstDash val="solid"/>
              <a:round/>
              <a:headEnd len="sm" w="sm" type="none"/>
              <a:tailEnd len="med" w="med" type="triangle"/>
            </a:ln>
          </p:spPr>
        </p:cxnSp>
        <p:cxnSp>
          <p:nvCxnSpPr>
            <p:cNvPr id="1165" name="Google Shape;1165;p139"/>
            <p:cNvCxnSpPr/>
            <p:nvPr/>
          </p:nvCxnSpPr>
          <p:spPr>
            <a:xfrm>
              <a:off x="1200" y="2448"/>
              <a:ext cx="576" cy="240"/>
            </a:xfrm>
            <a:prstGeom prst="straightConnector1">
              <a:avLst/>
            </a:prstGeom>
            <a:noFill/>
            <a:ln cap="flat" cmpd="sng" w="9525">
              <a:solidFill>
                <a:schemeClr val="dk1"/>
              </a:solidFill>
              <a:prstDash val="solid"/>
              <a:round/>
              <a:headEnd len="sm" w="sm" type="none"/>
              <a:tailEnd len="med" w="med" type="triangle"/>
            </a:ln>
          </p:spPr>
        </p:cxnSp>
        <p:cxnSp>
          <p:nvCxnSpPr>
            <p:cNvPr id="1166" name="Google Shape;1166;p139"/>
            <p:cNvCxnSpPr/>
            <p:nvPr/>
          </p:nvCxnSpPr>
          <p:spPr>
            <a:xfrm flipH="1" rot="10800000">
              <a:off x="2352" y="2400"/>
              <a:ext cx="672" cy="336"/>
            </a:xfrm>
            <a:prstGeom prst="straightConnector1">
              <a:avLst/>
            </a:prstGeom>
            <a:noFill/>
            <a:ln cap="flat" cmpd="sng" w="9525">
              <a:solidFill>
                <a:schemeClr val="dk1"/>
              </a:solidFill>
              <a:prstDash val="solid"/>
              <a:round/>
              <a:headEnd len="sm" w="sm" type="none"/>
              <a:tailEnd len="med" w="med" type="triangle"/>
            </a:ln>
          </p:spPr>
        </p:cxnSp>
        <p:cxnSp>
          <p:nvCxnSpPr>
            <p:cNvPr id="1167" name="Google Shape;1167;p139"/>
            <p:cNvCxnSpPr/>
            <p:nvPr/>
          </p:nvCxnSpPr>
          <p:spPr>
            <a:xfrm>
              <a:off x="3552" y="2400"/>
              <a:ext cx="672" cy="336"/>
            </a:xfrm>
            <a:prstGeom prst="straightConnector1">
              <a:avLst/>
            </a:prstGeom>
            <a:noFill/>
            <a:ln cap="flat" cmpd="sng" w="9525">
              <a:solidFill>
                <a:schemeClr val="dk1"/>
              </a:solidFill>
              <a:prstDash val="solid"/>
              <a:round/>
              <a:headEnd len="sm" w="sm" type="none"/>
              <a:tailEnd len="med" w="med" type="triangle"/>
            </a:ln>
          </p:spPr>
        </p:cxnSp>
      </p:grpSp>
      <p:sp>
        <p:nvSpPr>
          <p:cNvPr id="1168" name="Google Shape;1168;p139"/>
          <p:cNvSpPr/>
          <p:nvPr/>
        </p:nvSpPr>
        <p:spPr>
          <a:xfrm>
            <a:off x="2514600" y="4897438"/>
            <a:ext cx="914400" cy="5334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69" name="Google Shape;1169;p139"/>
          <p:cNvSpPr/>
          <p:nvPr/>
        </p:nvSpPr>
        <p:spPr>
          <a:xfrm>
            <a:off x="4343400" y="5507038"/>
            <a:ext cx="914400" cy="5334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70" name="Google Shape;1170;p139"/>
          <p:cNvSpPr/>
          <p:nvPr/>
        </p:nvSpPr>
        <p:spPr>
          <a:xfrm>
            <a:off x="4343400" y="4211638"/>
            <a:ext cx="914400" cy="5334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71" name="Google Shape;1171;p139"/>
          <p:cNvSpPr txBox="1"/>
          <p:nvPr/>
        </p:nvSpPr>
        <p:spPr>
          <a:xfrm>
            <a:off x="2879726" y="4862513"/>
            <a:ext cx="4048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a:t>
            </a:r>
            <a:endParaRPr/>
          </a:p>
        </p:txBody>
      </p:sp>
      <p:sp>
        <p:nvSpPr>
          <p:cNvPr id="1172" name="Google Shape;1172;p139"/>
          <p:cNvSpPr txBox="1"/>
          <p:nvPr/>
        </p:nvSpPr>
        <p:spPr>
          <a:xfrm>
            <a:off x="4632325" y="4252913"/>
            <a:ext cx="3873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B</a:t>
            </a:r>
            <a:endParaRPr/>
          </a:p>
        </p:txBody>
      </p:sp>
      <p:sp>
        <p:nvSpPr>
          <p:cNvPr id="1173" name="Google Shape;1173;p139"/>
          <p:cNvSpPr txBox="1"/>
          <p:nvPr/>
        </p:nvSpPr>
        <p:spPr>
          <a:xfrm>
            <a:off x="4556125" y="5548313"/>
            <a:ext cx="3873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C</a:t>
            </a:r>
            <a:endParaRPr/>
          </a:p>
        </p:txBody>
      </p:sp>
      <p:cxnSp>
        <p:nvCxnSpPr>
          <p:cNvPr id="1174" name="Google Shape;1174;p139"/>
          <p:cNvCxnSpPr/>
          <p:nvPr/>
        </p:nvCxnSpPr>
        <p:spPr>
          <a:xfrm flipH="1" rot="10800000">
            <a:off x="3429000" y="4592638"/>
            <a:ext cx="914400" cy="457200"/>
          </a:xfrm>
          <a:prstGeom prst="straightConnector1">
            <a:avLst/>
          </a:prstGeom>
          <a:noFill/>
          <a:ln cap="flat" cmpd="sng" w="9525">
            <a:solidFill>
              <a:schemeClr val="dk1"/>
            </a:solidFill>
            <a:prstDash val="solid"/>
            <a:round/>
            <a:headEnd len="sm" w="sm" type="none"/>
            <a:tailEnd len="med" w="med" type="triangle"/>
          </a:ln>
        </p:spPr>
      </p:cxnSp>
      <p:cxnSp>
        <p:nvCxnSpPr>
          <p:cNvPr id="1175" name="Google Shape;1175;p139"/>
          <p:cNvCxnSpPr/>
          <p:nvPr/>
        </p:nvCxnSpPr>
        <p:spPr>
          <a:xfrm>
            <a:off x="3429000" y="5278438"/>
            <a:ext cx="914400" cy="381000"/>
          </a:xfrm>
          <a:prstGeom prst="straightConnector1">
            <a:avLst/>
          </a:prstGeom>
          <a:noFill/>
          <a:ln cap="flat" cmpd="sng" w="9525">
            <a:solidFill>
              <a:schemeClr val="dk1"/>
            </a:solidFill>
            <a:prstDash val="solid"/>
            <a:round/>
            <a:headEnd len="sm" w="sm" type="none"/>
            <a:tailEnd len="med" w="med" type="triangle"/>
          </a:ln>
        </p:spPr>
      </p:cxnSp>
      <p:sp>
        <p:nvSpPr>
          <p:cNvPr id="1176" name="Google Shape;1176;p139"/>
          <p:cNvSpPr txBox="1"/>
          <p:nvPr/>
        </p:nvSpPr>
        <p:spPr>
          <a:xfrm>
            <a:off x="2209801" y="3678238"/>
            <a:ext cx="32226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 revokes D’s privileges</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0" name="Shape 1180"/>
        <p:cNvGrpSpPr/>
        <p:nvPr/>
      </p:nvGrpSpPr>
      <p:grpSpPr>
        <a:xfrm>
          <a:off x="0" y="0"/>
          <a:ext cx="0" cy="0"/>
          <a:chOff x="0" y="0"/>
          <a:chExt cx="0" cy="0"/>
        </a:xfrm>
      </p:grpSpPr>
      <p:sp>
        <p:nvSpPr>
          <p:cNvPr id="1181" name="Google Shape;1181;p140"/>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182" name="Google Shape;1182;p140"/>
          <p:cNvSpPr txBox="1"/>
          <p:nvPr>
            <p:ph idx="11" type="ftr"/>
          </p:nvPr>
        </p:nvSpPr>
        <p:spPr>
          <a:xfrm>
            <a:off x="10566400" y="6356351"/>
            <a:ext cx="1016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Database Security - Farkas</a:t>
            </a:r>
            <a:endParaRPr/>
          </a:p>
        </p:txBody>
      </p:sp>
      <p:sp>
        <p:nvSpPr>
          <p:cNvPr id="1183" name="Google Shape;1183;p140"/>
          <p:cNvSpPr txBox="1"/>
          <p:nvPr/>
        </p:nvSpPr>
        <p:spPr>
          <a:xfrm>
            <a:off x="1981200" y="573088"/>
            <a:ext cx="8229600" cy="125571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000">
                <a:solidFill>
                  <a:schemeClr val="dk2"/>
                </a:solidFill>
                <a:latin typeface="Calibri"/>
                <a:ea typeface="Calibri"/>
                <a:cs typeface="Calibri"/>
                <a:sym typeface="Calibri"/>
              </a:rPr>
              <a:t>Positive and Negative Authorization</a:t>
            </a:r>
            <a:endParaRPr/>
          </a:p>
        </p:txBody>
      </p:sp>
      <p:sp>
        <p:nvSpPr>
          <p:cNvPr id="1184" name="Google Shape;1184;p140"/>
          <p:cNvSpPr txBox="1"/>
          <p:nvPr/>
        </p:nvSpPr>
        <p:spPr>
          <a:xfrm>
            <a:off x="4953001" y="4038600"/>
            <a:ext cx="5138843"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Problem:</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Contradictory authorizations</a:t>
            </a:r>
            <a:endParaRPr/>
          </a:p>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GRANT &lt;privilege&gt; ON </a:t>
            </a:r>
            <a:r>
              <a:rPr i="1" lang="en-US" sz="2400">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 TO &lt;user&gt;</a:t>
            </a:r>
            <a:endParaRPr/>
          </a:p>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DENY &lt;privilege&gt; ON </a:t>
            </a:r>
            <a:r>
              <a:rPr i="1" lang="en-US" sz="2400">
                <a:solidFill>
                  <a:schemeClr val="dk1"/>
                </a:solidFill>
                <a:latin typeface="Times New Roman"/>
                <a:ea typeface="Times New Roman"/>
                <a:cs typeface="Times New Roman"/>
                <a:sym typeface="Times New Roman"/>
              </a:rPr>
              <a:t>X </a:t>
            </a:r>
            <a:r>
              <a:rPr lang="en-US" sz="2400">
                <a:solidFill>
                  <a:schemeClr val="dk1"/>
                </a:solidFill>
                <a:latin typeface="Times New Roman"/>
                <a:ea typeface="Times New Roman"/>
                <a:cs typeface="Times New Roman"/>
                <a:sym typeface="Times New Roman"/>
              </a:rPr>
              <a:t>TO &lt;user&gt;</a:t>
            </a:r>
            <a:endParaRPr/>
          </a:p>
        </p:txBody>
      </p:sp>
      <p:grpSp>
        <p:nvGrpSpPr>
          <p:cNvPr id="1185" name="Google Shape;1185;p140"/>
          <p:cNvGrpSpPr/>
          <p:nvPr/>
        </p:nvGrpSpPr>
        <p:grpSpPr>
          <a:xfrm>
            <a:off x="2743200" y="1755775"/>
            <a:ext cx="5410200" cy="3384550"/>
            <a:chOff x="768" y="1468"/>
            <a:chExt cx="3408" cy="2132"/>
          </a:xfrm>
        </p:grpSpPr>
        <p:sp>
          <p:nvSpPr>
            <p:cNvPr id="1186" name="Google Shape;1186;p140"/>
            <p:cNvSpPr/>
            <p:nvPr/>
          </p:nvSpPr>
          <p:spPr>
            <a:xfrm>
              <a:off x="768" y="2400"/>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87" name="Google Shape;1187;p140"/>
            <p:cNvSpPr/>
            <p:nvPr/>
          </p:nvSpPr>
          <p:spPr>
            <a:xfrm>
              <a:off x="3600" y="2352"/>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88" name="Google Shape;1188;p140"/>
            <p:cNvSpPr/>
            <p:nvPr/>
          </p:nvSpPr>
          <p:spPr>
            <a:xfrm>
              <a:off x="3600" y="1680"/>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89" name="Google Shape;1189;p140"/>
            <p:cNvSpPr/>
            <p:nvPr/>
          </p:nvSpPr>
          <p:spPr>
            <a:xfrm>
              <a:off x="1296" y="3264"/>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90" name="Google Shape;1190;p140"/>
            <p:cNvSpPr/>
            <p:nvPr/>
          </p:nvSpPr>
          <p:spPr>
            <a:xfrm>
              <a:off x="2064" y="1728"/>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191" name="Google Shape;1191;p140"/>
            <p:cNvSpPr txBox="1"/>
            <p:nvPr/>
          </p:nvSpPr>
          <p:spPr>
            <a:xfrm>
              <a:off x="902" y="2426"/>
              <a:ext cx="255"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a:t>
              </a:r>
              <a:endParaRPr/>
            </a:p>
          </p:txBody>
        </p:sp>
        <p:sp>
          <p:nvSpPr>
            <p:cNvPr id="1192" name="Google Shape;1192;p140"/>
            <p:cNvSpPr txBox="1"/>
            <p:nvPr/>
          </p:nvSpPr>
          <p:spPr>
            <a:xfrm>
              <a:off x="2246" y="1706"/>
              <a:ext cx="24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B</a:t>
              </a:r>
              <a:endParaRPr/>
            </a:p>
          </p:txBody>
        </p:sp>
        <p:sp>
          <p:nvSpPr>
            <p:cNvPr id="1193" name="Google Shape;1193;p140"/>
            <p:cNvSpPr txBox="1"/>
            <p:nvPr/>
          </p:nvSpPr>
          <p:spPr>
            <a:xfrm>
              <a:off x="1488" y="3264"/>
              <a:ext cx="24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C</a:t>
              </a:r>
              <a:endParaRPr/>
            </a:p>
          </p:txBody>
        </p:sp>
        <p:sp>
          <p:nvSpPr>
            <p:cNvPr id="1194" name="Google Shape;1194;p140"/>
            <p:cNvSpPr txBox="1"/>
            <p:nvPr/>
          </p:nvSpPr>
          <p:spPr>
            <a:xfrm>
              <a:off x="3782" y="1706"/>
              <a:ext cx="233"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E</a:t>
              </a:r>
              <a:endParaRPr/>
            </a:p>
          </p:txBody>
        </p:sp>
        <p:sp>
          <p:nvSpPr>
            <p:cNvPr id="1195" name="Google Shape;1195;p140"/>
            <p:cNvSpPr txBox="1"/>
            <p:nvPr/>
          </p:nvSpPr>
          <p:spPr>
            <a:xfrm>
              <a:off x="3744" y="2400"/>
              <a:ext cx="255"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D</a:t>
              </a:r>
              <a:endParaRPr/>
            </a:p>
          </p:txBody>
        </p:sp>
        <p:cxnSp>
          <p:nvCxnSpPr>
            <p:cNvPr id="1196" name="Google Shape;1196;p140"/>
            <p:cNvCxnSpPr/>
            <p:nvPr/>
          </p:nvCxnSpPr>
          <p:spPr>
            <a:xfrm flipH="1" rot="10800000">
              <a:off x="1200" y="1968"/>
              <a:ext cx="912" cy="480"/>
            </a:xfrm>
            <a:prstGeom prst="straightConnector1">
              <a:avLst/>
            </a:prstGeom>
            <a:noFill/>
            <a:ln cap="flat" cmpd="sng" w="9525">
              <a:solidFill>
                <a:schemeClr val="dk1"/>
              </a:solidFill>
              <a:prstDash val="solid"/>
              <a:round/>
              <a:headEnd len="sm" w="sm" type="none"/>
              <a:tailEnd len="med" w="med" type="triangle"/>
            </a:ln>
          </p:spPr>
        </p:cxnSp>
        <p:cxnSp>
          <p:nvCxnSpPr>
            <p:cNvPr id="1197" name="Google Shape;1197;p140"/>
            <p:cNvCxnSpPr/>
            <p:nvPr/>
          </p:nvCxnSpPr>
          <p:spPr>
            <a:xfrm>
              <a:off x="2640" y="1872"/>
              <a:ext cx="960" cy="0"/>
            </a:xfrm>
            <a:prstGeom prst="straightConnector1">
              <a:avLst/>
            </a:prstGeom>
            <a:noFill/>
            <a:ln cap="flat" cmpd="sng" w="9525">
              <a:solidFill>
                <a:schemeClr val="dk1"/>
              </a:solidFill>
              <a:prstDash val="solid"/>
              <a:round/>
              <a:headEnd len="sm" w="sm" type="none"/>
              <a:tailEnd len="med" w="med" type="triangle"/>
            </a:ln>
          </p:spPr>
        </p:cxnSp>
        <p:cxnSp>
          <p:nvCxnSpPr>
            <p:cNvPr id="1198" name="Google Shape;1198;p140"/>
            <p:cNvCxnSpPr/>
            <p:nvPr/>
          </p:nvCxnSpPr>
          <p:spPr>
            <a:xfrm>
              <a:off x="1344" y="2544"/>
              <a:ext cx="2256" cy="0"/>
            </a:xfrm>
            <a:prstGeom prst="straightConnector1">
              <a:avLst/>
            </a:prstGeom>
            <a:noFill/>
            <a:ln cap="flat" cmpd="sng" w="9525">
              <a:solidFill>
                <a:schemeClr val="dk1"/>
              </a:solidFill>
              <a:prstDash val="solid"/>
              <a:round/>
              <a:headEnd len="sm" w="sm" type="none"/>
              <a:tailEnd len="med" w="med" type="triangle"/>
            </a:ln>
          </p:spPr>
        </p:cxnSp>
        <p:sp>
          <p:nvSpPr>
            <p:cNvPr id="1199" name="Google Shape;1199;p140"/>
            <p:cNvSpPr txBox="1"/>
            <p:nvPr/>
          </p:nvSpPr>
          <p:spPr>
            <a:xfrm>
              <a:off x="1382" y="1932"/>
              <a:ext cx="260" cy="3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New Roman"/>
                  <a:ea typeface="Times New Roman"/>
                  <a:cs typeface="Times New Roman"/>
                  <a:sym typeface="Times New Roman"/>
                </a:rPr>
                <a:t>+</a:t>
              </a:r>
              <a:endParaRPr/>
            </a:p>
          </p:txBody>
        </p:sp>
        <p:sp>
          <p:nvSpPr>
            <p:cNvPr id="1200" name="Google Shape;1200;p140"/>
            <p:cNvSpPr txBox="1"/>
            <p:nvPr/>
          </p:nvSpPr>
          <p:spPr>
            <a:xfrm>
              <a:off x="2822" y="1468"/>
              <a:ext cx="212"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Times New Roman"/>
                  <a:ea typeface="Times New Roman"/>
                  <a:cs typeface="Times New Roman"/>
                  <a:sym typeface="Times New Roman"/>
                </a:rPr>
                <a:t>-</a:t>
              </a:r>
              <a:endParaRPr/>
            </a:p>
          </p:txBody>
        </p:sp>
        <p:sp>
          <p:nvSpPr>
            <p:cNvPr id="1201" name="Google Shape;1201;p140"/>
            <p:cNvSpPr txBox="1"/>
            <p:nvPr/>
          </p:nvSpPr>
          <p:spPr>
            <a:xfrm>
              <a:off x="2294" y="2220"/>
              <a:ext cx="260" cy="3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New Roman"/>
                  <a:ea typeface="Times New Roman"/>
                  <a:cs typeface="Times New Roman"/>
                  <a:sym typeface="Times New Roman"/>
                </a:rPr>
                <a:t>+</a:t>
              </a:r>
              <a:endParaRPr/>
            </a:p>
          </p:txBody>
        </p:sp>
        <p:sp>
          <p:nvSpPr>
            <p:cNvPr id="1202" name="Google Shape;1202;p140"/>
            <p:cNvSpPr txBox="1"/>
            <p:nvPr/>
          </p:nvSpPr>
          <p:spPr>
            <a:xfrm>
              <a:off x="912" y="2834"/>
              <a:ext cx="212"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Times New Roman"/>
                  <a:ea typeface="Times New Roman"/>
                  <a:cs typeface="Times New Roman"/>
                  <a:sym typeface="Times New Roman"/>
                </a:rPr>
                <a:t>-</a:t>
              </a:r>
              <a:endParaRPr/>
            </a:p>
          </p:txBody>
        </p:sp>
        <p:cxnSp>
          <p:nvCxnSpPr>
            <p:cNvPr id="1203" name="Google Shape;1203;p140"/>
            <p:cNvCxnSpPr/>
            <p:nvPr/>
          </p:nvCxnSpPr>
          <p:spPr>
            <a:xfrm>
              <a:off x="1104" y="2736"/>
              <a:ext cx="336" cy="576"/>
            </a:xfrm>
            <a:prstGeom prst="straightConnector1">
              <a:avLst/>
            </a:prstGeom>
            <a:noFill/>
            <a:ln cap="flat" cmpd="sng" w="9525">
              <a:solidFill>
                <a:schemeClr val="dk1"/>
              </a:solidFill>
              <a:prstDash val="solid"/>
              <a:round/>
              <a:headEnd len="sm" w="sm" type="none"/>
              <a:tailEnd len="med" w="med" type="triangle"/>
            </a:ln>
          </p:spPr>
        </p:cxnSp>
      </p:gr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p141"/>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09" name="Google Shape;1209;p141"/>
          <p:cNvSpPr txBox="1"/>
          <p:nvPr>
            <p:ph idx="11" type="ftr"/>
          </p:nvPr>
        </p:nvSpPr>
        <p:spPr>
          <a:xfrm>
            <a:off x="10566400" y="6356351"/>
            <a:ext cx="1016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Database Security - Farkas</a:t>
            </a:r>
            <a:endParaRPr/>
          </a:p>
        </p:txBody>
      </p:sp>
      <p:sp>
        <p:nvSpPr>
          <p:cNvPr id="1210" name="Google Shape;1210;p141"/>
          <p:cNvSpPr txBox="1"/>
          <p:nvPr/>
        </p:nvSpPr>
        <p:spPr>
          <a:xfrm>
            <a:off x="1905000" y="381000"/>
            <a:ext cx="8229600" cy="730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dk2"/>
                </a:solidFill>
                <a:latin typeface="Calibri"/>
                <a:ea typeface="Calibri"/>
                <a:cs typeface="Calibri"/>
                <a:sym typeface="Calibri"/>
              </a:rPr>
              <a:t>Negative Authorization</a:t>
            </a:r>
            <a:endParaRPr/>
          </a:p>
        </p:txBody>
      </p:sp>
      <p:grpSp>
        <p:nvGrpSpPr>
          <p:cNvPr id="1211" name="Google Shape;1211;p141"/>
          <p:cNvGrpSpPr/>
          <p:nvPr/>
        </p:nvGrpSpPr>
        <p:grpSpPr>
          <a:xfrm>
            <a:off x="2667000" y="1038225"/>
            <a:ext cx="5410200" cy="3384550"/>
            <a:chOff x="768" y="1468"/>
            <a:chExt cx="3408" cy="2132"/>
          </a:xfrm>
        </p:grpSpPr>
        <p:sp>
          <p:nvSpPr>
            <p:cNvPr id="1212" name="Google Shape;1212;p141"/>
            <p:cNvSpPr/>
            <p:nvPr/>
          </p:nvSpPr>
          <p:spPr>
            <a:xfrm>
              <a:off x="768" y="2400"/>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213" name="Google Shape;1213;p141"/>
            <p:cNvSpPr/>
            <p:nvPr/>
          </p:nvSpPr>
          <p:spPr>
            <a:xfrm>
              <a:off x="3600" y="2352"/>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214" name="Google Shape;1214;p141"/>
            <p:cNvSpPr/>
            <p:nvPr/>
          </p:nvSpPr>
          <p:spPr>
            <a:xfrm>
              <a:off x="3600" y="1680"/>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215" name="Google Shape;1215;p141"/>
            <p:cNvSpPr/>
            <p:nvPr/>
          </p:nvSpPr>
          <p:spPr>
            <a:xfrm>
              <a:off x="1296" y="3264"/>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216" name="Google Shape;1216;p141"/>
            <p:cNvSpPr/>
            <p:nvPr/>
          </p:nvSpPr>
          <p:spPr>
            <a:xfrm>
              <a:off x="2064" y="1728"/>
              <a:ext cx="576"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217" name="Google Shape;1217;p141"/>
            <p:cNvSpPr txBox="1"/>
            <p:nvPr/>
          </p:nvSpPr>
          <p:spPr>
            <a:xfrm>
              <a:off x="902" y="2426"/>
              <a:ext cx="255"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a:t>
              </a:r>
              <a:endParaRPr/>
            </a:p>
          </p:txBody>
        </p:sp>
        <p:sp>
          <p:nvSpPr>
            <p:cNvPr id="1218" name="Google Shape;1218;p141"/>
            <p:cNvSpPr txBox="1"/>
            <p:nvPr/>
          </p:nvSpPr>
          <p:spPr>
            <a:xfrm>
              <a:off x="2246" y="1706"/>
              <a:ext cx="24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B</a:t>
              </a:r>
              <a:endParaRPr/>
            </a:p>
          </p:txBody>
        </p:sp>
        <p:sp>
          <p:nvSpPr>
            <p:cNvPr id="1219" name="Google Shape;1219;p141"/>
            <p:cNvSpPr txBox="1"/>
            <p:nvPr/>
          </p:nvSpPr>
          <p:spPr>
            <a:xfrm>
              <a:off x="1488" y="3264"/>
              <a:ext cx="24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C</a:t>
              </a:r>
              <a:endParaRPr/>
            </a:p>
          </p:txBody>
        </p:sp>
        <p:sp>
          <p:nvSpPr>
            <p:cNvPr id="1220" name="Google Shape;1220;p141"/>
            <p:cNvSpPr txBox="1"/>
            <p:nvPr/>
          </p:nvSpPr>
          <p:spPr>
            <a:xfrm>
              <a:off x="3782" y="1706"/>
              <a:ext cx="233"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E</a:t>
              </a:r>
              <a:endParaRPr/>
            </a:p>
          </p:txBody>
        </p:sp>
        <p:sp>
          <p:nvSpPr>
            <p:cNvPr id="1221" name="Google Shape;1221;p141"/>
            <p:cNvSpPr txBox="1"/>
            <p:nvPr/>
          </p:nvSpPr>
          <p:spPr>
            <a:xfrm>
              <a:off x="3744" y="2400"/>
              <a:ext cx="255"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D</a:t>
              </a:r>
              <a:endParaRPr/>
            </a:p>
          </p:txBody>
        </p:sp>
        <p:cxnSp>
          <p:nvCxnSpPr>
            <p:cNvPr id="1222" name="Google Shape;1222;p141"/>
            <p:cNvCxnSpPr/>
            <p:nvPr/>
          </p:nvCxnSpPr>
          <p:spPr>
            <a:xfrm flipH="1" rot="10800000">
              <a:off x="1200" y="1968"/>
              <a:ext cx="912" cy="480"/>
            </a:xfrm>
            <a:prstGeom prst="straightConnector1">
              <a:avLst/>
            </a:prstGeom>
            <a:noFill/>
            <a:ln cap="flat" cmpd="sng" w="9525">
              <a:solidFill>
                <a:schemeClr val="dk1"/>
              </a:solidFill>
              <a:prstDash val="solid"/>
              <a:round/>
              <a:headEnd len="sm" w="sm" type="none"/>
              <a:tailEnd len="med" w="med" type="triangle"/>
            </a:ln>
          </p:spPr>
        </p:cxnSp>
        <p:cxnSp>
          <p:nvCxnSpPr>
            <p:cNvPr id="1223" name="Google Shape;1223;p141"/>
            <p:cNvCxnSpPr/>
            <p:nvPr/>
          </p:nvCxnSpPr>
          <p:spPr>
            <a:xfrm>
              <a:off x="2640" y="1872"/>
              <a:ext cx="960" cy="0"/>
            </a:xfrm>
            <a:prstGeom prst="straightConnector1">
              <a:avLst/>
            </a:prstGeom>
            <a:noFill/>
            <a:ln cap="flat" cmpd="sng" w="9525">
              <a:solidFill>
                <a:schemeClr val="dk1"/>
              </a:solidFill>
              <a:prstDash val="solid"/>
              <a:round/>
              <a:headEnd len="sm" w="sm" type="none"/>
              <a:tailEnd len="med" w="med" type="triangle"/>
            </a:ln>
          </p:spPr>
        </p:cxnSp>
        <p:cxnSp>
          <p:nvCxnSpPr>
            <p:cNvPr id="1224" name="Google Shape;1224;p141"/>
            <p:cNvCxnSpPr/>
            <p:nvPr/>
          </p:nvCxnSpPr>
          <p:spPr>
            <a:xfrm>
              <a:off x="1344" y="2544"/>
              <a:ext cx="2256" cy="0"/>
            </a:xfrm>
            <a:prstGeom prst="straightConnector1">
              <a:avLst/>
            </a:prstGeom>
            <a:noFill/>
            <a:ln cap="flat" cmpd="sng" w="9525">
              <a:solidFill>
                <a:schemeClr val="dk1"/>
              </a:solidFill>
              <a:prstDash val="solid"/>
              <a:round/>
              <a:headEnd len="sm" w="sm" type="none"/>
              <a:tailEnd len="med" w="med" type="triangle"/>
            </a:ln>
          </p:spPr>
        </p:cxnSp>
        <p:sp>
          <p:nvSpPr>
            <p:cNvPr id="1225" name="Google Shape;1225;p141"/>
            <p:cNvSpPr txBox="1"/>
            <p:nvPr/>
          </p:nvSpPr>
          <p:spPr>
            <a:xfrm>
              <a:off x="1382" y="1932"/>
              <a:ext cx="260" cy="3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New Roman"/>
                  <a:ea typeface="Times New Roman"/>
                  <a:cs typeface="Times New Roman"/>
                  <a:sym typeface="Times New Roman"/>
                </a:rPr>
                <a:t>+</a:t>
              </a:r>
              <a:endParaRPr/>
            </a:p>
          </p:txBody>
        </p:sp>
        <p:sp>
          <p:nvSpPr>
            <p:cNvPr id="1226" name="Google Shape;1226;p141"/>
            <p:cNvSpPr txBox="1"/>
            <p:nvPr/>
          </p:nvSpPr>
          <p:spPr>
            <a:xfrm>
              <a:off x="2822" y="1468"/>
              <a:ext cx="212"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Times New Roman"/>
                  <a:ea typeface="Times New Roman"/>
                  <a:cs typeface="Times New Roman"/>
                  <a:sym typeface="Times New Roman"/>
                </a:rPr>
                <a:t>-</a:t>
              </a:r>
              <a:endParaRPr/>
            </a:p>
          </p:txBody>
        </p:sp>
        <p:sp>
          <p:nvSpPr>
            <p:cNvPr id="1227" name="Google Shape;1227;p141"/>
            <p:cNvSpPr txBox="1"/>
            <p:nvPr/>
          </p:nvSpPr>
          <p:spPr>
            <a:xfrm>
              <a:off x="2294" y="2220"/>
              <a:ext cx="260" cy="3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New Roman"/>
                  <a:ea typeface="Times New Roman"/>
                  <a:cs typeface="Times New Roman"/>
                  <a:sym typeface="Times New Roman"/>
                </a:rPr>
                <a:t>+</a:t>
              </a:r>
              <a:endParaRPr/>
            </a:p>
          </p:txBody>
        </p:sp>
        <p:sp>
          <p:nvSpPr>
            <p:cNvPr id="1228" name="Google Shape;1228;p141"/>
            <p:cNvSpPr txBox="1"/>
            <p:nvPr/>
          </p:nvSpPr>
          <p:spPr>
            <a:xfrm>
              <a:off x="912" y="2834"/>
              <a:ext cx="212"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Times New Roman"/>
                  <a:ea typeface="Times New Roman"/>
                  <a:cs typeface="Times New Roman"/>
                  <a:sym typeface="Times New Roman"/>
                </a:rPr>
                <a:t>-</a:t>
              </a:r>
              <a:endParaRPr/>
            </a:p>
          </p:txBody>
        </p:sp>
        <p:cxnSp>
          <p:nvCxnSpPr>
            <p:cNvPr id="1229" name="Google Shape;1229;p141"/>
            <p:cNvCxnSpPr/>
            <p:nvPr/>
          </p:nvCxnSpPr>
          <p:spPr>
            <a:xfrm>
              <a:off x="1104" y="2736"/>
              <a:ext cx="336" cy="576"/>
            </a:xfrm>
            <a:prstGeom prst="straightConnector1">
              <a:avLst/>
            </a:prstGeom>
            <a:noFill/>
            <a:ln cap="flat" cmpd="sng" w="9525">
              <a:solidFill>
                <a:schemeClr val="dk1"/>
              </a:solidFill>
              <a:prstDash val="solid"/>
              <a:round/>
              <a:headEnd len="sm" w="sm" type="none"/>
              <a:tailEnd len="med" w="med" type="triangle"/>
            </a:ln>
          </p:spPr>
        </p:cxnSp>
      </p:grpSp>
      <p:cxnSp>
        <p:nvCxnSpPr>
          <p:cNvPr id="1230" name="Google Shape;1230;p141"/>
          <p:cNvCxnSpPr/>
          <p:nvPr/>
        </p:nvCxnSpPr>
        <p:spPr>
          <a:xfrm>
            <a:off x="5562600" y="1873250"/>
            <a:ext cx="1752600" cy="609600"/>
          </a:xfrm>
          <a:prstGeom prst="straightConnector1">
            <a:avLst/>
          </a:prstGeom>
          <a:noFill/>
          <a:ln cap="flat" cmpd="sng" w="19050">
            <a:solidFill>
              <a:schemeClr val="dk1"/>
            </a:solidFill>
            <a:prstDash val="solid"/>
            <a:round/>
            <a:headEnd len="sm" w="sm" type="none"/>
            <a:tailEnd len="med" w="med" type="triangle"/>
          </a:ln>
        </p:spPr>
      </p:cxnSp>
      <p:sp>
        <p:nvSpPr>
          <p:cNvPr id="1231" name="Google Shape;1231;p141"/>
          <p:cNvSpPr txBox="1"/>
          <p:nvPr/>
        </p:nvSpPr>
        <p:spPr>
          <a:xfrm>
            <a:off x="6308725" y="1689100"/>
            <a:ext cx="336550" cy="641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Times New Roman"/>
                <a:ea typeface="Times New Roman"/>
                <a:cs typeface="Times New Roman"/>
                <a:sym typeface="Times New Roman"/>
              </a:rPr>
              <a:t>-</a:t>
            </a:r>
            <a:endParaRPr/>
          </a:p>
        </p:txBody>
      </p:sp>
      <p:sp>
        <p:nvSpPr>
          <p:cNvPr id="1232" name="Google Shape;1232;p141"/>
          <p:cNvSpPr/>
          <p:nvPr/>
        </p:nvSpPr>
        <p:spPr>
          <a:xfrm>
            <a:off x="7239000" y="3778250"/>
            <a:ext cx="914400" cy="5334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233" name="Google Shape;1233;p141"/>
          <p:cNvSpPr txBox="1"/>
          <p:nvPr/>
        </p:nvSpPr>
        <p:spPr>
          <a:xfrm>
            <a:off x="7451726" y="3819525"/>
            <a:ext cx="354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F</a:t>
            </a:r>
            <a:endParaRPr/>
          </a:p>
        </p:txBody>
      </p:sp>
      <p:cxnSp>
        <p:nvCxnSpPr>
          <p:cNvPr id="1234" name="Google Shape;1234;p141"/>
          <p:cNvCxnSpPr/>
          <p:nvPr/>
        </p:nvCxnSpPr>
        <p:spPr>
          <a:xfrm>
            <a:off x="7620000" y="2940050"/>
            <a:ext cx="0" cy="838200"/>
          </a:xfrm>
          <a:prstGeom prst="straightConnector1">
            <a:avLst/>
          </a:prstGeom>
          <a:noFill/>
          <a:ln cap="flat" cmpd="sng" w="9525">
            <a:solidFill>
              <a:schemeClr val="dk1"/>
            </a:solidFill>
            <a:prstDash val="solid"/>
            <a:round/>
            <a:headEnd len="sm" w="sm" type="none"/>
            <a:tailEnd len="med" w="med" type="triangle"/>
          </a:ln>
        </p:spPr>
      </p:cxnSp>
      <p:sp>
        <p:nvSpPr>
          <p:cNvPr id="1235" name="Google Shape;1235;p141"/>
          <p:cNvSpPr txBox="1"/>
          <p:nvPr/>
        </p:nvSpPr>
        <p:spPr>
          <a:xfrm>
            <a:off x="7680325" y="3035300"/>
            <a:ext cx="41275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New Roman"/>
                <a:ea typeface="Times New Roman"/>
                <a:cs typeface="Times New Roman"/>
                <a:sym typeface="Times New Roman"/>
              </a:rPr>
              <a:t>+</a:t>
            </a:r>
            <a:endParaRPr/>
          </a:p>
        </p:txBody>
      </p:sp>
      <p:sp>
        <p:nvSpPr>
          <p:cNvPr id="1236" name="Google Shape;1236;p141"/>
          <p:cNvSpPr txBox="1"/>
          <p:nvPr/>
        </p:nvSpPr>
        <p:spPr>
          <a:xfrm>
            <a:off x="2667000" y="4800601"/>
            <a:ext cx="6400800" cy="830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What should happen with the privilege given by D</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To F?  </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0" name="Shape 1240"/>
        <p:cNvGrpSpPr/>
        <p:nvPr/>
      </p:nvGrpSpPr>
      <p:grpSpPr>
        <a:xfrm>
          <a:off x="0" y="0"/>
          <a:ext cx="0" cy="0"/>
          <a:chOff x="0" y="0"/>
          <a:chExt cx="0" cy="0"/>
        </a:xfrm>
      </p:grpSpPr>
      <p:sp>
        <p:nvSpPr>
          <p:cNvPr id="1241" name="Google Shape;1241;p142"/>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42" name="Google Shape;1242;p142"/>
          <p:cNvSpPr txBox="1"/>
          <p:nvPr/>
        </p:nvSpPr>
        <p:spPr>
          <a:xfrm>
            <a:off x="1981200" y="685800"/>
            <a:ext cx="8229600" cy="730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dk2"/>
                </a:solidFill>
                <a:latin typeface="Times New Roman"/>
                <a:ea typeface="Times New Roman"/>
                <a:cs typeface="Times New Roman"/>
                <a:sym typeface="Times New Roman"/>
              </a:rPr>
              <a:t>Query Modification</a:t>
            </a:r>
            <a:endParaRPr/>
          </a:p>
        </p:txBody>
      </p:sp>
      <p:sp>
        <p:nvSpPr>
          <p:cNvPr id="1243" name="Google Shape;1243;p142"/>
          <p:cNvSpPr txBox="1"/>
          <p:nvPr/>
        </p:nvSpPr>
        <p:spPr>
          <a:xfrm>
            <a:off x="1981200" y="156845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680"/>
              <a:buFont typeface="Noto Sans Symbols"/>
              <a:buChar char="■"/>
            </a:pPr>
            <a:r>
              <a:rPr lang="en-US" sz="2400">
                <a:solidFill>
                  <a:schemeClr val="dk1"/>
                </a:solidFill>
                <a:latin typeface="Constantia"/>
                <a:ea typeface="Constantia"/>
                <a:cs typeface="Constantia"/>
                <a:sym typeface="Constantia"/>
              </a:rPr>
              <a:t>GRANT SELECT(NAME) ON </a:t>
            </a:r>
            <a:r>
              <a:rPr i="1" lang="en-US" sz="2400">
                <a:solidFill>
                  <a:schemeClr val="dk1"/>
                </a:solidFill>
                <a:latin typeface="Constantia"/>
                <a:ea typeface="Constantia"/>
                <a:cs typeface="Constantia"/>
                <a:sym typeface="Constantia"/>
              </a:rPr>
              <a:t>Student</a:t>
            </a:r>
            <a:r>
              <a:rPr lang="en-US" sz="2400">
                <a:solidFill>
                  <a:schemeClr val="dk1"/>
                </a:solidFill>
                <a:latin typeface="Constantia"/>
                <a:ea typeface="Constantia"/>
                <a:cs typeface="Constantia"/>
                <a:sym typeface="Constantia"/>
              </a:rPr>
              <a:t> TO Blue WHERE COURSE=“CSCE</a:t>
            </a:r>
            <a:r>
              <a:rPr lang="en-US" sz="2800">
                <a:solidFill>
                  <a:schemeClr val="dk1"/>
                </a:solidFill>
                <a:latin typeface="Constantia"/>
                <a:ea typeface="Constantia"/>
                <a:cs typeface="Constantia"/>
                <a:sym typeface="Constantia"/>
              </a:rPr>
              <a:t> 590”</a:t>
            </a:r>
            <a:endParaRPr/>
          </a:p>
          <a:p>
            <a:pPr indent="-342900" lvl="0" marL="342900" marR="0" rtl="0" algn="l">
              <a:lnSpc>
                <a:spcPct val="90000"/>
              </a:lnSpc>
              <a:spcBef>
                <a:spcPts val="560"/>
              </a:spcBef>
              <a:spcAft>
                <a:spcPts val="0"/>
              </a:spcAft>
              <a:buNone/>
            </a:pPr>
            <a:r>
              <a:t/>
            </a:r>
            <a:endParaRPr sz="2800">
              <a:solidFill>
                <a:schemeClr val="dk1"/>
              </a:solidFill>
              <a:latin typeface="Constantia"/>
              <a:ea typeface="Constantia"/>
              <a:cs typeface="Constantia"/>
              <a:sym typeface="Constantia"/>
            </a:endParaRPr>
          </a:p>
          <a:p>
            <a:pPr indent="-342900" lvl="0" marL="342900" marR="0" rtl="0" algn="l">
              <a:lnSpc>
                <a:spcPct val="90000"/>
              </a:lnSpc>
              <a:spcBef>
                <a:spcPts val="480"/>
              </a:spcBef>
              <a:spcAft>
                <a:spcPts val="0"/>
              </a:spcAft>
              <a:buClr>
                <a:schemeClr val="hlink"/>
              </a:buClr>
              <a:buSzPts val="1680"/>
              <a:buFont typeface="Noto Sans Symbols"/>
              <a:buChar char="■"/>
            </a:pPr>
            <a:r>
              <a:rPr b="1" lang="en-US" sz="2400">
                <a:solidFill>
                  <a:schemeClr val="dk1"/>
                </a:solidFill>
                <a:latin typeface="Constantia"/>
                <a:ea typeface="Constantia"/>
                <a:cs typeface="Constantia"/>
                <a:sym typeface="Constantia"/>
              </a:rPr>
              <a:t>Blue’s query:</a:t>
            </a:r>
            <a:endParaRPr/>
          </a:p>
          <a:p>
            <a:pPr indent="-342900" lvl="0" marL="342900" marR="0" rtl="0" algn="l">
              <a:lnSpc>
                <a:spcPct val="90000"/>
              </a:lnSpc>
              <a:spcBef>
                <a:spcPts val="480"/>
              </a:spcBef>
              <a:spcAft>
                <a:spcPts val="0"/>
              </a:spcAft>
              <a:buNone/>
            </a:pPr>
            <a:r>
              <a:rPr lang="en-US" sz="2400">
                <a:solidFill>
                  <a:schemeClr val="dk1"/>
                </a:solidFill>
                <a:latin typeface="Constantia"/>
                <a:ea typeface="Constantia"/>
                <a:cs typeface="Constantia"/>
                <a:sym typeface="Constantia"/>
              </a:rPr>
              <a:t>	SELECT * </a:t>
            </a:r>
            <a:endParaRPr/>
          </a:p>
          <a:p>
            <a:pPr indent="-342900" lvl="0" marL="342900" marR="0" rtl="0" algn="l">
              <a:lnSpc>
                <a:spcPct val="90000"/>
              </a:lnSpc>
              <a:spcBef>
                <a:spcPts val="480"/>
              </a:spcBef>
              <a:spcAft>
                <a:spcPts val="0"/>
              </a:spcAft>
              <a:buNone/>
            </a:pPr>
            <a:r>
              <a:rPr lang="en-US" sz="2400">
                <a:solidFill>
                  <a:schemeClr val="dk1"/>
                </a:solidFill>
                <a:latin typeface="Constantia"/>
                <a:ea typeface="Constantia"/>
                <a:cs typeface="Constantia"/>
                <a:sym typeface="Constantia"/>
              </a:rPr>
              <a:t>	FROM </a:t>
            </a:r>
            <a:r>
              <a:rPr i="1" lang="en-US" sz="2400">
                <a:solidFill>
                  <a:schemeClr val="dk1"/>
                </a:solidFill>
                <a:latin typeface="Constantia"/>
                <a:ea typeface="Constantia"/>
                <a:cs typeface="Constantia"/>
                <a:sym typeface="Constantia"/>
              </a:rPr>
              <a:t>Student</a:t>
            </a:r>
            <a:endParaRPr/>
          </a:p>
          <a:p>
            <a:pPr indent="-342900" lvl="0" marL="342900" marR="0" rtl="0" algn="l">
              <a:lnSpc>
                <a:spcPct val="90000"/>
              </a:lnSpc>
              <a:spcBef>
                <a:spcPts val="480"/>
              </a:spcBef>
              <a:spcAft>
                <a:spcPts val="0"/>
              </a:spcAft>
              <a:buNone/>
            </a:pPr>
            <a:r>
              <a:t/>
            </a:r>
            <a:endParaRPr i="1" sz="2400">
              <a:solidFill>
                <a:schemeClr val="dk1"/>
              </a:solidFill>
              <a:latin typeface="Constantia"/>
              <a:ea typeface="Constantia"/>
              <a:cs typeface="Constantia"/>
              <a:sym typeface="Constantia"/>
            </a:endParaRPr>
          </a:p>
          <a:p>
            <a:pPr indent="-342900" lvl="0" marL="342900" marR="0" rtl="0" algn="l">
              <a:lnSpc>
                <a:spcPct val="90000"/>
              </a:lnSpc>
              <a:spcBef>
                <a:spcPts val="480"/>
              </a:spcBef>
              <a:spcAft>
                <a:spcPts val="0"/>
              </a:spcAft>
              <a:buClr>
                <a:schemeClr val="hlink"/>
              </a:buClr>
              <a:buSzPts val="1680"/>
              <a:buFont typeface="Noto Sans Symbols"/>
              <a:buChar char="■"/>
            </a:pPr>
            <a:r>
              <a:rPr b="1" lang="en-US" sz="2400">
                <a:solidFill>
                  <a:schemeClr val="dk1"/>
                </a:solidFill>
                <a:latin typeface="Constantia"/>
                <a:ea typeface="Constantia"/>
                <a:cs typeface="Constantia"/>
                <a:sym typeface="Constantia"/>
              </a:rPr>
              <a:t>Modified query:</a:t>
            </a:r>
            <a:endParaRPr/>
          </a:p>
          <a:p>
            <a:pPr indent="-342900" lvl="0" marL="342900" marR="0" rtl="0" algn="l">
              <a:lnSpc>
                <a:spcPct val="90000"/>
              </a:lnSpc>
              <a:spcBef>
                <a:spcPts val="480"/>
              </a:spcBef>
              <a:spcAft>
                <a:spcPts val="0"/>
              </a:spcAft>
              <a:buNone/>
            </a:pPr>
            <a:r>
              <a:rPr lang="en-US" sz="2400">
                <a:solidFill>
                  <a:schemeClr val="dk1"/>
                </a:solidFill>
                <a:latin typeface="Constantia"/>
                <a:ea typeface="Constantia"/>
                <a:cs typeface="Constantia"/>
                <a:sym typeface="Constantia"/>
              </a:rPr>
              <a:t>	SELECT NAME</a:t>
            </a:r>
            <a:endParaRPr/>
          </a:p>
          <a:p>
            <a:pPr indent="-342900" lvl="0" marL="342900" marR="0" rtl="0" algn="l">
              <a:lnSpc>
                <a:spcPct val="90000"/>
              </a:lnSpc>
              <a:spcBef>
                <a:spcPts val="480"/>
              </a:spcBef>
              <a:spcAft>
                <a:spcPts val="0"/>
              </a:spcAft>
              <a:buNone/>
            </a:pPr>
            <a:r>
              <a:rPr lang="en-US" sz="2400">
                <a:solidFill>
                  <a:schemeClr val="dk1"/>
                </a:solidFill>
                <a:latin typeface="Constantia"/>
                <a:ea typeface="Constantia"/>
                <a:cs typeface="Constantia"/>
                <a:sym typeface="Constantia"/>
              </a:rPr>
              <a:t>	FROM </a:t>
            </a:r>
            <a:r>
              <a:rPr i="1" lang="en-US" sz="2400">
                <a:solidFill>
                  <a:schemeClr val="dk1"/>
                </a:solidFill>
                <a:latin typeface="Constantia"/>
                <a:ea typeface="Constantia"/>
                <a:cs typeface="Constantia"/>
                <a:sym typeface="Constantia"/>
              </a:rPr>
              <a:t>Student</a:t>
            </a:r>
            <a:endParaRPr/>
          </a:p>
          <a:p>
            <a:pPr indent="-342900" lvl="0" marL="342900" marR="0" rtl="0" algn="l">
              <a:lnSpc>
                <a:spcPct val="90000"/>
              </a:lnSpc>
              <a:spcBef>
                <a:spcPts val="480"/>
              </a:spcBef>
              <a:spcAft>
                <a:spcPts val="0"/>
              </a:spcAft>
              <a:buNone/>
            </a:pPr>
            <a:r>
              <a:rPr lang="en-US" sz="2400">
                <a:solidFill>
                  <a:schemeClr val="dk1"/>
                </a:solidFill>
                <a:latin typeface="Constantia"/>
                <a:ea typeface="Constantia"/>
                <a:cs typeface="Constantia"/>
                <a:sym typeface="Constantia"/>
              </a:rPr>
              <a:t>	WHERE COURSE=“CSCE 590”</a:t>
            </a:r>
            <a:endParaRPr/>
          </a:p>
          <a:p>
            <a:pPr indent="-342900" lvl="0" marL="342900" marR="0" rtl="0" algn="l">
              <a:lnSpc>
                <a:spcPct val="90000"/>
              </a:lnSpc>
              <a:spcBef>
                <a:spcPts val="480"/>
              </a:spcBef>
              <a:spcAft>
                <a:spcPts val="0"/>
              </a:spcAft>
              <a:buNone/>
            </a:pPr>
            <a:r>
              <a:t/>
            </a:r>
            <a:endParaRPr sz="2400">
              <a:solidFill>
                <a:schemeClr val="dk1"/>
              </a:solidFill>
              <a:latin typeface="Constantia"/>
              <a:ea typeface="Constantia"/>
              <a:cs typeface="Constantia"/>
              <a:sym typeface="Constantia"/>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id="1248" name="Google Shape;1248;p143"/>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49" name="Google Shape;1249;p143"/>
          <p:cNvSpPr txBox="1"/>
          <p:nvPr/>
        </p:nvSpPr>
        <p:spPr>
          <a:xfrm>
            <a:off x="2057400" y="609600"/>
            <a:ext cx="8229600" cy="730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dk2"/>
                </a:solidFill>
                <a:latin typeface="Calibri"/>
                <a:ea typeface="Calibri"/>
                <a:cs typeface="Calibri"/>
                <a:sym typeface="Calibri"/>
              </a:rPr>
              <a:t>DAC Overview</a:t>
            </a:r>
            <a:endParaRPr/>
          </a:p>
        </p:txBody>
      </p:sp>
      <p:sp>
        <p:nvSpPr>
          <p:cNvPr id="1250" name="Google Shape;1250;p143"/>
          <p:cNvSpPr txBox="1"/>
          <p:nvPr/>
        </p:nvSpPr>
        <p:spPr>
          <a:xfrm>
            <a:off x="2057400" y="149225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240"/>
              <a:buFont typeface="Noto Sans Symbols"/>
              <a:buChar char="■"/>
            </a:pPr>
            <a:r>
              <a:rPr lang="en-US" sz="3200">
                <a:solidFill>
                  <a:schemeClr val="dk1"/>
                </a:solidFill>
                <a:latin typeface="Constantia"/>
                <a:ea typeface="Constantia"/>
                <a:cs typeface="Constantia"/>
                <a:sym typeface="Constantia"/>
              </a:rPr>
              <a:t>Advantages:</a:t>
            </a:r>
            <a:endParaRPr/>
          </a:p>
          <a:p>
            <a:pPr indent="-285750" lvl="1" marL="742950" marR="0" rtl="0" algn="l">
              <a:lnSpc>
                <a:spcPct val="90000"/>
              </a:lnSpc>
              <a:spcBef>
                <a:spcPts val="560"/>
              </a:spcBef>
              <a:spcAft>
                <a:spcPts val="0"/>
              </a:spcAft>
              <a:buClr>
                <a:schemeClr val="accent2"/>
              </a:buClr>
              <a:buSzPts val="1960"/>
              <a:buFont typeface="Noto Sans Symbols"/>
              <a:buChar char="■"/>
            </a:pPr>
            <a:r>
              <a:rPr b="0" i="0" lang="en-US" sz="2800" u="none" cap="none" strike="noStrike">
                <a:solidFill>
                  <a:schemeClr val="dk1"/>
                </a:solidFill>
                <a:latin typeface="Constantia"/>
                <a:ea typeface="Constantia"/>
                <a:cs typeface="Constantia"/>
                <a:sym typeface="Constantia"/>
              </a:rPr>
              <a:t>Intuitive</a:t>
            </a:r>
            <a:endParaRPr/>
          </a:p>
          <a:p>
            <a:pPr indent="-285750" lvl="1" marL="742950" marR="0" rtl="0" algn="l">
              <a:lnSpc>
                <a:spcPct val="90000"/>
              </a:lnSpc>
              <a:spcBef>
                <a:spcPts val="560"/>
              </a:spcBef>
              <a:spcAft>
                <a:spcPts val="0"/>
              </a:spcAft>
              <a:buClr>
                <a:schemeClr val="accent2"/>
              </a:buClr>
              <a:buSzPts val="1960"/>
              <a:buFont typeface="Noto Sans Symbols"/>
              <a:buChar char="■"/>
            </a:pPr>
            <a:r>
              <a:rPr b="0" i="0" lang="en-US" sz="2800" u="none" cap="none" strike="noStrike">
                <a:solidFill>
                  <a:schemeClr val="dk1"/>
                </a:solidFill>
                <a:latin typeface="Constantia"/>
                <a:ea typeface="Constantia"/>
                <a:cs typeface="Constantia"/>
                <a:sym typeface="Constantia"/>
              </a:rPr>
              <a:t>Easy to implement</a:t>
            </a:r>
            <a:endParaRPr/>
          </a:p>
          <a:p>
            <a:pPr indent="-342900" lvl="0" marL="342900" marR="0" rtl="0" algn="l">
              <a:lnSpc>
                <a:spcPct val="90000"/>
              </a:lnSpc>
              <a:spcBef>
                <a:spcPts val="640"/>
              </a:spcBef>
              <a:spcAft>
                <a:spcPts val="0"/>
              </a:spcAft>
              <a:buClr>
                <a:schemeClr val="hlink"/>
              </a:buClr>
              <a:buSzPts val="2240"/>
              <a:buFont typeface="Noto Sans Symbols"/>
              <a:buChar char="■"/>
            </a:pPr>
            <a:r>
              <a:rPr lang="en-US" sz="3200">
                <a:solidFill>
                  <a:schemeClr val="dk1"/>
                </a:solidFill>
                <a:latin typeface="Constantia"/>
                <a:ea typeface="Constantia"/>
                <a:cs typeface="Constantia"/>
                <a:sym typeface="Constantia"/>
              </a:rPr>
              <a:t>Disadvantages:</a:t>
            </a:r>
            <a:endParaRPr/>
          </a:p>
          <a:p>
            <a:pPr indent="-285750" lvl="1" marL="742950" marR="0" rtl="0" algn="l">
              <a:lnSpc>
                <a:spcPct val="90000"/>
              </a:lnSpc>
              <a:spcBef>
                <a:spcPts val="560"/>
              </a:spcBef>
              <a:spcAft>
                <a:spcPts val="0"/>
              </a:spcAft>
              <a:buClr>
                <a:schemeClr val="accent2"/>
              </a:buClr>
              <a:buSzPts val="1960"/>
              <a:buFont typeface="Noto Sans Symbols"/>
              <a:buChar char="■"/>
            </a:pPr>
            <a:r>
              <a:rPr b="0" i="0" lang="en-US" sz="2800" u="none" cap="none" strike="noStrike">
                <a:solidFill>
                  <a:schemeClr val="dk1"/>
                </a:solidFill>
                <a:latin typeface="Constantia"/>
                <a:ea typeface="Constantia"/>
                <a:cs typeface="Constantia"/>
                <a:sym typeface="Constantia"/>
              </a:rPr>
              <a:t>Inherent vulnerability (look TH example)</a:t>
            </a:r>
            <a:endParaRPr/>
          </a:p>
          <a:p>
            <a:pPr indent="-285750" lvl="1" marL="742950" marR="0" rtl="0" algn="l">
              <a:lnSpc>
                <a:spcPct val="90000"/>
              </a:lnSpc>
              <a:spcBef>
                <a:spcPts val="560"/>
              </a:spcBef>
              <a:spcAft>
                <a:spcPts val="0"/>
              </a:spcAft>
              <a:buClr>
                <a:schemeClr val="accent2"/>
              </a:buClr>
              <a:buSzPts val="1960"/>
              <a:buFont typeface="Noto Sans Symbols"/>
              <a:buChar char="■"/>
            </a:pPr>
            <a:r>
              <a:rPr b="0" i="0" lang="en-US" sz="2800" u="none" cap="none" strike="noStrike">
                <a:solidFill>
                  <a:schemeClr val="dk1"/>
                </a:solidFill>
                <a:latin typeface="Constantia"/>
                <a:ea typeface="Constantia"/>
                <a:cs typeface="Constantia"/>
                <a:sym typeface="Constantia"/>
              </a:rPr>
              <a:t>Maintenance of ACL or Capability lists</a:t>
            </a:r>
            <a:endParaRPr/>
          </a:p>
          <a:p>
            <a:pPr indent="-285750" lvl="1" marL="742950" marR="0" rtl="0" algn="l">
              <a:lnSpc>
                <a:spcPct val="90000"/>
              </a:lnSpc>
              <a:spcBef>
                <a:spcPts val="560"/>
              </a:spcBef>
              <a:spcAft>
                <a:spcPts val="0"/>
              </a:spcAft>
              <a:buClr>
                <a:schemeClr val="accent2"/>
              </a:buClr>
              <a:buSzPts val="1960"/>
              <a:buFont typeface="Noto Sans Symbols"/>
              <a:buChar char="■"/>
            </a:pPr>
            <a:r>
              <a:rPr b="0" i="0" lang="en-US" sz="2800" u="none" cap="none" strike="noStrike">
                <a:solidFill>
                  <a:schemeClr val="dk1"/>
                </a:solidFill>
                <a:latin typeface="Constantia"/>
                <a:ea typeface="Constantia"/>
                <a:cs typeface="Constantia"/>
                <a:sym typeface="Constantia"/>
              </a:rPr>
              <a:t>Maintenance of Grant/Revoke</a:t>
            </a:r>
            <a:endParaRPr/>
          </a:p>
          <a:p>
            <a:pPr indent="-285750" lvl="1" marL="742950" marR="0" rtl="0" algn="l">
              <a:lnSpc>
                <a:spcPct val="90000"/>
              </a:lnSpc>
              <a:spcBef>
                <a:spcPts val="560"/>
              </a:spcBef>
              <a:spcAft>
                <a:spcPts val="0"/>
              </a:spcAft>
              <a:buClr>
                <a:schemeClr val="accent2"/>
              </a:buClr>
              <a:buSzPts val="1960"/>
              <a:buFont typeface="Noto Sans Symbols"/>
              <a:buChar char="■"/>
            </a:pPr>
            <a:r>
              <a:rPr b="0" i="0" lang="en-US" sz="2800" u="none" cap="none" strike="noStrike">
                <a:solidFill>
                  <a:schemeClr val="dk1"/>
                </a:solidFill>
                <a:latin typeface="Constantia"/>
                <a:ea typeface="Constantia"/>
                <a:cs typeface="Constantia"/>
                <a:sym typeface="Constantia"/>
              </a:rPr>
              <a:t>Limited power of negative authorization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609600" y="204789"/>
            <a:ext cx="10972800" cy="694113"/>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Control measures:</a:t>
            </a:r>
            <a:endParaRPr/>
          </a:p>
        </p:txBody>
      </p:sp>
      <p:sp>
        <p:nvSpPr>
          <p:cNvPr id="212" name="Google Shape;212;p27"/>
          <p:cNvSpPr txBox="1"/>
          <p:nvPr>
            <p:ph idx="1" type="body"/>
          </p:nvPr>
        </p:nvSpPr>
        <p:spPr>
          <a:xfrm>
            <a:off x="609600" y="898902"/>
            <a:ext cx="10972800" cy="54257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80"/>
              <a:buChar char="⚫"/>
            </a:pPr>
            <a:r>
              <a:rPr lang="en-US" sz="2400"/>
              <a:t>To protect databases against these types of threats four kinds of  countermeasures(</a:t>
            </a:r>
            <a:r>
              <a:rPr b="1" lang="en-US" sz="2400"/>
              <a:t>an action taken against an unwanted action )</a:t>
            </a:r>
            <a:r>
              <a:rPr lang="en-US" sz="2400"/>
              <a:t> can be implemented:</a:t>
            </a:r>
            <a:endParaRPr/>
          </a:p>
          <a:p>
            <a:pPr indent="-246380" lvl="1" marL="640080" rtl="0" algn="l">
              <a:spcBef>
                <a:spcPts val="440"/>
              </a:spcBef>
              <a:spcAft>
                <a:spcPts val="0"/>
              </a:spcAft>
              <a:buSzPts val="1870"/>
              <a:buChar char="⚫"/>
            </a:pPr>
            <a:r>
              <a:rPr b="1" lang="en-US" sz="2200"/>
              <a:t>Access control</a:t>
            </a:r>
            <a:endParaRPr/>
          </a:p>
          <a:p>
            <a:pPr indent="-246380" lvl="2" marL="914400" rtl="0" algn="l">
              <a:spcBef>
                <a:spcPts val="380"/>
              </a:spcBef>
              <a:spcAft>
                <a:spcPts val="0"/>
              </a:spcAft>
              <a:buSzPts val="1330"/>
              <a:buChar char="⚫"/>
            </a:pPr>
            <a:r>
              <a:rPr b="1" lang="en-US" sz="1900"/>
              <a:t>is Mechanism which includes mechanism for restriction access to the database system  as a whole</a:t>
            </a:r>
            <a:endParaRPr/>
          </a:p>
          <a:p>
            <a:pPr indent="-246380" lvl="1" marL="640080" rtl="0" algn="l">
              <a:spcBef>
                <a:spcPts val="440"/>
              </a:spcBef>
              <a:spcAft>
                <a:spcPts val="0"/>
              </a:spcAft>
              <a:buSzPts val="1870"/>
              <a:buChar char="⚫"/>
            </a:pPr>
            <a:r>
              <a:rPr b="1" lang="en-US" sz="2200"/>
              <a:t>Inference control</a:t>
            </a:r>
            <a:endParaRPr/>
          </a:p>
          <a:p>
            <a:pPr indent="-246380" lvl="2" marL="914400" rtl="0" algn="l">
              <a:spcBef>
                <a:spcPts val="380"/>
              </a:spcBef>
              <a:spcAft>
                <a:spcPts val="0"/>
              </a:spcAft>
              <a:buSzPts val="1330"/>
              <a:buChar char="⚫"/>
            </a:pPr>
            <a:r>
              <a:rPr b="1" lang="en-US" sz="1900"/>
              <a:t> to prevent process of inferring information from statistical data</a:t>
            </a:r>
            <a:endParaRPr/>
          </a:p>
          <a:p>
            <a:pPr indent="-246380" lvl="1" marL="640080" rtl="0" algn="l">
              <a:spcBef>
                <a:spcPts val="440"/>
              </a:spcBef>
              <a:spcAft>
                <a:spcPts val="0"/>
              </a:spcAft>
              <a:buSzPts val="1870"/>
              <a:buChar char="⚫"/>
            </a:pPr>
            <a:r>
              <a:rPr b="1" lang="en-US" sz="2200"/>
              <a:t>Flow control</a:t>
            </a:r>
            <a:endParaRPr/>
          </a:p>
          <a:p>
            <a:pPr indent="-246380" lvl="2" marL="914400" rtl="0" algn="l">
              <a:spcBef>
                <a:spcPts val="380"/>
              </a:spcBef>
              <a:spcAft>
                <a:spcPts val="0"/>
              </a:spcAft>
              <a:buSzPts val="1330"/>
              <a:buChar char="⚫"/>
            </a:pPr>
            <a:r>
              <a:rPr b="1" lang="en-US" sz="1900"/>
              <a:t>Which prevents information from flowing in such a way that it reaches unauthorized user.</a:t>
            </a:r>
            <a:endParaRPr/>
          </a:p>
          <a:p>
            <a:pPr indent="-246380" lvl="1" marL="640080" rtl="0" algn="l">
              <a:spcBef>
                <a:spcPts val="440"/>
              </a:spcBef>
              <a:spcAft>
                <a:spcPts val="0"/>
              </a:spcAft>
              <a:buSzPts val="1870"/>
              <a:buChar char="⚫"/>
            </a:pPr>
            <a:r>
              <a:rPr b="1" lang="en-US" sz="2200"/>
              <a:t>Data Encryption</a:t>
            </a:r>
            <a:endParaRPr/>
          </a:p>
          <a:p>
            <a:pPr indent="-246380" lvl="2" marL="914400" rtl="0" algn="l">
              <a:spcBef>
                <a:spcPts val="380"/>
              </a:spcBef>
              <a:spcAft>
                <a:spcPts val="0"/>
              </a:spcAft>
              <a:buSzPts val="1330"/>
              <a:buChar char="⚫"/>
            </a:pPr>
            <a:r>
              <a:rPr b="1" lang="en-US" sz="1900"/>
              <a:t>Is used to protect sensitive data(such as passward, credit card number etc) that is transmitted via some type of communication N/W.The data is encoded using certain coding algorithm. </a:t>
            </a:r>
            <a:endParaRPr/>
          </a:p>
          <a:p>
            <a:pPr indent="-116204" lvl="0" marL="273050" rtl="0" algn="l">
              <a:spcBef>
                <a:spcPts val="520"/>
              </a:spcBef>
              <a:spcAft>
                <a:spcPts val="0"/>
              </a:spcAft>
              <a:buSzPts val="2470"/>
              <a:buNone/>
            </a:pPr>
            <a:r>
              <a:t/>
            </a:r>
            <a:endParaRPr/>
          </a:p>
        </p:txBody>
      </p:sp>
      <p:sp>
        <p:nvSpPr>
          <p:cNvPr id="213" name="Google Shape;213;p27"/>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200" u="none" cap="none" strike="noStrike">
                <a:solidFill>
                  <a:srgbClr val="035C75"/>
                </a:solidFill>
                <a:latin typeface="Constantia"/>
                <a:ea typeface="Constantia"/>
                <a:cs typeface="Constantia"/>
                <a:sym typeface="Constantia"/>
              </a:rPr>
              <a:t>Slide 23- </a:t>
            </a:r>
            <a:fld id="{00000000-1234-1234-1234-123412341234}" type="slidenum">
              <a:rPr b="0" i="0" lang="en-US" sz="1200" u="none" cap="none" strike="noStrike">
                <a:solidFill>
                  <a:srgbClr val="035C75"/>
                </a:solidFill>
                <a:latin typeface="Constantia"/>
                <a:ea typeface="Constantia"/>
                <a:cs typeface="Constantia"/>
                <a:sym typeface="Constantia"/>
              </a:rPr>
              <a:t>‹#›</a:t>
            </a:fld>
            <a:endParaRPr b="0" i="0" sz="1200" u="none" cap="none" strike="noStrike">
              <a:solidFill>
                <a:srgbClr val="035C75"/>
              </a:solidFill>
              <a:latin typeface="Constantia"/>
              <a:ea typeface="Constantia"/>
              <a:cs typeface="Constantia"/>
              <a:sym typeface="Constantia"/>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sp>
        <p:nvSpPr>
          <p:cNvPr id="1255" name="Google Shape;1255;p144"/>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56" name="Google Shape;1256;p144"/>
          <p:cNvSpPr txBox="1"/>
          <p:nvPr>
            <p:ph idx="11" type="ftr"/>
          </p:nvPr>
        </p:nvSpPr>
        <p:spPr>
          <a:xfrm>
            <a:off x="10566400" y="6356351"/>
            <a:ext cx="1016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Database Security - Farkas</a:t>
            </a:r>
            <a:endParaRPr/>
          </a:p>
        </p:txBody>
      </p:sp>
      <p:sp>
        <p:nvSpPr>
          <p:cNvPr descr="Large confetti" id="1257" name="Google Shape;1257;p144"/>
          <p:cNvSpPr/>
          <p:nvPr/>
        </p:nvSpPr>
        <p:spPr>
          <a:xfrm>
            <a:off x="2617788" y="284163"/>
            <a:ext cx="7772400" cy="1143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4000">
                <a:solidFill>
                  <a:schemeClr val="dk2"/>
                </a:solidFill>
                <a:latin typeface="Times New Roman"/>
                <a:ea typeface="Times New Roman"/>
                <a:cs typeface="Times New Roman"/>
                <a:sym typeface="Times New Roman"/>
              </a:rPr>
              <a:t>Mandatory Access Control (MAC)</a:t>
            </a:r>
            <a:endParaRPr/>
          </a:p>
        </p:txBody>
      </p:sp>
      <p:sp>
        <p:nvSpPr>
          <p:cNvPr id="1258" name="Google Shape;1258;p144"/>
          <p:cNvSpPr/>
          <p:nvPr/>
        </p:nvSpPr>
        <p:spPr>
          <a:xfrm>
            <a:off x="2057400" y="1828800"/>
            <a:ext cx="7772400"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820"/>
              <a:buFont typeface="Noto Sans Symbols"/>
              <a:buChar char="❖"/>
            </a:pPr>
            <a:r>
              <a:rPr lang="en-US" sz="2800" u="sng">
                <a:solidFill>
                  <a:schemeClr val="dk1"/>
                </a:solidFill>
                <a:latin typeface="Times New Roman"/>
                <a:ea typeface="Times New Roman"/>
                <a:cs typeface="Times New Roman"/>
                <a:sym typeface="Times New Roman"/>
              </a:rPr>
              <a:t>Security label</a:t>
            </a:r>
            <a:endParaRPr/>
          </a:p>
          <a:p>
            <a:pPr indent="-285750" lvl="1" marL="742950" marR="0" rtl="0" algn="l">
              <a:lnSpc>
                <a:spcPct val="90000"/>
              </a:lnSpc>
              <a:spcBef>
                <a:spcPts val="480"/>
              </a:spcBef>
              <a:spcAft>
                <a:spcPts val="0"/>
              </a:spcAft>
              <a:buNone/>
            </a:pPr>
            <a:r>
              <a:rPr b="0" i="0" lang="en-US" sz="2400" u="none" cap="none" strike="noStrike">
                <a:solidFill>
                  <a:schemeClr val="dk1"/>
                </a:solidFill>
                <a:latin typeface="Times New Roman"/>
                <a:ea typeface="Times New Roman"/>
                <a:cs typeface="Times New Roman"/>
                <a:sym typeface="Times New Roman"/>
              </a:rPr>
              <a:t>- Top-Secret, Secret, Public</a:t>
            </a:r>
            <a:endParaRPr/>
          </a:p>
          <a:p>
            <a:pPr indent="-342900" lvl="0" marL="342900" marR="0" rtl="0" algn="l">
              <a:lnSpc>
                <a:spcPct val="90000"/>
              </a:lnSpc>
              <a:spcBef>
                <a:spcPts val="560"/>
              </a:spcBef>
              <a:spcAft>
                <a:spcPts val="0"/>
              </a:spcAft>
              <a:buClr>
                <a:schemeClr val="dk1"/>
              </a:buClr>
              <a:buSzPts val="1820"/>
              <a:buFont typeface="Noto Sans Symbols"/>
              <a:buChar char="❖"/>
            </a:pPr>
            <a:r>
              <a:rPr lang="en-US" sz="2800" u="sng">
                <a:solidFill>
                  <a:schemeClr val="dk1"/>
                </a:solidFill>
                <a:latin typeface="Times New Roman"/>
                <a:ea typeface="Times New Roman"/>
                <a:cs typeface="Times New Roman"/>
                <a:sym typeface="Times New Roman"/>
              </a:rPr>
              <a:t>Objects</a:t>
            </a:r>
            <a:r>
              <a:rPr b="1" lang="en-US" sz="2800">
                <a:solidFill>
                  <a:schemeClr val="dk1"/>
                </a:solidFill>
                <a:latin typeface="Times New Roman"/>
                <a:ea typeface="Times New Roman"/>
                <a:cs typeface="Times New Roman"/>
                <a:sym typeface="Times New Roman"/>
              </a:rPr>
              <a:t>:</a:t>
            </a:r>
            <a:r>
              <a:rPr lang="en-US" sz="2800">
                <a:solidFill>
                  <a:schemeClr val="dk1"/>
                </a:solidFill>
                <a:latin typeface="Times New Roman"/>
                <a:ea typeface="Times New Roman"/>
                <a:cs typeface="Times New Roman"/>
                <a:sym typeface="Times New Roman"/>
              </a:rPr>
              <a:t> security classification </a:t>
            </a:r>
            <a:endParaRPr/>
          </a:p>
          <a:p>
            <a:pPr indent="-285750" lvl="1" marL="742950" marR="0" rtl="0" algn="l">
              <a:lnSpc>
                <a:spcPct val="90000"/>
              </a:lnSpc>
              <a:spcBef>
                <a:spcPts val="480"/>
              </a:spcBef>
              <a:spcAft>
                <a:spcPts val="0"/>
              </a:spcAft>
              <a:buNone/>
            </a:pPr>
            <a:r>
              <a:rPr b="0" i="0" lang="en-US" sz="2400" u="none" cap="none" strike="noStrike">
                <a:solidFill>
                  <a:schemeClr val="dk1"/>
                </a:solidFill>
                <a:latin typeface="Times New Roman"/>
                <a:ea typeface="Times New Roman"/>
                <a:cs typeface="Times New Roman"/>
                <a:sym typeface="Times New Roman"/>
              </a:rPr>
              <a:t>- File 1 is Secret, File 2 is Public</a:t>
            </a:r>
            <a:endParaRPr/>
          </a:p>
          <a:p>
            <a:pPr indent="-342900" lvl="0" marL="342900" marR="0" rtl="0" algn="l">
              <a:lnSpc>
                <a:spcPct val="90000"/>
              </a:lnSpc>
              <a:spcBef>
                <a:spcPts val="560"/>
              </a:spcBef>
              <a:spcAft>
                <a:spcPts val="0"/>
              </a:spcAft>
              <a:buClr>
                <a:schemeClr val="dk1"/>
              </a:buClr>
              <a:buSzPts val="1820"/>
              <a:buFont typeface="Noto Sans Symbols"/>
              <a:buChar char="❖"/>
            </a:pPr>
            <a:r>
              <a:rPr lang="en-US" sz="2800" u="sng">
                <a:solidFill>
                  <a:schemeClr val="dk1"/>
                </a:solidFill>
                <a:latin typeface="Times New Roman"/>
                <a:ea typeface="Times New Roman"/>
                <a:cs typeface="Times New Roman"/>
                <a:sym typeface="Times New Roman"/>
              </a:rPr>
              <a:t>Subjects</a:t>
            </a:r>
            <a:r>
              <a:rPr b="1" lang="en-US" sz="2800">
                <a:solidFill>
                  <a:schemeClr val="dk1"/>
                </a:solidFill>
                <a:latin typeface="Times New Roman"/>
                <a:ea typeface="Times New Roman"/>
                <a:cs typeface="Times New Roman"/>
                <a:sym typeface="Times New Roman"/>
              </a:rPr>
              <a:t>:</a:t>
            </a:r>
            <a:r>
              <a:rPr lang="en-US" sz="2800">
                <a:solidFill>
                  <a:schemeClr val="dk1"/>
                </a:solidFill>
                <a:latin typeface="Times New Roman"/>
                <a:ea typeface="Times New Roman"/>
                <a:cs typeface="Times New Roman"/>
                <a:sym typeface="Times New Roman"/>
              </a:rPr>
              <a:t> security clearances</a:t>
            </a:r>
            <a:endParaRPr/>
          </a:p>
          <a:p>
            <a:pPr indent="-285750" lvl="1" marL="742950" marR="0" rtl="0" algn="l">
              <a:lnSpc>
                <a:spcPct val="90000"/>
              </a:lnSpc>
              <a:spcBef>
                <a:spcPts val="480"/>
              </a:spcBef>
              <a:spcAft>
                <a:spcPts val="0"/>
              </a:spcAft>
              <a:buNone/>
            </a:pPr>
            <a:r>
              <a:rPr b="0" i="0" lang="en-US" sz="2400" u="none" cap="none" strike="noStrike">
                <a:solidFill>
                  <a:schemeClr val="dk1"/>
                </a:solidFill>
                <a:latin typeface="Times New Roman"/>
                <a:ea typeface="Times New Roman"/>
                <a:cs typeface="Times New Roman"/>
                <a:sym typeface="Times New Roman"/>
              </a:rPr>
              <a:t>- Brown is cleared to Secret, Black is cleared to Public</a:t>
            </a:r>
            <a:endParaRPr/>
          </a:p>
          <a:p>
            <a:pPr indent="-342900" lvl="0" marL="342900" marR="0" rtl="0" algn="l">
              <a:lnSpc>
                <a:spcPct val="90000"/>
              </a:lnSpc>
              <a:spcBef>
                <a:spcPts val="560"/>
              </a:spcBef>
              <a:spcAft>
                <a:spcPts val="0"/>
              </a:spcAft>
              <a:buClr>
                <a:schemeClr val="dk1"/>
              </a:buClr>
              <a:buSzPts val="1820"/>
              <a:buFont typeface="Noto Sans Symbols"/>
              <a:buChar char="❖"/>
            </a:pPr>
            <a:r>
              <a:rPr lang="en-US" sz="2800" u="sng">
                <a:solidFill>
                  <a:schemeClr val="dk1"/>
                </a:solidFill>
                <a:latin typeface="Times New Roman"/>
                <a:ea typeface="Times New Roman"/>
                <a:cs typeface="Times New Roman"/>
                <a:sym typeface="Times New Roman"/>
              </a:rPr>
              <a:t>Dominance</a:t>
            </a:r>
            <a:r>
              <a:rPr b="1" lang="en-US" sz="2800">
                <a:solidFill>
                  <a:schemeClr val="dk1"/>
                </a:solidFill>
                <a:latin typeface="Times New Roman"/>
                <a:ea typeface="Times New Roman"/>
                <a:cs typeface="Times New Roman"/>
                <a:sym typeface="Times New Roman"/>
              </a:rPr>
              <a:t> (≥)</a:t>
            </a:r>
            <a:endParaRPr b="1" sz="2800">
              <a:solidFill>
                <a:schemeClr val="dk1"/>
              </a:solidFill>
              <a:latin typeface="Times New Roman"/>
              <a:ea typeface="Times New Roman"/>
              <a:cs typeface="Times New Roman"/>
              <a:sym typeface="Times New Roman"/>
            </a:endParaRPr>
          </a:p>
          <a:p>
            <a:pPr indent="-285750" lvl="1" marL="742950" marR="0" rtl="0" algn="l">
              <a:lnSpc>
                <a:spcPct val="90000"/>
              </a:lnSpc>
              <a:spcBef>
                <a:spcPts val="560"/>
              </a:spcBef>
              <a:spcAft>
                <a:spcPts val="0"/>
              </a:spcAft>
              <a:buNone/>
            </a:pPr>
            <a:r>
              <a:rPr b="0" i="0" lang="en-US" sz="2400" u="none" cap="none" strike="noStrike">
                <a:solidFill>
                  <a:schemeClr val="dk1"/>
                </a:solidFill>
                <a:latin typeface="Times New Roman"/>
                <a:ea typeface="Times New Roman"/>
                <a:cs typeface="Times New Roman"/>
                <a:sym typeface="Times New Roman"/>
              </a:rPr>
              <a:t>- Top-Secret </a:t>
            </a:r>
            <a:r>
              <a:rPr b="1" i="0" lang="en-US" sz="2400" u="none" cap="none" strike="noStrike">
                <a:solidFill>
                  <a:schemeClr val="dk1"/>
                </a:solidFill>
                <a:latin typeface="Times New Roman"/>
                <a:ea typeface="Times New Roman"/>
                <a:cs typeface="Times New Roman"/>
                <a:sym typeface="Times New Roman"/>
              </a:rPr>
              <a:t>≥</a:t>
            </a:r>
            <a:r>
              <a:rPr b="0" i="0" lang="en-US" sz="2400" u="none" cap="none" strike="noStrike">
                <a:solidFill>
                  <a:schemeClr val="dk1"/>
                </a:solidFill>
                <a:latin typeface="Times New Roman"/>
                <a:ea typeface="Times New Roman"/>
                <a:cs typeface="Times New Roman"/>
                <a:sym typeface="Times New Roman"/>
              </a:rPr>
              <a:t> Secret </a:t>
            </a:r>
            <a:r>
              <a:rPr b="1" i="0" lang="en-US" sz="2400" u="none" cap="none" strike="noStrike">
                <a:solidFill>
                  <a:schemeClr val="dk1"/>
                </a:solidFill>
                <a:latin typeface="Times New Roman"/>
                <a:ea typeface="Times New Roman"/>
                <a:cs typeface="Times New Roman"/>
                <a:sym typeface="Times New Roman"/>
              </a:rPr>
              <a:t>≥</a:t>
            </a:r>
            <a:r>
              <a:rPr b="0" i="0" lang="en-US" sz="2400" u="none" cap="none" strike="noStrike">
                <a:solidFill>
                  <a:schemeClr val="dk1"/>
                </a:solidFill>
                <a:latin typeface="Times New Roman"/>
                <a:ea typeface="Times New Roman"/>
                <a:cs typeface="Times New Roman"/>
                <a:sym typeface="Times New Roman"/>
              </a:rPr>
              <a:t> Public</a:t>
            </a:r>
            <a:r>
              <a:rPr b="0" i="0" lang="en-US" sz="2800" u="none" cap="none" strike="noStrik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2" name="Shape 1262"/>
        <p:cNvGrpSpPr/>
        <p:nvPr/>
      </p:nvGrpSpPr>
      <p:grpSpPr>
        <a:xfrm>
          <a:off x="0" y="0"/>
          <a:ext cx="0" cy="0"/>
          <a:chOff x="0" y="0"/>
          <a:chExt cx="0" cy="0"/>
        </a:xfrm>
      </p:grpSpPr>
      <p:sp>
        <p:nvSpPr>
          <p:cNvPr id="1263" name="Google Shape;1263;p145"/>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64" name="Google Shape;1264;p145"/>
          <p:cNvSpPr txBox="1"/>
          <p:nvPr>
            <p:ph idx="11" type="ftr"/>
          </p:nvPr>
        </p:nvSpPr>
        <p:spPr>
          <a:xfrm>
            <a:off x="10566400" y="6356351"/>
            <a:ext cx="1016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Database Security - Farkas</a:t>
            </a:r>
            <a:endParaRPr/>
          </a:p>
        </p:txBody>
      </p:sp>
      <p:sp>
        <p:nvSpPr>
          <p:cNvPr descr="Large confetti" id="1265" name="Google Shape;1265;p145"/>
          <p:cNvSpPr/>
          <p:nvPr/>
        </p:nvSpPr>
        <p:spPr>
          <a:xfrm>
            <a:off x="2617788" y="284163"/>
            <a:ext cx="7772400" cy="1143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4400">
                <a:solidFill>
                  <a:schemeClr val="dk2"/>
                </a:solidFill>
                <a:latin typeface="Times New Roman"/>
                <a:ea typeface="Times New Roman"/>
                <a:cs typeface="Times New Roman"/>
                <a:sym typeface="Times New Roman"/>
              </a:rPr>
              <a:t>MAC</a:t>
            </a:r>
            <a:endParaRPr/>
          </a:p>
        </p:txBody>
      </p:sp>
      <p:sp>
        <p:nvSpPr>
          <p:cNvPr id="1266" name="Google Shape;1266;p145"/>
          <p:cNvSpPr/>
          <p:nvPr/>
        </p:nvSpPr>
        <p:spPr>
          <a:xfrm>
            <a:off x="2209800" y="1905000"/>
            <a:ext cx="7772400"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820"/>
              <a:buFont typeface="Noto Sans Symbols"/>
              <a:buChar char="❖"/>
            </a:pPr>
            <a:r>
              <a:rPr lang="en-US" sz="2800" u="sng">
                <a:solidFill>
                  <a:schemeClr val="dk1"/>
                </a:solidFill>
                <a:latin typeface="Times New Roman"/>
                <a:ea typeface="Times New Roman"/>
                <a:cs typeface="Times New Roman"/>
                <a:sym typeface="Times New Roman"/>
              </a:rPr>
              <a:t>Access rights</a:t>
            </a:r>
            <a:r>
              <a:rPr lang="en-US" sz="2800">
                <a:solidFill>
                  <a:schemeClr val="dk1"/>
                </a:solidFill>
                <a:latin typeface="Times New Roman"/>
                <a:ea typeface="Times New Roman"/>
                <a:cs typeface="Times New Roman"/>
                <a:sym typeface="Times New Roman"/>
              </a:rPr>
              <a:t>: defined by comparing the security classification of the requested objects with the security clearance of the subject </a:t>
            </a:r>
            <a:endParaRPr/>
          </a:p>
          <a:p>
            <a:pPr indent="-342900" lvl="0" marL="342900" marR="0" rtl="0" algn="l">
              <a:lnSpc>
                <a:spcPct val="90000"/>
              </a:lnSpc>
              <a:spcBef>
                <a:spcPts val="560"/>
              </a:spcBef>
              <a:spcAft>
                <a:spcPts val="0"/>
              </a:spcAft>
              <a:buClr>
                <a:schemeClr val="dk1"/>
              </a:buClr>
              <a:buSzPts val="1820"/>
              <a:buFont typeface="Noto Sans Symbols"/>
              <a:buChar char="❖"/>
            </a:pPr>
            <a:r>
              <a:rPr lang="en-US" sz="2800">
                <a:solidFill>
                  <a:schemeClr val="dk1"/>
                </a:solidFill>
                <a:latin typeface="Times New Roman"/>
                <a:ea typeface="Times New Roman"/>
                <a:cs typeface="Times New Roman"/>
                <a:sym typeface="Times New Roman"/>
              </a:rPr>
              <a:t>If </a:t>
            </a:r>
            <a:r>
              <a:rPr lang="en-US" sz="2800" u="sng">
                <a:solidFill>
                  <a:schemeClr val="dk1"/>
                </a:solidFill>
                <a:latin typeface="Times New Roman"/>
                <a:ea typeface="Times New Roman"/>
                <a:cs typeface="Times New Roman"/>
                <a:sym typeface="Times New Roman"/>
              </a:rPr>
              <a:t>access control rules </a:t>
            </a:r>
            <a:r>
              <a:rPr lang="en-US" sz="2800">
                <a:solidFill>
                  <a:schemeClr val="dk1"/>
                </a:solidFill>
                <a:latin typeface="Times New Roman"/>
                <a:ea typeface="Times New Roman"/>
                <a:cs typeface="Times New Roman"/>
                <a:sym typeface="Times New Roman"/>
              </a:rPr>
              <a:t>are satisfied, access is permitted</a:t>
            </a:r>
            <a:endParaRPr/>
          </a:p>
          <a:p>
            <a:pPr indent="-342900" lvl="0" marL="342900" marR="0" rtl="0" algn="l">
              <a:lnSpc>
                <a:spcPct val="90000"/>
              </a:lnSpc>
              <a:spcBef>
                <a:spcPts val="560"/>
              </a:spcBef>
              <a:spcAft>
                <a:spcPts val="0"/>
              </a:spcAft>
              <a:buClr>
                <a:schemeClr val="dk1"/>
              </a:buClr>
              <a:buSzPts val="1820"/>
              <a:buFont typeface="Noto Sans Symbols"/>
              <a:buChar char="❖"/>
            </a:pPr>
            <a:r>
              <a:rPr lang="en-US" sz="2800">
                <a:solidFill>
                  <a:schemeClr val="dk1"/>
                </a:solidFill>
                <a:latin typeface="Times New Roman"/>
                <a:ea typeface="Times New Roman"/>
                <a:cs typeface="Times New Roman"/>
                <a:sym typeface="Times New Roman"/>
              </a:rPr>
              <a:t>Otherwise access is rejected</a:t>
            </a:r>
            <a:endParaRPr/>
          </a:p>
          <a:p>
            <a:pPr indent="-342900" lvl="0" marL="342900" marR="0" rtl="0" algn="l">
              <a:lnSpc>
                <a:spcPct val="90000"/>
              </a:lnSpc>
              <a:spcBef>
                <a:spcPts val="560"/>
              </a:spcBef>
              <a:spcAft>
                <a:spcPts val="0"/>
              </a:spcAft>
              <a:buClr>
                <a:schemeClr val="dk1"/>
              </a:buClr>
              <a:buSzPts val="1820"/>
              <a:buFont typeface="Noto Sans Symbols"/>
              <a:buChar char="❖"/>
            </a:pPr>
            <a:r>
              <a:rPr lang="en-US" sz="2800" u="sng">
                <a:solidFill>
                  <a:schemeClr val="dk1"/>
                </a:solidFill>
                <a:latin typeface="Times New Roman"/>
                <a:ea typeface="Times New Roman"/>
                <a:cs typeface="Times New Roman"/>
                <a:sym typeface="Times New Roman"/>
              </a:rPr>
              <a:t>Granularity</a:t>
            </a:r>
            <a:r>
              <a:rPr lang="en-US" sz="2800">
                <a:solidFill>
                  <a:schemeClr val="dk1"/>
                </a:solidFill>
                <a:latin typeface="Times New Roman"/>
                <a:ea typeface="Times New Roman"/>
                <a:cs typeface="Times New Roman"/>
                <a:sym typeface="Times New Roman"/>
              </a:rPr>
              <a:t> of access rights!</a:t>
            </a:r>
            <a:endParaRPr/>
          </a:p>
          <a:p>
            <a:pPr indent="-342900" lvl="0" marL="342900" marR="0" rtl="0" algn="l">
              <a:lnSpc>
                <a:spcPct val="90000"/>
              </a:lnSpc>
              <a:spcBef>
                <a:spcPts val="56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0" name="Shape 1270"/>
        <p:cNvGrpSpPr/>
        <p:nvPr/>
      </p:nvGrpSpPr>
      <p:grpSpPr>
        <a:xfrm>
          <a:off x="0" y="0"/>
          <a:ext cx="0" cy="0"/>
          <a:chOff x="0" y="0"/>
          <a:chExt cx="0" cy="0"/>
        </a:xfrm>
      </p:grpSpPr>
      <p:sp>
        <p:nvSpPr>
          <p:cNvPr id="1271" name="Google Shape;1271;p146"/>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72" name="Google Shape;1272;p146"/>
          <p:cNvSpPr txBox="1"/>
          <p:nvPr>
            <p:ph idx="11" type="ftr"/>
          </p:nvPr>
        </p:nvSpPr>
        <p:spPr>
          <a:xfrm>
            <a:off x="10566400" y="6356351"/>
            <a:ext cx="1016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Database Security - Farkas</a:t>
            </a:r>
            <a:endParaRPr/>
          </a:p>
        </p:txBody>
      </p:sp>
      <p:sp>
        <p:nvSpPr>
          <p:cNvPr id="1273" name="Google Shape;1273;p146"/>
          <p:cNvSpPr txBox="1"/>
          <p:nvPr>
            <p:ph type="title"/>
          </p:nvPr>
        </p:nvSpPr>
        <p:spPr>
          <a:xfrm>
            <a:off x="1828800" y="76200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4000">
                <a:latin typeface="Times New Roman"/>
                <a:ea typeface="Times New Roman"/>
                <a:cs typeface="Times New Roman"/>
                <a:sym typeface="Times New Roman"/>
              </a:rPr>
              <a:t>MAC – Bell-LaPadula (BLP) Model</a:t>
            </a:r>
            <a:endParaRPr/>
          </a:p>
        </p:txBody>
      </p:sp>
      <p:sp>
        <p:nvSpPr>
          <p:cNvPr id="1274" name="Google Shape;1274;p146"/>
          <p:cNvSpPr txBox="1"/>
          <p:nvPr>
            <p:ph idx="1" type="body"/>
          </p:nvPr>
        </p:nvSpPr>
        <p:spPr>
          <a:xfrm>
            <a:off x="2209800" y="1828800"/>
            <a:ext cx="7772400" cy="44958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950"/>
              <a:buFont typeface="Noto Sans Symbols"/>
              <a:buNone/>
            </a:pPr>
            <a:r>
              <a:t/>
            </a:r>
            <a:endParaRPr sz="1000">
              <a:latin typeface="Times New Roman"/>
              <a:ea typeface="Times New Roman"/>
              <a:cs typeface="Times New Roman"/>
              <a:sym typeface="Times New Roman"/>
            </a:endParaRPr>
          </a:p>
          <a:p>
            <a:pPr indent="-273050" lvl="0" marL="273050" rtl="0" algn="l">
              <a:spcBef>
                <a:spcPts val="560"/>
              </a:spcBef>
              <a:spcAft>
                <a:spcPts val="0"/>
              </a:spcAft>
              <a:buClr>
                <a:schemeClr val="dk1"/>
              </a:buClr>
              <a:buSzPts val="1820"/>
              <a:buFont typeface="Noto Sans Symbols"/>
              <a:buChar char="❖"/>
            </a:pPr>
            <a:r>
              <a:rPr lang="en-US" sz="2800" u="sng">
                <a:latin typeface="Times New Roman"/>
                <a:ea typeface="Times New Roman"/>
                <a:cs typeface="Times New Roman"/>
                <a:sym typeface="Times New Roman"/>
              </a:rPr>
              <a:t>Single security property</a:t>
            </a:r>
            <a:r>
              <a:rPr lang="en-US" sz="2800">
                <a:latin typeface="Times New Roman"/>
                <a:ea typeface="Times New Roman"/>
                <a:cs typeface="Times New Roman"/>
                <a:sym typeface="Times New Roman"/>
              </a:rPr>
              <a:t>: a subject S is allowed a read access to an object O only if label(S) dominates label(O)</a:t>
            </a:r>
            <a:endParaRPr/>
          </a:p>
          <a:p>
            <a:pPr indent="-273050" lvl="0" marL="273050" rtl="0" algn="l">
              <a:spcBef>
                <a:spcPts val="560"/>
              </a:spcBef>
              <a:spcAft>
                <a:spcPts val="0"/>
              </a:spcAft>
              <a:buClr>
                <a:schemeClr val="dk1"/>
              </a:buClr>
              <a:buSzPts val="1820"/>
              <a:buFont typeface="Noto Sans Symbols"/>
              <a:buChar char="❖"/>
            </a:pPr>
            <a:r>
              <a:rPr lang="en-US" sz="2800" u="sng">
                <a:latin typeface="Times New Roman"/>
                <a:ea typeface="Times New Roman"/>
                <a:cs typeface="Times New Roman"/>
                <a:sym typeface="Times New Roman"/>
              </a:rPr>
              <a:t>Star-property:</a:t>
            </a:r>
            <a:r>
              <a:rPr lang="en-US" sz="2800">
                <a:latin typeface="Times New Roman"/>
                <a:ea typeface="Times New Roman"/>
                <a:cs typeface="Times New Roman"/>
                <a:sym typeface="Times New Roman"/>
              </a:rPr>
              <a:t> a subject S is allowed a write access to an object O only if label(O) dominates label(S) </a:t>
            </a:r>
            <a:endParaRPr/>
          </a:p>
          <a:p>
            <a:pPr indent="-273050" lvl="0" marL="273050" rtl="0" algn="l">
              <a:spcBef>
                <a:spcPts val="560"/>
              </a:spcBef>
              <a:spcAft>
                <a:spcPts val="0"/>
              </a:spcAft>
              <a:buSzPts val="2660"/>
              <a:buFont typeface="Noto Sans Symbols"/>
              <a:buNone/>
            </a:pPr>
            <a:r>
              <a:t/>
            </a:r>
            <a:endParaRPr sz="2800">
              <a:latin typeface="Times New Roman"/>
              <a:ea typeface="Times New Roman"/>
              <a:cs typeface="Times New Roman"/>
              <a:sym typeface="Times New Roman"/>
            </a:endParaRPr>
          </a:p>
        </p:txBody>
      </p:sp>
      <p:sp>
        <p:nvSpPr>
          <p:cNvPr id="1275" name="Google Shape;1275;p146"/>
          <p:cNvSpPr/>
          <p:nvPr/>
        </p:nvSpPr>
        <p:spPr>
          <a:xfrm>
            <a:off x="2133600" y="4953000"/>
            <a:ext cx="8153400" cy="1219200"/>
          </a:xfrm>
          <a:prstGeom prst="rect">
            <a:avLst/>
          </a:prstGeom>
          <a:noFill/>
          <a:ln cap="sq" cmpd="dbl"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1276" name="Google Shape;1276;p146"/>
          <p:cNvSpPr txBox="1"/>
          <p:nvPr/>
        </p:nvSpPr>
        <p:spPr>
          <a:xfrm>
            <a:off x="3336925" y="4814889"/>
            <a:ext cx="18415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1277" name="Google Shape;1277;p146"/>
          <p:cNvSpPr txBox="1"/>
          <p:nvPr/>
        </p:nvSpPr>
        <p:spPr>
          <a:xfrm>
            <a:off x="2209800" y="5029200"/>
            <a:ext cx="7837488" cy="1066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No direct flow of information from </a:t>
            </a:r>
            <a:endParaRPr/>
          </a:p>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high security objects to low security objects!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200" u="none" cap="none" strike="noStrike">
                <a:solidFill>
                  <a:srgbClr val="035C75"/>
                </a:solidFill>
                <a:latin typeface="Constantia"/>
                <a:ea typeface="Constantia"/>
                <a:cs typeface="Constantia"/>
                <a:sym typeface="Constantia"/>
              </a:rPr>
              <a:t>Slide 23- </a:t>
            </a:r>
            <a:fld id="{00000000-1234-1234-1234-123412341234}" type="slidenum">
              <a:rPr b="0" i="0" lang="en-US" sz="1200" u="none" cap="none" strike="noStrike">
                <a:solidFill>
                  <a:srgbClr val="035C75"/>
                </a:solidFill>
                <a:latin typeface="Constantia"/>
                <a:ea typeface="Constantia"/>
                <a:cs typeface="Constantia"/>
                <a:sym typeface="Constantia"/>
              </a:rPr>
              <a:t>‹#›</a:t>
            </a:fld>
            <a:endParaRPr b="0" i="0" sz="1200" u="none" cap="none" strike="noStrike">
              <a:solidFill>
                <a:srgbClr val="035C75"/>
              </a:solidFill>
              <a:latin typeface="Constantia"/>
              <a:ea typeface="Constantia"/>
              <a:cs typeface="Constantia"/>
              <a:sym typeface="Constantia"/>
            </a:endParaRPr>
          </a:p>
        </p:txBody>
      </p:sp>
      <p:sp>
        <p:nvSpPr>
          <p:cNvPr id="220" name="Google Shape;220;p28"/>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Database Security and the DBA </a:t>
            </a:r>
            <a:endParaRPr/>
          </a:p>
        </p:txBody>
      </p:sp>
      <p:sp>
        <p:nvSpPr>
          <p:cNvPr id="221" name="Google Shape;221;p28"/>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The database administrator (</a:t>
            </a:r>
            <a:r>
              <a:rPr b="1" lang="en-US"/>
              <a:t>DBA</a:t>
            </a:r>
            <a:r>
              <a:rPr lang="en-US"/>
              <a:t>) is the central authority for managing a database system.</a:t>
            </a:r>
            <a:endParaRPr/>
          </a:p>
          <a:p>
            <a:pPr indent="-246380" lvl="1" marL="640080" rtl="0" algn="l">
              <a:spcBef>
                <a:spcPts val="480"/>
              </a:spcBef>
              <a:spcAft>
                <a:spcPts val="0"/>
              </a:spcAft>
              <a:buSzPts val="2040"/>
              <a:buChar char="⚫"/>
            </a:pPr>
            <a:r>
              <a:rPr lang="en-US"/>
              <a:t>The DBA’s responsibilities include</a:t>
            </a:r>
            <a:endParaRPr/>
          </a:p>
          <a:p>
            <a:pPr indent="-246380" lvl="2" marL="914400" rtl="0" algn="l">
              <a:spcBef>
                <a:spcPts val="420"/>
              </a:spcBef>
              <a:spcAft>
                <a:spcPts val="0"/>
              </a:spcAft>
              <a:buSzPts val="1470"/>
              <a:buChar char="⚫"/>
            </a:pPr>
            <a:r>
              <a:rPr lang="en-US"/>
              <a:t>granting privileges to users who need to use the system</a:t>
            </a:r>
            <a:endParaRPr/>
          </a:p>
          <a:p>
            <a:pPr indent="-246380" lvl="2" marL="914400" rtl="0" algn="l">
              <a:spcBef>
                <a:spcPts val="420"/>
              </a:spcBef>
              <a:spcAft>
                <a:spcPts val="0"/>
              </a:spcAft>
              <a:buSzPts val="1470"/>
              <a:buChar char="⚫"/>
            </a:pPr>
            <a:r>
              <a:rPr lang="en-US"/>
              <a:t>classifying users and data in accordance with the policy of the organization</a:t>
            </a:r>
            <a:endParaRPr/>
          </a:p>
          <a:p>
            <a:pPr indent="-273050" lvl="0" marL="273050" rtl="0" algn="l">
              <a:spcBef>
                <a:spcPts val="520"/>
              </a:spcBef>
              <a:spcAft>
                <a:spcPts val="0"/>
              </a:spcAft>
              <a:buSzPts val="2470"/>
              <a:buChar char="⚫"/>
            </a:pPr>
            <a:r>
              <a:rPr lang="en-US"/>
              <a:t>The DBA is responsible for the overall security of the database system.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200" u="none" cap="none" strike="noStrike">
                <a:solidFill>
                  <a:srgbClr val="035C75"/>
                </a:solidFill>
                <a:latin typeface="Constantia"/>
                <a:ea typeface="Constantia"/>
                <a:cs typeface="Constantia"/>
                <a:sym typeface="Constantia"/>
              </a:rPr>
              <a:t>Slide 23- </a:t>
            </a:r>
            <a:fld id="{00000000-1234-1234-1234-123412341234}" type="slidenum">
              <a:rPr b="0" i="0" lang="en-US" sz="1200" u="none" cap="none" strike="noStrike">
                <a:solidFill>
                  <a:srgbClr val="035C75"/>
                </a:solidFill>
                <a:latin typeface="Constantia"/>
                <a:ea typeface="Constantia"/>
                <a:cs typeface="Constantia"/>
                <a:sym typeface="Constantia"/>
              </a:rPr>
              <a:t>‹#›</a:t>
            </a:fld>
            <a:endParaRPr b="0" i="0" sz="1200" u="none" cap="none" strike="noStrike">
              <a:solidFill>
                <a:srgbClr val="035C75"/>
              </a:solidFill>
              <a:latin typeface="Constantia"/>
              <a:ea typeface="Constantia"/>
              <a:cs typeface="Constantia"/>
              <a:sym typeface="Constantia"/>
            </a:endParaRPr>
          </a:p>
        </p:txBody>
      </p:sp>
      <p:sp>
        <p:nvSpPr>
          <p:cNvPr id="228" name="Google Shape;228;p29"/>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3200"/>
              <a:t>Database Security and the DBA (2)</a:t>
            </a:r>
            <a:endParaRPr/>
          </a:p>
        </p:txBody>
      </p:sp>
      <p:sp>
        <p:nvSpPr>
          <p:cNvPr id="229" name="Google Shape;229;p29"/>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80"/>
              <a:buChar char="⚫"/>
            </a:pPr>
            <a:r>
              <a:rPr lang="en-US" sz="2400"/>
              <a:t>The DBA has a DBA account in the DBMS</a:t>
            </a:r>
            <a:endParaRPr/>
          </a:p>
          <a:p>
            <a:pPr indent="-246380" lvl="1" marL="640080" rtl="0" algn="l">
              <a:spcBef>
                <a:spcPts val="440"/>
              </a:spcBef>
              <a:spcAft>
                <a:spcPts val="0"/>
              </a:spcAft>
              <a:buSzPts val="1870"/>
              <a:buChar char="⚫"/>
            </a:pPr>
            <a:r>
              <a:rPr lang="en-US" sz="2200"/>
              <a:t>Sometimes these are called a system or superuser account</a:t>
            </a:r>
            <a:endParaRPr/>
          </a:p>
          <a:p>
            <a:pPr indent="-246380" lvl="1" marL="640080" rtl="0" algn="l">
              <a:spcBef>
                <a:spcPts val="440"/>
              </a:spcBef>
              <a:spcAft>
                <a:spcPts val="0"/>
              </a:spcAft>
              <a:buSzPts val="1870"/>
              <a:buChar char="⚫"/>
            </a:pPr>
            <a:r>
              <a:rPr lang="en-US" sz="2200"/>
              <a:t>These accounts provide powerful capabilities such as:</a:t>
            </a:r>
            <a:endParaRPr/>
          </a:p>
          <a:p>
            <a:pPr indent="-246380" lvl="2" marL="914400" rtl="0" algn="l">
              <a:spcBef>
                <a:spcPts val="400"/>
              </a:spcBef>
              <a:spcAft>
                <a:spcPts val="0"/>
              </a:spcAft>
              <a:buSzPts val="1400"/>
              <a:buChar char="⚫"/>
            </a:pPr>
            <a:r>
              <a:rPr lang="en-US" sz="2000"/>
              <a:t>1. Account creation</a:t>
            </a:r>
            <a:endParaRPr/>
          </a:p>
          <a:p>
            <a:pPr indent="-246380" lvl="2" marL="914400" rtl="0" algn="l">
              <a:spcBef>
                <a:spcPts val="400"/>
              </a:spcBef>
              <a:spcAft>
                <a:spcPts val="0"/>
              </a:spcAft>
              <a:buSzPts val="1400"/>
              <a:buChar char="⚫"/>
            </a:pPr>
            <a:r>
              <a:rPr lang="en-US" sz="2000"/>
              <a:t>2. Privilege granting</a:t>
            </a:r>
            <a:endParaRPr/>
          </a:p>
          <a:p>
            <a:pPr indent="-246380" lvl="2" marL="914400" rtl="0" algn="l">
              <a:spcBef>
                <a:spcPts val="400"/>
              </a:spcBef>
              <a:spcAft>
                <a:spcPts val="0"/>
              </a:spcAft>
              <a:buSzPts val="1400"/>
              <a:buChar char="⚫"/>
            </a:pPr>
            <a:r>
              <a:rPr lang="en-US" sz="2000"/>
              <a:t>3. Privilege revocation</a:t>
            </a:r>
            <a:endParaRPr/>
          </a:p>
          <a:p>
            <a:pPr indent="-246380" lvl="2" marL="914400" rtl="0" algn="l">
              <a:spcBef>
                <a:spcPts val="400"/>
              </a:spcBef>
              <a:spcAft>
                <a:spcPts val="0"/>
              </a:spcAft>
              <a:buSzPts val="1400"/>
              <a:buChar char="⚫"/>
            </a:pPr>
            <a:r>
              <a:rPr lang="en-US" sz="2000"/>
              <a:t>4. Security level assignment</a:t>
            </a:r>
            <a:endParaRPr/>
          </a:p>
          <a:p>
            <a:pPr indent="-246380" lvl="1" marL="640080" rtl="0" algn="l">
              <a:spcBef>
                <a:spcPts val="440"/>
              </a:spcBef>
              <a:spcAft>
                <a:spcPts val="0"/>
              </a:spcAft>
              <a:buSzPts val="1870"/>
              <a:buChar char="⚫"/>
            </a:pPr>
            <a:r>
              <a:rPr lang="en-US" sz="2200"/>
              <a:t>Action 1 is access control, whereas 2 and 3 are discretionarym and 4 is used to control mandatory authorization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200" u="none" cap="none" strike="noStrike">
                <a:solidFill>
                  <a:srgbClr val="035C75"/>
                </a:solidFill>
                <a:latin typeface="Constantia"/>
                <a:ea typeface="Constantia"/>
                <a:cs typeface="Constantia"/>
                <a:sym typeface="Constantia"/>
              </a:rPr>
              <a:t>Slide 23- </a:t>
            </a:r>
            <a:fld id="{00000000-1234-1234-1234-123412341234}" type="slidenum">
              <a:rPr b="0" i="0" lang="en-US" sz="1200" u="none" cap="none" strike="noStrike">
                <a:solidFill>
                  <a:srgbClr val="035C75"/>
                </a:solidFill>
                <a:latin typeface="Constantia"/>
                <a:ea typeface="Constantia"/>
                <a:cs typeface="Constantia"/>
                <a:sym typeface="Constantia"/>
              </a:rPr>
              <a:t>‹#›</a:t>
            </a:fld>
            <a:endParaRPr b="0" i="0" sz="1200" u="none" cap="none" strike="noStrike">
              <a:solidFill>
                <a:srgbClr val="035C75"/>
              </a:solidFill>
              <a:latin typeface="Constantia"/>
              <a:ea typeface="Constantia"/>
              <a:cs typeface="Constantia"/>
              <a:sym typeface="Constantia"/>
            </a:endParaRPr>
          </a:p>
        </p:txBody>
      </p:sp>
      <p:sp>
        <p:nvSpPr>
          <p:cNvPr id="236" name="Google Shape;236;p30"/>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3200"/>
              <a:t>Access Protection, User Accounts, and Database Audits</a:t>
            </a:r>
            <a:endParaRPr/>
          </a:p>
        </p:txBody>
      </p:sp>
      <p:sp>
        <p:nvSpPr>
          <p:cNvPr id="237" name="Google Shape;237;p30"/>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Whenever a person or group of person s need to access a database system, the individual or group must first apply for a user account.</a:t>
            </a:r>
            <a:endParaRPr/>
          </a:p>
          <a:p>
            <a:pPr indent="-246380" lvl="1" marL="640080" rtl="0" algn="l">
              <a:spcBef>
                <a:spcPts val="480"/>
              </a:spcBef>
              <a:spcAft>
                <a:spcPts val="0"/>
              </a:spcAft>
              <a:buSzPts val="2040"/>
              <a:buChar char="⚫"/>
            </a:pPr>
            <a:r>
              <a:rPr lang="en-US"/>
              <a:t>The DBA will then create a new </a:t>
            </a:r>
            <a:r>
              <a:rPr b="1" lang="en-US"/>
              <a:t>account id</a:t>
            </a:r>
            <a:r>
              <a:rPr lang="en-US"/>
              <a:t> and </a:t>
            </a:r>
            <a:r>
              <a:rPr b="1" lang="en-US"/>
              <a:t>password</a:t>
            </a:r>
            <a:r>
              <a:rPr lang="en-US"/>
              <a:t> for the user if he/she deems there is a legitimate need to access the database</a:t>
            </a:r>
            <a:endParaRPr/>
          </a:p>
          <a:p>
            <a:pPr indent="-273050" lvl="0" marL="273050" rtl="0" algn="l">
              <a:spcBef>
                <a:spcPts val="520"/>
              </a:spcBef>
              <a:spcAft>
                <a:spcPts val="0"/>
              </a:spcAft>
              <a:buSzPts val="2470"/>
              <a:buChar char="⚫"/>
            </a:pPr>
            <a:r>
              <a:rPr lang="en-US"/>
              <a:t>The user must log in to the DBMS by entering account id and password whenever database access is needed.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200" u="none" cap="none" strike="noStrike">
                <a:solidFill>
                  <a:srgbClr val="035C75"/>
                </a:solidFill>
                <a:latin typeface="Constantia"/>
                <a:ea typeface="Constantia"/>
                <a:cs typeface="Constantia"/>
                <a:sym typeface="Constantia"/>
              </a:rPr>
              <a:t>Slide 23- </a:t>
            </a:r>
            <a:fld id="{00000000-1234-1234-1234-123412341234}" type="slidenum">
              <a:rPr b="0" i="0" lang="en-US" sz="1200" u="none" cap="none" strike="noStrike">
                <a:solidFill>
                  <a:srgbClr val="035C75"/>
                </a:solidFill>
                <a:latin typeface="Constantia"/>
                <a:ea typeface="Constantia"/>
                <a:cs typeface="Constantia"/>
                <a:sym typeface="Constantia"/>
              </a:rPr>
              <a:t>‹#›</a:t>
            </a:fld>
            <a:endParaRPr b="0" i="0" sz="1200" u="none" cap="none" strike="noStrike">
              <a:solidFill>
                <a:srgbClr val="035C75"/>
              </a:solidFill>
              <a:latin typeface="Constantia"/>
              <a:ea typeface="Constantia"/>
              <a:cs typeface="Constantia"/>
              <a:sym typeface="Constantia"/>
            </a:endParaRPr>
          </a:p>
        </p:txBody>
      </p:sp>
      <p:sp>
        <p:nvSpPr>
          <p:cNvPr id="244" name="Google Shape;244;p31"/>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3200"/>
              <a:t>Access Protection, User Accounts, and Database Audits(2)</a:t>
            </a:r>
            <a:endParaRPr/>
          </a:p>
        </p:txBody>
      </p:sp>
      <p:sp>
        <p:nvSpPr>
          <p:cNvPr id="245" name="Google Shape;245;p31"/>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The database system must also keep </a:t>
            </a:r>
            <a:r>
              <a:rPr b="1" lang="en-US"/>
              <a:t>track of all operations</a:t>
            </a:r>
            <a:r>
              <a:rPr lang="en-US"/>
              <a:t> on the database that are applied by a certain user throughout </a:t>
            </a:r>
            <a:r>
              <a:rPr b="1" lang="en-US"/>
              <a:t>each login session</a:t>
            </a:r>
            <a:r>
              <a:rPr lang="en-US"/>
              <a:t>.</a:t>
            </a:r>
            <a:endParaRPr/>
          </a:p>
          <a:p>
            <a:pPr indent="-246380" lvl="1" marL="640080" rtl="0" algn="l">
              <a:spcBef>
                <a:spcPts val="480"/>
              </a:spcBef>
              <a:spcAft>
                <a:spcPts val="0"/>
              </a:spcAft>
              <a:buSzPts val="2040"/>
              <a:buChar char="⚫"/>
            </a:pPr>
            <a:r>
              <a:rPr lang="en-US"/>
              <a:t>To keep a record of all updates applied to the database and of the particular user who applied each update, we can modify </a:t>
            </a:r>
            <a:r>
              <a:rPr b="1" lang="en-US"/>
              <a:t>system log</a:t>
            </a:r>
            <a:r>
              <a:rPr lang="en-US"/>
              <a:t>, which includes an entry for each operation applied to the database that may be required for recovery from a transaction failure or system crash.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200" u="none" cap="none" strike="noStrike">
                <a:solidFill>
                  <a:srgbClr val="035C75"/>
                </a:solidFill>
                <a:latin typeface="Constantia"/>
                <a:ea typeface="Constantia"/>
                <a:cs typeface="Constantia"/>
                <a:sym typeface="Constantia"/>
              </a:rPr>
              <a:t>Slide 23- </a:t>
            </a:r>
            <a:fld id="{00000000-1234-1234-1234-123412341234}" type="slidenum">
              <a:rPr b="0" i="0" lang="en-US" sz="1200" u="none" cap="none" strike="noStrike">
                <a:solidFill>
                  <a:srgbClr val="035C75"/>
                </a:solidFill>
                <a:latin typeface="Constantia"/>
                <a:ea typeface="Constantia"/>
                <a:cs typeface="Constantia"/>
                <a:sym typeface="Constantia"/>
              </a:rPr>
              <a:t>‹#›</a:t>
            </a:fld>
            <a:endParaRPr b="0" i="0" sz="1200" u="none" cap="none" strike="noStrike">
              <a:solidFill>
                <a:srgbClr val="035C75"/>
              </a:solidFill>
              <a:latin typeface="Constantia"/>
              <a:ea typeface="Constantia"/>
              <a:cs typeface="Constantia"/>
              <a:sym typeface="Constantia"/>
            </a:endParaRPr>
          </a:p>
        </p:txBody>
      </p:sp>
      <p:sp>
        <p:nvSpPr>
          <p:cNvPr id="252" name="Google Shape;252;p32"/>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3200"/>
              <a:t>Access Protection, User Accounts, and Database Audits(3)</a:t>
            </a:r>
            <a:endParaRPr/>
          </a:p>
        </p:txBody>
      </p:sp>
      <p:sp>
        <p:nvSpPr>
          <p:cNvPr id="253" name="Google Shape;253;p32"/>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If any tampering with the database is suspected, a </a:t>
            </a:r>
            <a:r>
              <a:rPr b="1" lang="en-US"/>
              <a:t>database audit</a:t>
            </a:r>
            <a:r>
              <a:rPr lang="en-US"/>
              <a:t> is performed</a:t>
            </a:r>
            <a:endParaRPr/>
          </a:p>
          <a:p>
            <a:pPr indent="-246380" lvl="1" marL="640080" rtl="0" algn="l">
              <a:spcBef>
                <a:spcPts val="480"/>
              </a:spcBef>
              <a:spcAft>
                <a:spcPts val="0"/>
              </a:spcAft>
              <a:buSzPts val="2040"/>
              <a:buChar char="⚫"/>
            </a:pPr>
            <a:r>
              <a:rPr lang="en-US"/>
              <a:t>A database audit consists of reviewing the log to examine all accesses and operations applied to the database during a certain time period.</a:t>
            </a:r>
            <a:endParaRPr/>
          </a:p>
          <a:p>
            <a:pPr indent="-273050" lvl="0" marL="273050" rtl="0" algn="l">
              <a:spcBef>
                <a:spcPts val="520"/>
              </a:spcBef>
              <a:spcAft>
                <a:spcPts val="0"/>
              </a:spcAft>
              <a:buSzPts val="2470"/>
              <a:buChar char="⚫"/>
            </a:pPr>
            <a:r>
              <a:rPr lang="en-US"/>
              <a:t>A database log that is used mainly for security purposes is sometimes called an </a:t>
            </a:r>
            <a:r>
              <a:rPr b="1" lang="en-US"/>
              <a:t>audit trail</a:t>
            </a:r>
            <a:r>
              <a:rPr lang="en-US"/>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59" name="Google Shape;259;p33"/>
          <p:cNvSpPr txBox="1"/>
          <p:nvPr>
            <p:ph idx="11" type="ftr"/>
          </p:nvPr>
        </p:nvSpPr>
        <p:spPr>
          <a:xfrm>
            <a:off x="10566400" y="6356351"/>
            <a:ext cx="1016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r>
              <a:rPr b="0" i="0" lang="en-US" sz="1200" u="none" cap="none" strike="noStrike">
                <a:solidFill>
                  <a:schemeClr val="dk1"/>
                </a:solidFill>
                <a:latin typeface="Arial"/>
                <a:ea typeface="Arial"/>
                <a:cs typeface="Arial"/>
                <a:sym typeface="Arial"/>
              </a:rPr>
              <a:t>Database Security - Farkas</a:t>
            </a:r>
            <a:endParaRPr/>
          </a:p>
        </p:txBody>
      </p:sp>
      <p:sp>
        <p:nvSpPr>
          <p:cNvPr id="260" name="Google Shape;260;p33"/>
          <p:cNvSpPr/>
          <p:nvPr/>
        </p:nvSpPr>
        <p:spPr>
          <a:xfrm>
            <a:off x="2133600" y="2209801"/>
            <a:ext cx="7696200" cy="2701925"/>
          </a:xfrm>
          <a:prstGeom prst="rect">
            <a:avLst/>
          </a:prstGeom>
          <a:noFill/>
          <a:ln>
            <a:noFill/>
          </a:ln>
        </p:spPr>
        <p:txBody>
          <a:bodyPr anchorCtr="0" anchor="t" bIns="45700" lIns="91425" spcFirstLastPara="1" rIns="91425" wrap="square" tIns="45700">
            <a:noAutofit/>
          </a:bodyPr>
          <a:lstStyle/>
          <a:p>
            <a:pPr indent="-132080" lvl="0" marL="0" marR="0" rtl="0" algn="l">
              <a:lnSpc>
                <a:spcPct val="90000"/>
              </a:lnSpc>
              <a:spcBef>
                <a:spcPts val="0"/>
              </a:spcBef>
              <a:spcAft>
                <a:spcPts val="0"/>
              </a:spcAft>
              <a:buClr>
                <a:schemeClr val="dk1"/>
              </a:buClr>
              <a:buSzPts val="2080"/>
              <a:buFont typeface="Noto Sans Symbols"/>
              <a:buChar char="❖"/>
            </a:pPr>
            <a:r>
              <a:rPr b="0" i="0" lang="en-US" sz="3200" u="none" cap="none" strike="noStrike">
                <a:solidFill>
                  <a:schemeClr val="dk1"/>
                </a:solidFill>
                <a:latin typeface="Times New Roman"/>
                <a:ea typeface="Times New Roman"/>
                <a:cs typeface="Times New Roman"/>
                <a:sym typeface="Times New Roman"/>
              </a:rPr>
              <a:t>Access control components:</a:t>
            </a:r>
            <a:endParaRPr/>
          </a:p>
          <a:p>
            <a:pPr indent="0" lvl="1" marL="457200" marR="0" rtl="0" algn="l">
              <a:lnSpc>
                <a:spcPct val="90000"/>
              </a:lnSpc>
              <a:spcBef>
                <a:spcPts val="640"/>
              </a:spcBef>
              <a:spcAft>
                <a:spcPts val="0"/>
              </a:spcAft>
              <a:buClr>
                <a:schemeClr val="dk1"/>
              </a:buClr>
              <a:buSzPts val="1600"/>
              <a:buFont typeface="Noto Sans Symbols"/>
              <a:buNone/>
            </a:pPr>
            <a:r>
              <a:rPr b="0" i="1" lang="en-US" sz="3200" u="none" cap="none" strike="noStrike">
                <a:solidFill>
                  <a:schemeClr val="dk1"/>
                </a:solidFill>
                <a:latin typeface="Times New Roman"/>
                <a:ea typeface="Times New Roman"/>
                <a:cs typeface="Times New Roman"/>
                <a:sym typeface="Times New Roman"/>
              </a:rPr>
              <a:t>- </a:t>
            </a:r>
            <a:r>
              <a:rPr b="0" i="0" lang="en-US" sz="3200" u="sng" cap="none" strike="noStrike">
                <a:solidFill>
                  <a:schemeClr val="dk1"/>
                </a:solidFill>
                <a:latin typeface="Times New Roman"/>
                <a:ea typeface="Times New Roman"/>
                <a:cs typeface="Times New Roman"/>
                <a:sym typeface="Times New Roman"/>
              </a:rPr>
              <a:t>Access control policy</a:t>
            </a:r>
            <a:r>
              <a:rPr b="0" i="0" lang="en-US" sz="3200" u="none" cap="none" strike="noStrike">
                <a:solidFill>
                  <a:schemeClr val="dk1"/>
                </a:solidFill>
                <a:latin typeface="Times New Roman"/>
                <a:ea typeface="Times New Roman"/>
                <a:cs typeface="Times New Roman"/>
                <a:sym typeface="Times New Roman"/>
              </a:rPr>
              <a:t>: specifies the </a:t>
            </a:r>
            <a:endParaRPr/>
          </a:p>
          <a:p>
            <a:pPr indent="0" lvl="1" marL="457200" marR="0" rtl="0" algn="l">
              <a:lnSpc>
                <a:spcPct val="90000"/>
              </a:lnSpc>
              <a:spcBef>
                <a:spcPts val="640"/>
              </a:spcBef>
              <a:spcAft>
                <a:spcPts val="0"/>
              </a:spcAft>
              <a:buClr>
                <a:schemeClr val="dk1"/>
              </a:buClr>
              <a:buSzPts val="1600"/>
              <a:buFont typeface="Noto Sans Symbols"/>
              <a:buNone/>
            </a:pPr>
            <a:r>
              <a:rPr b="0" i="0" lang="en-US" sz="3200" u="none" cap="none" strike="noStrike">
                <a:solidFill>
                  <a:schemeClr val="dk1"/>
                </a:solidFill>
                <a:latin typeface="Times New Roman"/>
                <a:ea typeface="Times New Roman"/>
                <a:cs typeface="Times New Roman"/>
                <a:sym typeface="Times New Roman"/>
              </a:rPr>
              <a:t>  authorized accesses of a system</a:t>
            </a:r>
            <a:endParaRPr/>
          </a:p>
          <a:p>
            <a:pPr indent="0" lvl="1" marL="457200" marR="0" rtl="0" algn="l">
              <a:lnSpc>
                <a:spcPct val="90000"/>
              </a:lnSpc>
              <a:spcBef>
                <a:spcPts val="640"/>
              </a:spcBef>
              <a:spcAft>
                <a:spcPts val="0"/>
              </a:spcAft>
              <a:buClr>
                <a:schemeClr val="dk1"/>
              </a:buClr>
              <a:buSzPts val="1600"/>
              <a:buFont typeface="Noto Sans Symbols"/>
              <a:buNone/>
            </a:pPr>
            <a:r>
              <a:rPr b="0" i="1" lang="en-US" sz="3200" u="none" cap="none" strike="noStrike">
                <a:solidFill>
                  <a:schemeClr val="dk1"/>
                </a:solidFill>
                <a:latin typeface="Times New Roman"/>
                <a:ea typeface="Times New Roman"/>
                <a:cs typeface="Times New Roman"/>
                <a:sym typeface="Times New Roman"/>
              </a:rPr>
              <a:t>- </a:t>
            </a:r>
            <a:r>
              <a:rPr b="0" i="0" lang="en-US" sz="3200" u="sng" cap="none" strike="noStrike">
                <a:solidFill>
                  <a:schemeClr val="dk1"/>
                </a:solidFill>
                <a:latin typeface="Times New Roman"/>
                <a:ea typeface="Times New Roman"/>
                <a:cs typeface="Times New Roman"/>
                <a:sym typeface="Times New Roman"/>
              </a:rPr>
              <a:t>Access control mechanism</a:t>
            </a:r>
            <a:r>
              <a:rPr b="0" i="0" lang="en-US" sz="3200" u="none" cap="none" strike="noStrike">
                <a:solidFill>
                  <a:schemeClr val="dk1"/>
                </a:solidFill>
                <a:latin typeface="Times New Roman"/>
                <a:ea typeface="Times New Roman"/>
                <a:cs typeface="Times New Roman"/>
                <a:sym typeface="Times New Roman"/>
              </a:rPr>
              <a:t>: implements </a:t>
            </a:r>
            <a:endParaRPr/>
          </a:p>
          <a:p>
            <a:pPr indent="0" lvl="1" marL="457200" marR="0" rtl="0" algn="l">
              <a:lnSpc>
                <a:spcPct val="90000"/>
              </a:lnSpc>
              <a:spcBef>
                <a:spcPts val="640"/>
              </a:spcBef>
              <a:spcAft>
                <a:spcPts val="0"/>
              </a:spcAft>
              <a:buClr>
                <a:schemeClr val="dk1"/>
              </a:buClr>
              <a:buSzPts val="1600"/>
              <a:buFont typeface="Noto Sans Symbols"/>
              <a:buNone/>
            </a:pPr>
            <a:r>
              <a:rPr b="0" i="0" lang="en-US" sz="3200" u="none" cap="none" strike="noStrike">
                <a:solidFill>
                  <a:schemeClr val="dk1"/>
                </a:solidFill>
                <a:latin typeface="Times New Roman"/>
                <a:ea typeface="Times New Roman"/>
                <a:cs typeface="Times New Roman"/>
                <a:sym typeface="Times New Roman"/>
              </a:rPr>
              <a:t>  and enforces the policy</a:t>
            </a:r>
            <a:endParaRPr/>
          </a:p>
        </p:txBody>
      </p:sp>
      <p:sp>
        <p:nvSpPr>
          <p:cNvPr id="261" name="Google Shape;261;p33"/>
          <p:cNvSpPr/>
          <p:nvPr/>
        </p:nvSpPr>
        <p:spPr>
          <a:xfrm>
            <a:off x="2667000" y="533400"/>
            <a:ext cx="3613150" cy="762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400" u="none" cap="none" strike="noStrike">
                <a:solidFill>
                  <a:schemeClr val="dk2"/>
                </a:solidFill>
                <a:latin typeface="Times New Roman"/>
                <a:ea typeface="Times New Roman"/>
                <a:cs typeface="Times New Roman"/>
                <a:sym typeface="Times New Roman"/>
              </a:rPr>
              <a:t>Access Control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660"/>
              <a:buChar char="⚫"/>
            </a:pPr>
            <a:r>
              <a:rPr lang="en-US" sz="2800"/>
              <a:t>Database security : refers to protection from malicious access.</a:t>
            </a:r>
            <a:endParaRPr/>
          </a:p>
          <a:p>
            <a:pPr indent="-104140" lvl="0" marL="273050" rtl="0" algn="l">
              <a:spcBef>
                <a:spcPts val="560"/>
              </a:spcBef>
              <a:spcAft>
                <a:spcPts val="0"/>
              </a:spcAft>
              <a:buSzPts val="2660"/>
              <a:buNone/>
            </a:pPr>
            <a:r>
              <a:t/>
            </a:r>
            <a:endParaRPr sz="2800"/>
          </a:p>
          <a:p>
            <a:pPr indent="-273050" lvl="0" marL="273050" rtl="0" algn="l">
              <a:spcBef>
                <a:spcPts val="560"/>
              </a:spcBef>
              <a:spcAft>
                <a:spcPts val="0"/>
              </a:spcAft>
              <a:buSzPts val="2660"/>
              <a:buChar char="⚫"/>
            </a:pPr>
            <a:r>
              <a:rPr lang="en-US" sz="2800"/>
              <a:t>Authentication: is a process of verifying who you are.</a:t>
            </a:r>
            <a:endParaRPr/>
          </a:p>
          <a:p>
            <a:pPr indent="-273050" lvl="0" marL="273050" rtl="0" algn="l">
              <a:spcBef>
                <a:spcPts val="560"/>
              </a:spcBef>
              <a:spcAft>
                <a:spcPts val="0"/>
              </a:spcAft>
              <a:buSzPts val="2660"/>
              <a:buChar char="⚫"/>
            </a:pPr>
            <a:r>
              <a:rPr lang="en-US" sz="2800"/>
              <a:t>Authorization: is the process of verifying that you have access to something.</a:t>
            </a:r>
            <a:endParaRPr/>
          </a:p>
        </p:txBody>
      </p:sp>
      <p:sp>
        <p:nvSpPr>
          <p:cNvPr id="118" name="Google Shape;118;p16"/>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descr="Large confetti" id="267" name="Google Shape;267;p34"/>
          <p:cNvSpPr/>
          <p:nvPr/>
        </p:nvSpPr>
        <p:spPr>
          <a:xfrm>
            <a:off x="1905000" y="349249"/>
            <a:ext cx="7772400" cy="1143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4000" u="none" cap="none" strike="noStrike">
                <a:solidFill>
                  <a:schemeClr val="dk2"/>
                </a:solidFill>
                <a:latin typeface="Times New Roman"/>
                <a:ea typeface="Times New Roman"/>
                <a:cs typeface="Times New Roman"/>
                <a:sym typeface="Times New Roman"/>
              </a:rPr>
              <a:t>Access Control (Protection of Data Confidentiality)</a:t>
            </a:r>
            <a:endParaRPr/>
          </a:p>
        </p:txBody>
      </p:sp>
      <p:sp>
        <p:nvSpPr>
          <p:cNvPr id="268" name="Google Shape;268;p34"/>
          <p:cNvSpPr/>
          <p:nvPr/>
        </p:nvSpPr>
        <p:spPr>
          <a:xfrm>
            <a:off x="774915" y="2057400"/>
            <a:ext cx="11034793" cy="37338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080"/>
              <a:buFont typeface="Noto Sans Symbols"/>
              <a:buChar char="❖"/>
            </a:pPr>
            <a:r>
              <a:rPr b="1" i="0" lang="en-US" sz="3200" u="sng" cap="none" strike="noStrike">
                <a:solidFill>
                  <a:schemeClr val="dk1"/>
                </a:solidFill>
                <a:latin typeface="Times New Roman"/>
                <a:ea typeface="Times New Roman"/>
                <a:cs typeface="Times New Roman"/>
                <a:sym typeface="Times New Roman"/>
              </a:rPr>
              <a:t>Access control </a:t>
            </a:r>
            <a:r>
              <a:rPr b="0" i="0" lang="en-US" sz="3200" u="none" cap="none" strike="noStrike">
                <a:solidFill>
                  <a:schemeClr val="dk1"/>
                </a:solidFill>
                <a:latin typeface="Times New Roman"/>
                <a:ea typeface="Times New Roman"/>
                <a:cs typeface="Times New Roman"/>
                <a:sym typeface="Times New Roman"/>
              </a:rPr>
              <a:t>is Mechanism which includes mechanism for restriction access to the database system  as a whole</a:t>
            </a:r>
            <a:r>
              <a:rPr b="0" i="0" lang="en-US" sz="3200" u="sng" cap="none" strike="noStrike">
                <a:solidFill>
                  <a:schemeClr val="dk1"/>
                </a:solidFill>
                <a:latin typeface="Times New Roman"/>
                <a:ea typeface="Times New Roman"/>
                <a:cs typeface="Times New Roman"/>
                <a:sym typeface="Times New Roman"/>
              </a:rPr>
              <a:t>.</a:t>
            </a:r>
            <a:endParaRPr/>
          </a:p>
          <a:p>
            <a:pPr indent="-342900" lvl="0" marL="342900" marR="0" rtl="0" algn="just">
              <a:spcBef>
                <a:spcPts val="640"/>
              </a:spcBef>
              <a:spcAft>
                <a:spcPts val="0"/>
              </a:spcAft>
              <a:buClr>
                <a:schemeClr val="dk1"/>
              </a:buClr>
              <a:buSzPts val="2080"/>
              <a:buFont typeface="Noto Sans Symbols"/>
              <a:buChar char="❖"/>
            </a:pPr>
            <a:r>
              <a:rPr b="0" i="0" lang="en-US" sz="3200" u="sng" cap="none" strike="noStrike">
                <a:solidFill>
                  <a:schemeClr val="dk1"/>
                </a:solidFill>
                <a:latin typeface="Times New Roman"/>
                <a:ea typeface="Times New Roman"/>
                <a:cs typeface="Times New Roman"/>
                <a:sym typeface="Times New Roman"/>
              </a:rPr>
              <a:t>Access Control is handled by creating user accounts and password to control access to the unauthorized data.</a:t>
            </a:r>
            <a:endParaRPr/>
          </a:p>
          <a:p>
            <a:pPr indent="-342900" lvl="0" marL="342900" marR="0" rtl="0" algn="just">
              <a:spcBef>
                <a:spcPts val="640"/>
              </a:spcBef>
              <a:spcAft>
                <a:spcPts val="0"/>
              </a:spcAft>
              <a:buClr>
                <a:schemeClr val="dk1"/>
              </a:buClr>
              <a:buSzPts val="2080"/>
              <a:buFont typeface="Noto Sans Symbols"/>
              <a:buChar char="❖"/>
            </a:pPr>
            <a:r>
              <a:rPr b="0" i="0" lang="en-US" sz="3200" u="sng" cap="none" strike="noStrike">
                <a:solidFill>
                  <a:schemeClr val="dk1"/>
                </a:solidFill>
                <a:latin typeface="Times New Roman"/>
                <a:ea typeface="Times New Roman"/>
                <a:cs typeface="Times New Roman"/>
                <a:sym typeface="Times New Roman"/>
              </a:rPr>
              <a:t>Access control </a:t>
            </a:r>
            <a:r>
              <a:rPr b="0" i="0" lang="en-US" sz="3200" u="none" cap="none" strike="noStrike">
                <a:solidFill>
                  <a:schemeClr val="dk1"/>
                </a:solidFill>
                <a:latin typeface="Times New Roman"/>
                <a:ea typeface="Times New Roman"/>
                <a:cs typeface="Times New Roman"/>
                <a:sym typeface="Times New Roman"/>
              </a:rPr>
              <a:t>– which data users can access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5"/>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descr="Large confetti" id="274" name="Google Shape;274;p35"/>
          <p:cNvSpPr/>
          <p:nvPr/>
        </p:nvSpPr>
        <p:spPr>
          <a:xfrm>
            <a:off x="2617788" y="284163"/>
            <a:ext cx="7772400" cy="1143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4400" u="none" cap="none" strike="noStrike">
                <a:solidFill>
                  <a:schemeClr val="dk2"/>
                </a:solidFill>
                <a:latin typeface="Times New Roman"/>
                <a:ea typeface="Times New Roman"/>
                <a:cs typeface="Times New Roman"/>
                <a:sym typeface="Times New Roman"/>
              </a:rPr>
              <a:t>Access Control </a:t>
            </a:r>
            <a:endParaRPr/>
          </a:p>
        </p:txBody>
      </p:sp>
      <p:sp>
        <p:nvSpPr>
          <p:cNvPr id="275" name="Google Shape;275;p35"/>
          <p:cNvSpPr/>
          <p:nvPr/>
        </p:nvSpPr>
        <p:spPr>
          <a:xfrm>
            <a:off x="480447" y="1905000"/>
            <a:ext cx="10693831" cy="3810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l">
              <a:spcBef>
                <a:spcPts val="640"/>
              </a:spcBef>
              <a:spcAft>
                <a:spcPts val="0"/>
              </a:spcAft>
              <a:buClr>
                <a:schemeClr val="dk1"/>
              </a:buClr>
              <a:buSzPts val="2080"/>
              <a:buFont typeface="Noto Sans Symbols"/>
              <a:buChar char="❖"/>
            </a:pPr>
            <a:r>
              <a:rPr b="0" i="0" lang="en-US" sz="3200" u="none" cap="none" strike="noStrike">
                <a:solidFill>
                  <a:schemeClr val="dk1"/>
                </a:solidFill>
                <a:latin typeface="Times New Roman"/>
                <a:ea typeface="Times New Roman"/>
                <a:cs typeface="Times New Roman"/>
                <a:sym typeface="Times New Roman"/>
              </a:rPr>
              <a:t>Ensures that all </a:t>
            </a:r>
            <a:r>
              <a:rPr b="0" i="0" lang="en-US" sz="3200" u="sng" cap="none" strike="noStrike">
                <a:solidFill>
                  <a:schemeClr val="dk1"/>
                </a:solidFill>
                <a:latin typeface="Times New Roman"/>
                <a:ea typeface="Times New Roman"/>
                <a:cs typeface="Times New Roman"/>
                <a:sym typeface="Times New Roman"/>
              </a:rPr>
              <a:t>direct accesses </a:t>
            </a:r>
            <a:r>
              <a:rPr b="0" i="0" lang="en-US" sz="3200" u="none" cap="none" strike="noStrike">
                <a:solidFill>
                  <a:schemeClr val="dk1"/>
                </a:solidFill>
                <a:latin typeface="Times New Roman"/>
                <a:ea typeface="Times New Roman"/>
                <a:cs typeface="Times New Roman"/>
                <a:sym typeface="Times New Roman"/>
              </a:rPr>
              <a:t>to object are authorized</a:t>
            </a:r>
            <a:endParaRPr/>
          </a:p>
          <a:p>
            <a:pPr indent="-342900" lvl="0" marL="342900" marR="0" rtl="0" algn="l">
              <a:spcBef>
                <a:spcPts val="200"/>
              </a:spcBef>
              <a:spcAft>
                <a:spcPts val="0"/>
              </a:spcAft>
              <a:buNone/>
            </a:pPr>
            <a:r>
              <a:t/>
            </a:r>
            <a:endParaRPr b="0" i="0" sz="1000" u="none" cap="none" strike="noStrike">
              <a:solidFill>
                <a:schemeClr val="dk1"/>
              </a:solidFill>
              <a:latin typeface="Times New Roman"/>
              <a:ea typeface="Times New Roman"/>
              <a:cs typeface="Times New Roman"/>
              <a:sym typeface="Times New Roman"/>
            </a:endParaRPr>
          </a:p>
          <a:p>
            <a:pPr indent="-342900" lvl="0" marL="342900" marR="0" rtl="0" algn="l">
              <a:spcBef>
                <a:spcPts val="640"/>
              </a:spcBef>
              <a:spcAft>
                <a:spcPts val="0"/>
              </a:spcAft>
              <a:buClr>
                <a:schemeClr val="dk1"/>
              </a:buClr>
              <a:buSzPts val="2080"/>
              <a:buFont typeface="Noto Sans Symbols"/>
              <a:buChar char="❖"/>
            </a:pPr>
            <a:r>
              <a:rPr b="0" i="0" lang="en-US" sz="3200" u="none" cap="none" strike="noStrike">
                <a:solidFill>
                  <a:schemeClr val="dk1"/>
                </a:solidFill>
                <a:latin typeface="Times New Roman"/>
                <a:ea typeface="Times New Roman"/>
                <a:cs typeface="Times New Roman"/>
                <a:sym typeface="Times New Roman"/>
              </a:rPr>
              <a:t>Protects against accidental and malicious threats by regulating the </a:t>
            </a:r>
            <a:r>
              <a:rPr b="0" i="0" lang="en-US" sz="3200" u="sng" cap="none" strike="noStrike">
                <a:solidFill>
                  <a:schemeClr val="dk1"/>
                </a:solidFill>
                <a:latin typeface="Times New Roman"/>
                <a:ea typeface="Times New Roman"/>
                <a:cs typeface="Times New Roman"/>
                <a:sym typeface="Times New Roman"/>
              </a:rPr>
              <a:t>read, write and execution </a:t>
            </a:r>
            <a:r>
              <a:rPr b="0" i="0" lang="en-US" sz="3200" u="none" cap="none" strike="noStrike">
                <a:solidFill>
                  <a:schemeClr val="dk1"/>
                </a:solidFill>
                <a:latin typeface="Times New Roman"/>
                <a:ea typeface="Times New Roman"/>
                <a:cs typeface="Times New Roman"/>
                <a:sym typeface="Times New Roman"/>
              </a:rPr>
              <a:t>of data and programs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6"/>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81" name="Google Shape;281;p36"/>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Access Control</a:t>
            </a:r>
            <a:endParaRPr/>
          </a:p>
        </p:txBody>
      </p:sp>
      <p:sp>
        <p:nvSpPr>
          <p:cNvPr id="282" name="Google Shape;282;p36"/>
          <p:cNvSpPr txBox="1"/>
          <p:nvPr>
            <p:ph idx="1" type="body"/>
          </p:nvPr>
        </p:nvSpPr>
        <p:spPr>
          <a:xfrm>
            <a:off x="960895" y="2133600"/>
            <a:ext cx="8868905" cy="4191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Font typeface="Noto Sans Symbols"/>
              <a:buNone/>
            </a:pPr>
            <a:r>
              <a:rPr b="1" lang="en-US">
                <a:latin typeface="Times New Roman"/>
                <a:ea typeface="Times New Roman"/>
                <a:cs typeface="Times New Roman"/>
                <a:sym typeface="Times New Roman"/>
              </a:rPr>
              <a:t>Requires:</a:t>
            </a:r>
            <a:endParaRPr/>
          </a:p>
          <a:p>
            <a:pPr indent="-246380" lvl="1" marL="640080" rtl="0" algn="l">
              <a:spcBef>
                <a:spcPts val="640"/>
              </a:spcBef>
              <a:spcAft>
                <a:spcPts val="0"/>
              </a:spcAft>
              <a:buClr>
                <a:schemeClr val="dk1"/>
              </a:buClr>
              <a:buSzPts val="1600"/>
              <a:buFont typeface="Noto Sans Symbols"/>
              <a:buNone/>
            </a:pPr>
            <a:r>
              <a:rPr lang="en-US" sz="3200">
                <a:latin typeface="Times New Roman"/>
                <a:ea typeface="Times New Roman"/>
                <a:cs typeface="Times New Roman"/>
                <a:sym typeface="Times New Roman"/>
              </a:rPr>
              <a:t>- Proper </a:t>
            </a:r>
            <a:r>
              <a:rPr lang="en-US" sz="3200" u="sng">
                <a:latin typeface="Times New Roman"/>
                <a:ea typeface="Times New Roman"/>
                <a:cs typeface="Times New Roman"/>
                <a:sym typeface="Times New Roman"/>
              </a:rPr>
              <a:t>user identification</a:t>
            </a:r>
            <a:endParaRPr/>
          </a:p>
          <a:p>
            <a:pPr indent="-246380" lvl="1" marL="640080" rtl="0" algn="l">
              <a:spcBef>
                <a:spcPts val="640"/>
              </a:spcBef>
              <a:spcAft>
                <a:spcPts val="0"/>
              </a:spcAft>
              <a:buClr>
                <a:schemeClr val="dk1"/>
              </a:buClr>
              <a:buSzPts val="1600"/>
              <a:buFont typeface="Noto Sans Symbols"/>
              <a:buNone/>
            </a:pPr>
            <a:r>
              <a:rPr lang="en-US" sz="3200">
                <a:latin typeface="Times New Roman"/>
                <a:ea typeface="Times New Roman"/>
                <a:cs typeface="Times New Roman"/>
                <a:sym typeface="Times New Roman"/>
              </a:rPr>
              <a:t>- Information specifying the </a:t>
            </a:r>
            <a:r>
              <a:rPr lang="en-US" sz="3200" u="sng">
                <a:latin typeface="Times New Roman"/>
                <a:ea typeface="Times New Roman"/>
                <a:cs typeface="Times New Roman"/>
                <a:sym typeface="Times New Roman"/>
              </a:rPr>
              <a:t>access rights is protected </a:t>
            </a:r>
            <a:r>
              <a:rPr lang="en-US" sz="3200">
                <a:latin typeface="Times New Roman"/>
                <a:ea typeface="Times New Roman"/>
                <a:cs typeface="Times New Roman"/>
                <a:sym typeface="Times New Roman"/>
              </a:rPr>
              <a:t>form modification</a:t>
            </a:r>
            <a:endParaRPr/>
          </a:p>
          <a:p>
            <a:pPr indent="-273050" lvl="0" marL="273050" rtl="0" algn="l">
              <a:spcBef>
                <a:spcPts val="520"/>
              </a:spcBef>
              <a:spcAft>
                <a:spcPts val="0"/>
              </a:spcAft>
              <a:buSzPts val="2470"/>
              <a:buFont typeface="Noto Sans Symbols"/>
              <a:buNone/>
            </a:pPr>
            <a:r>
              <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7"/>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88" name="Google Shape;288;p37"/>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Access Control</a:t>
            </a:r>
            <a:endParaRPr/>
          </a:p>
        </p:txBody>
      </p:sp>
      <p:sp>
        <p:nvSpPr>
          <p:cNvPr id="289" name="Google Shape;289;p37"/>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Clr>
                <a:schemeClr val="dk1"/>
              </a:buClr>
              <a:buSzPts val="1690"/>
              <a:buFont typeface="Noto Sans Symbols"/>
              <a:buChar char="❖"/>
            </a:pPr>
            <a:r>
              <a:rPr lang="en-US" u="sng">
                <a:latin typeface="Times New Roman"/>
                <a:ea typeface="Times New Roman"/>
                <a:cs typeface="Times New Roman"/>
                <a:sym typeface="Times New Roman"/>
              </a:rPr>
              <a:t>Subject</a:t>
            </a:r>
            <a:r>
              <a:rPr lang="en-US">
                <a:solidFill>
                  <a:srgbClr val="FFFF00"/>
                </a:solidFill>
                <a:latin typeface="Times New Roman"/>
                <a:ea typeface="Times New Roman"/>
                <a:cs typeface="Times New Roman"/>
                <a:sym typeface="Times New Roman"/>
              </a:rPr>
              <a:t>:</a:t>
            </a:r>
            <a:r>
              <a:rPr lang="en-US">
                <a:latin typeface="Times New Roman"/>
                <a:ea typeface="Times New Roman"/>
                <a:cs typeface="Times New Roman"/>
                <a:sym typeface="Times New Roman"/>
              </a:rPr>
              <a:t> active entity that requests access to an object </a:t>
            </a:r>
            <a:r>
              <a:rPr lang="en-US" sz="2800">
                <a:latin typeface="Times New Roman"/>
                <a:ea typeface="Times New Roman"/>
                <a:cs typeface="Times New Roman"/>
                <a:sym typeface="Times New Roman"/>
              </a:rPr>
              <a:t>	</a:t>
            </a:r>
            <a:endParaRPr/>
          </a:p>
          <a:p>
            <a:pPr indent="-246380" lvl="1" marL="640080" rtl="0" algn="l">
              <a:lnSpc>
                <a:spcPct val="90000"/>
              </a:lnSpc>
              <a:spcBef>
                <a:spcPts val="240"/>
              </a:spcBef>
              <a:spcAft>
                <a:spcPts val="0"/>
              </a:spcAft>
              <a:buClr>
                <a:schemeClr val="dk1"/>
              </a:buClr>
              <a:buSzPts val="1200"/>
              <a:buFont typeface="Noto Sans Symbols"/>
              <a:buNone/>
            </a:pPr>
            <a:r>
              <a:rPr lang="en-US">
                <a:latin typeface="Times New Roman"/>
                <a:ea typeface="Times New Roman"/>
                <a:cs typeface="Times New Roman"/>
                <a:sym typeface="Times New Roman"/>
              </a:rPr>
              <a:t>- e.g., user or program</a:t>
            </a:r>
            <a:endParaRPr/>
          </a:p>
          <a:p>
            <a:pPr indent="-273050" lvl="0" marL="273050" rtl="0" algn="l">
              <a:lnSpc>
                <a:spcPct val="90000"/>
              </a:lnSpc>
              <a:spcBef>
                <a:spcPts val="260"/>
              </a:spcBef>
              <a:spcAft>
                <a:spcPts val="0"/>
              </a:spcAft>
              <a:buClr>
                <a:schemeClr val="dk1"/>
              </a:buClr>
              <a:buSzPts val="1690"/>
              <a:buFont typeface="Noto Sans Symbols"/>
              <a:buChar char="❖"/>
            </a:pPr>
            <a:r>
              <a:rPr lang="en-US" u="sng">
                <a:latin typeface="Times New Roman"/>
                <a:ea typeface="Times New Roman"/>
                <a:cs typeface="Times New Roman"/>
                <a:sym typeface="Times New Roman"/>
              </a:rPr>
              <a:t>Object: </a:t>
            </a:r>
            <a:r>
              <a:rPr lang="en-US">
                <a:latin typeface="Times New Roman"/>
                <a:ea typeface="Times New Roman"/>
                <a:cs typeface="Times New Roman"/>
                <a:sym typeface="Times New Roman"/>
              </a:rPr>
              <a:t>passive entity accessed by a subject</a:t>
            </a:r>
            <a:endParaRPr/>
          </a:p>
          <a:p>
            <a:pPr indent="-246380" lvl="1" marL="640080" rtl="0" algn="l">
              <a:lnSpc>
                <a:spcPct val="90000"/>
              </a:lnSpc>
              <a:spcBef>
                <a:spcPts val="240"/>
              </a:spcBef>
              <a:spcAft>
                <a:spcPts val="0"/>
              </a:spcAft>
              <a:buClr>
                <a:schemeClr val="dk1"/>
              </a:buClr>
              <a:buSzPts val="1200"/>
              <a:buFont typeface="Noto Sans Symbols"/>
              <a:buNone/>
            </a:pPr>
            <a:r>
              <a:rPr lang="en-US">
                <a:latin typeface="Times New Roman"/>
                <a:ea typeface="Times New Roman"/>
                <a:cs typeface="Times New Roman"/>
                <a:sym typeface="Times New Roman"/>
              </a:rPr>
              <a:t>- e.g., record, relation, file</a:t>
            </a:r>
            <a:endParaRPr/>
          </a:p>
          <a:p>
            <a:pPr indent="-273050" lvl="0" marL="273050" rtl="0" algn="l">
              <a:lnSpc>
                <a:spcPct val="90000"/>
              </a:lnSpc>
              <a:spcBef>
                <a:spcPts val="260"/>
              </a:spcBef>
              <a:spcAft>
                <a:spcPts val="0"/>
              </a:spcAft>
              <a:buClr>
                <a:schemeClr val="dk1"/>
              </a:buClr>
              <a:buSzPts val="1690"/>
              <a:buFont typeface="Noto Sans Symbols"/>
              <a:buChar char="❖"/>
            </a:pPr>
            <a:r>
              <a:rPr lang="en-US" u="sng">
                <a:latin typeface="Times New Roman"/>
                <a:ea typeface="Times New Roman"/>
                <a:cs typeface="Times New Roman"/>
                <a:sym typeface="Times New Roman"/>
              </a:rPr>
              <a:t>Access right </a:t>
            </a:r>
            <a:r>
              <a:rPr lang="en-US">
                <a:latin typeface="Times New Roman"/>
                <a:ea typeface="Times New Roman"/>
                <a:cs typeface="Times New Roman"/>
                <a:sym typeface="Times New Roman"/>
              </a:rPr>
              <a:t>(privileges): how a subject is allowed to access an object</a:t>
            </a:r>
            <a:endParaRPr/>
          </a:p>
          <a:p>
            <a:pPr indent="-246380" lvl="1" marL="640080" rtl="0" algn="l">
              <a:lnSpc>
                <a:spcPct val="90000"/>
              </a:lnSpc>
              <a:spcBef>
                <a:spcPts val="240"/>
              </a:spcBef>
              <a:spcAft>
                <a:spcPts val="0"/>
              </a:spcAft>
              <a:buClr>
                <a:schemeClr val="dk1"/>
              </a:buClr>
              <a:buSzPts val="1200"/>
              <a:buFont typeface="Noto Sans Symbols"/>
              <a:buNone/>
            </a:pPr>
            <a:r>
              <a:rPr lang="en-US">
                <a:latin typeface="Times New Roman"/>
                <a:ea typeface="Times New Roman"/>
                <a:cs typeface="Times New Roman"/>
                <a:sym typeface="Times New Roman"/>
              </a:rPr>
              <a:t>- e.g., subject </a:t>
            </a:r>
            <a:r>
              <a:rPr i="1" lang="en-US">
                <a:latin typeface="Times New Roman"/>
                <a:ea typeface="Times New Roman"/>
                <a:cs typeface="Times New Roman"/>
                <a:sym typeface="Times New Roman"/>
              </a:rPr>
              <a:t>s</a:t>
            </a:r>
            <a:r>
              <a:rPr lang="en-US">
                <a:latin typeface="Times New Roman"/>
                <a:ea typeface="Times New Roman"/>
                <a:cs typeface="Times New Roman"/>
                <a:sym typeface="Times New Roman"/>
              </a:rPr>
              <a:t> can read object </a:t>
            </a:r>
            <a:r>
              <a:rPr i="1" lang="en-US">
                <a:latin typeface="Times New Roman"/>
                <a:ea typeface="Times New Roman"/>
                <a:cs typeface="Times New Roman"/>
                <a:sym typeface="Times New Roman"/>
              </a:rPr>
              <a:t>o</a:t>
            </a:r>
            <a:endParaRPr/>
          </a:p>
          <a:p>
            <a:pPr indent="-273050" lvl="0" marL="273050" rtl="0" algn="l">
              <a:lnSpc>
                <a:spcPct val="90000"/>
              </a:lnSpc>
              <a:spcBef>
                <a:spcPts val="520"/>
              </a:spcBef>
              <a:spcAft>
                <a:spcPts val="0"/>
              </a:spcAft>
              <a:buSzPts val="2470"/>
              <a:buFont typeface="Noto Sans Symbols"/>
              <a:buNone/>
            </a:pPr>
            <a:r>
              <a:t/>
            </a:r>
            <a:endParaRPr i="1">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8"/>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descr="Large confetti" id="295" name="Google Shape;295;p38"/>
          <p:cNvSpPr/>
          <p:nvPr/>
        </p:nvSpPr>
        <p:spPr>
          <a:xfrm>
            <a:off x="2617788" y="284163"/>
            <a:ext cx="7772400" cy="1143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4400" u="none" cap="none" strike="noStrike">
                <a:solidFill>
                  <a:schemeClr val="dk2"/>
                </a:solidFill>
                <a:latin typeface="Times New Roman"/>
                <a:ea typeface="Times New Roman"/>
                <a:cs typeface="Times New Roman"/>
                <a:sym typeface="Times New Roman"/>
              </a:rPr>
              <a:t>Access Control Policies</a:t>
            </a:r>
            <a:endParaRPr/>
          </a:p>
        </p:txBody>
      </p:sp>
      <p:sp>
        <p:nvSpPr>
          <p:cNvPr id="296" name="Google Shape;296;p38"/>
          <p:cNvSpPr/>
          <p:nvPr/>
        </p:nvSpPr>
        <p:spPr>
          <a:xfrm>
            <a:off x="2209800" y="2057400"/>
            <a:ext cx="7772400" cy="4191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80"/>
              <a:buFont typeface="Noto Sans Symbols"/>
              <a:buChar char="❖"/>
            </a:pPr>
            <a:r>
              <a:rPr b="0" i="0" lang="en-US" sz="3200" u="none" cap="none" strike="noStrike">
                <a:solidFill>
                  <a:schemeClr val="dk1"/>
                </a:solidFill>
                <a:latin typeface="Times New Roman"/>
                <a:ea typeface="Times New Roman"/>
                <a:cs typeface="Times New Roman"/>
                <a:sym typeface="Times New Roman"/>
              </a:rPr>
              <a:t>Discretionary Access Control (</a:t>
            </a:r>
            <a:r>
              <a:rPr b="0" i="0" lang="en-US" sz="3200" u="sng" cap="none" strike="noStrike">
                <a:solidFill>
                  <a:schemeClr val="dk1"/>
                </a:solidFill>
                <a:latin typeface="Times New Roman"/>
                <a:ea typeface="Times New Roman"/>
                <a:cs typeface="Times New Roman"/>
                <a:sym typeface="Times New Roman"/>
              </a:rPr>
              <a:t>DAC</a:t>
            </a:r>
            <a:r>
              <a:rPr b="0" i="0" lang="en-US" sz="3200" u="none" cap="none" strike="noStrike">
                <a:solidFill>
                  <a:schemeClr val="dk1"/>
                </a:solidFill>
                <a:latin typeface="Times New Roman"/>
                <a:ea typeface="Times New Roman"/>
                <a:cs typeface="Times New Roman"/>
                <a:sym typeface="Times New Roman"/>
              </a:rPr>
              <a:t>)</a:t>
            </a:r>
            <a:endParaRPr/>
          </a:p>
          <a:p>
            <a:pPr indent="-342900" lvl="0" marL="342900" marR="0" rtl="0" algn="l">
              <a:spcBef>
                <a:spcPts val="640"/>
              </a:spcBef>
              <a:spcAft>
                <a:spcPts val="0"/>
              </a:spcAft>
              <a:buClr>
                <a:schemeClr val="dk1"/>
              </a:buClr>
              <a:buSzPts val="2080"/>
              <a:buFont typeface="Noto Sans Symbols"/>
              <a:buChar char="❖"/>
            </a:pPr>
            <a:r>
              <a:rPr b="0" i="0" lang="en-US" sz="3200" u="none" cap="none" strike="noStrike">
                <a:solidFill>
                  <a:schemeClr val="dk1"/>
                </a:solidFill>
                <a:latin typeface="Times New Roman"/>
                <a:ea typeface="Times New Roman"/>
                <a:cs typeface="Times New Roman"/>
                <a:sym typeface="Times New Roman"/>
              </a:rPr>
              <a:t>Mandatory Access Control (</a:t>
            </a:r>
            <a:r>
              <a:rPr b="0" i="0" lang="en-US" sz="3200" u="sng" cap="none" strike="noStrike">
                <a:solidFill>
                  <a:schemeClr val="dk1"/>
                </a:solidFill>
                <a:latin typeface="Times New Roman"/>
                <a:ea typeface="Times New Roman"/>
                <a:cs typeface="Times New Roman"/>
                <a:sym typeface="Times New Roman"/>
              </a:rPr>
              <a:t>MAC</a:t>
            </a:r>
            <a:r>
              <a:rPr b="0" i="0" lang="en-US" sz="3200" u="none" cap="none" strike="noStrike">
                <a:solidFill>
                  <a:schemeClr val="dk1"/>
                </a:solidFill>
                <a:latin typeface="Times New Roman"/>
                <a:ea typeface="Times New Roman"/>
                <a:cs typeface="Times New Roman"/>
                <a:sym typeface="Times New Roman"/>
              </a:rPr>
              <a:t>)</a:t>
            </a:r>
            <a:endParaRPr/>
          </a:p>
          <a:p>
            <a:pPr indent="-342900" lvl="0" marL="342900" marR="0" rtl="0" algn="l">
              <a:spcBef>
                <a:spcPts val="640"/>
              </a:spcBef>
              <a:spcAft>
                <a:spcPts val="0"/>
              </a:spcAft>
              <a:buClr>
                <a:schemeClr val="dk1"/>
              </a:buClr>
              <a:buSzPts val="2080"/>
              <a:buFont typeface="Noto Sans Symbols"/>
              <a:buChar char="❖"/>
            </a:pPr>
            <a:r>
              <a:rPr b="0" i="0" lang="en-US" sz="3200" u="none" cap="none" strike="noStrike">
                <a:solidFill>
                  <a:schemeClr val="dk1"/>
                </a:solidFill>
                <a:latin typeface="Times New Roman"/>
                <a:ea typeface="Times New Roman"/>
                <a:cs typeface="Times New Roman"/>
                <a:sym typeface="Times New Roman"/>
              </a:rPr>
              <a:t>Role-Based Access Control (</a:t>
            </a:r>
            <a:r>
              <a:rPr b="0" i="0" lang="en-US" sz="3200" u="sng" cap="none" strike="noStrike">
                <a:solidFill>
                  <a:schemeClr val="dk1"/>
                </a:solidFill>
                <a:latin typeface="Times New Roman"/>
                <a:ea typeface="Times New Roman"/>
                <a:cs typeface="Times New Roman"/>
                <a:sym typeface="Times New Roman"/>
              </a:rPr>
              <a:t>RBAC</a:t>
            </a:r>
            <a:r>
              <a:rPr b="0" i="0" lang="en-US" sz="3200" u="none" cap="none" strike="noStrik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9"/>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303" name="Google Shape;303;p39"/>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Discretionary Access Control Based on Granting and Revoking Privileges</a:t>
            </a:r>
            <a:endParaRPr/>
          </a:p>
        </p:txBody>
      </p:sp>
      <p:sp>
        <p:nvSpPr>
          <p:cNvPr id="304" name="Google Shape;304;p39"/>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The typical method of enforcing</a:t>
            </a:r>
            <a:r>
              <a:rPr b="1" lang="en-US"/>
              <a:t> discretionary access control </a:t>
            </a:r>
            <a:r>
              <a:rPr lang="en-US"/>
              <a:t>in a database system is based on the </a:t>
            </a:r>
            <a:r>
              <a:rPr b="1" lang="en-US"/>
              <a:t>granting</a:t>
            </a:r>
            <a:r>
              <a:rPr lang="en-US"/>
              <a:t> and </a:t>
            </a:r>
            <a:r>
              <a:rPr b="1" lang="en-US"/>
              <a:t>revoking</a:t>
            </a:r>
            <a:r>
              <a:rPr lang="en-US"/>
              <a:t> </a:t>
            </a:r>
            <a:r>
              <a:rPr b="1" lang="en-US"/>
              <a:t>privileges</a:t>
            </a:r>
            <a:r>
              <a:rPr lang="en-US"/>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0"/>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311" name="Google Shape;311;p40"/>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2.1Types of Discretionary Privileges</a:t>
            </a:r>
            <a:endParaRPr/>
          </a:p>
        </p:txBody>
      </p:sp>
      <p:sp>
        <p:nvSpPr>
          <p:cNvPr id="312" name="Google Shape;312;p40"/>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The </a:t>
            </a:r>
            <a:r>
              <a:rPr b="1" lang="en-US"/>
              <a:t>account level</a:t>
            </a:r>
            <a:r>
              <a:rPr lang="en-US"/>
              <a:t>:</a:t>
            </a:r>
            <a:endParaRPr/>
          </a:p>
          <a:p>
            <a:pPr indent="-246380" lvl="1" marL="640080" rtl="0" algn="l">
              <a:spcBef>
                <a:spcPts val="480"/>
              </a:spcBef>
              <a:spcAft>
                <a:spcPts val="0"/>
              </a:spcAft>
              <a:buSzPts val="2040"/>
              <a:buChar char="⚫"/>
            </a:pPr>
            <a:r>
              <a:rPr lang="en-US"/>
              <a:t>At this level, the DBA specifies the particular privileges that each account holds independently of the relations in the database.</a:t>
            </a:r>
            <a:endParaRPr/>
          </a:p>
          <a:p>
            <a:pPr indent="-273050" lvl="0" marL="273050" rtl="0" algn="l">
              <a:spcBef>
                <a:spcPts val="520"/>
              </a:spcBef>
              <a:spcAft>
                <a:spcPts val="0"/>
              </a:spcAft>
              <a:buSzPts val="2470"/>
              <a:buChar char="⚫"/>
            </a:pPr>
            <a:r>
              <a:rPr lang="en-US"/>
              <a:t>The </a:t>
            </a:r>
            <a:r>
              <a:rPr b="1" lang="en-US"/>
              <a:t>relation level</a:t>
            </a:r>
            <a:r>
              <a:rPr lang="en-US"/>
              <a:t> (or </a:t>
            </a:r>
            <a:r>
              <a:rPr b="1" lang="en-US"/>
              <a:t>table level</a:t>
            </a:r>
            <a:r>
              <a:rPr lang="en-US"/>
              <a:t>):</a:t>
            </a:r>
            <a:endParaRPr/>
          </a:p>
          <a:p>
            <a:pPr indent="-246380" lvl="1" marL="640080" rtl="0" algn="l">
              <a:spcBef>
                <a:spcPts val="480"/>
              </a:spcBef>
              <a:spcAft>
                <a:spcPts val="0"/>
              </a:spcAft>
              <a:buSzPts val="2040"/>
              <a:buChar char="⚫"/>
            </a:pPr>
            <a:r>
              <a:rPr lang="en-US"/>
              <a:t>At this level, the DBA can control the privilege to access each individual relation or view in the database.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1"/>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319" name="Google Shape;319;p41"/>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3200"/>
              <a:t>2.1Types of Discretionary Privileges(2)</a:t>
            </a:r>
            <a:endParaRPr/>
          </a:p>
        </p:txBody>
      </p:sp>
      <p:sp>
        <p:nvSpPr>
          <p:cNvPr id="320" name="Google Shape;320;p41"/>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80"/>
              <a:buChar char="⚫"/>
            </a:pPr>
            <a:r>
              <a:rPr lang="en-US" sz="2400"/>
              <a:t>The privileges at the </a:t>
            </a:r>
            <a:r>
              <a:rPr b="1" lang="en-US" sz="2400"/>
              <a:t>account level</a:t>
            </a:r>
            <a:r>
              <a:rPr lang="en-US" sz="2400"/>
              <a:t> apply to the capabilities provided to the account itself and can include</a:t>
            </a:r>
            <a:endParaRPr/>
          </a:p>
          <a:p>
            <a:pPr indent="-246380" lvl="1" marL="640080" rtl="0" algn="l">
              <a:spcBef>
                <a:spcPts val="440"/>
              </a:spcBef>
              <a:spcAft>
                <a:spcPts val="0"/>
              </a:spcAft>
              <a:buSzPts val="1870"/>
              <a:buChar char="⚫"/>
            </a:pPr>
            <a:r>
              <a:rPr lang="en-US" sz="2200"/>
              <a:t>the </a:t>
            </a:r>
            <a:r>
              <a:rPr b="1" lang="en-US" sz="2200"/>
              <a:t>CREATE SCHEMA</a:t>
            </a:r>
            <a:r>
              <a:rPr lang="en-US" sz="2200"/>
              <a:t> or </a:t>
            </a:r>
            <a:r>
              <a:rPr b="1" lang="en-US" sz="2200"/>
              <a:t>CREATE TABLE</a:t>
            </a:r>
            <a:r>
              <a:rPr lang="en-US" sz="2200"/>
              <a:t> privilege, to create a schema or base relation;</a:t>
            </a:r>
            <a:endParaRPr/>
          </a:p>
          <a:p>
            <a:pPr indent="-246380" lvl="1" marL="640080" rtl="0" algn="l">
              <a:spcBef>
                <a:spcPts val="440"/>
              </a:spcBef>
              <a:spcAft>
                <a:spcPts val="0"/>
              </a:spcAft>
              <a:buSzPts val="1870"/>
              <a:buChar char="⚫"/>
            </a:pPr>
            <a:r>
              <a:rPr lang="en-US" sz="2200"/>
              <a:t>the </a:t>
            </a:r>
            <a:r>
              <a:rPr b="1" lang="en-US" sz="2200"/>
              <a:t>CREATE VIEW</a:t>
            </a:r>
            <a:r>
              <a:rPr lang="en-US" sz="2200"/>
              <a:t> privilege;</a:t>
            </a:r>
            <a:endParaRPr/>
          </a:p>
          <a:p>
            <a:pPr indent="-246380" lvl="1" marL="640080" rtl="0" algn="l">
              <a:spcBef>
                <a:spcPts val="440"/>
              </a:spcBef>
              <a:spcAft>
                <a:spcPts val="0"/>
              </a:spcAft>
              <a:buSzPts val="1870"/>
              <a:buChar char="⚫"/>
            </a:pPr>
            <a:r>
              <a:rPr lang="en-US" sz="2200"/>
              <a:t>the </a:t>
            </a:r>
            <a:r>
              <a:rPr b="1" lang="en-US" sz="2200"/>
              <a:t>ALTER</a:t>
            </a:r>
            <a:r>
              <a:rPr lang="en-US" sz="2200"/>
              <a:t> privilege, to apply schema changes such adding or removing attributes from relations;</a:t>
            </a:r>
            <a:endParaRPr/>
          </a:p>
          <a:p>
            <a:pPr indent="-246380" lvl="1" marL="640080" rtl="0" algn="l">
              <a:spcBef>
                <a:spcPts val="440"/>
              </a:spcBef>
              <a:spcAft>
                <a:spcPts val="0"/>
              </a:spcAft>
              <a:buSzPts val="1870"/>
              <a:buChar char="⚫"/>
            </a:pPr>
            <a:r>
              <a:rPr lang="en-US" sz="2200"/>
              <a:t>the </a:t>
            </a:r>
            <a:r>
              <a:rPr b="1" lang="en-US" sz="2200"/>
              <a:t>DROP</a:t>
            </a:r>
            <a:r>
              <a:rPr lang="en-US" sz="2200"/>
              <a:t> privilege, to delete relations or views;</a:t>
            </a:r>
            <a:endParaRPr/>
          </a:p>
          <a:p>
            <a:pPr indent="-246380" lvl="1" marL="640080" rtl="0" algn="l">
              <a:spcBef>
                <a:spcPts val="440"/>
              </a:spcBef>
              <a:spcAft>
                <a:spcPts val="0"/>
              </a:spcAft>
              <a:buSzPts val="1870"/>
              <a:buChar char="⚫"/>
            </a:pPr>
            <a:r>
              <a:rPr lang="en-US" sz="2200"/>
              <a:t>the </a:t>
            </a:r>
            <a:r>
              <a:rPr b="1" lang="en-US" sz="2200"/>
              <a:t>MODIFY</a:t>
            </a:r>
            <a:r>
              <a:rPr lang="en-US" sz="2200"/>
              <a:t> privilege, to insert, delete, or update tuples;</a:t>
            </a:r>
            <a:endParaRPr/>
          </a:p>
          <a:p>
            <a:pPr indent="-246380" lvl="1" marL="640080" rtl="0" algn="l">
              <a:spcBef>
                <a:spcPts val="440"/>
              </a:spcBef>
              <a:spcAft>
                <a:spcPts val="0"/>
              </a:spcAft>
              <a:buSzPts val="1870"/>
              <a:buChar char="⚫"/>
            </a:pPr>
            <a:r>
              <a:rPr lang="en-US" sz="2200"/>
              <a:t>and the </a:t>
            </a:r>
            <a:r>
              <a:rPr b="1" lang="en-US" sz="2200"/>
              <a:t>SELECT</a:t>
            </a:r>
            <a:r>
              <a:rPr lang="en-US" sz="2200"/>
              <a:t> privilege, to retrieve information from the database by using a </a:t>
            </a:r>
            <a:r>
              <a:rPr b="1" lang="en-US" sz="2200"/>
              <a:t>SELECT</a:t>
            </a:r>
            <a:r>
              <a:rPr lang="en-US" sz="2200"/>
              <a:t> query.</a:t>
            </a:r>
            <a:endParaRPr/>
          </a:p>
          <a:p>
            <a:pPr indent="-128270" lvl="0" marL="273050" rtl="0" algn="l">
              <a:spcBef>
                <a:spcPts val="480"/>
              </a:spcBef>
              <a:spcAft>
                <a:spcPts val="0"/>
              </a:spcAft>
              <a:buSzPts val="2280"/>
              <a:buNone/>
            </a:pPr>
            <a:r>
              <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2"/>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327" name="Google Shape;327;p42"/>
          <p:cNvSpPr txBox="1"/>
          <p:nvPr>
            <p:ph type="title"/>
          </p:nvPr>
        </p:nvSpPr>
        <p:spPr>
          <a:xfrm>
            <a:off x="501112" y="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3200"/>
              <a:t>2.1Types of Discretionary Privileges(3)</a:t>
            </a:r>
            <a:endParaRPr/>
          </a:p>
        </p:txBody>
      </p:sp>
      <p:sp>
        <p:nvSpPr>
          <p:cNvPr id="328" name="Google Shape;328;p42"/>
          <p:cNvSpPr txBox="1"/>
          <p:nvPr>
            <p:ph idx="1" type="body"/>
          </p:nvPr>
        </p:nvSpPr>
        <p:spPr>
          <a:xfrm>
            <a:off x="609600" y="1270862"/>
            <a:ext cx="10972800" cy="5053740"/>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2280"/>
              <a:buChar char="⚫"/>
            </a:pPr>
            <a:r>
              <a:rPr lang="en-US" sz="2400"/>
              <a:t>The second level of privileges applies to the </a:t>
            </a:r>
            <a:r>
              <a:rPr b="1" lang="en-US" sz="2400"/>
              <a:t>relation level</a:t>
            </a:r>
            <a:endParaRPr/>
          </a:p>
          <a:p>
            <a:pPr indent="-246380" lvl="1" marL="640080" rtl="0" algn="l">
              <a:lnSpc>
                <a:spcPct val="90000"/>
              </a:lnSpc>
              <a:spcBef>
                <a:spcPts val="440"/>
              </a:spcBef>
              <a:spcAft>
                <a:spcPts val="0"/>
              </a:spcAft>
              <a:buSzPts val="1870"/>
              <a:buChar char="⚫"/>
            </a:pPr>
            <a:r>
              <a:rPr lang="en-US" sz="2200"/>
              <a:t>This includes </a:t>
            </a:r>
            <a:r>
              <a:rPr b="1" lang="en-US" sz="2200"/>
              <a:t>base relations</a:t>
            </a:r>
            <a:r>
              <a:rPr lang="en-US" sz="2200"/>
              <a:t> and virtual (</a:t>
            </a:r>
            <a:r>
              <a:rPr b="1" lang="en-US" sz="2200"/>
              <a:t>view</a:t>
            </a:r>
            <a:r>
              <a:rPr lang="en-US" sz="2200"/>
              <a:t>) relations.</a:t>
            </a:r>
            <a:endParaRPr/>
          </a:p>
          <a:p>
            <a:pPr indent="-128270" lvl="0" marL="273050" rtl="0" algn="l">
              <a:lnSpc>
                <a:spcPct val="90000"/>
              </a:lnSpc>
              <a:spcBef>
                <a:spcPts val="480"/>
              </a:spcBef>
              <a:spcAft>
                <a:spcPts val="0"/>
              </a:spcAft>
              <a:buSzPts val="2280"/>
              <a:buNone/>
            </a:pPr>
            <a:r>
              <a:t/>
            </a:r>
            <a:endParaRPr sz="2400"/>
          </a:p>
          <a:p>
            <a:pPr indent="-273050" lvl="0" marL="273050" rtl="0" algn="l">
              <a:lnSpc>
                <a:spcPct val="90000"/>
              </a:lnSpc>
              <a:spcBef>
                <a:spcPts val="480"/>
              </a:spcBef>
              <a:spcAft>
                <a:spcPts val="0"/>
              </a:spcAft>
              <a:buSzPts val="2280"/>
              <a:buChar char="⚫"/>
            </a:pPr>
            <a:r>
              <a:rPr lang="en-US" sz="2400"/>
              <a:t>The granting and revoking of privileges generally follow an authorization model for discretionary privileges known as the access matrix model where </a:t>
            </a:r>
            <a:endParaRPr/>
          </a:p>
          <a:p>
            <a:pPr indent="-246380" lvl="1" marL="640080" rtl="0" algn="l">
              <a:lnSpc>
                <a:spcPct val="90000"/>
              </a:lnSpc>
              <a:spcBef>
                <a:spcPts val="440"/>
              </a:spcBef>
              <a:spcAft>
                <a:spcPts val="0"/>
              </a:spcAft>
              <a:buSzPts val="1870"/>
              <a:buChar char="⚫"/>
            </a:pPr>
            <a:r>
              <a:rPr lang="en-US" sz="2200"/>
              <a:t>The </a:t>
            </a:r>
            <a:r>
              <a:rPr b="1" lang="en-US" sz="2200"/>
              <a:t>rows</a:t>
            </a:r>
            <a:r>
              <a:rPr lang="en-US" sz="2200"/>
              <a:t> of a matrix M represents </a:t>
            </a:r>
            <a:r>
              <a:rPr b="1" lang="en-US" sz="2200"/>
              <a:t>subjects</a:t>
            </a:r>
            <a:r>
              <a:rPr lang="en-US" sz="2200"/>
              <a:t> (users, accounts, programs)</a:t>
            </a:r>
            <a:endParaRPr/>
          </a:p>
          <a:p>
            <a:pPr indent="-246380" lvl="1" marL="640080" rtl="0" algn="l">
              <a:lnSpc>
                <a:spcPct val="90000"/>
              </a:lnSpc>
              <a:spcBef>
                <a:spcPts val="440"/>
              </a:spcBef>
              <a:spcAft>
                <a:spcPts val="0"/>
              </a:spcAft>
              <a:buSzPts val="1870"/>
              <a:buChar char="⚫"/>
            </a:pPr>
            <a:r>
              <a:rPr lang="en-US" sz="2200"/>
              <a:t>The </a:t>
            </a:r>
            <a:r>
              <a:rPr b="1" lang="en-US" sz="2200"/>
              <a:t>columns</a:t>
            </a:r>
            <a:r>
              <a:rPr lang="en-US" sz="2200"/>
              <a:t> represent </a:t>
            </a:r>
            <a:r>
              <a:rPr b="1" lang="en-US" sz="2200"/>
              <a:t>objects</a:t>
            </a:r>
            <a:r>
              <a:rPr lang="en-US" sz="2200"/>
              <a:t> (relations, records, columns, views, operations).</a:t>
            </a:r>
            <a:endParaRPr/>
          </a:p>
          <a:p>
            <a:pPr indent="-246380" lvl="1" marL="640080" rtl="0" algn="l">
              <a:lnSpc>
                <a:spcPct val="90000"/>
              </a:lnSpc>
              <a:spcBef>
                <a:spcPts val="440"/>
              </a:spcBef>
              <a:spcAft>
                <a:spcPts val="0"/>
              </a:spcAft>
              <a:buSzPts val="1870"/>
              <a:buChar char="⚫"/>
            </a:pPr>
            <a:r>
              <a:rPr lang="en-US" sz="2200"/>
              <a:t>Each position </a:t>
            </a:r>
            <a:r>
              <a:rPr b="1" lang="en-US" sz="2200"/>
              <a:t>M(i,j)</a:t>
            </a:r>
            <a:r>
              <a:rPr lang="en-US" sz="2200"/>
              <a:t> in the matrix represents the types of privileges (read, write, update) that </a:t>
            </a:r>
            <a:r>
              <a:rPr b="1" lang="en-US" sz="2200"/>
              <a:t>subject i</a:t>
            </a:r>
            <a:r>
              <a:rPr lang="en-US" sz="2200"/>
              <a:t> holds on </a:t>
            </a:r>
            <a:r>
              <a:rPr b="1" lang="en-US" sz="2200"/>
              <a:t>object j</a:t>
            </a:r>
            <a:r>
              <a:rPr lang="en-US" sz="2200"/>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3"/>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335" name="Google Shape;335;p43"/>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3200"/>
              <a:t>2.1Types of Discretionary Privileges(4)</a:t>
            </a:r>
            <a:endParaRPr/>
          </a:p>
        </p:txBody>
      </p:sp>
      <p:sp>
        <p:nvSpPr>
          <p:cNvPr id="336" name="Google Shape;336;p43"/>
          <p:cNvSpPr txBox="1"/>
          <p:nvPr>
            <p:ph idx="1" type="body"/>
          </p:nvPr>
        </p:nvSpPr>
        <p:spPr>
          <a:xfrm>
            <a:off x="609600" y="1935164"/>
            <a:ext cx="10972800" cy="4922836"/>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2280"/>
              <a:buChar char="⚫"/>
            </a:pPr>
            <a:r>
              <a:rPr lang="en-US" sz="2400"/>
              <a:t>To control the granting and revoking of relation privileges, each relation R in a database is assigned an </a:t>
            </a:r>
            <a:r>
              <a:rPr b="1" lang="en-US" sz="2400"/>
              <a:t>owner account</a:t>
            </a:r>
            <a:r>
              <a:rPr lang="en-US" sz="2400"/>
              <a:t>, which is typically the account that was used when the relation was created in the first place.</a:t>
            </a:r>
            <a:endParaRPr/>
          </a:p>
          <a:p>
            <a:pPr indent="-246380" lvl="1" marL="640080" rtl="0" algn="l">
              <a:lnSpc>
                <a:spcPct val="90000"/>
              </a:lnSpc>
              <a:spcBef>
                <a:spcPts val="440"/>
              </a:spcBef>
              <a:spcAft>
                <a:spcPts val="0"/>
              </a:spcAft>
              <a:buSzPts val="1870"/>
              <a:buChar char="⚫"/>
            </a:pPr>
            <a:r>
              <a:rPr lang="en-US" sz="2200"/>
              <a:t>The owner of a relation is given </a:t>
            </a:r>
            <a:r>
              <a:rPr lang="en-US" sz="2200" u="sng"/>
              <a:t>all</a:t>
            </a:r>
            <a:r>
              <a:rPr lang="en-US" sz="2200"/>
              <a:t> privileges on that relation.</a:t>
            </a:r>
            <a:endParaRPr/>
          </a:p>
          <a:p>
            <a:pPr indent="-246380" lvl="1" marL="640080" rtl="0" algn="l">
              <a:lnSpc>
                <a:spcPct val="90000"/>
              </a:lnSpc>
              <a:spcBef>
                <a:spcPts val="440"/>
              </a:spcBef>
              <a:spcAft>
                <a:spcPts val="0"/>
              </a:spcAft>
              <a:buSzPts val="1870"/>
              <a:buChar char="⚫"/>
            </a:pPr>
            <a:r>
              <a:rPr lang="en-US" sz="2200"/>
              <a:t>In SQL2, the DBA can assign and owner to a whole schema by creating the schema and associating the appropriate authorization identifier with that schema, using the </a:t>
            </a:r>
            <a:r>
              <a:rPr b="1" lang="en-US" sz="2200"/>
              <a:t>CREATE SCHEMA</a:t>
            </a:r>
            <a:r>
              <a:rPr lang="en-US" sz="2200"/>
              <a:t> command.</a:t>
            </a:r>
            <a:endParaRPr/>
          </a:p>
          <a:p>
            <a:pPr indent="-246380" lvl="1" marL="640080" rtl="0" algn="l">
              <a:lnSpc>
                <a:spcPct val="90000"/>
              </a:lnSpc>
              <a:spcBef>
                <a:spcPts val="440"/>
              </a:spcBef>
              <a:spcAft>
                <a:spcPts val="0"/>
              </a:spcAft>
              <a:buSzPts val="1870"/>
              <a:buChar char="⚫"/>
            </a:pPr>
            <a:r>
              <a:rPr lang="en-US" sz="2200"/>
              <a:t>The owner account holder can </a:t>
            </a:r>
            <a:r>
              <a:rPr b="1" lang="en-US" sz="2200"/>
              <a:t>pass privileges</a:t>
            </a:r>
            <a:r>
              <a:rPr lang="en-US" sz="2200"/>
              <a:t> on any of the owned relation to other users by </a:t>
            </a:r>
            <a:r>
              <a:rPr b="1" lang="en-US" sz="2200"/>
              <a:t>granting</a:t>
            </a:r>
            <a:r>
              <a:rPr lang="en-US" sz="2200"/>
              <a:t> privileges to their accounts.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7"/>
          <p:cNvPicPr preferRelativeResize="0"/>
          <p:nvPr>
            <p:ph idx="1" type="body"/>
          </p:nvPr>
        </p:nvPicPr>
        <p:blipFill rotWithShape="1">
          <a:blip r:embed="rId3">
            <a:alphaModFix/>
          </a:blip>
          <a:srcRect b="0" l="0" r="0" t="0"/>
          <a:stretch/>
        </p:blipFill>
        <p:spPr>
          <a:xfrm>
            <a:off x="829519" y="1242464"/>
            <a:ext cx="7909367" cy="377118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4"/>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343" name="Google Shape;343;p44"/>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3200"/>
              <a:t>2.1Types of Discretionary Privileges(5)</a:t>
            </a:r>
            <a:endParaRPr/>
          </a:p>
        </p:txBody>
      </p:sp>
      <p:sp>
        <p:nvSpPr>
          <p:cNvPr id="344" name="Google Shape;344;p44"/>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2280"/>
              <a:buChar char="⚫"/>
            </a:pPr>
            <a:r>
              <a:rPr lang="en-US" sz="2400"/>
              <a:t>In SQL the following types of privileges can be granted on each individual relation R:</a:t>
            </a:r>
            <a:endParaRPr/>
          </a:p>
          <a:p>
            <a:pPr indent="-246380" lvl="1" marL="640080" rtl="0" algn="l">
              <a:lnSpc>
                <a:spcPct val="90000"/>
              </a:lnSpc>
              <a:spcBef>
                <a:spcPts val="440"/>
              </a:spcBef>
              <a:spcAft>
                <a:spcPts val="0"/>
              </a:spcAft>
              <a:buSzPts val="1870"/>
              <a:buChar char="⚫"/>
            </a:pPr>
            <a:r>
              <a:rPr b="1" lang="en-US" sz="2200"/>
              <a:t>SELECT</a:t>
            </a:r>
            <a:r>
              <a:rPr lang="en-US" sz="2200"/>
              <a:t> (retrieval or read) privilege on R:</a:t>
            </a:r>
            <a:endParaRPr/>
          </a:p>
          <a:p>
            <a:pPr indent="-246380" lvl="2" marL="914400" rtl="0" algn="l">
              <a:lnSpc>
                <a:spcPct val="90000"/>
              </a:lnSpc>
              <a:spcBef>
                <a:spcPts val="400"/>
              </a:spcBef>
              <a:spcAft>
                <a:spcPts val="0"/>
              </a:spcAft>
              <a:buSzPts val="1400"/>
              <a:buChar char="⚫"/>
            </a:pPr>
            <a:r>
              <a:rPr lang="en-US" sz="2000"/>
              <a:t>Gives the account retrieval privilege.</a:t>
            </a:r>
            <a:endParaRPr/>
          </a:p>
          <a:p>
            <a:pPr indent="-246380" lvl="2" marL="914400" rtl="0" algn="l">
              <a:lnSpc>
                <a:spcPct val="90000"/>
              </a:lnSpc>
              <a:spcBef>
                <a:spcPts val="400"/>
              </a:spcBef>
              <a:spcAft>
                <a:spcPts val="0"/>
              </a:spcAft>
              <a:buSzPts val="1400"/>
              <a:buChar char="⚫"/>
            </a:pPr>
            <a:r>
              <a:rPr lang="en-US" sz="2000"/>
              <a:t>In SQL this gives the account the privilege to use the </a:t>
            </a:r>
            <a:r>
              <a:rPr b="1" lang="en-US" sz="2000"/>
              <a:t>SELECT</a:t>
            </a:r>
            <a:r>
              <a:rPr lang="en-US" sz="2000"/>
              <a:t> statement to retrieve tuples from R.</a:t>
            </a:r>
            <a:endParaRPr/>
          </a:p>
          <a:p>
            <a:pPr indent="-246380" lvl="1" marL="640080" rtl="0" algn="l">
              <a:lnSpc>
                <a:spcPct val="90000"/>
              </a:lnSpc>
              <a:spcBef>
                <a:spcPts val="440"/>
              </a:spcBef>
              <a:spcAft>
                <a:spcPts val="0"/>
              </a:spcAft>
              <a:buSzPts val="1870"/>
              <a:buChar char="⚫"/>
            </a:pPr>
            <a:r>
              <a:rPr b="1" lang="en-US" sz="2200"/>
              <a:t>MODIFY</a:t>
            </a:r>
            <a:r>
              <a:rPr lang="en-US" sz="2200"/>
              <a:t> privileges on R:</a:t>
            </a:r>
            <a:endParaRPr/>
          </a:p>
          <a:p>
            <a:pPr indent="-246380" lvl="2" marL="914400" rtl="0" algn="l">
              <a:lnSpc>
                <a:spcPct val="90000"/>
              </a:lnSpc>
              <a:spcBef>
                <a:spcPts val="400"/>
              </a:spcBef>
              <a:spcAft>
                <a:spcPts val="0"/>
              </a:spcAft>
              <a:buSzPts val="1400"/>
              <a:buChar char="⚫"/>
            </a:pPr>
            <a:r>
              <a:rPr lang="en-US" sz="2000"/>
              <a:t>This gives the account the capability to modify tuples of R.</a:t>
            </a:r>
            <a:endParaRPr/>
          </a:p>
          <a:p>
            <a:pPr indent="-246380" lvl="2" marL="914400" rtl="0" algn="l">
              <a:lnSpc>
                <a:spcPct val="90000"/>
              </a:lnSpc>
              <a:spcBef>
                <a:spcPts val="400"/>
              </a:spcBef>
              <a:spcAft>
                <a:spcPts val="0"/>
              </a:spcAft>
              <a:buSzPts val="1400"/>
              <a:buChar char="⚫"/>
            </a:pPr>
            <a:r>
              <a:rPr lang="en-US" sz="2000"/>
              <a:t>In SQL this privilege is further divided into </a:t>
            </a:r>
            <a:r>
              <a:rPr b="1" lang="en-US" sz="2000"/>
              <a:t>UPDATE</a:t>
            </a:r>
            <a:r>
              <a:rPr lang="en-US" sz="2000"/>
              <a:t>, </a:t>
            </a:r>
            <a:r>
              <a:rPr b="1" lang="en-US" sz="2000"/>
              <a:t>DELETE</a:t>
            </a:r>
            <a:r>
              <a:rPr lang="en-US" sz="2000"/>
              <a:t>, and </a:t>
            </a:r>
            <a:r>
              <a:rPr b="1" lang="en-US" sz="2000"/>
              <a:t>INSERT</a:t>
            </a:r>
            <a:r>
              <a:rPr lang="en-US" sz="2000"/>
              <a:t> privileges to apply the corresponding SQL command to R.</a:t>
            </a:r>
            <a:endParaRPr/>
          </a:p>
          <a:p>
            <a:pPr indent="-246380" lvl="2" marL="914400" rtl="0" algn="l">
              <a:lnSpc>
                <a:spcPct val="90000"/>
              </a:lnSpc>
              <a:spcBef>
                <a:spcPts val="400"/>
              </a:spcBef>
              <a:spcAft>
                <a:spcPts val="0"/>
              </a:spcAft>
              <a:buSzPts val="1400"/>
              <a:buChar char="⚫"/>
            </a:pPr>
            <a:r>
              <a:rPr lang="en-US" sz="2000"/>
              <a:t>In addition, both the </a:t>
            </a:r>
            <a:r>
              <a:rPr b="1" lang="en-US" sz="2000"/>
              <a:t>INSERT</a:t>
            </a:r>
            <a:r>
              <a:rPr lang="en-US" sz="2000"/>
              <a:t> and </a:t>
            </a:r>
            <a:r>
              <a:rPr b="1" lang="en-US" sz="2000"/>
              <a:t>UPDATE</a:t>
            </a:r>
            <a:r>
              <a:rPr lang="en-US" sz="2000"/>
              <a:t> privileges can specify that only certain attributes can be updated by the account.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5"/>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351" name="Google Shape;351;p45"/>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3200"/>
              <a:t>2.1Types of Discretionary Privileges(6)</a:t>
            </a:r>
            <a:endParaRPr/>
          </a:p>
        </p:txBody>
      </p:sp>
      <p:sp>
        <p:nvSpPr>
          <p:cNvPr id="352" name="Google Shape;352;p45"/>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2470"/>
              <a:buChar char="⚫"/>
            </a:pPr>
            <a:r>
              <a:rPr lang="en-US"/>
              <a:t>In SQL the following types of privileges can be granted on each individual relation R (contd.):</a:t>
            </a:r>
            <a:endParaRPr/>
          </a:p>
          <a:p>
            <a:pPr indent="-246380" lvl="1" marL="640080" rtl="0" algn="l">
              <a:lnSpc>
                <a:spcPct val="90000"/>
              </a:lnSpc>
              <a:spcBef>
                <a:spcPts val="480"/>
              </a:spcBef>
              <a:spcAft>
                <a:spcPts val="0"/>
              </a:spcAft>
              <a:buSzPts val="2040"/>
              <a:buChar char="⚫"/>
            </a:pPr>
            <a:r>
              <a:rPr b="1" lang="en-US"/>
              <a:t>REFERENCES</a:t>
            </a:r>
            <a:r>
              <a:rPr lang="en-US"/>
              <a:t> privilege on R:</a:t>
            </a:r>
            <a:endParaRPr/>
          </a:p>
          <a:p>
            <a:pPr indent="-246380" lvl="2" marL="914400" rtl="0" algn="l">
              <a:lnSpc>
                <a:spcPct val="90000"/>
              </a:lnSpc>
              <a:spcBef>
                <a:spcPts val="420"/>
              </a:spcBef>
              <a:spcAft>
                <a:spcPts val="0"/>
              </a:spcAft>
              <a:buSzPts val="1470"/>
              <a:buChar char="⚫"/>
            </a:pPr>
            <a:r>
              <a:rPr lang="en-US"/>
              <a:t>This gives the account the capability to </a:t>
            </a:r>
            <a:r>
              <a:rPr b="1" lang="en-US"/>
              <a:t>reference</a:t>
            </a:r>
            <a:r>
              <a:rPr lang="en-US"/>
              <a:t> relation R when specifying integrity constraints.</a:t>
            </a:r>
            <a:endParaRPr/>
          </a:p>
          <a:p>
            <a:pPr indent="-246380" lvl="2" marL="914400" rtl="0" algn="l">
              <a:lnSpc>
                <a:spcPct val="90000"/>
              </a:lnSpc>
              <a:spcBef>
                <a:spcPts val="420"/>
              </a:spcBef>
              <a:spcAft>
                <a:spcPts val="0"/>
              </a:spcAft>
              <a:buSzPts val="1470"/>
              <a:buChar char="⚫"/>
            </a:pPr>
            <a:r>
              <a:rPr lang="en-US"/>
              <a:t>The privilege can also be </a:t>
            </a:r>
            <a:r>
              <a:rPr b="1" lang="en-US"/>
              <a:t>restricted</a:t>
            </a:r>
            <a:r>
              <a:rPr lang="en-US"/>
              <a:t> to specific attributes of R.</a:t>
            </a:r>
            <a:endParaRPr/>
          </a:p>
          <a:p>
            <a:pPr indent="-116204" lvl="0" marL="273050" rtl="0" algn="l">
              <a:lnSpc>
                <a:spcPct val="90000"/>
              </a:lnSpc>
              <a:spcBef>
                <a:spcPts val="520"/>
              </a:spcBef>
              <a:spcAft>
                <a:spcPts val="0"/>
              </a:spcAft>
              <a:buSzPts val="2470"/>
              <a:buNone/>
            </a:pPr>
            <a:r>
              <a:t/>
            </a:r>
            <a:endParaRPr/>
          </a:p>
          <a:p>
            <a:pPr indent="-273050" lvl="0" marL="273050" rtl="0" algn="l">
              <a:lnSpc>
                <a:spcPct val="90000"/>
              </a:lnSpc>
              <a:spcBef>
                <a:spcPts val="520"/>
              </a:spcBef>
              <a:spcAft>
                <a:spcPts val="0"/>
              </a:spcAft>
              <a:buSzPts val="2470"/>
              <a:buChar char="⚫"/>
            </a:pPr>
            <a:r>
              <a:rPr lang="en-US"/>
              <a:t>Notice that to create a </a:t>
            </a:r>
            <a:r>
              <a:rPr b="1" lang="en-US"/>
              <a:t>view</a:t>
            </a:r>
            <a:r>
              <a:rPr lang="en-US"/>
              <a:t>, the account must have </a:t>
            </a:r>
            <a:r>
              <a:rPr b="1" lang="en-US"/>
              <a:t>SELECT</a:t>
            </a:r>
            <a:r>
              <a:rPr lang="en-US"/>
              <a:t> privilege on all relations involved in the view definition.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6"/>
          <p:cNvSpPr txBox="1"/>
          <p:nvPr>
            <p:ph type="title"/>
          </p:nvPr>
        </p:nvSpPr>
        <p:spPr>
          <a:xfrm>
            <a:off x="423621" y="-240546"/>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358" name="Google Shape;358;p46"/>
          <p:cNvSpPr txBox="1"/>
          <p:nvPr>
            <p:ph idx="1" type="body"/>
          </p:nvPr>
        </p:nvSpPr>
        <p:spPr>
          <a:xfrm>
            <a:off x="625099" y="902454"/>
            <a:ext cx="10972800" cy="521937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Authorization:</a:t>
            </a:r>
            <a:endParaRPr/>
          </a:p>
          <a:p>
            <a:pPr indent="-246380" lvl="1" marL="640080" rtl="0" algn="l">
              <a:spcBef>
                <a:spcPts val="480"/>
              </a:spcBef>
              <a:spcAft>
                <a:spcPts val="0"/>
              </a:spcAft>
              <a:buSzPts val="2040"/>
              <a:buChar char="⚫"/>
            </a:pPr>
            <a:r>
              <a:rPr lang="en-US"/>
              <a:t>Authorization to access and modify data:</a:t>
            </a:r>
            <a:endParaRPr/>
          </a:p>
          <a:p>
            <a:pPr indent="-246380" lvl="2" marL="914400" rtl="0" algn="l">
              <a:spcBef>
                <a:spcPts val="420"/>
              </a:spcBef>
              <a:spcAft>
                <a:spcPts val="0"/>
              </a:spcAft>
              <a:buSzPts val="1470"/>
              <a:buChar char="⚫"/>
            </a:pPr>
            <a:r>
              <a:rPr lang="en-US"/>
              <a:t>Read</a:t>
            </a:r>
            <a:endParaRPr/>
          </a:p>
          <a:p>
            <a:pPr indent="-246380" lvl="2" marL="914400" rtl="0" algn="l">
              <a:spcBef>
                <a:spcPts val="420"/>
              </a:spcBef>
              <a:spcAft>
                <a:spcPts val="0"/>
              </a:spcAft>
              <a:buSzPts val="1470"/>
              <a:buChar char="⚫"/>
            </a:pPr>
            <a:r>
              <a:rPr lang="en-US"/>
              <a:t>Insert</a:t>
            </a:r>
            <a:endParaRPr/>
          </a:p>
          <a:p>
            <a:pPr indent="-246380" lvl="2" marL="914400" rtl="0" algn="l">
              <a:spcBef>
                <a:spcPts val="420"/>
              </a:spcBef>
              <a:spcAft>
                <a:spcPts val="0"/>
              </a:spcAft>
              <a:buSzPts val="1470"/>
              <a:buChar char="⚫"/>
            </a:pPr>
            <a:r>
              <a:rPr lang="en-US"/>
              <a:t>Update</a:t>
            </a:r>
            <a:endParaRPr/>
          </a:p>
          <a:p>
            <a:pPr indent="-246380" lvl="2" marL="914400" rtl="0" algn="l">
              <a:spcBef>
                <a:spcPts val="420"/>
              </a:spcBef>
              <a:spcAft>
                <a:spcPts val="0"/>
              </a:spcAft>
              <a:buSzPts val="1470"/>
              <a:buChar char="⚫"/>
            </a:pPr>
            <a:r>
              <a:rPr lang="en-US"/>
              <a:t>Delete</a:t>
            </a:r>
            <a:endParaRPr/>
          </a:p>
          <a:p>
            <a:pPr indent="-246380" lvl="1" marL="640080" rtl="0" algn="l">
              <a:spcBef>
                <a:spcPts val="480"/>
              </a:spcBef>
              <a:spcAft>
                <a:spcPts val="0"/>
              </a:spcAft>
              <a:buSzPts val="2040"/>
              <a:buChar char="⚫"/>
            </a:pPr>
            <a:r>
              <a:rPr lang="en-US"/>
              <a:t>Authorization to modify database schema:</a:t>
            </a:r>
            <a:endParaRPr/>
          </a:p>
          <a:p>
            <a:pPr indent="-246380" lvl="2" marL="914400" rtl="0" algn="l">
              <a:spcBef>
                <a:spcPts val="420"/>
              </a:spcBef>
              <a:spcAft>
                <a:spcPts val="0"/>
              </a:spcAft>
              <a:buSzPts val="1470"/>
              <a:buChar char="⚫"/>
            </a:pPr>
            <a:r>
              <a:rPr lang="en-US"/>
              <a:t>Index</a:t>
            </a:r>
            <a:endParaRPr/>
          </a:p>
          <a:p>
            <a:pPr indent="-246380" lvl="2" marL="914400" rtl="0" algn="l">
              <a:spcBef>
                <a:spcPts val="420"/>
              </a:spcBef>
              <a:spcAft>
                <a:spcPts val="0"/>
              </a:spcAft>
              <a:buSzPts val="1470"/>
              <a:buChar char="⚫"/>
            </a:pPr>
            <a:r>
              <a:rPr lang="en-US"/>
              <a:t>Resource</a:t>
            </a:r>
            <a:endParaRPr/>
          </a:p>
          <a:p>
            <a:pPr indent="-246380" lvl="2" marL="914400" rtl="0" algn="l">
              <a:spcBef>
                <a:spcPts val="420"/>
              </a:spcBef>
              <a:spcAft>
                <a:spcPts val="0"/>
              </a:spcAft>
              <a:buSzPts val="1470"/>
              <a:buChar char="⚫"/>
            </a:pPr>
            <a:r>
              <a:rPr lang="en-US"/>
              <a:t>Alter</a:t>
            </a:r>
            <a:endParaRPr/>
          </a:p>
          <a:p>
            <a:pPr indent="-246380" lvl="2" marL="914400" rtl="0" algn="l">
              <a:spcBef>
                <a:spcPts val="420"/>
              </a:spcBef>
              <a:spcAft>
                <a:spcPts val="0"/>
              </a:spcAft>
              <a:buSzPts val="1470"/>
              <a:buChar char="⚫"/>
            </a:pPr>
            <a:r>
              <a:rPr lang="en-US"/>
              <a:t>Drop</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7"/>
          <p:cNvSpPr txBox="1"/>
          <p:nvPr>
            <p:ph idx="1" type="body"/>
          </p:nvPr>
        </p:nvSpPr>
        <p:spPr>
          <a:xfrm>
            <a:off x="609600" y="29234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b="1" lang="en-US"/>
              <a:t>Authorization Specification</a:t>
            </a:r>
            <a:endParaRPr/>
          </a:p>
          <a:p>
            <a:pPr indent="0" lvl="0" marL="0" rtl="0" algn="l">
              <a:spcBef>
                <a:spcPts val="520"/>
              </a:spcBef>
              <a:spcAft>
                <a:spcPts val="0"/>
              </a:spcAft>
              <a:buSzPts val="2470"/>
              <a:buNone/>
            </a:pPr>
            <a:r>
              <a:rPr lang="en-US"/>
              <a:t>The grant statement is used to confer authorization</a:t>
            </a:r>
            <a:endParaRPr/>
          </a:p>
          <a:p>
            <a:pPr indent="0" lvl="0" marL="0" rtl="0" algn="l">
              <a:spcBef>
                <a:spcPts val="520"/>
              </a:spcBef>
              <a:spcAft>
                <a:spcPts val="0"/>
              </a:spcAft>
              <a:buSzPts val="2470"/>
              <a:buNone/>
            </a:pPr>
            <a:r>
              <a:rPr lang="en-US"/>
              <a:t>grant &lt;privilege list&gt; on &lt;relation/view name&gt; to &lt;user list&gt;</a:t>
            </a:r>
            <a:endParaRPr/>
          </a:p>
          <a:p>
            <a:pPr indent="0" lvl="0" marL="0" rtl="0" algn="l">
              <a:spcBef>
                <a:spcPts val="520"/>
              </a:spcBef>
              <a:spcAft>
                <a:spcPts val="0"/>
              </a:spcAft>
              <a:buSzPts val="2470"/>
              <a:buNone/>
            </a:pPr>
            <a:r>
              <a:rPr lang="en-US"/>
              <a:t>&lt;user list&gt; is: </a:t>
            </a:r>
            <a:endParaRPr/>
          </a:p>
          <a:p>
            <a:pPr indent="-246380" lvl="1" marL="640080" rtl="0" algn="l">
              <a:spcBef>
                <a:spcPts val="480"/>
              </a:spcBef>
              <a:spcAft>
                <a:spcPts val="0"/>
              </a:spcAft>
              <a:buSzPts val="2040"/>
              <a:buChar char="⚫"/>
            </a:pPr>
            <a:r>
              <a:rPr lang="en-US"/>
              <a:t>user id </a:t>
            </a:r>
            <a:endParaRPr/>
          </a:p>
          <a:p>
            <a:pPr indent="-246380" lvl="1" marL="640080" rtl="0" algn="l">
              <a:spcBef>
                <a:spcPts val="480"/>
              </a:spcBef>
              <a:spcAft>
                <a:spcPts val="0"/>
              </a:spcAft>
              <a:buSzPts val="2040"/>
              <a:buChar char="⚫"/>
            </a:pPr>
            <a:r>
              <a:rPr lang="en-US"/>
              <a:t>public, which allows all valid users the privilege granted a role</a:t>
            </a:r>
            <a:endParaRPr/>
          </a:p>
          <a:p>
            <a:pPr indent="-273050" lvl="0" marL="273050" rtl="0" algn="l">
              <a:spcBef>
                <a:spcPts val="520"/>
              </a:spcBef>
              <a:spcAft>
                <a:spcPts val="0"/>
              </a:spcAft>
              <a:buSzPts val="2470"/>
              <a:buChar char="⚫"/>
            </a:pPr>
            <a:r>
              <a:rPr lang="en-US"/>
              <a:t>Granting a privilege on a view does not imply granting any privileges on the underlying relations.</a:t>
            </a:r>
            <a:endParaRPr/>
          </a:p>
          <a:p>
            <a:pPr indent="-273050" lvl="0" marL="273050" rtl="0" algn="l">
              <a:spcBef>
                <a:spcPts val="520"/>
              </a:spcBef>
              <a:spcAft>
                <a:spcPts val="0"/>
              </a:spcAft>
              <a:buSzPts val="2470"/>
              <a:buChar char="⚫"/>
            </a:pPr>
            <a:r>
              <a:rPr lang="en-US"/>
              <a:t>The grant or of the privilege must already hold the privilege</a:t>
            </a:r>
            <a:endParaRPr/>
          </a:p>
          <a:p>
            <a:pPr indent="0" lvl="0" marL="0" rtl="0" algn="l">
              <a:spcBef>
                <a:spcPts val="520"/>
              </a:spcBef>
              <a:spcAft>
                <a:spcPts val="0"/>
              </a:spcAft>
              <a:buSzPts val="2470"/>
              <a:buNone/>
            </a:pPr>
            <a:r>
              <a:rPr lang="en-US"/>
              <a:t>    on the specified item (or be the database administrator)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8"/>
          <p:cNvSpPr txBox="1"/>
          <p:nvPr>
            <p:ph idx="1" type="body"/>
          </p:nvPr>
        </p:nvSpPr>
        <p:spPr>
          <a:xfrm>
            <a:off x="609600" y="-157113"/>
            <a:ext cx="10972800" cy="4389437"/>
          </a:xfrm>
          <a:prstGeom prst="rect">
            <a:avLst/>
          </a:prstGeom>
          <a:noFill/>
          <a:ln>
            <a:noFill/>
          </a:ln>
        </p:spPr>
        <p:txBody>
          <a:bodyPr anchorCtr="0" anchor="t" bIns="45700" lIns="91425" spcFirstLastPara="1" rIns="91425" wrap="square" tIns="45700">
            <a:noAutofit/>
          </a:bodyPr>
          <a:lstStyle/>
          <a:p>
            <a:pPr indent="-128270" lvl="0" marL="273050" rtl="0" algn="l">
              <a:spcBef>
                <a:spcPts val="0"/>
              </a:spcBef>
              <a:spcAft>
                <a:spcPts val="0"/>
              </a:spcAft>
              <a:buSzPts val="2280"/>
              <a:buNone/>
            </a:pPr>
            <a:r>
              <a:t/>
            </a:r>
            <a:endParaRPr sz="2400"/>
          </a:p>
          <a:p>
            <a:pPr indent="-273050" lvl="0" marL="273050" rtl="0" algn="l">
              <a:spcBef>
                <a:spcPts val="480"/>
              </a:spcBef>
              <a:spcAft>
                <a:spcPts val="0"/>
              </a:spcAft>
              <a:buSzPts val="2280"/>
              <a:buChar char="⚫"/>
            </a:pPr>
            <a:r>
              <a:rPr b="1" lang="en-US" sz="2400"/>
              <a:t>Privileges in SQL</a:t>
            </a:r>
            <a:endParaRPr/>
          </a:p>
          <a:p>
            <a:pPr indent="-246380" lvl="1" marL="640080" rtl="0" algn="l">
              <a:spcBef>
                <a:spcPts val="440"/>
              </a:spcBef>
              <a:spcAft>
                <a:spcPts val="0"/>
              </a:spcAft>
              <a:buSzPts val="1870"/>
              <a:buChar char="⚫"/>
            </a:pPr>
            <a:r>
              <a:rPr lang="en-US" sz="2200"/>
              <a:t>select: allows read access to relation,or the ability to query</a:t>
            </a:r>
            <a:endParaRPr/>
          </a:p>
          <a:p>
            <a:pPr indent="0" lvl="1" marL="393700" rtl="0" algn="l">
              <a:spcBef>
                <a:spcPts val="440"/>
              </a:spcBef>
              <a:spcAft>
                <a:spcPts val="0"/>
              </a:spcAft>
              <a:buSzPts val="1870"/>
              <a:buNone/>
            </a:pPr>
            <a:r>
              <a:rPr lang="en-US" sz="2200"/>
              <a:t>   using the view</a:t>
            </a:r>
            <a:endParaRPr/>
          </a:p>
          <a:p>
            <a:pPr indent="0" lvl="0" marL="0" rtl="0" algn="l">
              <a:spcBef>
                <a:spcPts val="480"/>
              </a:spcBef>
              <a:spcAft>
                <a:spcPts val="0"/>
              </a:spcAft>
              <a:buSzPts val="2280"/>
              <a:buNone/>
            </a:pPr>
            <a:r>
              <a:rPr lang="en-US" sz="2400"/>
              <a:t>Example: grant users U1, U2, and U3 select authorization</a:t>
            </a:r>
            <a:endParaRPr/>
          </a:p>
          <a:p>
            <a:pPr indent="0" lvl="0" marL="0" rtl="0" algn="l">
              <a:spcBef>
                <a:spcPts val="480"/>
              </a:spcBef>
              <a:spcAft>
                <a:spcPts val="0"/>
              </a:spcAft>
              <a:buSzPts val="2280"/>
              <a:buNone/>
            </a:pPr>
            <a:r>
              <a:rPr lang="en-US" sz="2400"/>
              <a:t>on the branch relation:</a:t>
            </a:r>
            <a:endParaRPr/>
          </a:p>
          <a:p>
            <a:pPr indent="-273050" lvl="0" marL="273050" rtl="0" algn="l">
              <a:spcBef>
                <a:spcPts val="480"/>
              </a:spcBef>
              <a:spcAft>
                <a:spcPts val="0"/>
              </a:spcAft>
              <a:buSzPts val="2280"/>
              <a:buChar char="⚫"/>
            </a:pPr>
            <a:r>
              <a:rPr b="1" lang="en-US" sz="2400"/>
              <a:t>grant select on branch to U1,U2,U3 with grant option</a:t>
            </a:r>
            <a:endParaRPr/>
          </a:p>
          <a:p>
            <a:pPr indent="-246380" lvl="1" marL="640080" rtl="0" algn="l">
              <a:spcBef>
                <a:spcPts val="440"/>
              </a:spcBef>
              <a:spcAft>
                <a:spcPts val="0"/>
              </a:spcAft>
              <a:buSzPts val="1870"/>
              <a:buChar char="⚫"/>
            </a:pPr>
            <a:r>
              <a:rPr lang="en-US" sz="2200"/>
              <a:t>insert: the ability to insert tuples</a:t>
            </a:r>
            <a:endParaRPr/>
          </a:p>
          <a:p>
            <a:pPr indent="-246380" lvl="1" marL="640080" rtl="0" algn="l">
              <a:spcBef>
                <a:spcPts val="440"/>
              </a:spcBef>
              <a:spcAft>
                <a:spcPts val="0"/>
              </a:spcAft>
              <a:buSzPts val="1870"/>
              <a:buChar char="⚫"/>
            </a:pPr>
            <a:r>
              <a:rPr lang="en-US" sz="2200"/>
              <a:t>update: the ability to update using the SQL update  statement</a:t>
            </a:r>
            <a:endParaRPr/>
          </a:p>
          <a:p>
            <a:pPr indent="-246380" lvl="1" marL="640080" rtl="0" algn="l">
              <a:spcBef>
                <a:spcPts val="440"/>
              </a:spcBef>
              <a:spcAft>
                <a:spcPts val="0"/>
              </a:spcAft>
              <a:buSzPts val="1870"/>
              <a:buChar char="⚫"/>
            </a:pPr>
            <a:r>
              <a:rPr lang="en-US" sz="2200"/>
              <a:t>delete: the ability to delete tuples.</a:t>
            </a:r>
            <a:endParaRPr/>
          </a:p>
          <a:p>
            <a:pPr indent="-246380" lvl="1" marL="640080" rtl="0" algn="l">
              <a:spcBef>
                <a:spcPts val="440"/>
              </a:spcBef>
              <a:spcAft>
                <a:spcPts val="0"/>
              </a:spcAft>
              <a:buSzPts val="1870"/>
              <a:buChar char="⚫"/>
            </a:pPr>
            <a:r>
              <a:rPr lang="en-US" sz="2200"/>
              <a:t>references: ability to declare foreign keys when creating relations</a:t>
            </a:r>
            <a:endParaRPr/>
          </a:p>
          <a:p>
            <a:pPr indent="-246380" lvl="1" marL="640080" rtl="0" algn="l">
              <a:spcBef>
                <a:spcPts val="440"/>
              </a:spcBef>
              <a:spcAft>
                <a:spcPts val="0"/>
              </a:spcAft>
              <a:buSzPts val="1870"/>
              <a:buChar char="⚫"/>
            </a:pPr>
            <a:r>
              <a:rPr lang="en-US" sz="2200"/>
              <a:t>usage: authorizes a user to use a specified domain</a:t>
            </a:r>
            <a:endParaRPr/>
          </a:p>
          <a:p>
            <a:pPr indent="-246380" lvl="1" marL="640080" rtl="0" algn="l">
              <a:spcBef>
                <a:spcPts val="440"/>
              </a:spcBef>
              <a:spcAft>
                <a:spcPts val="0"/>
              </a:spcAft>
              <a:buSzPts val="1870"/>
              <a:buChar char="⚫"/>
            </a:pPr>
            <a:r>
              <a:rPr lang="en-US" sz="2200"/>
              <a:t>all privileges: used as a short form for all the allowable privileges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9"/>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374" name="Google Shape;374;p49"/>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b="1" lang="en-US"/>
              <a:t>with grant option</a:t>
            </a:r>
            <a:r>
              <a:rPr lang="en-US"/>
              <a:t>: allows a user who is granted a privilege</a:t>
            </a:r>
            <a:endParaRPr/>
          </a:p>
          <a:p>
            <a:pPr indent="0" lvl="0" marL="0" rtl="0" algn="l">
              <a:spcBef>
                <a:spcPts val="520"/>
              </a:spcBef>
              <a:spcAft>
                <a:spcPts val="0"/>
              </a:spcAft>
              <a:buSzPts val="2470"/>
              <a:buNone/>
            </a:pPr>
            <a:r>
              <a:rPr lang="en-US"/>
              <a:t>	to pass the privilege on to other users</a:t>
            </a:r>
            <a:endParaRPr/>
          </a:p>
          <a:p>
            <a:pPr indent="-273050" lvl="0" marL="273050" rtl="0" algn="l">
              <a:spcBef>
                <a:spcPts val="520"/>
              </a:spcBef>
              <a:spcAft>
                <a:spcPts val="0"/>
              </a:spcAft>
              <a:buSzPts val="2470"/>
              <a:buChar char="⚫"/>
            </a:pPr>
            <a:r>
              <a:rPr lang="en-US"/>
              <a:t>Example:</a:t>
            </a:r>
            <a:endParaRPr/>
          </a:p>
          <a:p>
            <a:pPr indent="-273050" lvl="0" marL="273050" rtl="0" algn="l">
              <a:spcBef>
                <a:spcPts val="520"/>
              </a:spcBef>
              <a:spcAft>
                <a:spcPts val="0"/>
              </a:spcAft>
              <a:buSzPts val="2470"/>
              <a:buChar char="⚫"/>
            </a:pPr>
            <a:r>
              <a:rPr lang="en-US"/>
              <a:t>grant select on branch to U1 with grant option</a:t>
            </a:r>
            <a:endParaRPr/>
          </a:p>
          <a:p>
            <a:pPr indent="-246380" lvl="1" marL="640080" rtl="0" algn="l">
              <a:spcBef>
                <a:spcPts val="480"/>
              </a:spcBef>
              <a:spcAft>
                <a:spcPts val="0"/>
              </a:spcAft>
              <a:buSzPts val="2040"/>
              <a:buChar char="⚫"/>
            </a:pPr>
            <a:r>
              <a:rPr lang="en-US"/>
              <a:t>gives U1 the select privileges on branch and allows U1 to grant this privilege to others.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0"/>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380" name="Google Shape;380;p50"/>
          <p:cNvSpPr txBox="1"/>
          <p:nvPr>
            <p:ph idx="1" type="body"/>
          </p:nvPr>
        </p:nvSpPr>
        <p:spPr>
          <a:xfrm>
            <a:off x="640466" y="462825"/>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b="1" lang="en-US"/>
              <a:t>Revoking privilege:</a:t>
            </a:r>
            <a:endParaRPr/>
          </a:p>
          <a:p>
            <a:pPr indent="-273050" lvl="0" marL="273050" rtl="0" algn="l">
              <a:spcBef>
                <a:spcPts val="520"/>
              </a:spcBef>
              <a:spcAft>
                <a:spcPts val="0"/>
              </a:spcAft>
              <a:buSzPts val="2470"/>
              <a:buChar char="⚫"/>
            </a:pPr>
            <a:r>
              <a:rPr lang="en-US"/>
              <a:t>The revoke statement is used to revoke authorization</a:t>
            </a:r>
            <a:endParaRPr/>
          </a:p>
          <a:p>
            <a:pPr indent="0" lvl="0" marL="0" rtl="0" algn="l">
              <a:spcBef>
                <a:spcPts val="520"/>
              </a:spcBef>
              <a:spcAft>
                <a:spcPts val="0"/>
              </a:spcAft>
              <a:buSzPts val="2470"/>
              <a:buNone/>
            </a:pPr>
            <a:r>
              <a:rPr lang="en-US"/>
              <a:t>revoke &lt;privilege list&gt; on &lt;relation/view name&gt; from &lt;user list&gt; [restrict|cascade]</a:t>
            </a:r>
            <a:endParaRPr/>
          </a:p>
          <a:p>
            <a:pPr indent="-273050" lvl="0" marL="273050" rtl="0" algn="l">
              <a:spcBef>
                <a:spcPts val="520"/>
              </a:spcBef>
              <a:spcAft>
                <a:spcPts val="0"/>
              </a:spcAft>
              <a:buSzPts val="2470"/>
              <a:buChar char="⚫"/>
            </a:pPr>
            <a:r>
              <a:rPr lang="en-US"/>
              <a:t>Example:</a:t>
            </a:r>
            <a:endParaRPr/>
          </a:p>
          <a:p>
            <a:pPr indent="-246380" lvl="1" marL="640080" rtl="0" algn="l">
              <a:spcBef>
                <a:spcPts val="480"/>
              </a:spcBef>
              <a:spcAft>
                <a:spcPts val="0"/>
              </a:spcAft>
              <a:buSzPts val="2040"/>
              <a:buChar char="⚫"/>
            </a:pPr>
            <a:r>
              <a:rPr lang="en-US"/>
              <a:t>revoke select on branch from U1,U2,U3 cascade</a:t>
            </a:r>
            <a:endParaRPr/>
          </a:p>
          <a:p>
            <a:pPr indent="-273050" lvl="0" marL="273050" rtl="0" algn="l">
              <a:spcBef>
                <a:spcPts val="520"/>
              </a:spcBef>
              <a:spcAft>
                <a:spcPts val="0"/>
              </a:spcAft>
              <a:buSzPts val="2470"/>
              <a:buChar char="⚫"/>
            </a:pPr>
            <a:r>
              <a:rPr lang="en-US"/>
              <a:t>&lt;privilege-list&gt; may be all to revoke all privileges</a:t>
            </a:r>
            <a:endParaRPr/>
          </a:p>
          <a:p>
            <a:pPr indent="-273050" lvl="0" marL="273050" rtl="0" algn="l">
              <a:spcBef>
                <a:spcPts val="520"/>
              </a:spcBef>
              <a:spcAft>
                <a:spcPts val="0"/>
              </a:spcAft>
              <a:buSzPts val="2470"/>
              <a:buChar char="⚫"/>
            </a:pPr>
            <a:r>
              <a:rPr lang="en-US"/>
              <a:t>If &lt;user-list&gt; includes public, all users lose the privilege except those granted it explicitly</a:t>
            </a:r>
            <a:endParaRPr/>
          </a:p>
          <a:p>
            <a:pPr indent="-273050" lvl="0" marL="273050" rtl="0" algn="l">
              <a:spcBef>
                <a:spcPts val="520"/>
              </a:spcBef>
              <a:spcAft>
                <a:spcPts val="0"/>
              </a:spcAft>
              <a:buSzPts val="2470"/>
              <a:buChar char="⚫"/>
            </a:pPr>
            <a:r>
              <a:rPr lang="en-US"/>
              <a:t>Revocation of a privilege from a user may cause other users also to lose that privilege (cascading)</a:t>
            </a:r>
            <a:endParaRPr/>
          </a:p>
          <a:p>
            <a:pPr indent="-273050" lvl="0" marL="273050" rtl="0" algn="l">
              <a:spcBef>
                <a:spcPts val="520"/>
              </a:spcBef>
              <a:spcAft>
                <a:spcPts val="0"/>
              </a:spcAft>
              <a:buSzPts val="2470"/>
              <a:buChar char="⚫"/>
            </a:pPr>
            <a:r>
              <a:rPr lang="en-US"/>
              <a:t>With restrict, the revoke command fails if cascading revokes are required</a:t>
            </a:r>
            <a:endParaRPr/>
          </a:p>
          <a:p>
            <a:pPr indent="-273050" lvl="0" marL="273050" rtl="0" algn="l">
              <a:spcBef>
                <a:spcPts val="520"/>
              </a:spcBef>
              <a:spcAft>
                <a:spcPts val="0"/>
              </a:spcAft>
              <a:buSzPts val="2470"/>
              <a:buChar char="⚫"/>
            </a:pPr>
            <a:r>
              <a:rPr lang="en-US"/>
              <a:t>All privileges that depend on the privilege being revoked are also revoked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1"/>
          <p:cNvSpPr txBox="1"/>
          <p:nvPr>
            <p:ph idx="1" type="body"/>
          </p:nvPr>
        </p:nvSpPr>
        <p:spPr>
          <a:xfrm>
            <a:off x="424405" y="718726"/>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b="1" lang="en-US" u="sng"/>
              <a:t>Granting of Privileges:</a:t>
            </a:r>
            <a:endParaRPr/>
          </a:p>
          <a:p>
            <a:pPr indent="-273050" lvl="0" marL="273050" rtl="0" algn="l">
              <a:spcBef>
                <a:spcPts val="520"/>
              </a:spcBef>
              <a:spcAft>
                <a:spcPts val="0"/>
              </a:spcAft>
              <a:buSzPts val="2470"/>
              <a:buChar char="⚫"/>
            </a:pPr>
            <a:r>
              <a:rPr lang="en-US"/>
              <a:t>The passage of authorization from one user to another may be represented by an authorization graph.</a:t>
            </a:r>
            <a:endParaRPr/>
          </a:p>
          <a:p>
            <a:pPr indent="-273050" lvl="0" marL="273050" rtl="0" algn="l">
              <a:spcBef>
                <a:spcPts val="520"/>
              </a:spcBef>
              <a:spcAft>
                <a:spcPts val="0"/>
              </a:spcAft>
              <a:buSzPts val="2470"/>
              <a:buChar char="⚫"/>
            </a:pPr>
            <a:r>
              <a:rPr lang="en-US"/>
              <a:t>Requirement: All edges in an authorization graph must be</a:t>
            </a:r>
            <a:endParaRPr/>
          </a:p>
          <a:p>
            <a:pPr indent="-273050" lvl="0" marL="273050" rtl="0" algn="l">
              <a:spcBef>
                <a:spcPts val="520"/>
              </a:spcBef>
              <a:spcAft>
                <a:spcPts val="0"/>
              </a:spcAft>
              <a:buSzPts val="2470"/>
              <a:buChar char="⚫"/>
            </a:pPr>
            <a:r>
              <a:rPr lang="en-US"/>
              <a:t>part of some path originating with the database administrator</a:t>
            </a:r>
            <a:endParaRPr/>
          </a:p>
          <a:p>
            <a:pPr indent="-273050" lvl="0" marL="273050" rtl="0" algn="l">
              <a:spcBef>
                <a:spcPts val="520"/>
              </a:spcBef>
              <a:spcAft>
                <a:spcPts val="0"/>
              </a:spcAft>
              <a:buSzPts val="2470"/>
              <a:buChar char="⚫"/>
            </a:pPr>
            <a:r>
              <a:rPr lang="en-US"/>
              <a:t>Must prevent cycles of grants with no path from the root</a:t>
            </a:r>
            <a:endParaRPr/>
          </a:p>
        </p:txBody>
      </p:sp>
      <p:pic>
        <p:nvPicPr>
          <p:cNvPr id="386" name="Google Shape;386;p51"/>
          <p:cNvPicPr preferRelativeResize="0"/>
          <p:nvPr/>
        </p:nvPicPr>
        <p:blipFill rotWithShape="1">
          <a:blip r:embed="rId3">
            <a:alphaModFix/>
          </a:blip>
          <a:srcRect b="0" l="0" r="0" t="0"/>
          <a:stretch/>
        </p:blipFill>
        <p:spPr>
          <a:xfrm>
            <a:off x="1446668" y="4045219"/>
            <a:ext cx="2799867" cy="232458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2"/>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393" name="Google Shape;393;p52"/>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3200"/>
              <a:t>2.2 Specifying Privileges Using Views</a:t>
            </a:r>
            <a:endParaRPr/>
          </a:p>
        </p:txBody>
      </p:sp>
      <p:sp>
        <p:nvSpPr>
          <p:cNvPr id="394" name="Google Shape;394;p52"/>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80"/>
              <a:buChar char="⚫"/>
            </a:pPr>
            <a:r>
              <a:rPr lang="en-US" sz="2400"/>
              <a:t>The mechanism of </a:t>
            </a:r>
            <a:r>
              <a:rPr b="1" lang="en-US" sz="2400"/>
              <a:t>views</a:t>
            </a:r>
            <a:r>
              <a:rPr lang="en-US" sz="2400"/>
              <a:t> is an important discretionary authorization mechanism in its own right. For example,</a:t>
            </a:r>
            <a:endParaRPr/>
          </a:p>
          <a:p>
            <a:pPr indent="-246380" lvl="1" marL="640080" rtl="0" algn="l">
              <a:spcBef>
                <a:spcPts val="440"/>
              </a:spcBef>
              <a:spcAft>
                <a:spcPts val="0"/>
              </a:spcAft>
              <a:buSzPts val="1870"/>
              <a:buChar char="⚫"/>
            </a:pPr>
            <a:r>
              <a:rPr lang="en-US" sz="2200"/>
              <a:t>If the owner A of a relation R wants another account B to be able to </a:t>
            </a:r>
            <a:r>
              <a:rPr lang="en-US" sz="2200" u="sng"/>
              <a:t>retrieve only some fields</a:t>
            </a:r>
            <a:r>
              <a:rPr lang="en-US" sz="2200"/>
              <a:t> of R, then  A can create a view V of R that includes </a:t>
            </a:r>
            <a:r>
              <a:rPr lang="en-US" sz="2200" u="sng"/>
              <a:t>only those attributes</a:t>
            </a:r>
            <a:r>
              <a:rPr lang="en-US" sz="2200"/>
              <a:t> and then grant SELECT on V to B.</a:t>
            </a:r>
            <a:endParaRPr/>
          </a:p>
          <a:p>
            <a:pPr indent="-246380" lvl="1" marL="640080" rtl="0" algn="l">
              <a:spcBef>
                <a:spcPts val="440"/>
              </a:spcBef>
              <a:spcAft>
                <a:spcPts val="0"/>
              </a:spcAft>
              <a:buSzPts val="1870"/>
              <a:buChar char="⚫"/>
            </a:pPr>
            <a:r>
              <a:rPr lang="en-US" sz="2200"/>
              <a:t>The same applies to limiting B to retrieving </a:t>
            </a:r>
            <a:r>
              <a:rPr lang="en-US" sz="2200" u="sng"/>
              <a:t>only certain tuples of</a:t>
            </a:r>
            <a:r>
              <a:rPr lang="en-US" sz="2200"/>
              <a:t> R; a view V’ can be created by defining the view by means of a query that selects only those tuples from R that A wants to allow B to access.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3"/>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401" name="Google Shape;401;p53"/>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2.3 Revoking Privileges</a:t>
            </a:r>
            <a:endParaRPr/>
          </a:p>
        </p:txBody>
      </p:sp>
      <p:sp>
        <p:nvSpPr>
          <p:cNvPr id="402" name="Google Shape;402;p53"/>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In some cases it is desirable to grant a privilege to a user temporarily. For example, </a:t>
            </a:r>
            <a:endParaRPr/>
          </a:p>
          <a:p>
            <a:pPr indent="-246380" lvl="1" marL="640080" rtl="0" algn="l">
              <a:spcBef>
                <a:spcPts val="480"/>
              </a:spcBef>
              <a:spcAft>
                <a:spcPts val="0"/>
              </a:spcAft>
              <a:buSzPts val="2040"/>
              <a:buChar char="⚫"/>
            </a:pPr>
            <a:r>
              <a:rPr lang="en-US"/>
              <a:t>The owner of a relation may want to grant the </a:t>
            </a:r>
            <a:r>
              <a:rPr b="1" lang="en-US"/>
              <a:t>SELECT</a:t>
            </a:r>
            <a:r>
              <a:rPr lang="en-US"/>
              <a:t> privilege to a user for a specific task and then revoke that privilege once the task is completed.</a:t>
            </a:r>
            <a:endParaRPr/>
          </a:p>
          <a:p>
            <a:pPr indent="-246380" lvl="1" marL="640080" rtl="0" algn="l">
              <a:spcBef>
                <a:spcPts val="480"/>
              </a:spcBef>
              <a:spcAft>
                <a:spcPts val="0"/>
              </a:spcAft>
              <a:buSzPts val="2040"/>
              <a:buChar char="⚫"/>
            </a:pPr>
            <a:r>
              <a:rPr lang="en-US"/>
              <a:t>Hence, a mechanism for </a:t>
            </a:r>
            <a:r>
              <a:rPr b="1" lang="en-US"/>
              <a:t>revoking</a:t>
            </a:r>
            <a:r>
              <a:rPr lang="en-US"/>
              <a:t> privileges is needed. In SQL, a </a:t>
            </a:r>
            <a:r>
              <a:rPr b="1" lang="en-US"/>
              <a:t>REVOKE</a:t>
            </a:r>
            <a:r>
              <a:rPr lang="en-US"/>
              <a:t> command is included for the purpose of </a:t>
            </a:r>
            <a:r>
              <a:rPr b="1" lang="en-US"/>
              <a:t>canceling privileges</a:t>
            </a:r>
            <a:r>
              <a:rPr lang="en-US"/>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423621" y="-240546"/>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129" name="Google Shape;129;p18"/>
          <p:cNvSpPr txBox="1"/>
          <p:nvPr>
            <p:ph idx="1" type="body"/>
          </p:nvPr>
        </p:nvSpPr>
        <p:spPr>
          <a:xfrm>
            <a:off x="625099" y="902454"/>
            <a:ext cx="10972800" cy="521937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Authorization:</a:t>
            </a:r>
            <a:endParaRPr/>
          </a:p>
          <a:p>
            <a:pPr indent="-246380" lvl="1" marL="640080" rtl="0" algn="l">
              <a:spcBef>
                <a:spcPts val="480"/>
              </a:spcBef>
              <a:spcAft>
                <a:spcPts val="0"/>
              </a:spcAft>
              <a:buSzPts val="2040"/>
              <a:buChar char="⚫"/>
            </a:pPr>
            <a:r>
              <a:rPr lang="en-US"/>
              <a:t>Authorization to access and modify data:</a:t>
            </a:r>
            <a:endParaRPr/>
          </a:p>
          <a:p>
            <a:pPr indent="-246380" lvl="2" marL="914400" rtl="0" algn="l">
              <a:spcBef>
                <a:spcPts val="420"/>
              </a:spcBef>
              <a:spcAft>
                <a:spcPts val="0"/>
              </a:spcAft>
              <a:buSzPts val="1470"/>
              <a:buChar char="⚫"/>
            </a:pPr>
            <a:r>
              <a:rPr lang="en-US"/>
              <a:t>Read</a:t>
            </a:r>
            <a:endParaRPr/>
          </a:p>
          <a:p>
            <a:pPr indent="-246380" lvl="2" marL="914400" rtl="0" algn="l">
              <a:spcBef>
                <a:spcPts val="420"/>
              </a:spcBef>
              <a:spcAft>
                <a:spcPts val="0"/>
              </a:spcAft>
              <a:buSzPts val="1470"/>
              <a:buChar char="⚫"/>
            </a:pPr>
            <a:r>
              <a:rPr lang="en-US"/>
              <a:t>Insert</a:t>
            </a:r>
            <a:endParaRPr/>
          </a:p>
          <a:p>
            <a:pPr indent="-246380" lvl="2" marL="914400" rtl="0" algn="l">
              <a:spcBef>
                <a:spcPts val="420"/>
              </a:spcBef>
              <a:spcAft>
                <a:spcPts val="0"/>
              </a:spcAft>
              <a:buSzPts val="1470"/>
              <a:buChar char="⚫"/>
            </a:pPr>
            <a:r>
              <a:rPr lang="en-US"/>
              <a:t>Update</a:t>
            </a:r>
            <a:endParaRPr/>
          </a:p>
          <a:p>
            <a:pPr indent="-246380" lvl="2" marL="914400" rtl="0" algn="l">
              <a:spcBef>
                <a:spcPts val="420"/>
              </a:spcBef>
              <a:spcAft>
                <a:spcPts val="0"/>
              </a:spcAft>
              <a:buSzPts val="1470"/>
              <a:buChar char="⚫"/>
            </a:pPr>
            <a:r>
              <a:rPr lang="en-US"/>
              <a:t>Delete</a:t>
            </a:r>
            <a:endParaRPr/>
          </a:p>
          <a:p>
            <a:pPr indent="-246380" lvl="1" marL="640080" rtl="0" algn="l">
              <a:spcBef>
                <a:spcPts val="480"/>
              </a:spcBef>
              <a:spcAft>
                <a:spcPts val="0"/>
              </a:spcAft>
              <a:buSzPts val="2040"/>
              <a:buChar char="⚫"/>
            </a:pPr>
            <a:r>
              <a:rPr lang="en-US"/>
              <a:t>Authorization to modify database schema:</a:t>
            </a:r>
            <a:endParaRPr/>
          </a:p>
          <a:p>
            <a:pPr indent="-246380" lvl="2" marL="914400" rtl="0" algn="l">
              <a:spcBef>
                <a:spcPts val="420"/>
              </a:spcBef>
              <a:spcAft>
                <a:spcPts val="0"/>
              </a:spcAft>
              <a:buSzPts val="1470"/>
              <a:buChar char="⚫"/>
            </a:pPr>
            <a:r>
              <a:rPr lang="en-US"/>
              <a:t>Index</a:t>
            </a:r>
            <a:endParaRPr/>
          </a:p>
          <a:p>
            <a:pPr indent="-246380" lvl="2" marL="914400" rtl="0" algn="l">
              <a:spcBef>
                <a:spcPts val="420"/>
              </a:spcBef>
              <a:spcAft>
                <a:spcPts val="0"/>
              </a:spcAft>
              <a:buSzPts val="1470"/>
              <a:buChar char="⚫"/>
            </a:pPr>
            <a:r>
              <a:rPr lang="en-US"/>
              <a:t>Resource</a:t>
            </a:r>
            <a:endParaRPr/>
          </a:p>
          <a:p>
            <a:pPr indent="-246380" lvl="2" marL="914400" rtl="0" algn="l">
              <a:spcBef>
                <a:spcPts val="420"/>
              </a:spcBef>
              <a:spcAft>
                <a:spcPts val="0"/>
              </a:spcAft>
              <a:buSzPts val="1470"/>
              <a:buChar char="⚫"/>
            </a:pPr>
            <a:r>
              <a:rPr lang="en-US"/>
              <a:t>Alter</a:t>
            </a:r>
            <a:endParaRPr/>
          </a:p>
          <a:p>
            <a:pPr indent="-246380" lvl="2" marL="914400" rtl="0" algn="l">
              <a:spcBef>
                <a:spcPts val="420"/>
              </a:spcBef>
              <a:spcAft>
                <a:spcPts val="0"/>
              </a:spcAft>
              <a:buSzPts val="1470"/>
              <a:buChar char="⚫"/>
            </a:pPr>
            <a:r>
              <a:rPr lang="en-US"/>
              <a:t>Drop</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4"/>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409" name="Google Shape;409;p54"/>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3200"/>
              <a:t>2.4 Propagation of Privileges using the GRANT OPTION</a:t>
            </a:r>
            <a:endParaRPr/>
          </a:p>
        </p:txBody>
      </p:sp>
      <p:sp>
        <p:nvSpPr>
          <p:cNvPr id="410" name="Google Shape;410;p54"/>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2280"/>
              <a:buChar char="⚫"/>
            </a:pPr>
            <a:r>
              <a:rPr lang="en-US" sz="2400"/>
              <a:t>Whenever the owner A of a relation R grants a privilege on R to another account B, privilege can be given to B with or without the </a:t>
            </a:r>
            <a:r>
              <a:rPr b="1" lang="en-US" sz="2400"/>
              <a:t>GRANT OPTION</a:t>
            </a:r>
            <a:r>
              <a:rPr lang="en-US" sz="2400"/>
              <a:t>.</a:t>
            </a:r>
            <a:endParaRPr/>
          </a:p>
          <a:p>
            <a:pPr indent="-273050" lvl="0" marL="273050" rtl="0" algn="l">
              <a:lnSpc>
                <a:spcPct val="90000"/>
              </a:lnSpc>
              <a:spcBef>
                <a:spcPts val="480"/>
              </a:spcBef>
              <a:spcAft>
                <a:spcPts val="0"/>
              </a:spcAft>
              <a:buSzPts val="2280"/>
              <a:buChar char="⚫"/>
            </a:pPr>
            <a:r>
              <a:rPr lang="en-US" sz="2400"/>
              <a:t>If the </a:t>
            </a:r>
            <a:r>
              <a:rPr b="1" lang="en-US" sz="2400"/>
              <a:t>GRANT OPTION</a:t>
            </a:r>
            <a:r>
              <a:rPr lang="en-US" sz="2400"/>
              <a:t> is given, this means that B can also grant that privilege on R to other accounts. </a:t>
            </a:r>
            <a:endParaRPr/>
          </a:p>
          <a:p>
            <a:pPr indent="-246380" lvl="1" marL="640080" rtl="0" algn="l">
              <a:lnSpc>
                <a:spcPct val="90000"/>
              </a:lnSpc>
              <a:spcBef>
                <a:spcPts val="440"/>
              </a:spcBef>
              <a:spcAft>
                <a:spcPts val="0"/>
              </a:spcAft>
              <a:buSzPts val="1870"/>
              <a:buChar char="⚫"/>
            </a:pPr>
            <a:r>
              <a:rPr lang="en-US" sz="2200"/>
              <a:t>Suppose that B is given the </a:t>
            </a:r>
            <a:r>
              <a:rPr b="1" lang="en-US" sz="2200"/>
              <a:t>GRANT OPTION</a:t>
            </a:r>
            <a:r>
              <a:rPr lang="en-US" sz="2200"/>
              <a:t> by A and that B then grants the privilege on R to a third account C, also with </a:t>
            </a:r>
            <a:r>
              <a:rPr b="1" lang="en-US" sz="2200"/>
              <a:t>GRANT OPTION</a:t>
            </a:r>
            <a:r>
              <a:rPr lang="en-US" sz="2200"/>
              <a:t>. In this way, privileges on R can </a:t>
            </a:r>
            <a:r>
              <a:rPr b="1" lang="en-US" sz="2200"/>
              <a:t>propagate</a:t>
            </a:r>
            <a:r>
              <a:rPr lang="en-US" sz="2200"/>
              <a:t> to other accounts without the knowledge of the owner of R. </a:t>
            </a:r>
            <a:endParaRPr/>
          </a:p>
          <a:p>
            <a:pPr indent="-246380" lvl="1" marL="640080" rtl="0" algn="l">
              <a:lnSpc>
                <a:spcPct val="90000"/>
              </a:lnSpc>
              <a:spcBef>
                <a:spcPts val="440"/>
              </a:spcBef>
              <a:spcAft>
                <a:spcPts val="0"/>
              </a:spcAft>
              <a:buSzPts val="1870"/>
              <a:buChar char="⚫"/>
            </a:pPr>
            <a:r>
              <a:rPr lang="en-US" sz="2200"/>
              <a:t>If the owner account </a:t>
            </a:r>
            <a:r>
              <a:rPr lang="en-US" sz="2200" u="sng"/>
              <a:t>A now revokes</a:t>
            </a:r>
            <a:r>
              <a:rPr lang="en-US" sz="2200"/>
              <a:t> the privilege granted to B, </a:t>
            </a:r>
            <a:r>
              <a:rPr lang="en-US" sz="2200" u="sng"/>
              <a:t>all the privileges that B propagated based</a:t>
            </a:r>
            <a:r>
              <a:rPr lang="en-US" sz="2200"/>
              <a:t> on that privilege should automatically </a:t>
            </a:r>
            <a:r>
              <a:rPr lang="en-US" sz="2200" u="sng"/>
              <a:t>be revoked</a:t>
            </a:r>
            <a:r>
              <a:rPr lang="en-US" sz="2200"/>
              <a:t> by the system.</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5"/>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417" name="Google Shape;417;p55"/>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2.5 An Example</a:t>
            </a:r>
            <a:endParaRPr/>
          </a:p>
        </p:txBody>
      </p:sp>
      <p:sp>
        <p:nvSpPr>
          <p:cNvPr id="418" name="Google Shape;418;p55"/>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80"/>
              <a:buChar char="⚫"/>
            </a:pPr>
            <a:r>
              <a:rPr lang="en-US" sz="2400"/>
              <a:t>Suppose that the DBA creates four accounts</a:t>
            </a:r>
            <a:endParaRPr/>
          </a:p>
          <a:p>
            <a:pPr indent="-246380" lvl="1" marL="640080" rtl="0" algn="l">
              <a:spcBef>
                <a:spcPts val="440"/>
              </a:spcBef>
              <a:spcAft>
                <a:spcPts val="0"/>
              </a:spcAft>
              <a:buSzPts val="1870"/>
              <a:buChar char="⚫"/>
            </a:pPr>
            <a:r>
              <a:rPr lang="en-US" sz="2200"/>
              <a:t>A1, A2, A3, A4</a:t>
            </a:r>
            <a:endParaRPr/>
          </a:p>
          <a:p>
            <a:pPr indent="-273050" lvl="0" marL="273050" rtl="0" algn="l">
              <a:spcBef>
                <a:spcPts val="480"/>
              </a:spcBef>
              <a:spcAft>
                <a:spcPts val="0"/>
              </a:spcAft>
              <a:buSzPts val="2280"/>
              <a:buChar char="⚫"/>
            </a:pPr>
            <a:r>
              <a:rPr lang="en-US" sz="2400"/>
              <a:t>and wants only A1 to be able to create base relations. Then the DBA must issue the following GRANT command in SQL</a:t>
            </a:r>
            <a:endParaRPr/>
          </a:p>
          <a:p>
            <a:pPr indent="-246380" lvl="1" marL="640080" rtl="0" algn="l">
              <a:spcBef>
                <a:spcPts val="480"/>
              </a:spcBef>
              <a:spcAft>
                <a:spcPts val="0"/>
              </a:spcAft>
              <a:buSzPts val="2040"/>
              <a:buFont typeface="Noto Sans Symbols"/>
              <a:buNone/>
            </a:pPr>
            <a:r>
              <a:rPr b="1" lang="en-US">
                <a:latin typeface="Courier New"/>
                <a:ea typeface="Courier New"/>
                <a:cs typeface="Courier New"/>
                <a:sym typeface="Courier New"/>
              </a:rPr>
              <a:t>GRANT</a:t>
            </a:r>
            <a:r>
              <a:rPr lang="en-US">
                <a:latin typeface="Courier New"/>
                <a:ea typeface="Courier New"/>
                <a:cs typeface="Courier New"/>
                <a:sym typeface="Courier New"/>
              </a:rPr>
              <a:t> CREATETAB TO A1;</a:t>
            </a:r>
            <a:endParaRPr/>
          </a:p>
          <a:p>
            <a:pPr indent="-273050" lvl="0" marL="273050" rtl="0" algn="l">
              <a:spcBef>
                <a:spcPts val="480"/>
              </a:spcBef>
              <a:spcAft>
                <a:spcPts val="0"/>
              </a:spcAft>
              <a:buSzPts val="2280"/>
              <a:buChar char="⚫"/>
            </a:pPr>
            <a:r>
              <a:rPr lang="en-US" sz="2400"/>
              <a:t>In SQL2 the same effect can be accomplished by having the DBA issue a </a:t>
            </a:r>
            <a:r>
              <a:rPr b="1" lang="en-US" sz="2400"/>
              <a:t>CREATE SCHEMA</a:t>
            </a:r>
            <a:r>
              <a:rPr lang="en-US" sz="2400"/>
              <a:t> command as follows:</a:t>
            </a:r>
            <a:endParaRPr/>
          </a:p>
          <a:p>
            <a:pPr indent="-273050" lvl="0" marL="273050" rtl="0" algn="l">
              <a:spcBef>
                <a:spcPts val="520"/>
              </a:spcBef>
              <a:spcAft>
                <a:spcPts val="0"/>
              </a:spcAft>
              <a:buSzPts val="2470"/>
              <a:buFont typeface="Noto Sans Symbols"/>
              <a:buNone/>
            </a:pPr>
            <a:r>
              <a:rPr lang="en-US">
                <a:solidFill>
                  <a:srgbClr val="800000"/>
                </a:solidFill>
                <a:latin typeface="Courier New"/>
                <a:ea typeface="Courier New"/>
                <a:cs typeface="Courier New"/>
                <a:sym typeface="Courier New"/>
              </a:rPr>
              <a:t>	</a:t>
            </a:r>
            <a:r>
              <a:rPr b="1" lang="en-US">
                <a:solidFill>
                  <a:srgbClr val="800000"/>
                </a:solidFill>
                <a:latin typeface="Courier New"/>
                <a:ea typeface="Courier New"/>
                <a:cs typeface="Courier New"/>
                <a:sym typeface="Courier New"/>
              </a:rPr>
              <a:t>CREATE</a:t>
            </a:r>
            <a:r>
              <a:rPr lang="en-US">
                <a:solidFill>
                  <a:srgbClr val="800000"/>
                </a:solidFill>
                <a:latin typeface="Courier New"/>
                <a:ea typeface="Courier New"/>
                <a:cs typeface="Courier New"/>
                <a:sym typeface="Courier New"/>
              </a:rPr>
              <a:t> </a:t>
            </a:r>
            <a:r>
              <a:rPr b="1" lang="en-US">
                <a:solidFill>
                  <a:srgbClr val="800000"/>
                </a:solidFill>
                <a:latin typeface="Courier New"/>
                <a:ea typeface="Courier New"/>
                <a:cs typeface="Courier New"/>
                <a:sym typeface="Courier New"/>
              </a:rPr>
              <a:t>SCHAMA</a:t>
            </a:r>
            <a:r>
              <a:rPr lang="en-US">
                <a:solidFill>
                  <a:srgbClr val="800000"/>
                </a:solidFill>
                <a:latin typeface="Courier New"/>
                <a:ea typeface="Courier New"/>
                <a:cs typeface="Courier New"/>
                <a:sym typeface="Courier New"/>
              </a:rPr>
              <a:t> EXAMPLE </a:t>
            </a:r>
            <a:r>
              <a:rPr b="1" lang="en-US">
                <a:solidFill>
                  <a:srgbClr val="800000"/>
                </a:solidFill>
                <a:latin typeface="Courier New"/>
                <a:ea typeface="Courier New"/>
                <a:cs typeface="Courier New"/>
                <a:sym typeface="Courier New"/>
              </a:rPr>
              <a:t>AUTHORIZATION</a:t>
            </a:r>
            <a:r>
              <a:rPr lang="en-US">
                <a:solidFill>
                  <a:srgbClr val="800000"/>
                </a:solidFill>
                <a:latin typeface="Courier New"/>
                <a:ea typeface="Courier New"/>
                <a:cs typeface="Courier New"/>
                <a:sym typeface="Courier New"/>
              </a:rPr>
              <a:t> A1;</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6"/>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425" name="Google Shape;425;p56"/>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2.5 An Example(2)</a:t>
            </a:r>
            <a:endParaRPr/>
          </a:p>
        </p:txBody>
      </p:sp>
      <p:sp>
        <p:nvSpPr>
          <p:cNvPr id="426" name="Google Shape;426;p56"/>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2280"/>
              <a:buChar char="⚫"/>
            </a:pPr>
            <a:r>
              <a:rPr lang="en-US" sz="2400"/>
              <a:t>User account </a:t>
            </a:r>
            <a:r>
              <a:rPr lang="en-US" sz="2400" u="sng"/>
              <a:t>A1 can create tables</a:t>
            </a:r>
            <a:r>
              <a:rPr lang="en-US" sz="2400"/>
              <a:t> under the schema called </a:t>
            </a:r>
            <a:r>
              <a:rPr b="1" lang="en-US" sz="2400"/>
              <a:t>EXAMPLE</a:t>
            </a:r>
            <a:r>
              <a:rPr lang="en-US" sz="2400"/>
              <a:t>.</a:t>
            </a:r>
            <a:endParaRPr/>
          </a:p>
          <a:p>
            <a:pPr indent="-273050" lvl="0" marL="273050" rtl="0" algn="l">
              <a:lnSpc>
                <a:spcPct val="90000"/>
              </a:lnSpc>
              <a:spcBef>
                <a:spcPts val="480"/>
              </a:spcBef>
              <a:spcAft>
                <a:spcPts val="0"/>
              </a:spcAft>
              <a:buSzPts val="2280"/>
              <a:buChar char="⚫"/>
            </a:pPr>
            <a:r>
              <a:rPr lang="en-US" sz="2400"/>
              <a:t>Suppose that A1 </a:t>
            </a:r>
            <a:r>
              <a:rPr b="1" lang="en-US" sz="2400"/>
              <a:t>creates</a:t>
            </a:r>
            <a:r>
              <a:rPr lang="en-US" sz="2400"/>
              <a:t> the two base relations </a:t>
            </a:r>
            <a:r>
              <a:rPr b="1" lang="en-US" sz="2400"/>
              <a:t>EMPLOYEE</a:t>
            </a:r>
            <a:r>
              <a:rPr lang="en-US" sz="2400"/>
              <a:t> and </a:t>
            </a:r>
            <a:r>
              <a:rPr b="1" lang="en-US" sz="2400"/>
              <a:t>DEPARTMENT</a:t>
            </a:r>
            <a:endParaRPr/>
          </a:p>
          <a:p>
            <a:pPr indent="-246380" lvl="1" marL="640080" rtl="0" algn="l">
              <a:lnSpc>
                <a:spcPct val="90000"/>
              </a:lnSpc>
              <a:spcBef>
                <a:spcPts val="440"/>
              </a:spcBef>
              <a:spcAft>
                <a:spcPts val="0"/>
              </a:spcAft>
              <a:buSzPts val="1870"/>
              <a:buChar char="⚫"/>
            </a:pPr>
            <a:r>
              <a:rPr lang="en-US" sz="2200"/>
              <a:t>A1 is then </a:t>
            </a:r>
            <a:r>
              <a:rPr b="1" lang="en-US" sz="2200"/>
              <a:t>owner</a:t>
            </a:r>
            <a:r>
              <a:rPr lang="en-US" sz="2200"/>
              <a:t> of these two relations and hence </a:t>
            </a:r>
            <a:r>
              <a:rPr lang="en-US" sz="2200" u="sng"/>
              <a:t>all the relation privileges</a:t>
            </a:r>
            <a:r>
              <a:rPr lang="en-US" sz="2200"/>
              <a:t> on each of them.</a:t>
            </a:r>
            <a:endParaRPr/>
          </a:p>
          <a:p>
            <a:pPr indent="-273050" lvl="0" marL="273050" rtl="0" algn="l">
              <a:lnSpc>
                <a:spcPct val="90000"/>
              </a:lnSpc>
              <a:spcBef>
                <a:spcPts val="480"/>
              </a:spcBef>
              <a:spcAft>
                <a:spcPts val="0"/>
              </a:spcAft>
              <a:buSzPts val="2280"/>
              <a:buChar char="⚫"/>
            </a:pPr>
            <a:r>
              <a:rPr lang="en-US" sz="2400"/>
              <a:t>Suppose that A1 wants to grant A2 the privilege to insert and delete tuples in both of these relations, but A1 does not want A2 to be able to propagate these privileges to additional accounts:</a:t>
            </a:r>
            <a:endParaRPr/>
          </a:p>
          <a:p>
            <a:pPr indent="-273050" lvl="0" marL="273050" rtl="0" algn="l">
              <a:lnSpc>
                <a:spcPct val="90000"/>
              </a:lnSpc>
              <a:spcBef>
                <a:spcPts val="520"/>
              </a:spcBef>
              <a:spcAft>
                <a:spcPts val="0"/>
              </a:spcAft>
              <a:buSzPts val="2470"/>
              <a:buFont typeface="Noto Sans Symbols"/>
              <a:buNone/>
            </a:pPr>
            <a:r>
              <a:rPr b="1" lang="en-US">
                <a:solidFill>
                  <a:srgbClr val="800000"/>
                </a:solidFill>
                <a:latin typeface="Courier New"/>
                <a:ea typeface="Courier New"/>
                <a:cs typeface="Courier New"/>
                <a:sym typeface="Courier New"/>
              </a:rPr>
              <a:t>	GRANT INSERT, DELETE ON</a:t>
            </a:r>
            <a:endParaRPr/>
          </a:p>
          <a:p>
            <a:pPr indent="-273050" lvl="0" marL="273050" rtl="0" algn="l">
              <a:lnSpc>
                <a:spcPct val="90000"/>
              </a:lnSpc>
              <a:spcBef>
                <a:spcPts val="520"/>
              </a:spcBef>
              <a:spcAft>
                <a:spcPts val="0"/>
              </a:spcAft>
              <a:buSzPts val="2470"/>
              <a:buFont typeface="Noto Sans Symbols"/>
              <a:buNone/>
            </a:pPr>
            <a:r>
              <a:rPr lang="en-US">
                <a:solidFill>
                  <a:srgbClr val="800000"/>
                </a:solidFill>
                <a:latin typeface="Courier New"/>
                <a:ea typeface="Courier New"/>
                <a:cs typeface="Courier New"/>
                <a:sym typeface="Courier New"/>
              </a:rPr>
              <a:t>		EMPLOYEE, DEPARTMENT</a:t>
            </a:r>
            <a:r>
              <a:rPr b="1" lang="en-US">
                <a:solidFill>
                  <a:srgbClr val="800000"/>
                </a:solidFill>
                <a:latin typeface="Courier New"/>
                <a:ea typeface="Courier New"/>
                <a:cs typeface="Courier New"/>
                <a:sym typeface="Courier New"/>
              </a:rPr>
              <a:t> TO A2;</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7"/>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433" name="Google Shape;433;p57"/>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2.5 An Example(3)</a:t>
            </a:r>
            <a:endParaRPr/>
          </a:p>
        </p:txBody>
      </p:sp>
      <p:pic>
        <p:nvPicPr>
          <p:cNvPr descr="fig23_01" id="434" name="Google Shape;434;p57"/>
          <p:cNvPicPr preferRelativeResize="0"/>
          <p:nvPr/>
        </p:nvPicPr>
        <p:blipFill rotWithShape="1">
          <a:blip r:embed="rId3">
            <a:alphaModFix/>
          </a:blip>
          <a:srcRect b="0" l="0" r="0" t="0"/>
          <a:stretch/>
        </p:blipFill>
        <p:spPr>
          <a:xfrm>
            <a:off x="1752600" y="2771775"/>
            <a:ext cx="8458200" cy="164623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8"/>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441" name="Google Shape;441;p58"/>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2.5 An Example(4)</a:t>
            </a:r>
            <a:endParaRPr/>
          </a:p>
        </p:txBody>
      </p:sp>
      <p:sp>
        <p:nvSpPr>
          <p:cNvPr id="442" name="Google Shape;442;p58"/>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2280"/>
              <a:buChar char="⚫"/>
            </a:pPr>
            <a:r>
              <a:rPr lang="en-US" sz="2400"/>
              <a:t>Suppose that A1 wants to allow A3 to retrieve information from either of the two tables and also to be able to propagate the SELECT privilege to other accounts.</a:t>
            </a:r>
            <a:endParaRPr/>
          </a:p>
          <a:p>
            <a:pPr indent="-273050" lvl="0" marL="273050" rtl="0" algn="l">
              <a:lnSpc>
                <a:spcPct val="90000"/>
              </a:lnSpc>
              <a:spcBef>
                <a:spcPts val="480"/>
              </a:spcBef>
              <a:spcAft>
                <a:spcPts val="0"/>
              </a:spcAft>
              <a:buSzPts val="2280"/>
              <a:buChar char="⚫"/>
            </a:pPr>
            <a:r>
              <a:rPr lang="en-US" sz="2400"/>
              <a:t>A1 can issue the command:</a:t>
            </a:r>
            <a:endParaRPr/>
          </a:p>
          <a:p>
            <a:pPr indent="-273050" lvl="0" marL="273050" rtl="0" algn="l">
              <a:lnSpc>
                <a:spcPct val="90000"/>
              </a:lnSpc>
              <a:spcBef>
                <a:spcPts val="520"/>
              </a:spcBef>
              <a:spcAft>
                <a:spcPts val="0"/>
              </a:spcAft>
              <a:buSzPts val="2470"/>
              <a:buFont typeface="Noto Sans Symbols"/>
              <a:buNone/>
            </a:pPr>
            <a:r>
              <a:rPr b="1" lang="en-US">
                <a:solidFill>
                  <a:srgbClr val="800000"/>
                </a:solidFill>
                <a:latin typeface="Courier New"/>
                <a:ea typeface="Courier New"/>
                <a:cs typeface="Courier New"/>
                <a:sym typeface="Courier New"/>
              </a:rPr>
              <a:t>	GRANT SELECT ON </a:t>
            </a:r>
            <a:r>
              <a:rPr lang="en-US">
                <a:solidFill>
                  <a:srgbClr val="800000"/>
                </a:solidFill>
                <a:latin typeface="Courier New"/>
                <a:ea typeface="Courier New"/>
                <a:cs typeface="Courier New"/>
                <a:sym typeface="Courier New"/>
              </a:rPr>
              <a:t>EMPLOYEE, DEPARTMENT</a:t>
            </a:r>
            <a:r>
              <a:rPr b="1" lang="en-US">
                <a:solidFill>
                  <a:srgbClr val="800000"/>
                </a:solidFill>
                <a:latin typeface="Courier New"/>
                <a:ea typeface="Courier New"/>
                <a:cs typeface="Courier New"/>
                <a:sym typeface="Courier New"/>
              </a:rPr>
              <a:t> </a:t>
            </a:r>
            <a:endParaRPr/>
          </a:p>
          <a:p>
            <a:pPr indent="-273050" lvl="0" marL="273050" rtl="0" algn="l">
              <a:lnSpc>
                <a:spcPct val="90000"/>
              </a:lnSpc>
              <a:spcBef>
                <a:spcPts val="520"/>
              </a:spcBef>
              <a:spcAft>
                <a:spcPts val="0"/>
              </a:spcAft>
              <a:buSzPts val="2470"/>
              <a:buFont typeface="Noto Sans Symbols"/>
              <a:buNone/>
            </a:pPr>
            <a:r>
              <a:rPr b="1" lang="en-US">
                <a:solidFill>
                  <a:srgbClr val="800000"/>
                </a:solidFill>
                <a:latin typeface="Courier New"/>
                <a:ea typeface="Courier New"/>
                <a:cs typeface="Courier New"/>
                <a:sym typeface="Courier New"/>
              </a:rPr>
              <a:t>		TO </a:t>
            </a:r>
            <a:r>
              <a:rPr lang="en-US">
                <a:solidFill>
                  <a:srgbClr val="800000"/>
                </a:solidFill>
                <a:latin typeface="Courier New"/>
                <a:ea typeface="Courier New"/>
                <a:cs typeface="Courier New"/>
                <a:sym typeface="Courier New"/>
              </a:rPr>
              <a:t>A3</a:t>
            </a:r>
            <a:r>
              <a:rPr b="1" lang="en-US">
                <a:solidFill>
                  <a:srgbClr val="800000"/>
                </a:solidFill>
                <a:latin typeface="Courier New"/>
                <a:ea typeface="Courier New"/>
                <a:cs typeface="Courier New"/>
                <a:sym typeface="Courier New"/>
              </a:rPr>
              <a:t> WITH GRANT OPTION;</a:t>
            </a:r>
            <a:endParaRPr/>
          </a:p>
          <a:p>
            <a:pPr indent="-273050" lvl="0" marL="273050" rtl="0" algn="l">
              <a:lnSpc>
                <a:spcPct val="90000"/>
              </a:lnSpc>
              <a:spcBef>
                <a:spcPts val="480"/>
              </a:spcBef>
              <a:spcAft>
                <a:spcPts val="0"/>
              </a:spcAft>
              <a:buSzPts val="2280"/>
              <a:buChar char="⚫"/>
            </a:pPr>
            <a:r>
              <a:rPr lang="en-US" sz="2400"/>
              <a:t>A3 can grant the </a:t>
            </a:r>
            <a:r>
              <a:rPr b="1" lang="en-US" sz="2400"/>
              <a:t>SELECT</a:t>
            </a:r>
            <a:r>
              <a:rPr lang="en-US" sz="2400"/>
              <a:t> privilege on the </a:t>
            </a:r>
            <a:r>
              <a:rPr b="1" lang="en-US" sz="2400"/>
              <a:t>EMPLOYEE</a:t>
            </a:r>
            <a:r>
              <a:rPr lang="en-US" sz="2400"/>
              <a:t> relation to A4 by issuing:</a:t>
            </a:r>
            <a:endParaRPr/>
          </a:p>
          <a:p>
            <a:pPr indent="-273050" lvl="0" marL="273050" rtl="0" algn="l">
              <a:lnSpc>
                <a:spcPct val="90000"/>
              </a:lnSpc>
              <a:spcBef>
                <a:spcPts val="520"/>
              </a:spcBef>
              <a:spcAft>
                <a:spcPts val="0"/>
              </a:spcAft>
              <a:buSzPts val="2470"/>
              <a:buFont typeface="Noto Sans Symbols"/>
              <a:buNone/>
            </a:pPr>
            <a:r>
              <a:rPr lang="en-US">
                <a:solidFill>
                  <a:srgbClr val="800000"/>
                </a:solidFill>
                <a:latin typeface="Courier New"/>
                <a:ea typeface="Courier New"/>
                <a:cs typeface="Courier New"/>
                <a:sym typeface="Courier New"/>
              </a:rPr>
              <a:t>	</a:t>
            </a:r>
            <a:r>
              <a:rPr b="1" lang="en-US">
                <a:solidFill>
                  <a:srgbClr val="800000"/>
                </a:solidFill>
                <a:latin typeface="Courier New"/>
                <a:ea typeface="Courier New"/>
                <a:cs typeface="Courier New"/>
                <a:sym typeface="Courier New"/>
              </a:rPr>
              <a:t>GRANT SELECT</a:t>
            </a:r>
            <a:r>
              <a:rPr lang="en-US">
                <a:solidFill>
                  <a:srgbClr val="800000"/>
                </a:solidFill>
                <a:latin typeface="Courier New"/>
                <a:ea typeface="Courier New"/>
                <a:cs typeface="Courier New"/>
                <a:sym typeface="Courier New"/>
              </a:rPr>
              <a:t> </a:t>
            </a:r>
            <a:r>
              <a:rPr b="1" lang="en-US">
                <a:solidFill>
                  <a:srgbClr val="800000"/>
                </a:solidFill>
                <a:latin typeface="Courier New"/>
                <a:ea typeface="Courier New"/>
                <a:cs typeface="Courier New"/>
                <a:sym typeface="Courier New"/>
              </a:rPr>
              <a:t>ON</a:t>
            </a:r>
            <a:r>
              <a:rPr lang="en-US">
                <a:solidFill>
                  <a:srgbClr val="800000"/>
                </a:solidFill>
                <a:latin typeface="Courier New"/>
                <a:ea typeface="Courier New"/>
                <a:cs typeface="Courier New"/>
                <a:sym typeface="Courier New"/>
              </a:rPr>
              <a:t> EMPLOYEE </a:t>
            </a:r>
            <a:r>
              <a:rPr b="1" lang="en-US">
                <a:solidFill>
                  <a:srgbClr val="800000"/>
                </a:solidFill>
                <a:latin typeface="Courier New"/>
                <a:ea typeface="Courier New"/>
                <a:cs typeface="Courier New"/>
                <a:sym typeface="Courier New"/>
              </a:rPr>
              <a:t>TO</a:t>
            </a:r>
            <a:r>
              <a:rPr lang="en-US">
                <a:solidFill>
                  <a:srgbClr val="800000"/>
                </a:solidFill>
                <a:latin typeface="Courier New"/>
                <a:ea typeface="Courier New"/>
                <a:cs typeface="Courier New"/>
                <a:sym typeface="Courier New"/>
              </a:rPr>
              <a:t> A4;</a:t>
            </a:r>
            <a:endParaRPr/>
          </a:p>
          <a:p>
            <a:pPr indent="-246380" lvl="1" marL="640080" rtl="0" algn="l">
              <a:lnSpc>
                <a:spcPct val="90000"/>
              </a:lnSpc>
              <a:spcBef>
                <a:spcPts val="440"/>
              </a:spcBef>
              <a:spcAft>
                <a:spcPts val="0"/>
              </a:spcAft>
              <a:buSzPts val="1870"/>
              <a:buChar char="⚫"/>
            </a:pPr>
            <a:r>
              <a:rPr lang="en-US" sz="2200"/>
              <a:t>Notice that A4 can’t propagate the SELECT privilege because GRANT OPTION was not given to A4</a:t>
            </a:r>
            <a:endParaRPr/>
          </a:p>
          <a:p>
            <a:pPr indent="-128270" lvl="0" marL="273050" rtl="0" algn="l">
              <a:lnSpc>
                <a:spcPct val="90000"/>
              </a:lnSpc>
              <a:spcBef>
                <a:spcPts val="480"/>
              </a:spcBef>
              <a:spcAft>
                <a:spcPts val="0"/>
              </a:spcAft>
              <a:buSzPts val="2280"/>
              <a:buNone/>
            </a:pPr>
            <a:r>
              <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9"/>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449" name="Google Shape;449;p59"/>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2.5 An Example(5)</a:t>
            </a:r>
            <a:endParaRPr/>
          </a:p>
        </p:txBody>
      </p:sp>
      <p:sp>
        <p:nvSpPr>
          <p:cNvPr id="450" name="Google Shape;450;p59"/>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Suppose that A1 decides to revoke the SELECT privilege on the EMPLOYEE relation from A3; A1 can issue:</a:t>
            </a:r>
            <a:endParaRPr/>
          </a:p>
          <a:p>
            <a:pPr indent="-273050" lvl="0" marL="273050" rtl="0" algn="l">
              <a:spcBef>
                <a:spcPts val="520"/>
              </a:spcBef>
              <a:spcAft>
                <a:spcPts val="0"/>
              </a:spcAft>
              <a:buSzPts val="2470"/>
              <a:buFont typeface="Noto Sans Symbols"/>
              <a:buNone/>
            </a:pPr>
            <a:r>
              <a:rPr b="1" lang="en-US">
                <a:solidFill>
                  <a:srgbClr val="800000"/>
                </a:solidFill>
                <a:latin typeface="Courier New"/>
                <a:ea typeface="Courier New"/>
                <a:cs typeface="Courier New"/>
                <a:sym typeface="Courier New"/>
              </a:rPr>
              <a:t>	REVOKE SELECT ON </a:t>
            </a:r>
            <a:r>
              <a:rPr lang="en-US">
                <a:solidFill>
                  <a:srgbClr val="800000"/>
                </a:solidFill>
                <a:latin typeface="Courier New"/>
                <a:ea typeface="Courier New"/>
                <a:cs typeface="Courier New"/>
                <a:sym typeface="Courier New"/>
              </a:rPr>
              <a:t>EMPLOYEE</a:t>
            </a:r>
            <a:r>
              <a:rPr b="1" lang="en-US">
                <a:solidFill>
                  <a:srgbClr val="800000"/>
                </a:solidFill>
                <a:latin typeface="Courier New"/>
                <a:ea typeface="Courier New"/>
                <a:cs typeface="Courier New"/>
                <a:sym typeface="Courier New"/>
              </a:rPr>
              <a:t> FROM </a:t>
            </a:r>
            <a:r>
              <a:rPr lang="en-US">
                <a:solidFill>
                  <a:srgbClr val="800000"/>
                </a:solidFill>
                <a:latin typeface="Courier New"/>
                <a:ea typeface="Courier New"/>
                <a:cs typeface="Courier New"/>
                <a:sym typeface="Courier New"/>
              </a:rPr>
              <a:t>A3</a:t>
            </a:r>
            <a:r>
              <a:rPr b="1" lang="en-US">
                <a:solidFill>
                  <a:srgbClr val="800000"/>
                </a:solidFill>
                <a:latin typeface="Courier New"/>
                <a:ea typeface="Courier New"/>
                <a:cs typeface="Courier New"/>
                <a:sym typeface="Courier New"/>
              </a:rPr>
              <a:t>;</a:t>
            </a:r>
            <a:endParaRPr/>
          </a:p>
          <a:p>
            <a:pPr indent="-273050" lvl="0" marL="273050" rtl="0" algn="l">
              <a:spcBef>
                <a:spcPts val="520"/>
              </a:spcBef>
              <a:spcAft>
                <a:spcPts val="0"/>
              </a:spcAft>
              <a:buSzPts val="2470"/>
              <a:buChar char="⚫"/>
            </a:pPr>
            <a:r>
              <a:rPr lang="en-US"/>
              <a:t>The DBMS must now automatically revoke the SELECT privilege on EMPLOYEE from A4, too, because A3 granted that privilege to A4 and A3 does not have the privilege any more.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0"/>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457" name="Google Shape;457;p60"/>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2.5 An Example(6)</a:t>
            </a:r>
            <a:endParaRPr/>
          </a:p>
        </p:txBody>
      </p:sp>
      <p:sp>
        <p:nvSpPr>
          <p:cNvPr id="458" name="Google Shape;458;p60"/>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lnSpc>
                <a:spcPct val="80000"/>
              </a:lnSpc>
              <a:spcBef>
                <a:spcPts val="0"/>
              </a:spcBef>
              <a:spcAft>
                <a:spcPts val="0"/>
              </a:spcAft>
              <a:buSzPts val="1900"/>
              <a:buChar char="⚫"/>
            </a:pPr>
            <a:r>
              <a:rPr lang="en-US" sz="2000"/>
              <a:t>Suppose that A1 wants to give back to A3 a limited capability to SELECT from the EMPLOYEE relation and wants to allow A3 to be able to propagate the privilege.</a:t>
            </a:r>
            <a:endParaRPr/>
          </a:p>
          <a:p>
            <a:pPr indent="-246380" lvl="1" marL="640080" rtl="0" algn="l">
              <a:lnSpc>
                <a:spcPct val="80000"/>
              </a:lnSpc>
              <a:spcBef>
                <a:spcPts val="400"/>
              </a:spcBef>
              <a:spcAft>
                <a:spcPts val="0"/>
              </a:spcAft>
              <a:buSzPts val="1700"/>
              <a:buChar char="⚫"/>
            </a:pPr>
            <a:r>
              <a:rPr lang="en-US" sz="2000"/>
              <a:t>The limitation is to retrieve only the NAME, BDATE, and ADDRESS attributes and only for the tuples with DNO=5.</a:t>
            </a:r>
            <a:endParaRPr/>
          </a:p>
          <a:p>
            <a:pPr indent="-273050" lvl="0" marL="273050" rtl="0" algn="l">
              <a:lnSpc>
                <a:spcPct val="80000"/>
              </a:lnSpc>
              <a:spcBef>
                <a:spcPts val="400"/>
              </a:spcBef>
              <a:spcAft>
                <a:spcPts val="0"/>
              </a:spcAft>
              <a:buSzPts val="1900"/>
              <a:buChar char="⚫"/>
            </a:pPr>
            <a:r>
              <a:rPr lang="en-US" sz="2000"/>
              <a:t>A1 then create the view:</a:t>
            </a:r>
            <a:endParaRPr/>
          </a:p>
          <a:p>
            <a:pPr indent="-246380" lvl="1" marL="640080" rtl="0" algn="l">
              <a:lnSpc>
                <a:spcPct val="80000"/>
              </a:lnSpc>
              <a:spcBef>
                <a:spcPts val="440"/>
              </a:spcBef>
              <a:spcAft>
                <a:spcPts val="0"/>
              </a:spcAft>
              <a:buSzPts val="1870"/>
              <a:buFont typeface="Noto Sans Symbols"/>
              <a:buNone/>
            </a:pPr>
            <a:r>
              <a:rPr b="1" lang="en-US" sz="2200">
                <a:latin typeface="Courier New"/>
                <a:ea typeface="Courier New"/>
                <a:cs typeface="Courier New"/>
                <a:sym typeface="Courier New"/>
              </a:rPr>
              <a:t>CREATE VIEW </a:t>
            </a:r>
            <a:r>
              <a:rPr lang="en-US" sz="2200">
                <a:latin typeface="Courier New"/>
                <a:ea typeface="Courier New"/>
                <a:cs typeface="Courier New"/>
                <a:sym typeface="Courier New"/>
              </a:rPr>
              <a:t>A3EMPLOYEE</a:t>
            </a:r>
            <a:r>
              <a:rPr b="1" lang="en-US" sz="2200">
                <a:latin typeface="Courier New"/>
                <a:ea typeface="Courier New"/>
                <a:cs typeface="Courier New"/>
                <a:sym typeface="Courier New"/>
              </a:rPr>
              <a:t> AS</a:t>
            </a:r>
            <a:endParaRPr/>
          </a:p>
          <a:p>
            <a:pPr indent="-246380" lvl="1" marL="640080" rtl="0" algn="l">
              <a:lnSpc>
                <a:spcPct val="80000"/>
              </a:lnSpc>
              <a:spcBef>
                <a:spcPts val="440"/>
              </a:spcBef>
              <a:spcAft>
                <a:spcPts val="0"/>
              </a:spcAft>
              <a:buSzPts val="1870"/>
              <a:buFont typeface="Noto Sans Symbols"/>
              <a:buNone/>
            </a:pPr>
            <a:r>
              <a:rPr b="1" lang="en-US" sz="2200">
                <a:latin typeface="Courier New"/>
                <a:ea typeface="Courier New"/>
                <a:cs typeface="Courier New"/>
                <a:sym typeface="Courier New"/>
              </a:rPr>
              <a:t>	SELECT </a:t>
            </a:r>
            <a:r>
              <a:rPr lang="en-US" sz="2200">
                <a:latin typeface="Courier New"/>
                <a:ea typeface="Courier New"/>
                <a:cs typeface="Courier New"/>
                <a:sym typeface="Courier New"/>
              </a:rPr>
              <a:t>NAME, BDATE, ADDRESS</a:t>
            </a:r>
            <a:endParaRPr/>
          </a:p>
          <a:p>
            <a:pPr indent="-246380" lvl="1" marL="640080" rtl="0" algn="l">
              <a:lnSpc>
                <a:spcPct val="80000"/>
              </a:lnSpc>
              <a:spcBef>
                <a:spcPts val="440"/>
              </a:spcBef>
              <a:spcAft>
                <a:spcPts val="0"/>
              </a:spcAft>
              <a:buSzPts val="1870"/>
              <a:buFont typeface="Noto Sans Symbols"/>
              <a:buNone/>
            </a:pPr>
            <a:r>
              <a:rPr b="1" lang="en-US" sz="2200">
                <a:latin typeface="Courier New"/>
                <a:ea typeface="Courier New"/>
                <a:cs typeface="Courier New"/>
                <a:sym typeface="Courier New"/>
              </a:rPr>
              <a:t>	FROM </a:t>
            </a:r>
            <a:r>
              <a:rPr lang="en-US" sz="2200">
                <a:latin typeface="Courier New"/>
                <a:ea typeface="Courier New"/>
                <a:cs typeface="Courier New"/>
                <a:sym typeface="Courier New"/>
              </a:rPr>
              <a:t>EMPLOYEE</a:t>
            </a:r>
            <a:endParaRPr/>
          </a:p>
          <a:p>
            <a:pPr indent="-246380" lvl="1" marL="640080" rtl="0" algn="l">
              <a:lnSpc>
                <a:spcPct val="80000"/>
              </a:lnSpc>
              <a:spcBef>
                <a:spcPts val="440"/>
              </a:spcBef>
              <a:spcAft>
                <a:spcPts val="0"/>
              </a:spcAft>
              <a:buSzPts val="1870"/>
              <a:buFont typeface="Noto Sans Symbols"/>
              <a:buNone/>
            </a:pPr>
            <a:r>
              <a:rPr b="1" lang="en-US" sz="2200">
                <a:latin typeface="Courier New"/>
                <a:ea typeface="Courier New"/>
                <a:cs typeface="Courier New"/>
                <a:sym typeface="Courier New"/>
              </a:rPr>
              <a:t>	WHERE </a:t>
            </a:r>
            <a:r>
              <a:rPr lang="en-US" sz="2200">
                <a:latin typeface="Courier New"/>
                <a:ea typeface="Courier New"/>
                <a:cs typeface="Courier New"/>
                <a:sym typeface="Courier New"/>
              </a:rPr>
              <a:t>DNO = 5</a:t>
            </a:r>
            <a:r>
              <a:rPr b="1" lang="en-US" sz="2200">
                <a:latin typeface="Courier New"/>
                <a:ea typeface="Courier New"/>
                <a:cs typeface="Courier New"/>
                <a:sym typeface="Courier New"/>
              </a:rPr>
              <a:t>;</a:t>
            </a:r>
            <a:endParaRPr/>
          </a:p>
          <a:p>
            <a:pPr indent="-273050" lvl="0" marL="273050" rtl="0" algn="l">
              <a:lnSpc>
                <a:spcPct val="80000"/>
              </a:lnSpc>
              <a:spcBef>
                <a:spcPts val="400"/>
              </a:spcBef>
              <a:spcAft>
                <a:spcPts val="0"/>
              </a:spcAft>
              <a:buSzPts val="1900"/>
              <a:buChar char="⚫"/>
            </a:pPr>
            <a:r>
              <a:rPr lang="en-US" sz="2000"/>
              <a:t>After the view is created, A1 can grant </a:t>
            </a:r>
            <a:r>
              <a:rPr b="1" lang="en-US" sz="2000"/>
              <a:t>SELECT</a:t>
            </a:r>
            <a:r>
              <a:rPr lang="en-US" sz="2000"/>
              <a:t> on the view A3EMPLOYEE to A3 as follows:</a:t>
            </a:r>
            <a:endParaRPr/>
          </a:p>
          <a:p>
            <a:pPr indent="-273050" lvl="0" marL="273050" rtl="0" algn="l">
              <a:lnSpc>
                <a:spcPct val="80000"/>
              </a:lnSpc>
              <a:spcBef>
                <a:spcPts val="440"/>
              </a:spcBef>
              <a:spcAft>
                <a:spcPts val="0"/>
              </a:spcAft>
              <a:buSzPts val="2090"/>
              <a:buFont typeface="Noto Sans Symbols"/>
              <a:buNone/>
            </a:pPr>
            <a:r>
              <a:rPr b="1" lang="en-US" sz="2200">
                <a:solidFill>
                  <a:srgbClr val="800000"/>
                </a:solidFill>
                <a:latin typeface="Courier New"/>
                <a:ea typeface="Courier New"/>
                <a:cs typeface="Courier New"/>
                <a:sym typeface="Courier New"/>
              </a:rPr>
              <a:t>	GRANT SELECT ON </a:t>
            </a:r>
            <a:r>
              <a:rPr lang="en-US" sz="2200">
                <a:solidFill>
                  <a:srgbClr val="800000"/>
                </a:solidFill>
                <a:latin typeface="Courier New"/>
                <a:ea typeface="Courier New"/>
                <a:cs typeface="Courier New"/>
                <a:sym typeface="Courier New"/>
              </a:rPr>
              <a:t>A3EMPLOYEE</a:t>
            </a:r>
            <a:r>
              <a:rPr b="1" lang="en-US" sz="2200">
                <a:solidFill>
                  <a:srgbClr val="800000"/>
                </a:solidFill>
                <a:latin typeface="Courier New"/>
                <a:ea typeface="Courier New"/>
                <a:cs typeface="Courier New"/>
                <a:sym typeface="Courier New"/>
              </a:rPr>
              <a:t> TO </a:t>
            </a:r>
            <a:r>
              <a:rPr lang="en-US" sz="2200">
                <a:solidFill>
                  <a:srgbClr val="800000"/>
                </a:solidFill>
                <a:latin typeface="Courier New"/>
                <a:ea typeface="Courier New"/>
                <a:cs typeface="Courier New"/>
                <a:sym typeface="Courier New"/>
              </a:rPr>
              <a:t>A3</a:t>
            </a:r>
            <a:endParaRPr/>
          </a:p>
          <a:p>
            <a:pPr indent="-273050" lvl="0" marL="273050" rtl="0" algn="l">
              <a:lnSpc>
                <a:spcPct val="80000"/>
              </a:lnSpc>
              <a:spcBef>
                <a:spcPts val="440"/>
              </a:spcBef>
              <a:spcAft>
                <a:spcPts val="0"/>
              </a:spcAft>
              <a:buSzPts val="2090"/>
              <a:buFont typeface="Noto Sans Symbols"/>
              <a:buNone/>
            </a:pPr>
            <a:r>
              <a:rPr b="1" lang="en-US" sz="2200">
                <a:solidFill>
                  <a:srgbClr val="800000"/>
                </a:solidFill>
                <a:latin typeface="Courier New"/>
                <a:ea typeface="Courier New"/>
                <a:cs typeface="Courier New"/>
                <a:sym typeface="Courier New"/>
              </a:rPr>
              <a:t>		WITH GRANT OPTION;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1"/>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465" name="Google Shape;465;p61"/>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2.5 An Example(7)</a:t>
            </a:r>
            <a:endParaRPr/>
          </a:p>
        </p:txBody>
      </p:sp>
      <p:sp>
        <p:nvSpPr>
          <p:cNvPr id="466" name="Google Shape;466;p61"/>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80"/>
              <a:buChar char="⚫"/>
            </a:pPr>
            <a:r>
              <a:rPr lang="en-US" sz="2400"/>
              <a:t>Finally, suppose that A1 wants to allow A4 to update only the SALARY attribute of EMPLOYEE;</a:t>
            </a:r>
            <a:endParaRPr/>
          </a:p>
          <a:p>
            <a:pPr indent="-273050" lvl="0" marL="273050" rtl="0" algn="l">
              <a:spcBef>
                <a:spcPts val="480"/>
              </a:spcBef>
              <a:spcAft>
                <a:spcPts val="0"/>
              </a:spcAft>
              <a:buSzPts val="2280"/>
              <a:buChar char="⚫"/>
            </a:pPr>
            <a:r>
              <a:rPr lang="en-US" sz="2400"/>
              <a:t>A1 can issue:</a:t>
            </a:r>
            <a:endParaRPr/>
          </a:p>
          <a:p>
            <a:pPr indent="-273050" lvl="0" marL="273050" rtl="0" algn="l">
              <a:spcBef>
                <a:spcPts val="600"/>
              </a:spcBef>
              <a:spcAft>
                <a:spcPts val="0"/>
              </a:spcAft>
              <a:buSzPts val="2850"/>
              <a:buFont typeface="Noto Sans Symbols"/>
              <a:buNone/>
            </a:pPr>
            <a:r>
              <a:rPr b="1" lang="en-US" sz="3000">
                <a:solidFill>
                  <a:srgbClr val="800000"/>
                </a:solidFill>
                <a:latin typeface="Courier New"/>
                <a:ea typeface="Courier New"/>
                <a:cs typeface="Courier New"/>
                <a:sym typeface="Courier New"/>
              </a:rPr>
              <a:t>	</a:t>
            </a:r>
            <a:r>
              <a:rPr b="1" lang="en-US">
                <a:solidFill>
                  <a:srgbClr val="800000"/>
                </a:solidFill>
                <a:latin typeface="Courier New"/>
                <a:ea typeface="Courier New"/>
                <a:cs typeface="Courier New"/>
                <a:sym typeface="Courier New"/>
              </a:rPr>
              <a:t>GRANT UPDATE ON </a:t>
            </a:r>
            <a:r>
              <a:rPr lang="en-US">
                <a:solidFill>
                  <a:srgbClr val="800000"/>
                </a:solidFill>
                <a:latin typeface="Courier New"/>
                <a:ea typeface="Courier New"/>
                <a:cs typeface="Courier New"/>
                <a:sym typeface="Courier New"/>
              </a:rPr>
              <a:t>EMPLOYEE</a:t>
            </a:r>
            <a:r>
              <a:rPr b="1" lang="en-US">
                <a:solidFill>
                  <a:srgbClr val="800000"/>
                </a:solidFill>
                <a:latin typeface="Courier New"/>
                <a:ea typeface="Courier New"/>
                <a:cs typeface="Courier New"/>
                <a:sym typeface="Courier New"/>
              </a:rPr>
              <a:t> (</a:t>
            </a:r>
            <a:r>
              <a:rPr lang="en-US">
                <a:solidFill>
                  <a:srgbClr val="800000"/>
                </a:solidFill>
                <a:latin typeface="Courier New"/>
                <a:ea typeface="Courier New"/>
                <a:cs typeface="Courier New"/>
                <a:sym typeface="Courier New"/>
              </a:rPr>
              <a:t>SALARY</a:t>
            </a:r>
            <a:r>
              <a:rPr b="1" lang="en-US">
                <a:solidFill>
                  <a:srgbClr val="800000"/>
                </a:solidFill>
                <a:latin typeface="Courier New"/>
                <a:ea typeface="Courier New"/>
                <a:cs typeface="Courier New"/>
                <a:sym typeface="Courier New"/>
              </a:rPr>
              <a:t>) TO </a:t>
            </a:r>
            <a:r>
              <a:rPr lang="en-US">
                <a:solidFill>
                  <a:srgbClr val="800000"/>
                </a:solidFill>
                <a:latin typeface="Courier New"/>
                <a:ea typeface="Courier New"/>
                <a:cs typeface="Courier New"/>
                <a:sym typeface="Courier New"/>
              </a:rPr>
              <a:t>A4</a:t>
            </a:r>
            <a:r>
              <a:rPr b="1" lang="en-US">
                <a:solidFill>
                  <a:srgbClr val="800000"/>
                </a:solidFill>
                <a:latin typeface="Courier New"/>
                <a:ea typeface="Courier New"/>
                <a:cs typeface="Courier New"/>
                <a:sym typeface="Courier New"/>
              </a:rPr>
              <a:t>;</a:t>
            </a:r>
            <a:endParaRPr/>
          </a:p>
          <a:p>
            <a:pPr indent="-116204" lvl="0" marL="273050" rtl="0" algn="l">
              <a:spcBef>
                <a:spcPts val="520"/>
              </a:spcBef>
              <a:spcAft>
                <a:spcPts val="0"/>
              </a:spcAft>
              <a:buSzPts val="2470"/>
              <a:buNone/>
            </a:pPr>
            <a:r>
              <a:t/>
            </a:r>
            <a:endParaRPr b="1">
              <a:solidFill>
                <a:srgbClr val="800000"/>
              </a:solidFill>
              <a:latin typeface="Courier New"/>
              <a:ea typeface="Courier New"/>
              <a:cs typeface="Courier New"/>
              <a:sym typeface="Courier New"/>
            </a:endParaRPr>
          </a:p>
          <a:p>
            <a:pPr indent="-246380" lvl="1" marL="640080" rtl="0" algn="l">
              <a:spcBef>
                <a:spcPts val="440"/>
              </a:spcBef>
              <a:spcAft>
                <a:spcPts val="0"/>
              </a:spcAft>
              <a:buSzPts val="1870"/>
              <a:buChar char="⚫"/>
            </a:pPr>
            <a:r>
              <a:rPr lang="en-US" sz="2200"/>
              <a:t>The </a:t>
            </a:r>
            <a:r>
              <a:rPr b="1" lang="en-US" sz="2200"/>
              <a:t>UPDATE</a:t>
            </a:r>
            <a:r>
              <a:rPr lang="en-US" sz="2200"/>
              <a:t> or </a:t>
            </a:r>
            <a:r>
              <a:rPr b="1" lang="en-US" sz="2200"/>
              <a:t>INSERT</a:t>
            </a:r>
            <a:r>
              <a:rPr lang="en-US" sz="2200"/>
              <a:t> privilege can specify particular attributes that may be updated or inserted in a relation.</a:t>
            </a:r>
            <a:endParaRPr/>
          </a:p>
          <a:p>
            <a:pPr indent="-246380" lvl="1" marL="640080" rtl="0" algn="l">
              <a:spcBef>
                <a:spcPts val="440"/>
              </a:spcBef>
              <a:spcAft>
                <a:spcPts val="0"/>
              </a:spcAft>
              <a:buSzPts val="1870"/>
              <a:buChar char="⚫"/>
            </a:pPr>
            <a:r>
              <a:rPr lang="en-US" sz="2200"/>
              <a:t>Other privileges (</a:t>
            </a:r>
            <a:r>
              <a:rPr b="1" lang="en-US" sz="2200"/>
              <a:t>SELECT</a:t>
            </a:r>
            <a:r>
              <a:rPr lang="en-US" sz="2200"/>
              <a:t>, </a:t>
            </a:r>
            <a:r>
              <a:rPr b="1" lang="en-US" sz="2200"/>
              <a:t>DELETE</a:t>
            </a:r>
            <a:r>
              <a:rPr lang="en-US" sz="2200"/>
              <a:t>) are not attribute specific.</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2"/>
          <p:cNvSpPr txBox="1"/>
          <p:nvPr>
            <p:ph type="title"/>
          </p:nvPr>
        </p:nvSpPr>
        <p:spPr>
          <a:xfrm>
            <a:off x="609600" y="410382"/>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Discretionary Access Control:</a:t>
            </a:r>
            <a:endParaRPr/>
          </a:p>
        </p:txBody>
      </p:sp>
      <p:sp>
        <p:nvSpPr>
          <p:cNvPr id="472" name="Google Shape;472;p62"/>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Owner decides the access policy for the object.</a:t>
            </a:r>
            <a:endParaRPr/>
          </a:p>
          <a:p>
            <a:pPr indent="-273050" lvl="0" marL="273050" rtl="0" algn="l">
              <a:spcBef>
                <a:spcPts val="520"/>
              </a:spcBef>
              <a:spcAft>
                <a:spcPts val="0"/>
              </a:spcAft>
              <a:buSzPts val="2470"/>
              <a:buChar char="⚫"/>
            </a:pPr>
            <a:r>
              <a:rPr lang="en-US"/>
              <a:t>In DAC user has different access rights or privileges on different objects.</a:t>
            </a:r>
            <a:endParaRPr/>
          </a:p>
          <a:p>
            <a:pPr indent="-273050" lvl="0" marL="273050" rtl="0" algn="l">
              <a:spcBef>
                <a:spcPts val="520"/>
              </a:spcBef>
              <a:spcAft>
                <a:spcPts val="0"/>
              </a:spcAft>
              <a:buSzPts val="2470"/>
              <a:buChar char="⚫"/>
            </a:pPr>
            <a:r>
              <a:rPr lang="en-US"/>
              <a:t>Grant and Revoke commands are used.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3"/>
          <p:cNvSpPr txBox="1"/>
          <p:nvPr>
            <p:ph type="title"/>
          </p:nvPr>
        </p:nvSpPr>
        <p:spPr>
          <a:xfrm>
            <a:off x="609600" y="-382805"/>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Mandatory Access control:</a:t>
            </a:r>
            <a:endParaRPr/>
          </a:p>
        </p:txBody>
      </p:sp>
      <p:sp>
        <p:nvSpPr>
          <p:cNvPr id="478" name="Google Shape;478;p63"/>
          <p:cNvSpPr txBox="1"/>
          <p:nvPr>
            <p:ph idx="1" type="body"/>
          </p:nvPr>
        </p:nvSpPr>
        <p:spPr>
          <a:xfrm>
            <a:off x="609600" y="1078517"/>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Typical security classes are top secret (TS),secret (S),confidential (C),and unclassified (U),where TS is the highest level and U the lowest.</a:t>
            </a:r>
            <a:endParaRPr/>
          </a:p>
          <a:p>
            <a:pPr indent="-273050" lvl="0" marL="273050" rtl="0" algn="l">
              <a:spcBef>
                <a:spcPts val="520"/>
              </a:spcBef>
              <a:spcAft>
                <a:spcPts val="0"/>
              </a:spcAft>
              <a:buSzPts val="2470"/>
              <a:buChar char="⚫"/>
            </a:pPr>
            <a:r>
              <a:rPr lang="en-US"/>
              <a:t>Other more complex security classification schemes exist, in which the security classes are organized in a lattice. </a:t>
            </a:r>
            <a:endParaRPr/>
          </a:p>
          <a:p>
            <a:pPr indent="-273050" lvl="0" marL="273050" rtl="0" algn="l">
              <a:spcBef>
                <a:spcPts val="520"/>
              </a:spcBef>
              <a:spcAft>
                <a:spcPts val="0"/>
              </a:spcAft>
              <a:buSzPts val="2470"/>
              <a:buChar char="⚫"/>
            </a:pPr>
            <a:r>
              <a:rPr lang="en-US"/>
              <a:t>For simplicity, we will use the system with four security classification levels, where TS ≥ S ≥ C ≥ U, to illustrate our discussion. </a:t>
            </a:r>
            <a:endParaRPr/>
          </a:p>
          <a:p>
            <a:pPr indent="-273050" lvl="0" marL="273050" rtl="0" algn="l">
              <a:spcBef>
                <a:spcPts val="520"/>
              </a:spcBef>
              <a:spcAft>
                <a:spcPts val="0"/>
              </a:spcAft>
              <a:buSzPts val="2470"/>
              <a:buChar char="⚫"/>
            </a:pPr>
            <a:r>
              <a:rPr lang="en-US"/>
              <a:t>The commonly used model for multilevel security, known as the Bell-LaPadula model, classifies each subject (user,account,program) and object (relation,tuple,column,view,operation) into one of the security classifications TS, S, C, or U. </a:t>
            </a:r>
            <a:endParaRPr/>
          </a:p>
          <a:p>
            <a:pPr indent="-273050" lvl="0" marL="273050" rtl="0" algn="l">
              <a:spcBef>
                <a:spcPts val="520"/>
              </a:spcBef>
              <a:spcAft>
                <a:spcPts val="0"/>
              </a:spcAft>
              <a:buSzPts val="2470"/>
              <a:buChar char="⚫"/>
            </a:pPr>
            <a:r>
              <a:rPr lang="en-US"/>
              <a:t>We will refer to the clearance (classification) of a subject S as class(S) and to the classification of an object O as class(O).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35" name="Google Shape;135;p19"/>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Policy</a:t>
            </a:r>
            <a:endParaRPr/>
          </a:p>
        </p:txBody>
      </p:sp>
      <p:sp>
        <p:nvSpPr>
          <p:cNvPr id="136" name="Google Shape;136;p19"/>
          <p:cNvSpPr/>
          <p:nvPr/>
        </p:nvSpPr>
        <p:spPr>
          <a:xfrm>
            <a:off x="3886200" y="1828800"/>
            <a:ext cx="4114800" cy="3962400"/>
          </a:xfrm>
          <a:prstGeom prst="ellipse">
            <a:avLst/>
          </a:prstGeom>
          <a:solidFill>
            <a:schemeClr val="accent1"/>
          </a:solidFill>
          <a:ln cap="sq"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aramond"/>
              <a:ea typeface="Garamond"/>
              <a:cs typeface="Garamond"/>
              <a:sym typeface="Garamond"/>
            </a:endParaRPr>
          </a:p>
        </p:txBody>
      </p:sp>
      <p:sp>
        <p:nvSpPr>
          <p:cNvPr id="137" name="Google Shape;137;p19"/>
          <p:cNvSpPr/>
          <p:nvPr/>
        </p:nvSpPr>
        <p:spPr>
          <a:xfrm>
            <a:off x="5029200" y="2971800"/>
            <a:ext cx="1752600" cy="1752600"/>
          </a:xfrm>
          <a:prstGeom prst="ellipse">
            <a:avLst/>
          </a:prstGeom>
          <a:solidFill>
            <a:srgbClr val="969696"/>
          </a:solidFill>
          <a:ln cap="sq"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aramond"/>
              <a:ea typeface="Garamond"/>
              <a:cs typeface="Garamond"/>
              <a:sym typeface="Garamond"/>
            </a:endParaRPr>
          </a:p>
        </p:txBody>
      </p:sp>
      <p:sp>
        <p:nvSpPr>
          <p:cNvPr id="138" name="Google Shape;138;p19"/>
          <p:cNvSpPr txBox="1"/>
          <p:nvPr/>
        </p:nvSpPr>
        <p:spPr>
          <a:xfrm>
            <a:off x="7239001" y="1371601"/>
            <a:ext cx="334745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sng" cap="none" strike="noStrike">
                <a:solidFill>
                  <a:schemeClr val="dk1"/>
                </a:solidFill>
                <a:latin typeface="Constantia"/>
                <a:ea typeface="Constantia"/>
                <a:cs typeface="Constantia"/>
                <a:sym typeface="Constantia"/>
              </a:rPr>
              <a:t>Organizational policy</a:t>
            </a:r>
            <a:endParaRPr/>
          </a:p>
        </p:txBody>
      </p:sp>
      <p:sp>
        <p:nvSpPr>
          <p:cNvPr id="139" name="Google Shape;139;p19"/>
          <p:cNvSpPr txBox="1"/>
          <p:nvPr/>
        </p:nvSpPr>
        <p:spPr>
          <a:xfrm>
            <a:off x="2286000" y="5257801"/>
            <a:ext cx="414126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sng" cap="none" strike="noStrike">
                <a:solidFill>
                  <a:schemeClr val="dk1"/>
                </a:solidFill>
                <a:latin typeface="Constantia"/>
                <a:ea typeface="Constantia"/>
                <a:cs typeface="Constantia"/>
                <a:sym typeface="Constantia"/>
              </a:rPr>
              <a:t>Information systems policy</a:t>
            </a:r>
            <a:endParaRPr/>
          </a:p>
        </p:txBody>
      </p:sp>
      <p:cxnSp>
        <p:nvCxnSpPr>
          <p:cNvPr id="140" name="Google Shape;140;p19"/>
          <p:cNvCxnSpPr/>
          <p:nvPr/>
        </p:nvCxnSpPr>
        <p:spPr>
          <a:xfrm flipH="1" rot="10800000">
            <a:off x="3810000" y="4495800"/>
            <a:ext cx="1447800" cy="838200"/>
          </a:xfrm>
          <a:prstGeom prst="straightConnector1">
            <a:avLst/>
          </a:prstGeom>
          <a:noFill/>
          <a:ln cap="sq" cmpd="sng" w="12700">
            <a:solidFill>
              <a:schemeClr val="dk1"/>
            </a:solidFill>
            <a:prstDash val="solid"/>
            <a:round/>
            <a:headEnd len="sm" w="sm" type="none"/>
            <a:tailEnd len="sm" w="sm" type="triangle"/>
          </a:ln>
        </p:spPr>
      </p:cxnSp>
      <p:cxnSp>
        <p:nvCxnSpPr>
          <p:cNvPr id="141" name="Google Shape;141;p19"/>
          <p:cNvCxnSpPr/>
          <p:nvPr/>
        </p:nvCxnSpPr>
        <p:spPr>
          <a:xfrm flipH="1">
            <a:off x="7239000" y="1676400"/>
            <a:ext cx="609600" cy="609600"/>
          </a:xfrm>
          <a:prstGeom prst="straightConnector1">
            <a:avLst/>
          </a:prstGeom>
          <a:noFill/>
          <a:ln cap="sq" cmpd="sng" w="12700">
            <a:solidFill>
              <a:schemeClr val="dk1"/>
            </a:solidFill>
            <a:prstDash val="solid"/>
            <a:round/>
            <a:headEnd len="sm" w="sm" type="none"/>
            <a:tailEnd len="sm" w="sm" type="triangl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4"/>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484" name="Google Shape;484;p64"/>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Two restrictions are enforced on data access based on the subject/object classifications: </a:t>
            </a:r>
            <a:endParaRPr/>
          </a:p>
          <a:p>
            <a:pPr indent="-273050" lvl="0" marL="273050" rtl="0" algn="l">
              <a:spcBef>
                <a:spcPts val="520"/>
              </a:spcBef>
              <a:spcAft>
                <a:spcPts val="0"/>
              </a:spcAft>
              <a:buSzPts val="2470"/>
              <a:buChar char="⚫"/>
            </a:pPr>
            <a:r>
              <a:rPr lang="en-US"/>
              <a:t>1. A subject S is not allowed read access to an object O unless class(S) ≥ class(O).This is known as the simple security property. </a:t>
            </a:r>
            <a:endParaRPr/>
          </a:p>
          <a:p>
            <a:pPr indent="-273050" lvl="0" marL="273050" rtl="0" algn="l">
              <a:spcBef>
                <a:spcPts val="520"/>
              </a:spcBef>
              <a:spcAft>
                <a:spcPts val="0"/>
              </a:spcAft>
              <a:buSzPts val="2470"/>
              <a:buChar char="⚫"/>
            </a:pPr>
            <a:r>
              <a:rPr lang="en-US"/>
              <a:t>2. A subject S is not allowed to write an object O unless class(S)≤class(O).This is known as the star property (or *-property). </a:t>
            </a:r>
            <a:endParaRPr/>
          </a:p>
          <a:p>
            <a:pPr indent="-116204" lvl="0" marL="273050" rtl="0" algn="l">
              <a:spcBef>
                <a:spcPts val="520"/>
              </a:spcBef>
              <a:spcAft>
                <a:spcPts val="0"/>
              </a:spcAft>
              <a:buSzPts val="247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5"/>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490" name="Google Shape;490;p65"/>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The first restriction is intuitive and enforces the obvious rule that no subject can read an object whose security classification is higher than the subject’s security clearance. </a:t>
            </a:r>
            <a:endParaRPr/>
          </a:p>
          <a:p>
            <a:pPr indent="-273050" lvl="0" marL="273050" rtl="0" algn="l">
              <a:spcBef>
                <a:spcPts val="520"/>
              </a:spcBef>
              <a:spcAft>
                <a:spcPts val="0"/>
              </a:spcAft>
              <a:buSzPts val="2470"/>
              <a:buChar char="⚫"/>
            </a:pPr>
            <a:r>
              <a:rPr lang="en-US"/>
              <a:t>The second restriction is less intuitive. It prohibits a subject from writing an object at a lower security classification than the subject’s security clearance.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6"/>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496" name="Google Shape;496;p66"/>
          <p:cNvSpPr txBox="1"/>
          <p:nvPr>
            <p:ph idx="1" type="body"/>
          </p:nvPr>
        </p:nvSpPr>
        <p:spPr>
          <a:xfrm>
            <a:off x="609600" y="529875"/>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To incorporate multilevel security notions into the relational database model, it is common to consider attribute values and tuples as data objects. </a:t>
            </a:r>
            <a:endParaRPr/>
          </a:p>
          <a:p>
            <a:pPr indent="-273050" lvl="0" marL="273050" rtl="0" algn="l">
              <a:spcBef>
                <a:spcPts val="520"/>
              </a:spcBef>
              <a:spcAft>
                <a:spcPts val="0"/>
              </a:spcAft>
              <a:buSzPts val="2470"/>
              <a:buChar char="⚫"/>
            </a:pPr>
            <a:r>
              <a:rPr lang="en-US"/>
              <a:t>Hence, each attribute A is associated with a classification attribute C in the schema, and each attribute value in a tuple is associated with a corresponding security classification. </a:t>
            </a:r>
            <a:endParaRPr/>
          </a:p>
          <a:p>
            <a:pPr indent="-273050" lvl="0" marL="273050" rtl="0" algn="l">
              <a:spcBef>
                <a:spcPts val="520"/>
              </a:spcBef>
              <a:spcAft>
                <a:spcPts val="0"/>
              </a:spcAft>
              <a:buSzPts val="2470"/>
              <a:buChar char="⚫"/>
            </a:pPr>
            <a:r>
              <a:rPr lang="en-US"/>
              <a:t>In addition, in some models, a tuple classification attribute TC is added to the relation attributes to provide a classification for each tuple as a whole.</a:t>
            </a:r>
            <a:endParaRPr/>
          </a:p>
          <a:p>
            <a:pPr indent="-273050" lvl="0" marL="273050" rtl="0" algn="l">
              <a:spcBef>
                <a:spcPts val="520"/>
              </a:spcBef>
              <a:spcAft>
                <a:spcPts val="0"/>
              </a:spcAft>
              <a:buSzPts val="2470"/>
              <a:buChar char="⚫"/>
            </a:pPr>
            <a:r>
              <a:rPr lang="en-US"/>
              <a:t> The model we describe here is known as the multilevel model, because it allows classifications at multiple security levels. </a:t>
            </a:r>
            <a:endParaRPr/>
          </a:p>
          <a:p>
            <a:pPr indent="-273050" lvl="0" marL="273050" rtl="0" algn="l">
              <a:spcBef>
                <a:spcPts val="520"/>
              </a:spcBef>
              <a:spcAft>
                <a:spcPts val="0"/>
              </a:spcAft>
              <a:buSzPts val="2470"/>
              <a:buChar char="⚫"/>
            </a:pPr>
            <a:r>
              <a:rPr lang="en-US"/>
              <a:t>A multilevel relation schema R with n attributes would be represented as: R(A1, C1, A2, C2, ..., An, Cn,TC)</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7"/>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502" name="Google Shape;502;p67"/>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Comparing Discretionary Access Control and Mandatory Access Control</a:t>
            </a:r>
            <a:endParaRPr/>
          </a:p>
          <a:p>
            <a:pPr indent="-273050" lvl="0" marL="273050" rtl="0" algn="l">
              <a:spcBef>
                <a:spcPts val="520"/>
              </a:spcBef>
              <a:spcAft>
                <a:spcPts val="0"/>
              </a:spcAft>
              <a:buSzPts val="2470"/>
              <a:buChar char="⚫"/>
            </a:pPr>
            <a:r>
              <a:rPr lang="en-US"/>
              <a:t> Discretionary access control (DAC) policies are characterized by a high degree of flexibility, which makes them suitable for a large variety of application domains. </a:t>
            </a:r>
            <a:endParaRPr/>
          </a:p>
          <a:p>
            <a:pPr indent="-273050" lvl="0" marL="273050" rtl="0" algn="l">
              <a:spcBef>
                <a:spcPts val="520"/>
              </a:spcBef>
              <a:spcAft>
                <a:spcPts val="0"/>
              </a:spcAft>
              <a:buSzPts val="2470"/>
              <a:buChar char="⚫"/>
            </a:pPr>
            <a:r>
              <a:rPr lang="en-US"/>
              <a:t>The main drawback of DAC models is their vulnerability to malicious attacks, such as Trojan horses embedded in application programs. </a:t>
            </a:r>
            <a:endParaRPr/>
          </a:p>
          <a:p>
            <a:pPr indent="-273050" lvl="0" marL="273050" rtl="0" algn="l">
              <a:spcBef>
                <a:spcPts val="520"/>
              </a:spcBef>
              <a:spcAft>
                <a:spcPts val="0"/>
              </a:spcAft>
              <a:buSzPts val="2470"/>
              <a:buChar char="⚫"/>
            </a:pPr>
            <a:r>
              <a:rPr lang="en-US"/>
              <a:t>The reason is that discretionary authorization models do not impose any control on how information is propagated and used once it has been accessed by users authorized to do so. By contrast, mandatory policies ensure a high degree of protection—in a way, they prevent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8"/>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508" name="Google Shape;508;p68"/>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any illegal flow of information. </a:t>
            </a:r>
            <a:endParaRPr/>
          </a:p>
          <a:p>
            <a:pPr indent="-273050" lvl="0" marL="273050" rtl="0" algn="l">
              <a:spcBef>
                <a:spcPts val="520"/>
              </a:spcBef>
              <a:spcAft>
                <a:spcPts val="0"/>
              </a:spcAft>
              <a:buSzPts val="2470"/>
              <a:buChar char="⚫"/>
            </a:pPr>
            <a:r>
              <a:rPr lang="en-US"/>
              <a:t>Therefore, they are suitable for military and high security types of applications, which require a higher degree of protection.</a:t>
            </a:r>
            <a:endParaRPr/>
          </a:p>
          <a:p>
            <a:pPr indent="-273050" lvl="0" marL="273050" rtl="0" algn="l">
              <a:spcBef>
                <a:spcPts val="520"/>
              </a:spcBef>
              <a:spcAft>
                <a:spcPts val="0"/>
              </a:spcAft>
              <a:buSzPts val="2470"/>
              <a:buChar char="⚫"/>
            </a:pPr>
            <a:r>
              <a:rPr lang="en-US"/>
              <a:t> However, mandatory policies have the drawback of being too rigid in that they require a strict classification of subjects and objects into security levels, and therefore they are applicable to few environments. I</a:t>
            </a:r>
            <a:endParaRPr/>
          </a:p>
          <a:p>
            <a:pPr indent="-273050" lvl="0" marL="273050" rtl="0" algn="l">
              <a:spcBef>
                <a:spcPts val="520"/>
              </a:spcBef>
              <a:spcAft>
                <a:spcPts val="0"/>
              </a:spcAft>
              <a:buSzPts val="2470"/>
              <a:buChar char="⚫"/>
            </a:pPr>
            <a:r>
              <a:rPr lang="en-US"/>
              <a:t>n many practical situations, discretionary policies are preferred because they offer a better tradeoff between security and applicability.</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9"/>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515" name="Google Shape;515;p69"/>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2800"/>
              <a:t>3 Mandatory Access Control and Role-Based Access Control for Multilevel Security</a:t>
            </a:r>
            <a:endParaRPr/>
          </a:p>
        </p:txBody>
      </p:sp>
      <p:sp>
        <p:nvSpPr>
          <p:cNvPr id="516" name="Google Shape;516;p69"/>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2280"/>
              <a:buChar char="⚫"/>
            </a:pPr>
            <a:r>
              <a:rPr lang="en-US" sz="2400"/>
              <a:t>The discretionary access control techniques of granting and revoking privileges on relations has traditionally been the main security mechanism for relational database systems.</a:t>
            </a:r>
            <a:endParaRPr/>
          </a:p>
          <a:p>
            <a:pPr indent="-273050" lvl="0" marL="273050" rtl="0" algn="l">
              <a:lnSpc>
                <a:spcPct val="90000"/>
              </a:lnSpc>
              <a:spcBef>
                <a:spcPts val="480"/>
              </a:spcBef>
              <a:spcAft>
                <a:spcPts val="0"/>
              </a:spcAft>
              <a:buSzPts val="2280"/>
              <a:buChar char="⚫"/>
            </a:pPr>
            <a:r>
              <a:rPr lang="en-US" sz="2400"/>
              <a:t>This is an all-or-nothing method:</a:t>
            </a:r>
            <a:endParaRPr/>
          </a:p>
          <a:p>
            <a:pPr indent="-246380" lvl="1" marL="640080" rtl="0" algn="l">
              <a:lnSpc>
                <a:spcPct val="90000"/>
              </a:lnSpc>
              <a:spcBef>
                <a:spcPts val="440"/>
              </a:spcBef>
              <a:spcAft>
                <a:spcPts val="0"/>
              </a:spcAft>
              <a:buSzPts val="1870"/>
              <a:buChar char="⚫"/>
            </a:pPr>
            <a:r>
              <a:rPr lang="en-US" sz="2200"/>
              <a:t>A user either has or does not have a certain privilege.</a:t>
            </a:r>
            <a:endParaRPr/>
          </a:p>
          <a:p>
            <a:pPr indent="-273050" lvl="0" marL="273050" rtl="0" algn="l">
              <a:lnSpc>
                <a:spcPct val="90000"/>
              </a:lnSpc>
              <a:spcBef>
                <a:spcPts val="480"/>
              </a:spcBef>
              <a:spcAft>
                <a:spcPts val="0"/>
              </a:spcAft>
              <a:buSzPts val="2280"/>
              <a:buChar char="⚫"/>
            </a:pPr>
            <a:r>
              <a:rPr lang="en-US" sz="2400"/>
              <a:t>In many applications, and </a:t>
            </a:r>
            <a:r>
              <a:rPr b="1" lang="en-US" sz="2400"/>
              <a:t>additional security policy</a:t>
            </a:r>
            <a:r>
              <a:rPr lang="en-US" sz="2400"/>
              <a:t> is needed that classifies data and users based on security classes. </a:t>
            </a:r>
            <a:endParaRPr/>
          </a:p>
          <a:p>
            <a:pPr indent="-246380" lvl="1" marL="640080" rtl="0" algn="l">
              <a:lnSpc>
                <a:spcPct val="90000"/>
              </a:lnSpc>
              <a:spcBef>
                <a:spcPts val="440"/>
              </a:spcBef>
              <a:spcAft>
                <a:spcPts val="0"/>
              </a:spcAft>
              <a:buSzPts val="1870"/>
              <a:buChar char="⚫"/>
            </a:pPr>
            <a:r>
              <a:rPr lang="en-US" sz="2200"/>
              <a:t>This approach as </a:t>
            </a:r>
            <a:r>
              <a:rPr b="1" lang="en-US" sz="2200"/>
              <a:t>mandatory access control</a:t>
            </a:r>
            <a:r>
              <a:rPr lang="en-US" sz="2200"/>
              <a:t>, would typically be </a:t>
            </a:r>
            <a:r>
              <a:rPr b="1" lang="en-US" sz="2200"/>
              <a:t>combined</a:t>
            </a:r>
            <a:r>
              <a:rPr lang="en-US" sz="2200"/>
              <a:t> with the discretionary access control mechanisms.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0"/>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523" name="Google Shape;523;p70"/>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2800"/>
              <a:t>3 Mandatory Access Control and Role-Based Access Control for Multilevel Security(2)</a:t>
            </a:r>
            <a:endParaRPr/>
          </a:p>
        </p:txBody>
      </p:sp>
      <p:sp>
        <p:nvSpPr>
          <p:cNvPr id="524" name="Google Shape;524;p70"/>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80"/>
              <a:buChar char="⚫"/>
            </a:pPr>
            <a:r>
              <a:rPr lang="en-US" sz="2400"/>
              <a:t>Typical </a:t>
            </a:r>
            <a:r>
              <a:rPr b="1" lang="en-US" sz="2400"/>
              <a:t>security classes</a:t>
            </a:r>
            <a:r>
              <a:rPr lang="en-US" sz="2400"/>
              <a:t> are top secret (TS), secret (S), confidential (C), and unclassified (U), where TS is the highest level and U the lowest: TS ≥ S ≥ C ≥ U</a:t>
            </a:r>
            <a:endParaRPr/>
          </a:p>
          <a:p>
            <a:pPr indent="-128270" lvl="0" marL="273050" rtl="0" algn="l">
              <a:spcBef>
                <a:spcPts val="480"/>
              </a:spcBef>
              <a:spcAft>
                <a:spcPts val="0"/>
              </a:spcAft>
              <a:buSzPts val="2280"/>
              <a:buNone/>
            </a:pPr>
            <a:r>
              <a:t/>
            </a:r>
            <a:endParaRPr sz="2400"/>
          </a:p>
          <a:p>
            <a:pPr indent="-273050" lvl="0" marL="273050" rtl="0" algn="l">
              <a:spcBef>
                <a:spcPts val="480"/>
              </a:spcBef>
              <a:spcAft>
                <a:spcPts val="0"/>
              </a:spcAft>
              <a:buSzPts val="2280"/>
              <a:buChar char="⚫"/>
            </a:pPr>
            <a:r>
              <a:rPr lang="en-US" sz="2400"/>
              <a:t>The commonly used model for multilevel security, known as the Bell-LaPadula model, classifies each </a:t>
            </a:r>
            <a:r>
              <a:rPr b="1" lang="en-US" sz="2400"/>
              <a:t>subject</a:t>
            </a:r>
            <a:r>
              <a:rPr lang="en-US" sz="2400"/>
              <a:t> (user, account, program) and </a:t>
            </a:r>
            <a:r>
              <a:rPr b="1" lang="en-US" sz="2400"/>
              <a:t>object</a:t>
            </a:r>
            <a:r>
              <a:rPr lang="en-US" sz="2400"/>
              <a:t> (relation, tuple, column, view, operation) into one of the security classifications, T, S, C, or U:</a:t>
            </a:r>
            <a:endParaRPr/>
          </a:p>
          <a:p>
            <a:pPr indent="-246380" lvl="1" marL="640080" rtl="0" algn="l">
              <a:spcBef>
                <a:spcPts val="440"/>
              </a:spcBef>
              <a:spcAft>
                <a:spcPts val="0"/>
              </a:spcAft>
              <a:buSzPts val="1870"/>
              <a:buChar char="⚫"/>
            </a:pPr>
            <a:r>
              <a:rPr b="1" lang="en-US" sz="2200"/>
              <a:t>Clearance</a:t>
            </a:r>
            <a:r>
              <a:rPr lang="en-US" sz="2200"/>
              <a:t> (classification) of a subject S as </a:t>
            </a:r>
            <a:r>
              <a:rPr b="1" lang="en-US" sz="2200"/>
              <a:t>class(S</a:t>
            </a:r>
            <a:r>
              <a:rPr lang="en-US" sz="2200"/>
              <a:t>) and to the </a:t>
            </a:r>
            <a:r>
              <a:rPr b="1" lang="en-US" sz="2200"/>
              <a:t>classification</a:t>
            </a:r>
            <a:r>
              <a:rPr lang="en-US" sz="2200"/>
              <a:t> of an object O as </a:t>
            </a:r>
            <a:r>
              <a:rPr b="1" lang="en-US" sz="2200"/>
              <a:t>class(O)</a:t>
            </a:r>
            <a:r>
              <a:rPr lang="en-US" sz="2200"/>
              <a: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1"/>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531" name="Google Shape;531;p71"/>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2800"/>
              <a:t>3 Mandatory Access Control and Role-Based Access Control for Multilevel Security(3)</a:t>
            </a:r>
            <a:endParaRPr/>
          </a:p>
        </p:txBody>
      </p:sp>
      <p:sp>
        <p:nvSpPr>
          <p:cNvPr id="532" name="Google Shape;532;p71"/>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Two restrictions are enforced on data access based on the subject/object classifications:</a:t>
            </a:r>
            <a:endParaRPr/>
          </a:p>
          <a:p>
            <a:pPr indent="-246380" lvl="1" marL="640080" rtl="0" algn="l">
              <a:spcBef>
                <a:spcPts val="480"/>
              </a:spcBef>
              <a:spcAft>
                <a:spcPts val="0"/>
              </a:spcAft>
              <a:buSzPts val="2040"/>
              <a:buChar char="⚫"/>
            </a:pPr>
            <a:r>
              <a:rPr b="1" lang="en-US"/>
              <a:t>Simple security property:</a:t>
            </a:r>
            <a:r>
              <a:rPr lang="en-US"/>
              <a:t> A subject S is not allowed read access to an object O unless class(S) ≥ class(O).</a:t>
            </a:r>
            <a:endParaRPr/>
          </a:p>
          <a:p>
            <a:pPr indent="-246380" lvl="1" marL="640080" rtl="0" algn="l">
              <a:spcBef>
                <a:spcPts val="480"/>
              </a:spcBef>
              <a:spcAft>
                <a:spcPts val="0"/>
              </a:spcAft>
              <a:buSzPts val="2040"/>
              <a:buChar char="⚫"/>
            </a:pPr>
            <a:r>
              <a:rPr lang="en-US"/>
              <a:t>A subject S is not allowed to write an object O unless class(S) ≤ class(O). This known as the </a:t>
            </a:r>
            <a:r>
              <a:rPr b="1" lang="en-US"/>
              <a:t>star property</a:t>
            </a:r>
            <a:r>
              <a:rPr lang="en-US"/>
              <a:t> (or * property).</a:t>
            </a:r>
            <a:endParaRPr/>
          </a:p>
          <a:p>
            <a:pPr indent="-116204" lvl="0" marL="273050" rtl="0" algn="l">
              <a:spcBef>
                <a:spcPts val="520"/>
              </a:spcBef>
              <a:spcAft>
                <a:spcPts val="0"/>
              </a:spcAft>
              <a:buSzPts val="247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2"/>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539" name="Google Shape;539;p72"/>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2800"/>
              <a:t>3 Mandatory Access Control and Role-Based Access Control for Multilevel Security(4)</a:t>
            </a:r>
            <a:endParaRPr/>
          </a:p>
        </p:txBody>
      </p:sp>
      <p:sp>
        <p:nvSpPr>
          <p:cNvPr id="540" name="Google Shape;540;p72"/>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1900"/>
              <a:buChar char="⚫"/>
            </a:pPr>
            <a:r>
              <a:rPr lang="en-US" sz="2000"/>
              <a:t>To incorporate multilevel security notions into the relational database model, it is common to consider attribute values and tuples as data objects.</a:t>
            </a:r>
            <a:endParaRPr/>
          </a:p>
          <a:p>
            <a:pPr indent="-273050" lvl="0" marL="273050" rtl="0" algn="l">
              <a:lnSpc>
                <a:spcPct val="90000"/>
              </a:lnSpc>
              <a:spcBef>
                <a:spcPts val="400"/>
              </a:spcBef>
              <a:spcAft>
                <a:spcPts val="0"/>
              </a:spcAft>
              <a:buSzPts val="1900"/>
              <a:buChar char="⚫"/>
            </a:pPr>
            <a:r>
              <a:rPr lang="en-US" sz="2000"/>
              <a:t>Hence, each attribute A is associated with a </a:t>
            </a:r>
            <a:r>
              <a:rPr b="1" lang="en-US" sz="2000"/>
              <a:t>classification attribute C</a:t>
            </a:r>
            <a:r>
              <a:rPr lang="en-US" sz="2000"/>
              <a:t> in the schema, and each attribute value in a tuple is associated with a corresponding security classification. </a:t>
            </a:r>
            <a:endParaRPr/>
          </a:p>
          <a:p>
            <a:pPr indent="-273050" lvl="0" marL="273050" rtl="0" algn="l">
              <a:lnSpc>
                <a:spcPct val="90000"/>
              </a:lnSpc>
              <a:spcBef>
                <a:spcPts val="400"/>
              </a:spcBef>
              <a:spcAft>
                <a:spcPts val="0"/>
              </a:spcAft>
              <a:buSzPts val="1900"/>
              <a:buChar char="⚫"/>
            </a:pPr>
            <a:r>
              <a:rPr lang="en-US" sz="2000"/>
              <a:t>In addition, in some models, a </a:t>
            </a:r>
            <a:r>
              <a:rPr b="1" lang="en-US" sz="2000"/>
              <a:t>tuple classification</a:t>
            </a:r>
            <a:r>
              <a:rPr lang="en-US" sz="2000"/>
              <a:t> attribute TC is added to the relation attributes to provide a classification for each tuple as a whole. </a:t>
            </a:r>
            <a:endParaRPr/>
          </a:p>
          <a:p>
            <a:pPr indent="-273050" lvl="0" marL="273050" rtl="0" algn="l">
              <a:lnSpc>
                <a:spcPct val="90000"/>
              </a:lnSpc>
              <a:spcBef>
                <a:spcPts val="400"/>
              </a:spcBef>
              <a:spcAft>
                <a:spcPts val="0"/>
              </a:spcAft>
              <a:buSzPts val="1900"/>
              <a:buChar char="⚫"/>
            </a:pPr>
            <a:r>
              <a:rPr lang="en-US" sz="2000"/>
              <a:t>Hence, a </a:t>
            </a:r>
            <a:r>
              <a:rPr b="1" lang="en-US" sz="2000"/>
              <a:t>multilevel relation</a:t>
            </a:r>
            <a:r>
              <a:rPr lang="en-US" sz="2000"/>
              <a:t> schema R with n attributes would be represented as</a:t>
            </a:r>
            <a:endParaRPr/>
          </a:p>
          <a:p>
            <a:pPr indent="-246380" lvl="1" marL="640080" rtl="0" algn="l">
              <a:lnSpc>
                <a:spcPct val="90000"/>
              </a:lnSpc>
              <a:spcBef>
                <a:spcPts val="400"/>
              </a:spcBef>
              <a:spcAft>
                <a:spcPts val="0"/>
              </a:spcAft>
              <a:buSzPts val="1700"/>
              <a:buChar char="⚫"/>
            </a:pPr>
            <a:r>
              <a:rPr lang="en-US" sz="2000"/>
              <a:t>R(A</a:t>
            </a:r>
            <a:r>
              <a:rPr baseline="-25000" lang="en-US" sz="2000"/>
              <a:t>1</a:t>
            </a:r>
            <a:r>
              <a:rPr lang="en-US" sz="2000"/>
              <a:t>,C</a:t>
            </a:r>
            <a:r>
              <a:rPr baseline="-25000" lang="en-US" sz="2000"/>
              <a:t>1</a:t>
            </a:r>
            <a:r>
              <a:rPr lang="en-US" sz="2000"/>
              <a:t>,A</a:t>
            </a:r>
            <a:r>
              <a:rPr baseline="-25000" lang="en-US" sz="2000"/>
              <a:t>2</a:t>
            </a:r>
            <a:r>
              <a:rPr lang="en-US" sz="2000"/>
              <a:t>,C</a:t>
            </a:r>
            <a:r>
              <a:rPr baseline="-25000" lang="en-US" sz="2000"/>
              <a:t>2</a:t>
            </a:r>
            <a:r>
              <a:rPr lang="en-US" sz="2000"/>
              <a:t>, …, A</a:t>
            </a:r>
            <a:r>
              <a:rPr baseline="-25000" lang="en-US" sz="2000"/>
              <a:t>n</a:t>
            </a:r>
            <a:r>
              <a:rPr lang="en-US" sz="2000"/>
              <a:t>,C</a:t>
            </a:r>
            <a:r>
              <a:rPr baseline="-25000" lang="en-US" sz="2000"/>
              <a:t>n</a:t>
            </a:r>
            <a:r>
              <a:rPr lang="en-US" sz="2000"/>
              <a:t>,TC)</a:t>
            </a:r>
            <a:endParaRPr/>
          </a:p>
          <a:p>
            <a:pPr indent="-273050" lvl="0" marL="273050" rtl="0" algn="l">
              <a:lnSpc>
                <a:spcPct val="90000"/>
              </a:lnSpc>
              <a:spcBef>
                <a:spcPts val="400"/>
              </a:spcBef>
              <a:spcAft>
                <a:spcPts val="0"/>
              </a:spcAft>
              <a:buSzPts val="1900"/>
              <a:buChar char="⚫"/>
            </a:pPr>
            <a:r>
              <a:rPr lang="en-US" sz="2000"/>
              <a:t>where each Ci represents the classification attribute associated with attribute A</a:t>
            </a:r>
            <a:r>
              <a:rPr baseline="-25000" lang="en-US" sz="2000"/>
              <a:t>i</a:t>
            </a:r>
            <a:r>
              <a:rPr lang="en-US" sz="2000"/>
              <a: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3"/>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547" name="Google Shape;547;p73"/>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2800"/>
              <a:t>3 Mandatory Access Control and Role-Based Access Control for Multilevel Security(5)</a:t>
            </a:r>
            <a:endParaRPr/>
          </a:p>
        </p:txBody>
      </p:sp>
      <p:sp>
        <p:nvSpPr>
          <p:cNvPr id="548" name="Google Shape;548;p73"/>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The value of the </a:t>
            </a:r>
            <a:r>
              <a:rPr b="1" lang="en-US"/>
              <a:t>TC</a:t>
            </a:r>
            <a:r>
              <a:rPr lang="en-US"/>
              <a:t> attribute in each tuple t – which is the highest of all attribute classification values within t – provides a general classification for the tuple itself, whereas each C</a:t>
            </a:r>
            <a:r>
              <a:rPr baseline="-25000" lang="en-US"/>
              <a:t>i</a:t>
            </a:r>
            <a:r>
              <a:rPr lang="en-US"/>
              <a:t> provides a finer security classification for each attribute value within the tuple.</a:t>
            </a:r>
            <a:endParaRPr/>
          </a:p>
          <a:p>
            <a:pPr indent="-246380" lvl="1" marL="640080" rtl="0" algn="l">
              <a:spcBef>
                <a:spcPts val="480"/>
              </a:spcBef>
              <a:spcAft>
                <a:spcPts val="0"/>
              </a:spcAft>
              <a:buSzPts val="2040"/>
              <a:buChar char="⚫"/>
            </a:pPr>
            <a:r>
              <a:rPr lang="en-US"/>
              <a:t>The apparent key of a multilevel relation is the set of attributes that would have formed the primary key in a regular(single-level) relation.</a:t>
            </a:r>
            <a:endParaRPr/>
          </a:p>
          <a:p>
            <a:pPr indent="-116204" lvl="0" marL="273050" rtl="0" algn="l">
              <a:spcBef>
                <a:spcPts val="520"/>
              </a:spcBef>
              <a:spcAft>
                <a:spcPts val="0"/>
              </a:spcAft>
              <a:buSzPts val="247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148" name="Google Shape;148;p20"/>
          <p:cNvSpPr txBox="1"/>
          <p:nvPr>
            <p:ph type="title"/>
          </p:nvPr>
        </p:nvSpPr>
        <p:spPr>
          <a:xfrm>
            <a:off x="609600" y="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3200"/>
              <a:t>Database Security Issues</a:t>
            </a:r>
            <a:endParaRPr/>
          </a:p>
        </p:txBody>
      </p:sp>
      <p:sp>
        <p:nvSpPr>
          <p:cNvPr id="149" name="Google Shape;149;p20"/>
          <p:cNvSpPr txBox="1"/>
          <p:nvPr>
            <p:ph idx="1" type="body"/>
          </p:nvPr>
        </p:nvSpPr>
        <p:spPr>
          <a:xfrm>
            <a:off x="1763714" y="1339755"/>
            <a:ext cx="8294687"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Types of Security</a:t>
            </a:r>
            <a:endParaRPr/>
          </a:p>
          <a:p>
            <a:pPr indent="-246380" lvl="1" marL="640080" rtl="0" algn="l">
              <a:spcBef>
                <a:spcPts val="480"/>
              </a:spcBef>
              <a:spcAft>
                <a:spcPts val="0"/>
              </a:spcAft>
              <a:buSzPts val="2040"/>
              <a:buChar char="⚫"/>
            </a:pPr>
            <a:r>
              <a:rPr lang="en-US"/>
              <a:t>Legal and ethical issues:</a:t>
            </a:r>
            <a:endParaRPr/>
          </a:p>
          <a:p>
            <a:pPr indent="-246380" lvl="2" marL="914400" rtl="0" algn="l">
              <a:spcBef>
                <a:spcPts val="420"/>
              </a:spcBef>
              <a:spcAft>
                <a:spcPts val="0"/>
              </a:spcAft>
              <a:buSzPts val="1470"/>
              <a:buChar char="⚫"/>
            </a:pPr>
            <a:r>
              <a:rPr lang="en-US"/>
              <a:t>Right to access some certain information.</a:t>
            </a:r>
            <a:endParaRPr/>
          </a:p>
          <a:p>
            <a:pPr indent="-246380" lvl="2" marL="914400" rtl="0" algn="l">
              <a:spcBef>
                <a:spcPts val="420"/>
              </a:spcBef>
              <a:spcAft>
                <a:spcPts val="0"/>
              </a:spcAft>
              <a:buSzPts val="1470"/>
              <a:buChar char="⚫"/>
            </a:pPr>
            <a:r>
              <a:rPr lang="en-US"/>
              <a:t>Some information may be deemed to be private and cannot be accessed legally by unauthorized person.</a:t>
            </a:r>
            <a:endParaRPr/>
          </a:p>
          <a:p>
            <a:pPr indent="-246380" lvl="1" marL="640080" rtl="0" algn="l">
              <a:spcBef>
                <a:spcPts val="480"/>
              </a:spcBef>
              <a:spcAft>
                <a:spcPts val="0"/>
              </a:spcAft>
              <a:buSzPts val="2040"/>
              <a:buChar char="⚫"/>
            </a:pPr>
            <a:r>
              <a:rPr lang="en-US"/>
              <a:t>Policy issues</a:t>
            </a:r>
            <a:endParaRPr/>
          </a:p>
          <a:p>
            <a:pPr indent="-246380" lvl="2" marL="914400" rtl="0" algn="l">
              <a:spcBef>
                <a:spcPts val="420"/>
              </a:spcBef>
              <a:spcAft>
                <a:spcPts val="0"/>
              </a:spcAft>
              <a:buSzPts val="1470"/>
              <a:buChar char="⚫"/>
            </a:pPr>
            <a:r>
              <a:rPr lang="en-US"/>
              <a:t>At the government level ,institution level or corporate level as to what kind of information will made publicly available eg. Credit rating, medical records etc.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4"/>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555" name="Google Shape;555;p74"/>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2800"/>
              <a:t>3 Mandatory Access Control and Role-Based Access Control for Multilevel Security(6)</a:t>
            </a:r>
            <a:endParaRPr/>
          </a:p>
        </p:txBody>
      </p:sp>
      <p:sp>
        <p:nvSpPr>
          <p:cNvPr id="556" name="Google Shape;556;p74"/>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2280"/>
              <a:buChar char="⚫"/>
            </a:pPr>
            <a:r>
              <a:rPr lang="en-US" sz="2400"/>
              <a:t>A multilevel relation will appear to contain different data to subjects (users) with different clearance levels.</a:t>
            </a:r>
            <a:endParaRPr/>
          </a:p>
          <a:p>
            <a:pPr indent="-246380" lvl="1" marL="640080" rtl="0" algn="l">
              <a:lnSpc>
                <a:spcPct val="90000"/>
              </a:lnSpc>
              <a:spcBef>
                <a:spcPts val="440"/>
              </a:spcBef>
              <a:spcAft>
                <a:spcPts val="0"/>
              </a:spcAft>
              <a:buSzPts val="1870"/>
              <a:buChar char="⚫"/>
            </a:pPr>
            <a:r>
              <a:rPr lang="en-US" sz="2200"/>
              <a:t>In some cases, it is possible to store a single tuple in the relation at a higher classification level and produce the corresponding tuples at a lower-level classification through a process known as </a:t>
            </a:r>
            <a:r>
              <a:rPr b="1" lang="en-US" sz="2200"/>
              <a:t>filtering</a:t>
            </a:r>
            <a:r>
              <a:rPr lang="en-US" sz="2200"/>
              <a:t>.</a:t>
            </a:r>
            <a:endParaRPr/>
          </a:p>
          <a:p>
            <a:pPr indent="-246380" lvl="1" marL="640080" rtl="0" algn="l">
              <a:lnSpc>
                <a:spcPct val="90000"/>
              </a:lnSpc>
              <a:spcBef>
                <a:spcPts val="440"/>
              </a:spcBef>
              <a:spcAft>
                <a:spcPts val="0"/>
              </a:spcAft>
              <a:buSzPts val="1870"/>
              <a:buChar char="⚫"/>
            </a:pPr>
            <a:r>
              <a:rPr lang="en-US" sz="2200"/>
              <a:t>In other cases, it is necessary to store two or more tuples at different classification levels with the same value for the </a:t>
            </a:r>
            <a:r>
              <a:rPr b="1" lang="en-US" sz="2200"/>
              <a:t>apparent key</a:t>
            </a:r>
            <a:r>
              <a:rPr lang="en-US" sz="2200"/>
              <a:t>. </a:t>
            </a:r>
            <a:endParaRPr/>
          </a:p>
          <a:p>
            <a:pPr indent="-273050" lvl="0" marL="273050" rtl="0" algn="l">
              <a:lnSpc>
                <a:spcPct val="90000"/>
              </a:lnSpc>
              <a:spcBef>
                <a:spcPts val="480"/>
              </a:spcBef>
              <a:spcAft>
                <a:spcPts val="0"/>
              </a:spcAft>
              <a:buSzPts val="2280"/>
              <a:buChar char="⚫"/>
            </a:pPr>
            <a:r>
              <a:rPr lang="en-US" sz="2400"/>
              <a:t>This leads to the concept of </a:t>
            </a:r>
            <a:r>
              <a:rPr b="1" lang="en-US" sz="2400"/>
              <a:t>polyinstantiation</a:t>
            </a:r>
            <a:r>
              <a:rPr lang="en-US" sz="2400"/>
              <a:t> where several tuples can have the same apparent key value but have different attribute values for users at different classification levels.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75"/>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563" name="Google Shape;563;p75"/>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2800"/>
              <a:t>3 Mandatory Access Control and Role-Based Access Control for Multilevel Security(7)</a:t>
            </a:r>
            <a:endParaRPr/>
          </a:p>
        </p:txBody>
      </p:sp>
      <p:sp>
        <p:nvSpPr>
          <p:cNvPr id="564" name="Google Shape;564;p75"/>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2470"/>
              <a:buChar char="⚫"/>
            </a:pPr>
            <a:r>
              <a:rPr lang="en-US"/>
              <a:t>In general, the </a:t>
            </a:r>
            <a:r>
              <a:rPr b="1" lang="en-US"/>
              <a:t>entity integrity</a:t>
            </a:r>
            <a:r>
              <a:rPr lang="en-US"/>
              <a:t> rule for multilevel relations states that all attributes that are members of the apparent key must not be null and must have the same security classification within each individual tuple.</a:t>
            </a:r>
            <a:endParaRPr/>
          </a:p>
          <a:p>
            <a:pPr indent="-273050" lvl="0" marL="273050" rtl="0" algn="l">
              <a:lnSpc>
                <a:spcPct val="90000"/>
              </a:lnSpc>
              <a:spcBef>
                <a:spcPts val="520"/>
              </a:spcBef>
              <a:spcAft>
                <a:spcPts val="0"/>
              </a:spcAft>
              <a:buSzPts val="2470"/>
              <a:buChar char="⚫"/>
            </a:pPr>
            <a:r>
              <a:rPr lang="en-US"/>
              <a:t>In addition, all other attribute values in the tuple must have a security classification greater than or equal to that of the apparent key.</a:t>
            </a:r>
            <a:endParaRPr/>
          </a:p>
          <a:p>
            <a:pPr indent="-246380" lvl="1" marL="640080" rtl="0" algn="l">
              <a:lnSpc>
                <a:spcPct val="90000"/>
              </a:lnSpc>
              <a:spcBef>
                <a:spcPts val="480"/>
              </a:spcBef>
              <a:spcAft>
                <a:spcPts val="0"/>
              </a:spcAft>
              <a:buSzPts val="2040"/>
              <a:buChar char="⚫"/>
            </a:pPr>
            <a:r>
              <a:rPr lang="en-US"/>
              <a:t>This </a:t>
            </a:r>
            <a:r>
              <a:rPr b="1" lang="en-US"/>
              <a:t>constraint</a:t>
            </a:r>
            <a:r>
              <a:rPr lang="en-US"/>
              <a:t> ensures that a user can see the key if the user is permitted to see any part of the tuple at all.</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76"/>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571" name="Google Shape;571;p76"/>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2800"/>
              <a:t>3 Mandatory Access Control and Role-Based Access Control for Multilevel Security(8)</a:t>
            </a:r>
            <a:endParaRPr/>
          </a:p>
        </p:txBody>
      </p:sp>
      <p:sp>
        <p:nvSpPr>
          <p:cNvPr id="572" name="Google Shape;572;p76"/>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Other integrity rules, called </a:t>
            </a:r>
            <a:r>
              <a:rPr b="1" lang="en-US"/>
              <a:t>null integrity</a:t>
            </a:r>
            <a:r>
              <a:rPr lang="en-US"/>
              <a:t> and </a:t>
            </a:r>
            <a:r>
              <a:rPr b="1" lang="en-US"/>
              <a:t>interinstance integrity</a:t>
            </a:r>
            <a:r>
              <a:rPr lang="en-US"/>
              <a:t>, informally ensure that if a tuple value at some security level can be filtered (derived) from a higher-classified tuple, then it is sufficient to store the higher-classified tuple in the multilevel relation.</a:t>
            </a:r>
            <a:endParaRPr/>
          </a:p>
          <a:p>
            <a:pPr indent="-116204" lvl="0" marL="273050" rtl="0" algn="l">
              <a:spcBef>
                <a:spcPts val="520"/>
              </a:spcBef>
              <a:spcAft>
                <a:spcPts val="0"/>
              </a:spcAft>
              <a:buSzPts val="2470"/>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77"/>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579" name="Google Shape;579;p77"/>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3200"/>
              <a:t>3.1 Comparing Discretionary Access Control and Mandatory Access Control</a:t>
            </a:r>
            <a:endParaRPr/>
          </a:p>
        </p:txBody>
      </p:sp>
      <p:sp>
        <p:nvSpPr>
          <p:cNvPr id="580" name="Google Shape;580;p77"/>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b="1" lang="en-US"/>
              <a:t>Discretionary Access Control (DAC)</a:t>
            </a:r>
            <a:r>
              <a:rPr lang="en-US"/>
              <a:t> policies are characterized by a high degree of flexibility, which makes them suitable for a large variety of application domains.</a:t>
            </a:r>
            <a:endParaRPr/>
          </a:p>
          <a:p>
            <a:pPr indent="-246380" lvl="1" marL="640080" rtl="0" algn="l">
              <a:spcBef>
                <a:spcPts val="480"/>
              </a:spcBef>
              <a:spcAft>
                <a:spcPts val="0"/>
              </a:spcAft>
              <a:buSzPts val="2040"/>
              <a:buChar char="⚫"/>
            </a:pPr>
            <a:r>
              <a:rPr lang="en-US"/>
              <a:t>The main drawback of </a:t>
            </a:r>
            <a:r>
              <a:rPr b="1" lang="en-US"/>
              <a:t>DAC</a:t>
            </a:r>
            <a:r>
              <a:rPr lang="en-US"/>
              <a:t> models is their vulnerability to malicious attacks, such as Trojan horses embedded in application programs.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78"/>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587" name="Google Shape;587;p78"/>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sz="3200"/>
              <a:t>3.1 Comparing Discretionary Access Control and Mandatory Access Control(2)</a:t>
            </a:r>
            <a:endParaRPr/>
          </a:p>
        </p:txBody>
      </p:sp>
      <p:sp>
        <p:nvSpPr>
          <p:cNvPr id="588" name="Google Shape;588;p78"/>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By contrast, mandatory policies ensure a high degree of protection in a way, they prevent any illegal flow of information.</a:t>
            </a:r>
            <a:endParaRPr/>
          </a:p>
          <a:p>
            <a:pPr indent="-273050" lvl="0" marL="273050" rtl="0" algn="l">
              <a:spcBef>
                <a:spcPts val="520"/>
              </a:spcBef>
              <a:spcAft>
                <a:spcPts val="0"/>
              </a:spcAft>
              <a:buSzPts val="2470"/>
              <a:buChar char="⚫"/>
            </a:pPr>
            <a:r>
              <a:rPr lang="en-US"/>
              <a:t>Mandatory policies have the drawback of being too rigid and they are only applicable in limited environments.</a:t>
            </a:r>
            <a:endParaRPr/>
          </a:p>
          <a:p>
            <a:pPr indent="-273050" lvl="0" marL="273050" rtl="0" algn="l">
              <a:spcBef>
                <a:spcPts val="520"/>
              </a:spcBef>
              <a:spcAft>
                <a:spcPts val="0"/>
              </a:spcAft>
              <a:buSzPts val="2470"/>
              <a:buChar char="⚫"/>
            </a:pPr>
            <a:r>
              <a:rPr lang="en-US"/>
              <a:t>In many practical situations, discretionary policies are preferred because they offer a better trade-off between security and applicability.</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79"/>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595" name="Google Shape;595;p79"/>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3.2 Role-Based Access Control</a:t>
            </a:r>
            <a:endParaRPr/>
          </a:p>
        </p:txBody>
      </p:sp>
      <p:sp>
        <p:nvSpPr>
          <p:cNvPr id="596" name="Google Shape;596;p79"/>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80"/>
              <a:buChar char="⚫"/>
            </a:pPr>
            <a:r>
              <a:rPr b="1" lang="en-US" sz="2400"/>
              <a:t>Role-based access control (RBAC)</a:t>
            </a:r>
            <a:r>
              <a:rPr lang="en-US" sz="2400"/>
              <a:t> emerged rapidly in the 1990s as a proven technology for managing and enforcing security in large-scale enterprisewide systems.</a:t>
            </a:r>
            <a:endParaRPr/>
          </a:p>
          <a:p>
            <a:pPr indent="-273050" lvl="0" marL="273050" rtl="0" algn="l">
              <a:spcBef>
                <a:spcPts val="480"/>
              </a:spcBef>
              <a:spcAft>
                <a:spcPts val="0"/>
              </a:spcAft>
              <a:buSzPts val="2280"/>
              <a:buChar char="⚫"/>
            </a:pPr>
            <a:r>
              <a:rPr lang="en-US" sz="2400"/>
              <a:t>Its basic notion is that permissions are associated with roles, and users are assigned to appropriate roles.</a:t>
            </a:r>
            <a:endParaRPr/>
          </a:p>
          <a:p>
            <a:pPr indent="-273050" lvl="0" marL="273050" rtl="0" algn="l">
              <a:spcBef>
                <a:spcPts val="480"/>
              </a:spcBef>
              <a:spcAft>
                <a:spcPts val="0"/>
              </a:spcAft>
              <a:buSzPts val="2280"/>
              <a:buChar char="⚫"/>
            </a:pPr>
            <a:r>
              <a:rPr lang="en-US" sz="2400"/>
              <a:t>Roles can be created using the </a:t>
            </a:r>
            <a:r>
              <a:rPr b="1" lang="en-US" sz="2400"/>
              <a:t>CREATE ROLE</a:t>
            </a:r>
            <a:r>
              <a:rPr lang="en-US" sz="2400"/>
              <a:t> and </a:t>
            </a:r>
            <a:r>
              <a:rPr b="1" lang="en-US" sz="2400"/>
              <a:t>DESTROY ROLE</a:t>
            </a:r>
            <a:r>
              <a:rPr lang="en-US" sz="2400"/>
              <a:t> commands. </a:t>
            </a:r>
            <a:endParaRPr/>
          </a:p>
          <a:p>
            <a:pPr indent="-246380" lvl="1" marL="640080" rtl="0" algn="l">
              <a:spcBef>
                <a:spcPts val="440"/>
              </a:spcBef>
              <a:spcAft>
                <a:spcPts val="0"/>
              </a:spcAft>
              <a:buSzPts val="1870"/>
              <a:buChar char="⚫"/>
            </a:pPr>
            <a:r>
              <a:rPr lang="en-US" sz="2200"/>
              <a:t>The </a:t>
            </a:r>
            <a:r>
              <a:rPr b="1" lang="en-US" sz="2200"/>
              <a:t>GRANT</a:t>
            </a:r>
            <a:r>
              <a:rPr lang="en-US" sz="2200"/>
              <a:t> and </a:t>
            </a:r>
            <a:r>
              <a:rPr b="1" lang="en-US" sz="2200"/>
              <a:t>REVOKE</a:t>
            </a:r>
            <a:r>
              <a:rPr lang="en-US" sz="2200"/>
              <a:t> commands discussed under DAC can then be used to assign and revoke privileges from roles.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80"/>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602" name="Google Shape;602;p80"/>
          <p:cNvSpPr txBox="1"/>
          <p:nvPr>
            <p:ph idx="1" type="body"/>
          </p:nvPr>
        </p:nvSpPr>
        <p:spPr>
          <a:xfrm>
            <a:off x="609600" y="823537"/>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SQL GRANT REVOKE Commands</a:t>
            </a:r>
            <a:endParaRPr/>
          </a:p>
          <a:p>
            <a:pPr indent="-273050" lvl="0" marL="273050" rtl="0" algn="l">
              <a:spcBef>
                <a:spcPts val="520"/>
              </a:spcBef>
              <a:spcAft>
                <a:spcPts val="0"/>
              </a:spcAft>
              <a:buSzPts val="2470"/>
              <a:buChar char="⚫"/>
            </a:pPr>
            <a:r>
              <a:rPr lang="en-US"/>
              <a:t>DCL commands are used to enforce database security in a multiple user database environment. Two types of DCL commands are GRANT and REVOKE. Only Database Administrator's or owner's of the database object can provide/remove privileges on a database object.</a:t>
            </a:r>
            <a:endParaRPr/>
          </a:p>
          <a:p>
            <a:pPr indent="-273050" lvl="0" marL="273050" rtl="0" algn="l">
              <a:spcBef>
                <a:spcPts val="520"/>
              </a:spcBef>
              <a:spcAft>
                <a:spcPts val="0"/>
              </a:spcAft>
              <a:buSzPts val="2470"/>
              <a:buChar char="⚫"/>
            </a:pPr>
            <a:r>
              <a:rPr lang="en-US"/>
              <a:t>SQL GRANT Command</a:t>
            </a:r>
            <a:endParaRPr/>
          </a:p>
          <a:p>
            <a:pPr indent="-273050" lvl="0" marL="273050" rtl="0" algn="l">
              <a:spcBef>
                <a:spcPts val="520"/>
              </a:spcBef>
              <a:spcAft>
                <a:spcPts val="0"/>
              </a:spcAft>
              <a:buSzPts val="2470"/>
              <a:buChar char="⚫"/>
            </a:pPr>
            <a:r>
              <a:rPr lang="en-US"/>
              <a:t>SQL GRANT is a command used to provide access or privileges on the database objects to the users.</a:t>
            </a:r>
            <a:endParaRPr/>
          </a:p>
          <a:p>
            <a:pPr indent="-273050" lvl="0" marL="273050" rtl="0" algn="l">
              <a:spcBef>
                <a:spcPts val="520"/>
              </a:spcBef>
              <a:spcAft>
                <a:spcPts val="0"/>
              </a:spcAft>
              <a:buSzPts val="2470"/>
              <a:buChar char="⚫"/>
            </a:pPr>
            <a:r>
              <a:rPr lang="en-US"/>
              <a:t>The Syntax for the GRANT command is:</a:t>
            </a:r>
            <a:endParaRPr/>
          </a:p>
          <a:p>
            <a:pPr indent="0" lvl="0" marL="0" rtl="0" algn="l">
              <a:spcBef>
                <a:spcPts val="520"/>
              </a:spcBef>
              <a:spcAft>
                <a:spcPts val="0"/>
              </a:spcAft>
              <a:buSzPts val="2470"/>
              <a:buNone/>
            </a:pPr>
            <a:r>
              <a:rPr lang="en-US"/>
              <a:t>GRANT privilege_name ON object_name TO {user_name |PUBLIC |role_name} [WITH GRANT OPTION];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81"/>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608" name="Google Shape;608;p81"/>
          <p:cNvSpPr txBox="1"/>
          <p:nvPr>
            <p:ph idx="1" type="body"/>
          </p:nvPr>
        </p:nvSpPr>
        <p:spPr>
          <a:xfrm>
            <a:off x="609600" y="877327"/>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b="1" i="1" lang="en-US"/>
              <a:t>privilege_name</a:t>
            </a:r>
            <a:r>
              <a:rPr lang="en-US"/>
              <a:t> is the access right or privilege granted to the user. Some of the access rights are ALL, EXECUTE, and SELECT.</a:t>
            </a:r>
            <a:endParaRPr/>
          </a:p>
          <a:p>
            <a:pPr indent="-273050" lvl="0" marL="273050" rtl="0" algn="l">
              <a:spcBef>
                <a:spcPts val="520"/>
              </a:spcBef>
              <a:spcAft>
                <a:spcPts val="0"/>
              </a:spcAft>
              <a:buSzPts val="2470"/>
              <a:buChar char="⚫"/>
            </a:pPr>
            <a:r>
              <a:rPr b="1" i="1" lang="en-US"/>
              <a:t>object_name</a:t>
            </a:r>
            <a:r>
              <a:rPr lang="en-US"/>
              <a:t> is the name of an database object like TABLE, VIEW, STORED PROC and SEQUENCE.</a:t>
            </a:r>
            <a:endParaRPr/>
          </a:p>
          <a:p>
            <a:pPr indent="-273050" lvl="0" marL="273050" rtl="0" algn="l">
              <a:spcBef>
                <a:spcPts val="520"/>
              </a:spcBef>
              <a:spcAft>
                <a:spcPts val="0"/>
              </a:spcAft>
              <a:buSzPts val="2470"/>
              <a:buChar char="⚫"/>
            </a:pPr>
            <a:r>
              <a:rPr b="1" i="1" lang="en-US"/>
              <a:t>user_name</a:t>
            </a:r>
            <a:r>
              <a:rPr lang="en-US"/>
              <a:t> is the name of the user to whom an access right is being granted.</a:t>
            </a:r>
            <a:endParaRPr/>
          </a:p>
          <a:p>
            <a:pPr indent="-273050" lvl="0" marL="273050" rtl="0" algn="l">
              <a:spcBef>
                <a:spcPts val="520"/>
              </a:spcBef>
              <a:spcAft>
                <a:spcPts val="0"/>
              </a:spcAft>
              <a:buSzPts val="2470"/>
              <a:buChar char="⚫"/>
            </a:pPr>
            <a:r>
              <a:rPr b="1" i="1" lang="en-US"/>
              <a:t>user_name</a:t>
            </a:r>
            <a:r>
              <a:rPr lang="en-US"/>
              <a:t> is the name of the user to whom an access right is being granted.</a:t>
            </a:r>
            <a:endParaRPr/>
          </a:p>
          <a:p>
            <a:pPr indent="-273050" lvl="0" marL="273050" rtl="0" algn="l">
              <a:spcBef>
                <a:spcPts val="520"/>
              </a:spcBef>
              <a:spcAft>
                <a:spcPts val="0"/>
              </a:spcAft>
              <a:buSzPts val="2470"/>
              <a:buChar char="⚫"/>
            </a:pPr>
            <a:r>
              <a:rPr b="1" i="1" lang="en-US"/>
              <a:t>PUBLIC</a:t>
            </a:r>
            <a:r>
              <a:rPr lang="en-US"/>
              <a:t> is used to grant access rights to all users.</a:t>
            </a:r>
            <a:endParaRPr/>
          </a:p>
          <a:p>
            <a:pPr indent="-273050" lvl="0" marL="273050" rtl="0" algn="l">
              <a:spcBef>
                <a:spcPts val="520"/>
              </a:spcBef>
              <a:spcAft>
                <a:spcPts val="0"/>
              </a:spcAft>
              <a:buSzPts val="2470"/>
              <a:buChar char="⚫"/>
            </a:pPr>
            <a:r>
              <a:rPr b="1" i="1" lang="en-US"/>
              <a:t>ROLES</a:t>
            </a:r>
            <a:r>
              <a:rPr lang="en-US"/>
              <a:t> are a set of privileges grouped together.</a:t>
            </a:r>
            <a:endParaRPr/>
          </a:p>
          <a:p>
            <a:pPr indent="-273050" lvl="0" marL="273050" rtl="0" algn="l">
              <a:spcBef>
                <a:spcPts val="520"/>
              </a:spcBef>
              <a:spcAft>
                <a:spcPts val="0"/>
              </a:spcAft>
              <a:buSzPts val="2470"/>
              <a:buChar char="⚫"/>
            </a:pPr>
            <a:r>
              <a:rPr b="1" i="1" lang="en-US"/>
              <a:t>WITH GRANT OPTION</a:t>
            </a:r>
            <a:r>
              <a:rPr lang="en-US"/>
              <a:t> - allows a user to grant access rights to other users.</a:t>
            </a:r>
            <a:endParaRPr/>
          </a:p>
          <a:p>
            <a:pPr indent="-116204" lvl="0" marL="273050" rtl="0" algn="l">
              <a:spcBef>
                <a:spcPts val="520"/>
              </a:spcBef>
              <a:spcAft>
                <a:spcPts val="0"/>
              </a:spcAft>
              <a:buSzPts val="2470"/>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82"/>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614" name="Google Shape;614;p82"/>
          <p:cNvSpPr txBox="1"/>
          <p:nvPr>
            <p:ph idx="1" type="body"/>
          </p:nvPr>
        </p:nvSpPr>
        <p:spPr>
          <a:xfrm>
            <a:off x="609600" y="79469"/>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SQL REVOKE Command:</a:t>
            </a:r>
            <a:endParaRPr/>
          </a:p>
          <a:p>
            <a:pPr indent="-273050" lvl="0" marL="273050" rtl="0" algn="l">
              <a:spcBef>
                <a:spcPts val="520"/>
              </a:spcBef>
              <a:spcAft>
                <a:spcPts val="0"/>
              </a:spcAft>
              <a:buSzPts val="2470"/>
              <a:buChar char="⚫"/>
            </a:pPr>
            <a:r>
              <a:rPr lang="en-US"/>
              <a:t>The REVOKE command removes user access rights or privileges to the database objects.</a:t>
            </a:r>
            <a:endParaRPr/>
          </a:p>
          <a:p>
            <a:pPr indent="-116204" lvl="0" marL="273050" rtl="0" algn="l">
              <a:spcBef>
                <a:spcPts val="520"/>
              </a:spcBef>
              <a:spcAft>
                <a:spcPts val="0"/>
              </a:spcAft>
              <a:buSzPts val="2470"/>
              <a:buNone/>
            </a:pPr>
            <a:r>
              <a:t/>
            </a:r>
            <a:endParaRPr/>
          </a:p>
          <a:p>
            <a:pPr indent="-273050" lvl="0" marL="273050" rtl="0" algn="l">
              <a:spcBef>
                <a:spcPts val="520"/>
              </a:spcBef>
              <a:spcAft>
                <a:spcPts val="0"/>
              </a:spcAft>
              <a:buSzPts val="2470"/>
              <a:buChar char="⚫"/>
            </a:pPr>
            <a:r>
              <a:rPr lang="en-US"/>
              <a:t>The Syntax for the REVOKE command is:</a:t>
            </a:r>
            <a:endParaRPr/>
          </a:p>
          <a:p>
            <a:pPr indent="0" lvl="0" marL="0" rtl="0" algn="l">
              <a:spcBef>
                <a:spcPts val="520"/>
              </a:spcBef>
              <a:spcAft>
                <a:spcPts val="0"/>
              </a:spcAft>
              <a:buSzPts val="2470"/>
              <a:buNone/>
            </a:pPr>
            <a:r>
              <a:rPr lang="en-US"/>
              <a:t>REVOKE privilege_name  ON object_name FROM {user_name |PUBLIC |role_name} </a:t>
            </a:r>
            <a:endParaRPr/>
          </a:p>
          <a:p>
            <a:pPr indent="-273050" lvl="0" marL="273050" rtl="0" algn="l">
              <a:spcBef>
                <a:spcPts val="520"/>
              </a:spcBef>
              <a:spcAft>
                <a:spcPts val="0"/>
              </a:spcAft>
              <a:buSzPts val="2470"/>
              <a:buChar char="⚫"/>
            </a:pPr>
            <a:r>
              <a:rPr lang="en-US"/>
              <a:t>For Example: </a:t>
            </a:r>
            <a:endParaRPr/>
          </a:p>
          <a:p>
            <a:pPr indent="-273050" lvl="0" marL="273050" rtl="0" algn="l">
              <a:spcBef>
                <a:spcPts val="520"/>
              </a:spcBef>
              <a:spcAft>
                <a:spcPts val="0"/>
              </a:spcAft>
              <a:buSzPts val="2470"/>
              <a:buChar char="⚫"/>
            </a:pPr>
            <a:r>
              <a:rPr lang="en-US"/>
              <a:t>REVOKE SELECT ON employee FROM user1.</a:t>
            </a:r>
            <a:endParaRPr/>
          </a:p>
          <a:p>
            <a:pPr indent="-273050" lvl="0" marL="273050" rtl="0" algn="l">
              <a:spcBef>
                <a:spcPts val="520"/>
              </a:spcBef>
              <a:spcAft>
                <a:spcPts val="0"/>
              </a:spcAft>
              <a:buSzPts val="2470"/>
              <a:buChar char="⚫"/>
            </a:pPr>
            <a:r>
              <a:rPr lang="en-US"/>
              <a:t>This command will REVOKE a SELECT privilege on employee table from user1.</a:t>
            </a:r>
            <a:endParaRPr/>
          </a:p>
          <a:p>
            <a:pPr indent="-273050" lvl="0" marL="273050" rtl="0" algn="l">
              <a:spcBef>
                <a:spcPts val="520"/>
              </a:spcBef>
              <a:spcAft>
                <a:spcPts val="0"/>
              </a:spcAft>
              <a:buSzPts val="2470"/>
              <a:buChar char="⚫"/>
            </a:pPr>
            <a:r>
              <a:rPr lang="en-US"/>
              <a:t>When you REVOKE SELECT privilege on a table from a user, the user will not be able to SELECT data from that table anymore.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83"/>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620" name="Google Shape;620;p83"/>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b="1" lang="en-US"/>
              <a:t>Privileges and Roles:</a:t>
            </a:r>
            <a:endParaRPr/>
          </a:p>
          <a:p>
            <a:pPr indent="-273050" lvl="0" marL="273050" rtl="0" algn="l">
              <a:spcBef>
                <a:spcPts val="520"/>
              </a:spcBef>
              <a:spcAft>
                <a:spcPts val="0"/>
              </a:spcAft>
              <a:buSzPts val="2470"/>
              <a:buChar char="⚫"/>
            </a:pPr>
            <a:r>
              <a:rPr lang="en-US"/>
              <a:t>Privileges: Privileges defines the access rights provided to a user on a database object. There are two types of privileges.</a:t>
            </a:r>
            <a:endParaRPr/>
          </a:p>
          <a:p>
            <a:pPr indent="-273050" lvl="0" marL="273050" rtl="0" algn="l">
              <a:spcBef>
                <a:spcPts val="520"/>
              </a:spcBef>
              <a:spcAft>
                <a:spcPts val="0"/>
              </a:spcAft>
              <a:buSzPts val="2470"/>
              <a:buChar char="⚫"/>
            </a:pPr>
            <a:r>
              <a:rPr b="1" lang="en-US"/>
              <a:t>1) System privileges</a:t>
            </a:r>
            <a:r>
              <a:rPr lang="en-US"/>
              <a:t> - This allows the user to CREATE, ALTER, or DROP database objects. </a:t>
            </a:r>
            <a:br>
              <a:rPr lang="en-US"/>
            </a:br>
            <a:r>
              <a:rPr b="1" lang="en-US"/>
              <a:t>2) Object privileges</a:t>
            </a:r>
            <a:r>
              <a:rPr lang="en-US"/>
              <a:t> - This allows the user to EXECUTE, SELECT, INSERT, UPDATE, or DELETE data from database objects to which the privileges apply. </a:t>
            </a:r>
            <a:endParaRPr/>
          </a:p>
          <a:p>
            <a:pPr indent="-116204" lvl="0" marL="273050" rtl="0" algn="l">
              <a:spcBef>
                <a:spcPts val="520"/>
              </a:spcBef>
              <a:spcAft>
                <a:spcPts val="0"/>
              </a:spcAft>
              <a:buSzPts val="247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155" name="Google Shape;155;p21"/>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46380" lvl="1" marL="640080" rtl="0" algn="l">
              <a:spcBef>
                <a:spcPts val="0"/>
              </a:spcBef>
              <a:spcAft>
                <a:spcPts val="0"/>
              </a:spcAft>
              <a:buSzPts val="2040"/>
              <a:buChar char="⚫"/>
            </a:pPr>
            <a:r>
              <a:rPr lang="en-US"/>
              <a:t>System-related issues</a:t>
            </a:r>
            <a:endParaRPr/>
          </a:p>
          <a:p>
            <a:pPr indent="-246380" lvl="2" marL="914400" rtl="0" algn="l">
              <a:spcBef>
                <a:spcPts val="420"/>
              </a:spcBef>
              <a:spcAft>
                <a:spcPts val="0"/>
              </a:spcAft>
              <a:buSzPts val="1470"/>
              <a:buChar char="⚫"/>
            </a:pPr>
            <a:r>
              <a:rPr lang="en-US"/>
              <a:t>At which system level security functions should be handeled.eg. Hardware level, operating system level , DBMS level.</a:t>
            </a:r>
            <a:endParaRPr/>
          </a:p>
          <a:p>
            <a:pPr indent="-246380" lvl="1" marL="640080" rtl="0" algn="l">
              <a:spcBef>
                <a:spcPts val="480"/>
              </a:spcBef>
              <a:spcAft>
                <a:spcPts val="0"/>
              </a:spcAft>
              <a:buSzPts val="2040"/>
              <a:buChar char="⚫"/>
            </a:pPr>
            <a:r>
              <a:rPr lang="en-US"/>
              <a:t>The need to identify multiple security levels</a:t>
            </a:r>
            <a:endParaRPr/>
          </a:p>
          <a:p>
            <a:pPr indent="-246380" lvl="2" marL="914400" rtl="0" algn="l">
              <a:spcBef>
                <a:spcPts val="420"/>
              </a:spcBef>
              <a:spcAft>
                <a:spcPts val="0"/>
              </a:spcAft>
              <a:buSzPts val="1470"/>
              <a:buChar char="⚫"/>
            </a:pPr>
            <a:r>
              <a:rPr lang="en-US"/>
              <a:t>Apply security on different categories of data and users.</a:t>
            </a:r>
            <a:endParaRPr/>
          </a:p>
          <a:p>
            <a:pPr indent="0" lvl="0" marL="0" rtl="0" algn="l">
              <a:spcBef>
                <a:spcPts val="520"/>
              </a:spcBef>
              <a:spcAft>
                <a:spcPts val="0"/>
              </a:spcAft>
              <a:buSzPts val="2470"/>
              <a:buNone/>
            </a:pPr>
            <a:r>
              <a:rPr lang="en-US"/>
              <a:t>	</a:t>
            </a:r>
            <a:endParaRPr/>
          </a:p>
        </p:txBody>
      </p:sp>
      <p:sp>
        <p:nvSpPr>
          <p:cNvPr id="156" name="Google Shape;156;p21"/>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200" u="none" cap="none" strike="noStrike">
                <a:solidFill>
                  <a:srgbClr val="035C75"/>
                </a:solidFill>
                <a:latin typeface="Constantia"/>
                <a:ea typeface="Constantia"/>
                <a:cs typeface="Constantia"/>
                <a:sym typeface="Constantia"/>
              </a:rPr>
              <a:t>Slide 23- </a:t>
            </a:r>
            <a:fld id="{00000000-1234-1234-1234-123412341234}" type="slidenum">
              <a:rPr b="0" i="0" lang="en-US" sz="1200" u="none" cap="none" strike="noStrike">
                <a:solidFill>
                  <a:srgbClr val="035C75"/>
                </a:solidFill>
                <a:latin typeface="Constantia"/>
                <a:ea typeface="Constantia"/>
                <a:cs typeface="Constantia"/>
                <a:sym typeface="Constantia"/>
              </a:rPr>
              <a:t>‹#›</a:t>
            </a:fld>
            <a:endParaRPr b="0" i="0" sz="1200" u="none" cap="none" strike="noStrike">
              <a:solidFill>
                <a:srgbClr val="035C75"/>
              </a:solidFill>
              <a:latin typeface="Constantia"/>
              <a:ea typeface="Constantia"/>
              <a:cs typeface="Constantia"/>
              <a:sym typeface="Constantia"/>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84"/>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626" name="Google Shape;626;p84"/>
          <p:cNvSpPr txBox="1"/>
          <p:nvPr>
            <p:ph idx="1" type="body"/>
          </p:nvPr>
        </p:nvSpPr>
        <p:spPr>
          <a:xfrm>
            <a:off x="609600" y="151190"/>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b="1" lang="en-US"/>
              <a:t>Roles: </a:t>
            </a:r>
            <a:r>
              <a:rPr lang="en-US"/>
              <a:t>Roles are a collection of privileges or access rights. </a:t>
            </a:r>
            <a:endParaRPr/>
          </a:p>
          <a:p>
            <a:pPr indent="-273050" lvl="0" marL="273050" rtl="0" algn="l">
              <a:spcBef>
                <a:spcPts val="520"/>
              </a:spcBef>
              <a:spcAft>
                <a:spcPts val="0"/>
              </a:spcAft>
              <a:buSzPts val="2470"/>
              <a:buChar char="⚫"/>
            </a:pPr>
            <a:r>
              <a:rPr lang="en-US"/>
              <a:t>When there are many users in a database it becomes difficult to grant or revoke privileges to users. Therefore, if you define roles, you can grant or revoke privileges to users, thereby automatically granting or revoking privileges. You can either create Roles or use the system roles pre-defined by oracle.</a:t>
            </a:r>
            <a:endParaRPr/>
          </a:p>
          <a:p>
            <a:pPr indent="-273050" lvl="0" marL="273050" rtl="0" algn="l">
              <a:spcBef>
                <a:spcPts val="520"/>
              </a:spcBef>
              <a:spcAft>
                <a:spcPts val="0"/>
              </a:spcAft>
              <a:buSzPts val="2470"/>
              <a:buChar char="⚫"/>
            </a:pPr>
            <a:r>
              <a:rPr lang="en-US"/>
              <a:t>Some of the privileges granted to the system roles are as given below:</a:t>
            </a:r>
            <a:endParaRPr/>
          </a:p>
          <a:p>
            <a:pPr indent="-116204" lvl="0" marL="273050" rtl="0" algn="l">
              <a:spcBef>
                <a:spcPts val="520"/>
              </a:spcBef>
              <a:spcAft>
                <a:spcPts val="0"/>
              </a:spcAft>
              <a:buSzPts val="2470"/>
              <a:buNone/>
            </a:pPr>
            <a:r>
              <a:t/>
            </a:r>
            <a:endParaRPr/>
          </a:p>
        </p:txBody>
      </p:sp>
      <p:pic>
        <p:nvPicPr>
          <p:cNvPr id="627" name="Google Shape;627;p84"/>
          <p:cNvPicPr preferRelativeResize="0"/>
          <p:nvPr/>
        </p:nvPicPr>
        <p:blipFill rotWithShape="1">
          <a:blip r:embed="rId3">
            <a:alphaModFix/>
          </a:blip>
          <a:srcRect b="0" l="0" r="0" t="0"/>
          <a:stretch/>
        </p:blipFill>
        <p:spPr>
          <a:xfrm>
            <a:off x="3986212" y="3217770"/>
            <a:ext cx="5175717" cy="3263711"/>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85"/>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633" name="Google Shape;633;p85"/>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Creating Roles:</a:t>
            </a:r>
            <a:endParaRPr/>
          </a:p>
          <a:p>
            <a:pPr indent="-273050" lvl="0" marL="273050" rtl="0" algn="l">
              <a:spcBef>
                <a:spcPts val="520"/>
              </a:spcBef>
              <a:spcAft>
                <a:spcPts val="0"/>
              </a:spcAft>
              <a:buSzPts val="2470"/>
              <a:buChar char="⚫"/>
            </a:pPr>
            <a:r>
              <a:rPr lang="en-US"/>
              <a:t>The Syntax to create a role is:</a:t>
            </a:r>
            <a:endParaRPr/>
          </a:p>
          <a:p>
            <a:pPr indent="-273050" lvl="0" marL="273050" rtl="0" algn="l">
              <a:spcBef>
                <a:spcPts val="520"/>
              </a:spcBef>
              <a:spcAft>
                <a:spcPts val="0"/>
              </a:spcAft>
              <a:buSzPts val="2470"/>
              <a:buChar char="⚫"/>
            </a:pPr>
            <a:r>
              <a:rPr lang="en-US"/>
              <a:t>CREATE ROLE role_name [IDENTIFIED BY password]; </a:t>
            </a:r>
            <a:endParaRPr/>
          </a:p>
          <a:p>
            <a:pPr indent="-116204" lvl="0" marL="273050" rtl="0" algn="l">
              <a:spcBef>
                <a:spcPts val="520"/>
              </a:spcBef>
              <a:spcAft>
                <a:spcPts val="0"/>
              </a:spcAft>
              <a:buSzPts val="2470"/>
              <a:buNone/>
            </a:pPr>
            <a:r>
              <a:t/>
            </a:r>
            <a:endParaRPr/>
          </a:p>
          <a:p>
            <a:pPr indent="-273050" lvl="0" marL="273050" rtl="0" algn="l">
              <a:spcBef>
                <a:spcPts val="520"/>
              </a:spcBef>
              <a:spcAft>
                <a:spcPts val="0"/>
              </a:spcAft>
              <a:buSzPts val="2470"/>
              <a:buChar char="⚫"/>
            </a:pPr>
            <a:r>
              <a:rPr lang="en-US"/>
              <a:t>For Example: To create a role called "developer" with password as "pwd",the code will be as follows</a:t>
            </a:r>
            <a:endParaRPr/>
          </a:p>
          <a:p>
            <a:pPr indent="-116204" lvl="0" marL="273050" rtl="0" algn="l">
              <a:spcBef>
                <a:spcPts val="520"/>
              </a:spcBef>
              <a:spcAft>
                <a:spcPts val="0"/>
              </a:spcAft>
              <a:buSzPts val="2470"/>
              <a:buNone/>
            </a:pPr>
            <a:r>
              <a:t/>
            </a:r>
            <a:endParaRPr/>
          </a:p>
          <a:p>
            <a:pPr indent="-273050" lvl="0" marL="273050" rtl="0" algn="l">
              <a:spcBef>
                <a:spcPts val="520"/>
              </a:spcBef>
              <a:spcAft>
                <a:spcPts val="0"/>
              </a:spcAft>
              <a:buSzPts val="2470"/>
              <a:buChar char="⚫"/>
            </a:pPr>
            <a:r>
              <a:rPr lang="en-US"/>
              <a:t>CREATE ROLE testing [IDENTIFIED BY pwd];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86"/>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639" name="Google Shape;639;p86"/>
          <p:cNvSpPr txBox="1"/>
          <p:nvPr>
            <p:ph idx="1" type="body"/>
          </p:nvPr>
        </p:nvSpPr>
        <p:spPr>
          <a:xfrm>
            <a:off x="628891" y="441575"/>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For example: To grant CREATE TABLE privilege to a user by creating a testing role:</a:t>
            </a:r>
            <a:endParaRPr/>
          </a:p>
          <a:p>
            <a:pPr indent="-273050" lvl="0" marL="273050" rtl="0" algn="l">
              <a:spcBef>
                <a:spcPts val="520"/>
              </a:spcBef>
              <a:spcAft>
                <a:spcPts val="0"/>
              </a:spcAft>
              <a:buSzPts val="2470"/>
              <a:buChar char="⚫"/>
            </a:pPr>
            <a:r>
              <a:rPr lang="en-US"/>
              <a:t>First, create a testing Role</a:t>
            </a:r>
            <a:endParaRPr/>
          </a:p>
          <a:p>
            <a:pPr indent="-273050" lvl="0" marL="273050" rtl="0" algn="l">
              <a:spcBef>
                <a:spcPts val="520"/>
              </a:spcBef>
              <a:spcAft>
                <a:spcPts val="0"/>
              </a:spcAft>
              <a:buSzPts val="2470"/>
              <a:buChar char="⚫"/>
            </a:pPr>
            <a:r>
              <a:rPr lang="en-US"/>
              <a:t>CREATE ROLE testing</a:t>
            </a:r>
            <a:endParaRPr/>
          </a:p>
          <a:p>
            <a:pPr indent="-273050" lvl="0" marL="273050" rtl="0" algn="l">
              <a:spcBef>
                <a:spcPts val="520"/>
              </a:spcBef>
              <a:spcAft>
                <a:spcPts val="0"/>
              </a:spcAft>
              <a:buSzPts val="2470"/>
              <a:buChar char="⚫"/>
            </a:pPr>
            <a:r>
              <a:rPr lang="en-US"/>
              <a:t>Second, grant a CREATE TABLE privilege to the ROLE testing. You can add more privileges to the ROLE.</a:t>
            </a:r>
            <a:endParaRPr/>
          </a:p>
          <a:p>
            <a:pPr indent="-273050" lvl="0" marL="273050" rtl="0" algn="l">
              <a:spcBef>
                <a:spcPts val="520"/>
              </a:spcBef>
              <a:spcAft>
                <a:spcPts val="0"/>
              </a:spcAft>
              <a:buSzPts val="2470"/>
              <a:buChar char="⚫"/>
            </a:pPr>
            <a:r>
              <a:rPr lang="en-US"/>
              <a:t>GRANT CREATE TABLE TO testing;</a:t>
            </a:r>
            <a:endParaRPr/>
          </a:p>
          <a:p>
            <a:pPr indent="-273050" lvl="0" marL="273050" rtl="0" algn="l">
              <a:spcBef>
                <a:spcPts val="520"/>
              </a:spcBef>
              <a:spcAft>
                <a:spcPts val="0"/>
              </a:spcAft>
              <a:buSzPts val="2470"/>
              <a:buChar char="⚫"/>
            </a:pPr>
            <a:r>
              <a:rPr lang="en-US"/>
              <a:t>Third, grant the role to a user.</a:t>
            </a:r>
            <a:endParaRPr/>
          </a:p>
          <a:p>
            <a:pPr indent="-273050" lvl="0" marL="273050" rtl="0" algn="l">
              <a:spcBef>
                <a:spcPts val="520"/>
              </a:spcBef>
              <a:spcAft>
                <a:spcPts val="0"/>
              </a:spcAft>
              <a:buSzPts val="2470"/>
              <a:buChar char="⚫"/>
            </a:pPr>
            <a:r>
              <a:rPr lang="en-US"/>
              <a:t>GRANT testing TO user1;</a:t>
            </a:r>
            <a:endParaRPr/>
          </a:p>
          <a:p>
            <a:pPr indent="-273050" lvl="0" marL="273050" rtl="0" algn="l">
              <a:spcBef>
                <a:spcPts val="520"/>
              </a:spcBef>
              <a:spcAft>
                <a:spcPts val="0"/>
              </a:spcAft>
              <a:buSzPts val="2470"/>
              <a:buChar char="⚫"/>
            </a:pPr>
            <a:r>
              <a:rPr lang="en-US"/>
              <a:t>To revoke a CREATE TABLE privilege from testing ROLE, you can write:</a:t>
            </a:r>
            <a:endParaRPr/>
          </a:p>
          <a:p>
            <a:pPr indent="-273050" lvl="0" marL="273050" rtl="0" algn="l">
              <a:spcBef>
                <a:spcPts val="520"/>
              </a:spcBef>
              <a:spcAft>
                <a:spcPts val="0"/>
              </a:spcAft>
              <a:buSzPts val="2470"/>
              <a:buChar char="⚫"/>
            </a:pPr>
            <a:r>
              <a:rPr lang="en-US"/>
              <a:t>REVOKE CREATE TABLE FROM testing;</a:t>
            </a:r>
            <a:endParaRPr/>
          </a:p>
          <a:p>
            <a:pPr indent="-273050" lvl="0" marL="273050" rtl="0" algn="l">
              <a:spcBef>
                <a:spcPts val="520"/>
              </a:spcBef>
              <a:spcAft>
                <a:spcPts val="0"/>
              </a:spcAft>
              <a:buSzPts val="2470"/>
              <a:buChar char="⚫"/>
            </a:pPr>
            <a:r>
              <a:rPr lang="en-US"/>
              <a:t>The Syntax to drop a role from the database is as below:</a:t>
            </a:r>
            <a:endParaRPr/>
          </a:p>
          <a:p>
            <a:pPr indent="-273050" lvl="0" marL="273050" rtl="0" algn="l">
              <a:spcBef>
                <a:spcPts val="520"/>
              </a:spcBef>
              <a:spcAft>
                <a:spcPts val="0"/>
              </a:spcAft>
              <a:buSzPts val="2470"/>
              <a:buChar char="⚫"/>
            </a:pPr>
            <a:r>
              <a:rPr lang="en-US"/>
              <a:t>DROP ROLE role_name;</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87"/>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646" name="Google Shape;646;p87"/>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3.2 Role-Based Access Control(2)</a:t>
            </a:r>
            <a:endParaRPr/>
          </a:p>
        </p:txBody>
      </p:sp>
      <p:sp>
        <p:nvSpPr>
          <p:cNvPr id="647" name="Google Shape;647;p87"/>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b="1" lang="en-US"/>
              <a:t>RBAC</a:t>
            </a:r>
            <a:r>
              <a:rPr lang="en-US"/>
              <a:t> appears to be a viable alternative to traditional discretionary and mandatory access controls; it ensures that only authorized users are given access to certain data or resources.</a:t>
            </a:r>
            <a:endParaRPr/>
          </a:p>
          <a:p>
            <a:pPr indent="-273050" lvl="0" marL="273050" rtl="0" algn="l">
              <a:spcBef>
                <a:spcPts val="520"/>
              </a:spcBef>
              <a:spcAft>
                <a:spcPts val="0"/>
              </a:spcAft>
              <a:buSzPts val="2470"/>
              <a:buChar char="⚫"/>
            </a:pPr>
            <a:r>
              <a:rPr lang="en-US"/>
              <a:t>Many DBMSs have allowed the concept of roles, where privileges can be assigned to roles.</a:t>
            </a:r>
            <a:endParaRPr/>
          </a:p>
          <a:p>
            <a:pPr indent="-273050" lvl="0" marL="273050" rtl="0" algn="l">
              <a:spcBef>
                <a:spcPts val="520"/>
              </a:spcBef>
              <a:spcAft>
                <a:spcPts val="0"/>
              </a:spcAft>
              <a:buSzPts val="2470"/>
              <a:buChar char="⚫"/>
            </a:pPr>
            <a:r>
              <a:rPr lang="en-US"/>
              <a:t>Role hierarchy in </a:t>
            </a:r>
            <a:r>
              <a:rPr b="1" lang="en-US"/>
              <a:t>RBAC</a:t>
            </a:r>
            <a:r>
              <a:rPr lang="en-US"/>
              <a:t> is a natural way of organizing roles to reflect the organization’s lines of authority and responsibility.</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88"/>
          <p:cNvSpPr txBox="1"/>
          <p:nvPr>
            <p:ph idx="12" type="sldNum"/>
          </p:nvPr>
        </p:nvSpPr>
        <p:spPr>
          <a:xfrm>
            <a:off x="609600" y="6356351"/>
            <a:ext cx="28448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US" sz="1400" u="none" cap="none" strike="noStrike">
                <a:solidFill>
                  <a:srgbClr val="990033"/>
                </a:solidFill>
                <a:latin typeface="Arial"/>
                <a:ea typeface="Arial"/>
                <a:cs typeface="Arial"/>
                <a:sym typeface="Arial"/>
              </a:rPr>
              <a:t>Slide 23- </a:t>
            </a:r>
            <a:fld id="{00000000-1234-1234-1234-123412341234}" type="slidenum">
              <a:rPr b="0" i="0" lang="en-US" sz="1400" u="none" cap="none" strike="noStrike">
                <a:solidFill>
                  <a:srgbClr val="990033"/>
                </a:solidFill>
                <a:latin typeface="Arial"/>
                <a:ea typeface="Arial"/>
                <a:cs typeface="Arial"/>
                <a:sym typeface="Arial"/>
              </a:rPr>
              <a:t>‹#›</a:t>
            </a:fld>
            <a:endParaRPr b="0" i="0" sz="1400" u="none" cap="none" strike="noStrike">
              <a:solidFill>
                <a:srgbClr val="990033"/>
              </a:solidFill>
              <a:latin typeface="Arial"/>
              <a:ea typeface="Arial"/>
              <a:cs typeface="Arial"/>
              <a:sym typeface="Arial"/>
            </a:endParaRPr>
          </a:p>
        </p:txBody>
      </p:sp>
      <p:sp>
        <p:nvSpPr>
          <p:cNvPr id="654" name="Google Shape;654;p88"/>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3.2 Role-Based Access Control(3)</a:t>
            </a:r>
            <a:endParaRPr/>
          </a:p>
        </p:txBody>
      </p:sp>
      <p:sp>
        <p:nvSpPr>
          <p:cNvPr id="655" name="Google Shape;655;p88"/>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80"/>
              <a:buChar char="⚫"/>
            </a:pPr>
            <a:r>
              <a:rPr lang="en-US" sz="2400"/>
              <a:t>Another important consideration in </a:t>
            </a:r>
            <a:r>
              <a:rPr b="1" lang="en-US" sz="2400"/>
              <a:t>RBAC</a:t>
            </a:r>
            <a:r>
              <a:rPr lang="en-US" sz="2400"/>
              <a:t> systems is the possible temporal constraints that may exist on roles, such as time and duration of role activations, and timed triggering of a role by an activation of  another role.</a:t>
            </a:r>
            <a:endParaRPr/>
          </a:p>
          <a:p>
            <a:pPr indent="-273050" lvl="0" marL="273050" rtl="0" algn="l">
              <a:spcBef>
                <a:spcPts val="480"/>
              </a:spcBef>
              <a:spcAft>
                <a:spcPts val="0"/>
              </a:spcAft>
              <a:buSzPts val="2280"/>
              <a:buChar char="⚫"/>
            </a:pPr>
            <a:r>
              <a:rPr lang="en-US" sz="2400"/>
              <a:t>Using an </a:t>
            </a:r>
            <a:r>
              <a:rPr b="1" lang="en-US" sz="2400"/>
              <a:t>RBAC</a:t>
            </a:r>
            <a:r>
              <a:rPr lang="en-US" sz="2400"/>
              <a:t> model is highly desirable goal for addressing the key security requirements of Web-based applications.</a:t>
            </a:r>
            <a:endParaRPr/>
          </a:p>
          <a:p>
            <a:pPr indent="-273050" lvl="0" marL="273050" rtl="0" algn="l">
              <a:spcBef>
                <a:spcPts val="480"/>
              </a:spcBef>
              <a:spcAft>
                <a:spcPts val="0"/>
              </a:spcAft>
              <a:buSzPts val="2280"/>
              <a:buChar char="⚫"/>
            </a:pPr>
            <a:r>
              <a:rPr lang="en-US" sz="2400"/>
              <a:t>In contrast,  discretionary access control (</a:t>
            </a:r>
            <a:r>
              <a:rPr b="1" lang="en-US" sz="2400"/>
              <a:t>DAC</a:t>
            </a:r>
            <a:r>
              <a:rPr lang="en-US" sz="2400"/>
              <a:t>) and mandatory access control (</a:t>
            </a:r>
            <a:r>
              <a:rPr b="1" lang="en-US" sz="2400"/>
              <a:t>MAC</a:t>
            </a:r>
            <a:r>
              <a:rPr lang="en-US" sz="2400"/>
              <a:t>) models </a:t>
            </a:r>
            <a:r>
              <a:rPr b="1" lang="en-US" sz="2400"/>
              <a:t>lack capabilities</a:t>
            </a:r>
            <a:r>
              <a:rPr lang="en-US" sz="2400"/>
              <a:t> needed to support the security requirements emerging enterprises and Web-based applications.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89"/>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661" name="Google Shape;661;p89"/>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GRANT ROLE full_time TO employee_type1 </a:t>
            </a:r>
            <a:endParaRPr/>
          </a:p>
          <a:p>
            <a:pPr indent="-273050" lvl="0" marL="273050" rtl="0" algn="l">
              <a:spcBef>
                <a:spcPts val="520"/>
              </a:spcBef>
              <a:spcAft>
                <a:spcPts val="0"/>
              </a:spcAft>
              <a:buSzPts val="2470"/>
              <a:buChar char="⚫"/>
            </a:pPr>
            <a:r>
              <a:rPr lang="en-US"/>
              <a:t>GRANT ROLE intern TO employee_type2 The above are examples of granting the roles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90"/>
          <p:cNvSpPr txBox="1"/>
          <p:nvPr>
            <p:ph type="title"/>
          </p:nvPr>
        </p:nvSpPr>
        <p:spPr>
          <a:xfrm>
            <a:off x="609600" y="704850"/>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a:p>
        </p:txBody>
      </p:sp>
      <p:sp>
        <p:nvSpPr>
          <p:cNvPr id="667" name="Google Shape;667;p90"/>
          <p:cNvSpPr txBox="1"/>
          <p:nvPr>
            <p:ph idx="1" type="body"/>
          </p:nvPr>
        </p:nvSpPr>
        <p:spPr>
          <a:xfrm>
            <a:off x="609600" y="1935164"/>
            <a:ext cx="10972800" cy="438943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b="1" lang="en-US"/>
              <a:t>Advanced Data Models</a:t>
            </a:r>
            <a:endParaRPr b="1"/>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91"/>
          <p:cNvSpPr txBox="1"/>
          <p:nvPr>
            <p:ph type="title"/>
          </p:nvPr>
        </p:nvSpPr>
        <p:spPr>
          <a:xfrm>
            <a:off x="2567685" y="631697"/>
            <a:ext cx="6942455" cy="1031240"/>
          </a:xfrm>
          <a:prstGeom prst="rect">
            <a:avLst/>
          </a:prstGeom>
          <a:noFill/>
          <a:ln>
            <a:noFill/>
          </a:ln>
        </p:spPr>
        <p:txBody>
          <a:bodyPr anchorCtr="0" anchor="b" bIns="0" lIns="0" spcFirstLastPara="1" rIns="0" wrap="square" tIns="12700">
            <a:spAutoFit/>
          </a:bodyPr>
          <a:lstStyle/>
          <a:p>
            <a:pPr indent="0" lvl="0" marL="12700" rtl="0" algn="l">
              <a:lnSpc>
                <a:spcPct val="100000"/>
              </a:lnSpc>
              <a:spcBef>
                <a:spcPts val="0"/>
              </a:spcBef>
              <a:spcAft>
                <a:spcPts val="0"/>
              </a:spcAft>
              <a:buNone/>
            </a:pPr>
            <a:r>
              <a:rPr lang="en-US" sz="6600">
                <a:solidFill>
                  <a:srgbClr val="D24717"/>
                </a:solidFill>
                <a:latin typeface="Times New Roman"/>
                <a:ea typeface="Times New Roman"/>
                <a:cs typeface="Times New Roman"/>
                <a:sym typeface="Times New Roman"/>
              </a:rPr>
              <a:t>Temporal Databases</a:t>
            </a:r>
            <a:endParaRPr sz="6600">
              <a:latin typeface="Times New Roman"/>
              <a:ea typeface="Times New Roman"/>
              <a:cs typeface="Times New Roman"/>
              <a:sym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92"/>
          <p:cNvSpPr txBox="1"/>
          <p:nvPr>
            <p:ph type="title"/>
          </p:nvPr>
        </p:nvSpPr>
        <p:spPr>
          <a:xfrm>
            <a:off x="724916" y="473709"/>
            <a:ext cx="2817495" cy="665480"/>
          </a:xfrm>
          <a:prstGeom prst="rect">
            <a:avLst/>
          </a:prstGeom>
          <a:noFill/>
          <a:ln>
            <a:noFill/>
          </a:ln>
        </p:spPr>
        <p:txBody>
          <a:bodyPr anchorCtr="0" anchor="b" bIns="0" lIns="0" spcFirstLastPara="1" rIns="0" wrap="square" tIns="12700">
            <a:spAutoFit/>
          </a:bodyPr>
          <a:lstStyle/>
          <a:p>
            <a:pPr indent="0" lvl="0" marL="12700" rtl="0" algn="l">
              <a:lnSpc>
                <a:spcPct val="100000"/>
              </a:lnSpc>
              <a:spcBef>
                <a:spcPts val="0"/>
              </a:spcBef>
              <a:spcAft>
                <a:spcPts val="0"/>
              </a:spcAft>
              <a:buNone/>
            </a:pPr>
            <a:r>
              <a:rPr lang="en-US" sz="4200"/>
              <a:t>Introduction</a:t>
            </a:r>
            <a:endParaRPr sz="4200"/>
          </a:p>
        </p:txBody>
      </p:sp>
      <p:sp>
        <p:nvSpPr>
          <p:cNvPr id="678" name="Google Shape;678;p92"/>
          <p:cNvSpPr txBox="1"/>
          <p:nvPr/>
        </p:nvSpPr>
        <p:spPr>
          <a:xfrm>
            <a:off x="724916" y="1418081"/>
            <a:ext cx="10389870" cy="4292600"/>
          </a:xfrm>
          <a:prstGeom prst="rect">
            <a:avLst/>
          </a:prstGeom>
          <a:noFill/>
          <a:ln>
            <a:noFill/>
          </a:ln>
        </p:spPr>
        <p:txBody>
          <a:bodyPr anchorCtr="0" anchor="t" bIns="0" lIns="0" spcFirstLastPara="1" rIns="0" wrap="square" tIns="12050">
            <a:spAutoFit/>
          </a:bodyPr>
          <a:lstStyle/>
          <a:p>
            <a:pPr indent="-515619" lvl="0" marL="527685" marR="6350" rtl="0" algn="just">
              <a:lnSpc>
                <a:spcPct val="100000"/>
              </a:lnSpc>
              <a:spcBef>
                <a:spcPts val="0"/>
              </a:spcBef>
              <a:spcAft>
                <a:spcPts val="0"/>
              </a:spcAft>
              <a:buClr>
                <a:schemeClr val="dk1"/>
              </a:buClr>
              <a:buSzPts val="2000"/>
              <a:buFont typeface="Noto Sans Symbols"/>
              <a:buChar char="❑"/>
            </a:pPr>
            <a:r>
              <a:rPr b="0" i="0" lang="en-US" sz="2500" u="none" cap="none" strike="noStrike">
                <a:solidFill>
                  <a:schemeClr val="dk1"/>
                </a:solidFill>
                <a:latin typeface="Arial"/>
                <a:ea typeface="Arial"/>
                <a:cs typeface="Arial"/>
                <a:sym typeface="Arial"/>
              </a:rPr>
              <a:t>Typically, databases model only one state - the current state- of the  real world, and do not store information about past states, except  perhaps as audit trails.</a:t>
            </a:r>
            <a:endParaRPr b="0" i="0" sz="2500" u="none" cap="none" strike="noStrike">
              <a:solidFill>
                <a:schemeClr val="dk1"/>
              </a:solidFill>
              <a:latin typeface="Arial"/>
              <a:ea typeface="Arial"/>
              <a:cs typeface="Arial"/>
              <a:sym typeface="Arial"/>
            </a:endParaRPr>
          </a:p>
          <a:p>
            <a:pPr indent="-515619" lvl="0" marL="527685" marR="5080" rtl="0" algn="just">
              <a:lnSpc>
                <a:spcPct val="100000"/>
              </a:lnSpc>
              <a:spcBef>
                <a:spcPts val="1200"/>
              </a:spcBef>
              <a:spcAft>
                <a:spcPts val="0"/>
              </a:spcAft>
              <a:buClr>
                <a:schemeClr val="dk1"/>
              </a:buClr>
              <a:buSzPts val="2000"/>
              <a:buFont typeface="Noto Sans Symbols"/>
              <a:buChar char="❑"/>
            </a:pPr>
            <a:r>
              <a:rPr b="0" i="0" lang="en-US" sz="2500" u="none" cap="none" strike="noStrike">
                <a:solidFill>
                  <a:schemeClr val="dk1"/>
                </a:solidFill>
                <a:latin typeface="Arial"/>
                <a:ea typeface="Arial"/>
                <a:cs typeface="Arial"/>
                <a:sym typeface="Arial"/>
              </a:rPr>
              <a:t>When the state of the real world changes, the database gets updated,  and information about the old state gets lost.</a:t>
            </a:r>
            <a:endParaRPr b="0" i="0" sz="2500" u="none" cap="none" strike="noStrike">
              <a:solidFill>
                <a:schemeClr val="dk1"/>
              </a:solidFill>
              <a:latin typeface="Arial"/>
              <a:ea typeface="Arial"/>
              <a:cs typeface="Arial"/>
              <a:sym typeface="Arial"/>
            </a:endParaRPr>
          </a:p>
          <a:p>
            <a:pPr indent="-515619" lvl="0" marL="527685" marR="5080" rtl="0" algn="just">
              <a:lnSpc>
                <a:spcPct val="100000"/>
              </a:lnSpc>
              <a:spcBef>
                <a:spcPts val="1200"/>
              </a:spcBef>
              <a:spcAft>
                <a:spcPts val="0"/>
              </a:spcAft>
              <a:buClr>
                <a:schemeClr val="dk1"/>
              </a:buClr>
              <a:buSzPts val="2000"/>
              <a:buFont typeface="Noto Sans Symbols"/>
              <a:buChar char="❑"/>
            </a:pPr>
            <a:r>
              <a:rPr b="0" i="0" lang="en-US" sz="2500" u="none" cap="none" strike="noStrike">
                <a:solidFill>
                  <a:schemeClr val="dk1"/>
                </a:solidFill>
                <a:latin typeface="Arial"/>
                <a:ea typeface="Arial"/>
                <a:cs typeface="Arial"/>
                <a:sym typeface="Arial"/>
              </a:rPr>
              <a:t>Applications usually require the knowledge of the information’s  evolution, implying the storage of different states of information,  including past values and future previews.</a:t>
            </a:r>
            <a:endParaRPr b="0" i="0" sz="2500" u="none" cap="none" strike="noStrike">
              <a:solidFill>
                <a:schemeClr val="dk1"/>
              </a:solidFill>
              <a:latin typeface="Arial"/>
              <a:ea typeface="Arial"/>
              <a:cs typeface="Arial"/>
              <a:sym typeface="Arial"/>
            </a:endParaRPr>
          </a:p>
          <a:p>
            <a:pPr indent="-515619" lvl="0" marL="527685" marR="5080" rtl="0" algn="just">
              <a:lnSpc>
                <a:spcPct val="100000"/>
              </a:lnSpc>
              <a:spcBef>
                <a:spcPts val="1205"/>
              </a:spcBef>
              <a:spcAft>
                <a:spcPts val="0"/>
              </a:spcAft>
              <a:buClr>
                <a:schemeClr val="dk1"/>
              </a:buClr>
              <a:buSzPts val="2000"/>
              <a:buFont typeface="Noto Sans Symbols"/>
              <a:buChar char="❑"/>
            </a:pPr>
            <a:r>
              <a:rPr b="0" i="0" lang="en-US" sz="2500" u="none" cap="none" strike="noStrike">
                <a:solidFill>
                  <a:schemeClr val="dk1"/>
                </a:solidFill>
                <a:latin typeface="Arial"/>
                <a:ea typeface="Arial"/>
                <a:cs typeface="Arial"/>
                <a:sym typeface="Arial"/>
              </a:rPr>
              <a:t>For example, a patient database must store information about the  medical history of a patient.</a:t>
            </a:r>
            <a:endParaRPr b="0" i="0" sz="2500" u="none" cap="none" strike="noStrike">
              <a:solidFill>
                <a:schemeClr val="dk1"/>
              </a:solidFill>
              <a:latin typeface="Arial"/>
              <a:ea typeface="Arial"/>
              <a:cs typeface="Arial"/>
              <a:sym typeface="Arial"/>
            </a:endParaRPr>
          </a:p>
        </p:txBody>
      </p:sp>
      <p:sp>
        <p:nvSpPr>
          <p:cNvPr id="679" name="Google Shape;679;p92"/>
          <p:cNvSpPr txBox="1"/>
          <p:nvPr/>
        </p:nvSpPr>
        <p:spPr>
          <a:xfrm>
            <a:off x="10663555" y="460705"/>
            <a:ext cx="21717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888888"/>
                </a:solidFill>
                <a:latin typeface="Arial"/>
                <a:ea typeface="Arial"/>
                <a:cs typeface="Arial"/>
                <a:sym typeface="Arial"/>
              </a:rPr>
              <a:t>2</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93"/>
          <p:cNvSpPr txBox="1"/>
          <p:nvPr>
            <p:ph type="title"/>
          </p:nvPr>
        </p:nvSpPr>
        <p:spPr>
          <a:xfrm>
            <a:off x="724916" y="473709"/>
            <a:ext cx="2817495" cy="665480"/>
          </a:xfrm>
          <a:prstGeom prst="rect">
            <a:avLst/>
          </a:prstGeom>
          <a:noFill/>
          <a:ln>
            <a:noFill/>
          </a:ln>
        </p:spPr>
        <p:txBody>
          <a:bodyPr anchorCtr="0" anchor="b" bIns="0" lIns="0" spcFirstLastPara="1" rIns="0" wrap="square" tIns="12700">
            <a:spAutoFit/>
          </a:bodyPr>
          <a:lstStyle/>
          <a:p>
            <a:pPr indent="0" lvl="0" marL="12700" rtl="0" algn="l">
              <a:lnSpc>
                <a:spcPct val="100000"/>
              </a:lnSpc>
              <a:spcBef>
                <a:spcPts val="0"/>
              </a:spcBef>
              <a:spcAft>
                <a:spcPts val="0"/>
              </a:spcAft>
              <a:buNone/>
            </a:pPr>
            <a:r>
              <a:rPr lang="en-US" sz="4200"/>
              <a:t>Introduction</a:t>
            </a:r>
            <a:endParaRPr sz="4200"/>
          </a:p>
        </p:txBody>
      </p:sp>
      <p:sp>
        <p:nvSpPr>
          <p:cNvPr id="685" name="Google Shape;685;p93"/>
          <p:cNvSpPr txBox="1"/>
          <p:nvPr/>
        </p:nvSpPr>
        <p:spPr>
          <a:xfrm>
            <a:off x="916939" y="1579879"/>
            <a:ext cx="10358755" cy="1641475"/>
          </a:xfrm>
          <a:prstGeom prst="rect">
            <a:avLst/>
          </a:prstGeom>
          <a:noFill/>
          <a:ln>
            <a:noFill/>
          </a:ln>
        </p:spPr>
        <p:txBody>
          <a:bodyPr anchorCtr="0" anchor="t" bIns="0" lIns="0" spcFirstLastPara="1" rIns="0" wrap="square" tIns="12700">
            <a:spAutoFit/>
          </a:bodyPr>
          <a:lstStyle/>
          <a:p>
            <a:pPr indent="-457833" lvl="0" marL="469900" marR="5080" rtl="0" algn="l">
              <a:lnSpc>
                <a:spcPct val="100000"/>
              </a:lnSpc>
              <a:spcBef>
                <a:spcPts val="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A	factory	monitoring	system	may	store	information	about	current	and  past readings of sensors in the factory, for analysis.</a:t>
            </a:r>
            <a:endParaRPr b="0" i="0" sz="2400" u="none" cap="none" strike="noStrike">
              <a:solidFill>
                <a:schemeClr val="dk1"/>
              </a:solidFill>
              <a:latin typeface="Arial"/>
              <a:ea typeface="Arial"/>
              <a:cs typeface="Arial"/>
              <a:sym typeface="Arial"/>
            </a:endParaRPr>
          </a:p>
          <a:p>
            <a:pPr indent="-457833" lvl="0" marL="469900" marR="5080" rtl="0" algn="l">
              <a:lnSpc>
                <a:spcPct val="100000"/>
              </a:lnSpc>
              <a:spcBef>
                <a:spcPts val="120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This led to the development of researches concerning temporal aspects  in information systems.</a:t>
            </a:r>
            <a:endParaRPr b="0" i="0" sz="2400" u="none" cap="none" strike="noStrike">
              <a:solidFill>
                <a:schemeClr val="dk1"/>
              </a:solidFill>
              <a:latin typeface="Arial"/>
              <a:ea typeface="Arial"/>
              <a:cs typeface="Arial"/>
              <a:sym typeface="Arial"/>
            </a:endParaRPr>
          </a:p>
        </p:txBody>
      </p:sp>
      <p:sp>
        <p:nvSpPr>
          <p:cNvPr id="686" name="Google Shape;686;p93"/>
          <p:cNvSpPr txBox="1"/>
          <p:nvPr/>
        </p:nvSpPr>
        <p:spPr>
          <a:xfrm>
            <a:off x="916939" y="3255009"/>
            <a:ext cx="10358120" cy="391160"/>
          </a:xfrm>
          <a:prstGeom prst="rect">
            <a:avLst/>
          </a:prstGeom>
          <a:noFill/>
          <a:ln>
            <a:noFill/>
          </a:ln>
        </p:spPr>
        <p:txBody>
          <a:bodyPr anchorCtr="0" anchor="t" bIns="0" lIns="0" spcFirstLastPara="1" rIns="0" wrap="square" tIns="12700">
            <a:spAutoFit/>
          </a:bodyPr>
          <a:lstStyle/>
          <a:p>
            <a:pPr indent="-457833" lvl="0" marL="469900" marR="0" rtl="0" algn="l">
              <a:lnSpc>
                <a:spcPct val="100000"/>
              </a:lnSpc>
              <a:spcBef>
                <a:spcPts val="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Databases	that	store	information	about	states	of	the	real	world	across</a:t>
            </a:r>
            <a:endParaRPr b="0" i="0" sz="2400" u="none" cap="none" strike="noStrike">
              <a:solidFill>
                <a:schemeClr val="dk1"/>
              </a:solidFill>
              <a:latin typeface="Arial"/>
              <a:ea typeface="Arial"/>
              <a:cs typeface="Arial"/>
              <a:sym typeface="Arial"/>
            </a:endParaRPr>
          </a:p>
        </p:txBody>
      </p:sp>
      <p:sp>
        <p:nvSpPr>
          <p:cNvPr id="687" name="Google Shape;687;p93"/>
          <p:cNvSpPr txBox="1"/>
          <p:nvPr/>
        </p:nvSpPr>
        <p:spPr>
          <a:xfrm>
            <a:off x="916939" y="3439794"/>
            <a:ext cx="10356215" cy="1915795"/>
          </a:xfrm>
          <a:prstGeom prst="rect">
            <a:avLst/>
          </a:prstGeom>
          <a:noFill/>
          <a:ln>
            <a:noFill/>
          </a:ln>
        </p:spPr>
        <p:txBody>
          <a:bodyPr anchorCtr="0" anchor="t" bIns="0" lIns="0" spcFirstLastPara="1" rIns="0" wrap="square" tIns="226050">
            <a:spAutoFit/>
          </a:bodyPr>
          <a:lstStyle/>
          <a:p>
            <a:pPr indent="0" lvl="0" marL="469900" marR="0" rtl="0" algn="l">
              <a:lnSpc>
                <a:spcPct val="100000"/>
              </a:lnSpc>
              <a:spcBef>
                <a:spcPts val="0"/>
              </a:spcBef>
              <a:spcAft>
                <a:spcPts val="0"/>
              </a:spcAft>
              <a:buNone/>
            </a:pPr>
            <a:r>
              <a:rPr b="0" i="0" lang="en-US" sz="2400" u="none" cap="none" strike="noStrike">
                <a:solidFill>
                  <a:schemeClr val="dk1"/>
                </a:solidFill>
                <a:latin typeface="Arial"/>
                <a:ea typeface="Arial"/>
                <a:cs typeface="Arial"/>
                <a:sym typeface="Arial"/>
              </a:rPr>
              <a:t>time are called </a:t>
            </a:r>
            <a:r>
              <a:rPr b="1" i="0" lang="en-US" sz="2400" u="none" cap="none" strike="noStrike">
                <a:solidFill>
                  <a:schemeClr val="dk1"/>
                </a:solidFill>
                <a:latin typeface="Arial"/>
                <a:ea typeface="Arial"/>
                <a:cs typeface="Arial"/>
                <a:sym typeface="Arial"/>
              </a:rPr>
              <a:t>temporal databases</a:t>
            </a:r>
            <a:r>
              <a:rPr b="0"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a:p>
            <a:pPr indent="-457833" lvl="0" marL="469900" marR="5080" rtl="0" algn="just">
              <a:lnSpc>
                <a:spcPct val="100000"/>
              </a:lnSpc>
              <a:spcBef>
                <a:spcPts val="168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Temporal databases, in the broadest sense, encompass all database  applications that require some aspect of time when organizing their  information.</a:t>
            </a:r>
            <a:endParaRPr b="0" i="0" sz="2400" u="none" cap="none" strike="noStrike">
              <a:solidFill>
                <a:schemeClr val="dk1"/>
              </a:solidFill>
              <a:latin typeface="Arial"/>
              <a:ea typeface="Arial"/>
              <a:cs typeface="Arial"/>
              <a:sym typeface="Arial"/>
            </a:endParaRPr>
          </a:p>
        </p:txBody>
      </p:sp>
      <p:sp>
        <p:nvSpPr>
          <p:cNvPr id="688" name="Google Shape;688;p93"/>
          <p:cNvSpPr txBox="1"/>
          <p:nvPr/>
        </p:nvSpPr>
        <p:spPr>
          <a:xfrm>
            <a:off x="10663555" y="460705"/>
            <a:ext cx="21717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888888"/>
                </a:solidFill>
                <a:latin typeface="Arial"/>
                <a:ea typeface="Arial"/>
                <a:cs typeface="Arial"/>
                <a:sym typeface="Arial"/>
              </a:rPr>
              <a:t>3</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609600" y="227808"/>
            <a:ext cx="109728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rPr lang="en-US"/>
              <a:t>Database Security</a:t>
            </a:r>
            <a:endParaRPr/>
          </a:p>
        </p:txBody>
      </p:sp>
      <p:sp>
        <p:nvSpPr>
          <p:cNvPr id="162" name="Google Shape;162;p22"/>
          <p:cNvSpPr txBox="1"/>
          <p:nvPr>
            <p:ph idx="1" type="body"/>
          </p:nvPr>
        </p:nvSpPr>
        <p:spPr>
          <a:xfrm>
            <a:off x="1981200" y="1524001"/>
            <a:ext cx="8229600" cy="4525963"/>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470"/>
              <a:buChar char="⚫"/>
            </a:pPr>
            <a:r>
              <a:rPr lang="en-US"/>
              <a:t>Protect Sensitive Data from</a:t>
            </a:r>
            <a:endParaRPr/>
          </a:p>
          <a:p>
            <a:pPr indent="-246380" lvl="1" marL="640080" rtl="0" algn="l">
              <a:spcBef>
                <a:spcPts val="400"/>
              </a:spcBef>
              <a:spcAft>
                <a:spcPts val="0"/>
              </a:spcAft>
              <a:buSzPts val="1700"/>
              <a:buChar char="⚫"/>
            </a:pPr>
            <a:r>
              <a:rPr lang="en-US" sz="2000"/>
              <a:t>Unauthorized disclosure</a:t>
            </a:r>
            <a:endParaRPr/>
          </a:p>
          <a:p>
            <a:pPr indent="-246380" lvl="1" marL="640080" rtl="0" algn="l">
              <a:spcBef>
                <a:spcPts val="400"/>
              </a:spcBef>
              <a:spcAft>
                <a:spcPts val="0"/>
              </a:spcAft>
              <a:buSzPts val="1700"/>
              <a:buChar char="⚫"/>
            </a:pPr>
            <a:r>
              <a:rPr lang="en-US" sz="2000"/>
              <a:t>Unauthorized modification</a:t>
            </a:r>
            <a:endParaRPr/>
          </a:p>
          <a:p>
            <a:pPr indent="-246380" lvl="1" marL="640080" rtl="0" algn="l">
              <a:spcBef>
                <a:spcPts val="400"/>
              </a:spcBef>
              <a:spcAft>
                <a:spcPts val="0"/>
              </a:spcAft>
              <a:buSzPts val="1700"/>
              <a:buChar char="⚫"/>
            </a:pPr>
            <a:r>
              <a:rPr lang="en-US" sz="2000"/>
              <a:t>Denial of service attacks</a:t>
            </a:r>
            <a:endParaRPr/>
          </a:p>
          <a:p>
            <a:pPr indent="-273050" lvl="0" marL="273050" rtl="0" algn="l">
              <a:spcBef>
                <a:spcPts val="520"/>
              </a:spcBef>
              <a:spcAft>
                <a:spcPts val="0"/>
              </a:spcAft>
              <a:buSzPts val="2470"/>
              <a:buChar char="⚫"/>
            </a:pPr>
            <a:r>
              <a:rPr lang="en-US"/>
              <a:t>Security Controls</a:t>
            </a:r>
            <a:endParaRPr/>
          </a:p>
          <a:p>
            <a:pPr indent="-246380" lvl="1" marL="640080" rtl="0" algn="l">
              <a:spcBef>
                <a:spcPts val="400"/>
              </a:spcBef>
              <a:spcAft>
                <a:spcPts val="0"/>
              </a:spcAft>
              <a:buSzPts val="1700"/>
              <a:buChar char="⚫"/>
            </a:pPr>
            <a:r>
              <a:rPr lang="en-US" sz="2000"/>
              <a:t>Security Policy</a:t>
            </a:r>
            <a:endParaRPr/>
          </a:p>
          <a:p>
            <a:pPr indent="-246380" lvl="1" marL="640080" rtl="0" algn="l">
              <a:spcBef>
                <a:spcPts val="400"/>
              </a:spcBef>
              <a:spcAft>
                <a:spcPts val="0"/>
              </a:spcAft>
              <a:buSzPts val="1700"/>
              <a:buChar char="⚫"/>
            </a:pPr>
            <a:r>
              <a:rPr lang="en-US" sz="2000"/>
              <a:t>Access control models</a:t>
            </a:r>
            <a:endParaRPr/>
          </a:p>
          <a:p>
            <a:pPr indent="-246380" lvl="1" marL="640080" rtl="0" algn="l">
              <a:spcBef>
                <a:spcPts val="400"/>
              </a:spcBef>
              <a:spcAft>
                <a:spcPts val="0"/>
              </a:spcAft>
              <a:buSzPts val="1700"/>
              <a:buChar char="⚫"/>
            </a:pPr>
            <a:r>
              <a:rPr lang="en-US" sz="2000"/>
              <a:t>Integrity protection</a:t>
            </a:r>
            <a:endParaRPr/>
          </a:p>
          <a:p>
            <a:pPr indent="-246380" lvl="1" marL="640080" rtl="0" algn="l">
              <a:spcBef>
                <a:spcPts val="400"/>
              </a:spcBef>
              <a:spcAft>
                <a:spcPts val="0"/>
              </a:spcAft>
              <a:buSzPts val="1700"/>
              <a:buChar char="⚫"/>
            </a:pPr>
            <a:r>
              <a:rPr lang="en-US" sz="2000"/>
              <a:t>Privacy problems</a:t>
            </a:r>
            <a:endParaRPr/>
          </a:p>
          <a:p>
            <a:pPr indent="-246380" lvl="1" marL="640080" rtl="0" algn="l">
              <a:spcBef>
                <a:spcPts val="400"/>
              </a:spcBef>
              <a:spcAft>
                <a:spcPts val="0"/>
              </a:spcAft>
              <a:buSzPts val="1700"/>
              <a:buChar char="⚫"/>
            </a:pPr>
            <a:r>
              <a:rPr lang="en-US" sz="2000"/>
              <a:t>Fault tolerance and recovery</a:t>
            </a:r>
            <a:endParaRPr/>
          </a:p>
          <a:p>
            <a:pPr indent="-246380" lvl="1" marL="640080" rtl="0" algn="l">
              <a:spcBef>
                <a:spcPts val="400"/>
              </a:spcBef>
              <a:spcAft>
                <a:spcPts val="0"/>
              </a:spcAft>
              <a:buSzPts val="1700"/>
              <a:buChar char="⚫"/>
            </a:pPr>
            <a:r>
              <a:rPr lang="en-US" sz="2000"/>
              <a:t>Auditing and intrusion detection</a:t>
            </a:r>
            <a:endParaRPr/>
          </a:p>
          <a:p>
            <a:pPr indent="-273050" lvl="0" marL="273050" rtl="0" algn="l">
              <a:spcBef>
                <a:spcPts val="520"/>
              </a:spcBef>
              <a:spcAft>
                <a:spcPts val="0"/>
              </a:spcAft>
              <a:buSzPts val="2470"/>
              <a:buFont typeface="Noto Sans Symbols"/>
              <a:buNone/>
            </a:pPr>
            <a:r>
              <a:t/>
            </a:r>
            <a:endParaRPr/>
          </a:p>
        </p:txBody>
      </p:sp>
      <p:sp>
        <p:nvSpPr>
          <p:cNvPr id="163" name="Google Shape;163;p22"/>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94"/>
          <p:cNvSpPr txBox="1"/>
          <p:nvPr/>
        </p:nvSpPr>
        <p:spPr>
          <a:xfrm>
            <a:off x="867867" y="1649679"/>
            <a:ext cx="10128250" cy="4507230"/>
          </a:xfrm>
          <a:prstGeom prst="rect">
            <a:avLst/>
          </a:prstGeom>
          <a:noFill/>
          <a:ln>
            <a:noFill/>
          </a:ln>
        </p:spPr>
        <p:txBody>
          <a:bodyPr anchorCtr="0" anchor="t" bIns="0" lIns="0" spcFirstLastPara="1" rIns="0" wrap="square" tIns="12700">
            <a:spAutoFit/>
          </a:bodyPr>
          <a:lstStyle/>
          <a:p>
            <a:pPr indent="-342900" lvl="0" marL="355600" marR="5715" rtl="0" algn="just">
              <a:lnSpc>
                <a:spcPct val="100000"/>
              </a:lnSpc>
              <a:spcBef>
                <a:spcPts val="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There are many other examples of applications (reservation systems,  scientific databases, company database, university database etc.)  where some aspect of time is needed to maintain the information in a  database.</a:t>
            </a:r>
            <a:endParaRPr b="0" i="0" sz="2400" u="none" cap="none" strike="noStrike">
              <a:solidFill>
                <a:schemeClr val="dk1"/>
              </a:solidFill>
              <a:latin typeface="Arial"/>
              <a:ea typeface="Arial"/>
              <a:cs typeface="Arial"/>
              <a:sym typeface="Arial"/>
            </a:endParaRPr>
          </a:p>
          <a:p>
            <a:pPr indent="-342900" lvl="0" marL="355600" marR="0" rtl="0" algn="just">
              <a:lnSpc>
                <a:spcPct val="100000"/>
              </a:lnSpc>
              <a:spcBef>
                <a:spcPts val="1205"/>
              </a:spcBef>
              <a:spcAft>
                <a:spcPts val="0"/>
              </a:spcAft>
              <a:buClr>
                <a:srgbClr val="FF0000"/>
              </a:buClr>
              <a:buSzPts val="1900"/>
              <a:buFont typeface="Noto Sans Symbols"/>
              <a:buChar char="❑"/>
            </a:pPr>
            <a:r>
              <a:rPr b="0" i="0" lang="en-US" sz="2400" u="none" cap="none" strike="noStrike">
                <a:solidFill>
                  <a:srgbClr val="FF0000"/>
                </a:solidFill>
                <a:latin typeface="Arial"/>
                <a:ea typeface="Arial"/>
                <a:cs typeface="Arial"/>
                <a:sym typeface="Arial"/>
              </a:rPr>
              <a:t>Insurance</a:t>
            </a:r>
            <a:r>
              <a:rPr b="0" i="0" lang="en-US" sz="2400" u="none" cap="none" strike="noStrike">
                <a:solidFill>
                  <a:schemeClr val="dk1"/>
                </a:solidFill>
                <a:latin typeface="Arial"/>
                <a:ea typeface="Arial"/>
                <a:cs typeface="Arial"/>
                <a:sym typeface="Arial"/>
              </a:rPr>
              <a:t>, where claims and accident histories are required as well as</a:t>
            </a:r>
            <a:endParaRPr b="0" i="0" sz="2400" u="none" cap="none" strike="noStrike">
              <a:solidFill>
                <a:schemeClr val="dk1"/>
              </a:solidFill>
              <a:latin typeface="Arial"/>
              <a:ea typeface="Arial"/>
              <a:cs typeface="Arial"/>
              <a:sym typeface="Arial"/>
            </a:endParaRPr>
          </a:p>
          <a:p>
            <a:pPr indent="0" lvl="0" marL="355600" marR="0" rtl="0" algn="just">
              <a:lnSpc>
                <a:spcPct val="100000"/>
              </a:lnSpc>
              <a:spcBef>
                <a:spcPts val="0"/>
              </a:spcBef>
              <a:spcAft>
                <a:spcPts val="0"/>
              </a:spcAft>
              <a:buNone/>
            </a:pPr>
            <a:r>
              <a:rPr b="0" i="0" lang="en-US" sz="2400" u="none" cap="none" strike="noStrike">
                <a:solidFill>
                  <a:schemeClr val="dk1"/>
                </a:solidFill>
                <a:latin typeface="Arial"/>
                <a:ea typeface="Arial"/>
                <a:cs typeface="Arial"/>
                <a:sym typeface="Arial"/>
              </a:rPr>
              <a:t>information about the times when insurance policies are in effect;</a:t>
            </a:r>
            <a:endParaRPr b="0" i="0" sz="2400" u="none" cap="none" strike="noStrike">
              <a:solidFill>
                <a:schemeClr val="dk1"/>
              </a:solidFill>
              <a:latin typeface="Arial"/>
              <a:ea typeface="Arial"/>
              <a:cs typeface="Arial"/>
              <a:sym typeface="Arial"/>
            </a:endParaRPr>
          </a:p>
          <a:p>
            <a:pPr indent="-342900" lvl="0" marL="355600" marR="5080" rtl="0" algn="just">
              <a:lnSpc>
                <a:spcPct val="100000"/>
              </a:lnSpc>
              <a:spcBef>
                <a:spcPts val="1200"/>
              </a:spcBef>
              <a:spcAft>
                <a:spcPts val="0"/>
              </a:spcAft>
              <a:buClr>
                <a:srgbClr val="FF0000"/>
              </a:buClr>
              <a:buSzPts val="1900"/>
              <a:buFont typeface="Noto Sans Symbols"/>
              <a:buChar char="❑"/>
            </a:pPr>
            <a:r>
              <a:rPr b="0" i="0" lang="en-US" sz="2400" u="none" cap="none" strike="noStrike">
                <a:solidFill>
                  <a:srgbClr val="FF0000"/>
                </a:solidFill>
                <a:latin typeface="Arial"/>
                <a:ea typeface="Arial"/>
                <a:cs typeface="Arial"/>
                <a:sym typeface="Arial"/>
              </a:rPr>
              <a:t>Reservation systems </a:t>
            </a:r>
            <a:r>
              <a:rPr b="0" i="0" lang="en-US" sz="2400" u="none" cap="none" strike="noStrike">
                <a:solidFill>
                  <a:schemeClr val="dk1"/>
                </a:solidFill>
                <a:latin typeface="Arial"/>
                <a:ea typeface="Arial"/>
                <a:cs typeface="Arial"/>
                <a:sym typeface="Arial"/>
              </a:rPr>
              <a:t>in general (hotel, airline, car rental, train, and so  on), where information on the dates and times when reservations are in  effect are required;</a:t>
            </a:r>
            <a:endParaRPr b="0" i="0" sz="2400" u="none" cap="none" strike="noStrike">
              <a:solidFill>
                <a:schemeClr val="dk1"/>
              </a:solidFill>
              <a:latin typeface="Arial"/>
              <a:ea typeface="Arial"/>
              <a:cs typeface="Arial"/>
              <a:sym typeface="Arial"/>
            </a:endParaRPr>
          </a:p>
          <a:p>
            <a:pPr indent="-342900" lvl="0" marL="355600" marR="8890" rtl="0" algn="just">
              <a:lnSpc>
                <a:spcPct val="100000"/>
              </a:lnSpc>
              <a:spcBef>
                <a:spcPts val="1205"/>
              </a:spcBef>
              <a:spcAft>
                <a:spcPts val="0"/>
              </a:spcAft>
              <a:buClr>
                <a:srgbClr val="FF0000"/>
              </a:buClr>
              <a:buSzPts val="1900"/>
              <a:buFont typeface="Noto Sans Symbols"/>
              <a:buChar char="❑"/>
            </a:pPr>
            <a:r>
              <a:rPr b="0" i="0" lang="en-US" sz="2400" u="none" cap="none" strike="noStrike">
                <a:solidFill>
                  <a:srgbClr val="FF0000"/>
                </a:solidFill>
                <a:latin typeface="Arial"/>
                <a:ea typeface="Arial"/>
                <a:cs typeface="Arial"/>
                <a:sym typeface="Arial"/>
              </a:rPr>
              <a:t>Scientific databases</a:t>
            </a:r>
            <a:r>
              <a:rPr b="0" i="0" lang="en-US" sz="2400" u="none" cap="none" strike="noStrike">
                <a:solidFill>
                  <a:schemeClr val="dk1"/>
                </a:solidFill>
                <a:latin typeface="Arial"/>
                <a:ea typeface="Arial"/>
                <a:cs typeface="Arial"/>
                <a:sym typeface="Arial"/>
              </a:rPr>
              <a:t>, where data collected from experiments includes  the time when each data is measured; and so on.</a:t>
            </a:r>
            <a:endParaRPr b="0" i="0" sz="2400" u="none" cap="none" strike="noStrike">
              <a:solidFill>
                <a:schemeClr val="dk1"/>
              </a:solidFill>
              <a:latin typeface="Arial"/>
              <a:ea typeface="Arial"/>
              <a:cs typeface="Arial"/>
              <a:sym typeface="Arial"/>
            </a:endParaRPr>
          </a:p>
        </p:txBody>
      </p:sp>
      <p:sp>
        <p:nvSpPr>
          <p:cNvPr id="694" name="Google Shape;694;p94"/>
          <p:cNvSpPr txBox="1"/>
          <p:nvPr/>
        </p:nvSpPr>
        <p:spPr>
          <a:xfrm>
            <a:off x="10663555" y="460705"/>
            <a:ext cx="21717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888888"/>
                </a:solidFill>
                <a:latin typeface="Arial"/>
                <a:ea typeface="Arial"/>
                <a:cs typeface="Arial"/>
                <a:sym typeface="Arial"/>
              </a:rPr>
              <a:t>4</a:t>
            </a:r>
            <a:endParaRPr b="0" i="0" sz="2800" u="none" cap="none" strike="noStrike">
              <a:solidFill>
                <a:schemeClr val="dk1"/>
              </a:solidFill>
              <a:latin typeface="Arial"/>
              <a:ea typeface="Arial"/>
              <a:cs typeface="Arial"/>
              <a:sym typeface="Arial"/>
            </a:endParaRPr>
          </a:p>
        </p:txBody>
      </p:sp>
      <p:sp>
        <p:nvSpPr>
          <p:cNvPr id="695" name="Google Shape;695;p94"/>
          <p:cNvSpPr txBox="1"/>
          <p:nvPr>
            <p:ph type="title"/>
          </p:nvPr>
        </p:nvSpPr>
        <p:spPr>
          <a:xfrm>
            <a:off x="724916" y="473709"/>
            <a:ext cx="2817495" cy="665480"/>
          </a:xfrm>
          <a:prstGeom prst="rect">
            <a:avLst/>
          </a:prstGeom>
          <a:noFill/>
          <a:ln>
            <a:noFill/>
          </a:ln>
        </p:spPr>
        <p:txBody>
          <a:bodyPr anchorCtr="0" anchor="b" bIns="0" lIns="0" spcFirstLastPara="1" rIns="0" wrap="square" tIns="12700">
            <a:spAutoFit/>
          </a:bodyPr>
          <a:lstStyle/>
          <a:p>
            <a:pPr indent="0" lvl="0" marL="12700" rtl="0" algn="l">
              <a:lnSpc>
                <a:spcPct val="100000"/>
              </a:lnSpc>
              <a:spcBef>
                <a:spcPts val="0"/>
              </a:spcBef>
              <a:spcAft>
                <a:spcPts val="0"/>
              </a:spcAft>
              <a:buNone/>
            </a:pPr>
            <a:r>
              <a:rPr lang="en-US" sz="4200"/>
              <a:t>Introduction</a:t>
            </a:r>
            <a:endParaRPr sz="42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95"/>
          <p:cNvSpPr txBox="1"/>
          <p:nvPr>
            <p:ph type="title"/>
          </p:nvPr>
        </p:nvSpPr>
        <p:spPr>
          <a:xfrm>
            <a:off x="724916" y="473709"/>
            <a:ext cx="2817495" cy="665480"/>
          </a:xfrm>
          <a:prstGeom prst="rect">
            <a:avLst/>
          </a:prstGeom>
          <a:noFill/>
          <a:ln>
            <a:noFill/>
          </a:ln>
        </p:spPr>
        <p:txBody>
          <a:bodyPr anchorCtr="0" anchor="b" bIns="0" lIns="0" spcFirstLastPara="1" rIns="0" wrap="square" tIns="12700">
            <a:spAutoFit/>
          </a:bodyPr>
          <a:lstStyle/>
          <a:p>
            <a:pPr indent="0" lvl="0" marL="12700" rtl="0" algn="l">
              <a:lnSpc>
                <a:spcPct val="100000"/>
              </a:lnSpc>
              <a:spcBef>
                <a:spcPts val="0"/>
              </a:spcBef>
              <a:spcAft>
                <a:spcPts val="0"/>
              </a:spcAft>
              <a:buNone/>
            </a:pPr>
            <a:r>
              <a:rPr lang="en-US" sz="4200"/>
              <a:t>Introduction</a:t>
            </a:r>
            <a:endParaRPr sz="4200"/>
          </a:p>
        </p:txBody>
      </p:sp>
      <p:sp>
        <p:nvSpPr>
          <p:cNvPr id="701" name="Google Shape;701;p95"/>
          <p:cNvSpPr txBox="1"/>
          <p:nvPr/>
        </p:nvSpPr>
        <p:spPr>
          <a:xfrm>
            <a:off x="724916" y="1454658"/>
            <a:ext cx="10053955" cy="2007235"/>
          </a:xfrm>
          <a:prstGeom prst="rect">
            <a:avLst/>
          </a:prstGeom>
          <a:noFill/>
          <a:ln>
            <a:noFill/>
          </a:ln>
        </p:spPr>
        <p:txBody>
          <a:bodyPr anchorCtr="0" anchor="t" bIns="0" lIns="0" spcFirstLastPara="1" rIns="0" wrap="square" tIns="12700">
            <a:spAutoFit/>
          </a:bodyPr>
          <a:lstStyle/>
          <a:p>
            <a:pPr indent="-342900" lvl="0" marL="355600" marR="5715" rtl="0" algn="just">
              <a:lnSpc>
                <a:spcPct val="100000"/>
              </a:lnSpc>
              <a:spcBef>
                <a:spcPts val="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In the </a:t>
            </a:r>
            <a:r>
              <a:rPr b="0" i="0" lang="en-US" sz="2400" u="none" cap="none" strike="noStrike">
                <a:solidFill>
                  <a:srgbClr val="FF0000"/>
                </a:solidFill>
                <a:latin typeface="Arial"/>
                <a:ea typeface="Arial"/>
                <a:cs typeface="Arial"/>
                <a:sym typeface="Arial"/>
              </a:rPr>
              <a:t>COMPANY database</a:t>
            </a:r>
            <a:r>
              <a:rPr b="0" i="0" lang="en-US" sz="2400" u="none" cap="none" strike="noStrike">
                <a:solidFill>
                  <a:schemeClr val="dk1"/>
                </a:solidFill>
                <a:latin typeface="Arial"/>
                <a:ea typeface="Arial"/>
                <a:cs typeface="Arial"/>
                <a:sym typeface="Arial"/>
              </a:rPr>
              <a:t>, we may wish to keep SALARY, JOB, and  PROJECT histories on each employee.</a:t>
            </a:r>
            <a:endParaRPr b="0" i="0" sz="2400" u="none" cap="none" strike="noStrike">
              <a:solidFill>
                <a:schemeClr val="dk1"/>
              </a:solidFill>
              <a:latin typeface="Arial"/>
              <a:ea typeface="Arial"/>
              <a:cs typeface="Arial"/>
              <a:sym typeface="Arial"/>
            </a:endParaRPr>
          </a:p>
          <a:p>
            <a:pPr indent="-342900" lvl="0" marL="355600" marR="5080" rtl="0" algn="just">
              <a:lnSpc>
                <a:spcPct val="100000"/>
              </a:lnSpc>
              <a:spcBef>
                <a:spcPts val="120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In the </a:t>
            </a:r>
            <a:r>
              <a:rPr b="0" i="0" lang="en-US" sz="2400" u="none" cap="none" strike="noStrike">
                <a:solidFill>
                  <a:srgbClr val="FF0000"/>
                </a:solidFill>
                <a:latin typeface="Arial"/>
                <a:ea typeface="Arial"/>
                <a:cs typeface="Arial"/>
                <a:sym typeface="Arial"/>
              </a:rPr>
              <a:t>UNIVERSITY database</a:t>
            </a:r>
            <a:r>
              <a:rPr b="0" i="0" lang="en-US" sz="2400" u="none" cap="none" strike="noStrike">
                <a:solidFill>
                  <a:schemeClr val="dk1"/>
                </a:solidFill>
                <a:latin typeface="Arial"/>
                <a:ea typeface="Arial"/>
                <a:cs typeface="Arial"/>
                <a:sym typeface="Arial"/>
              </a:rPr>
              <a:t>, time is already included in the  SEMESTER and YEAR of each SECTION of a COURSE, the grade  history of a STUDENT, and the information on research grants.</a:t>
            </a:r>
            <a:endParaRPr b="0" i="0" sz="2400" u="none" cap="none" strike="noStrike">
              <a:solidFill>
                <a:schemeClr val="dk1"/>
              </a:solidFill>
              <a:latin typeface="Arial"/>
              <a:ea typeface="Arial"/>
              <a:cs typeface="Arial"/>
              <a:sym typeface="Arial"/>
            </a:endParaRPr>
          </a:p>
        </p:txBody>
      </p:sp>
      <p:sp>
        <p:nvSpPr>
          <p:cNvPr id="702" name="Google Shape;702;p95"/>
          <p:cNvSpPr txBox="1"/>
          <p:nvPr/>
        </p:nvSpPr>
        <p:spPr>
          <a:xfrm>
            <a:off x="724916" y="3588511"/>
            <a:ext cx="10054590" cy="391160"/>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In	fact,	it	is	realistic	to	conclude	that	the	majority	of	database</a:t>
            </a:r>
            <a:endParaRPr b="0" i="0" sz="2400" u="none" cap="none" strike="noStrike">
              <a:solidFill>
                <a:schemeClr val="dk1"/>
              </a:solidFill>
              <a:latin typeface="Arial"/>
              <a:ea typeface="Arial"/>
              <a:cs typeface="Arial"/>
              <a:sym typeface="Arial"/>
            </a:endParaRPr>
          </a:p>
        </p:txBody>
      </p:sp>
      <p:sp>
        <p:nvSpPr>
          <p:cNvPr id="703" name="Google Shape;703;p95"/>
          <p:cNvSpPr txBox="1"/>
          <p:nvPr/>
        </p:nvSpPr>
        <p:spPr>
          <a:xfrm>
            <a:off x="724916" y="3801617"/>
            <a:ext cx="10055225" cy="1062355"/>
          </a:xfrm>
          <a:prstGeom prst="rect">
            <a:avLst/>
          </a:prstGeom>
          <a:noFill/>
          <a:ln>
            <a:noFill/>
          </a:ln>
        </p:spPr>
        <p:txBody>
          <a:bodyPr anchorCtr="0" anchor="t" bIns="0" lIns="0" spcFirstLastPara="1" rIns="0" wrap="square" tIns="165100">
            <a:spAutoFit/>
          </a:bodyPr>
          <a:lstStyle/>
          <a:p>
            <a:pPr indent="0" lvl="0" marL="355600" marR="0" rtl="0" algn="l">
              <a:lnSpc>
                <a:spcPct val="100000"/>
              </a:lnSpc>
              <a:spcBef>
                <a:spcPts val="0"/>
              </a:spcBef>
              <a:spcAft>
                <a:spcPts val="0"/>
              </a:spcAft>
              <a:buNone/>
            </a:pPr>
            <a:r>
              <a:rPr b="0" i="0" lang="en-US" sz="2400" u="none" cap="none" strike="noStrike">
                <a:solidFill>
                  <a:schemeClr val="dk1"/>
                </a:solidFill>
                <a:latin typeface="Arial"/>
                <a:ea typeface="Arial"/>
                <a:cs typeface="Arial"/>
                <a:sym typeface="Arial"/>
              </a:rPr>
              <a:t>applications have some temporal information.</a:t>
            </a:r>
            <a:endParaRPr b="0" i="0" sz="2400" u="none" cap="none" strike="noStrike">
              <a:solidFill>
                <a:schemeClr val="dk1"/>
              </a:solidFill>
              <a:latin typeface="Arial"/>
              <a:ea typeface="Arial"/>
              <a:cs typeface="Arial"/>
              <a:sym typeface="Arial"/>
            </a:endParaRPr>
          </a:p>
          <a:p>
            <a:pPr indent="-342900" lvl="0" marL="355600" marR="0" rtl="0" algn="l">
              <a:lnSpc>
                <a:spcPct val="100000"/>
              </a:lnSpc>
              <a:spcBef>
                <a:spcPts val="120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However,	users	often	attempt	to	simplify	or	ignore	temporal	aspects</a:t>
            </a:r>
            <a:endParaRPr b="0" i="0" sz="2400" u="none" cap="none" strike="noStrike">
              <a:solidFill>
                <a:schemeClr val="dk1"/>
              </a:solidFill>
              <a:latin typeface="Arial"/>
              <a:ea typeface="Arial"/>
              <a:cs typeface="Arial"/>
              <a:sym typeface="Arial"/>
            </a:endParaRPr>
          </a:p>
        </p:txBody>
      </p:sp>
      <p:sp>
        <p:nvSpPr>
          <p:cNvPr id="704" name="Google Shape;704;p95"/>
          <p:cNvSpPr txBox="1"/>
          <p:nvPr/>
        </p:nvSpPr>
        <p:spPr>
          <a:xfrm>
            <a:off x="1067816" y="4838445"/>
            <a:ext cx="970978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2400" u="none" cap="none" strike="noStrike">
                <a:solidFill>
                  <a:schemeClr val="dk1"/>
                </a:solidFill>
                <a:latin typeface="Arial"/>
                <a:ea typeface="Arial"/>
                <a:cs typeface="Arial"/>
                <a:sym typeface="Arial"/>
              </a:rPr>
              <a:t>because	of	the	complexity	that	they	add	to	their	applications.</a:t>
            </a:r>
            <a:endParaRPr b="0" i="0" sz="2400" u="none" cap="none" strike="noStrike">
              <a:solidFill>
                <a:schemeClr val="dk1"/>
              </a:solidFill>
              <a:latin typeface="Arial"/>
              <a:ea typeface="Arial"/>
              <a:cs typeface="Arial"/>
              <a:sym typeface="Arial"/>
            </a:endParaRPr>
          </a:p>
        </p:txBody>
      </p:sp>
      <p:sp>
        <p:nvSpPr>
          <p:cNvPr id="705" name="Google Shape;705;p95"/>
          <p:cNvSpPr txBox="1"/>
          <p:nvPr/>
        </p:nvSpPr>
        <p:spPr>
          <a:xfrm>
            <a:off x="10663555" y="460705"/>
            <a:ext cx="21717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888888"/>
                </a:solidFill>
                <a:latin typeface="Arial"/>
                <a:ea typeface="Arial"/>
                <a:cs typeface="Arial"/>
                <a:sym typeface="Arial"/>
              </a:rPr>
              <a:t>5</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96"/>
          <p:cNvSpPr txBox="1"/>
          <p:nvPr>
            <p:ph type="title"/>
          </p:nvPr>
        </p:nvSpPr>
        <p:spPr>
          <a:xfrm>
            <a:off x="724916" y="473709"/>
            <a:ext cx="2817495" cy="665480"/>
          </a:xfrm>
          <a:prstGeom prst="rect">
            <a:avLst/>
          </a:prstGeom>
          <a:noFill/>
          <a:ln>
            <a:noFill/>
          </a:ln>
        </p:spPr>
        <p:txBody>
          <a:bodyPr anchorCtr="0" anchor="b" bIns="0" lIns="0" spcFirstLastPara="1" rIns="0" wrap="square" tIns="12700">
            <a:spAutoFit/>
          </a:bodyPr>
          <a:lstStyle/>
          <a:p>
            <a:pPr indent="0" lvl="0" marL="12700" rtl="0" algn="l">
              <a:lnSpc>
                <a:spcPct val="100000"/>
              </a:lnSpc>
              <a:spcBef>
                <a:spcPts val="0"/>
              </a:spcBef>
              <a:spcAft>
                <a:spcPts val="0"/>
              </a:spcAft>
              <a:buNone/>
            </a:pPr>
            <a:r>
              <a:rPr lang="en-US" sz="4200"/>
              <a:t>Introduction</a:t>
            </a:r>
            <a:endParaRPr sz="4200"/>
          </a:p>
        </p:txBody>
      </p:sp>
      <p:sp>
        <p:nvSpPr>
          <p:cNvPr id="711" name="Google Shape;711;p96"/>
          <p:cNvSpPr txBox="1"/>
          <p:nvPr/>
        </p:nvSpPr>
        <p:spPr>
          <a:xfrm>
            <a:off x="724916" y="1656715"/>
            <a:ext cx="9968865" cy="3888104"/>
          </a:xfrm>
          <a:prstGeom prst="rect">
            <a:avLst/>
          </a:prstGeom>
          <a:noFill/>
          <a:ln>
            <a:noFill/>
          </a:ln>
        </p:spPr>
        <p:txBody>
          <a:bodyPr anchorCtr="0" anchor="t" bIns="0" lIns="0" spcFirstLastPara="1" rIns="0" wrap="square" tIns="48875">
            <a:spAutoFit/>
          </a:bodyPr>
          <a:lstStyle/>
          <a:p>
            <a:pPr indent="-457200" lvl="0" marL="469900" marR="5080" rtl="0" algn="just">
              <a:lnSpc>
                <a:spcPct val="90000"/>
              </a:lnSpc>
              <a:spcBef>
                <a:spcPts val="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Temporal databases allow the storage and the recovery of all the  states assumed by an object during its lifetime, thus recording its  evolution with time.</a:t>
            </a:r>
            <a:endParaRPr b="0" i="0" sz="2400" u="none" cap="none" strike="noStrike">
              <a:solidFill>
                <a:schemeClr val="dk1"/>
              </a:solidFill>
              <a:latin typeface="Arial"/>
              <a:ea typeface="Arial"/>
              <a:cs typeface="Arial"/>
              <a:sym typeface="Arial"/>
            </a:endParaRPr>
          </a:p>
          <a:p>
            <a:pPr indent="-457200" lvl="0" marL="469900" marR="5080" rtl="0" algn="just">
              <a:lnSpc>
                <a:spcPct val="107916"/>
              </a:lnSpc>
              <a:spcBef>
                <a:spcPts val="225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When considering the issue of time in database systems, we must  distinguish between time as measured by the system and time as  observed in the real world.</a:t>
            </a:r>
            <a:endParaRPr b="0" i="0" sz="2400" u="none" cap="none" strike="noStrike">
              <a:solidFill>
                <a:schemeClr val="dk1"/>
              </a:solidFill>
              <a:latin typeface="Arial"/>
              <a:ea typeface="Arial"/>
              <a:cs typeface="Arial"/>
              <a:sym typeface="Arial"/>
            </a:endParaRPr>
          </a:p>
          <a:p>
            <a:pPr indent="-457200" lvl="0" marL="469900" marR="5080" rtl="0" algn="just">
              <a:lnSpc>
                <a:spcPct val="107916"/>
              </a:lnSpc>
              <a:spcBef>
                <a:spcPts val="1005"/>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The </a:t>
            </a:r>
            <a:r>
              <a:rPr b="1" i="0" lang="en-US" sz="2400" u="none" cap="none" strike="noStrike">
                <a:solidFill>
                  <a:schemeClr val="dk1"/>
                </a:solidFill>
                <a:latin typeface="Arial"/>
                <a:ea typeface="Arial"/>
                <a:cs typeface="Arial"/>
                <a:sym typeface="Arial"/>
              </a:rPr>
              <a:t>valid time </a:t>
            </a:r>
            <a:r>
              <a:rPr b="0" i="0" lang="en-US" sz="2400" u="none" cap="none" strike="noStrike">
                <a:solidFill>
                  <a:schemeClr val="dk1"/>
                </a:solidFill>
                <a:latin typeface="Arial"/>
                <a:ea typeface="Arial"/>
                <a:cs typeface="Arial"/>
                <a:sym typeface="Arial"/>
              </a:rPr>
              <a:t>for a fact is the set of time intervals during which the  fact is true in the real world.</a:t>
            </a:r>
            <a:endParaRPr b="0" i="0" sz="2400" u="none" cap="none" strike="noStrike">
              <a:solidFill>
                <a:schemeClr val="dk1"/>
              </a:solidFill>
              <a:latin typeface="Arial"/>
              <a:ea typeface="Arial"/>
              <a:cs typeface="Arial"/>
              <a:sym typeface="Arial"/>
            </a:endParaRPr>
          </a:p>
          <a:p>
            <a:pPr indent="-457200" lvl="0" marL="469900" marR="5080" rtl="0" algn="just">
              <a:lnSpc>
                <a:spcPct val="107916"/>
              </a:lnSpc>
              <a:spcBef>
                <a:spcPts val="100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The </a:t>
            </a:r>
            <a:r>
              <a:rPr b="1" i="0" lang="en-US" sz="2400" u="none" cap="none" strike="noStrike">
                <a:solidFill>
                  <a:schemeClr val="dk1"/>
                </a:solidFill>
                <a:latin typeface="Arial"/>
                <a:ea typeface="Arial"/>
                <a:cs typeface="Arial"/>
                <a:sym typeface="Arial"/>
              </a:rPr>
              <a:t>transaction time </a:t>
            </a:r>
            <a:r>
              <a:rPr b="0" i="0" lang="en-US" sz="2400" u="none" cap="none" strike="noStrike">
                <a:solidFill>
                  <a:schemeClr val="dk1"/>
                </a:solidFill>
                <a:latin typeface="Arial"/>
                <a:ea typeface="Arial"/>
                <a:cs typeface="Arial"/>
                <a:sym typeface="Arial"/>
              </a:rPr>
              <a:t>for a fact is the time interval during which the fact  is current within the database system.</a:t>
            </a:r>
            <a:endParaRPr b="0" i="0" sz="2400" u="none" cap="none" strike="noStrike">
              <a:solidFill>
                <a:schemeClr val="dk1"/>
              </a:solidFill>
              <a:latin typeface="Arial"/>
              <a:ea typeface="Arial"/>
              <a:cs typeface="Arial"/>
              <a:sym typeface="Arial"/>
            </a:endParaRPr>
          </a:p>
        </p:txBody>
      </p:sp>
      <p:sp>
        <p:nvSpPr>
          <p:cNvPr id="712" name="Google Shape;712;p96"/>
          <p:cNvSpPr txBox="1"/>
          <p:nvPr/>
        </p:nvSpPr>
        <p:spPr>
          <a:xfrm>
            <a:off x="10663555" y="460705"/>
            <a:ext cx="21717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888888"/>
                </a:solidFill>
                <a:latin typeface="Arial"/>
                <a:ea typeface="Arial"/>
                <a:cs typeface="Arial"/>
                <a:sym typeface="Arial"/>
              </a:rPr>
              <a:t>6</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97"/>
          <p:cNvSpPr txBox="1"/>
          <p:nvPr/>
        </p:nvSpPr>
        <p:spPr>
          <a:xfrm>
            <a:off x="724916" y="1550034"/>
            <a:ext cx="10113010" cy="2967355"/>
          </a:xfrm>
          <a:prstGeom prst="rect">
            <a:avLst/>
          </a:prstGeom>
          <a:noFill/>
          <a:ln>
            <a:noFill/>
          </a:ln>
        </p:spPr>
        <p:txBody>
          <a:bodyPr anchorCtr="0" anchor="t" bIns="0" lIns="0" spcFirstLastPara="1" rIns="0" wrap="square" tIns="12700">
            <a:spAutoFit/>
          </a:bodyPr>
          <a:lstStyle/>
          <a:p>
            <a:pPr indent="-457200" lvl="0" marL="469900" marR="5715" rtl="0" algn="l">
              <a:lnSpc>
                <a:spcPct val="100000"/>
              </a:lnSpc>
              <a:spcBef>
                <a:spcPts val="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This	latter	time	is	based	on	the	transaction	serialization	order	and	is  generated automatically by the system.</a:t>
            </a:r>
            <a:endParaRPr b="0" i="0" sz="2400" u="none" cap="none" strike="noStrike">
              <a:solidFill>
                <a:schemeClr val="dk1"/>
              </a:solidFill>
              <a:latin typeface="Arial"/>
              <a:ea typeface="Arial"/>
              <a:cs typeface="Arial"/>
              <a:sym typeface="Arial"/>
            </a:endParaRPr>
          </a:p>
          <a:p>
            <a:pPr indent="-457200" lvl="0" marL="469900" marR="5080" rtl="0" algn="l">
              <a:lnSpc>
                <a:spcPct val="100000"/>
              </a:lnSpc>
              <a:spcBef>
                <a:spcPts val="101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Note	that	valid-time	intervals,	being	a	real-world	concept,	cannot	be  generated automatically and must be provided to the system.</a:t>
            </a:r>
            <a:endParaRPr b="0" i="0" sz="2400" u="none" cap="none" strike="noStrike">
              <a:solidFill>
                <a:schemeClr val="dk1"/>
              </a:solidFill>
              <a:latin typeface="Arial"/>
              <a:ea typeface="Arial"/>
              <a:cs typeface="Arial"/>
              <a:sym typeface="Arial"/>
            </a:endParaRPr>
          </a:p>
          <a:p>
            <a:pPr indent="-457200" lvl="0" marL="469900" marR="6350" rtl="0" algn="l">
              <a:lnSpc>
                <a:spcPct val="100000"/>
              </a:lnSpc>
              <a:spcBef>
                <a:spcPts val="994"/>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A	</a:t>
            </a:r>
            <a:r>
              <a:rPr b="1" i="0" lang="en-US" sz="2400" u="none" cap="none" strike="noStrike">
                <a:solidFill>
                  <a:schemeClr val="dk1"/>
                </a:solidFill>
                <a:latin typeface="Arial"/>
                <a:ea typeface="Arial"/>
                <a:cs typeface="Arial"/>
                <a:sym typeface="Arial"/>
              </a:rPr>
              <a:t>temporal	relation	</a:t>
            </a:r>
            <a:r>
              <a:rPr b="0" i="0" lang="en-US" sz="2400" u="none" cap="none" strike="noStrike">
                <a:solidFill>
                  <a:schemeClr val="dk1"/>
                </a:solidFill>
                <a:latin typeface="Arial"/>
                <a:ea typeface="Arial"/>
                <a:cs typeface="Arial"/>
                <a:sym typeface="Arial"/>
              </a:rPr>
              <a:t>is	one	where	each	tuple	has	an	associated	time  when it is true; the time may be either valid time or transaction time.</a:t>
            </a:r>
            <a:endParaRPr b="0" i="0" sz="2400" u="none" cap="none" strike="noStrike">
              <a:solidFill>
                <a:schemeClr val="dk1"/>
              </a:solidFill>
              <a:latin typeface="Arial"/>
              <a:ea typeface="Arial"/>
              <a:cs typeface="Arial"/>
              <a:sym typeface="Arial"/>
            </a:endParaRPr>
          </a:p>
          <a:p>
            <a:pPr indent="-457200" lvl="0" marL="469900" marR="0" rtl="0" algn="l">
              <a:lnSpc>
                <a:spcPct val="100000"/>
              </a:lnSpc>
              <a:spcBef>
                <a:spcPts val="100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When both timestamps are used the result is a bitemporal relation.</a:t>
            </a:r>
            <a:endParaRPr b="0" i="0" sz="2400" u="none" cap="none" strike="noStrike">
              <a:solidFill>
                <a:schemeClr val="dk1"/>
              </a:solidFill>
              <a:latin typeface="Arial"/>
              <a:ea typeface="Arial"/>
              <a:cs typeface="Arial"/>
              <a:sym typeface="Arial"/>
            </a:endParaRPr>
          </a:p>
        </p:txBody>
      </p:sp>
      <p:sp>
        <p:nvSpPr>
          <p:cNvPr id="718" name="Google Shape;718;p97"/>
          <p:cNvSpPr txBox="1"/>
          <p:nvPr/>
        </p:nvSpPr>
        <p:spPr>
          <a:xfrm>
            <a:off x="10663555" y="460705"/>
            <a:ext cx="21717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888888"/>
                </a:solidFill>
                <a:latin typeface="Arial"/>
                <a:ea typeface="Arial"/>
                <a:cs typeface="Arial"/>
                <a:sym typeface="Arial"/>
              </a:rPr>
              <a:t>7</a:t>
            </a:r>
            <a:endParaRPr b="0" i="0" sz="2800" u="none" cap="none" strike="noStrike">
              <a:solidFill>
                <a:schemeClr val="dk1"/>
              </a:solidFill>
              <a:latin typeface="Arial"/>
              <a:ea typeface="Arial"/>
              <a:cs typeface="Arial"/>
              <a:sym typeface="Arial"/>
            </a:endParaRPr>
          </a:p>
        </p:txBody>
      </p:sp>
      <p:sp>
        <p:nvSpPr>
          <p:cNvPr id="719" name="Google Shape;719;p97"/>
          <p:cNvSpPr txBox="1"/>
          <p:nvPr>
            <p:ph type="title"/>
          </p:nvPr>
        </p:nvSpPr>
        <p:spPr>
          <a:xfrm>
            <a:off x="724916" y="473709"/>
            <a:ext cx="2817495" cy="665480"/>
          </a:xfrm>
          <a:prstGeom prst="rect">
            <a:avLst/>
          </a:prstGeom>
          <a:noFill/>
          <a:ln>
            <a:noFill/>
          </a:ln>
        </p:spPr>
        <p:txBody>
          <a:bodyPr anchorCtr="0" anchor="b" bIns="0" lIns="0" spcFirstLastPara="1" rIns="0" wrap="square" tIns="12700">
            <a:spAutoFit/>
          </a:bodyPr>
          <a:lstStyle/>
          <a:p>
            <a:pPr indent="0" lvl="0" marL="12700" rtl="0" algn="l">
              <a:lnSpc>
                <a:spcPct val="100000"/>
              </a:lnSpc>
              <a:spcBef>
                <a:spcPts val="0"/>
              </a:spcBef>
              <a:spcAft>
                <a:spcPts val="0"/>
              </a:spcAft>
              <a:buNone/>
            </a:pPr>
            <a:r>
              <a:rPr lang="en-US" sz="4200"/>
              <a:t>Introduction</a:t>
            </a:r>
            <a:endParaRPr sz="42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98"/>
          <p:cNvSpPr txBox="1"/>
          <p:nvPr>
            <p:ph type="title"/>
          </p:nvPr>
        </p:nvSpPr>
        <p:spPr>
          <a:xfrm>
            <a:off x="724916" y="417580"/>
            <a:ext cx="5710608" cy="782265"/>
          </a:xfrm>
          <a:prstGeom prst="rect">
            <a:avLst/>
          </a:prstGeom>
          <a:noFill/>
          <a:ln>
            <a:noFill/>
          </a:ln>
        </p:spPr>
        <p:txBody>
          <a:bodyPr anchorCtr="0" anchor="b" bIns="0" lIns="0" spcFirstLastPara="1" rIns="0" wrap="square" tIns="12700">
            <a:spAutoFit/>
          </a:bodyPr>
          <a:lstStyle/>
          <a:p>
            <a:pPr indent="0" lvl="0" marL="12700" rtl="0" algn="l">
              <a:lnSpc>
                <a:spcPct val="100000"/>
              </a:lnSpc>
              <a:spcBef>
                <a:spcPts val="0"/>
              </a:spcBef>
              <a:spcAft>
                <a:spcPts val="0"/>
              </a:spcAft>
              <a:buNone/>
            </a:pPr>
            <a:r>
              <a:rPr lang="en-US"/>
              <a:t>Time Representation</a:t>
            </a:r>
            <a:endParaRPr/>
          </a:p>
        </p:txBody>
      </p:sp>
      <p:sp>
        <p:nvSpPr>
          <p:cNvPr id="725" name="Google Shape;725;p98"/>
          <p:cNvSpPr txBox="1"/>
          <p:nvPr/>
        </p:nvSpPr>
        <p:spPr>
          <a:xfrm>
            <a:off x="724916" y="1556724"/>
            <a:ext cx="10090150" cy="3289300"/>
          </a:xfrm>
          <a:prstGeom prst="rect">
            <a:avLst/>
          </a:prstGeom>
          <a:noFill/>
          <a:ln>
            <a:noFill/>
          </a:ln>
        </p:spPr>
        <p:txBody>
          <a:bodyPr anchorCtr="0" anchor="t" bIns="0" lIns="0" spcFirstLastPara="1" rIns="0" wrap="square" tIns="16500">
            <a:spAutoFit/>
          </a:bodyPr>
          <a:lstStyle/>
          <a:p>
            <a:pPr indent="-457200" lvl="0" marL="469900" marR="0" rtl="0" algn="l">
              <a:lnSpc>
                <a:spcPct val="119600"/>
              </a:lnSpc>
              <a:spcBef>
                <a:spcPts val="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For temporal databases, time is considered to be an </a:t>
            </a:r>
            <a:r>
              <a:rPr b="0" i="1" lang="en-US" sz="2500" u="none" cap="none" strike="noStrike">
                <a:solidFill>
                  <a:schemeClr val="dk1"/>
                </a:solidFill>
                <a:latin typeface="Arial"/>
                <a:ea typeface="Arial"/>
                <a:cs typeface="Arial"/>
                <a:sym typeface="Arial"/>
              </a:rPr>
              <a:t>ordered sequence</a:t>
            </a:r>
            <a:endParaRPr b="0" i="0" sz="2500" u="none" cap="none" strike="noStrike">
              <a:solidFill>
                <a:schemeClr val="dk1"/>
              </a:solidFill>
              <a:latin typeface="Arial"/>
              <a:ea typeface="Arial"/>
              <a:cs typeface="Arial"/>
              <a:sym typeface="Arial"/>
            </a:endParaRPr>
          </a:p>
          <a:p>
            <a:pPr indent="0" lvl="0" marL="469900" marR="0" rtl="0" algn="l">
              <a:lnSpc>
                <a:spcPct val="119583"/>
              </a:lnSpc>
              <a:spcBef>
                <a:spcPts val="0"/>
              </a:spcBef>
              <a:spcAft>
                <a:spcPts val="0"/>
              </a:spcAft>
              <a:buNone/>
            </a:pPr>
            <a:r>
              <a:rPr b="0" i="0" lang="en-US" sz="2400" u="none" cap="none" strike="noStrike">
                <a:solidFill>
                  <a:schemeClr val="dk1"/>
                </a:solidFill>
                <a:latin typeface="Arial"/>
                <a:ea typeface="Arial"/>
                <a:cs typeface="Arial"/>
                <a:sym typeface="Arial"/>
              </a:rPr>
              <a:t>of </a:t>
            </a:r>
            <a:r>
              <a:rPr b="1" i="0" lang="en-US" sz="2400" u="none" cap="none" strike="noStrike">
                <a:solidFill>
                  <a:schemeClr val="dk1"/>
                </a:solidFill>
                <a:latin typeface="Arial"/>
                <a:ea typeface="Arial"/>
                <a:cs typeface="Arial"/>
                <a:sym typeface="Arial"/>
              </a:rPr>
              <a:t>points </a:t>
            </a:r>
            <a:r>
              <a:rPr b="0" i="0" lang="en-US" sz="2400" u="none" cap="none" strike="noStrike">
                <a:solidFill>
                  <a:schemeClr val="dk1"/>
                </a:solidFill>
                <a:latin typeface="Arial"/>
                <a:ea typeface="Arial"/>
                <a:cs typeface="Arial"/>
                <a:sym typeface="Arial"/>
              </a:rPr>
              <a:t>in some </a:t>
            </a:r>
            <a:r>
              <a:rPr b="1" i="0" lang="en-US" sz="2400" u="none" cap="none" strike="noStrike">
                <a:solidFill>
                  <a:schemeClr val="dk1"/>
                </a:solidFill>
                <a:latin typeface="Arial"/>
                <a:ea typeface="Arial"/>
                <a:cs typeface="Arial"/>
                <a:sym typeface="Arial"/>
              </a:rPr>
              <a:t>granularity </a:t>
            </a:r>
            <a:r>
              <a:rPr b="0" i="0" lang="en-US" sz="2400" u="none" cap="none" strike="noStrike">
                <a:solidFill>
                  <a:schemeClr val="dk1"/>
                </a:solidFill>
                <a:latin typeface="Arial"/>
                <a:ea typeface="Arial"/>
                <a:cs typeface="Arial"/>
                <a:sym typeface="Arial"/>
              </a:rPr>
              <a:t>that is determined by the application.</a:t>
            </a:r>
            <a:endParaRPr b="0" i="0" sz="2400" u="none" cap="none" strike="noStrike">
              <a:solidFill>
                <a:schemeClr val="dk1"/>
              </a:solidFill>
              <a:latin typeface="Arial"/>
              <a:ea typeface="Arial"/>
              <a:cs typeface="Arial"/>
              <a:sym typeface="Arial"/>
            </a:endParaRPr>
          </a:p>
          <a:p>
            <a:pPr indent="-457200" lvl="0" marL="469900" marR="5080" rtl="0" algn="l">
              <a:lnSpc>
                <a:spcPct val="100000"/>
              </a:lnSpc>
              <a:spcBef>
                <a:spcPts val="180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Temporal database researchers have used the term </a:t>
            </a:r>
            <a:r>
              <a:rPr b="1" i="0" lang="en-US" sz="2400" u="none" cap="none" strike="noStrike">
                <a:solidFill>
                  <a:schemeClr val="dk1"/>
                </a:solidFill>
                <a:latin typeface="Arial"/>
                <a:ea typeface="Arial"/>
                <a:cs typeface="Arial"/>
                <a:sym typeface="Arial"/>
              </a:rPr>
              <a:t>chronon </a:t>
            </a:r>
            <a:r>
              <a:rPr b="0" i="0" lang="en-US" sz="2400" u="none" cap="none" strike="noStrike">
                <a:solidFill>
                  <a:schemeClr val="dk1"/>
                </a:solidFill>
                <a:latin typeface="Arial"/>
                <a:ea typeface="Arial"/>
                <a:cs typeface="Arial"/>
                <a:sym typeface="Arial"/>
              </a:rPr>
              <a:t>instead of  point to describe the minimal granularity for a particular application.</a:t>
            </a:r>
            <a:endParaRPr b="0" i="0" sz="2400" u="none" cap="none" strike="noStrike">
              <a:solidFill>
                <a:schemeClr val="dk1"/>
              </a:solidFill>
              <a:latin typeface="Arial"/>
              <a:ea typeface="Arial"/>
              <a:cs typeface="Arial"/>
              <a:sym typeface="Arial"/>
            </a:endParaRPr>
          </a:p>
          <a:p>
            <a:pPr indent="-457200" lvl="0" marL="469900" marR="0" rtl="0" algn="l">
              <a:lnSpc>
                <a:spcPct val="100000"/>
              </a:lnSpc>
              <a:spcBef>
                <a:spcPts val="1805"/>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A </a:t>
            </a:r>
            <a:r>
              <a:rPr b="1" i="0" lang="en-US" sz="2400" u="none" cap="none" strike="noStrike">
                <a:solidFill>
                  <a:schemeClr val="dk1"/>
                </a:solidFill>
                <a:latin typeface="Arial"/>
                <a:ea typeface="Arial"/>
                <a:cs typeface="Arial"/>
                <a:sym typeface="Arial"/>
              </a:rPr>
              <a:t>calendar </a:t>
            </a:r>
            <a:r>
              <a:rPr b="0" i="0" lang="en-US" sz="2400" u="none" cap="none" strike="noStrike">
                <a:solidFill>
                  <a:schemeClr val="dk1"/>
                </a:solidFill>
                <a:latin typeface="Arial"/>
                <a:ea typeface="Arial"/>
                <a:cs typeface="Arial"/>
                <a:sym typeface="Arial"/>
              </a:rPr>
              <a:t>organizes time into different time units for convenience.</a:t>
            </a:r>
            <a:endParaRPr b="0" i="0" sz="2400" u="none" cap="none" strike="noStrike">
              <a:solidFill>
                <a:schemeClr val="dk1"/>
              </a:solidFill>
              <a:latin typeface="Arial"/>
              <a:ea typeface="Arial"/>
              <a:cs typeface="Arial"/>
              <a:sym typeface="Arial"/>
            </a:endParaRPr>
          </a:p>
          <a:p>
            <a:pPr indent="-457200" lvl="0" marL="469900" marR="5715" rtl="0" algn="l">
              <a:lnSpc>
                <a:spcPct val="100000"/>
              </a:lnSpc>
              <a:spcBef>
                <a:spcPts val="180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Various	calendars	are	used	by	various	cultures	(such	as	Gregorian  (western), Chinese, Islamic, Hindu, Jewish, Coptic etc.).</a:t>
            </a:r>
            <a:endParaRPr b="0" i="0" sz="2400" u="none" cap="none" strike="noStrike">
              <a:solidFill>
                <a:schemeClr val="dk1"/>
              </a:solidFill>
              <a:latin typeface="Arial"/>
              <a:ea typeface="Arial"/>
              <a:cs typeface="Arial"/>
              <a:sym typeface="Arial"/>
            </a:endParaRPr>
          </a:p>
        </p:txBody>
      </p:sp>
      <p:sp>
        <p:nvSpPr>
          <p:cNvPr id="726" name="Google Shape;726;p98"/>
          <p:cNvSpPr txBox="1"/>
          <p:nvPr/>
        </p:nvSpPr>
        <p:spPr>
          <a:xfrm>
            <a:off x="10663555" y="460705"/>
            <a:ext cx="21717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888888"/>
                </a:solidFill>
                <a:latin typeface="Arial"/>
                <a:ea typeface="Arial"/>
                <a:cs typeface="Arial"/>
                <a:sym typeface="Arial"/>
              </a:rPr>
              <a:t>8</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99"/>
          <p:cNvSpPr txBox="1"/>
          <p:nvPr>
            <p:ph type="title"/>
          </p:nvPr>
        </p:nvSpPr>
        <p:spPr>
          <a:xfrm>
            <a:off x="1007465" y="475234"/>
            <a:ext cx="5785485" cy="574040"/>
          </a:xfrm>
          <a:prstGeom prst="rect">
            <a:avLst/>
          </a:prstGeom>
          <a:noFill/>
          <a:ln>
            <a:noFill/>
          </a:ln>
        </p:spPr>
        <p:txBody>
          <a:bodyPr anchorCtr="0" anchor="b" bIns="0" lIns="0" spcFirstLastPara="1" rIns="0" wrap="square" tIns="12700">
            <a:spAutoFit/>
          </a:bodyPr>
          <a:lstStyle/>
          <a:p>
            <a:pPr indent="0" lvl="0" marL="12700" rtl="0" algn="l">
              <a:lnSpc>
                <a:spcPct val="100000"/>
              </a:lnSpc>
              <a:spcBef>
                <a:spcPts val="0"/>
              </a:spcBef>
              <a:spcAft>
                <a:spcPts val="0"/>
              </a:spcAft>
              <a:buNone/>
            </a:pPr>
            <a:r>
              <a:rPr lang="en-US"/>
              <a:t>Time Representation in SQL</a:t>
            </a:r>
            <a:endParaRPr/>
          </a:p>
        </p:txBody>
      </p:sp>
      <p:sp>
        <p:nvSpPr>
          <p:cNvPr id="732" name="Google Shape;732;p99"/>
          <p:cNvSpPr txBox="1"/>
          <p:nvPr/>
        </p:nvSpPr>
        <p:spPr>
          <a:xfrm>
            <a:off x="1007465" y="1368374"/>
            <a:ext cx="10106660" cy="5223510"/>
          </a:xfrm>
          <a:prstGeom prst="rect">
            <a:avLst/>
          </a:prstGeom>
          <a:noFill/>
          <a:ln>
            <a:noFill/>
          </a:ln>
        </p:spPr>
        <p:txBody>
          <a:bodyPr anchorCtr="0" anchor="t" bIns="0" lIns="0" spcFirstLastPara="1" rIns="0" wrap="square" tIns="12700">
            <a:spAutoFit/>
          </a:bodyPr>
          <a:lstStyle/>
          <a:p>
            <a:pPr indent="-457833" lvl="0" marL="469900" marR="0" rtl="0" algn="l">
              <a:lnSpc>
                <a:spcPct val="100000"/>
              </a:lnSpc>
              <a:spcBef>
                <a:spcPts val="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In	SQL2,	temporal	data	types	include	DATE,	TIME,	TIMESTAMP,</a:t>
            </a:r>
            <a:endParaRPr b="0" i="0" sz="2400" u="none" cap="none" strike="noStrike">
              <a:solidFill>
                <a:schemeClr val="dk1"/>
              </a:solidFill>
              <a:latin typeface="Arial"/>
              <a:ea typeface="Arial"/>
              <a:cs typeface="Arial"/>
              <a:sym typeface="Arial"/>
            </a:endParaRPr>
          </a:p>
          <a:p>
            <a:pPr indent="0" lvl="0" marL="469900" marR="0" rtl="0" algn="l">
              <a:lnSpc>
                <a:spcPct val="100000"/>
              </a:lnSpc>
              <a:spcBef>
                <a:spcPts val="5"/>
              </a:spcBef>
              <a:spcAft>
                <a:spcPts val="0"/>
              </a:spcAft>
              <a:buNone/>
            </a:pPr>
            <a:r>
              <a:rPr b="0" i="0" lang="en-US" sz="2400" u="none" cap="none" strike="noStrike">
                <a:solidFill>
                  <a:schemeClr val="dk1"/>
                </a:solidFill>
                <a:latin typeface="Arial"/>
                <a:ea typeface="Arial"/>
                <a:cs typeface="Arial"/>
                <a:sym typeface="Arial"/>
              </a:rPr>
              <a:t>INTERVAL, and PERIOD.</a:t>
            </a:r>
            <a:endParaRPr b="0" i="0" sz="2400" u="none" cap="none" strike="noStrike">
              <a:solidFill>
                <a:schemeClr val="dk1"/>
              </a:solidFill>
              <a:latin typeface="Arial"/>
              <a:ea typeface="Arial"/>
              <a:cs typeface="Arial"/>
              <a:sym typeface="Arial"/>
            </a:endParaRPr>
          </a:p>
          <a:p>
            <a:pPr indent="-457833" lvl="0" marL="469900" marR="5715" rtl="0" algn="just">
              <a:lnSpc>
                <a:spcPct val="100000"/>
              </a:lnSpc>
              <a:spcBef>
                <a:spcPts val="1800"/>
              </a:spcBef>
              <a:spcAft>
                <a:spcPts val="0"/>
              </a:spcAft>
              <a:buClr>
                <a:srgbClr val="FF0000"/>
              </a:buClr>
              <a:buSzPts val="1900"/>
              <a:buFont typeface="Noto Sans Symbols"/>
              <a:buChar char="❑"/>
            </a:pPr>
            <a:r>
              <a:rPr b="0" i="0" lang="en-US" sz="2400" u="none" cap="none" strike="noStrike">
                <a:solidFill>
                  <a:srgbClr val="FF0000"/>
                </a:solidFill>
                <a:latin typeface="Arial"/>
                <a:ea typeface="Arial"/>
                <a:cs typeface="Arial"/>
                <a:sym typeface="Arial"/>
              </a:rPr>
              <a:t>DATE: </a:t>
            </a:r>
            <a:r>
              <a:rPr b="0" i="0" lang="en-US" sz="2400" u="none" cap="none" strike="noStrike">
                <a:solidFill>
                  <a:schemeClr val="dk1"/>
                </a:solidFill>
                <a:latin typeface="Arial"/>
                <a:ea typeface="Arial"/>
                <a:cs typeface="Arial"/>
                <a:sym typeface="Arial"/>
              </a:rPr>
              <a:t>The type </a:t>
            </a:r>
            <a:r>
              <a:rPr b="1" i="0" lang="en-US" sz="2400" u="none" cap="none" strike="noStrike">
                <a:solidFill>
                  <a:schemeClr val="dk1"/>
                </a:solidFill>
                <a:latin typeface="Arial"/>
                <a:ea typeface="Arial"/>
                <a:cs typeface="Arial"/>
                <a:sym typeface="Arial"/>
              </a:rPr>
              <a:t>date </a:t>
            </a:r>
            <a:r>
              <a:rPr b="0" i="0" lang="en-US" sz="2400" u="none" cap="none" strike="noStrike">
                <a:solidFill>
                  <a:schemeClr val="dk1"/>
                </a:solidFill>
                <a:latin typeface="Arial"/>
                <a:ea typeface="Arial"/>
                <a:cs typeface="Arial"/>
                <a:sym typeface="Arial"/>
              </a:rPr>
              <a:t>contains four digits for the year (1–9999), two  digits for the month (1–12), and two digits for the date (1–31) and  provided specifying Year, Month, and Day as YYYY-MM-DD),</a:t>
            </a:r>
            <a:endParaRPr b="0" i="0" sz="2400" u="none" cap="none" strike="noStrike">
              <a:solidFill>
                <a:schemeClr val="dk1"/>
              </a:solidFill>
              <a:latin typeface="Arial"/>
              <a:ea typeface="Arial"/>
              <a:cs typeface="Arial"/>
              <a:sym typeface="Arial"/>
            </a:endParaRPr>
          </a:p>
          <a:p>
            <a:pPr indent="-457834" lvl="0" marL="469900" marR="6350" rtl="0" algn="just">
              <a:lnSpc>
                <a:spcPct val="100000"/>
              </a:lnSpc>
              <a:spcBef>
                <a:spcPts val="1795"/>
              </a:spcBef>
              <a:spcAft>
                <a:spcPts val="0"/>
              </a:spcAft>
              <a:buClr>
                <a:srgbClr val="FF0000"/>
              </a:buClr>
              <a:buSzPts val="2250"/>
              <a:buFont typeface="Noto Sans Symbols"/>
              <a:buChar char="❑"/>
            </a:pPr>
            <a:r>
              <a:rPr b="0" i="0" lang="en-US" sz="2800" u="none" cap="none" strike="noStrike">
                <a:solidFill>
                  <a:srgbClr val="FF0000"/>
                </a:solidFill>
                <a:latin typeface="Arial"/>
                <a:ea typeface="Arial"/>
                <a:cs typeface="Arial"/>
                <a:sym typeface="Arial"/>
              </a:rPr>
              <a:t>TIME: </a:t>
            </a:r>
            <a:r>
              <a:rPr b="0" i="0" lang="en-US" sz="2400" u="none" cap="none" strike="noStrike">
                <a:solidFill>
                  <a:schemeClr val="dk1"/>
                </a:solidFill>
                <a:latin typeface="Arial"/>
                <a:ea typeface="Arial"/>
                <a:cs typeface="Arial"/>
                <a:sym typeface="Arial"/>
              </a:rPr>
              <a:t>The type time contains two digits for the hour, two digits for the  minute, and two digits for the second, plus optional fractional digits and  provided specifying Hour, Minute, and Second as HH:MM:SS,</a:t>
            </a:r>
            <a:endParaRPr b="0" i="0" sz="2400" u="none" cap="none" strike="noStrike">
              <a:solidFill>
                <a:schemeClr val="dk1"/>
              </a:solidFill>
              <a:latin typeface="Arial"/>
              <a:ea typeface="Arial"/>
              <a:cs typeface="Arial"/>
              <a:sym typeface="Arial"/>
            </a:endParaRPr>
          </a:p>
          <a:p>
            <a:pPr indent="-515619" lvl="0" marL="527685" marR="5715" rtl="0" algn="just">
              <a:lnSpc>
                <a:spcPct val="100000"/>
              </a:lnSpc>
              <a:spcBef>
                <a:spcPts val="1805"/>
              </a:spcBef>
              <a:spcAft>
                <a:spcPts val="0"/>
              </a:spcAft>
              <a:buClr>
                <a:srgbClr val="FF0000"/>
              </a:buClr>
              <a:buSzPts val="2250"/>
              <a:buFont typeface="Noto Sans Symbols"/>
              <a:buChar char="❑"/>
            </a:pPr>
            <a:r>
              <a:rPr b="0" i="0" lang="en-US" sz="2800" u="none" cap="none" strike="noStrike">
                <a:solidFill>
                  <a:srgbClr val="FF0000"/>
                </a:solidFill>
                <a:latin typeface="Arial"/>
                <a:ea typeface="Arial"/>
                <a:cs typeface="Arial"/>
                <a:sym typeface="Arial"/>
              </a:rPr>
              <a:t>TIMESTAMP: </a:t>
            </a:r>
            <a:r>
              <a:rPr b="0" i="0" lang="en-US" sz="2400" u="none" cap="none" strike="noStrike">
                <a:solidFill>
                  <a:schemeClr val="dk1"/>
                </a:solidFill>
                <a:latin typeface="Arial"/>
                <a:ea typeface="Arial"/>
                <a:cs typeface="Arial"/>
                <a:sym typeface="Arial"/>
              </a:rPr>
              <a:t>The type timestamp contains the fields of date and  time, with six fractional digits for the seconds field. (specifying a  Date/Time combination, with options for including sub second divisions  if they are needed),</a:t>
            </a:r>
            <a:endParaRPr b="0" i="0" sz="2400" u="none" cap="none" strike="noStrike">
              <a:solidFill>
                <a:schemeClr val="dk1"/>
              </a:solidFill>
              <a:latin typeface="Arial"/>
              <a:ea typeface="Arial"/>
              <a:cs typeface="Arial"/>
              <a:sym typeface="Arial"/>
            </a:endParaRPr>
          </a:p>
        </p:txBody>
      </p:sp>
      <p:sp>
        <p:nvSpPr>
          <p:cNvPr id="733" name="Google Shape;733;p99"/>
          <p:cNvSpPr txBox="1"/>
          <p:nvPr/>
        </p:nvSpPr>
        <p:spPr>
          <a:xfrm>
            <a:off x="10663555" y="460705"/>
            <a:ext cx="21717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888888"/>
                </a:solidFill>
                <a:latin typeface="Arial"/>
                <a:ea typeface="Arial"/>
                <a:cs typeface="Arial"/>
                <a:sym typeface="Arial"/>
              </a:rPr>
              <a:t>9</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100"/>
          <p:cNvSpPr txBox="1"/>
          <p:nvPr/>
        </p:nvSpPr>
        <p:spPr>
          <a:xfrm>
            <a:off x="858723" y="1560703"/>
            <a:ext cx="10009505" cy="4003675"/>
          </a:xfrm>
          <a:prstGeom prst="rect">
            <a:avLst/>
          </a:prstGeom>
          <a:noFill/>
          <a:ln>
            <a:noFill/>
          </a:ln>
        </p:spPr>
        <p:txBody>
          <a:bodyPr anchorCtr="0" anchor="t" bIns="0" lIns="0" spcFirstLastPara="1" rIns="0" wrap="square" tIns="12700">
            <a:spAutoFit/>
          </a:bodyPr>
          <a:lstStyle/>
          <a:p>
            <a:pPr indent="-457833" lvl="0" marL="469900" marR="7620" rtl="0" algn="just">
              <a:lnSpc>
                <a:spcPct val="100000"/>
              </a:lnSpc>
              <a:spcBef>
                <a:spcPts val="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Since different places in the world have different local times, there is  often a need for specifying the time zone along with the time.</a:t>
            </a:r>
            <a:endParaRPr b="0" i="0" sz="2400" u="none" cap="none" strike="noStrike">
              <a:solidFill>
                <a:schemeClr val="dk1"/>
              </a:solidFill>
              <a:latin typeface="Arial"/>
              <a:ea typeface="Arial"/>
              <a:cs typeface="Arial"/>
              <a:sym typeface="Arial"/>
            </a:endParaRPr>
          </a:p>
          <a:p>
            <a:pPr indent="-457833" lvl="0" marL="469900" marR="5080" rtl="0" algn="just">
              <a:lnSpc>
                <a:spcPct val="100000"/>
              </a:lnSpc>
              <a:spcBef>
                <a:spcPts val="1005"/>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The </a:t>
            </a:r>
            <a:r>
              <a:rPr b="1" i="0" lang="en-US" sz="2400" u="none" cap="none" strike="noStrike">
                <a:solidFill>
                  <a:schemeClr val="dk1"/>
                </a:solidFill>
                <a:latin typeface="Arial"/>
                <a:ea typeface="Arial"/>
                <a:cs typeface="Arial"/>
                <a:sym typeface="Arial"/>
              </a:rPr>
              <a:t>Universal Coordinated Time </a:t>
            </a:r>
            <a:r>
              <a:rPr b="0" i="0" lang="en-US" sz="2400" u="none" cap="none" strike="noStrike">
                <a:solidFill>
                  <a:schemeClr val="dk1"/>
                </a:solidFill>
                <a:latin typeface="Arial"/>
                <a:ea typeface="Arial"/>
                <a:cs typeface="Arial"/>
                <a:sym typeface="Arial"/>
              </a:rPr>
              <a:t>(</a:t>
            </a:r>
            <a:r>
              <a:rPr b="1" i="0" lang="en-US" sz="2400" u="none" cap="none" strike="noStrike">
                <a:solidFill>
                  <a:schemeClr val="dk1"/>
                </a:solidFill>
                <a:latin typeface="Arial"/>
                <a:ea typeface="Arial"/>
                <a:cs typeface="Arial"/>
                <a:sym typeface="Arial"/>
              </a:rPr>
              <a:t>UTC</a:t>
            </a:r>
            <a:r>
              <a:rPr b="0" i="0" lang="en-US" sz="2400" u="none" cap="none" strike="noStrike">
                <a:solidFill>
                  <a:schemeClr val="dk1"/>
                </a:solidFill>
                <a:latin typeface="Arial"/>
                <a:ea typeface="Arial"/>
                <a:cs typeface="Arial"/>
                <a:sym typeface="Arial"/>
              </a:rPr>
              <a:t>) is a standard reference point  for specifying time, with local times defined as offsets from UTC. (</a:t>
            </a:r>
            <a:r>
              <a:rPr b="0" i="0" lang="en-US" sz="2000" u="none" cap="none" strike="noStrike">
                <a:solidFill>
                  <a:schemeClr val="dk1"/>
                </a:solidFill>
                <a:latin typeface="Arial"/>
                <a:ea typeface="Arial"/>
                <a:cs typeface="Arial"/>
                <a:sym typeface="Arial"/>
              </a:rPr>
              <a:t>The  standard abbreviation is UTC, rather than UCT, since it is an abbreviation of  “Universal Coordinated Time” written in French as </a:t>
            </a:r>
            <a:r>
              <a:rPr b="0" i="1" lang="en-US" sz="2100" u="none" cap="none" strike="noStrike">
                <a:solidFill>
                  <a:schemeClr val="dk1"/>
                </a:solidFill>
                <a:latin typeface="Arial"/>
                <a:ea typeface="Arial"/>
                <a:cs typeface="Arial"/>
                <a:sym typeface="Arial"/>
              </a:rPr>
              <a:t>universel temps coordonne ´</a:t>
            </a:r>
            <a:r>
              <a:rPr b="0" i="0" lang="en-US" sz="2000" u="none" cap="none" strike="noStrike">
                <a:solidFill>
                  <a:schemeClr val="dk1"/>
                </a:solidFill>
                <a:latin typeface="Arial"/>
                <a:ea typeface="Arial"/>
                <a:cs typeface="Arial"/>
                <a:sym typeface="Arial"/>
              </a:rPr>
              <a:t>.</a:t>
            </a:r>
            <a:r>
              <a:rPr b="0"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a:p>
            <a:pPr indent="-457833" lvl="0" marL="469900" marR="0" rtl="0" algn="just">
              <a:lnSpc>
                <a:spcPct val="100000"/>
              </a:lnSpc>
              <a:spcBef>
                <a:spcPts val="100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INTERVAL (a relative time duration, such as 10 days or 250 minutes),</a:t>
            </a:r>
            <a:endParaRPr b="0" i="0" sz="2400" u="none" cap="none" strike="noStrike">
              <a:solidFill>
                <a:schemeClr val="dk1"/>
              </a:solidFill>
              <a:latin typeface="Arial"/>
              <a:ea typeface="Arial"/>
              <a:cs typeface="Arial"/>
              <a:sym typeface="Arial"/>
            </a:endParaRPr>
          </a:p>
          <a:p>
            <a:pPr indent="-457833" lvl="0" marL="469900" marR="8255" rtl="0" algn="just">
              <a:lnSpc>
                <a:spcPct val="115200"/>
              </a:lnSpc>
              <a:spcBef>
                <a:spcPts val="1095"/>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PERIOD (an </a:t>
            </a:r>
            <a:r>
              <a:rPr b="0" i="1" lang="en-US" sz="2500" u="none" cap="none" strike="noStrike">
                <a:solidFill>
                  <a:schemeClr val="dk1"/>
                </a:solidFill>
                <a:latin typeface="Arial"/>
                <a:ea typeface="Arial"/>
                <a:cs typeface="Arial"/>
                <a:sym typeface="Arial"/>
              </a:rPr>
              <a:t>anchored </a:t>
            </a:r>
            <a:r>
              <a:rPr b="0" i="0" lang="en-US" sz="2400" u="none" cap="none" strike="noStrike">
                <a:solidFill>
                  <a:schemeClr val="dk1"/>
                </a:solidFill>
                <a:latin typeface="Arial"/>
                <a:ea typeface="Arial"/>
                <a:cs typeface="Arial"/>
                <a:sym typeface="Arial"/>
              </a:rPr>
              <a:t>time duration with a fixed starting point, such  as the 10-day period from January 1, 2009, to January 10, 2009,  inclusive).</a:t>
            </a:r>
            <a:endParaRPr b="0" i="0" sz="2400" u="none" cap="none" strike="noStrike">
              <a:solidFill>
                <a:schemeClr val="dk1"/>
              </a:solidFill>
              <a:latin typeface="Arial"/>
              <a:ea typeface="Arial"/>
              <a:cs typeface="Arial"/>
              <a:sym typeface="Arial"/>
            </a:endParaRPr>
          </a:p>
        </p:txBody>
      </p:sp>
      <p:sp>
        <p:nvSpPr>
          <p:cNvPr id="739" name="Google Shape;739;p100"/>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888888"/>
                </a:solidFill>
                <a:latin typeface="Arial"/>
                <a:ea typeface="Arial"/>
                <a:cs typeface="Arial"/>
                <a:sym typeface="Arial"/>
              </a:rPr>
              <a:t>10</a:t>
            </a:r>
            <a:endParaRPr b="0" i="0" sz="2800" u="none" cap="none" strike="noStrike">
              <a:solidFill>
                <a:schemeClr val="dk1"/>
              </a:solidFill>
              <a:latin typeface="Arial"/>
              <a:ea typeface="Arial"/>
              <a:cs typeface="Arial"/>
              <a:sym typeface="Arial"/>
            </a:endParaRPr>
          </a:p>
        </p:txBody>
      </p:sp>
      <p:sp>
        <p:nvSpPr>
          <p:cNvPr id="740" name="Google Shape;740;p100"/>
          <p:cNvSpPr txBox="1"/>
          <p:nvPr>
            <p:ph type="title"/>
          </p:nvPr>
        </p:nvSpPr>
        <p:spPr>
          <a:xfrm>
            <a:off x="724916" y="475234"/>
            <a:ext cx="5785485" cy="574040"/>
          </a:xfrm>
          <a:prstGeom prst="rect">
            <a:avLst/>
          </a:prstGeom>
          <a:noFill/>
          <a:ln>
            <a:noFill/>
          </a:ln>
        </p:spPr>
        <p:txBody>
          <a:bodyPr anchorCtr="0" anchor="b" bIns="0" lIns="0" spcFirstLastPara="1" rIns="0" wrap="square" tIns="12700">
            <a:spAutoFit/>
          </a:bodyPr>
          <a:lstStyle/>
          <a:p>
            <a:pPr indent="0" lvl="0" marL="12700" rtl="0" algn="l">
              <a:lnSpc>
                <a:spcPct val="100000"/>
              </a:lnSpc>
              <a:spcBef>
                <a:spcPts val="0"/>
              </a:spcBef>
              <a:spcAft>
                <a:spcPts val="0"/>
              </a:spcAft>
              <a:buNone/>
            </a:pPr>
            <a:r>
              <a:rPr lang="en-US"/>
              <a:t>Time Representation in SQL</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101"/>
          <p:cNvSpPr txBox="1"/>
          <p:nvPr>
            <p:ph type="title"/>
          </p:nvPr>
        </p:nvSpPr>
        <p:spPr>
          <a:xfrm>
            <a:off x="724916" y="476757"/>
            <a:ext cx="8144509" cy="1001394"/>
          </a:xfrm>
          <a:prstGeom prst="rect">
            <a:avLst/>
          </a:prstGeom>
          <a:noFill/>
          <a:ln>
            <a:noFill/>
          </a:ln>
        </p:spPr>
        <p:txBody>
          <a:bodyPr anchorCtr="0" anchor="b" bIns="0" lIns="0" spcFirstLastPara="1" rIns="0" wrap="square" tIns="13325">
            <a:spAutoFit/>
          </a:bodyPr>
          <a:lstStyle/>
          <a:p>
            <a:pPr indent="0" lvl="0" marL="12700" marR="5080" rtl="0" algn="l">
              <a:lnSpc>
                <a:spcPct val="100000"/>
              </a:lnSpc>
              <a:spcBef>
                <a:spcPts val="0"/>
              </a:spcBef>
              <a:spcAft>
                <a:spcPts val="0"/>
              </a:spcAft>
              <a:buNone/>
            </a:pPr>
            <a:r>
              <a:rPr b="1" lang="en-US" sz="3200">
                <a:latin typeface="Arial"/>
                <a:ea typeface="Arial"/>
                <a:cs typeface="Arial"/>
                <a:sym typeface="Arial"/>
              </a:rPr>
              <a:t>Event Information Versus Duration (or State)  Information</a:t>
            </a:r>
            <a:endParaRPr sz="3200">
              <a:latin typeface="Arial"/>
              <a:ea typeface="Arial"/>
              <a:cs typeface="Arial"/>
              <a:sym typeface="Arial"/>
            </a:endParaRPr>
          </a:p>
        </p:txBody>
      </p:sp>
      <p:sp>
        <p:nvSpPr>
          <p:cNvPr id="746" name="Google Shape;746;p101"/>
          <p:cNvSpPr txBox="1"/>
          <p:nvPr/>
        </p:nvSpPr>
        <p:spPr>
          <a:xfrm>
            <a:off x="1182116" y="1507363"/>
            <a:ext cx="9326880" cy="4598670"/>
          </a:xfrm>
          <a:prstGeom prst="rect">
            <a:avLst/>
          </a:prstGeom>
          <a:noFill/>
          <a:ln>
            <a:noFill/>
          </a:ln>
        </p:spPr>
        <p:txBody>
          <a:bodyPr anchorCtr="0" anchor="t" bIns="0" lIns="0" spcFirstLastPara="1" rIns="0" wrap="square" tIns="13325">
            <a:spAutoFit/>
          </a:bodyPr>
          <a:lstStyle/>
          <a:p>
            <a:pPr indent="-457834" lvl="0" marL="469900" marR="5080" rtl="0" algn="just">
              <a:lnSpc>
                <a:spcPct val="100000"/>
              </a:lnSpc>
              <a:spcBef>
                <a:spcPts val="0"/>
              </a:spcBef>
              <a:spcAft>
                <a:spcPts val="0"/>
              </a:spcAft>
              <a:buClr>
                <a:schemeClr val="dk1"/>
              </a:buClr>
              <a:buSzPts val="2050"/>
              <a:buFont typeface="Noto Sans Symbols"/>
              <a:buChar char="❑"/>
            </a:pPr>
            <a:r>
              <a:rPr b="0" i="0" lang="en-US" sz="2600" u="none" cap="none" strike="noStrike">
                <a:solidFill>
                  <a:schemeClr val="dk1"/>
                </a:solidFill>
                <a:latin typeface="Arial"/>
                <a:ea typeface="Arial"/>
                <a:cs typeface="Arial"/>
                <a:sym typeface="Arial"/>
              </a:rPr>
              <a:t>A temporal database will store information concerning when  certain events occur, or when certain facts are considered to  be true.</a:t>
            </a:r>
            <a:endParaRPr b="0" i="0" sz="2600" u="none" cap="none" strike="noStrike">
              <a:solidFill>
                <a:schemeClr val="dk1"/>
              </a:solidFill>
              <a:latin typeface="Arial"/>
              <a:ea typeface="Arial"/>
              <a:cs typeface="Arial"/>
              <a:sym typeface="Arial"/>
            </a:endParaRPr>
          </a:p>
          <a:p>
            <a:pPr indent="-457834" lvl="0" marL="469900" marR="0" rtl="0" algn="just">
              <a:lnSpc>
                <a:spcPct val="100000"/>
              </a:lnSpc>
              <a:spcBef>
                <a:spcPts val="1195"/>
              </a:spcBef>
              <a:spcAft>
                <a:spcPts val="0"/>
              </a:spcAft>
              <a:buClr>
                <a:schemeClr val="dk1"/>
              </a:buClr>
              <a:buSzPts val="2050"/>
              <a:buFont typeface="Noto Sans Symbols"/>
              <a:buChar char="❑"/>
            </a:pPr>
            <a:r>
              <a:rPr b="0" i="0" lang="en-US" sz="2600" u="none" cap="none" strike="noStrike">
                <a:solidFill>
                  <a:schemeClr val="dk1"/>
                </a:solidFill>
                <a:latin typeface="Arial"/>
                <a:ea typeface="Arial"/>
                <a:cs typeface="Arial"/>
                <a:sym typeface="Arial"/>
              </a:rPr>
              <a:t>There are several different types of temporal information.</a:t>
            </a:r>
            <a:endParaRPr b="0" i="0" sz="2600" u="none" cap="none" strike="noStrike">
              <a:solidFill>
                <a:schemeClr val="dk1"/>
              </a:solidFill>
              <a:latin typeface="Arial"/>
              <a:ea typeface="Arial"/>
              <a:cs typeface="Arial"/>
              <a:sym typeface="Arial"/>
            </a:endParaRPr>
          </a:p>
          <a:p>
            <a:pPr indent="-457834" lvl="0" marL="469900" marR="5080" rtl="0" algn="l">
              <a:lnSpc>
                <a:spcPct val="100000"/>
              </a:lnSpc>
              <a:spcBef>
                <a:spcPts val="1205"/>
              </a:spcBef>
              <a:spcAft>
                <a:spcPts val="0"/>
              </a:spcAft>
              <a:buClr>
                <a:schemeClr val="dk1"/>
              </a:buClr>
              <a:buSzPts val="2050"/>
              <a:buFont typeface="Noto Sans Symbols"/>
              <a:buChar char="❑"/>
            </a:pPr>
            <a:r>
              <a:rPr b="1" i="0" lang="en-US" sz="2600" u="none" cap="none" strike="noStrike">
                <a:solidFill>
                  <a:schemeClr val="dk1"/>
                </a:solidFill>
                <a:latin typeface="Arial"/>
                <a:ea typeface="Arial"/>
                <a:cs typeface="Arial"/>
                <a:sym typeface="Arial"/>
              </a:rPr>
              <a:t>Point events </a:t>
            </a:r>
            <a:r>
              <a:rPr b="0" i="0" lang="en-US" sz="2600" u="none" cap="none" strike="noStrike">
                <a:solidFill>
                  <a:schemeClr val="dk1"/>
                </a:solidFill>
                <a:latin typeface="Arial"/>
                <a:ea typeface="Arial"/>
                <a:cs typeface="Arial"/>
                <a:sym typeface="Arial"/>
              </a:rPr>
              <a:t>or </a:t>
            </a:r>
            <a:r>
              <a:rPr b="1" i="0" lang="en-US" sz="2600" u="none" cap="none" strike="noStrike">
                <a:solidFill>
                  <a:schemeClr val="dk1"/>
                </a:solidFill>
                <a:latin typeface="Arial"/>
                <a:ea typeface="Arial"/>
                <a:cs typeface="Arial"/>
                <a:sym typeface="Arial"/>
              </a:rPr>
              <a:t>facts </a:t>
            </a:r>
            <a:r>
              <a:rPr b="0" i="0" lang="en-US" sz="2600" u="none" cap="none" strike="noStrike">
                <a:solidFill>
                  <a:schemeClr val="dk1"/>
                </a:solidFill>
                <a:latin typeface="Arial"/>
                <a:ea typeface="Arial"/>
                <a:cs typeface="Arial"/>
                <a:sym typeface="Arial"/>
              </a:rPr>
              <a:t>are typically associated in the database  with a </a:t>
            </a:r>
            <a:r>
              <a:rPr b="1" i="0" lang="en-US" sz="2600" u="none" cap="none" strike="noStrike">
                <a:solidFill>
                  <a:schemeClr val="dk1"/>
                </a:solidFill>
                <a:latin typeface="Arial"/>
                <a:ea typeface="Arial"/>
                <a:cs typeface="Arial"/>
                <a:sym typeface="Arial"/>
              </a:rPr>
              <a:t>single time point </a:t>
            </a:r>
            <a:r>
              <a:rPr b="0" i="0" lang="en-US" sz="2600" u="none" cap="none" strike="noStrike">
                <a:solidFill>
                  <a:schemeClr val="dk1"/>
                </a:solidFill>
                <a:latin typeface="Arial"/>
                <a:ea typeface="Arial"/>
                <a:cs typeface="Arial"/>
                <a:sym typeface="Arial"/>
              </a:rPr>
              <a:t>in some granularity;</a:t>
            </a:r>
            <a:endParaRPr b="0" i="0" sz="2600" u="none" cap="none" strike="noStrike">
              <a:solidFill>
                <a:schemeClr val="dk1"/>
              </a:solidFill>
              <a:latin typeface="Arial"/>
              <a:ea typeface="Arial"/>
              <a:cs typeface="Arial"/>
              <a:sym typeface="Arial"/>
            </a:endParaRPr>
          </a:p>
          <a:p>
            <a:pPr indent="-457834" lvl="0" marL="469900" marR="291465" rtl="0" algn="l">
              <a:lnSpc>
                <a:spcPct val="100000"/>
              </a:lnSpc>
              <a:spcBef>
                <a:spcPts val="1200"/>
              </a:spcBef>
              <a:spcAft>
                <a:spcPts val="0"/>
              </a:spcAft>
              <a:buClr>
                <a:schemeClr val="dk1"/>
              </a:buClr>
              <a:buSzPts val="2050"/>
              <a:buFont typeface="Noto Sans Symbols"/>
              <a:buChar char="❑"/>
            </a:pPr>
            <a:r>
              <a:rPr b="0" i="0" lang="en-US" sz="2600" u="none" cap="none" strike="noStrike">
                <a:solidFill>
                  <a:schemeClr val="dk1"/>
                </a:solidFill>
                <a:latin typeface="Arial"/>
                <a:ea typeface="Arial"/>
                <a:cs typeface="Arial"/>
                <a:sym typeface="Arial"/>
              </a:rPr>
              <a:t>For example, bank deposit, total monthly sales associated  with particular month (say, February 2010).</a:t>
            </a:r>
            <a:endParaRPr b="0" i="0" sz="2600" u="none" cap="none" strike="noStrike">
              <a:solidFill>
                <a:schemeClr val="dk1"/>
              </a:solidFill>
              <a:latin typeface="Arial"/>
              <a:ea typeface="Arial"/>
              <a:cs typeface="Arial"/>
              <a:sym typeface="Arial"/>
            </a:endParaRPr>
          </a:p>
          <a:p>
            <a:pPr indent="-457834" lvl="0" marL="469900" marR="6985" rtl="0" algn="l">
              <a:lnSpc>
                <a:spcPct val="100000"/>
              </a:lnSpc>
              <a:spcBef>
                <a:spcPts val="1200"/>
              </a:spcBef>
              <a:spcAft>
                <a:spcPts val="0"/>
              </a:spcAft>
              <a:buClr>
                <a:schemeClr val="dk1"/>
              </a:buClr>
              <a:buSzPts val="2050"/>
              <a:buFont typeface="Noto Sans Symbols"/>
              <a:buChar char="❑"/>
            </a:pPr>
            <a:r>
              <a:rPr b="0" i="0" lang="en-US" sz="2600" u="none" cap="none" strike="noStrike">
                <a:solidFill>
                  <a:schemeClr val="dk1"/>
                </a:solidFill>
                <a:latin typeface="Arial"/>
                <a:ea typeface="Arial"/>
                <a:cs typeface="Arial"/>
                <a:sym typeface="Arial"/>
              </a:rPr>
              <a:t>This type of information is often represented as </a:t>
            </a:r>
            <a:r>
              <a:rPr b="1" i="0" lang="en-US" sz="2600" u="none" cap="none" strike="noStrike">
                <a:solidFill>
                  <a:schemeClr val="dk1"/>
                </a:solidFill>
                <a:latin typeface="Arial"/>
                <a:ea typeface="Arial"/>
                <a:cs typeface="Arial"/>
                <a:sym typeface="Arial"/>
              </a:rPr>
              <a:t>time series  data</a:t>
            </a:r>
            <a:endParaRPr b="0" i="0" sz="2600" u="none" cap="none" strike="noStrike">
              <a:solidFill>
                <a:schemeClr val="dk1"/>
              </a:solidFill>
              <a:latin typeface="Arial"/>
              <a:ea typeface="Arial"/>
              <a:cs typeface="Arial"/>
              <a:sym typeface="Arial"/>
            </a:endParaRPr>
          </a:p>
        </p:txBody>
      </p:sp>
      <p:sp>
        <p:nvSpPr>
          <p:cNvPr id="747" name="Google Shape;747;p101"/>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888888"/>
                </a:solidFill>
                <a:latin typeface="Arial"/>
                <a:ea typeface="Arial"/>
                <a:cs typeface="Arial"/>
                <a:sym typeface="Arial"/>
              </a:rPr>
              <a:t>11</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02"/>
          <p:cNvSpPr txBox="1"/>
          <p:nvPr>
            <p:ph type="title"/>
          </p:nvPr>
        </p:nvSpPr>
        <p:spPr>
          <a:xfrm>
            <a:off x="724916" y="476757"/>
            <a:ext cx="8144509" cy="1001394"/>
          </a:xfrm>
          <a:prstGeom prst="rect">
            <a:avLst/>
          </a:prstGeom>
          <a:noFill/>
          <a:ln>
            <a:noFill/>
          </a:ln>
        </p:spPr>
        <p:txBody>
          <a:bodyPr anchorCtr="0" anchor="b" bIns="0" lIns="0" spcFirstLastPara="1" rIns="0" wrap="square" tIns="13325">
            <a:spAutoFit/>
          </a:bodyPr>
          <a:lstStyle/>
          <a:p>
            <a:pPr indent="0" lvl="0" marL="12700" marR="5080" rtl="0" algn="l">
              <a:lnSpc>
                <a:spcPct val="100000"/>
              </a:lnSpc>
              <a:spcBef>
                <a:spcPts val="0"/>
              </a:spcBef>
              <a:spcAft>
                <a:spcPts val="0"/>
              </a:spcAft>
              <a:buNone/>
            </a:pPr>
            <a:r>
              <a:rPr b="1" lang="en-US" sz="3200">
                <a:latin typeface="Arial"/>
                <a:ea typeface="Arial"/>
                <a:cs typeface="Arial"/>
                <a:sym typeface="Arial"/>
              </a:rPr>
              <a:t>Event Information Versus Duration (or State)  Information</a:t>
            </a:r>
            <a:endParaRPr sz="3200">
              <a:latin typeface="Arial"/>
              <a:ea typeface="Arial"/>
              <a:cs typeface="Arial"/>
              <a:sym typeface="Arial"/>
            </a:endParaRPr>
          </a:p>
        </p:txBody>
      </p:sp>
      <p:sp>
        <p:nvSpPr>
          <p:cNvPr id="753" name="Google Shape;753;p102"/>
          <p:cNvSpPr txBox="1"/>
          <p:nvPr/>
        </p:nvSpPr>
        <p:spPr>
          <a:xfrm>
            <a:off x="1182725" y="1879219"/>
            <a:ext cx="9092565" cy="3827145"/>
          </a:xfrm>
          <a:prstGeom prst="rect">
            <a:avLst/>
          </a:prstGeom>
          <a:noFill/>
          <a:ln>
            <a:noFill/>
          </a:ln>
        </p:spPr>
        <p:txBody>
          <a:bodyPr anchorCtr="0" anchor="t" bIns="0" lIns="0" spcFirstLastPara="1" rIns="0" wrap="square" tIns="12700">
            <a:spAutoFit/>
          </a:bodyPr>
          <a:lstStyle/>
          <a:p>
            <a:pPr indent="-401320" lvl="0" marL="413384" marR="5715" rtl="0" algn="l">
              <a:lnSpc>
                <a:spcPct val="100000"/>
              </a:lnSpc>
              <a:spcBef>
                <a:spcPts val="0"/>
              </a:spcBef>
              <a:spcAft>
                <a:spcPts val="0"/>
              </a:spcAft>
              <a:buClr>
                <a:schemeClr val="dk1"/>
              </a:buClr>
              <a:buSzPts val="1900"/>
              <a:buFont typeface="Noto Sans Symbols"/>
              <a:buChar char="❑"/>
            </a:pPr>
            <a:r>
              <a:rPr b="1" i="0" lang="en-US" sz="2400" u="none" cap="none" strike="noStrike">
                <a:solidFill>
                  <a:schemeClr val="dk1"/>
                </a:solidFill>
                <a:latin typeface="Arial"/>
                <a:ea typeface="Arial"/>
                <a:cs typeface="Arial"/>
                <a:sym typeface="Arial"/>
              </a:rPr>
              <a:t>Duration	events	</a:t>
            </a:r>
            <a:r>
              <a:rPr b="0" i="0" lang="en-US" sz="2400" u="none" cap="none" strike="noStrike">
                <a:solidFill>
                  <a:schemeClr val="dk1"/>
                </a:solidFill>
                <a:latin typeface="Arial"/>
                <a:ea typeface="Arial"/>
                <a:cs typeface="Arial"/>
                <a:sym typeface="Arial"/>
              </a:rPr>
              <a:t>or	</a:t>
            </a:r>
            <a:r>
              <a:rPr b="1" i="0" lang="en-US" sz="2400" u="none" cap="none" strike="noStrike">
                <a:solidFill>
                  <a:schemeClr val="dk1"/>
                </a:solidFill>
                <a:latin typeface="Arial"/>
                <a:ea typeface="Arial"/>
                <a:cs typeface="Arial"/>
                <a:sym typeface="Arial"/>
              </a:rPr>
              <a:t>facts	</a:t>
            </a:r>
            <a:r>
              <a:rPr b="0" i="0" lang="en-US" sz="2400" u="none" cap="none" strike="noStrike">
                <a:solidFill>
                  <a:schemeClr val="dk1"/>
                </a:solidFill>
                <a:latin typeface="Arial"/>
                <a:ea typeface="Arial"/>
                <a:cs typeface="Arial"/>
                <a:sym typeface="Arial"/>
              </a:rPr>
              <a:t>are	associated	with	a	specific	</a:t>
            </a:r>
            <a:r>
              <a:rPr b="1" i="0" lang="en-US" sz="2400" u="none" cap="none" strike="noStrike">
                <a:solidFill>
                  <a:schemeClr val="dk1"/>
                </a:solidFill>
                <a:latin typeface="Arial"/>
                <a:ea typeface="Arial"/>
                <a:cs typeface="Arial"/>
                <a:sym typeface="Arial"/>
              </a:rPr>
              <a:t>time  period </a:t>
            </a:r>
            <a:r>
              <a:rPr b="0" i="0" lang="en-US" sz="2400" u="none" cap="none" strike="noStrike">
                <a:solidFill>
                  <a:schemeClr val="dk1"/>
                </a:solidFill>
                <a:latin typeface="Arial"/>
                <a:ea typeface="Arial"/>
                <a:cs typeface="Arial"/>
                <a:sym typeface="Arial"/>
              </a:rPr>
              <a:t>in the database;</a:t>
            </a:r>
            <a:endParaRPr b="0" i="0" sz="2400" u="none" cap="none" strike="noStrike">
              <a:solidFill>
                <a:schemeClr val="dk1"/>
              </a:solidFill>
              <a:latin typeface="Arial"/>
              <a:ea typeface="Arial"/>
              <a:cs typeface="Arial"/>
              <a:sym typeface="Arial"/>
            </a:endParaRPr>
          </a:p>
          <a:p>
            <a:pPr indent="-401320" lvl="0" marL="413384" marR="5715" rtl="0" algn="l">
              <a:lnSpc>
                <a:spcPct val="100000"/>
              </a:lnSpc>
              <a:spcBef>
                <a:spcPts val="1005"/>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A	</a:t>
            </a:r>
            <a:r>
              <a:rPr b="1" i="0" lang="en-US" sz="2400" u="none" cap="none" strike="noStrike">
                <a:solidFill>
                  <a:schemeClr val="dk1"/>
                </a:solidFill>
                <a:latin typeface="Arial"/>
                <a:ea typeface="Arial"/>
                <a:cs typeface="Arial"/>
                <a:sym typeface="Arial"/>
              </a:rPr>
              <a:t>time	period	</a:t>
            </a:r>
            <a:r>
              <a:rPr b="0" i="0" lang="en-US" sz="2400" u="none" cap="none" strike="noStrike">
                <a:solidFill>
                  <a:schemeClr val="dk1"/>
                </a:solidFill>
                <a:latin typeface="Arial"/>
                <a:ea typeface="Arial"/>
                <a:cs typeface="Arial"/>
                <a:sym typeface="Arial"/>
              </a:rPr>
              <a:t>is	represented	by	its	</a:t>
            </a:r>
            <a:r>
              <a:rPr b="1" i="0" lang="en-US" sz="2400" u="none" cap="none" strike="noStrike">
                <a:solidFill>
                  <a:schemeClr val="dk1"/>
                </a:solidFill>
                <a:latin typeface="Arial"/>
                <a:ea typeface="Arial"/>
                <a:cs typeface="Arial"/>
                <a:sym typeface="Arial"/>
              </a:rPr>
              <a:t>start	time	</a:t>
            </a:r>
            <a:r>
              <a:rPr b="0" i="0" lang="en-US" sz="2400" u="none" cap="none" strike="noStrike">
                <a:solidFill>
                  <a:schemeClr val="dk1"/>
                </a:solidFill>
                <a:latin typeface="Arial"/>
                <a:ea typeface="Arial"/>
                <a:cs typeface="Arial"/>
                <a:sym typeface="Arial"/>
              </a:rPr>
              <a:t>and	</a:t>
            </a:r>
            <a:r>
              <a:rPr b="1" i="0" lang="en-US" sz="2400" u="none" cap="none" strike="noStrike">
                <a:solidFill>
                  <a:schemeClr val="dk1"/>
                </a:solidFill>
                <a:latin typeface="Arial"/>
                <a:ea typeface="Arial"/>
                <a:cs typeface="Arial"/>
                <a:sym typeface="Arial"/>
              </a:rPr>
              <a:t>end	time  </a:t>
            </a:r>
            <a:r>
              <a:rPr b="0" i="0" lang="en-US" sz="2400" u="none" cap="none" strike="noStrike">
                <a:solidFill>
                  <a:schemeClr val="dk1"/>
                </a:solidFill>
                <a:latin typeface="Arial"/>
                <a:ea typeface="Arial"/>
                <a:cs typeface="Arial"/>
                <a:sym typeface="Arial"/>
              </a:rPr>
              <a:t>points;</a:t>
            </a:r>
            <a:endParaRPr b="0" i="0" sz="2400" u="none" cap="none" strike="noStrike">
              <a:solidFill>
                <a:schemeClr val="dk1"/>
              </a:solidFill>
              <a:latin typeface="Arial"/>
              <a:ea typeface="Arial"/>
              <a:cs typeface="Arial"/>
              <a:sym typeface="Arial"/>
            </a:endParaRPr>
          </a:p>
          <a:p>
            <a:pPr indent="-401320" lvl="0" marL="413384" marR="5080" rtl="0" algn="l">
              <a:lnSpc>
                <a:spcPct val="100000"/>
              </a:lnSpc>
              <a:spcBef>
                <a:spcPts val="100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Time period is often interpreted as the set of all time points from  start-time to end-time inclusive in the specified granularity;</a:t>
            </a:r>
            <a:endParaRPr b="0" i="0" sz="2400" u="none" cap="none" strike="noStrike">
              <a:solidFill>
                <a:schemeClr val="dk1"/>
              </a:solidFill>
              <a:latin typeface="Arial"/>
              <a:ea typeface="Arial"/>
              <a:cs typeface="Arial"/>
              <a:sym typeface="Arial"/>
            </a:endParaRPr>
          </a:p>
          <a:p>
            <a:pPr indent="-401320" lvl="0" marL="413384" marR="560705" rtl="0" algn="l">
              <a:lnSpc>
                <a:spcPct val="100000"/>
              </a:lnSpc>
              <a:spcBef>
                <a:spcPts val="994"/>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For example, employee worked in a company in a company  from August 15, 2003 until November 20, 2008.</a:t>
            </a:r>
            <a:endParaRPr b="0" i="0" sz="2400" u="none" cap="none" strike="noStrike">
              <a:solidFill>
                <a:schemeClr val="dk1"/>
              </a:solidFill>
              <a:latin typeface="Arial"/>
              <a:ea typeface="Arial"/>
              <a:cs typeface="Arial"/>
              <a:sym typeface="Arial"/>
            </a:endParaRPr>
          </a:p>
          <a:p>
            <a:pPr indent="-401320" lvl="0" marL="413384" marR="0" rtl="0" algn="l">
              <a:lnSpc>
                <a:spcPct val="100000"/>
              </a:lnSpc>
              <a:spcBef>
                <a:spcPts val="101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The above period is represented as [2003-08-15, 2008-11-20].</a:t>
            </a:r>
            <a:endParaRPr b="0" i="0" sz="2400" u="none" cap="none" strike="noStrike">
              <a:solidFill>
                <a:schemeClr val="dk1"/>
              </a:solidFill>
              <a:latin typeface="Arial"/>
              <a:ea typeface="Arial"/>
              <a:cs typeface="Arial"/>
              <a:sym typeface="Arial"/>
            </a:endParaRPr>
          </a:p>
        </p:txBody>
      </p:sp>
      <p:sp>
        <p:nvSpPr>
          <p:cNvPr id="754" name="Google Shape;754;p102"/>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888888"/>
                </a:solidFill>
                <a:latin typeface="Arial"/>
                <a:ea typeface="Arial"/>
                <a:cs typeface="Arial"/>
                <a:sym typeface="Arial"/>
              </a:rPr>
              <a:t>12</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103"/>
          <p:cNvSpPr txBox="1"/>
          <p:nvPr>
            <p:ph type="title"/>
          </p:nvPr>
        </p:nvSpPr>
        <p:spPr>
          <a:xfrm>
            <a:off x="817514" y="1062966"/>
            <a:ext cx="9242425" cy="443711"/>
          </a:xfrm>
          <a:prstGeom prst="rect">
            <a:avLst/>
          </a:prstGeom>
          <a:noFill/>
          <a:ln>
            <a:noFill/>
          </a:ln>
        </p:spPr>
        <p:txBody>
          <a:bodyPr anchorCtr="0" anchor="b" bIns="0" lIns="0" spcFirstLastPara="1" rIns="0" wrap="square" tIns="12700">
            <a:spAutoFit/>
          </a:bodyPr>
          <a:lstStyle/>
          <a:p>
            <a:pPr indent="0" lvl="0" marL="12700" rtl="0" algn="l">
              <a:lnSpc>
                <a:spcPct val="100000"/>
              </a:lnSpc>
              <a:spcBef>
                <a:spcPts val="0"/>
              </a:spcBef>
              <a:spcAft>
                <a:spcPts val="0"/>
              </a:spcAft>
              <a:buNone/>
            </a:pPr>
            <a:r>
              <a:rPr b="1" lang="en-US" sz="2800">
                <a:solidFill>
                  <a:srgbClr val="D24717"/>
                </a:solidFill>
                <a:latin typeface="Arial"/>
                <a:ea typeface="Arial"/>
                <a:cs typeface="Arial"/>
                <a:sym typeface="Arial"/>
              </a:rPr>
              <a:t>Valid Time and Transaction Time Dimensions</a:t>
            </a:r>
            <a:endParaRPr/>
          </a:p>
        </p:txBody>
      </p:sp>
      <p:sp>
        <p:nvSpPr>
          <p:cNvPr id="760" name="Google Shape;760;p103"/>
          <p:cNvSpPr txBox="1"/>
          <p:nvPr/>
        </p:nvSpPr>
        <p:spPr>
          <a:xfrm>
            <a:off x="1240637" y="1506677"/>
            <a:ext cx="9476740" cy="3776345"/>
          </a:xfrm>
          <a:prstGeom prst="rect">
            <a:avLst/>
          </a:prstGeom>
          <a:noFill/>
          <a:ln>
            <a:noFill/>
          </a:ln>
        </p:spPr>
        <p:txBody>
          <a:bodyPr anchorCtr="0" anchor="t" bIns="0" lIns="0" spcFirstLastPara="1" rIns="0" wrap="square" tIns="12700">
            <a:spAutoFit/>
          </a:bodyPr>
          <a:lstStyle/>
          <a:p>
            <a:pPr indent="-457833" lvl="0" marL="469900" marR="137160" rtl="0" algn="just">
              <a:lnSpc>
                <a:spcPct val="100000"/>
              </a:lnSpc>
              <a:spcBef>
                <a:spcPts val="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Given a particular event or fact that is associated with a particular  time point or time period in the database, the association may be  interpreted to mean different things. </a:t>
            </a:r>
            <a:endParaRPr b="0" i="0" sz="2400" u="none" cap="none" strike="noStrike">
              <a:solidFill>
                <a:schemeClr val="dk1"/>
              </a:solidFill>
              <a:latin typeface="Arial"/>
              <a:ea typeface="Arial"/>
              <a:cs typeface="Arial"/>
              <a:sym typeface="Arial"/>
            </a:endParaRPr>
          </a:p>
          <a:p>
            <a:pPr indent="-457833" lvl="0" marL="469900" marR="368935" rtl="0" algn="just">
              <a:lnSpc>
                <a:spcPct val="98300"/>
              </a:lnSpc>
              <a:spcBef>
                <a:spcPts val="1255"/>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The most natural interpretation is that the associated time is the  time that the event occurred, or the period during which the fact  was considered to be true </a:t>
            </a:r>
            <a:r>
              <a:rPr b="0" i="1" lang="en-US" sz="2500" u="none" cap="none" strike="noStrike">
                <a:solidFill>
                  <a:schemeClr val="dk1"/>
                </a:solidFill>
                <a:latin typeface="Arial"/>
                <a:ea typeface="Arial"/>
                <a:cs typeface="Arial"/>
                <a:sym typeface="Arial"/>
              </a:rPr>
              <a:t>in the real world.</a:t>
            </a:r>
            <a:endParaRPr b="0" i="0" sz="2500" u="none" cap="none" strike="noStrike">
              <a:solidFill>
                <a:schemeClr val="dk1"/>
              </a:solidFill>
              <a:latin typeface="Arial"/>
              <a:ea typeface="Arial"/>
              <a:cs typeface="Arial"/>
              <a:sym typeface="Arial"/>
            </a:endParaRPr>
          </a:p>
          <a:p>
            <a:pPr indent="-457833" lvl="0" marL="469900" marR="204470" rtl="0" algn="l">
              <a:lnSpc>
                <a:spcPct val="100000"/>
              </a:lnSpc>
              <a:spcBef>
                <a:spcPts val="118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The associated time that the event occurred, or the period during  which the fact was considered to be true is called </a:t>
            </a:r>
            <a:r>
              <a:rPr b="1" i="0" lang="en-US" sz="2400" u="none" cap="none" strike="noStrike">
                <a:solidFill>
                  <a:schemeClr val="dk1"/>
                </a:solidFill>
                <a:latin typeface="Arial"/>
                <a:ea typeface="Arial"/>
                <a:cs typeface="Arial"/>
                <a:sym typeface="Arial"/>
              </a:rPr>
              <a:t>valid time</a:t>
            </a:r>
            <a:r>
              <a:rPr b="0" i="0" lang="en-US" sz="2400" u="none" cap="none" strike="noStrike">
                <a:solidFill>
                  <a:schemeClr val="dk1"/>
                </a:solidFill>
                <a:latin typeface="Arial"/>
                <a:ea typeface="Arial"/>
                <a:cs typeface="Arial"/>
                <a:sym typeface="Arial"/>
              </a:rPr>
              <a:t>; </a:t>
            </a:r>
            <a:endParaRPr b="0" i="0" sz="2400" u="none" cap="none" strike="noStrike">
              <a:solidFill>
                <a:schemeClr val="dk1"/>
              </a:solidFill>
              <a:latin typeface="Arial"/>
              <a:ea typeface="Arial"/>
              <a:cs typeface="Arial"/>
              <a:sym typeface="Arial"/>
            </a:endParaRPr>
          </a:p>
          <a:p>
            <a:pPr indent="-457833" lvl="0" marL="469900" marR="0" rtl="0" algn="l">
              <a:lnSpc>
                <a:spcPct val="100000"/>
              </a:lnSpc>
              <a:spcBef>
                <a:spcPts val="120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The database using this interpretation is called </a:t>
            </a:r>
            <a:r>
              <a:rPr b="1" i="0" lang="en-US" sz="2400" u="none" cap="none" strike="noStrike">
                <a:solidFill>
                  <a:schemeClr val="dk1"/>
                </a:solidFill>
                <a:latin typeface="Arial"/>
                <a:ea typeface="Arial"/>
                <a:cs typeface="Arial"/>
                <a:sym typeface="Arial"/>
              </a:rPr>
              <a:t>valid time database</a:t>
            </a:r>
            <a:endParaRPr b="0" i="0" sz="2400" u="none" cap="none" strike="noStrike">
              <a:solidFill>
                <a:schemeClr val="dk1"/>
              </a:solidFill>
              <a:latin typeface="Arial"/>
              <a:ea typeface="Arial"/>
              <a:cs typeface="Arial"/>
              <a:sym typeface="Arial"/>
            </a:endParaRPr>
          </a:p>
        </p:txBody>
      </p:sp>
      <p:sp>
        <p:nvSpPr>
          <p:cNvPr id="761" name="Google Shape;761;p103"/>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888888"/>
                </a:solidFill>
                <a:latin typeface="Arial"/>
                <a:ea typeface="Arial"/>
                <a:cs typeface="Arial"/>
                <a:sym typeface="Arial"/>
              </a:rPr>
              <a:t>13</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idx="12" type="sldNum"/>
          </p:nvPr>
        </p:nvSpPr>
        <p:spPr>
          <a:xfrm>
            <a:off x="3556000" y="6356351"/>
            <a:ext cx="4470400" cy="365125"/>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69" name="Google Shape;169;p23"/>
          <p:cNvSpPr txBox="1"/>
          <p:nvPr>
            <p:ph type="title"/>
          </p:nvPr>
        </p:nvSpPr>
        <p:spPr>
          <a:xfrm>
            <a:off x="609600" y="704088"/>
            <a:ext cx="110744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Times New Roman"/>
              <a:buNone/>
            </a:pPr>
            <a:r>
              <a:rPr lang="en-US">
                <a:latin typeface="Times New Roman"/>
                <a:ea typeface="Times New Roman"/>
                <a:cs typeface="Times New Roman"/>
                <a:sym typeface="Times New Roman"/>
              </a:rPr>
              <a:t>Security Objectives</a:t>
            </a:r>
            <a:endParaRPr/>
          </a:p>
        </p:txBody>
      </p:sp>
      <p:grpSp>
        <p:nvGrpSpPr>
          <p:cNvPr id="170" name="Google Shape;170;p23"/>
          <p:cNvGrpSpPr/>
          <p:nvPr/>
        </p:nvGrpSpPr>
        <p:grpSpPr>
          <a:xfrm>
            <a:off x="5334000" y="1524000"/>
            <a:ext cx="4802188" cy="2590800"/>
            <a:chOff x="2400" y="960"/>
            <a:chExt cx="3025" cy="1632"/>
          </a:xfrm>
        </p:grpSpPr>
        <p:grpSp>
          <p:nvGrpSpPr>
            <p:cNvPr id="171" name="Google Shape;171;p23"/>
            <p:cNvGrpSpPr/>
            <p:nvPr/>
          </p:nvGrpSpPr>
          <p:grpSpPr>
            <a:xfrm>
              <a:off x="2400" y="1344"/>
              <a:ext cx="1296" cy="1248"/>
              <a:chOff x="2400" y="1344"/>
              <a:chExt cx="1296" cy="1248"/>
            </a:xfrm>
          </p:grpSpPr>
          <p:sp>
            <p:nvSpPr>
              <p:cNvPr id="172" name="Google Shape;172;p23"/>
              <p:cNvSpPr/>
              <p:nvPr/>
            </p:nvSpPr>
            <p:spPr>
              <a:xfrm>
                <a:off x="2400" y="1344"/>
                <a:ext cx="1296" cy="1248"/>
              </a:xfrm>
              <a:prstGeom prst="ellipse">
                <a:avLst/>
              </a:prstGeom>
              <a:noFill/>
              <a:ln cap="sq"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aramond"/>
                  <a:ea typeface="Garamond"/>
                  <a:cs typeface="Garamond"/>
                  <a:sym typeface="Garamond"/>
                </a:endParaRPr>
              </a:p>
            </p:txBody>
          </p:sp>
          <p:sp>
            <p:nvSpPr>
              <p:cNvPr id="173" name="Google Shape;173;p23"/>
              <p:cNvSpPr txBox="1"/>
              <p:nvPr/>
            </p:nvSpPr>
            <p:spPr>
              <a:xfrm>
                <a:off x="2688" y="1568"/>
                <a:ext cx="761" cy="3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2600" u="none" cap="none" strike="noStrike">
                    <a:solidFill>
                      <a:schemeClr val="dk1"/>
                    </a:solidFill>
                    <a:latin typeface="Times New Roman"/>
                    <a:ea typeface="Times New Roman"/>
                    <a:cs typeface="Times New Roman"/>
                    <a:sym typeface="Times New Roman"/>
                  </a:rPr>
                  <a:t>Secrecy</a:t>
                </a:r>
                <a:endParaRPr/>
              </a:p>
            </p:txBody>
          </p:sp>
        </p:grpSp>
        <p:sp>
          <p:nvSpPr>
            <p:cNvPr id="174" name="Google Shape;174;p23"/>
            <p:cNvSpPr txBox="1"/>
            <p:nvPr/>
          </p:nvSpPr>
          <p:spPr>
            <a:xfrm>
              <a:off x="3408" y="960"/>
              <a:ext cx="2017" cy="4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Prevent/detect/deter improper</a:t>
              </a:r>
              <a:endParaRPr/>
            </a:p>
            <a:p>
              <a:pPr indent="0" lvl="0" marL="0" marR="0" rtl="0" algn="l">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Disclosure</a:t>
              </a:r>
              <a:r>
                <a:rPr b="0" i="0" lang="en-US" sz="2000" u="none" cap="none" strike="noStrike">
                  <a:solidFill>
                    <a:schemeClr val="dk1"/>
                  </a:solidFill>
                  <a:latin typeface="Times New Roman"/>
                  <a:ea typeface="Times New Roman"/>
                  <a:cs typeface="Times New Roman"/>
                  <a:sym typeface="Times New Roman"/>
                </a:rPr>
                <a:t> of information</a:t>
              </a:r>
              <a:endParaRPr/>
            </a:p>
          </p:txBody>
        </p:sp>
      </p:grpSp>
      <p:grpSp>
        <p:nvGrpSpPr>
          <p:cNvPr id="175" name="Google Shape;175;p23"/>
          <p:cNvGrpSpPr/>
          <p:nvPr/>
        </p:nvGrpSpPr>
        <p:grpSpPr>
          <a:xfrm>
            <a:off x="6248400" y="3124201"/>
            <a:ext cx="3506788" cy="2682875"/>
            <a:chOff x="2976" y="1968"/>
            <a:chExt cx="2209" cy="1690"/>
          </a:xfrm>
        </p:grpSpPr>
        <p:grpSp>
          <p:nvGrpSpPr>
            <p:cNvPr id="176" name="Google Shape;176;p23"/>
            <p:cNvGrpSpPr/>
            <p:nvPr/>
          </p:nvGrpSpPr>
          <p:grpSpPr>
            <a:xfrm>
              <a:off x="2976" y="1968"/>
              <a:ext cx="1296" cy="1248"/>
              <a:chOff x="2976" y="1968"/>
              <a:chExt cx="1296" cy="1248"/>
            </a:xfrm>
          </p:grpSpPr>
          <p:sp>
            <p:nvSpPr>
              <p:cNvPr id="177" name="Google Shape;177;p23"/>
              <p:cNvSpPr/>
              <p:nvPr/>
            </p:nvSpPr>
            <p:spPr>
              <a:xfrm>
                <a:off x="2976" y="1968"/>
                <a:ext cx="1296" cy="1248"/>
              </a:xfrm>
              <a:prstGeom prst="ellipse">
                <a:avLst/>
              </a:prstGeom>
              <a:noFill/>
              <a:ln cap="sq"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aramond"/>
                  <a:ea typeface="Garamond"/>
                  <a:cs typeface="Garamond"/>
                  <a:sym typeface="Garamond"/>
                </a:endParaRPr>
              </a:p>
            </p:txBody>
          </p:sp>
          <p:sp>
            <p:nvSpPr>
              <p:cNvPr id="178" name="Google Shape;178;p23"/>
              <p:cNvSpPr txBox="1"/>
              <p:nvPr/>
            </p:nvSpPr>
            <p:spPr>
              <a:xfrm>
                <a:off x="3168" y="2544"/>
                <a:ext cx="1009"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2400" u="none" cap="none" strike="noStrike">
                    <a:solidFill>
                      <a:schemeClr val="dk1"/>
                    </a:solidFill>
                    <a:latin typeface="Times New Roman"/>
                    <a:ea typeface="Times New Roman"/>
                    <a:cs typeface="Times New Roman"/>
                    <a:sym typeface="Times New Roman"/>
                  </a:rPr>
                  <a:t>Availability</a:t>
                </a:r>
                <a:endParaRPr/>
              </a:p>
            </p:txBody>
          </p:sp>
        </p:grpSp>
        <p:sp>
          <p:nvSpPr>
            <p:cNvPr id="179" name="Google Shape;179;p23"/>
            <p:cNvSpPr txBox="1"/>
            <p:nvPr/>
          </p:nvSpPr>
          <p:spPr>
            <a:xfrm>
              <a:off x="3168" y="3216"/>
              <a:ext cx="2017" cy="4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Prevent/detect/deter improper</a:t>
              </a:r>
              <a:endParaRPr/>
            </a:p>
            <a:p>
              <a:pPr indent="0" lvl="0" marL="0" marR="0" rtl="0" algn="l">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Denial of access</a:t>
              </a:r>
              <a:r>
                <a:rPr b="0" i="0" lang="en-US" sz="2000" u="none" cap="none" strike="noStrike">
                  <a:solidFill>
                    <a:schemeClr val="dk1"/>
                  </a:solidFill>
                  <a:latin typeface="Times New Roman"/>
                  <a:ea typeface="Times New Roman"/>
                  <a:cs typeface="Times New Roman"/>
                  <a:sym typeface="Times New Roman"/>
                </a:rPr>
                <a:t> to services</a:t>
              </a:r>
              <a:endParaRPr/>
            </a:p>
          </p:txBody>
        </p:sp>
      </p:grpSp>
      <p:grpSp>
        <p:nvGrpSpPr>
          <p:cNvPr id="180" name="Google Shape;180;p23"/>
          <p:cNvGrpSpPr/>
          <p:nvPr/>
        </p:nvGrpSpPr>
        <p:grpSpPr>
          <a:xfrm>
            <a:off x="2743200" y="2667000"/>
            <a:ext cx="4114800" cy="2438400"/>
            <a:chOff x="768" y="1680"/>
            <a:chExt cx="2592" cy="1536"/>
          </a:xfrm>
        </p:grpSpPr>
        <p:grpSp>
          <p:nvGrpSpPr>
            <p:cNvPr id="181" name="Google Shape;181;p23"/>
            <p:cNvGrpSpPr/>
            <p:nvPr/>
          </p:nvGrpSpPr>
          <p:grpSpPr>
            <a:xfrm>
              <a:off x="2064" y="1968"/>
              <a:ext cx="1296" cy="1248"/>
              <a:chOff x="2064" y="1968"/>
              <a:chExt cx="1296" cy="1248"/>
            </a:xfrm>
          </p:grpSpPr>
          <p:sp>
            <p:nvSpPr>
              <p:cNvPr id="182" name="Google Shape;182;p23"/>
              <p:cNvSpPr/>
              <p:nvPr/>
            </p:nvSpPr>
            <p:spPr>
              <a:xfrm>
                <a:off x="2064" y="1968"/>
                <a:ext cx="1296" cy="1248"/>
              </a:xfrm>
              <a:prstGeom prst="ellipse">
                <a:avLst/>
              </a:prstGeom>
              <a:noFill/>
              <a:ln cap="sq"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aramond"/>
                  <a:ea typeface="Garamond"/>
                  <a:cs typeface="Garamond"/>
                  <a:sym typeface="Garamond"/>
                </a:endParaRPr>
              </a:p>
            </p:txBody>
          </p:sp>
          <p:sp>
            <p:nvSpPr>
              <p:cNvPr id="183" name="Google Shape;183;p23"/>
              <p:cNvSpPr txBox="1"/>
              <p:nvPr/>
            </p:nvSpPr>
            <p:spPr>
              <a:xfrm>
                <a:off x="2160" y="2496"/>
                <a:ext cx="776"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2400" u="none" cap="none" strike="noStrike">
                    <a:solidFill>
                      <a:schemeClr val="dk1"/>
                    </a:solidFill>
                    <a:latin typeface="Times New Roman"/>
                    <a:ea typeface="Times New Roman"/>
                    <a:cs typeface="Times New Roman"/>
                    <a:sym typeface="Times New Roman"/>
                  </a:rPr>
                  <a:t>Integrity</a:t>
                </a:r>
                <a:endParaRPr/>
              </a:p>
            </p:txBody>
          </p:sp>
        </p:grpSp>
        <p:sp>
          <p:nvSpPr>
            <p:cNvPr id="184" name="Google Shape;184;p23"/>
            <p:cNvSpPr txBox="1"/>
            <p:nvPr/>
          </p:nvSpPr>
          <p:spPr>
            <a:xfrm>
              <a:off x="768" y="1680"/>
              <a:ext cx="1610" cy="63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Prevent/detect/deter </a:t>
              </a:r>
              <a:endParaRPr/>
            </a:p>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Improper </a:t>
              </a:r>
              <a:r>
                <a:rPr b="1" i="0" lang="en-US" sz="2000" u="none" cap="none" strike="noStrike">
                  <a:solidFill>
                    <a:schemeClr val="dk1"/>
                  </a:solidFill>
                  <a:latin typeface="Times New Roman"/>
                  <a:ea typeface="Times New Roman"/>
                  <a:cs typeface="Times New Roman"/>
                  <a:sym typeface="Times New Roman"/>
                </a:rPr>
                <a:t>modification</a:t>
              </a:r>
              <a:endParaRPr/>
            </a:p>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of information</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04"/>
          <p:cNvSpPr txBox="1"/>
          <p:nvPr>
            <p:ph type="title"/>
          </p:nvPr>
        </p:nvSpPr>
        <p:spPr>
          <a:xfrm>
            <a:off x="724916" y="476757"/>
            <a:ext cx="8235950" cy="513715"/>
          </a:xfrm>
          <a:prstGeom prst="rect">
            <a:avLst/>
          </a:prstGeom>
          <a:noFill/>
          <a:ln>
            <a:noFill/>
          </a:ln>
        </p:spPr>
        <p:txBody>
          <a:bodyPr anchorCtr="0" anchor="b" bIns="0" lIns="0" spcFirstLastPara="1" rIns="0" wrap="square" tIns="13325">
            <a:spAutoFit/>
          </a:bodyPr>
          <a:lstStyle/>
          <a:p>
            <a:pPr indent="0" lvl="0" marL="12700" rtl="0" algn="l">
              <a:lnSpc>
                <a:spcPct val="100000"/>
              </a:lnSpc>
              <a:spcBef>
                <a:spcPts val="0"/>
              </a:spcBef>
              <a:spcAft>
                <a:spcPts val="0"/>
              </a:spcAft>
              <a:buNone/>
            </a:pPr>
            <a:r>
              <a:rPr b="1" lang="en-US" sz="3200">
                <a:solidFill>
                  <a:srgbClr val="D24717"/>
                </a:solidFill>
                <a:latin typeface="Arial"/>
                <a:ea typeface="Arial"/>
                <a:cs typeface="Arial"/>
                <a:sym typeface="Arial"/>
              </a:rPr>
              <a:t>Valid Time and Transaction Time Dimensions</a:t>
            </a:r>
            <a:endParaRPr sz="3200">
              <a:latin typeface="Arial"/>
              <a:ea typeface="Arial"/>
              <a:cs typeface="Arial"/>
              <a:sym typeface="Arial"/>
            </a:endParaRPr>
          </a:p>
        </p:txBody>
      </p:sp>
      <p:sp>
        <p:nvSpPr>
          <p:cNvPr id="767" name="Google Shape;767;p104"/>
          <p:cNvSpPr txBox="1"/>
          <p:nvPr/>
        </p:nvSpPr>
        <p:spPr>
          <a:xfrm>
            <a:off x="1282064" y="1378711"/>
            <a:ext cx="9762490" cy="4506595"/>
          </a:xfrm>
          <a:prstGeom prst="rect">
            <a:avLst/>
          </a:prstGeom>
          <a:noFill/>
          <a:ln>
            <a:noFill/>
          </a:ln>
        </p:spPr>
        <p:txBody>
          <a:bodyPr anchorCtr="0" anchor="t" bIns="0" lIns="0" spcFirstLastPara="1" rIns="0" wrap="square" tIns="12700">
            <a:spAutoFit/>
          </a:bodyPr>
          <a:lstStyle/>
          <a:p>
            <a:pPr indent="-401320" lvl="0" marL="413384" marR="5080" rtl="0" algn="l">
              <a:lnSpc>
                <a:spcPct val="100000"/>
              </a:lnSpc>
              <a:spcBef>
                <a:spcPts val="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In </a:t>
            </a:r>
            <a:r>
              <a:rPr b="1" i="0" lang="en-US" sz="2400" u="none" cap="none" strike="noStrike">
                <a:solidFill>
                  <a:schemeClr val="dk1"/>
                </a:solidFill>
                <a:latin typeface="Arial"/>
                <a:ea typeface="Arial"/>
                <a:cs typeface="Arial"/>
                <a:sym typeface="Arial"/>
              </a:rPr>
              <a:t>transaction time</a:t>
            </a:r>
            <a:r>
              <a:rPr b="0" i="0" lang="en-US" sz="2400" u="none" cap="none" strike="noStrike">
                <a:solidFill>
                  <a:schemeClr val="dk1"/>
                </a:solidFill>
                <a:latin typeface="Arial"/>
                <a:ea typeface="Arial"/>
                <a:cs typeface="Arial"/>
                <a:sym typeface="Arial"/>
              </a:rPr>
              <a:t>, the associated time refers to the time when the  information was actually stored in the database, that is, it is the value  of the system time clock when the information is valid in the system;  The database using this interpretation is called </a:t>
            </a:r>
            <a:r>
              <a:rPr b="1" i="0" lang="en-US" sz="2400" u="none" cap="none" strike="noStrike">
                <a:solidFill>
                  <a:schemeClr val="dk1"/>
                </a:solidFill>
                <a:latin typeface="Arial"/>
                <a:ea typeface="Arial"/>
                <a:cs typeface="Arial"/>
                <a:sym typeface="Arial"/>
              </a:rPr>
              <a:t>transaction time  database</a:t>
            </a:r>
            <a:endParaRPr b="0" i="0" sz="2400" u="none" cap="none" strike="noStrike">
              <a:solidFill>
                <a:schemeClr val="dk1"/>
              </a:solidFill>
              <a:latin typeface="Arial"/>
              <a:ea typeface="Arial"/>
              <a:cs typeface="Arial"/>
              <a:sym typeface="Arial"/>
            </a:endParaRPr>
          </a:p>
          <a:p>
            <a:pPr indent="-401320" lvl="0" marL="413384" marR="0" rtl="0" algn="l">
              <a:lnSpc>
                <a:spcPct val="100000"/>
              </a:lnSpc>
              <a:spcBef>
                <a:spcPts val="120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The above two are referred to as </a:t>
            </a:r>
            <a:r>
              <a:rPr b="1" i="0" lang="en-US" sz="2400" u="none" cap="none" strike="noStrike">
                <a:solidFill>
                  <a:schemeClr val="dk1"/>
                </a:solidFill>
                <a:latin typeface="Arial"/>
                <a:ea typeface="Arial"/>
                <a:cs typeface="Arial"/>
                <a:sym typeface="Arial"/>
              </a:rPr>
              <a:t>time dimensions</a:t>
            </a:r>
            <a:r>
              <a:rPr b="0" i="0" lang="en-US" sz="2400" u="none" cap="none" strike="noStrike">
                <a:solidFill>
                  <a:schemeClr val="dk1"/>
                </a:solidFill>
                <a:latin typeface="Arial"/>
                <a:ea typeface="Arial"/>
                <a:cs typeface="Arial"/>
                <a:sym typeface="Arial"/>
              </a:rPr>
              <a:t>; </a:t>
            </a:r>
            <a:endParaRPr b="0" i="0" sz="2400" u="none" cap="none" strike="noStrike">
              <a:solidFill>
                <a:schemeClr val="dk1"/>
              </a:solidFill>
              <a:latin typeface="Arial"/>
              <a:ea typeface="Arial"/>
              <a:cs typeface="Arial"/>
              <a:sym typeface="Arial"/>
            </a:endParaRPr>
          </a:p>
          <a:p>
            <a:pPr indent="-401320" lvl="0" marL="413384" marR="468630" rtl="0" algn="just">
              <a:lnSpc>
                <a:spcPct val="100000"/>
              </a:lnSpc>
              <a:spcBef>
                <a:spcPts val="120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In some applications only one of the dimensions is needed and in  other cases both time dimensions are required, in which case the  temporal database is called </a:t>
            </a:r>
            <a:r>
              <a:rPr b="1" i="0" lang="en-US" sz="2400" u="none" cap="none" strike="noStrike">
                <a:solidFill>
                  <a:schemeClr val="dk1"/>
                </a:solidFill>
                <a:latin typeface="Arial"/>
                <a:ea typeface="Arial"/>
                <a:cs typeface="Arial"/>
                <a:sym typeface="Arial"/>
              </a:rPr>
              <a:t>bitemporal database</a:t>
            </a:r>
            <a:endParaRPr b="0" i="0" sz="2400" u="none" cap="none" strike="noStrike">
              <a:solidFill>
                <a:schemeClr val="dk1"/>
              </a:solidFill>
              <a:latin typeface="Arial"/>
              <a:ea typeface="Arial"/>
              <a:cs typeface="Arial"/>
              <a:sym typeface="Arial"/>
            </a:endParaRPr>
          </a:p>
          <a:p>
            <a:pPr indent="-401320" lvl="0" marL="413384" marR="881380" rtl="0" algn="just">
              <a:lnSpc>
                <a:spcPct val="100000"/>
              </a:lnSpc>
              <a:spcBef>
                <a:spcPts val="1205"/>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If the user defines the semantics and program the applications  appropriately, it is called </a:t>
            </a:r>
            <a:r>
              <a:rPr b="1" i="0" lang="en-US" sz="2400" u="none" cap="none" strike="noStrike">
                <a:solidFill>
                  <a:schemeClr val="dk1"/>
                </a:solidFill>
                <a:latin typeface="Arial"/>
                <a:ea typeface="Arial"/>
                <a:cs typeface="Arial"/>
                <a:sym typeface="Arial"/>
              </a:rPr>
              <a:t>user-defined time</a:t>
            </a:r>
            <a:endParaRPr b="0" i="0" sz="2400" u="none" cap="none" strike="noStrike">
              <a:solidFill>
                <a:schemeClr val="dk1"/>
              </a:solidFill>
              <a:latin typeface="Arial"/>
              <a:ea typeface="Arial"/>
              <a:cs typeface="Arial"/>
              <a:sym typeface="Arial"/>
            </a:endParaRPr>
          </a:p>
        </p:txBody>
      </p:sp>
      <p:sp>
        <p:nvSpPr>
          <p:cNvPr id="768" name="Google Shape;768;p104"/>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888888"/>
                </a:solidFill>
                <a:latin typeface="Arial"/>
                <a:ea typeface="Arial"/>
                <a:cs typeface="Arial"/>
                <a:sym typeface="Arial"/>
              </a:rPr>
              <a:t>14</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05"/>
          <p:cNvSpPr txBox="1"/>
          <p:nvPr>
            <p:ph type="title"/>
          </p:nvPr>
        </p:nvSpPr>
        <p:spPr>
          <a:xfrm>
            <a:off x="724916" y="475234"/>
            <a:ext cx="8910955" cy="1123315"/>
          </a:xfrm>
          <a:prstGeom prst="rect">
            <a:avLst/>
          </a:prstGeom>
          <a:noFill/>
          <a:ln>
            <a:noFill/>
          </a:ln>
        </p:spPr>
        <p:txBody>
          <a:bodyPr anchorCtr="0" anchor="b" bIns="0" lIns="0" spcFirstLastPara="1" rIns="0" wrap="square" tIns="12700">
            <a:spAutoFit/>
          </a:bodyPr>
          <a:lstStyle/>
          <a:p>
            <a:pPr indent="0" lvl="0" marL="12700" marR="5080" rtl="0" algn="l">
              <a:lnSpc>
                <a:spcPct val="100000"/>
              </a:lnSpc>
              <a:spcBef>
                <a:spcPts val="0"/>
              </a:spcBef>
              <a:spcAft>
                <a:spcPts val="0"/>
              </a:spcAft>
              <a:buNone/>
            </a:pPr>
            <a:r>
              <a:rPr lang="en-US"/>
              <a:t>Incorporating Time in Relational Databases  Using Tuple Versioning</a:t>
            </a:r>
            <a:endParaRPr/>
          </a:p>
        </p:txBody>
      </p:sp>
      <p:sp>
        <p:nvSpPr>
          <p:cNvPr id="774" name="Google Shape;774;p105"/>
          <p:cNvSpPr txBox="1"/>
          <p:nvPr/>
        </p:nvSpPr>
        <p:spPr>
          <a:xfrm>
            <a:off x="950467" y="1879219"/>
            <a:ext cx="9458325" cy="4064635"/>
          </a:xfrm>
          <a:prstGeom prst="rect">
            <a:avLst/>
          </a:prstGeom>
          <a:noFill/>
          <a:ln>
            <a:noFill/>
          </a:ln>
        </p:spPr>
        <p:txBody>
          <a:bodyPr anchorCtr="0" anchor="t" bIns="0" lIns="0" spcFirstLastPara="1" rIns="0" wrap="square" tIns="12700">
            <a:spAutoFit/>
          </a:bodyPr>
          <a:lstStyle/>
          <a:p>
            <a:pPr indent="-342900" lvl="0" marL="355600" marR="83820" rtl="0" algn="just">
              <a:lnSpc>
                <a:spcPct val="100000"/>
              </a:lnSpc>
              <a:spcBef>
                <a:spcPts val="0"/>
              </a:spcBef>
              <a:spcAft>
                <a:spcPts val="0"/>
              </a:spcAft>
              <a:buClr>
                <a:schemeClr val="dk1"/>
              </a:buClr>
              <a:buSzPts val="1900"/>
              <a:buFont typeface="Noto Sans Symbols"/>
              <a:buChar char="❑"/>
            </a:pPr>
            <a:r>
              <a:rPr b="0" i="0" lang="en-US" sz="2400" u="none" cap="none" strike="noStrike">
                <a:solidFill>
                  <a:schemeClr val="dk1"/>
                </a:solidFill>
                <a:latin typeface="Arial"/>
                <a:ea typeface="Arial"/>
                <a:cs typeface="Arial"/>
                <a:sym typeface="Arial"/>
              </a:rPr>
              <a:t>Let us now see how the different types of temporal databases may  be represented in the relational model. </a:t>
            </a:r>
            <a:endParaRPr b="0" i="0" sz="2400" u="none" cap="none" strike="noStrike">
              <a:solidFill>
                <a:schemeClr val="dk1"/>
              </a:solidFill>
              <a:latin typeface="Arial"/>
              <a:ea typeface="Arial"/>
              <a:cs typeface="Arial"/>
              <a:sym typeface="Arial"/>
            </a:endParaRPr>
          </a:p>
          <a:p>
            <a:pPr indent="-342900" lvl="0" marL="355600" marR="7620" rtl="0" algn="just">
              <a:lnSpc>
                <a:spcPct val="100000"/>
              </a:lnSpc>
              <a:spcBef>
                <a:spcPts val="1005"/>
              </a:spcBef>
              <a:spcAft>
                <a:spcPts val="0"/>
              </a:spcAft>
              <a:buClr>
                <a:schemeClr val="dk1"/>
              </a:buClr>
              <a:buSzPts val="1900"/>
              <a:buFont typeface="Noto Sans Symbols"/>
              <a:buChar char="❑"/>
            </a:pPr>
            <a:r>
              <a:rPr b="1" i="0" lang="en-US" sz="2400" u="none" cap="none" strike="noStrike">
                <a:solidFill>
                  <a:schemeClr val="dk1"/>
                </a:solidFill>
                <a:latin typeface="Arial"/>
                <a:ea typeface="Arial"/>
                <a:cs typeface="Arial"/>
                <a:sym typeface="Arial"/>
              </a:rPr>
              <a:t>Valid Time Relations </a:t>
            </a:r>
            <a:r>
              <a:rPr b="0" i="0" lang="en-US" sz="2400" u="none" cap="none" strike="noStrike">
                <a:solidFill>
                  <a:schemeClr val="dk1"/>
                </a:solidFill>
                <a:latin typeface="Arial"/>
                <a:ea typeface="Arial"/>
                <a:cs typeface="Arial"/>
                <a:sym typeface="Arial"/>
              </a:rPr>
              <a:t>– We convert the relations into valid time  relations by adding the attributes </a:t>
            </a:r>
            <a:r>
              <a:rPr b="1" i="0" lang="en-US" sz="2400" u="none" cap="none" strike="noStrike">
                <a:solidFill>
                  <a:schemeClr val="dk1"/>
                </a:solidFill>
                <a:latin typeface="Arial"/>
                <a:ea typeface="Arial"/>
                <a:cs typeface="Arial"/>
                <a:sym typeface="Arial"/>
              </a:rPr>
              <a:t>valid start time </a:t>
            </a:r>
            <a:r>
              <a:rPr b="0" i="0" lang="en-US" sz="2400" u="none" cap="none" strike="noStrike">
                <a:solidFill>
                  <a:schemeClr val="dk1"/>
                </a:solidFill>
                <a:latin typeface="Arial"/>
                <a:ea typeface="Arial"/>
                <a:cs typeface="Arial"/>
                <a:sym typeface="Arial"/>
              </a:rPr>
              <a:t>and </a:t>
            </a:r>
            <a:r>
              <a:rPr b="1" i="0" lang="en-US" sz="2400" u="none" cap="none" strike="noStrike">
                <a:solidFill>
                  <a:schemeClr val="dk1"/>
                </a:solidFill>
                <a:latin typeface="Arial"/>
                <a:ea typeface="Arial"/>
                <a:cs typeface="Arial"/>
                <a:sym typeface="Arial"/>
              </a:rPr>
              <a:t>valid end time</a:t>
            </a:r>
            <a:endParaRPr b="0" i="0" sz="2400" u="none" cap="none" strike="noStrike">
              <a:solidFill>
                <a:schemeClr val="dk1"/>
              </a:solidFill>
              <a:latin typeface="Arial"/>
              <a:ea typeface="Arial"/>
              <a:cs typeface="Arial"/>
              <a:sym typeface="Arial"/>
            </a:endParaRPr>
          </a:p>
          <a:p>
            <a:pPr indent="-342900" lvl="0" marL="355600" marR="5080" rtl="0" algn="just">
              <a:lnSpc>
                <a:spcPct val="100000"/>
              </a:lnSpc>
              <a:spcBef>
                <a:spcPts val="1000"/>
              </a:spcBef>
              <a:spcAft>
                <a:spcPts val="0"/>
              </a:spcAft>
              <a:buClr>
                <a:schemeClr val="dk1"/>
              </a:buClr>
              <a:buSzPts val="1900"/>
              <a:buFont typeface="Noto Sans Symbols"/>
              <a:buChar char="❑"/>
            </a:pPr>
            <a:r>
              <a:rPr b="1" i="0" lang="en-US" sz="2400" u="none" cap="none" strike="noStrike">
                <a:solidFill>
                  <a:schemeClr val="dk1"/>
                </a:solidFill>
                <a:latin typeface="Arial"/>
                <a:ea typeface="Arial"/>
                <a:cs typeface="Arial"/>
                <a:sym typeface="Arial"/>
              </a:rPr>
              <a:t>Transaction Time Relations </a:t>
            </a:r>
            <a:r>
              <a:rPr b="0" i="0" lang="en-US" sz="2400" u="none" cap="none" strike="noStrike">
                <a:solidFill>
                  <a:schemeClr val="dk1"/>
                </a:solidFill>
                <a:latin typeface="Arial"/>
                <a:ea typeface="Arial"/>
                <a:cs typeface="Arial"/>
                <a:sym typeface="Arial"/>
              </a:rPr>
              <a:t>– We convert the relations into  transaction time relations by adding the attributes </a:t>
            </a:r>
            <a:r>
              <a:rPr b="1" i="0" lang="en-US" sz="2400" u="none" cap="none" strike="noStrike">
                <a:solidFill>
                  <a:schemeClr val="dk1"/>
                </a:solidFill>
                <a:latin typeface="Arial"/>
                <a:ea typeface="Arial"/>
                <a:cs typeface="Arial"/>
                <a:sym typeface="Arial"/>
              </a:rPr>
              <a:t>transaction start  time </a:t>
            </a:r>
            <a:r>
              <a:rPr b="0" i="0" lang="en-US" sz="2400" u="none" cap="none" strike="noStrike">
                <a:solidFill>
                  <a:schemeClr val="dk1"/>
                </a:solidFill>
                <a:latin typeface="Arial"/>
                <a:ea typeface="Arial"/>
                <a:cs typeface="Arial"/>
                <a:sym typeface="Arial"/>
              </a:rPr>
              <a:t>and </a:t>
            </a:r>
            <a:r>
              <a:rPr b="1" i="0" lang="en-US" sz="2400" u="none" cap="none" strike="noStrike">
                <a:solidFill>
                  <a:schemeClr val="dk1"/>
                </a:solidFill>
                <a:latin typeface="Arial"/>
                <a:ea typeface="Arial"/>
                <a:cs typeface="Arial"/>
                <a:sym typeface="Arial"/>
              </a:rPr>
              <a:t>transaction end time</a:t>
            </a:r>
            <a:endParaRPr b="0" i="0" sz="2400" u="none" cap="none" strike="noStrike">
              <a:solidFill>
                <a:schemeClr val="dk1"/>
              </a:solidFill>
              <a:latin typeface="Arial"/>
              <a:ea typeface="Arial"/>
              <a:cs typeface="Arial"/>
              <a:sym typeface="Arial"/>
            </a:endParaRPr>
          </a:p>
          <a:p>
            <a:pPr indent="-342900" lvl="0" marL="355600" marR="5080" rtl="0" algn="just">
              <a:lnSpc>
                <a:spcPct val="100000"/>
              </a:lnSpc>
              <a:spcBef>
                <a:spcPts val="1000"/>
              </a:spcBef>
              <a:spcAft>
                <a:spcPts val="0"/>
              </a:spcAft>
              <a:buClr>
                <a:schemeClr val="dk1"/>
              </a:buClr>
              <a:buSzPts val="1900"/>
              <a:buFont typeface="Noto Sans Symbols"/>
              <a:buChar char="❑"/>
            </a:pPr>
            <a:r>
              <a:rPr b="1" i="0" lang="en-US" sz="2400" u="none" cap="none" strike="noStrike">
                <a:solidFill>
                  <a:schemeClr val="dk1"/>
                </a:solidFill>
                <a:latin typeface="Arial"/>
                <a:ea typeface="Arial"/>
                <a:cs typeface="Arial"/>
                <a:sym typeface="Arial"/>
              </a:rPr>
              <a:t>Bitemporal Relations </a:t>
            </a:r>
            <a:r>
              <a:rPr b="0" i="0" lang="en-US" sz="2400" u="none" cap="none" strike="noStrike">
                <a:solidFill>
                  <a:schemeClr val="dk1"/>
                </a:solidFill>
                <a:latin typeface="Arial"/>
                <a:ea typeface="Arial"/>
                <a:cs typeface="Arial"/>
                <a:sym typeface="Arial"/>
              </a:rPr>
              <a:t>– We convert the relations into bitemporal  relations by adding the attributes </a:t>
            </a:r>
            <a:r>
              <a:rPr b="1" i="0" lang="en-US" sz="2400" u="none" cap="none" strike="noStrike">
                <a:solidFill>
                  <a:schemeClr val="dk1"/>
                </a:solidFill>
                <a:latin typeface="Arial"/>
                <a:ea typeface="Arial"/>
                <a:cs typeface="Arial"/>
                <a:sym typeface="Arial"/>
              </a:rPr>
              <a:t>valid start time</a:t>
            </a:r>
            <a:r>
              <a:rPr b="0" i="0" lang="en-US" sz="2400" u="none" cap="none" strike="noStrike">
                <a:solidFill>
                  <a:schemeClr val="dk1"/>
                </a:solidFill>
                <a:latin typeface="Arial"/>
                <a:ea typeface="Arial"/>
                <a:cs typeface="Arial"/>
                <a:sym typeface="Arial"/>
              </a:rPr>
              <a:t>, </a:t>
            </a:r>
            <a:r>
              <a:rPr b="1" i="0" lang="en-US" sz="2400" u="none" cap="none" strike="noStrike">
                <a:solidFill>
                  <a:schemeClr val="dk1"/>
                </a:solidFill>
                <a:latin typeface="Arial"/>
                <a:ea typeface="Arial"/>
                <a:cs typeface="Arial"/>
                <a:sym typeface="Arial"/>
              </a:rPr>
              <a:t>valid end time</a:t>
            </a:r>
            <a:r>
              <a:rPr b="0" i="0" lang="en-US" sz="2400" u="none" cap="none" strike="noStrike">
                <a:solidFill>
                  <a:schemeClr val="dk1"/>
                </a:solidFill>
                <a:latin typeface="Arial"/>
                <a:ea typeface="Arial"/>
                <a:cs typeface="Arial"/>
                <a:sym typeface="Arial"/>
              </a:rPr>
              <a:t>,  </a:t>
            </a:r>
            <a:r>
              <a:rPr b="1" i="0" lang="en-US" sz="2400" u="none" cap="none" strike="noStrike">
                <a:solidFill>
                  <a:schemeClr val="dk1"/>
                </a:solidFill>
                <a:latin typeface="Arial"/>
                <a:ea typeface="Arial"/>
                <a:cs typeface="Arial"/>
                <a:sym typeface="Arial"/>
              </a:rPr>
              <a:t>transaction start time</a:t>
            </a:r>
            <a:r>
              <a:rPr b="0" i="0" lang="en-US" sz="2400" u="none" cap="none" strike="noStrike">
                <a:solidFill>
                  <a:schemeClr val="dk1"/>
                </a:solidFill>
                <a:latin typeface="Arial"/>
                <a:ea typeface="Arial"/>
                <a:cs typeface="Arial"/>
                <a:sym typeface="Arial"/>
              </a:rPr>
              <a:t>, and </a:t>
            </a:r>
            <a:r>
              <a:rPr b="1" i="0" lang="en-US" sz="2400" u="none" cap="none" strike="noStrike">
                <a:solidFill>
                  <a:schemeClr val="dk1"/>
                </a:solidFill>
                <a:latin typeface="Arial"/>
                <a:ea typeface="Arial"/>
                <a:cs typeface="Arial"/>
                <a:sym typeface="Arial"/>
              </a:rPr>
              <a:t>transaction end time</a:t>
            </a:r>
            <a:endParaRPr b="0" i="0" sz="2400" u="none" cap="none" strike="noStrike">
              <a:solidFill>
                <a:schemeClr val="dk1"/>
              </a:solidFill>
              <a:latin typeface="Arial"/>
              <a:ea typeface="Arial"/>
              <a:cs typeface="Arial"/>
              <a:sym typeface="Arial"/>
            </a:endParaRPr>
          </a:p>
        </p:txBody>
      </p:sp>
      <p:sp>
        <p:nvSpPr>
          <p:cNvPr id="775" name="Google Shape;775;p105"/>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888888"/>
                </a:solidFill>
                <a:latin typeface="Arial"/>
                <a:ea typeface="Arial"/>
                <a:cs typeface="Arial"/>
                <a:sym typeface="Arial"/>
              </a:rPr>
              <a:t>15</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06"/>
          <p:cNvSpPr txBox="1"/>
          <p:nvPr/>
        </p:nvSpPr>
        <p:spPr>
          <a:xfrm>
            <a:off x="724916" y="475234"/>
            <a:ext cx="8910955" cy="112331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0" i="0" lang="en-US" sz="3600" u="none" cap="none" strike="noStrike">
                <a:solidFill>
                  <a:srgbClr val="9B2C1F"/>
                </a:solidFill>
                <a:latin typeface="Arial"/>
                <a:ea typeface="Arial"/>
                <a:cs typeface="Arial"/>
                <a:sym typeface="Arial"/>
              </a:rPr>
              <a:t>Incorporating Time in Relational Databases  Using Tuple Versioning</a:t>
            </a:r>
            <a:endParaRPr b="0" i="0" sz="3600" u="none" cap="none" strike="noStrike">
              <a:solidFill>
                <a:schemeClr val="dk1"/>
              </a:solidFill>
              <a:latin typeface="Arial"/>
              <a:ea typeface="Arial"/>
              <a:cs typeface="Arial"/>
              <a:sym typeface="Arial"/>
            </a:endParaRPr>
          </a:p>
        </p:txBody>
      </p:sp>
      <p:grpSp>
        <p:nvGrpSpPr>
          <p:cNvPr id="781" name="Google Shape;781;p106"/>
          <p:cNvGrpSpPr/>
          <p:nvPr/>
        </p:nvGrpSpPr>
        <p:grpSpPr>
          <a:xfrm>
            <a:off x="4404359" y="2343911"/>
            <a:ext cx="7534656" cy="3919728"/>
            <a:chOff x="4404359" y="2343911"/>
            <a:chExt cx="7534656" cy="3919728"/>
          </a:xfrm>
        </p:grpSpPr>
        <p:sp>
          <p:nvSpPr>
            <p:cNvPr id="782" name="Google Shape;782;p106"/>
            <p:cNvSpPr/>
            <p:nvPr/>
          </p:nvSpPr>
          <p:spPr>
            <a:xfrm>
              <a:off x="4404486" y="2343911"/>
              <a:ext cx="7039229" cy="188976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783" name="Google Shape;783;p106"/>
            <p:cNvSpPr/>
            <p:nvPr/>
          </p:nvSpPr>
          <p:spPr>
            <a:xfrm>
              <a:off x="4404359" y="4233672"/>
              <a:ext cx="7534656" cy="202996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
        <p:nvSpPr>
          <p:cNvPr id="784" name="Google Shape;784;p106"/>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rgbClr val="888888"/>
                </a:solidFill>
                <a:latin typeface="Arial"/>
                <a:ea typeface="Arial"/>
                <a:cs typeface="Arial"/>
                <a:sym typeface="Arial"/>
              </a:rPr>
              <a:t>16</a:t>
            </a:r>
            <a:endParaRPr sz="2800">
              <a:solidFill>
                <a:schemeClr val="dk1"/>
              </a:solidFill>
              <a:latin typeface="Arial"/>
              <a:ea typeface="Arial"/>
              <a:cs typeface="Arial"/>
              <a:sym typeface="Arial"/>
            </a:endParaRPr>
          </a:p>
        </p:txBody>
      </p:sp>
      <p:sp>
        <p:nvSpPr>
          <p:cNvPr id="785" name="Google Shape;785;p106"/>
          <p:cNvSpPr/>
          <p:nvPr/>
        </p:nvSpPr>
        <p:spPr>
          <a:xfrm>
            <a:off x="510540" y="3503676"/>
            <a:ext cx="3456432" cy="174498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786" name="Google Shape;786;p106"/>
          <p:cNvSpPr txBox="1"/>
          <p:nvPr/>
        </p:nvSpPr>
        <p:spPr>
          <a:xfrm>
            <a:off x="1717929" y="2964942"/>
            <a:ext cx="1039494"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800">
                <a:solidFill>
                  <a:srgbClr val="404040"/>
                </a:solidFill>
                <a:latin typeface="Arial"/>
                <a:ea typeface="Arial"/>
                <a:cs typeface="Arial"/>
                <a:sym typeface="Arial"/>
              </a:rPr>
              <a:t>Figure</a:t>
            </a:r>
            <a:endParaRPr sz="2800">
              <a:solidFill>
                <a:schemeClr val="dk1"/>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107"/>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rgbClr val="888888"/>
                </a:solidFill>
                <a:latin typeface="Arial"/>
                <a:ea typeface="Arial"/>
                <a:cs typeface="Arial"/>
                <a:sym typeface="Arial"/>
              </a:rPr>
              <a:t>17</a:t>
            </a:r>
            <a:endParaRPr sz="2800">
              <a:solidFill>
                <a:schemeClr val="dk1"/>
              </a:solidFill>
              <a:latin typeface="Arial"/>
              <a:ea typeface="Arial"/>
              <a:cs typeface="Arial"/>
              <a:sym typeface="Arial"/>
            </a:endParaRPr>
          </a:p>
        </p:txBody>
      </p:sp>
      <p:sp>
        <p:nvSpPr>
          <p:cNvPr id="792" name="Google Shape;792;p107"/>
          <p:cNvSpPr/>
          <p:nvPr/>
        </p:nvSpPr>
        <p:spPr>
          <a:xfrm>
            <a:off x="1303019" y="1839467"/>
            <a:ext cx="8514588" cy="183641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793" name="Google Shape;793;p107"/>
          <p:cNvSpPr txBox="1"/>
          <p:nvPr>
            <p:ph type="title"/>
          </p:nvPr>
        </p:nvSpPr>
        <p:spPr>
          <a:xfrm>
            <a:off x="724916" y="475234"/>
            <a:ext cx="8910955" cy="1123315"/>
          </a:xfrm>
          <a:prstGeom prst="rect">
            <a:avLst/>
          </a:prstGeom>
          <a:noFill/>
          <a:ln>
            <a:noFill/>
          </a:ln>
        </p:spPr>
        <p:txBody>
          <a:bodyPr anchorCtr="0" anchor="b" bIns="0" lIns="0" spcFirstLastPara="1" rIns="0" wrap="square" tIns="12700">
            <a:spAutoFit/>
          </a:bodyPr>
          <a:lstStyle/>
          <a:p>
            <a:pPr indent="0" lvl="0" marL="12700" marR="5080" rtl="0" algn="l">
              <a:lnSpc>
                <a:spcPct val="100000"/>
              </a:lnSpc>
              <a:spcBef>
                <a:spcPts val="0"/>
              </a:spcBef>
              <a:spcAft>
                <a:spcPts val="0"/>
              </a:spcAft>
              <a:buNone/>
            </a:pPr>
            <a:r>
              <a:rPr lang="en-US"/>
              <a:t>Incorporating Time in Relational Databases  Using Tuple Versioning</a:t>
            </a:r>
            <a:endParaRPr/>
          </a:p>
        </p:txBody>
      </p:sp>
      <p:sp>
        <p:nvSpPr>
          <p:cNvPr id="794" name="Google Shape;794;p107"/>
          <p:cNvSpPr txBox="1"/>
          <p:nvPr/>
        </p:nvSpPr>
        <p:spPr>
          <a:xfrm>
            <a:off x="3052952" y="4029202"/>
            <a:ext cx="4592320"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rgbClr val="404040"/>
                </a:solidFill>
                <a:latin typeface="Arial"/>
                <a:ea typeface="Arial"/>
                <a:cs typeface="Arial"/>
                <a:sym typeface="Arial"/>
              </a:rPr>
              <a:t>Figure </a:t>
            </a:r>
            <a:r>
              <a:rPr lang="en-US" sz="2000">
                <a:solidFill>
                  <a:srgbClr val="404040"/>
                </a:solidFill>
                <a:latin typeface="Arial"/>
                <a:ea typeface="Arial"/>
                <a:cs typeface="Arial"/>
                <a:sym typeface="Arial"/>
              </a:rPr>
              <a:t>c </a:t>
            </a:r>
            <a:r>
              <a:rPr b="1" lang="en-US" sz="2000">
                <a:solidFill>
                  <a:srgbClr val="404040"/>
                </a:solidFill>
                <a:latin typeface="Arial"/>
                <a:ea typeface="Arial"/>
                <a:cs typeface="Arial"/>
                <a:sym typeface="Arial"/>
              </a:rPr>
              <a:t>: </a:t>
            </a:r>
            <a:r>
              <a:rPr lang="en-US" sz="2000">
                <a:solidFill>
                  <a:srgbClr val="404040"/>
                </a:solidFill>
                <a:latin typeface="Arial"/>
                <a:ea typeface="Arial"/>
                <a:cs typeface="Arial"/>
                <a:sym typeface="Arial"/>
              </a:rPr>
              <a:t>Bitemporal Database Schema</a:t>
            </a:r>
            <a:endParaRPr sz="2000">
              <a:solidFill>
                <a:schemeClr val="dk1"/>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108"/>
          <p:cNvSpPr txBox="1"/>
          <p:nvPr>
            <p:ph type="title"/>
          </p:nvPr>
        </p:nvSpPr>
        <p:spPr>
          <a:xfrm>
            <a:off x="724916" y="475234"/>
            <a:ext cx="8910955" cy="1123315"/>
          </a:xfrm>
          <a:prstGeom prst="rect">
            <a:avLst/>
          </a:prstGeom>
          <a:noFill/>
          <a:ln>
            <a:noFill/>
          </a:ln>
        </p:spPr>
        <p:txBody>
          <a:bodyPr anchorCtr="0" anchor="b" bIns="0" lIns="0" spcFirstLastPara="1" rIns="0" wrap="square" tIns="12700">
            <a:spAutoFit/>
          </a:bodyPr>
          <a:lstStyle/>
          <a:p>
            <a:pPr indent="0" lvl="0" marL="12700" marR="5080" rtl="0" algn="l">
              <a:lnSpc>
                <a:spcPct val="100000"/>
              </a:lnSpc>
              <a:spcBef>
                <a:spcPts val="0"/>
              </a:spcBef>
              <a:spcAft>
                <a:spcPts val="0"/>
              </a:spcAft>
              <a:buClr>
                <a:schemeClr val="dk2"/>
              </a:buClr>
              <a:buSzPts val="5000"/>
              <a:buFont typeface="Calibri"/>
              <a:buNone/>
            </a:pPr>
            <a:r>
              <a:rPr lang="en-US"/>
              <a:t>Incorporating Time in Relational Databases  Using Tuple Versioning</a:t>
            </a:r>
            <a:endParaRPr/>
          </a:p>
        </p:txBody>
      </p:sp>
      <p:grpSp>
        <p:nvGrpSpPr>
          <p:cNvPr id="800" name="Google Shape;800;p108"/>
          <p:cNvGrpSpPr/>
          <p:nvPr/>
        </p:nvGrpSpPr>
        <p:grpSpPr>
          <a:xfrm>
            <a:off x="926591" y="1848610"/>
            <a:ext cx="8636635" cy="4912360"/>
            <a:chOff x="926591" y="1848610"/>
            <a:chExt cx="8636635" cy="4912360"/>
          </a:xfrm>
        </p:grpSpPr>
        <p:sp>
          <p:nvSpPr>
            <p:cNvPr id="801" name="Google Shape;801;p108"/>
            <p:cNvSpPr/>
            <p:nvPr/>
          </p:nvSpPr>
          <p:spPr>
            <a:xfrm>
              <a:off x="931163" y="1853181"/>
              <a:ext cx="8627364" cy="490270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802" name="Google Shape;802;p108"/>
            <p:cNvSpPr/>
            <p:nvPr/>
          </p:nvSpPr>
          <p:spPr>
            <a:xfrm>
              <a:off x="926591" y="1848610"/>
              <a:ext cx="8636635" cy="4912360"/>
            </a:xfrm>
            <a:custGeom>
              <a:rect b="b" l="l" r="r" t="t"/>
              <a:pathLst>
                <a:path extrusionOk="0" h="4912359" w="8636635">
                  <a:moveTo>
                    <a:pt x="0" y="4911852"/>
                  </a:moveTo>
                  <a:lnTo>
                    <a:pt x="8636508" y="4911852"/>
                  </a:lnTo>
                  <a:lnTo>
                    <a:pt x="8636508" y="0"/>
                  </a:lnTo>
                  <a:lnTo>
                    <a:pt x="0" y="0"/>
                  </a:lnTo>
                  <a:lnTo>
                    <a:pt x="0" y="4911852"/>
                  </a:lnTo>
                  <a:close/>
                </a:path>
              </a:pathLst>
            </a:custGeom>
            <a:noFill/>
            <a:ln cap="flat" cmpd="sng" w="9525">
              <a:solidFill>
                <a:srgbClr val="9B2C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
        <p:nvSpPr>
          <p:cNvPr id="803" name="Google Shape;803;p108"/>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rgbClr val="888888"/>
                </a:solidFill>
                <a:latin typeface="Arial"/>
                <a:ea typeface="Arial"/>
                <a:cs typeface="Arial"/>
                <a:sym typeface="Arial"/>
              </a:rPr>
              <a:t>18</a:t>
            </a:r>
            <a:endParaRPr sz="2800">
              <a:solidFill>
                <a:schemeClr val="dk1"/>
              </a:solidFill>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109"/>
          <p:cNvSpPr txBox="1"/>
          <p:nvPr>
            <p:ph type="title"/>
          </p:nvPr>
        </p:nvSpPr>
        <p:spPr>
          <a:xfrm>
            <a:off x="724916" y="318008"/>
            <a:ext cx="8910955" cy="1123315"/>
          </a:xfrm>
          <a:prstGeom prst="rect">
            <a:avLst/>
          </a:prstGeom>
          <a:noFill/>
          <a:ln>
            <a:noFill/>
          </a:ln>
        </p:spPr>
        <p:txBody>
          <a:bodyPr anchorCtr="0" anchor="b" bIns="0" lIns="0" spcFirstLastPara="1" rIns="0" wrap="square" tIns="12700">
            <a:spAutoFit/>
          </a:bodyPr>
          <a:lstStyle/>
          <a:p>
            <a:pPr indent="0" lvl="0" marL="12700" marR="5080" rtl="0" algn="l">
              <a:lnSpc>
                <a:spcPct val="100000"/>
              </a:lnSpc>
              <a:spcBef>
                <a:spcPts val="0"/>
              </a:spcBef>
              <a:spcAft>
                <a:spcPts val="0"/>
              </a:spcAft>
              <a:buClr>
                <a:schemeClr val="dk2"/>
              </a:buClr>
              <a:buSzPts val="5000"/>
              <a:buFont typeface="Calibri"/>
              <a:buNone/>
            </a:pPr>
            <a:r>
              <a:rPr lang="en-US"/>
              <a:t>Incorporating Time in Relational Databases  Using Tuple Versioning</a:t>
            </a:r>
            <a:endParaRPr/>
          </a:p>
        </p:txBody>
      </p:sp>
      <p:sp>
        <p:nvSpPr>
          <p:cNvPr id="809" name="Google Shape;809;p109"/>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rgbClr val="888888"/>
                </a:solidFill>
                <a:latin typeface="Arial"/>
                <a:ea typeface="Arial"/>
                <a:cs typeface="Arial"/>
                <a:sym typeface="Arial"/>
              </a:rPr>
              <a:t>19</a:t>
            </a:r>
            <a:endParaRPr sz="2800">
              <a:solidFill>
                <a:schemeClr val="dk1"/>
              </a:solidFill>
              <a:latin typeface="Arial"/>
              <a:ea typeface="Arial"/>
              <a:cs typeface="Arial"/>
              <a:sym typeface="Arial"/>
            </a:endParaRPr>
          </a:p>
        </p:txBody>
      </p:sp>
      <p:grpSp>
        <p:nvGrpSpPr>
          <p:cNvPr id="810" name="Google Shape;810;p109"/>
          <p:cNvGrpSpPr/>
          <p:nvPr/>
        </p:nvGrpSpPr>
        <p:grpSpPr>
          <a:xfrm>
            <a:off x="641603" y="1952244"/>
            <a:ext cx="10953115" cy="4038600"/>
            <a:chOff x="641603" y="1952244"/>
            <a:chExt cx="10953115" cy="4038600"/>
          </a:xfrm>
        </p:grpSpPr>
        <p:sp>
          <p:nvSpPr>
            <p:cNvPr id="811" name="Google Shape;811;p109"/>
            <p:cNvSpPr/>
            <p:nvPr/>
          </p:nvSpPr>
          <p:spPr>
            <a:xfrm>
              <a:off x="646175" y="1956816"/>
              <a:ext cx="10943844" cy="402945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812" name="Google Shape;812;p109"/>
            <p:cNvSpPr/>
            <p:nvPr/>
          </p:nvSpPr>
          <p:spPr>
            <a:xfrm>
              <a:off x="641603" y="1952244"/>
              <a:ext cx="10953115" cy="4038600"/>
            </a:xfrm>
            <a:custGeom>
              <a:rect b="b" l="l" r="r" t="t"/>
              <a:pathLst>
                <a:path extrusionOk="0" h="4038600" w="10953115">
                  <a:moveTo>
                    <a:pt x="0" y="4038600"/>
                  </a:moveTo>
                  <a:lnTo>
                    <a:pt x="10952988" y="4038600"/>
                  </a:lnTo>
                  <a:lnTo>
                    <a:pt x="10952988" y="0"/>
                  </a:lnTo>
                  <a:lnTo>
                    <a:pt x="0" y="0"/>
                  </a:lnTo>
                  <a:lnTo>
                    <a:pt x="0" y="4038600"/>
                  </a:lnTo>
                  <a:close/>
                </a:path>
              </a:pathLst>
            </a:custGeom>
            <a:noFill/>
            <a:ln cap="flat" cmpd="sng" w="9525">
              <a:solidFill>
                <a:srgbClr val="9B2C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110"/>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rgbClr val="888888"/>
                </a:solidFill>
                <a:latin typeface="Arial"/>
                <a:ea typeface="Arial"/>
                <a:cs typeface="Arial"/>
                <a:sym typeface="Arial"/>
              </a:rPr>
              <a:t>20</a:t>
            </a:r>
            <a:endParaRPr sz="2800">
              <a:solidFill>
                <a:schemeClr val="dk1"/>
              </a:solidFill>
              <a:latin typeface="Arial"/>
              <a:ea typeface="Arial"/>
              <a:cs typeface="Arial"/>
              <a:sym typeface="Arial"/>
            </a:endParaRPr>
          </a:p>
        </p:txBody>
      </p:sp>
      <p:grpSp>
        <p:nvGrpSpPr>
          <p:cNvPr id="818" name="Google Shape;818;p110"/>
          <p:cNvGrpSpPr/>
          <p:nvPr/>
        </p:nvGrpSpPr>
        <p:grpSpPr>
          <a:xfrm>
            <a:off x="856488" y="3067811"/>
            <a:ext cx="10944225" cy="1609725"/>
            <a:chOff x="856488" y="3067811"/>
            <a:chExt cx="10944225" cy="1609725"/>
          </a:xfrm>
        </p:grpSpPr>
        <p:sp>
          <p:nvSpPr>
            <p:cNvPr id="819" name="Google Shape;819;p110"/>
            <p:cNvSpPr/>
            <p:nvPr/>
          </p:nvSpPr>
          <p:spPr>
            <a:xfrm>
              <a:off x="861060" y="3072383"/>
              <a:ext cx="10934700" cy="1600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820" name="Google Shape;820;p110"/>
            <p:cNvSpPr/>
            <p:nvPr/>
          </p:nvSpPr>
          <p:spPr>
            <a:xfrm>
              <a:off x="856488" y="3067811"/>
              <a:ext cx="10944225" cy="1609725"/>
            </a:xfrm>
            <a:custGeom>
              <a:rect b="b" l="l" r="r" t="t"/>
              <a:pathLst>
                <a:path extrusionOk="0" h="1609725" w="10944225">
                  <a:moveTo>
                    <a:pt x="0" y="1609344"/>
                  </a:moveTo>
                  <a:lnTo>
                    <a:pt x="10943844" y="1609344"/>
                  </a:lnTo>
                  <a:lnTo>
                    <a:pt x="10943844" y="0"/>
                  </a:lnTo>
                  <a:lnTo>
                    <a:pt x="0" y="0"/>
                  </a:lnTo>
                  <a:lnTo>
                    <a:pt x="0" y="1609344"/>
                  </a:lnTo>
                  <a:close/>
                </a:path>
              </a:pathLst>
            </a:custGeom>
            <a:noFill/>
            <a:ln cap="flat" cmpd="sng" w="9525">
              <a:solidFill>
                <a:srgbClr val="9B2C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
        <p:nvSpPr>
          <p:cNvPr id="821" name="Google Shape;821;p110"/>
          <p:cNvSpPr txBox="1"/>
          <p:nvPr/>
        </p:nvSpPr>
        <p:spPr>
          <a:xfrm>
            <a:off x="724916" y="475234"/>
            <a:ext cx="8910955" cy="112331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3600">
                <a:solidFill>
                  <a:srgbClr val="9B2C1F"/>
                </a:solidFill>
                <a:latin typeface="Arial"/>
                <a:ea typeface="Arial"/>
                <a:cs typeface="Arial"/>
                <a:sym typeface="Arial"/>
              </a:rPr>
              <a:t>Incorporating Time in Relational Databases  Using Tuple Versioning</a:t>
            </a:r>
            <a:endParaRPr sz="3600">
              <a:solidFill>
                <a:schemeClr val="dk1"/>
              </a:solidFill>
              <a:latin typeface="Arial"/>
              <a:ea typeface="Arial"/>
              <a:cs typeface="Arial"/>
              <a:sym typeface="Arial"/>
            </a:endParaRPr>
          </a:p>
        </p:txBody>
      </p:sp>
      <p:sp>
        <p:nvSpPr>
          <p:cNvPr id="822" name="Google Shape;822;p110"/>
          <p:cNvSpPr txBox="1"/>
          <p:nvPr/>
        </p:nvSpPr>
        <p:spPr>
          <a:xfrm>
            <a:off x="939190" y="2439415"/>
            <a:ext cx="9658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Arial"/>
                <a:ea typeface="Arial"/>
                <a:cs typeface="Arial"/>
                <a:sym typeface="Arial"/>
              </a:rPr>
              <a:t>DEPT_BT</a:t>
            </a:r>
            <a:endParaRPr sz="1800">
              <a:solidFill>
                <a:schemeClr val="dk1"/>
              </a:solidFill>
              <a:latin typeface="Arial"/>
              <a:ea typeface="Arial"/>
              <a:cs typeface="Arial"/>
              <a:sym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11"/>
          <p:cNvSpPr txBox="1"/>
          <p:nvPr>
            <p:ph type="title"/>
          </p:nvPr>
        </p:nvSpPr>
        <p:spPr>
          <a:xfrm>
            <a:off x="724916" y="475234"/>
            <a:ext cx="8910955" cy="1123315"/>
          </a:xfrm>
          <a:prstGeom prst="rect">
            <a:avLst/>
          </a:prstGeom>
          <a:noFill/>
          <a:ln>
            <a:noFill/>
          </a:ln>
        </p:spPr>
        <p:txBody>
          <a:bodyPr anchorCtr="0" anchor="b" bIns="0" lIns="0" spcFirstLastPara="1" rIns="0" wrap="square" tIns="12700">
            <a:spAutoFit/>
          </a:bodyPr>
          <a:lstStyle/>
          <a:p>
            <a:pPr indent="0" lvl="0" marL="12700" marR="5080" rtl="0" algn="l">
              <a:lnSpc>
                <a:spcPct val="100000"/>
              </a:lnSpc>
              <a:spcBef>
                <a:spcPts val="0"/>
              </a:spcBef>
              <a:spcAft>
                <a:spcPts val="0"/>
              </a:spcAft>
              <a:buNone/>
            </a:pPr>
            <a:r>
              <a:rPr lang="en-US"/>
              <a:t>Incorporating Time in Relational Databases  Using Tuple Versioning</a:t>
            </a:r>
            <a:endParaRPr/>
          </a:p>
        </p:txBody>
      </p:sp>
      <p:sp>
        <p:nvSpPr>
          <p:cNvPr id="828" name="Google Shape;828;p111"/>
          <p:cNvSpPr txBox="1"/>
          <p:nvPr/>
        </p:nvSpPr>
        <p:spPr>
          <a:xfrm>
            <a:off x="724916" y="2078863"/>
            <a:ext cx="4712970" cy="391160"/>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chemeClr val="dk1"/>
              </a:buClr>
              <a:buSzPts val="1900"/>
              <a:buFont typeface="Noto Sans Symbols"/>
              <a:buChar char="❑"/>
            </a:pPr>
            <a:r>
              <a:rPr b="1" lang="en-US" sz="2400">
                <a:solidFill>
                  <a:schemeClr val="dk1"/>
                </a:solidFill>
                <a:latin typeface="Arial"/>
                <a:ea typeface="Arial"/>
                <a:cs typeface="Arial"/>
                <a:sym typeface="Arial"/>
              </a:rPr>
              <a:t>Implementation	Considerations</a:t>
            </a:r>
            <a:endParaRPr sz="2400">
              <a:solidFill>
                <a:schemeClr val="dk1"/>
              </a:solidFill>
              <a:latin typeface="Arial"/>
              <a:ea typeface="Arial"/>
              <a:cs typeface="Arial"/>
              <a:sym typeface="Arial"/>
            </a:endParaRPr>
          </a:p>
        </p:txBody>
      </p:sp>
      <p:sp>
        <p:nvSpPr>
          <p:cNvPr id="829" name="Google Shape;829;p111"/>
          <p:cNvSpPr txBox="1"/>
          <p:nvPr/>
        </p:nvSpPr>
        <p:spPr>
          <a:xfrm>
            <a:off x="5629783" y="2078863"/>
            <a:ext cx="476504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	There	are	various	options	for</a:t>
            </a:r>
            <a:endParaRPr sz="2400">
              <a:solidFill>
                <a:schemeClr val="dk1"/>
              </a:solidFill>
              <a:latin typeface="Arial"/>
              <a:ea typeface="Arial"/>
              <a:cs typeface="Arial"/>
              <a:sym typeface="Arial"/>
            </a:endParaRPr>
          </a:p>
        </p:txBody>
      </p:sp>
      <p:sp>
        <p:nvSpPr>
          <p:cNvPr id="830" name="Google Shape;830;p111"/>
          <p:cNvSpPr txBox="1"/>
          <p:nvPr/>
        </p:nvSpPr>
        <p:spPr>
          <a:xfrm>
            <a:off x="1067816" y="2317039"/>
            <a:ext cx="5266690" cy="1012825"/>
          </a:xfrm>
          <a:prstGeom prst="rect">
            <a:avLst/>
          </a:prstGeom>
          <a:noFill/>
          <a:ln>
            <a:noFill/>
          </a:ln>
        </p:spPr>
        <p:txBody>
          <a:bodyPr anchorCtr="0" anchor="t" bIns="0" lIns="0" spcFirstLastPara="1" rIns="0" wrap="square" tIns="140325">
            <a:sp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storing the tuples in a temporal relation</a:t>
            </a:r>
            <a:endParaRPr sz="2400">
              <a:solidFill>
                <a:schemeClr val="dk1"/>
              </a:solidFill>
              <a:latin typeface="Arial"/>
              <a:ea typeface="Arial"/>
              <a:cs typeface="Arial"/>
              <a:sym typeface="Arial"/>
            </a:endParaRPr>
          </a:p>
          <a:p>
            <a:pPr indent="-287020" lvl="0" marL="413384" marR="0" rtl="0" algn="l">
              <a:lnSpc>
                <a:spcPct val="100000"/>
              </a:lnSpc>
              <a:spcBef>
                <a:spcPts val="1005"/>
              </a:spcBef>
              <a:spcAft>
                <a:spcPts val="0"/>
              </a:spcAft>
              <a:buClr>
                <a:schemeClr val="dk1"/>
              </a:buClr>
              <a:buSzPts val="1900"/>
              <a:buFont typeface="Noto Sans Symbols"/>
              <a:buChar char="▪"/>
            </a:pPr>
            <a:r>
              <a:rPr lang="en-US" sz="2400">
                <a:solidFill>
                  <a:schemeClr val="dk1"/>
                </a:solidFill>
                <a:latin typeface="Arial"/>
                <a:ea typeface="Arial"/>
                <a:cs typeface="Arial"/>
                <a:sym typeface="Arial"/>
              </a:rPr>
              <a:t>Store all tuples in the same table</a:t>
            </a:r>
            <a:endParaRPr sz="2400">
              <a:solidFill>
                <a:schemeClr val="dk1"/>
              </a:solidFill>
              <a:latin typeface="Arial"/>
              <a:ea typeface="Arial"/>
              <a:cs typeface="Arial"/>
              <a:sym typeface="Arial"/>
            </a:endParaRPr>
          </a:p>
        </p:txBody>
      </p:sp>
      <p:sp>
        <p:nvSpPr>
          <p:cNvPr id="831" name="Google Shape;831;p111"/>
          <p:cNvSpPr txBox="1"/>
          <p:nvPr/>
        </p:nvSpPr>
        <p:spPr>
          <a:xfrm>
            <a:off x="1182116" y="3430904"/>
            <a:ext cx="9211945" cy="1981200"/>
          </a:xfrm>
          <a:prstGeom prst="rect">
            <a:avLst/>
          </a:prstGeom>
          <a:noFill/>
          <a:ln>
            <a:noFill/>
          </a:ln>
        </p:spPr>
        <p:txBody>
          <a:bodyPr anchorCtr="0" anchor="t" bIns="0" lIns="0" spcFirstLastPara="1" rIns="0" wrap="square" tIns="12700">
            <a:spAutoFit/>
          </a:bodyPr>
          <a:lstStyle/>
          <a:p>
            <a:pPr indent="-287019" lvl="0" marL="299085" marR="5080" rtl="0" algn="just">
              <a:lnSpc>
                <a:spcPct val="100000"/>
              </a:lnSpc>
              <a:spcBef>
                <a:spcPts val="0"/>
              </a:spcBef>
              <a:spcAft>
                <a:spcPts val="0"/>
              </a:spcAft>
              <a:buClr>
                <a:schemeClr val="dk1"/>
              </a:buClr>
              <a:buSzPts val="1900"/>
              <a:buFont typeface="Noto Sans Symbols"/>
              <a:buChar char="▪"/>
            </a:pPr>
            <a:r>
              <a:rPr lang="en-US" sz="2400">
                <a:solidFill>
                  <a:schemeClr val="dk1"/>
                </a:solidFill>
                <a:latin typeface="Arial"/>
                <a:ea typeface="Arial"/>
                <a:cs typeface="Arial"/>
                <a:sym typeface="Arial"/>
              </a:rPr>
              <a:t>Create two table – one for the currently valid information and  other for the rest of the tuples</a:t>
            </a:r>
            <a:endParaRPr sz="2400">
              <a:solidFill>
                <a:schemeClr val="dk1"/>
              </a:solidFill>
              <a:latin typeface="Arial"/>
              <a:ea typeface="Arial"/>
              <a:cs typeface="Arial"/>
              <a:sym typeface="Arial"/>
            </a:endParaRPr>
          </a:p>
          <a:p>
            <a:pPr indent="-287019" lvl="0" marL="299085" marR="5080" rtl="0" algn="just">
              <a:lnSpc>
                <a:spcPct val="100000"/>
              </a:lnSpc>
              <a:spcBef>
                <a:spcPts val="994"/>
              </a:spcBef>
              <a:spcAft>
                <a:spcPts val="0"/>
              </a:spcAft>
              <a:buClr>
                <a:schemeClr val="dk1"/>
              </a:buClr>
              <a:buSzPts val="1900"/>
              <a:buFont typeface="Noto Sans Symbols"/>
              <a:buChar char="▪"/>
            </a:pPr>
            <a:r>
              <a:rPr lang="en-US" sz="2400">
                <a:solidFill>
                  <a:schemeClr val="dk1"/>
                </a:solidFill>
                <a:latin typeface="Arial"/>
                <a:ea typeface="Arial"/>
                <a:cs typeface="Arial"/>
                <a:sym typeface="Arial"/>
              </a:rPr>
              <a:t>Vertical partition the attributes of the temporal relation into  separate relations – separate relation is created to contain only  the attributes that always change synchronously</a:t>
            </a:r>
            <a:endParaRPr sz="2400">
              <a:solidFill>
                <a:schemeClr val="dk1"/>
              </a:solidFill>
              <a:latin typeface="Arial"/>
              <a:ea typeface="Arial"/>
              <a:cs typeface="Arial"/>
              <a:sym typeface="Arial"/>
            </a:endParaRPr>
          </a:p>
        </p:txBody>
      </p:sp>
      <p:sp>
        <p:nvSpPr>
          <p:cNvPr id="832" name="Google Shape;832;p111"/>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rgbClr val="888888"/>
                </a:solidFill>
                <a:latin typeface="Arial"/>
                <a:ea typeface="Arial"/>
                <a:cs typeface="Arial"/>
                <a:sym typeface="Arial"/>
              </a:rPr>
              <a:t>21</a:t>
            </a:r>
            <a:endParaRPr sz="2800">
              <a:solidFill>
                <a:schemeClr val="dk1"/>
              </a:solidFill>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112"/>
          <p:cNvSpPr txBox="1"/>
          <p:nvPr>
            <p:ph type="title"/>
          </p:nvPr>
        </p:nvSpPr>
        <p:spPr>
          <a:xfrm>
            <a:off x="1079092" y="1154838"/>
            <a:ext cx="9898025" cy="443711"/>
          </a:xfrm>
          <a:prstGeom prst="rect">
            <a:avLst/>
          </a:prstGeom>
          <a:noFill/>
          <a:ln>
            <a:noFill/>
          </a:ln>
        </p:spPr>
        <p:txBody>
          <a:bodyPr anchorCtr="0" anchor="b" bIns="0" lIns="0" spcFirstLastPara="1" rIns="0" wrap="square" tIns="12700">
            <a:spAutoFit/>
          </a:bodyPr>
          <a:lstStyle/>
          <a:p>
            <a:pPr indent="0" lvl="0" marL="12700" marR="5080" rtl="0" algn="l">
              <a:lnSpc>
                <a:spcPct val="100000"/>
              </a:lnSpc>
              <a:spcBef>
                <a:spcPts val="0"/>
              </a:spcBef>
              <a:spcAft>
                <a:spcPts val="0"/>
              </a:spcAft>
              <a:buNone/>
            </a:pPr>
            <a:r>
              <a:rPr lang="en-US" sz="2800"/>
              <a:t>Incorporating Time in Object Databases  Using Attribute Versioning</a:t>
            </a:r>
            <a:endParaRPr/>
          </a:p>
        </p:txBody>
      </p:sp>
      <p:sp>
        <p:nvSpPr>
          <p:cNvPr id="838" name="Google Shape;838;p112"/>
          <p:cNvSpPr txBox="1"/>
          <p:nvPr/>
        </p:nvSpPr>
        <p:spPr>
          <a:xfrm>
            <a:off x="1182116" y="2078863"/>
            <a:ext cx="9427845" cy="4192904"/>
          </a:xfrm>
          <a:prstGeom prst="rect">
            <a:avLst/>
          </a:prstGeom>
          <a:noFill/>
          <a:ln>
            <a:noFill/>
          </a:ln>
        </p:spPr>
        <p:txBody>
          <a:bodyPr anchorCtr="0" anchor="t" bIns="0" lIns="0" spcFirstLastPara="1" rIns="0" wrap="square" tIns="12700">
            <a:spAutoFit/>
          </a:bodyPr>
          <a:lstStyle/>
          <a:p>
            <a:pPr indent="-457833" lvl="0" marL="469900" marR="6985" rtl="0" algn="just">
              <a:lnSpc>
                <a:spcPct val="100000"/>
              </a:lnSpc>
              <a:spcBef>
                <a:spcPts val="0"/>
              </a:spcBef>
              <a:spcAft>
                <a:spcPts val="0"/>
              </a:spcAft>
              <a:buClr>
                <a:schemeClr val="dk1"/>
              </a:buClr>
              <a:buSzPts val="1900"/>
              <a:buFont typeface="Noto Sans Symbols"/>
              <a:buChar char="❑"/>
            </a:pPr>
            <a:r>
              <a:rPr lang="en-US" sz="2400">
                <a:solidFill>
                  <a:schemeClr val="dk1"/>
                </a:solidFill>
                <a:latin typeface="Arial"/>
                <a:ea typeface="Arial"/>
                <a:cs typeface="Arial"/>
                <a:sym typeface="Arial"/>
              </a:rPr>
              <a:t>A single complex object is used to store all the temporal changes  of object</a:t>
            </a:r>
            <a:endParaRPr sz="2400">
              <a:solidFill>
                <a:schemeClr val="dk1"/>
              </a:solidFill>
              <a:latin typeface="Arial"/>
              <a:ea typeface="Arial"/>
              <a:cs typeface="Arial"/>
              <a:sym typeface="Arial"/>
            </a:endParaRPr>
          </a:p>
          <a:p>
            <a:pPr indent="-457833" lvl="0" marL="469900" marR="5715" rtl="0" algn="just">
              <a:lnSpc>
                <a:spcPct val="100000"/>
              </a:lnSpc>
              <a:spcBef>
                <a:spcPts val="1005"/>
              </a:spcBef>
              <a:spcAft>
                <a:spcPts val="0"/>
              </a:spcAft>
              <a:buClr>
                <a:schemeClr val="dk1"/>
              </a:buClr>
              <a:buSzPts val="1900"/>
              <a:buFont typeface="Noto Sans Symbols"/>
              <a:buChar char="❑"/>
            </a:pPr>
            <a:r>
              <a:rPr lang="en-US" sz="2400">
                <a:solidFill>
                  <a:schemeClr val="dk1"/>
                </a:solidFill>
                <a:latin typeface="Arial"/>
                <a:ea typeface="Arial"/>
                <a:cs typeface="Arial"/>
                <a:sym typeface="Arial"/>
              </a:rPr>
              <a:t>Each attribute that changes over time is called a </a:t>
            </a:r>
            <a:r>
              <a:rPr b="1" lang="en-US" sz="2400">
                <a:solidFill>
                  <a:schemeClr val="dk1"/>
                </a:solidFill>
                <a:latin typeface="Arial"/>
                <a:ea typeface="Arial"/>
                <a:cs typeface="Arial"/>
                <a:sym typeface="Arial"/>
              </a:rPr>
              <a:t>time-varying  attribute </a:t>
            </a:r>
            <a:r>
              <a:rPr lang="en-US" sz="2400">
                <a:solidFill>
                  <a:schemeClr val="dk1"/>
                </a:solidFill>
                <a:latin typeface="Arial"/>
                <a:ea typeface="Arial"/>
                <a:cs typeface="Arial"/>
                <a:sym typeface="Arial"/>
              </a:rPr>
              <a:t>(e.g., age), and it has its values versioned over time by  adding temporal periods to the attribute</a:t>
            </a:r>
            <a:endParaRPr sz="2400">
              <a:solidFill>
                <a:schemeClr val="dk1"/>
              </a:solidFill>
              <a:latin typeface="Arial"/>
              <a:ea typeface="Arial"/>
              <a:cs typeface="Arial"/>
              <a:sym typeface="Arial"/>
            </a:endParaRPr>
          </a:p>
          <a:p>
            <a:pPr indent="-457833" lvl="0" marL="469900" marR="6985" rtl="0" algn="just">
              <a:lnSpc>
                <a:spcPct val="100000"/>
              </a:lnSpc>
              <a:spcBef>
                <a:spcPts val="1000"/>
              </a:spcBef>
              <a:spcAft>
                <a:spcPts val="0"/>
              </a:spcAft>
              <a:buClr>
                <a:schemeClr val="dk1"/>
              </a:buClr>
              <a:buSzPts val="1900"/>
              <a:buFont typeface="Noto Sans Symbols"/>
              <a:buChar char="❑"/>
            </a:pPr>
            <a:r>
              <a:rPr lang="en-US" sz="2400">
                <a:solidFill>
                  <a:schemeClr val="dk1"/>
                </a:solidFill>
                <a:latin typeface="Arial"/>
                <a:ea typeface="Arial"/>
                <a:cs typeface="Arial"/>
                <a:sym typeface="Arial"/>
              </a:rPr>
              <a:t>The temporal periods may represent valid time, transaction time,  or bitemporal, depending on the application requirement</a:t>
            </a:r>
            <a:endParaRPr sz="2400">
              <a:solidFill>
                <a:schemeClr val="dk1"/>
              </a:solidFill>
              <a:latin typeface="Arial"/>
              <a:ea typeface="Arial"/>
              <a:cs typeface="Arial"/>
              <a:sym typeface="Arial"/>
            </a:endParaRPr>
          </a:p>
          <a:p>
            <a:pPr indent="-457833" lvl="0" marL="469900" marR="5080" rtl="0" algn="just">
              <a:lnSpc>
                <a:spcPct val="100000"/>
              </a:lnSpc>
              <a:spcBef>
                <a:spcPts val="1000"/>
              </a:spcBef>
              <a:spcAft>
                <a:spcPts val="0"/>
              </a:spcAft>
              <a:buClr>
                <a:schemeClr val="dk1"/>
              </a:buClr>
              <a:buSzPts val="1900"/>
              <a:buFont typeface="Noto Sans Symbols"/>
              <a:buChar char="❑"/>
            </a:pPr>
            <a:r>
              <a:rPr lang="en-US" sz="2400">
                <a:solidFill>
                  <a:schemeClr val="dk1"/>
                </a:solidFill>
                <a:latin typeface="Arial"/>
                <a:ea typeface="Arial"/>
                <a:cs typeface="Arial"/>
                <a:sym typeface="Arial"/>
              </a:rPr>
              <a:t>Attributes that do not change are called </a:t>
            </a:r>
            <a:r>
              <a:rPr b="1" lang="en-US" sz="2400">
                <a:solidFill>
                  <a:schemeClr val="dk1"/>
                </a:solidFill>
                <a:latin typeface="Arial"/>
                <a:ea typeface="Arial"/>
                <a:cs typeface="Arial"/>
                <a:sym typeface="Arial"/>
              </a:rPr>
              <a:t>non-time-varying </a:t>
            </a:r>
            <a:r>
              <a:rPr lang="en-US" sz="2400">
                <a:solidFill>
                  <a:schemeClr val="dk1"/>
                </a:solidFill>
                <a:latin typeface="Arial"/>
                <a:ea typeface="Arial"/>
                <a:cs typeface="Arial"/>
                <a:sym typeface="Arial"/>
              </a:rPr>
              <a:t>(e.g.,  date of birth)and are not associated with the temporal periods</a:t>
            </a:r>
            <a:endParaRPr sz="2400">
              <a:solidFill>
                <a:schemeClr val="dk1"/>
              </a:solidFill>
              <a:latin typeface="Arial"/>
              <a:ea typeface="Arial"/>
              <a:cs typeface="Arial"/>
              <a:sym typeface="Arial"/>
            </a:endParaRPr>
          </a:p>
          <a:p>
            <a:pPr indent="-457833" lvl="0" marL="469900" marR="0" rtl="0" algn="just">
              <a:lnSpc>
                <a:spcPct val="100000"/>
              </a:lnSpc>
              <a:spcBef>
                <a:spcPts val="1005"/>
              </a:spcBef>
              <a:spcAft>
                <a:spcPts val="0"/>
              </a:spcAft>
              <a:buClr>
                <a:schemeClr val="dk1"/>
              </a:buClr>
              <a:buSzPts val="1900"/>
              <a:buFont typeface="Noto Sans Symbols"/>
              <a:buChar char="❑"/>
            </a:pPr>
            <a:r>
              <a:rPr lang="en-US" sz="2400">
                <a:solidFill>
                  <a:schemeClr val="dk1"/>
                </a:solidFill>
                <a:latin typeface="Arial"/>
                <a:ea typeface="Arial"/>
                <a:cs typeface="Arial"/>
                <a:sym typeface="Arial"/>
              </a:rPr>
              <a:t>Time varying attribute is represented as a collection type</a:t>
            </a:r>
            <a:endParaRPr sz="2400">
              <a:solidFill>
                <a:schemeClr val="dk1"/>
              </a:solidFill>
              <a:latin typeface="Arial"/>
              <a:ea typeface="Arial"/>
              <a:cs typeface="Arial"/>
              <a:sym typeface="Arial"/>
            </a:endParaRPr>
          </a:p>
        </p:txBody>
      </p:sp>
      <p:sp>
        <p:nvSpPr>
          <p:cNvPr id="839" name="Google Shape;839;p112"/>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rgbClr val="888888"/>
                </a:solidFill>
                <a:latin typeface="Arial"/>
                <a:ea typeface="Arial"/>
                <a:cs typeface="Arial"/>
                <a:sym typeface="Arial"/>
              </a:rPr>
              <a:t>22</a:t>
            </a:r>
            <a:endParaRPr sz="2800">
              <a:solidFill>
                <a:schemeClr val="dk1"/>
              </a:solidFill>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grpSp>
        <p:nvGrpSpPr>
          <p:cNvPr id="844" name="Google Shape;844;p113"/>
          <p:cNvGrpSpPr/>
          <p:nvPr/>
        </p:nvGrpSpPr>
        <p:grpSpPr>
          <a:xfrm>
            <a:off x="1357883" y="2034539"/>
            <a:ext cx="7981315" cy="3485515"/>
            <a:chOff x="1357883" y="2034539"/>
            <a:chExt cx="7981315" cy="3485515"/>
          </a:xfrm>
        </p:grpSpPr>
        <p:sp>
          <p:nvSpPr>
            <p:cNvPr id="845" name="Google Shape;845;p113"/>
            <p:cNvSpPr/>
            <p:nvPr/>
          </p:nvSpPr>
          <p:spPr>
            <a:xfrm>
              <a:off x="1362455" y="2039111"/>
              <a:ext cx="7972044" cy="34762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846" name="Google Shape;846;p113"/>
            <p:cNvSpPr/>
            <p:nvPr/>
          </p:nvSpPr>
          <p:spPr>
            <a:xfrm>
              <a:off x="1357883" y="2034539"/>
              <a:ext cx="7981315" cy="3485515"/>
            </a:xfrm>
            <a:custGeom>
              <a:rect b="b" l="l" r="r" t="t"/>
              <a:pathLst>
                <a:path extrusionOk="0" h="3485515" w="7981315">
                  <a:moveTo>
                    <a:pt x="0" y="3485388"/>
                  </a:moveTo>
                  <a:lnTo>
                    <a:pt x="7981188" y="3485388"/>
                  </a:lnTo>
                  <a:lnTo>
                    <a:pt x="7981188" y="0"/>
                  </a:lnTo>
                  <a:lnTo>
                    <a:pt x="0" y="0"/>
                  </a:lnTo>
                  <a:lnTo>
                    <a:pt x="0" y="3485388"/>
                  </a:lnTo>
                  <a:close/>
                </a:path>
              </a:pathLst>
            </a:custGeom>
            <a:noFill/>
            <a:ln cap="flat" cmpd="sng" w="9525">
              <a:solidFill>
                <a:srgbClr val="D2471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
        <p:nvSpPr>
          <p:cNvPr id="847" name="Google Shape;847;p113"/>
          <p:cNvSpPr txBox="1"/>
          <p:nvPr/>
        </p:nvSpPr>
        <p:spPr>
          <a:xfrm>
            <a:off x="10567543" y="460705"/>
            <a:ext cx="4095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rgbClr val="888888"/>
                </a:solidFill>
                <a:latin typeface="Arial"/>
                <a:ea typeface="Arial"/>
                <a:cs typeface="Arial"/>
                <a:sym typeface="Arial"/>
              </a:rPr>
              <a:t>23</a:t>
            </a:r>
            <a:endParaRPr sz="2800">
              <a:solidFill>
                <a:schemeClr val="dk1"/>
              </a:solidFill>
              <a:latin typeface="Arial"/>
              <a:ea typeface="Arial"/>
              <a:cs typeface="Arial"/>
              <a:sym typeface="Arial"/>
            </a:endParaRPr>
          </a:p>
        </p:txBody>
      </p:sp>
      <p:sp>
        <p:nvSpPr>
          <p:cNvPr id="848" name="Google Shape;848;p113"/>
          <p:cNvSpPr txBox="1"/>
          <p:nvPr>
            <p:ph type="title"/>
          </p:nvPr>
        </p:nvSpPr>
        <p:spPr>
          <a:xfrm>
            <a:off x="724916" y="1154838"/>
            <a:ext cx="10456228" cy="443711"/>
          </a:xfrm>
          <a:prstGeom prst="rect">
            <a:avLst/>
          </a:prstGeom>
          <a:noFill/>
          <a:ln>
            <a:noFill/>
          </a:ln>
        </p:spPr>
        <p:txBody>
          <a:bodyPr anchorCtr="0" anchor="b" bIns="0" lIns="0" spcFirstLastPara="1" rIns="0" wrap="square" tIns="12700">
            <a:spAutoFit/>
          </a:bodyPr>
          <a:lstStyle/>
          <a:p>
            <a:pPr indent="0" lvl="0" marL="12700" marR="5080" rtl="0" algn="l">
              <a:lnSpc>
                <a:spcPct val="100000"/>
              </a:lnSpc>
              <a:spcBef>
                <a:spcPts val="0"/>
              </a:spcBef>
              <a:spcAft>
                <a:spcPts val="0"/>
              </a:spcAft>
              <a:buClr>
                <a:schemeClr val="dk2"/>
              </a:buClr>
              <a:buSzPts val="2800"/>
              <a:buFont typeface="Calibri"/>
              <a:buNone/>
            </a:pPr>
            <a:r>
              <a:rPr lang="en-US" sz="2800"/>
              <a:t>Incorporating Time in Object Databases  Using Attribute Versioning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xmlns:r="http://schemas.openxmlformats.org/officeDocument/2006/relationship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