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5"/>
    <p:sldMasterId id="2147483706" r:id="rId6"/>
    <p:sldMasterId id="2147483707" r:id="rId7"/>
    <p:sldMasterId id="2147483708" r:id="rId8"/>
    <p:sldMasterId id="2147483709" r:id="rId9"/>
    <p:sldMasterId id="2147483710" r:id="rId10"/>
    <p:sldMasterId id="2147483711" r:id="rId11"/>
    <p:sldMasterId id="2147483712" r:id="rId12"/>
    <p:sldMasterId id="2147483713" r:id="rId13"/>
    <p:sldMasterId id="2147483714" r:id="rId14"/>
    <p:sldMasterId id="2147483715"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Lst>
  <p:sldSz cy="6858000" cx="12192000"/>
  <p:notesSz cx="6858000" cy="9144000"/>
  <p:embeddedFontLst>
    <p:embeddedFont>
      <p:font typeface="Libre Franklin"/>
      <p:regular r:id="rId140"/>
      <p:bold r:id="rId141"/>
      <p:italic r:id="rId142"/>
      <p:boldItalic r:id="rId143"/>
    </p:embeddedFont>
    <p:embeddedFont>
      <p:font typeface="Tahoma"/>
      <p:regular r:id="rId144"/>
      <p:bold r:id="rId145"/>
    </p:embeddedFont>
    <p:embeddedFont>
      <p:font typeface="Libre Baskerville"/>
      <p:regular r:id="rId146"/>
      <p:bold r:id="rId147"/>
      <p: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B8EAD0-80C0-403C-94E2-5090C1AFD579}">
  <a:tblStyle styleId="{0DB8EAD0-80C0-403C-94E2-5090C1AFD57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9" Type="http://schemas.openxmlformats.org/officeDocument/2006/relationships/slide" Target="slides/slide93.xml"/><Relationship Id="rId108" Type="http://schemas.openxmlformats.org/officeDocument/2006/relationships/slide" Target="slides/slide92.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26" Type="http://schemas.openxmlformats.org/officeDocument/2006/relationships/slide" Target="slides/slide10.xml"/><Relationship Id="rId121" Type="http://schemas.openxmlformats.org/officeDocument/2006/relationships/slide" Target="slides/slide105.xml"/><Relationship Id="rId25" Type="http://schemas.openxmlformats.org/officeDocument/2006/relationships/slide" Target="slides/slide9.xml"/><Relationship Id="rId120" Type="http://schemas.openxmlformats.org/officeDocument/2006/relationships/slide" Target="slides/slide104.xml"/><Relationship Id="rId28" Type="http://schemas.openxmlformats.org/officeDocument/2006/relationships/slide" Target="slides/slide12.xml"/><Relationship Id="rId27" Type="http://schemas.openxmlformats.org/officeDocument/2006/relationships/slide" Target="slides/slide11.xml"/><Relationship Id="rId125" Type="http://schemas.openxmlformats.org/officeDocument/2006/relationships/slide" Target="slides/slide109.xml"/><Relationship Id="rId29" Type="http://schemas.openxmlformats.org/officeDocument/2006/relationships/slide" Target="slides/slide13.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95" Type="http://schemas.openxmlformats.org/officeDocument/2006/relationships/slide" Target="slides/slide79.xml"/><Relationship Id="rId94" Type="http://schemas.openxmlformats.org/officeDocument/2006/relationships/slide" Target="slides/slide78.xml"/><Relationship Id="rId97" Type="http://schemas.openxmlformats.org/officeDocument/2006/relationships/slide" Target="slides/slide81.xml"/><Relationship Id="rId96" Type="http://schemas.openxmlformats.org/officeDocument/2006/relationships/slide" Target="slides/slide80.xml"/><Relationship Id="rId11" Type="http://schemas.openxmlformats.org/officeDocument/2006/relationships/slideMaster" Target="slideMasters/slideMaster7.xml"/><Relationship Id="rId99" Type="http://schemas.openxmlformats.org/officeDocument/2006/relationships/slide" Target="slides/slide83.xml"/><Relationship Id="rId10" Type="http://schemas.openxmlformats.org/officeDocument/2006/relationships/slideMaster" Target="slideMasters/slideMaster6.xml"/><Relationship Id="rId98" Type="http://schemas.openxmlformats.org/officeDocument/2006/relationships/slide" Target="slides/slide82.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5.xml"/><Relationship Id="rId90" Type="http://schemas.openxmlformats.org/officeDocument/2006/relationships/slide" Target="slides/slide74.xml"/><Relationship Id="rId93" Type="http://schemas.openxmlformats.org/officeDocument/2006/relationships/slide" Target="slides/slide77.xml"/><Relationship Id="rId92" Type="http://schemas.openxmlformats.org/officeDocument/2006/relationships/slide" Target="slides/slide76.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9" Type="http://schemas.openxmlformats.org/officeDocument/2006/relationships/slide" Target="slides/slide103.xml"/><Relationship Id="rId15" Type="http://schemas.openxmlformats.org/officeDocument/2006/relationships/slideMaster" Target="slideMasters/slideMaster11.xml"/><Relationship Id="rId110" Type="http://schemas.openxmlformats.org/officeDocument/2006/relationships/slide" Target="slides/slide94.xml"/><Relationship Id="rId14" Type="http://schemas.openxmlformats.org/officeDocument/2006/relationships/slideMaster" Target="slideMasters/slideMaster10.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14" Type="http://schemas.openxmlformats.org/officeDocument/2006/relationships/slide" Target="slides/slide98.xml"/><Relationship Id="rId18" Type="http://schemas.openxmlformats.org/officeDocument/2006/relationships/slide" Target="slides/slide2.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84" Type="http://schemas.openxmlformats.org/officeDocument/2006/relationships/slide" Target="slides/slide68.xml"/><Relationship Id="rId83" Type="http://schemas.openxmlformats.org/officeDocument/2006/relationships/slide" Target="slides/slide67.xml"/><Relationship Id="rId86" Type="http://schemas.openxmlformats.org/officeDocument/2006/relationships/slide" Target="slides/slide70.xml"/><Relationship Id="rId85" Type="http://schemas.openxmlformats.org/officeDocument/2006/relationships/slide" Target="slides/slide69.xml"/><Relationship Id="rId88" Type="http://schemas.openxmlformats.org/officeDocument/2006/relationships/slide" Target="slides/slide72.xml"/><Relationship Id="rId87" Type="http://schemas.openxmlformats.org/officeDocument/2006/relationships/slide" Target="slides/slide71.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48" Type="http://schemas.openxmlformats.org/officeDocument/2006/relationships/font" Target="fonts/LibreBaskerville-italic.fntdata"/><Relationship Id="rId9" Type="http://schemas.openxmlformats.org/officeDocument/2006/relationships/slideMaster" Target="slideMasters/slideMaster5.xml"/><Relationship Id="rId143" Type="http://schemas.openxmlformats.org/officeDocument/2006/relationships/font" Target="fonts/LibreFranklin-boldItalic.fntdata"/><Relationship Id="rId142" Type="http://schemas.openxmlformats.org/officeDocument/2006/relationships/font" Target="fonts/LibreFranklin-italic.fntdata"/><Relationship Id="rId141" Type="http://schemas.openxmlformats.org/officeDocument/2006/relationships/font" Target="fonts/LibreFranklin-bold.fntdata"/><Relationship Id="rId140" Type="http://schemas.openxmlformats.org/officeDocument/2006/relationships/font" Target="fonts/LibreFranklin-regular.fntdata"/><Relationship Id="rId5" Type="http://schemas.openxmlformats.org/officeDocument/2006/relationships/slideMaster" Target="slideMasters/slideMaster1.xml"/><Relationship Id="rId147" Type="http://schemas.openxmlformats.org/officeDocument/2006/relationships/font" Target="fonts/LibreBaskerville-bold.fntdata"/><Relationship Id="rId6" Type="http://schemas.openxmlformats.org/officeDocument/2006/relationships/slideMaster" Target="slideMasters/slideMaster2.xml"/><Relationship Id="rId146" Type="http://schemas.openxmlformats.org/officeDocument/2006/relationships/font" Target="fonts/LibreBaskerville-regular.fntdata"/><Relationship Id="rId7" Type="http://schemas.openxmlformats.org/officeDocument/2006/relationships/slideMaster" Target="slideMasters/slideMaster3.xml"/><Relationship Id="rId145" Type="http://schemas.openxmlformats.org/officeDocument/2006/relationships/font" Target="fonts/Tahoma-bold.fntdata"/><Relationship Id="rId8" Type="http://schemas.openxmlformats.org/officeDocument/2006/relationships/slideMaster" Target="slideMasters/slideMaster4.xml"/><Relationship Id="rId144" Type="http://schemas.openxmlformats.org/officeDocument/2006/relationships/font" Target="fonts/Tahoma-regular.fntdata"/><Relationship Id="rId73" Type="http://schemas.openxmlformats.org/officeDocument/2006/relationships/slide" Target="slides/slide57.xml"/><Relationship Id="rId72" Type="http://schemas.openxmlformats.org/officeDocument/2006/relationships/slide" Target="slides/slide56.xml"/><Relationship Id="rId75" Type="http://schemas.openxmlformats.org/officeDocument/2006/relationships/slide" Target="slides/slide59.xml"/><Relationship Id="rId74" Type="http://schemas.openxmlformats.org/officeDocument/2006/relationships/slide" Target="slides/slide58.xml"/><Relationship Id="rId77" Type="http://schemas.openxmlformats.org/officeDocument/2006/relationships/slide" Target="slides/slide61.xml"/><Relationship Id="rId76" Type="http://schemas.openxmlformats.org/officeDocument/2006/relationships/slide" Target="slides/slide60.xml"/><Relationship Id="rId79" Type="http://schemas.openxmlformats.org/officeDocument/2006/relationships/slide" Target="slides/slide63.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62" Type="http://schemas.openxmlformats.org/officeDocument/2006/relationships/slide" Target="slides/slide46.xml"/><Relationship Id="rId61" Type="http://schemas.openxmlformats.org/officeDocument/2006/relationships/slide" Target="slides/slide45.xml"/><Relationship Id="rId64" Type="http://schemas.openxmlformats.org/officeDocument/2006/relationships/slide" Target="slides/slide48.xml"/><Relationship Id="rId63" Type="http://schemas.openxmlformats.org/officeDocument/2006/relationships/slide" Target="slides/slide47.xml"/><Relationship Id="rId66" Type="http://schemas.openxmlformats.org/officeDocument/2006/relationships/slide" Target="slides/slide50.xml"/><Relationship Id="rId65" Type="http://schemas.openxmlformats.org/officeDocument/2006/relationships/slide" Target="slides/slide49.xml"/><Relationship Id="rId68" Type="http://schemas.openxmlformats.org/officeDocument/2006/relationships/slide" Target="slides/slide52.xml"/><Relationship Id="rId67" Type="http://schemas.openxmlformats.org/officeDocument/2006/relationships/slide" Target="slides/slide51.xml"/><Relationship Id="rId60" Type="http://schemas.openxmlformats.org/officeDocument/2006/relationships/slide" Target="slides/slide44.xml"/><Relationship Id="rId69" Type="http://schemas.openxmlformats.org/officeDocument/2006/relationships/slide" Target="slides/slide5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55" Type="http://schemas.openxmlformats.org/officeDocument/2006/relationships/slide" Target="slides/slide39.xml"/><Relationship Id="rId54" Type="http://schemas.openxmlformats.org/officeDocument/2006/relationships/slide" Target="slides/slide38.xml"/><Relationship Id="rId57" Type="http://schemas.openxmlformats.org/officeDocument/2006/relationships/slide" Target="slides/slide41.xml"/><Relationship Id="rId56" Type="http://schemas.openxmlformats.org/officeDocument/2006/relationships/slide" Target="slides/slide40.xml"/><Relationship Id="rId59" Type="http://schemas.openxmlformats.org/officeDocument/2006/relationships/slide" Target="slides/slide43.xml"/><Relationship Id="rId5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notes"/>
          <p:cNvSpPr/>
          <p:nvPr>
            <p:ph idx="2" type="sldImg"/>
          </p:nvPr>
        </p:nvSpPr>
        <p:spPr>
          <a:xfrm>
            <a:off x="419100" y="-44450"/>
            <a:ext cx="6019800" cy="33861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0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77" name="Google Shape;1377;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8" name="Google Shape;1378;p10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5" name="Google Shape;138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10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91" name="Google Shape;1391;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92" name="Google Shape;1392;p10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6" name="Google Shape;1416;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3" name="Google Shape;142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10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28" name="Google Shape;1428;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9" name="Google Shape;1429;p105: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10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436" name="Google Shape;1436;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7" name="Google Shape;1437;p10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1" name="Google Shape;1461;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6" name="Google Shape;146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10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1" name="Google Shape;1471;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72" name="Google Shape;1472;p10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1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80" name="Google Shape;1480;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1" name="Google Shape;1481;p11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11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90" name="Google Shape;1490;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1" name="Google Shape;1491;p11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01" name="Google Shape;1501;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2" name="Google Shape;1502;p11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1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14" name="Google Shape;1514;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5" name="Google Shape;1515;p113: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4" name="Google Shape;152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30" name="Google Shape;1530;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1" name="Google Shape;1531;p115: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1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41" name="Google Shape;1541;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42" name="Google Shape;1542;p11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11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52" name="Google Shape;1552;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3" name="Google Shape;1553;p11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11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3" name="Google Shape;1563;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64" name="Google Shape;1564;p11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11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71" name="Google Shape;1571;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2" name="Google Shape;1572;p11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12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79" name="Google Shape;1579;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0" name="Google Shape;1580;p120: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581" name="Google Shape;158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12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588" name="Google Shape;1588;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9" name="Google Shape;1589;p121: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590" name="Google Shape;1590;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1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01" name="Google Shape;1601;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2" name="Google Shape;1602;p122: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603" name="Google Shape;1603;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12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609" name="Google Shape;1609;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0" name="Google Shape;1610;p123: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611" name="Google Shape;1611;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9" name="Google Shape;6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6" name="Google Shape;6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2" name="Google Shape;7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2" name="Google Shape;7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8" name="Google Shape;71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19" name="Google Shape;719;p27: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2" name="Google Shape;7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3" name="Google Shape;733;p28: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0" name="Google Shape;74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1" name="Google Shape;741;p2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9" name="Google Shape;74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0" name="Google Shape;750;p3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0" name="Google Shape;7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1" name="Google Shape;761;p3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4" name="Google Shape;77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0" name="Google Shape;81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7" name="Google Shape;82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2" name="Google Shape;87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9" name="Google Shape;87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5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891" name="Google Shape;8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2" name="Google Shape;89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5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899" name="Google Shape;89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5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13" name="Google Shape;91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4" name="Google Shape;914;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1" name="Google Shape;92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7" name="Google Shape;92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3" name="Google Shape;93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9" name="Google Shape;93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5" name="Google Shape;94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51" name="Google Shape;95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6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959" name="Google Shape;95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7" name="Google Shape;96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3" name="Google Shape;97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9" name="Google Shape;97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4" name="Google Shape;98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9" name="Google Shape;98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5" name="Google Shape;99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1" name="Google Shape;100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7" name="Google Shape;100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3" name="Google Shape;1013;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9" name="Google Shape;101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5" name="Google Shape;102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1" name="Google Shape;103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7" name="Google Shape;103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3" name="Google Shape;104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6" name="Google Shape;105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2" name="Google Shape;106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8" name="Google Shape;1068;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4" name="Google Shape;107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0" name="Google Shape;1080;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5" name="Google Shape;1085;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0" name="Google Shape;109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2" name="Google Shape;1102;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8" name="Google Shape;110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4" name="Google Shape;111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0" name="Google Shape;112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6" name="Google Shape;1126;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2" name="Google Shape;1132;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8" name="Google Shape;113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4" name="Google Shape;114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0" name="Google Shape;115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9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156" name="Google Shape;115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7" name="Google Shape;1157;p93: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158" name="Google Shape;115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9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215" name="Google Shape;121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6" name="Google Shape;1216;p94:notes"/>
          <p:cNvSpPr txBox="1"/>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ibre Baskerville"/>
              <a:ea typeface="Libre Baskerville"/>
              <a:cs typeface="Libre Baskerville"/>
              <a:sym typeface="Libre Baskerville"/>
            </a:endParaRPr>
          </a:p>
        </p:txBody>
      </p:sp>
      <p:sp>
        <p:nvSpPr>
          <p:cNvPr id="1217" name="Google Shape;1217;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9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Libre Baskerville"/>
              <a:buNone/>
            </a:pPr>
            <a:fld id="{00000000-1234-1234-1234-123412341234}" type="slidenum">
              <a:rPr b="0" i="0" lang="en-US" sz="1200" u="none" cap="none" strike="noStrike">
                <a:solidFill>
                  <a:srgbClr val="000000"/>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1225" name="Google Shape;122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6" name="Google Shape;1226;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9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351" name="Google Shape;1351;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52" name="Google Shape;1352;p9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9" name="Google Shape;135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5" name="Google Shape;136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1" name="Google Shape;137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20" name="Google Shape;20;p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5"/>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5"/>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16"/>
          <p:cNvSpPr txBox="1"/>
          <p:nvPr>
            <p:ph type="title"/>
          </p:nvPr>
        </p:nvSpPr>
        <p:spPr>
          <a:xfrm rot="5400000">
            <a:off x="7205133" y="1788584"/>
            <a:ext cx="5861050" cy="274108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6"/>
          <p:cNvSpPr txBox="1"/>
          <p:nvPr>
            <p:ph idx="1" type="body"/>
          </p:nvPr>
        </p:nvSpPr>
        <p:spPr>
          <a:xfrm rot="5400000">
            <a:off x="1621367" y="-850900"/>
            <a:ext cx="5861050" cy="8020051"/>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6"/>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17"/>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7"/>
          <p:cNvSpPr txBox="1"/>
          <p:nvPr>
            <p:ph idx="1" type="body"/>
          </p:nvPr>
        </p:nvSpPr>
        <p:spPr>
          <a:xfrm rot="5400000">
            <a:off x="3851275" y="-1565275"/>
            <a:ext cx="4413250" cy="10896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7"/>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18"/>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8"/>
          <p:cNvSpPr/>
          <p:nvPr>
            <p:ph idx="2" type="pic"/>
          </p:nvPr>
        </p:nvSpPr>
        <p:spPr>
          <a:xfrm>
            <a:off x="5183717" y="987426"/>
            <a:ext cx="6172200" cy="4873625"/>
          </a:xfrm>
          <a:prstGeom prst="rect">
            <a:avLst/>
          </a:prstGeom>
          <a:noFill/>
          <a:ln>
            <a:noFill/>
          </a:ln>
        </p:spPr>
      </p:sp>
      <p:sp>
        <p:nvSpPr>
          <p:cNvPr id="112" name="Google Shape;112;p18"/>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18"/>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19"/>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7" name="Google Shape;117;p19"/>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8" name="Google Shape;118;p1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0"/>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21"/>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1"/>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21"/>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1"/>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21"/>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1"/>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9" name="Shape 129"/>
        <p:cNvGrpSpPr/>
        <p:nvPr/>
      </p:nvGrpSpPr>
      <p:grpSpPr>
        <a:xfrm>
          <a:off x="0" y="0"/>
          <a:ext cx="0" cy="0"/>
          <a:chOff x="0" y="0"/>
          <a:chExt cx="0" cy="0"/>
        </a:xfrm>
      </p:grpSpPr>
      <p:sp>
        <p:nvSpPr>
          <p:cNvPr id="130" name="Google Shape;130;p22"/>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2"/>
          <p:cNvSpPr txBox="1"/>
          <p:nvPr>
            <p:ph idx="1" type="body"/>
          </p:nvPr>
        </p:nvSpPr>
        <p:spPr>
          <a:xfrm>
            <a:off x="6096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2"/>
          <p:cNvSpPr txBox="1"/>
          <p:nvPr>
            <p:ph idx="2" type="body"/>
          </p:nvPr>
        </p:nvSpPr>
        <p:spPr>
          <a:xfrm>
            <a:off x="61595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2"/>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3"/>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3"/>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37" name="Google Shape;137;p2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24"/>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4"/>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1" name="Google Shape;141;p2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6"/>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27"/>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7"/>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8"/>
          <p:cNvSpPr txBox="1"/>
          <p:nvPr>
            <p:ph type="title"/>
          </p:nvPr>
        </p:nvSpPr>
        <p:spPr>
          <a:xfrm rot="5400000">
            <a:off x="7209102" y="1790965"/>
            <a:ext cx="5865813" cy="2741084"/>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8"/>
          <p:cNvSpPr txBox="1"/>
          <p:nvPr>
            <p:ph idx="1" type="body"/>
          </p:nvPr>
        </p:nvSpPr>
        <p:spPr>
          <a:xfrm rot="5400000">
            <a:off x="1622161" y="-851693"/>
            <a:ext cx="5865813" cy="80264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8"/>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29"/>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9"/>
          <p:cNvSpPr txBox="1"/>
          <p:nvPr>
            <p:ph idx="1" type="body"/>
          </p:nvPr>
        </p:nvSpPr>
        <p:spPr>
          <a:xfrm rot="5400000">
            <a:off x="3852069" y="-1566069"/>
            <a:ext cx="4418012" cy="109029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9"/>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30"/>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0"/>
          <p:cNvSpPr/>
          <p:nvPr>
            <p:ph idx="2" type="pic"/>
          </p:nvPr>
        </p:nvSpPr>
        <p:spPr>
          <a:xfrm>
            <a:off x="5183717" y="987426"/>
            <a:ext cx="6172200" cy="4873625"/>
          </a:xfrm>
          <a:prstGeom prst="rect">
            <a:avLst/>
          </a:prstGeom>
          <a:noFill/>
          <a:ln>
            <a:noFill/>
          </a:ln>
        </p:spPr>
      </p:sp>
      <p:sp>
        <p:nvSpPr>
          <p:cNvPr id="164" name="Google Shape;164;p30"/>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5" name="Google Shape;165;p30"/>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31"/>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1"/>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9" name="Google Shape;169;p31"/>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0" name="Google Shape;170;p31"/>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32"/>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2"/>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33"/>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3"/>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33"/>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3"/>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33"/>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3"/>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1" name="Shape 181"/>
        <p:cNvGrpSpPr/>
        <p:nvPr/>
      </p:nvGrpSpPr>
      <p:grpSpPr>
        <a:xfrm>
          <a:off x="0" y="0"/>
          <a:ext cx="0" cy="0"/>
          <a:chOff x="0" y="0"/>
          <a:chExt cx="0" cy="0"/>
        </a:xfrm>
      </p:grpSpPr>
      <p:sp>
        <p:nvSpPr>
          <p:cNvPr id="182" name="Google Shape;182;p34"/>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34"/>
          <p:cNvSpPr txBox="1"/>
          <p:nvPr>
            <p:ph idx="1" type="body"/>
          </p:nvPr>
        </p:nvSpPr>
        <p:spPr>
          <a:xfrm>
            <a:off x="609601" y="1676401"/>
            <a:ext cx="5348817" cy="44180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4"/>
          <p:cNvSpPr txBox="1"/>
          <p:nvPr>
            <p:ph idx="2" type="body"/>
          </p:nvPr>
        </p:nvSpPr>
        <p:spPr>
          <a:xfrm>
            <a:off x="6161618" y="1676401"/>
            <a:ext cx="5350933" cy="4418013"/>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34"/>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35"/>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35"/>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89" name="Google Shape;189;p35"/>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0" name="Shape 190"/>
        <p:cNvGrpSpPr/>
        <p:nvPr/>
      </p:nvGrpSpPr>
      <p:grpSpPr>
        <a:xfrm>
          <a:off x="0" y="0"/>
          <a:ext cx="0" cy="0"/>
          <a:chOff x="0" y="0"/>
          <a:chExt cx="0" cy="0"/>
        </a:xfrm>
      </p:grpSpPr>
      <p:sp>
        <p:nvSpPr>
          <p:cNvPr id="191" name="Google Shape;191;p36"/>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6"/>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3" name="Google Shape;193;p36"/>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0" name="Shape 200"/>
        <p:cNvGrpSpPr/>
        <p:nvPr/>
      </p:nvGrpSpPr>
      <p:grpSpPr>
        <a:xfrm>
          <a:off x="0" y="0"/>
          <a:ext cx="0" cy="0"/>
          <a:chOff x="0" y="0"/>
          <a:chExt cx="0" cy="0"/>
        </a:xfrm>
      </p:grpSpPr>
      <p:sp>
        <p:nvSpPr>
          <p:cNvPr id="201" name="Google Shape;201;p38"/>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2" name="Google Shape;202;p38"/>
          <p:cNvSpPr txBox="1"/>
          <p:nvPr>
            <p:ph idx="1" type="body"/>
          </p:nvPr>
        </p:nvSpPr>
        <p:spPr>
          <a:xfrm>
            <a:off x="914400" y="1981200"/>
            <a:ext cx="103632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8"/>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8"/>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8"/>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6" name="Shape 206"/>
        <p:cNvGrpSpPr/>
        <p:nvPr/>
      </p:nvGrpSpPr>
      <p:grpSpPr>
        <a:xfrm>
          <a:off x="0" y="0"/>
          <a:ext cx="0" cy="0"/>
          <a:chOff x="0" y="0"/>
          <a:chExt cx="0" cy="0"/>
        </a:xfrm>
      </p:grpSpPr>
      <p:sp>
        <p:nvSpPr>
          <p:cNvPr id="207" name="Google Shape;207;p39"/>
          <p:cNvSpPr txBox="1"/>
          <p:nvPr>
            <p:ph type="title"/>
          </p:nvPr>
        </p:nvSpPr>
        <p:spPr>
          <a:xfrm rot="5400000">
            <a:off x="7239000" y="2057400"/>
            <a:ext cx="5486400" cy="2590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39"/>
          <p:cNvSpPr txBox="1"/>
          <p:nvPr>
            <p:ph idx="1" type="body"/>
          </p:nvPr>
        </p:nvSpPr>
        <p:spPr>
          <a:xfrm rot="5400000">
            <a:off x="1955800" y="-431800"/>
            <a:ext cx="5486400" cy="756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9"/>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9"/>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2" name="Shape 212"/>
        <p:cNvGrpSpPr/>
        <p:nvPr/>
      </p:nvGrpSpPr>
      <p:grpSpPr>
        <a:xfrm>
          <a:off x="0" y="0"/>
          <a:ext cx="0" cy="0"/>
          <a:chOff x="0" y="0"/>
          <a:chExt cx="0" cy="0"/>
        </a:xfrm>
      </p:grpSpPr>
      <p:sp>
        <p:nvSpPr>
          <p:cNvPr id="213" name="Google Shape;213;p40"/>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40"/>
          <p:cNvSpPr txBox="1"/>
          <p:nvPr>
            <p:ph idx="1" type="body"/>
          </p:nvPr>
        </p:nvSpPr>
        <p:spPr>
          <a:xfrm rot="5400000">
            <a:off x="4038600" y="-1143000"/>
            <a:ext cx="4114800" cy="10363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0"/>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4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4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0" name="Google Shape;220;p41"/>
          <p:cNvSpPr/>
          <p:nvPr>
            <p:ph idx="2" type="pic"/>
          </p:nvPr>
        </p:nvSpPr>
        <p:spPr>
          <a:xfrm>
            <a:off x="5183717" y="987426"/>
            <a:ext cx="6172200" cy="4873625"/>
          </a:xfrm>
          <a:prstGeom prst="rect">
            <a:avLst/>
          </a:prstGeom>
          <a:noFill/>
          <a:ln>
            <a:noFill/>
          </a:ln>
        </p:spPr>
      </p:sp>
      <p:sp>
        <p:nvSpPr>
          <p:cNvPr id="221" name="Google Shape;221;p41"/>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2" name="Google Shape;222;p4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41"/>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 name="Shape 225"/>
        <p:cNvGrpSpPr/>
        <p:nvPr/>
      </p:nvGrpSpPr>
      <p:grpSpPr>
        <a:xfrm>
          <a:off x="0" y="0"/>
          <a:ext cx="0" cy="0"/>
          <a:chOff x="0" y="0"/>
          <a:chExt cx="0" cy="0"/>
        </a:xfrm>
      </p:grpSpPr>
      <p:sp>
        <p:nvSpPr>
          <p:cNvPr id="226" name="Google Shape;226;p42"/>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42"/>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8" name="Google Shape;228;p42"/>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9" name="Google Shape;229;p4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2"/>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4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
        <p:nvSpPr>
          <p:cNvPr id="233" name="Google Shape;233;p43"/>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3"/>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3"/>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6" name="Shape 236"/>
        <p:cNvGrpSpPr/>
        <p:nvPr/>
      </p:nvGrpSpPr>
      <p:grpSpPr>
        <a:xfrm>
          <a:off x="0" y="0"/>
          <a:ext cx="0" cy="0"/>
          <a:chOff x="0" y="0"/>
          <a:chExt cx="0" cy="0"/>
        </a:xfrm>
      </p:grpSpPr>
      <p:sp>
        <p:nvSpPr>
          <p:cNvPr id="237" name="Google Shape;237;p44"/>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4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4"/>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p45"/>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45"/>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4" name="Google Shape;244;p45"/>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45"/>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6" name="Google Shape;246;p45"/>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45"/>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4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7254558" y="1859285"/>
            <a:ext cx="5851525" cy="268224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rot="5400000">
            <a:off x="2001838" y="-507996"/>
            <a:ext cx="5851525" cy="7416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5" name="Google Shape;35;p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0" name="Shape 250"/>
        <p:cNvGrpSpPr/>
        <p:nvPr/>
      </p:nvGrpSpPr>
      <p:grpSpPr>
        <a:xfrm>
          <a:off x="0" y="0"/>
          <a:ext cx="0" cy="0"/>
          <a:chOff x="0" y="0"/>
          <a:chExt cx="0" cy="0"/>
        </a:xfrm>
      </p:grpSpPr>
      <p:sp>
        <p:nvSpPr>
          <p:cNvPr id="251" name="Google Shape;251;p46"/>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46"/>
          <p:cNvSpPr txBox="1"/>
          <p:nvPr>
            <p:ph idx="1" type="body"/>
          </p:nvPr>
        </p:nvSpPr>
        <p:spPr>
          <a:xfrm>
            <a:off x="914400" y="1981200"/>
            <a:ext cx="50800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46"/>
          <p:cNvSpPr txBox="1"/>
          <p:nvPr>
            <p:ph idx="2" type="body"/>
          </p:nvPr>
        </p:nvSpPr>
        <p:spPr>
          <a:xfrm>
            <a:off x="6197600" y="1981200"/>
            <a:ext cx="50800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46"/>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46"/>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46"/>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47"/>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 name="Google Shape;259;p47"/>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60" name="Google Shape;260;p4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47"/>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4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3" name="Shape 263"/>
        <p:cNvGrpSpPr/>
        <p:nvPr/>
      </p:nvGrpSpPr>
      <p:grpSpPr>
        <a:xfrm>
          <a:off x="0" y="0"/>
          <a:ext cx="0" cy="0"/>
          <a:chOff x="0" y="0"/>
          <a:chExt cx="0" cy="0"/>
        </a:xfrm>
      </p:grpSpPr>
      <p:sp>
        <p:nvSpPr>
          <p:cNvPr id="264" name="Google Shape;264;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5" name="Google Shape;265;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6" name="Google Shape;266;p48"/>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48"/>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48"/>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4" name="Shape 274"/>
        <p:cNvGrpSpPr/>
        <p:nvPr/>
      </p:nvGrpSpPr>
      <p:grpSpPr>
        <a:xfrm>
          <a:off x="0" y="0"/>
          <a:ext cx="0" cy="0"/>
          <a:chOff x="0" y="0"/>
          <a:chExt cx="0" cy="0"/>
        </a:xfrm>
      </p:grpSpPr>
      <p:sp>
        <p:nvSpPr>
          <p:cNvPr id="275" name="Google Shape;275;p5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6" name="Shape 276"/>
        <p:cNvGrpSpPr/>
        <p:nvPr/>
      </p:nvGrpSpPr>
      <p:grpSpPr>
        <a:xfrm>
          <a:off x="0" y="0"/>
          <a:ext cx="0" cy="0"/>
          <a:chOff x="0" y="0"/>
          <a:chExt cx="0" cy="0"/>
        </a:xfrm>
      </p:grpSpPr>
      <p:sp>
        <p:nvSpPr>
          <p:cNvPr id="277" name="Google Shape;277;p51"/>
          <p:cNvSpPr txBox="1"/>
          <p:nvPr>
            <p:ph type="title"/>
          </p:nvPr>
        </p:nvSpPr>
        <p:spPr>
          <a:xfrm rot="5400000">
            <a:off x="7205133" y="1788584"/>
            <a:ext cx="5861050" cy="274108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1"/>
          <p:cNvSpPr txBox="1"/>
          <p:nvPr>
            <p:ph idx="1" type="body"/>
          </p:nvPr>
        </p:nvSpPr>
        <p:spPr>
          <a:xfrm rot="5400000">
            <a:off x="1621367" y="-850900"/>
            <a:ext cx="5861050" cy="8020051"/>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51"/>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0" name="Shape 280"/>
        <p:cNvGrpSpPr/>
        <p:nvPr/>
      </p:nvGrpSpPr>
      <p:grpSpPr>
        <a:xfrm>
          <a:off x="0" y="0"/>
          <a:ext cx="0" cy="0"/>
          <a:chOff x="0" y="0"/>
          <a:chExt cx="0" cy="0"/>
        </a:xfrm>
      </p:grpSpPr>
      <p:sp>
        <p:nvSpPr>
          <p:cNvPr id="281" name="Google Shape;281;p52"/>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52"/>
          <p:cNvSpPr txBox="1"/>
          <p:nvPr>
            <p:ph idx="1" type="body"/>
          </p:nvPr>
        </p:nvSpPr>
        <p:spPr>
          <a:xfrm rot="5400000">
            <a:off x="3851275" y="-1565275"/>
            <a:ext cx="4413250" cy="10896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52"/>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4" name="Shape 284"/>
        <p:cNvGrpSpPr/>
        <p:nvPr/>
      </p:nvGrpSpPr>
      <p:grpSpPr>
        <a:xfrm>
          <a:off x="0" y="0"/>
          <a:ext cx="0" cy="0"/>
          <a:chOff x="0" y="0"/>
          <a:chExt cx="0" cy="0"/>
        </a:xfrm>
      </p:grpSpPr>
      <p:sp>
        <p:nvSpPr>
          <p:cNvPr id="285" name="Google Shape;285;p53"/>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53"/>
          <p:cNvSpPr/>
          <p:nvPr>
            <p:ph idx="2" type="pic"/>
          </p:nvPr>
        </p:nvSpPr>
        <p:spPr>
          <a:xfrm>
            <a:off x="5183717" y="987426"/>
            <a:ext cx="6172200" cy="4873625"/>
          </a:xfrm>
          <a:prstGeom prst="rect">
            <a:avLst/>
          </a:prstGeom>
          <a:noFill/>
          <a:ln>
            <a:noFill/>
          </a:ln>
        </p:spPr>
      </p:sp>
      <p:sp>
        <p:nvSpPr>
          <p:cNvPr id="287" name="Google Shape;287;p53"/>
          <p:cNvSpPr txBox="1"/>
          <p:nvPr>
            <p:ph idx="1"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8" name="Google Shape;288;p5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9" name="Shape 289"/>
        <p:cNvGrpSpPr/>
        <p:nvPr/>
      </p:nvGrpSpPr>
      <p:grpSpPr>
        <a:xfrm>
          <a:off x="0" y="0"/>
          <a:ext cx="0" cy="0"/>
          <a:chOff x="0" y="0"/>
          <a:chExt cx="0" cy="0"/>
        </a:xfrm>
      </p:grpSpPr>
      <p:sp>
        <p:nvSpPr>
          <p:cNvPr id="290" name="Google Shape;290;p54"/>
          <p:cNvSpPr txBox="1"/>
          <p:nvPr>
            <p:ph type="title"/>
          </p:nvPr>
        </p:nvSpPr>
        <p:spPr>
          <a:xfrm>
            <a:off x="840318" y="457200"/>
            <a:ext cx="3932767" cy="160020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54"/>
          <p:cNvSpPr txBox="1"/>
          <p:nvPr>
            <p:ph idx="1" type="body"/>
          </p:nvPr>
        </p:nvSpPr>
        <p:spPr>
          <a:xfrm>
            <a:off x="5183717" y="987426"/>
            <a:ext cx="617220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92" name="Google Shape;292;p54"/>
          <p:cNvSpPr txBox="1"/>
          <p:nvPr>
            <p:ph idx="2" type="body"/>
          </p:nvPr>
        </p:nvSpPr>
        <p:spPr>
          <a:xfrm>
            <a:off x="840318" y="2057400"/>
            <a:ext cx="3932767"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1600"/>
              <a:buNone/>
              <a:defRPr sz="1600"/>
            </a:lvl1pPr>
            <a:lvl2pPr indent="-228600" lvl="1" marL="914400" algn="l">
              <a:lnSpc>
                <a:spcPct val="100000"/>
              </a:lnSpc>
              <a:spcBef>
                <a:spcPts val="700"/>
              </a:spcBef>
              <a:spcAft>
                <a:spcPts val="0"/>
              </a:spcAft>
              <a:buClr>
                <a:srgbClr val="FFFFFF"/>
              </a:buClr>
              <a:buSzPts val="1400"/>
              <a:buNone/>
              <a:defRPr sz="1400"/>
            </a:lvl2pPr>
            <a:lvl3pPr indent="-228600" lvl="2" marL="1371600" algn="l">
              <a:lnSpc>
                <a:spcPct val="100000"/>
              </a:lnSpc>
              <a:spcBef>
                <a:spcPts val="600"/>
              </a:spcBef>
              <a:spcAft>
                <a:spcPts val="0"/>
              </a:spcAft>
              <a:buClr>
                <a:srgbClr val="FFFFFF"/>
              </a:buClr>
              <a:buSzPts val="1200"/>
              <a:buNone/>
              <a:defRPr sz="1200"/>
            </a:lvl3pPr>
            <a:lvl4pPr indent="-228600" lvl="3" marL="1828800" algn="l">
              <a:lnSpc>
                <a:spcPct val="100000"/>
              </a:lnSpc>
              <a:spcBef>
                <a:spcPts val="500"/>
              </a:spcBef>
              <a:spcAft>
                <a:spcPts val="0"/>
              </a:spcAft>
              <a:buClr>
                <a:srgbClr val="FFFFFF"/>
              </a:buClr>
              <a:buSzPts val="1000"/>
              <a:buNone/>
              <a:defRPr sz="1000"/>
            </a:lvl4pPr>
            <a:lvl5pPr indent="-228600" lvl="4" marL="2286000" algn="l">
              <a:lnSpc>
                <a:spcPct val="100000"/>
              </a:lnSpc>
              <a:spcBef>
                <a:spcPts val="500"/>
              </a:spcBef>
              <a:spcAft>
                <a:spcPts val="0"/>
              </a:spcAft>
              <a:buClr>
                <a:srgbClr val="FFFFF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3" name="Google Shape;293;p54"/>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4" name="Shape 294"/>
        <p:cNvGrpSpPr/>
        <p:nvPr/>
      </p:nvGrpSpPr>
      <p:grpSpPr>
        <a:xfrm>
          <a:off x="0" y="0"/>
          <a:ext cx="0" cy="0"/>
          <a:chOff x="0" y="0"/>
          <a:chExt cx="0" cy="0"/>
        </a:xfrm>
      </p:grpSpPr>
      <p:sp>
        <p:nvSpPr>
          <p:cNvPr id="295" name="Google Shape;295;p55"/>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55"/>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7" name="Shape 297"/>
        <p:cNvGrpSpPr/>
        <p:nvPr/>
      </p:nvGrpSpPr>
      <p:grpSpPr>
        <a:xfrm>
          <a:off x="0" y="0"/>
          <a:ext cx="0" cy="0"/>
          <a:chOff x="0" y="0"/>
          <a:chExt cx="0" cy="0"/>
        </a:xfrm>
      </p:grpSpPr>
      <p:sp>
        <p:nvSpPr>
          <p:cNvPr id="298" name="Google Shape;298;p56"/>
          <p:cNvSpPr txBox="1"/>
          <p:nvPr>
            <p:ph type="title"/>
          </p:nvPr>
        </p:nvSpPr>
        <p:spPr>
          <a:xfrm>
            <a:off x="840317" y="365126"/>
            <a:ext cx="10515600" cy="1325563"/>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56"/>
          <p:cNvSpPr txBox="1"/>
          <p:nvPr>
            <p:ph idx="1" type="body"/>
          </p:nvPr>
        </p:nvSpPr>
        <p:spPr>
          <a:xfrm>
            <a:off x="840318" y="1681163"/>
            <a:ext cx="5158316"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0" name="Google Shape;300;p56"/>
          <p:cNvSpPr txBox="1"/>
          <p:nvPr>
            <p:ph idx="2" type="body"/>
          </p:nvPr>
        </p:nvSpPr>
        <p:spPr>
          <a:xfrm>
            <a:off x="840318" y="2505075"/>
            <a:ext cx="5158316"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56"/>
          <p:cNvSpPr txBox="1"/>
          <p:nvPr>
            <p:ph idx="3" type="body"/>
          </p:nvPr>
        </p:nvSpPr>
        <p:spPr>
          <a:xfrm>
            <a:off x="6172200" y="1681163"/>
            <a:ext cx="518371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b="1" sz="2400"/>
            </a:lvl1pPr>
            <a:lvl2pPr indent="-228600" lvl="1" marL="914400" algn="l">
              <a:lnSpc>
                <a:spcPct val="100000"/>
              </a:lnSpc>
              <a:spcBef>
                <a:spcPts val="700"/>
              </a:spcBef>
              <a:spcAft>
                <a:spcPts val="0"/>
              </a:spcAft>
              <a:buClr>
                <a:srgbClr val="FFFFFF"/>
              </a:buClr>
              <a:buSzPts val="2000"/>
              <a:buNone/>
              <a:defRPr b="1" sz="2000"/>
            </a:lvl2pPr>
            <a:lvl3pPr indent="-228600" lvl="2" marL="1371600" algn="l">
              <a:lnSpc>
                <a:spcPct val="100000"/>
              </a:lnSpc>
              <a:spcBef>
                <a:spcPts val="600"/>
              </a:spcBef>
              <a:spcAft>
                <a:spcPts val="0"/>
              </a:spcAft>
              <a:buClr>
                <a:srgbClr val="FFFFFF"/>
              </a:buClr>
              <a:buSzPts val="1800"/>
              <a:buNone/>
              <a:defRPr b="1" sz="1800"/>
            </a:lvl3pPr>
            <a:lvl4pPr indent="-228600" lvl="3" marL="1828800" algn="l">
              <a:lnSpc>
                <a:spcPct val="100000"/>
              </a:lnSpc>
              <a:spcBef>
                <a:spcPts val="500"/>
              </a:spcBef>
              <a:spcAft>
                <a:spcPts val="0"/>
              </a:spcAft>
              <a:buClr>
                <a:srgbClr val="FFFFFF"/>
              </a:buClr>
              <a:buSzPts val="1600"/>
              <a:buNone/>
              <a:defRPr b="1" sz="1600"/>
            </a:lvl4pPr>
            <a:lvl5pPr indent="-228600" lvl="4" marL="2286000" algn="l">
              <a:lnSpc>
                <a:spcPct val="100000"/>
              </a:lnSpc>
              <a:spcBef>
                <a:spcPts val="500"/>
              </a:spcBef>
              <a:spcAft>
                <a:spcPts val="0"/>
              </a:spcAft>
              <a:buClr>
                <a:srgbClr val="FFFFF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2" name="Google Shape;302;p56"/>
          <p:cNvSpPr txBox="1"/>
          <p:nvPr>
            <p:ph idx="4" type="body"/>
          </p:nvPr>
        </p:nvSpPr>
        <p:spPr>
          <a:xfrm>
            <a:off x="6172200" y="2505075"/>
            <a:ext cx="518371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56"/>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rot="5400000">
            <a:off x="4114800" y="-1447800"/>
            <a:ext cx="4572000" cy="10363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1" name="Google Shape;41;p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4" name="Shape 304"/>
        <p:cNvGrpSpPr/>
        <p:nvPr/>
      </p:nvGrpSpPr>
      <p:grpSpPr>
        <a:xfrm>
          <a:off x="0" y="0"/>
          <a:ext cx="0" cy="0"/>
          <a:chOff x="0" y="0"/>
          <a:chExt cx="0" cy="0"/>
        </a:xfrm>
      </p:grpSpPr>
      <p:sp>
        <p:nvSpPr>
          <p:cNvPr id="305" name="Google Shape;305;p57"/>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57"/>
          <p:cNvSpPr txBox="1"/>
          <p:nvPr>
            <p:ph idx="1" type="body"/>
          </p:nvPr>
        </p:nvSpPr>
        <p:spPr>
          <a:xfrm>
            <a:off x="6096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57"/>
          <p:cNvSpPr txBox="1"/>
          <p:nvPr>
            <p:ph idx="2" type="body"/>
          </p:nvPr>
        </p:nvSpPr>
        <p:spPr>
          <a:xfrm>
            <a:off x="6159501" y="1676400"/>
            <a:ext cx="53467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57"/>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9" name="Shape 309"/>
        <p:cNvGrpSpPr/>
        <p:nvPr/>
      </p:nvGrpSpPr>
      <p:grpSpPr>
        <a:xfrm>
          <a:off x="0" y="0"/>
          <a:ext cx="0" cy="0"/>
          <a:chOff x="0" y="0"/>
          <a:chExt cx="0" cy="0"/>
        </a:xfrm>
      </p:grpSpPr>
      <p:sp>
        <p:nvSpPr>
          <p:cNvPr id="310" name="Google Shape;310;p58"/>
          <p:cNvSpPr txBox="1"/>
          <p:nvPr>
            <p:ph type="title"/>
          </p:nvPr>
        </p:nvSpPr>
        <p:spPr>
          <a:xfrm>
            <a:off x="831851" y="1709739"/>
            <a:ext cx="10515600" cy="2852737"/>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58"/>
          <p:cNvSpPr txBox="1"/>
          <p:nvPr>
            <p:ph idx="1" type="body"/>
          </p:nvPr>
        </p:nvSpPr>
        <p:spPr>
          <a:xfrm>
            <a:off x="831851" y="4589464"/>
            <a:ext cx="105156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Clr>
                <a:srgbClr val="FFFFFF"/>
              </a:buClr>
              <a:buSzPts val="2400"/>
              <a:buNone/>
              <a:defRPr sz="2400"/>
            </a:lvl1pPr>
            <a:lvl2pPr indent="-228600" lvl="1" marL="914400" algn="l">
              <a:lnSpc>
                <a:spcPct val="100000"/>
              </a:lnSpc>
              <a:spcBef>
                <a:spcPts val="700"/>
              </a:spcBef>
              <a:spcAft>
                <a:spcPts val="0"/>
              </a:spcAft>
              <a:buClr>
                <a:srgbClr val="FFFFFF"/>
              </a:buClr>
              <a:buSzPts val="2000"/>
              <a:buNone/>
              <a:defRPr sz="2000"/>
            </a:lvl2pPr>
            <a:lvl3pPr indent="-228600" lvl="2" marL="1371600" algn="l">
              <a:lnSpc>
                <a:spcPct val="100000"/>
              </a:lnSpc>
              <a:spcBef>
                <a:spcPts val="600"/>
              </a:spcBef>
              <a:spcAft>
                <a:spcPts val="0"/>
              </a:spcAft>
              <a:buClr>
                <a:srgbClr val="FFFFFF"/>
              </a:buClr>
              <a:buSzPts val="1800"/>
              <a:buNone/>
              <a:defRPr sz="1800"/>
            </a:lvl3pPr>
            <a:lvl4pPr indent="-228600" lvl="3" marL="1828800" algn="l">
              <a:lnSpc>
                <a:spcPct val="100000"/>
              </a:lnSpc>
              <a:spcBef>
                <a:spcPts val="500"/>
              </a:spcBef>
              <a:spcAft>
                <a:spcPts val="0"/>
              </a:spcAft>
              <a:buClr>
                <a:srgbClr val="FFFFFF"/>
              </a:buClr>
              <a:buSzPts val="1600"/>
              <a:buNone/>
              <a:defRPr sz="1600"/>
            </a:lvl4pPr>
            <a:lvl5pPr indent="-228600" lvl="4" marL="2286000" algn="l">
              <a:lnSpc>
                <a:spcPct val="100000"/>
              </a:lnSpc>
              <a:spcBef>
                <a:spcPts val="500"/>
              </a:spcBef>
              <a:spcAft>
                <a:spcPts val="0"/>
              </a:spcAft>
              <a:buClr>
                <a:srgbClr val="FFFFFF"/>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12" name="Google Shape;312;p58"/>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3" name="Shape 313"/>
        <p:cNvGrpSpPr/>
        <p:nvPr/>
      </p:nvGrpSpPr>
      <p:grpSpPr>
        <a:xfrm>
          <a:off x="0" y="0"/>
          <a:ext cx="0" cy="0"/>
          <a:chOff x="0" y="0"/>
          <a:chExt cx="0" cy="0"/>
        </a:xfrm>
      </p:grpSpPr>
      <p:sp>
        <p:nvSpPr>
          <p:cNvPr id="314" name="Google Shape;314;p5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59"/>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5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7" name="Shape 317"/>
        <p:cNvGrpSpPr/>
        <p:nvPr/>
      </p:nvGrpSpPr>
      <p:grpSpPr>
        <a:xfrm>
          <a:off x="0" y="0"/>
          <a:ext cx="0" cy="0"/>
          <a:chOff x="0" y="0"/>
          <a:chExt cx="0" cy="0"/>
        </a:xfrm>
      </p:grpSpPr>
      <p:sp>
        <p:nvSpPr>
          <p:cNvPr id="318" name="Google Shape;318;p60"/>
          <p:cNvSpPr txBox="1"/>
          <p:nvPr>
            <p:ph type="ctrTitle"/>
          </p:nvPr>
        </p:nvSpPr>
        <p:spPr>
          <a:xfrm>
            <a:off x="1524000" y="1122363"/>
            <a:ext cx="9144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60"/>
          <p:cNvSpPr txBox="1"/>
          <p:nvPr>
            <p:ph idx="1" type="subTitle"/>
          </p:nvPr>
        </p:nvSpPr>
        <p:spPr>
          <a:xfrm>
            <a:off x="1524000" y="3602038"/>
            <a:ext cx="9144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Clr>
                <a:srgbClr val="FFFFFF"/>
              </a:buClr>
              <a:buSzPts val="2400"/>
              <a:buNone/>
              <a:defRPr sz="2400"/>
            </a:lvl1pPr>
            <a:lvl2pPr lvl="1" algn="ctr">
              <a:lnSpc>
                <a:spcPct val="100000"/>
              </a:lnSpc>
              <a:spcBef>
                <a:spcPts val="700"/>
              </a:spcBef>
              <a:spcAft>
                <a:spcPts val="0"/>
              </a:spcAft>
              <a:buClr>
                <a:srgbClr val="FFFFFF"/>
              </a:buClr>
              <a:buSzPts val="2000"/>
              <a:buNone/>
              <a:defRPr sz="2000"/>
            </a:lvl2pPr>
            <a:lvl3pPr lvl="2" algn="ctr">
              <a:lnSpc>
                <a:spcPct val="100000"/>
              </a:lnSpc>
              <a:spcBef>
                <a:spcPts val="600"/>
              </a:spcBef>
              <a:spcAft>
                <a:spcPts val="0"/>
              </a:spcAft>
              <a:buClr>
                <a:srgbClr val="FFFFFF"/>
              </a:buClr>
              <a:buSzPts val="1800"/>
              <a:buNone/>
              <a:defRPr sz="1800"/>
            </a:lvl3pPr>
            <a:lvl4pPr lvl="3" algn="ctr">
              <a:lnSpc>
                <a:spcPct val="100000"/>
              </a:lnSpc>
              <a:spcBef>
                <a:spcPts val="500"/>
              </a:spcBef>
              <a:spcAft>
                <a:spcPts val="0"/>
              </a:spcAft>
              <a:buClr>
                <a:srgbClr val="FFFFFF"/>
              </a:buClr>
              <a:buSzPts val="1600"/>
              <a:buNone/>
              <a:defRPr sz="1600"/>
            </a:lvl4pPr>
            <a:lvl5pPr lvl="4" algn="ctr">
              <a:lnSpc>
                <a:spcPct val="100000"/>
              </a:lnSpc>
              <a:spcBef>
                <a:spcPts val="500"/>
              </a:spcBef>
              <a:spcAft>
                <a:spcPts val="0"/>
              </a:spcAft>
              <a:buClr>
                <a:srgbClr val="FFFFF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0" name="Google Shape;320;p60"/>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2" name="Shape 332"/>
        <p:cNvGrpSpPr/>
        <p:nvPr/>
      </p:nvGrpSpPr>
      <p:grpSpPr>
        <a:xfrm>
          <a:off x="0" y="0"/>
          <a:ext cx="0" cy="0"/>
          <a:chOff x="0" y="0"/>
          <a:chExt cx="0" cy="0"/>
        </a:xfrm>
      </p:grpSpPr>
      <p:sp>
        <p:nvSpPr>
          <p:cNvPr id="333" name="Google Shape;333;p62"/>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334" name="Google Shape;334;p62"/>
          <p:cNvSpPr txBox="1"/>
          <p:nvPr>
            <p:ph type="ctrTitle"/>
          </p:nvPr>
        </p:nvSpPr>
        <p:spPr>
          <a:xfrm>
            <a:off x="609600" y="1505931"/>
            <a:ext cx="10972800" cy="1470025"/>
          </a:xfrm>
          <a:prstGeom prst="rect">
            <a:avLst/>
          </a:prstGeom>
          <a:noFill/>
          <a:ln>
            <a:noFill/>
          </a:ln>
        </p:spPr>
        <p:txBody>
          <a:bodyPr anchorCtr="0" anchor="ctr" bIns="91425"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6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6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62"/>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9" name="Shape 349"/>
        <p:cNvGrpSpPr/>
        <p:nvPr/>
      </p:nvGrpSpPr>
      <p:grpSpPr>
        <a:xfrm>
          <a:off x="0" y="0"/>
          <a:ext cx="0" cy="0"/>
          <a:chOff x="0" y="0"/>
          <a:chExt cx="0" cy="0"/>
        </a:xfrm>
      </p:grpSpPr>
      <p:sp>
        <p:nvSpPr>
          <p:cNvPr id="350" name="Google Shape;350;p64"/>
          <p:cNvSpPr txBox="1"/>
          <p:nvPr>
            <p:ph type="title"/>
          </p:nvPr>
        </p:nvSpPr>
        <p:spPr>
          <a:xfrm>
            <a:off x="963084" y="952501"/>
            <a:ext cx="10363200" cy="1362075"/>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64"/>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2040"/>
              <a:buNone/>
              <a:defRPr sz="2400">
                <a:solidFill>
                  <a:srgbClr val="888888"/>
                </a:solidFill>
              </a:defRPr>
            </a:lvl1pPr>
            <a:lvl2pPr indent="-228600" lvl="1" marL="914400" algn="l">
              <a:lnSpc>
                <a:spcPct val="100000"/>
              </a:lnSpc>
              <a:spcBef>
                <a:spcPts val="375"/>
              </a:spcBef>
              <a:spcAft>
                <a:spcPts val="0"/>
              </a:spcAft>
              <a:buSzPts val="1530"/>
              <a:buNone/>
              <a:defRPr sz="1800">
                <a:solidFill>
                  <a:srgbClr val="888888"/>
                </a:solidFill>
              </a:defRPr>
            </a:lvl2pPr>
            <a:lvl3pPr indent="-228600" lvl="2" marL="1371600" algn="l">
              <a:lnSpc>
                <a:spcPct val="100000"/>
              </a:lnSpc>
              <a:spcBef>
                <a:spcPts val="375"/>
              </a:spcBef>
              <a:spcAft>
                <a:spcPts val="0"/>
              </a:spcAft>
              <a:buSzPts val="1360"/>
              <a:buNone/>
              <a:defRPr sz="1600">
                <a:solidFill>
                  <a:srgbClr val="888888"/>
                </a:solidFill>
              </a:defRPr>
            </a:lvl3pPr>
            <a:lvl4pPr indent="-228600" lvl="3" marL="1828800" algn="l">
              <a:lnSpc>
                <a:spcPct val="100000"/>
              </a:lnSpc>
              <a:spcBef>
                <a:spcPts val="375"/>
              </a:spcBef>
              <a:spcAft>
                <a:spcPts val="0"/>
              </a:spcAft>
              <a:buSzPts val="1120"/>
              <a:buNone/>
              <a:defRPr sz="1400">
                <a:solidFill>
                  <a:srgbClr val="888888"/>
                </a:solidFill>
              </a:defRPr>
            </a:lvl4pPr>
            <a:lvl5pPr indent="-228600" lvl="4" marL="2286000" algn="l">
              <a:lnSpc>
                <a:spcPct val="100000"/>
              </a:lnSpc>
              <a:spcBef>
                <a:spcPts val="375"/>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52" name="Google Shape;352;p6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64"/>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64"/>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5" name="Shape 365"/>
        <p:cNvGrpSpPr/>
        <p:nvPr/>
      </p:nvGrpSpPr>
      <p:grpSpPr>
        <a:xfrm>
          <a:off x="0" y="0"/>
          <a:ext cx="0" cy="0"/>
          <a:chOff x="0" y="0"/>
          <a:chExt cx="0" cy="0"/>
        </a:xfrm>
      </p:grpSpPr>
      <p:sp>
        <p:nvSpPr>
          <p:cNvPr id="366" name="Google Shape;366;p66"/>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66"/>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1530"/>
              <a:buNone/>
              <a:defRPr sz="1800"/>
            </a:lvl1pPr>
            <a:lvl2pPr indent="-228600" lvl="1" marL="914400" algn="l">
              <a:lnSpc>
                <a:spcPct val="100000"/>
              </a:lnSpc>
              <a:spcBef>
                <a:spcPts val="375"/>
              </a:spcBef>
              <a:spcAft>
                <a:spcPts val="0"/>
              </a:spcAft>
              <a:buSzPts val="1020"/>
              <a:buNone/>
              <a:defRPr sz="1200"/>
            </a:lvl2pPr>
            <a:lvl3pPr indent="-228600" lvl="2" marL="1371600" algn="l">
              <a:lnSpc>
                <a:spcPct val="100000"/>
              </a:lnSpc>
              <a:spcBef>
                <a:spcPts val="375"/>
              </a:spcBef>
              <a:spcAft>
                <a:spcPts val="0"/>
              </a:spcAft>
              <a:buSzPts val="850"/>
              <a:buNone/>
              <a:defRPr sz="1000"/>
            </a:lvl3pPr>
            <a:lvl4pPr indent="-228600" lvl="3" marL="1828800" algn="l">
              <a:lnSpc>
                <a:spcPct val="100000"/>
              </a:lnSpc>
              <a:spcBef>
                <a:spcPts val="375"/>
              </a:spcBef>
              <a:spcAft>
                <a:spcPts val="0"/>
              </a:spcAft>
              <a:buSzPts val="720"/>
              <a:buNone/>
              <a:defRPr sz="900"/>
            </a:lvl4pPr>
            <a:lvl5pPr indent="-228600" lvl="4" marL="2286000" algn="l">
              <a:lnSpc>
                <a:spcPct val="100000"/>
              </a:lnSpc>
              <a:spcBef>
                <a:spcPts val="375"/>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68" name="Google Shape;368;p66"/>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69" name="Google Shape;369;p6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6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66"/>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3" name="Shape 383"/>
        <p:cNvGrpSpPr/>
        <p:nvPr/>
      </p:nvGrpSpPr>
      <p:grpSpPr>
        <a:xfrm>
          <a:off x="0" y="0"/>
          <a:ext cx="0" cy="0"/>
          <a:chOff x="0" y="0"/>
          <a:chExt cx="0" cy="0"/>
        </a:xfrm>
      </p:grpSpPr>
      <p:sp>
        <p:nvSpPr>
          <p:cNvPr id="384" name="Google Shape;384;p68"/>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68"/>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75"/>
              </a:spcBef>
              <a:spcAft>
                <a:spcPts val="0"/>
              </a:spcAft>
              <a:buSzPts val="1360"/>
              <a:buFont typeface="Libre Baskerville"/>
              <a:buNone/>
              <a:defRPr sz="1600"/>
            </a:lvl1pPr>
            <a:lvl2pPr indent="-293369" lvl="1" marL="914400" algn="l">
              <a:lnSpc>
                <a:spcPct val="100000"/>
              </a:lnSpc>
              <a:spcBef>
                <a:spcPts val="375"/>
              </a:spcBef>
              <a:spcAft>
                <a:spcPts val="0"/>
              </a:spcAft>
              <a:buSzPts val="1020"/>
              <a:buChar char="⚫"/>
              <a:defRPr sz="1200"/>
            </a:lvl2pPr>
            <a:lvl3pPr indent="-282575" lvl="2" marL="1371600" algn="l">
              <a:lnSpc>
                <a:spcPct val="100000"/>
              </a:lnSpc>
              <a:spcBef>
                <a:spcPts val="375"/>
              </a:spcBef>
              <a:spcAft>
                <a:spcPts val="0"/>
              </a:spcAft>
              <a:buSzPts val="850"/>
              <a:buChar char="⚫"/>
              <a:defRPr sz="1000"/>
            </a:lvl3pPr>
            <a:lvl4pPr indent="-274319" lvl="3" marL="1828800" algn="l">
              <a:lnSpc>
                <a:spcPct val="100000"/>
              </a:lnSpc>
              <a:spcBef>
                <a:spcPts val="375"/>
              </a:spcBef>
              <a:spcAft>
                <a:spcPts val="0"/>
              </a:spcAft>
              <a:buSzPts val="720"/>
              <a:buChar char="⚫"/>
              <a:defRPr sz="900"/>
            </a:lvl4pPr>
            <a:lvl5pPr indent="-285750" lvl="4" marL="2286000" algn="l">
              <a:lnSpc>
                <a:spcPct val="100000"/>
              </a:lnSpc>
              <a:spcBef>
                <a:spcPts val="375"/>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86" name="Google Shape;386;p68"/>
          <p:cNvSpPr/>
          <p:nvPr>
            <p:ph idx="2" type="pic"/>
          </p:nvPr>
        </p:nvSpPr>
        <p:spPr>
          <a:xfrm>
            <a:off x="91078" y="66676"/>
            <a:ext cx="12002497"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387" name="Google Shape;387;p6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68"/>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68"/>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7" name="Google Shape;47;p7"/>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5"/>
              </a:spcBef>
              <a:spcAft>
                <a:spcPts val="0"/>
              </a:spcAft>
              <a:buSzPts val="1700"/>
              <a:buNone/>
              <a:defRPr b="1" sz="2000"/>
            </a:lvl2pPr>
            <a:lvl3pPr indent="-228600" lvl="2" marL="1371600" algn="l">
              <a:lnSpc>
                <a:spcPct val="100000"/>
              </a:lnSpc>
              <a:spcBef>
                <a:spcPts val="375"/>
              </a:spcBef>
              <a:spcAft>
                <a:spcPts val="0"/>
              </a:spcAft>
              <a:buSzPts val="1530"/>
              <a:buNone/>
              <a:defRPr b="1" sz="1800"/>
            </a:lvl3pPr>
            <a:lvl4pPr indent="-228600" lvl="3" marL="1828800" algn="l">
              <a:lnSpc>
                <a:spcPct val="100000"/>
              </a:lnSpc>
              <a:spcBef>
                <a:spcPts val="375"/>
              </a:spcBef>
              <a:spcAft>
                <a:spcPts val="0"/>
              </a:spcAft>
              <a:buSzPts val="1280"/>
              <a:buNone/>
              <a:defRPr b="1" sz="1600"/>
            </a:lvl4pPr>
            <a:lvl5pPr indent="-228600" lvl="4" marL="2286000" algn="l">
              <a:lnSpc>
                <a:spcPct val="100000"/>
              </a:lnSpc>
              <a:spcBef>
                <a:spcPts val="375"/>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8" name="Google Shape;48;p7"/>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9" name="Google Shape;49;p7"/>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0" name="Google Shape;50;p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2192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8"/>
          <p:cNvSpPr txBox="1"/>
          <p:nvPr>
            <p:ph idx="2" type="body"/>
          </p:nvPr>
        </p:nvSpPr>
        <p:spPr>
          <a:xfrm>
            <a:off x="65786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7" name="Google Shape;57;p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68" name="Shape 68"/>
        <p:cNvGrpSpPr/>
        <p:nvPr/>
      </p:nvGrpSpPr>
      <p:grpSpPr>
        <a:xfrm>
          <a:off x="0" y="0"/>
          <a:ext cx="0" cy="0"/>
          <a:chOff x="0" y="0"/>
          <a:chExt cx="0" cy="0"/>
        </a:xfrm>
      </p:grpSpPr>
      <p:sp>
        <p:nvSpPr>
          <p:cNvPr id="69" name="Google Shape;69;p10"/>
          <p:cNvSpPr txBox="1"/>
          <p:nvPr>
            <p:ph type="title"/>
          </p:nvPr>
        </p:nvSpPr>
        <p:spPr>
          <a:xfrm>
            <a:off x="541867" y="228600"/>
            <a:ext cx="10363200" cy="10668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clipArt"/>
          </p:nvPr>
        </p:nvSpPr>
        <p:spPr>
          <a:xfrm>
            <a:off x="609600" y="1676400"/>
            <a:ext cx="5350933" cy="4419600"/>
          </a:xfrm>
          <a:prstGeom prst="rect">
            <a:avLst/>
          </a:prstGeom>
          <a:noFill/>
          <a:ln>
            <a:noFill/>
          </a:ln>
        </p:spPr>
      </p:sp>
      <p:sp>
        <p:nvSpPr>
          <p:cNvPr id="71" name="Google Shape;71;p10"/>
          <p:cNvSpPr txBox="1"/>
          <p:nvPr>
            <p:ph idx="1" type="body"/>
          </p:nvPr>
        </p:nvSpPr>
        <p:spPr>
          <a:xfrm>
            <a:off x="6163734" y="1676400"/>
            <a:ext cx="5350933" cy="44196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2" name="Google Shape;72;p10"/>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1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83" name="Shape 83"/>
        <p:cNvGrpSpPr/>
        <p:nvPr/>
      </p:nvGrpSpPr>
      <p:grpSpPr>
        <a:xfrm>
          <a:off x="0" y="0"/>
          <a:ext cx="0" cy="0"/>
          <a:chOff x="0" y="0"/>
          <a:chExt cx="0" cy="0"/>
        </a:xfrm>
      </p:grpSpPr>
      <p:sp>
        <p:nvSpPr>
          <p:cNvPr id="84" name="Google Shape;84;p12"/>
          <p:cNvSpPr txBox="1"/>
          <p:nvPr>
            <p:ph type="title"/>
          </p:nvPr>
        </p:nvSpPr>
        <p:spPr>
          <a:xfrm>
            <a:off x="541867" y="228600"/>
            <a:ext cx="10363200" cy="1066800"/>
          </a:xfrm>
          <a:prstGeom prst="rect">
            <a:avLst/>
          </a:prstGeom>
          <a:noFill/>
          <a:ln>
            <a:noFill/>
          </a:ln>
        </p:spPr>
        <p:txBody>
          <a:bodyPr anchorCtr="0" anchor="b" bIns="91425"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a:off x="609600" y="1676400"/>
            <a:ext cx="5350933" cy="4419600"/>
          </a:xfrm>
          <a:prstGeom prst="rect">
            <a:avLst/>
          </a:prstGeom>
          <a:noFill/>
          <a:ln>
            <a:noFill/>
          </a:ln>
        </p:spPr>
        <p:txBody>
          <a:bodyPr anchorCtr="0" anchor="t" bIns="45700" lIns="91425" spcFirstLastPara="1" rIns="91425" wrap="square" tIns="45700">
            <a:noAutofit/>
          </a:bodyPr>
          <a:lstStyle>
            <a:lvl1pPr indent="-325755" lvl="0" marL="457200" algn="l">
              <a:lnSpc>
                <a:spcPct val="100000"/>
              </a:lnSpc>
              <a:spcBef>
                <a:spcPts val="575"/>
              </a:spcBef>
              <a:spcAft>
                <a:spcPts val="0"/>
              </a:spcAft>
              <a:buSzPts val="1530"/>
              <a:buChar char="⚫"/>
              <a:defRPr/>
            </a:lvl1pPr>
            <a:lvl2pPr indent="-325755" lvl="1" marL="914400" algn="l">
              <a:lnSpc>
                <a:spcPct val="100000"/>
              </a:lnSpc>
              <a:spcBef>
                <a:spcPts val="375"/>
              </a:spcBef>
              <a:spcAft>
                <a:spcPts val="0"/>
              </a:spcAft>
              <a:buSzPts val="1530"/>
              <a:buChar char="⚫"/>
              <a:defRPr/>
            </a:lvl2pPr>
            <a:lvl3pPr indent="-325755" lvl="2" marL="1371600" algn="l">
              <a:lnSpc>
                <a:spcPct val="100000"/>
              </a:lnSpc>
              <a:spcBef>
                <a:spcPts val="375"/>
              </a:spcBef>
              <a:spcAft>
                <a:spcPts val="0"/>
              </a:spcAft>
              <a:buSzPts val="1530"/>
              <a:buChar char="⚫"/>
              <a:defRPr/>
            </a:lvl3pPr>
            <a:lvl4pPr indent="-320039" lvl="3" marL="1828800" algn="l">
              <a:lnSpc>
                <a:spcPct val="100000"/>
              </a:lnSpc>
              <a:spcBef>
                <a:spcPts val="375"/>
              </a:spcBef>
              <a:spcAft>
                <a:spcPts val="0"/>
              </a:spcAft>
              <a:buSzPts val="1440"/>
              <a:buChar char="⚫"/>
              <a:defRPr/>
            </a:lvl4pPr>
            <a:lvl5pPr indent="-342900" lvl="4" marL="2286000" algn="l">
              <a:lnSpc>
                <a:spcPct val="100000"/>
              </a:lnSpc>
              <a:spcBef>
                <a:spcPts val="375"/>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6" name="Google Shape;86;p12"/>
          <p:cNvSpPr/>
          <p:nvPr>
            <p:ph idx="2" type="clipArt"/>
          </p:nvPr>
        </p:nvSpPr>
        <p:spPr>
          <a:xfrm>
            <a:off x="6163734" y="1676400"/>
            <a:ext cx="5350933" cy="4419600"/>
          </a:xfrm>
          <a:prstGeom prst="rect">
            <a:avLst/>
          </a:prstGeom>
          <a:noFill/>
          <a:ln>
            <a:noFill/>
          </a:ln>
        </p:spPr>
      </p:sp>
      <p:sp>
        <p:nvSpPr>
          <p:cNvPr id="87" name="Google Shape;87;p12"/>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1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rgbClr val="69646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6.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2.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2" Type="http://schemas.openxmlformats.org/officeDocument/2006/relationships/theme" Target="../theme/theme10.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2" Type="http://schemas.openxmlformats.org/officeDocument/2006/relationships/theme" Target="../theme/theme3.xml"/><Relationship Id="rId9" Type="http://schemas.openxmlformats.org/officeDocument/2006/relationships/slideLayout" Target="../slideLayouts/slideLayout51.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4.xml"/><Relationship Id="rId3"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5.xml"/><Relationship Id="rId3"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 name="Google Shape;11;p1"/>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 name="Google Shape;12;p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65"/>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7" name="Google Shape;357;p65"/>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8" name="Google Shape;358;p65"/>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59" name="Google Shape;359;p65"/>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60" name="Google Shape;360;p6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61" name="Google Shape;361;p6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2" name="Google Shape;362;p6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3" name="Google Shape;363;p6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4" name="Google Shape;364;p65"/>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67"/>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4" name="Google Shape;374;p67"/>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5" name="Google Shape;375;p67"/>
          <p:cNvSpPr txBox="1"/>
          <p:nvPr/>
        </p:nvSpPr>
        <p:spPr>
          <a:xfrm flipH="1" rot="10800000">
            <a:off x="90487" y="4683125"/>
            <a:ext cx="120110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6" name="Google Shape;376;p67"/>
          <p:cNvSpPr txBox="1"/>
          <p:nvPr/>
        </p:nvSpPr>
        <p:spPr>
          <a:xfrm>
            <a:off x="90487" y="4649787"/>
            <a:ext cx="120110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7" name="Google Shape;377;p67"/>
          <p:cNvSpPr txBox="1"/>
          <p:nvPr/>
        </p:nvSpPr>
        <p:spPr>
          <a:xfrm>
            <a:off x="90487" y="4773612"/>
            <a:ext cx="1201102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78" name="Google Shape;378;p6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79" name="Google Shape;379;p6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0" name="Google Shape;380;p6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1" name="Google Shape;381;p67"/>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82" name="Google Shape;382;p67"/>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9"/>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 name="Google Shape;62;p9"/>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 name="Google Shape;63;p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64" name="Google Shape;64;p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Google Shape;65;p9"/>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6" name="Google Shape;66;p9"/>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67" name="Google Shape;67;p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7" name="Google Shape;77;p11"/>
          <p:cNvSpPr/>
          <p:nvPr/>
        </p:nvSpPr>
        <p:spPr>
          <a:xfrm>
            <a:off x="84137" y="69850"/>
            <a:ext cx="12018962"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8" name="Google Shape;78;p1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79" name="Google Shape;79;p1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0" name="Google Shape;80;p11"/>
          <p:cNvSpPr txBox="1"/>
          <p:nvPr>
            <p:ph idx="11" type="ftr"/>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1" name="Google Shape;81;p11"/>
          <p:cNvSpPr/>
          <p:nvPr>
            <p:ph idx="12" type="sldNum"/>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82" name="Google Shape;82;p1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92" name="Google Shape;92;p13"/>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93" name="Google Shape;93;p13"/>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94" name="Google Shape;94;p13"/>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144" name="Google Shape;144;p25"/>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45" name="Google Shape;145;p25"/>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6" name="Google Shape;146;p25"/>
          <p:cNvSpPr txBox="1"/>
          <p:nvPr>
            <p:ph idx="12" type="sldNum"/>
          </p:nvPr>
        </p:nvSpPr>
        <p:spPr>
          <a:xfrm>
            <a:off x="8974137" y="6229350"/>
            <a:ext cx="2538412" cy="455612"/>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rtl="0" algn="ct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96" name="Google Shape;196;p37"/>
          <p:cNvSpPr txBox="1"/>
          <p:nvPr>
            <p:ph idx="1" type="body"/>
          </p:nvPr>
        </p:nvSpPr>
        <p:spPr>
          <a:xfrm>
            <a:off x="914400" y="1981200"/>
            <a:ext cx="103632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3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8" name="Google Shape;198;p37"/>
          <p:cNvSpPr txBox="1"/>
          <p:nvPr>
            <p:ph idx="11" type="ftr"/>
          </p:nvPr>
        </p:nvSpPr>
        <p:spPr>
          <a:xfrm>
            <a:off x="3556000" y="6248400"/>
            <a:ext cx="5181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9" name="Google Shape;199;p3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269" name="Shape 269"/>
        <p:cNvGrpSpPr/>
        <p:nvPr/>
      </p:nvGrpSpPr>
      <p:grpSpPr>
        <a:xfrm>
          <a:off x="0" y="0"/>
          <a:ext cx="0" cy="0"/>
          <a:chOff x="0" y="0"/>
          <a:chExt cx="0" cy="0"/>
        </a:xfrm>
      </p:grpSpPr>
      <p:sp>
        <p:nvSpPr>
          <p:cNvPr id="270" name="Google Shape;270;p4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FFCC00"/>
                </a:solidFill>
                <a:latin typeface="Comic Sans MS"/>
                <a:ea typeface="Comic Sans MS"/>
                <a:cs typeface="Comic Sans MS"/>
                <a:sym typeface="Comic Sans MS"/>
              </a:defRPr>
            </a:lvl9pPr>
          </a:lstStyle>
          <a:p/>
        </p:txBody>
      </p:sp>
      <p:sp>
        <p:nvSpPr>
          <p:cNvPr id="271" name="Google Shape;271;p49"/>
          <p:cNvSpPr txBox="1"/>
          <p:nvPr>
            <p:ph idx="1" type="body"/>
          </p:nvPr>
        </p:nvSpPr>
        <p:spPr>
          <a:xfrm>
            <a:off x="609600" y="1676400"/>
            <a:ext cx="10896600" cy="441325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2800" u="none" cap="none" strike="noStrike">
                <a:solidFill>
                  <a:srgbClr val="FFFFFF"/>
                </a:solidFill>
                <a:latin typeface="Verdana"/>
                <a:ea typeface="Verdana"/>
                <a:cs typeface="Verdana"/>
                <a:sym typeface="Verdana"/>
              </a:defRPr>
            </a:lvl1pPr>
            <a:lvl2pPr indent="-228600" lvl="1" marL="914400" marR="0" rtl="0" algn="l">
              <a:lnSpc>
                <a:spcPct val="100000"/>
              </a:lnSpc>
              <a:spcBef>
                <a:spcPts val="700"/>
              </a:spcBef>
              <a:spcAft>
                <a:spcPts val="0"/>
              </a:spcAft>
              <a:buClr>
                <a:srgbClr val="000000"/>
              </a:buClr>
              <a:buSzPts val="1400"/>
              <a:buFont typeface="Arial"/>
              <a:buNone/>
              <a:defRPr b="0" i="1" sz="2000" u="none" cap="none" strike="noStrike">
                <a:solidFill>
                  <a:srgbClr val="FFFFFF"/>
                </a:solidFill>
                <a:latin typeface="Verdana"/>
                <a:ea typeface="Verdana"/>
                <a:cs typeface="Verdana"/>
                <a:sym typeface="Verdana"/>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Verdana"/>
                <a:ea typeface="Verdana"/>
                <a:cs typeface="Verdana"/>
                <a:sym typeface="Verdana"/>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272" name="Google Shape;272;p49"/>
          <p:cNvSpPr txBox="1"/>
          <p:nvPr/>
        </p:nvSpPr>
        <p:spPr>
          <a:xfrm>
            <a:off x="4165600" y="6229350"/>
            <a:ext cx="3860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273" name="Google Shape;273;p49"/>
          <p:cNvSpPr txBox="1"/>
          <p:nvPr>
            <p:ph idx="12" type="sldNum"/>
          </p:nvPr>
        </p:nvSpPr>
        <p:spPr>
          <a:xfrm>
            <a:off x="8974137" y="6229350"/>
            <a:ext cx="2532062" cy="450850"/>
          </a:xfrm>
          <a:prstGeom prst="rect">
            <a:avLst/>
          </a:prstGeom>
          <a:noFill/>
          <a:ln>
            <a:noFill/>
          </a:ln>
        </p:spPr>
        <p:txBody>
          <a:bodyPr anchorCtr="0" anchor="b" bIns="46800" lIns="90000" spcFirstLastPara="1" rIns="90000" wrap="square" tIns="46800">
            <a:noAutofit/>
          </a:bodyPr>
          <a:lstStyle>
            <a:lvl1pPr indent="0" lvl="0"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FFCC00"/>
              </a:buClr>
              <a:buSzPts val="2400"/>
              <a:buFont typeface="Times New Roman"/>
              <a:buNone/>
              <a:defRPr b="0" i="0" sz="2400" u="none" cap="none" strike="noStrike">
                <a:solidFill>
                  <a:srgbClr val="FFCC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1" name="Shape 321"/>
        <p:cNvGrpSpPr/>
        <p:nvPr/>
      </p:nvGrpSpPr>
      <p:grpSpPr>
        <a:xfrm>
          <a:off x="0" y="0"/>
          <a:ext cx="0" cy="0"/>
          <a:chOff x="0" y="0"/>
          <a:chExt cx="0" cy="0"/>
        </a:xfrm>
      </p:grpSpPr>
      <p:sp>
        <p:nvSpPr>
          <p:cNvPr id="322" name="Google Shape;322;p61"/>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3" name="Google Shape;323;p61"/>
          <p:cNvSpPr/>
          <p:nvPr/>
        </p:nvSpPr>
        <p:spPr>
          <a:xfrm>
            <a:off x="87312" y="69850"/>
            <a:ext cx="1201737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4" name="Google Shape;324;p61"/>
          <p:cNvSpPr txBox="1"/>
          <p:nvPr/>
        </p:nvSpPr>
        <p:spPr>
          <a:xfrm>
            <a:off x="84137" y="1449387"/>
            <a:ext cx="12026900"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5" name="Google Shape;325;p61"/>
          <p:cNvSpPr txBox="1"/>
          <p:nvPr/>
        </p:nvSpPr>
        <p:spPr>
          <a:xfrm>
            <a:off x="84137" y="1397000"/>
            <a:ext cx="12026900"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6" name="Google Shape;326;p61"/>
          <p:cNvSpPr txBox="1"/>
          <p:nvPr/>
        </p:nvSpPr>
        <p:spPr>
          <a:xfrm>
            <a:off x="84137" y="2976562"/>
            <a:ext cx="12026900"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27" name="Google Shape;327;p6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28" name="Google Shape;328;p6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29" name="Google Shape;329;p6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30" name="Google Shape;330;p6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31" name="Google Shape;331;p61"/>
          <p:cNvSpPr/>
          <p:nvPr>
            <p:ph idx="12" type="sldNum"/>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8" name="Shape 338"/>
        <p:cNvGrpSpPr/>
        <p:nvPr/>
      </p:nvGrpSpPr>
      <p:grpSpPr>
        <a:xfrm>
          <a:off x="0" y="0"/>
          <a:ext cx="0" cy="0"/>
          <a:chOff x="0" y="0"/>
          <a:chExt cx="0" cy="0"/>
        </a:xfrm>
      </p:grpSpPr>
      <p:sp>
        <p:nvSpPr>
          <p:cNvPr id="339" name="Google Shape;339;p63"/>
          <p:cNvSpPr txBox="1"/>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0" name="Google Shape;340;p63"/>
          <p:cNvSpPr/>
          <p:nvPr/>
        </p:nvSpPr>
        <p:spPr>
          <a:xfrm>
            <a:off x="87313" y="69850"/>
            <a:ext cx="12017375" cy="6692900"/>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41" name="Google Shape;341;p63"/>
          <p:cNvSpPr txBox="1"/>
          <p:nvPr/>
        </p:nvSpPr>
        <p:spPr>
          <a:xfrm flipH="1" rot="10800000">
            <a:off x="93662" y="2376487"/>
            <a:ext cx="120173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2" name="Google Shape;342;p63"/>
          <p:cNvSpPr txBox="1"/>
          <p:nvPr/>
        </p:nvSpPr>
        <p:spPr>
          <a:xfrm>
            <a:off x="93662" y="2341562"/>
            <a:ext cx="120173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3" name="Google Shape;343;p63"/>
          <p:cNvSpPr txBox="1"/>
          <p:nvPr/>
        </p:nvSpPr>
        <p:spPr>
          <a:xfrm>
            <a:off x="90487" y="2468562"/>
            <a:ext cx="12020550"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344" name="Google Shape;344;p6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4000" u="none" cap="none" strike="noStrike">
                <a:solidFill>
                  <a:schemeClr val="dk2"/>
                </a:solidFill>
                <a:latin typeface="Libre Franklin"/>
                <a:ea typeface="Libre Franklin"/>
                <a:cs typeface="Libre Franklin"/>
                <a:sym typeface="Libre Franklin"/>
              </a:defRPr>
            </a:lvl9pPr>
          </a:lstStyle>
          <a:p/>
        </p:txBody>
      </p:sp>
      <p:sp>
        <p:nvSpPr>
          <p:cNvPr id="345" name="Google Shape;345;p6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lnSpc>
                <a:spcPct val="100000"/>
              </a:lnSpc>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6" name="Google Shape;346;p6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7" name="Google Shape;347;p63"/>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8" name="Google Shape;348;p63"/>
          <p:cNvSpPr/>
          <p:nvPr>
            <p:ph idx="12" type="sldNum"/>
          </p:nvPr>
        </p:nvSpPr>
        <p:spPr>
          <a:xfrm>
            <a:off x="195262" y="6208712"/>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3.xml"/><Relationship Id="rId3" Type="http://schemas.openxmlformats.org/officeDocument/2006/relationships/image" Target="../media/image2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5.xml"/><Relationship Id="rId3" Type="http://schemas.openxmlformats.org/officeDocument/2006/relationships/hyperlink" Target="http://en.wikipedia.org/wiki/Data_mart" TargetMode="External"/><Relationship Id="rId4" Type="http://schemas.openxmlformats.org/officeDocument/2006/relationships/hyperlink" Target="http://en.wikipedia.org/wiki/Business_proces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6.png"/><Relationship Id="rId4" Type="http://schemas.openxmlformats.org/officeDocument/2006/relationships/image" Target="../media/image2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hyperlink" Target="http://datawarehouse4u.info/OLTP-vs-OLAP.html" TargetMode="External"/><Relationship Id="rId4" Type="http://schemas.openxmlformats.org/officeDocument/2006/relationships/hyperlink" Target="http://datawarehouse4u.info/OLTP-vs-OLAP.html" TargetMode="External"/><Relationship Id="rId5" Type="http://schemas.openxmlformats.org/officeDocument/2006/relationships/image" Target="../media/image2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6.xml"/><Relationship Id="rId3" Type="http://schemas.openxmlformats.org/officeDocument/2006/relationships/hyperlink" Target="http://en.wikipedia.org/wiki/Data_warehous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idx="1" type="body"/>
          </p:nvPr>
        </p:nvSpPr>
        <p:spPr>
          <a:xfrm>
            <a:off x="1219200" y="-241300"/>
            <a:ext cx="10363200" cy="4572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accent1"/>
              </a:buClr>
              <a:buSzPts val="3060"/>
              <a:buFont typeface="Noto Sans Symbols"/>
              <a:buNone/>
            </a:pPr>
            <a:r>
              <a:rPr b="1" i="0" lang="en-US" sz="3600" u="none" cap="none" strike="noStrike">
                <a:solidFill>
                  <a:srgbClr val="7030A0"/>
                </a:solidFill>
                <a:latin typeface="Comic Sans MS"/>
                <a:ea typeface="Comic Sans MS"/>
                <a:cs typeface="Comic Sans MS"/>
                <a:sym typeface="Comic Sans MS"/>
              </a:rPr>
              <a:t>DATA WAREHOUSING </a:t>
            </a:r>
            <a:br>
              <a:rPr b="1" i="0" lang="en-US" sz="3600" u="none" cap="none" strike="noStrike">
                <a:solidFill>
                  <a:srgbClr val="7030A0"/>
                </a:solidFill>
                <a:latin typeface="Comic Sans MS"/>
                <a:ea typeface="Comic Sans MS"/>
                <a:cs typeface="Comic Sans MS"/>
                <a:sym typeface="Comic Sans MS"/>
              </a:rPr>
            </a:br>
            <a:r>
              <a:rPr b="0" i="0" lang="en-US" sz="3600" u="none" cap="none" strike="noStrike">
                <a:solidFill>
                  <a:srgbClr val="FFCC00"/>
                </a:solidFill>
                <a:latin typeface="Comic Sans MS"/>
                <a:ea typeface="Comic Sans MS"/>
                <a:cs typeface="Comic Sans MS"/>
                <a:sym typeface="Comic Sans MS"/>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8"/>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3</a:t>
            </a:r>
            <a:endParaRPr/>
          </a:p>
        </p:txBody>
      </p:sp>
      <p:sp>
        <p:nvSpPr>
          <p:cNvPr id="484" name="Google Shape;484;p78"/>
          <p:cNvSpPr txBox="1"/>
          <p:nvPr/>
        </p:nvSpPr>
        <p:spPr>
          <a:xfrm>
            <a:off x="2209800" y="1981200"/>
            <a:ext cx="7772400" cy="180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Cakes &amp; Cookies is a small,new company.President of the company wants his company should grow.He needs information so that he can make correct decisions.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8"/>
          <p:cNvSpPr txBox="1"/>
          <p:nvPr/>
        </p:nvSpPr>
        <p:spPr>
          <a:xfrm>
            <a:off x="0" y="23812"/>
            <a:ext cx="5792787"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70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Corporate/Enterprise-wide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Combination of all data marts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Data received from staging area</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Structure for corporate view of data</a:t>
            </a:r>
            <a:endParaRPr b="0" i="0" sz="1400" u="none" cap="none" strike="noStrike">
              <a:solidFill>
                <a:srgbClr val="000000"/>
              </a:solidFill>
              <a:latin typeface="Arial"/>
              <a:ea typeface="Arial"/>
              <a:cs typeface="Arial"/>
              <a:sym typeface="Arial"/>
            </a:endParaRPr>
          </a:p>
          <a:p>
            <a:pPr indent="-188912" lvl="0" marL="342900" marR="0" rtl="0" algn="l">
              <a:lnSpc>
                <a:spcPct val="100000"/>
              </a:lnSpc>
              <a:spcBef>
                <a:spcPts val="600"/>
              </a:spcBef>
              <a:spcAft>
                <a:spcPts val="0"/>
              </a:spcAft>
              <a:buClr>
                <a:srgbClr val="33CCCC"/>
              </a:buClr>
              <a:buSzPts val="2400"/>
              <a:buFont typeface="Arial"/>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Low level of granularity.</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Takes Months to years to implement.</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 Data Warehouse size varies from 100 GB to TB.</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Flexible Query and Analysis.</a:t>
            </a:r>
            <a:endParaRPr b="0" i="0" sz="1400" u="none" cap="none" strike="noStrike">
              <a:solidFill>
                <a:srgbClr val="000000"/>
              </a:solidFill>
              <a:latin typeface="Arial"/>
              <a:ea typeface="Arial"/>
              <a:cs typeface="Arial"/>
              <a:sym typeface="Arial"/>
            </a:endParaRPr>
          </a:p>
        </p:txBody>
      </p:sp>
      <p:sp>
        <p:nvSpPr>
          <p:cNvPr id="1381" name="Google Shape;1381;p168"/>
          <p:cNvSpPr txBox="1"/>
          <p:nvPr/>
        </p:nvSpPr>
        <p:spPr>
          <a:xfrm>
            <a:off x="6146800" y="23812"/>
            <a:ext cx="5383212"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rgbClr val="FFFFFF"/>
              </a:buClr>
              <a:buSzPts val="2800"/>
              <a:buFont typeface="Verdana"/>
              <a:buNone/>
            </a:pPr>
            <a:r>
              <a:rPr b="0" i="0" lang="en-US" sz="2800" u="none" cap="none" strike="noStrike">
                <a:solidFill>
                  <a:srgbClr val="FFFFFF"/>
                </a:solidFill>
                <a:latin typeface="Verdana"/>
                <a:ea typeface="Verdana"/>
                <a:cs typeface="Verdana"/>
                <a:sym typeface="Verdana"/>
              </a:rPr>
              <a:t>Data Mart</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Departmental</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A single business process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Star join (facts &amp; dim.)</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Structure to suit the departmental view of data.</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granularity.</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Takes months to implement.</a:t>
            </a:r>
            <a:endParaRPr b="0" i="0" sz="1400" u="none" cap="none" strike="noStrike">
              <a:solidFill>
                <a:srgbClr val="000000"/>
              </a:solidFill>
              <a:latin typeface="Arial"/>
              <a:ea typeface="Arial"/>
              <a:cs typeface="Arial"/>
              <a:sym typeface="Arial"/>
            </a:endParaRPr>
          </a:p>
          <a:p>
            <a:pPr indent="-188912" lvl="0" marL="342900" marR="0" rtl="0" algn="l">
              <a:lnSpc>
                <a:spcPct val="100000"/>
              </a:lnSpc>
              <a:spcBef>
                <a:spcPts val="600"/>
              </a:spcBef>
              <a:spcAft>
                <a:spcPts val="0"/>
              </a:spcAft>
              <a:buClr>
                <a:srgbClr val="33CCCC"/>
              </a:buClr>
              <a:buSzPts val="2400"/>
              <a:buFont typeface="Arial"/>
              <a:buNone/>
            </a:pPr>
            <a:r>
              <a:t/>
            </a:r>
            <a:endParaRPr b="0" i="0" sz="2400" u="none" cap="none" strike="noStrike">
              <a:solidFill>
                <a:srgbClr val="FFFFFF"/>
              </a:solidFill>
              <a:latin typeface="Verdana"/>
              <a:ea typeface="Verdana"/>
              <a:cs typeface="Verdana"/>
              <a:sym typeface="Verdana"/>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Data Mart size is less than GB.</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Restrictive Query and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Verdana"/>
              <a:ea typeface="Verdana"/>
              <a:cs typeface="Verdana"/>
              <a:sym typeface="Verdana"/>
            </a:endParaRPr>
          </a:p>
        </p:txBody>
      </p:sp>
      <p:sp>
        <p:nvSpPr>
          <p:cNvPr id="1382" name="Google Shape;1382;p16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69"/>
          <p:cNvSpPr txBox="1"/>
          <p:nvPr>
            <p:ph type="title"/>
          </p:nvPr>
        </p:nvSpPr>
        <p:spPr>
          <a:xfrm>
            <a:off x="541337" y="228600"/>
            <a:ext cx="10355262" cy="106045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FFCC00"/>
              </a:buClr>
              <a:buSzPts val="3600"/>
              <a:buNone/>
            </a:pPr>
            <a:r>
              <a:rPr b="1" i="0" lang="en-US" sz="3600" u="none">
                <a:solidFill>
                  <a:srgbClr val="FFCC00"/>
                </a:solidFill>
                <a:latin typeface="Comic Sans MS"/>
                <a:ea typeface="Comic Sans MS"/>
                <a:cs typeface="Comic Sans MS"/>
                <a:sym typeface="Comic Sans MS"/>
              </a:rPr>
              <a:t>Data Warehouse Design Approaches</a:t>
            </a:r>
            <a:endParaRPr/>
          </a:p>
        </p:txBody>
      </p:sp>
      <p:sp>
        <p:nvSpPr>
          <p:cNvPr id="1388" name="Google Shape;1388;p169"/>
          <p:cNvSpPr txBox="1"/>
          <p:nvPr>
            <p:ph idx="1" type="body"/>
          </p:nvPr>
        </p:nvSpPr>
        <p:spPr>
          <a:xfrm>
            <a:off x="217487" y="1676400"/>
            <a:ext cx="11288712" cy="441325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Data warehouse design is one of the key technique in building the data warehouse.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Choosing a right data warehouse design can save the project time and cost.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cap="none" strike="noStrike">
                <a:solidFill>
                  <a:srgbClr val="FFFFFF"/>
                </a:solidFill>
                <a:latin typeface="Verdana"/>
                <a:ea typeface="Verdana"/>
                <a:cs typeface="Verdana"/>
                <a:sym typeface="Verdana"/>
              </a:rPr>
              <a:t>Basically there are two data warehouse design approaches are popular.</a:t>
            </a:r>
            <a:endParaRPr/>
          </a:p>
          <a:p>
            <a:pPr indent="-457200" lvl="0" marL="457200" marR="0" rtl="0" algn="l">
              <a:lnSpc>
                <a:spcPct val="100000"/>
              </a:lnSpc>
              <a:spcBef>
                <a:spcPts val="800"/>
              </a:spcBef>
              <a:spcAft>
                <a:spcPts val="0"/>
              </a:spcAft>
              <a:buClr>
                <a:srgbClr val="85FFE0"/>
              </a:buClr>
              <a:buSzPts val="2800"/>
              <a:buFont typeface="Arial"/>
              <a:buChar char="•"/>
            </a:pPr>
            <a:r>
              <a:rPr b="0" i="0" lang="en-US" sz="2800" u="none" cap="none" strike="noStrike">
                <a:solidFill>
                  <a:srgbClr val="FFFFFF"/>
                </a:solidFill>
                <a:latin typeface="Verdana"/>
                <a:ea typeface="Verdana"/>
                <a:cs typeface="Verdana"/>
                <a:sym typeface="Verdana"/>
              </a:rPr>
              <a:t>1. Bottom up design</a:t>
            </a:r>
            <a:endParaRPr/>
          </a:p>
          <a:p>
            <a:pPr indent="-457200" lvl="0" marL="457200" marR="0" rtl="0" algn="l">
              <a:lnSpc>
                <a:spcPct val="100000"/>
              </a:lnSpc>
              <a:spcBef>
                <a:spcPts val="800"/>
              </a:spcBef>
              <a:spcAft>
                <a:spcPts val="0"/>
              </a:spcAft>
              <a:buClr>
                <a:srgbClr val="85FFE0"/>
              </a:buClr>
              <a:buSzPts val="2800"/>
              <a:buFont typeface="Arial"/>
              <a:buChar char="•"/>
            </a:pPr>
            <a:r>
              <a:rPr b="0" i="0" lang="en-US" sz="2800" u="none" cap="none" strike="noStrike">
                <a:solidFill>
                  <a:srgbClr val="FFFFFF"/>
                </a:solidFill>
                <a:latin typeface="Verdana"/>
                <a:ea typeface="Verdana"/>
                <a:cs typeface="Verdana"/>
                <a:sym typeface="Verdana"/>
              </a:rPr>
              <a:t>2. Top Down Design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70"/>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95" name="Google Shape;1395;p170"/>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Top-Down approach Warehouse</a:t>
            </a:r>
            <a:endParaRPr b="0" i="0" sz="1400" u="none" cap="none" strike="noStrike">
              <a:solidFill>
                <a:srgbClr val="000000"/>
              </a:solidFill>
              <a:latin typeface="Arial"/>
              <a:ea typeface="Arial"/>
              <a:cs typeface="Arial"/>
              <a:sym typeface="Arial"/>
            </a:endParaRPr>
          </a:p>
        </p:txBody>
      </p:sp>
      <p:sp>
        <p:nvSpPr>
          <p:cNvPr id="1396" name="Google Shape;1396;p170"/>
          <p:cNvSpPr/>
          <p:nvPr/>
        </p:nvSpPr>
        <p:spPr>
          <a:xfrm>
            <a:off x="40386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7" name="Google Shape;1397;p170"/>
          <p:cNvSpPr/>
          <p:nvPr/>
        </p:nvSpPr>
        <p:spPr>
          <a:xfrm>
            <a:off x="70993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8" name="Google Shape;1398;p170"/>
          <p:cNvSpPr/>
          <p:nvPr/>
        </p:nvSpPr>
        <p:spPr>
          <a:xfrm>
            <a:off x="6097587"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99" name="Google Shape;1399;p170"/>
          <p:cNvSpPr/>
          <p:nvPr/>
        </p:nvSpPr>
        <p:spPr>
          <a:xfrm>
            <a:off x="5429250" y="2057400"/>
            <a:ext cx="446087" cy="533400"/>
          </a:xfrm>
          <a:prstGeom prst="can">
            <a:avLst>
              <a:gd fmla="val 5398"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0" name="Google Shape;1400;p170"/>
          <p:cNvSpPr/>
          <p:nvPr/>
        </p:nvSpPr>
        <p:spPr>
          <a:xfrm>
            <a:off x="4762500"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1" name="Google Shape;1401;p170"/>
          <p:cNvSpPr/>
          <p:nvPr/>
        </p:nvSpPr>
        <p:spPr>
          <a:xfrm>
            <a:off x="4114800" y="48006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2" name="Google Shape;1402;p170"/>
          <p:cNvSpPr/>
          <p:nvPr/>
        </p:nvSpPr>
        <p:spPr>
          <a:xfrm>
            <a:off x="6705600" y="48006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03" name="Google Shape;1403;p170"/>
          <p:cNvSpPr/>
          <p:nvPr/>
        </p:nvSpPr>
        <p:spPr>
          <a:xfrm>
            <a:off x="4876800" y="3124200"/>
            <a:ext cx="1668462" cy="990600"/>
          </a:xfrm>
          <a:prstGeom prst="can">
            <a:avLst>
              <a:gd fmla="val 25000" name="adj"/>
            </a:avLst>
          </a:prstGeom>
          <a:solidFill>
            <a:srgbClr val="FF00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404" name="Google Shape;1404;p170"/>
          <p:cNvCxnSpPr/>
          <p:nvPr/>
        </p:nvCxnSpPr>
        <p:spPr>
          <a:xfrm>
            <a:off x="4316412" y="2514600"/>
            <a:ext cx="712787" cy="685800"/>
          </a:xfrm>
          <a:prstGeom prst="straightConnector1">
            <a:avLst/>
          </a:prstGeom>
          <a:noFill/>
          <a:ln cap="sq" cmpd="sng" w="57225">
            <a:solidFill>
              <a:srgbClr val="FFFFFF"/>
            </a:solidFill>
            <a:prstDash val="solid"/>
            <a:miter lim="800000"/>
            <a:headEnd len="sm" w="sm" type="none"/>
            <a:tailEnd len="med" w="med" type="triangle"/>
          </a:ln>
        </p:spPr>
      </p:cxnSp>
      <p:cxnSp>
        <p:nvCxnSpPr>
          <p:cNvPr id="1405" name="Google Shape;1405;p170"/>
          <p:cNvCxnSpPr/>
          <p:nvPr/>
        </p:nvCxnSpPr>
        <p:spPr>
          <a:xfrm>
            <a:off x="5029200" y="2590800"/>
            <a:ext cx="228600"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6" name="Google Shape;1406;p170"/>
          <p:cNvCxnSpPr/>
          <p:nvPr/>
        </p:nvCxnSpPr>
        <p:spPr>
          <a:xfrm>
            <a:off x="5715000" y="2590800"/>
            <a:ext cx="33337"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7" name="Google Shape;1407;p170"/>
          <p:cNvCxnSpPr/>
          <p:nvPr/>
        </p:nvCxnSpPr>
        <p:spPr>
          <a:xfrm flipH="1">
            <a:off x="6323012" y="2590800"/>
            <a:ext cx="8413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8" name="Google Shape;1408;p170"/>
          <p:cNvCxnSpPr/>
          <p:nvPr/>
        </p:nvCxnSpPr>
        <p:spPr>
          <a:xfrm flipH="1">
            <a:off x="6018212" y="2590800"/>
            <a:ext cx="3841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09" name="Google Shape;1409;p170"/>
          <p:cNvCxnSpPr/>
          <p:nvPr/>
        </p:nvCxnSpPr>
        <p:spPr>
          <a:xfrm>
            <a:off x="6324600" y="4114800"/>
            <a:ext cx="722312" cy="838200"/>
          </a:xfrm>
          <a:prstGeom prst="straightConnector1">
            <a:avLst/>
          </a:prstGeom>
          <a:noFill/>
          <a:ln cap="sq" cmpd="sng" w="57225">
            <a:solidFill>
              <a:srgbClr val="FFFFFF"/>
            </a:solidFill>
            <a:prstDash val="solid"/>
            <a:miter lim="800000"/>
            <a:headEnd len="sm" w="sm" type="none"/>
            <a:tailEnd len="med" w="med" type="triangle"/>
          </a:ln>
        </p:spPr>
      </p:cxnSp>
      <p:cxnSp>
        <p:nvCxnSpPr>
          <p:cNvPr id="1410" name="Google Shape;1410;p170"/>
          <p:cNvCxnSpPr/>
          <p:nvPr/>
        </p:nvCxnSpPr>
        <p:spPr>
          <a:xfrm flipH="1">
            <a:off x="4646612" y="4114800"/>
            <a:ext cx="669925" cy="762000"/>
          </a:xfrm>
          <a:prstGeom prst="straightConnector1">
            <a:avLst/>
          </a:prstGeom>
          <a:noFill/>
          <a:ln cap="sq" cmpd="sng" w="57225">
            <a:solidFill>
              <a:srgbClr val="FFFFFF"/>
            </a:solidFill>
            <a:prstDash val="solid"/>
            <a:miter lim="800000"/>
            <a:headEnd len="sm" w="sm" type="none"/>
            <a:tailEnd len="med" w="med" type="triangle"/>
          </a:ln>
        </p:spPr>
      </p:cxnSp>
      <p:sp>
        <p:nvSpPr>
          <p:cNvPr id="1411" name="Google Shape;1411;p170"/>
          <p:cNvSpPr txBox="1"/>
          <p:nvPr/>
        </p:nvSpPr>
        <p:spPr>
          <a:xfrm>
            <a:off x="1752600" y="5181600"/>
            <a:ext cx="16478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Marts</a:t>
            </a:r>
            <a:endParaRPr b="0" i="0" sz="1400" u="none" cap="none" strike="noStrike">
              <a:solidFill>
                <a:srgbClr val="000000"/>
              </a:solidFill>
              <a:latin typeface="Arial"/>
              <a:ea typeface="Arial"/>
              <a:cs typeface="Arial"/>
              <a:sym typeface="Arial"/>
            </a:endParaRPr>
          </a:p>
        </p:txBody>
      </p:sp>
      <p:sp>
        <p:nvSpPr>
          <p:cNvPr id="1412" name="Google Shape;1412;p170"/>
          <p:cNvSpPr txBox="1"/>
          <p:nvPr/>
        </p:nvSpPr>
        <p:spPr>
          <a:xfrm>
            <a:off x="1676400" y="2057400"/>
            <a:ext cx="195738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Sources</a:t>
            </a:r>
            <a:endParaRPr b="0" i="0" sz="1400" u="none" cap="none" strike="noStrike">
              <a:solidFill>
                <a:srgbClr val="000000"/>
              </a:solidFill>
              <a:latin typeface="Arial"/>
              <a:ea typeface="Arial"/>
              <a:cs typeface="Arial"/>
              <a:sym typeface="Arial"/>
            </a:endParaRPr>
          </a:p>
        </p:txBody>
      </p:sp>
      <p:sp>
        <p:nvSpPr>
          <p:cNvPr id="1413" name="Google Shape;1413;p170"/>
          <p:cNvSpPr txBox="1"/>
          <p:nvPr/>
        </p:nvSpPr>
        <p:spPr>
          <a:xfrm>
            <a:off x="1752600" y="3429000"/>
            <a:ext cx="24130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Warehouse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71"/>
          <p:cNvSpPr txBox="1"/>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419" name="Google Shape;1419;p171"/>
          <p:cNvPicPr preferRelativeResize="0"/>
          <p:nvPr/>
        </p:nvPicPr>
        <p:blipFill rotWithShape="1">
          <a:blip r:embed="rId3">
            <a:alphaModFix/>
          </a:blip>
          <a:srcRect b="0" l="0" r="0" t="0"/>
          <a:stretch/>
        </p:blipFill>
        <p:spPr>
          <a:xfrm>
            <a:off x="1968500" y="850900"/>
            <a:ext cx="7283450" cy="5581650"/>
          </a:xfrm>
          <a:prstGeom prst="rect">
            <a:avLst/>
          </a:prstGeom>
          <a:noFill/>
          <a:ln>
            <a:noFill/>
          </a:ln>
        </p:spPr>
      </p:pic>
      <p:sp>
        <p:nvSpPr>
          <p:cNvPr id="1420" name="Google Shape;1420;p171"/>
          <p:cNvSpPr txBox="1"/>
          <p:nvPr>
            <p:ph type="title"/>
          </p:nvPr>
        </p:nvSpPr>
        <p:spPr>
          <a:xfrm>
            <a:off x="914400" y="609600"/>
            <a:ext cx="10363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2"/>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72"/>
          <p:cNvSpPr txBox="1"/>
          <p:nvPr>
            <p:ph idx="1" type="body"/>
          </p:nvPr>
        </p:nvSpPr>
        <p:spPr>
          <a:xfrm>
            <a:off x="593725" y="530225"/>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In the top-down design approach the, data warehouse is built first. The data marts are then created from the data warehouse.</a:t>
            </a:r>
            <a:br>
              <a:rPr b="0" i="0" lang="en-US" sz="2400" u="none">
                <a:solidFill>
                  <a:srgbClr val="FFFFFF"/>
                </a:solidFill>
                <a:latin typeface="Verdana"/>
                <a:ea typeface="Verdana"/>
                <a:cs typeface="Verdana"/>
                <a:sym typeface="Verdana"/>
              </a:rPr>
            </a:br>
            <a:br>
              <a:rPr b="0" i="0" lang="en-US" sz="2400" u="none">
                <a:solidFill>
                  <a:srgbClr val="FFFFFF"/>
                </a:solidFill>
                <a:latin typeface="Verdana"/>
                <a:ea typeface="Verdana"/>
                <a:cs typeface="Verdana"/>
                <a:sym typeface="Verdana"/>
              </a:rPr>
            </a:br>
            <a:r>
              <a:rPr b="1" i="0" lang="en-US" sz="2400" u="none">
                <a:solidFill>
                  <a:srgbClr val="FFFFFF"/>
                </a:solidFill>
                <a:latin typeface="Verdana"/>
                <a:ea typeface="Verdana"/>
                <a:cs typeface="Verdana"/>
                <a:sym typeface="Verdana"/>
              </a:rPr>
              <a:t>Advantages of top-down design are: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Provides consistent dimensional views of data across data marts, as all data marts are loaded from the data warehouse.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This approach is robust against business changes. Creating a new data mart from the data warehouse is very easy.</a:t>
            </a:r>
            <a:endParaRPr/>
          </a:p>
          <a:p>
            <a:pPr indent="-342900" lvl="0" marL="342900" marR="0" rtl="0" algn="l">
              <a:lnSpc>
                <a:spcPct val="100000"/>
              </a:lnSpc>
              <a:spcBef>
                <a:spcPts val="800"/>
              </a:spcBef>
              <a:spcAft>
                <a:spcPts val="0"/>
              </a:spcAft>
              <a:buClr>
                <a:srgbClr val="FFFFFF"/>
              </a:buClr>
              <a:buSzPts val="2400"/>
              <a:buFont typeface="Times New Roman"/>
              <a:buNone/>
            </a:pPr>
            <a:br>
              <a:rPr b="0" i="0" lang="en-US" sz="2400" u="none">
                <a:solidFill>
                  <a:srgbClr val="FFFFFF"/>
                </a:solidFill>
                <a:latin typeface="Verdana"/>
                <a:ea typeface="Verdana"/>
                <a:cs typeface="Verdana"/>
                <a:sym typeface="Verdana"/>
              </a:rPr>
            </a:br>
            <a:r>
              <a:rPr b="0" i="0" lang="en-US" sz="2400" u="none">
                <a:solidFill>
                  <a:srgbClr val="FFFFFF"/>
                </a:solidFill>
                <a:latin typeface="Verdana"/>
                <a:ea typeface="Verdana"/>
                <a:cs typeface="Verdana"/>
                <a:sym typeface="Verdana"/>
              </a:rPr>
              <a:t>	</a:t>
            </a:r>
            <a:r>
              <a:rPr b="1" i="0" lang="en-US" sz="2400" u="none">
                <a:solidFill>
                  <a:srgbClr val="FFFFFF"/>
                </a:solidFill>
                <a:latin typeface="Verdana"/>
                <a:ea typeface="Verdana"/>
                <a:cs typeface="Verdana"/>
                <a:sym typeface="Verdana"/>
              </a:rPr>
              <a:t>Disadvantages of top-down design are: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This methodology is inflexible to changing departmental needs during implementation phase.</a:t>
            </a:r>
            <a:endParaRPr/>
          </a:p>
          <a:p>
            <a:pPr indent="-342900" lvl="0" marL="342900" marR="0" rtl="0" algn="l">
              <a:lnSpc>
                <a:spcPct val="100000"/>
              </a:lnSpc>
              <a:spcBef>
                <a:spcPts val="800"/>
              </a:spcBef>
              <a:spcAft>
                <a:spcPts val="0"/>
              </a:spcAft>
              <a:buClr>
                <a:schemeClr val="accent1"/>
              </a:buClr>
              <a:buSzPts val="2400"/>
              <a:buFont typeface="Arial"/>
              <a:buChar char="•"/>
            </a:pPr>
            <a:r>
              <a:rPr b="0" i="0" lang="en-US" sz="2400" u="none">
                <a:solidFill>
                  <a:srgbClr val="FFFFFF"/>
                </a:solidFill>
                <a:latin typeface="Verdana"/>
                <a:ea typeface="Verdana"/>
                <a:cs typeface="Verdana"/>
                <a:sym typeface="Verdana"/>
              </a:rPr>
              <a:t>It represents a very large project and the cost of implementing the project is significant.</a:t>
            </a:r>
            <a:endParaRPr/>
          </a:p>
          <a:p>
            <a:pPr indent="-342900" lvl="0" marL="342900" marR="0" rtl="0" algn="l">
              <a:lnSpc>
                <a:spcPct val="100000"/>
              </a:lnSpc>
              <a:spcBef>
                <a:spcPts val="800"/>
              </a:spcBef>
              <a:spcAft>
                <a:spcPts val="0"/>
              </a:spcAft>
              <a:buSzPts val="1400"/>
              <a:buNone/>
            </a:pPr>
            <a:r>
              <a:t/>
            </a:r>
            <a:endParaRPr b="0" i="0" sz="2400" u="none">
              <a:solidFill>
                <a:srgbClr val="FFFFFF"/>
              </a:solidFill>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73"/>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Bottom-up approach</a:t>
            </a:r>
            <a:endParaRPr b="0" i="0" sz="1400" u="none" cap="none" strike="noStrike">
              <a:solidFill>
                <a:srgbClr val="000000"/>
              </a:solidFill>
              <a:latin typeface="Arial"/>
              <a:ea typeface="Arial"/>
              <a:cs typeface="Arial"/>
              <a:sym typeface="Arial"/>
            </a:endParaRPr>
          </a:p>
        </p:txBody>
      </p:sp>
      <p:sp>
        <p:nvSpPr>
          <p:cNvPr id="1432" name="Google Shape;1432;p173"/>
          <p:cNvSpPr txBox="1"/>
          <p:nvPr/>
        </p:nvSpPr>
        <p:spPr>
          <a:xfrm>
            <a:off x="1981200" y="1676400"/>
            <a:ext cx="81788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In the </a:t>
            </a:r>
            <a:r>
              <a:rPr b="0" i="1" lang="en-US" sz="2800" u="none" cap="none" strike="noStrike">
                <a:solidFill>
                  <a:srgbClr val="FFFFFF"/>
                </a:solidFill>
                <a:latin typeface="Verdana"/>
                <a:ea typeface="Verdana"/>
                <a:cs typeface="Verdana"/>
                <a:sym typeface="Verdana"/>
              </a:rPr>
              <a:t>bottom-up</a:t>
            </a:r>
            <a:r>
              <a:rPr b="0" i="0" lang="en-US" sz="2800" u="none" cap="none" strike="noStrike">
                <a:solidFill>
                  <a:srgbClr val="FFFFFF"/>
                </a:solidFill>
                <a:latin typeface="Verdana"/>
                <a:ea typeface="Verdana"/>
                <a:cs typeface="Verdana"/>
                <a:sym typeface="Verdana"/>
              </a:rPr>
              <a:t> approach, </a:t>
            </a:r>
            <a:r>
              <a:rPr b="0" i="0" lang="en-US" sz="2800" u="sng" cap="none" strike="noStrike">
                <a:solidFill>
                  <a:schemeClr val="hlink"/>
                </a:solidFill>
                <a:latin typeface="Libre Baskerville"/>
                <a:ea typeface="Libre Baskerville"/>
                <a:cs typeface="Libre Baskerville"/>
                <a:sym typeface="Libre Baskerville"/>
                <a:hlinkClick r:id="rId3"/>
              </a:rPr>
              <a:t>data marts</a:t>
            </a:r>
            <a:r>
              <a:rPr b="0" i="0" lang="en-US" sz="2800" u="none" cap="none" strike="noStrike">
                <a:solidFill>
                  <a:srgbClr val="FFFFFF"/>
                </a:solidFill>
                <a:latin typeface="Verdana"/>
                <a:ea typeface="Verdana"/>
                <a:cs typeface="Verdana"/>
                <a:sym typeface="Verdana"/>
              </a:rPr>
              <a:t> are first created to provide reporting and analytical capabilities for specific </a:t>
            </a:r>
            <a:r>
              <a:rPr b="0" i="0" lang="en-US" sz="2800" u="sng" cap="none" strike="noStrike">
                <a:solidFill>
                  <a:schemeClr val="hlink"/>
                </a:solidFill>
                <a:latin typeface="Libre Baskerville"/>
                <a:ea typeface="Libre Baskerville"/>
                <a:cs typeface="Libre Baskerville"/>
                <a:sym typeface="Libre Baskerville"/>
                <a:hlinkClick r:id="rId4"/>
              </a:rPr>
              <a:t>business processes</a:t>
            </a:r>
            <a:r>
              <a:rPr b="0" i="0" lang="en-US" sz="2800" u="none" cap="none" strike="noStrike">
                <a:solidFill>
                  <a:srgbClr val="FFFFFF"/>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The single data mart often models a specific business area such as "Sales" or "Production."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These data marts can eventually be integrated to create a comprehensive data warehouse.</a:t>
            </a:r>
            <a:endParaRPr b="0" i="0" sz="1400" u="none" cap="none" strike="noStrike">
              <a:solidFill>
                <a:srgbClr val="000000"/>
              </a:solidFill>
              <a:latin typeface="Arial"/>
              <a:ea typeface="Arial"/>
              <a:cs typeface="Arial"/>
              <a:sym typeface="Arial"/>
            </a:endParaRPr>
          </a:p>
        </p:txBody>
      </p:sp>
      <p:sp>
        <p:nvSpPr>
          <p:cNvPr id="1433" name="Google Shape;1433;p173"/>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7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40" name="Google Shape;1440;p174"/>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Bottom-up approach Warehouse</a:t>
            </a:r>
            <a:endParaRPr b="0" i="0" sz="1400" u="none" cap="none" strike="noStrike">
              <a:solidFill>
                <a:srgbClr val="000000"/>
              </a:solidFill>
              <a:latin typeface="Arial"/>
              <a:ea typeface="Arial"/>
              <a:cs typeface="Arial"/>
              <a:sym typeface="Arial"/>
            </a:endParaRPr>
          </a:p>
        </p:txBody>
      </p:sp>
      <p:sp>
        <p:nvSpPr>
          <p:cNvPr id="1441" name="Google Shape;1441;p174"/>
          <p:cNvSpPr/>
          <p:nvPr/>
        </p:nvSpPr>
        <p:spPr>
          <a:xfrm>
            <a:off x="40386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2" name="Google Shape;1442;p174"/>
          <p:cNvSpPr/>
          <p:nvPr/>
        </p:nvSpPr>
        <p:spPr>
          <a:xfrm>
            <a:off x="7099300" y="2057400"/>
            <a:ext cx="444500" cy="533400"/>
          </a:xfrm>
          <a:prstGeom prst="can">
            <a:avLst>
              <a:gd fmla="val 25000"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3" name="Google Shape;1443;p174"/>
          <p:cNvSpPr/>
          <p:nvPr/>
        </p:nvSpPr>
        <p:spPr>
          <a:xfrm>
            <a:off x="6097587"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4" name="Google Shape;1444;p174"/>
          <p:cNvSpPr/>
          <p:nvPr/>
        </p:nvSpPr>
        <p:spPr>
          <a:xfrm>
            <a:off x="5429250" y="2057400"/>
            <a:ext cx="446087" cy="533400"/>
          </a:xfrm>
          <a:prstGeom prst="can">
            <a:avLst>
              <a:gd fmla="val 5398" name="adj"/>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5" name="Google Shape;1445;p174"/>
          <p:cNvSpPr/>
          <p:nvPr/>
        </p:nvSpPr>
        <p:spPr>
          <a:xfrm>
            <a:off x="4762500" y="2057400"/>
            <a:ext cx="444500" cy="533400"/>
          </a:xfrm>
          <a:prstGeom prst="can">
            <a:avLst>
              <a:gd fmla="val 25000" name="adj"/>
            </a:avLst>
          </a:prstGeom>
          <a:solidFill>
            <a:srgbClr val="FFCC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6" name="Google Shape;1446;p174"/>
          <p:cNvSpPr/>
          <p:nvPr/>
        </p:nvSpPr>
        <p:spPr>
          <a:xfrm>
            <a:off x="4724400" y="32004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7" name="Google Shape;1447;p174"/>
          <p:cNvSpPr/>
          <p:nvPr/>
        </p:nvSpPr>
        <p:spPr>
          <a:xfrm>
            <a:off x="5638800" y="3200400"/>
            <a:ext cx="835025" cy="990600"/>
          </a:xfrm>
          <a:prstGeom prst="can">
            <a:avLst>
              <a:gd fmla="val 25000" name="adj"/>
            </a:avLst>
          </a:prstGeom>
          <a:solidFill>
            <a:srgbClr val="FF9900"/>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48" name="Google Shape;1448;p174"/>
          <p:cNvSpPr/>
          <p:nvPr/>
        </p:nvSpPr>
        <p:spPr>
          <a:xfrm>
            <a:off x="4876800" y="5181600"/>
            <a:ext cx="1668462" cy="990600"/>
          </a:xfrm>
          <a:prstGeom prst="can">
            <a:avLst>
              <a:gd fmla="val 25000" name="adj"/>
            </a:avLst>
          </a:prstGeom>
          <a:solidFill>
            <a:srgbClr val="FF00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449" name="Google Shape;1449;p174"/>
          <p:cNvCxnSpPr/>
          <p:nvPr/>
        </p:nvCxnSpPr>
        <p:spPr>
          <a:xfrm>
            <a:off x="4316412" y="2514600"/>
            <a:ext cx="712787" cy="685800"/>
          </a:xfrm>
          <a:prstGeom prst="straightConnector1">
            <a:avLst/>
          </a:prstGeom>
          <a:noFill/>
          <a:ln cap="sq" cmpd="sng" w="57225">
            <a:solidFill>
              <a:srgbClr val="FFFFFF"/>
            </a:solidFill>
            <a:prstDash val="solid"/>
            <a:miter lim="800000"/>
            <a:headEnd len="sm" w="sm" type="none"/>
            <a:tailEnd len="med" w="med" type="triangle"/>
          </a:ln>
        </p:spPr>
      </p:cxnSp>
      <p:cxnSp>
        <p:nvCxnSpPr>
          <p:cNvPr id="1450" name="Google Shape;1450;p174"/>
          <p:cNvCxnSpPr/>
          <p:nvPr/>
        </p:nvCxnSpPr>
        <p:spPr>
          <a:xfrm>
            <a:off x="5029200" y="2590800"/>
            <a:ext cx="228600"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1" name="Google Shape;1451;p174"/>
          <p:cNvCxnSpPr/>
          <p:nvPr/>
        </p:nvCxnSpPr>
        <p:spPr>
          <a:xfrm>
            <a:off x="5715000" y="2590800"/>
            <a:ext cx="33337"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2" name="Google Shape;1452;p174"/>
          <p:cNvCxnSpPr/>
          <p:nvPr/>
        </p:nvCxnSpPr>
        <p:spPr>
          <a:xfrm flipH="1">
            <a:off x="6323012" y="2590800"/>
            <a:ext cx="8413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3" name="Google Shape;1453;p174"/>
          <p:cNvCxnSpPr/>
          <p:nvPr/>
        </p:nvCxnSpPr>
        <p:spPr>
          <a:xfrm flipH="1">
            <a:off x="6018212" y="2590800"/>
            <a:ext cx="384175" cy="609600"/>
          </a:xfrm>
          <a:prstGeom prst="straightConnector1">
            <a:avLst/>
          </a:prstGeom>
          <a:noFill/>
          <a:ln cap="sq" cmpd="sng" w="57225">
            <a:solidFill>
              <a:srgbClr val="FFFFFF"/>
            </a:solidFill>
            <a:prstDash val="solid"/>
            <a:miter lim="800000"/>
            <a:headEnd len="sm" w="sm" type="none"/>
            <a:tailEnd len="med" w="med" type="triangle"/>
          </a:ln>
        </p:spPr>
      </p:cxnSp>
      <p:cxnSp>
        <p:nvCxnSpPr>
          <p:cNvPr id="1454" name="Google Shape;1454;p174"/>
          <p:cNvCxnSpPr/>
          <p:nvPr/>
        </p:nvCxnSpPr>
        <p:spPr>
          <a:xfrm flipH="1">
            <a:off x="6130925" y="4191000"/>
            <a:ext cx="49212" cy="990600"/>
          </a:xfrm>
          <a:prstGeom prst="straightConnector1">
            <a:avLst/>
          </a:prstGeom>
          <a:noFill/>
          <a:ln cap="sq" cmpd="sng" w="57225">
            <a:solidFill>
              <a:srgbClr val="FFFFFF"/>
            </a:solidFill>
            <a:prstDash val="solid"/>
            <a:miter lim="800000"/>
            <a:headEnd len="sm" w="sm" type="none"/>
            <a:tailEnd len="med" w="med" type="triangle"/>
          </a:ln>
        </p:spPr>
      </p:cxnSp>
      <p:cxnSp>
        <p:nvCxnSpPr>
          <p:cNvPr id="1455" name="Google Shape;1455;p174"/>
          <p:cNvCxnSpPr/>
          <p:nvPr/>
        </p:nvCxnSpPr>
        <p:spPr>
          <a:xfrm>
            <a:off x="5105400" y="4191000"/>
            <a:ext cx="228600" cy="914400"/>
          </a:xfrm>
          <a:prstGeom prst="straightConnector1">
            <a:avLst/>
          </a:prstGeom>
          <a:noFill/>
          <a:ln cap="sq" cmpd="sng" w="57225">
            <a:solidFill>
              <a:srgbClr val="FFFFFF"/>
            </a:solidFill>
            <a:prstDash val="solid"/>
            <a:miter lim="800000"/>
            <a:headEnd len="sm" w="sm" type="none"/>
            <a:tailEnd len="med" w="med" type="triangle"/>
          </a:ln>
        </p:spPr>
      </p:cxnSp>
      <p:sp>
        <p:nvSpPr>
          <p:cNvPr id="1456" name="Google Shape;1456;p174"/>
          <p:cNvSpPr txBox="1"/>
          <p:nvPr/>
        </p:nvSpPr>
        <p:spPr>
          <a:xfrm>
            <a:off x="1905000" y="3581400"/>
            <a:ext cx="16478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Marts</a:t>
            </a:r>
            <a:endParaRPr b="0" i="0" sz="1400" u="none" cap="none" strike="noStrike">
              <a:solidFill>
                <a:srgbClr val="000000"/>
              </a:solidFill>
              <a:latin typeface="Arial"/>
              <a:ea typeface="Arial"/>
              <a:cs typeface="Arial"/>
              <a:sym typeface="Arial"/>
            </a:endParaRPr>
          </a:p>
        </p:txBody>
      </p:sp>
      <p:sp>
        <p:nvSpPr>
          <p:cNvPr id="1457" name="Google Shape;1457;p174"/>
          <p:cNvSpPr txBox="1"/>
          <p:nvPr/>
        </p:nvSpPr>
        <p:spPr>
          <a:xfrm>
            <a:off x="1676400" y="2057400"/>
            <a:ext cx="195738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Sources</a:t>
            </a:r>
            <a:endParaRPr b="0" i="0" sz="1400" u="none" cap="none" strike="noStrike">
              <a:solidFill>
                <a:srgbClr val="000000"/>
              </a:solidFill>
              <a:latin typeface="Arial"/>
              <a:ea typeface="Arial"/>
              <a:cs typeface="Arial"/>
              <a:sym typeface="Arial"/>
            </a:endParaRPr>
          </a:p>
        </p:txBody>
      </p:sp>
      <p:sp>
        <p:nvSpPr>
          <p:cNvPr id="1458" name="Google Shape;1458;p174"/>
          <p:cNvSpPr txBox="1"/>
          <p:nvPr/>
        </p:nvSpPr>
        <p:spPr>
          <a:xfrm>
            <a:off x="1752600" y="4648200"/>
            <a:ext cx="24130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Data Warehouse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75"/>
          <p:cNvSpPr txBox="1"/>
          <p:nvPr>
            <p:ph idx="1" type="body"/>
          </p:nvPr>
        </p:nvSpPr>
        <p:spPr>
          <a:xfrm>
            <a:off x="485775" y="358775"/>
            <a:ext cx="10902950" cy="44180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In the bottom-up design approach, the data marts are created first to provide reporting capability.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 A data mart addresses a single business area such as sales, Finance etc.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data marts are then integrated to build a complete data warehouse.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 integration of data marts is implemented using data warehouse bus architecture.</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 In the bus architecture, a dimension is shared between facts in two or more data marts.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dimensions are called conformed dimensions. </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These conformed dimensions are integrated from data marts and then data warehouse is built.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176"/>
          <p:cNvSpPr txBox="1"/>
          <p:nvPr>
            <p:ph idx="1" type="body"/>
          </p:nvPr>
        </p:nvSpPr>
        <p:spPr>
          <a:xfrm>
            <a:off x="128587" y="498475"/>
            <a:ext cx="10902950" cy="44180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chemeClr val="accent1"/>
              </a:buClr>
              <a:buSzPts val="2800"/>
              <a:buFont typeface="Arial"/>
              <a:buChar char="•"/>
            </a:pPr>
            <a:r>
              <a:rPr b="1" i="0" lang="en-US" sz="2800" u="none">
                <a:solidFill>
                  <a:srgbClr val="FFFFFF"/>
                </a:solidFill>
                <a:latin typeface="Verdana"/>
                <a:ea typeface="Verdana"/>
                <a:cs typeface="Verdana"/>
                <a:sym typeface="Verdana"/>
              </a:rPr>
              <a:t>Advantages of bottom-up design are:</a:t>
            </a:r>
            <a:br>
              <a:rPr b="0" i="0" lang="en-US" sz="2800" u="none">
                <a:solidFill>
                  <a:srgbClr val="FFFFFF"/>
                </a:solidFill>
                <a:latin typeface="Verdana"/>
                <a:ea typeface="Verdana"/>
                <a:cs typeface="Verdana"/>
                <a:sym typeface="Verdana"/>
              </a:rPr>
            </a:br>
            <a:r>
              <a:rPr b="0" i="0" lang="en-US" sz="2800" u="none">
                <a:solidFill>
                  <a:srgbClr val="FFFFFF"/>
                </a:solidFill>
                <a:latin typeface="Verdana"/>
                <a:ea typeface="Verdana"/>
                <a:cs typeface="Verdana"/>
                <a:sym typeface="Verdana"/>
              </a:rPr>
              <a:t>This model contains consistent data marts and these data marts can be delivered quickly.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As the data marts are created first, reports can be generated quickly.</a:t>
            </a:r>
            <a:endParaRPr/>
          </a:p>
          <a:p>
            <a:pPr indent="-457200" lvl="0" marL="457200" marR="0" rtl="0" algn="l">
              <a:lnSpc>
                <a:spcPct val="100000"/>
              </a:lnSpc>
              <a:spcBef>
                <a:spcPts val="800"/>
              </a:spcBef>
              <a:spcAft>
                <a:spcPts val="0"/>
              </a:spcAft>
              <a:buClr>
                <a:schemeClr val="accent1"/>
              </a:buClr>
              <a:buSzPts val="2800"/>
              <a:buFont typeface="Arial"/>
              <a:buChar char="•"/>
            </a:pPr>
            <a:r>
              <a:rPr b="0" i="0" lang="en-US" sz="2800" u="none">
                <a:solidFill>
                  <a:srgbClr val="FFFFFF"/>
                </a:solidFill>
                <a:latin typeface="Verdana"/>
                <a:ea typeface="Verdana"/>
                <a:cs typeface="Verdana"/>
                <a:sym typeface="Verdana"/>
              </a:rPr>
              <a:t>The data warehouse can be extended easily to accommodate new business units. It is just creating new data marts and then integrating with other data marts.</a:t>
            </a:r>
            <a:endParaRPr/>
          </a:p>
          <a:p>
            <a:pPr indent="-279400" lvl="0" marL="457200" marR="0" rtl="0" algn="l">
              <a:lnSpc>
                <a:spcPct val="100000"/>
              </a:lnSpc>
              <a:spcBef>
                <a:spcPts val="800"/>
              </a:spcBef>
              <a:spcAft>
                <a:spcPts val="0"/>
              </a:spcAft>
              <a:buClr>
                <a:schemeClr val="accent1"/>
              </a:buClr>
              <a:buSzPts val="2800"/>
              <a:buFont typeface="Arial"/>
              <a:buNone/>
            </a:pPr>
            <a:r>
              <a:t/>
            </a:r>
            <a:endParaRPr b="1" i="0" sz="2800" u="none">
              <a:solidFill>
                <a:srgbClr val="FFFFFF"/>
              </a:solidFill>
              <a:latin typeface="Verdana"/>
              <a:ea typeface="Verdana"/>
              <a:cs typeface="Verdana"/>
              <a:sym typeface="Verdana"/>
            </a:endParaRPr>
          </a:p>
          <a:p>
            <a:pPr indent="-279400" lvl="0" marL="457200" marR="0" rtl="0" algn="l">
              <a:lnSpc>
                <a:spcPct val="100000"/>
              </a:lnSpc>
              <a:spcBef>
                <a:spcPts val="800"/>
              </a:spcBef>
              <a:spcAft>
                <a:spcPts val="0"/>
              </a:spcAft>
              <a:buClr>
                <a:srgbClr val="FFFFFF"/>
              </a:buClr>
              <a:buSzPts val="2800"/>
              <a:buFont typeface="Arial"/>
              <a:buNone/>
            </a:pPr>
            <a:r>
              <a:t/>
            </a:r>
            <a:endParaRPr b="0" i="0" sz="2800" u="none">
              <a:solidFill>
                <a:srgbClr val="FFFFFF"/>
              </a:solidFill>
              <a:latin typeface="Verdana"/>
              <a:ea typeface="Verdana"/>
              <a:cs typeface="Verdana"/>
              <a:sym typeface="Verdana"/>
            </a:endParaRPr>
          </a:p>
          <a:p>
            <a:pPr indent="-457200" lvl="0" marL="457200" marR="0" rtl="0" algn="l">
              <a:lnSpc>
                <a:spcPct val="100000"/>
              </a:lnSpc>
              <a:spcBef>
                <a:spcPts val="800"/>
              </a:spcBef>
              <a:spcAft>
                <a:spcPts val="0"/>
              </a:spcAft>
              <a:buClr>
                <a:schemeClr val="accent1"/>
              </a:buClr>
              <a:buSzPts val="2800"/>
              <a:buFont typeface="Arial"/>
              <a:buChar char="•"/>
            </a:pPr>
            <a:br>
              <a:rPr b="0" i="0" lang="en-US" sz="2800" u="none">
                <a:solidFill>
                  <a:srgbClr val="FFFFFF"/>
                </a:solidFill>
                <a:latin typeface="Verdana"/>
                <a:ea typeface="Verdana"/>
                <a:cs typeface="Verdana"/>
                <a:sym typeface="Verdana"/>
              </a:rPr>
            </a:b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7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75" name="Google Shape;1475;p177"/>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What are Operational Systems?</a:t>
            </a:r>
            <a:endParaRPr b="0" i="0" sz="1400" u="none" cap="none" strike="noStrike">
              <a:solidFill>
                <a:srgbClr val="000000"/>
              </a:solidFill>
              <a:latin typeface="Arial"/>
              <a:ea typeface="Arial"/>
              <a:cs typeface="Arial"/>
              <a:sym typeface="Arial"/>
            </a:endParaRPr>
          </a:p>
        </p:txBody>
      </p:sp>
      <p:sp>
        <p:nvSpPr>
          <p:cNvPr id="1476" name="Google Shape;1476;p177"/>
          <p:cNvSpPr txBox="1"/>
          <p:nvPr/>
        </p:nvSpPr>
        <p:spPr>
          <a:xfrm>
            <a:off x="1981200" y="1676400"/>
            <a:ext cx="4724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They are OLTP systems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Run mission critical applications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Used to run a business!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chemeClr val="dk1"/>
              </a:solidFill>
              <a:latin typeface="Verdana"/>
              <a:ea typeface="Verdana"/>
              <a:cs typeface="Verdana"/>
              <a:sym typeface="Verdana"/>
            </a:endParaRPr>
          </a:p>
          <a:p>
            <a:pPr indent="-341312" lvl="0" marL="341312" marR="0" rtl="0" algn="l">
              <a:lnSpc>
                <a:spcPct val="100000"/>
              </a:lnSpc>
              <a:spcBef>
                <a:spcPts val="700"/>
              </a:spcBef>
              <a:spcAft>
                <a:spcPts val="0"/>
              </a:spcAft>
              <a:buClr>
                <a:schemeClr val="dk1"/>
              </a:buClr>
              <a:buSzPts val="2800"/>
              <a:buFont typeface="Libre Baskerville"/>
              <a:buNone/>
            </a:pPr>
            <a:r>
              <a:t/>
            </a:r>
            <a:endParaRPr b="0" i="0" sz="2800" u="none" cap="none" strike="noStrike">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Verdana"/>
              <a:ea typeface="Verdana"/>
              <a:cs typeface="Verdana"/>
              <a:sym typeface="Verdana"/>
            </a:endParaRPr>
          </a:p>
        </p:txBody>
      </p:sp>
      <p:pic>
        <p:nvPicPr>
          <p:cNvPr id="1477" name="Google Shape;1477;p177"/>
          <p:cNvPicPr preferRelativeResize="0"/>
          <p:nvPr/>
        </p:nvPicPr>
        <p:blipFill rotWithShape="1">
          <a:blip r:embed="rId3">
            <a:alphaModFix/>
          </a:blip>
          <a:srcRect b="0" l="0" r="0" t="0"/>
          <a:stretch/>
        </p:blipFill>
        <p:spPr>
          <a:xfrm>
            <a:off x="6553200" y="2286000"/>
            <a:ext cx="3911600" cy="391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3</a:t>
            </a:r>
            <a:endParaRPr/>
          </a:p>
        </p:txBody>
      </p:sp>
      <p:sp>
        <p:nvSpPr>
          <p:cNvPr id="490" name="Google Shape;490;p7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Improve the quality of data before loading it into the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Perform data cleaning and transformation before loading the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Use query analysis tools to support adhoc queries.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7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84" name="Google Shape;1484;p178"/>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85" name="Google Shape;1485;p178"/>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86" name="Google Shape;1486;p178"/>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RDBMS  used for OLTP</a:t>
            </a:r>
            <a:endParaRPr b="0" i="0" sz="1400" u="none" cap="none" strike="noStrike">
              <a:solidFill>
                <a:srgbClr val="000000"/>
              </a:solidFill>
              <a:latin typeface="Arial"/>
              <a:ea typeface="Arial"/>
              <a:cs typeface="Arial"/>
              <a:sym typeface="Arial"/>
            </a:endParaRPr>
          </a:p>
        </p:txBody>
      </p:sp>
      <p:sp>
        <p:nvSpPr>
          <p:cNvPr id="1487" name="Google Shape;1487;p178"/>
          <p:cNvSpPr txBox="1"/>
          <p:nvPr/>
        </p:nvSpPr>
        <p:spPr>
          <a:xfrm>
            <a:off x="1981200" y="1676400"/>
            <a:ext cx="81788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Database Systems have been used traditionally for 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clerical data processing tasks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detailed, up to date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structured repetitive tasks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read/update a few records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isolation, recovery and integrity are critical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7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94" name="Google Shape;1494;p179"/>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95" name="Google Shape;1495;p179"/>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496" name="Google Shape;1496;p179"/>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Operational Systems</a:t>
            </a:r>
            <a:r>
              <a:rPr b="0" i="0" lang="en-US" sz="3600" u="none" cap="none" strike="noStrike">
                <a:solidFill>
                  <a:srgbClr val="FFCC00"/>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p:txBody>
      </p:sp>
      <p:sp>
        <p:nvSpPr>
          <p:cNvPr id="1497" name="Google Shape;1497;p179"/>
          <p:cNvSpPr txBox="1"/>
          <p:nvPr/>
        </p:nvSpPr>
        <p:spPr>
          <a:xfrm>
            <a:off x="1981200" y="1676400"/>
            <a:ext cx="55626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9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Run the business in real time</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Based on up-to-the-second data</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Optimized to handle large numbers of simple read/write transactions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Optimized for fast response to predefined transactions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Used by people who deal with customers, products -- clerks, salespeople etc.</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They are increasingly used by customers</a:t>
            </a:r>
            <a:endParaRPr b="0" i="0" sz="1400" u="none" cap="none" strike="noStrike">
              <a:solidFill>
                <a:srgbClr val="000000"/>
              </a:solidFill>
              <a:latin typeface="Arial"/>
              <a:ea typeface="Arial"/>
              <a:cs typeface="Arial"/>
              <a:sym typeface="Arial"/>
            </a:endParaRPr>
          </a:p>
        </p:txBody>
      </p:sp>
      <p:pic>
        <p:nvPicPr>
          <p:cNvPr id="1498" name="Google Shape;1498;p179"/>
          <p:cNvPicPr preferRelativeResize="0"/>
          <p:nvPr/>
        </p:nvPicPr>
        <p:blipFill rotWithShape="1">
          <a:blip r:embed="rId3">
            <a:alphaModFix/>
          </a:blip>
          <a:srcRect b="0" l="0" r="0" t="0"/>
          <a:stretch/>
        </p:blipFill>
        <p:spPr>
          <a:xfrm>
            <a:off x="7162800" y="2209800"/>
            <a:ext cx="3151187" cy="360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80"/>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05" name="Google Shape;1505;p180"/>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chemeClr val="dk1"/>
              </a:buClr>
              <a:buSzPts val="3600"/>
              <a:buFont typeface="Comic Sans MS"/>
              <a:buNone/>
            </a:pPr>
            <a:r>
              <a:rPr b="0" i="0" lang="en-US" sz="3600" u="none" cap="none" strike="noStrike">
                <a:solidFill>
                  <a:schemeClr val="dk1"/>
                </a:solidFill>
                <a:latin typeface="Comic Sans MS"/>
                <a:ea typeface="Comic Sans MS"/>
                <a:cs typeface="Comic Sans MS"/>
                <a:sym typeface="Comic Sans MS"/>
              </a:rPr>
              <a:t>Examples of Operational Data</a:t>
            </a:r>
            <a:endParaRPr b="0" i="0" sz="1400" u="none" cap="none" strike="noStrike">
              <a:solidFill>
                <a:srgbClr val="000000"/>
              </a:solidFill>
              <a:latin typeface="Arial"/>
              <a:ea typeface="Arial"/>
              <a:cs typeface="Arial"/>
              <a:sym typeface="Arial"/>
            </a:endParaRPr>
          </a:p>
        </p:txBody>
      </p:sp>
      <p:sp>
        <p:nvSpPr>
          <p:cNvPr id="1506" name="Google Shape;1506;p180"/>
          <p:cNvSpPr txBox="1"/>
          <p:nvPr/>
        </p:nvSpPr>
        <p:spPr>
          <a:xfrm>
            <a:off x="3305175" y="1908175"/>
            <a:ext cx="19050"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7" name="Google Shape;1507;p180"/>
          <p:cNvSpPr txBox="1"/>
          <p:nvPr/>
        </p:nvSpPr>
        <p:spPr>
          <a:xfrm>
            <a:off x="4621212" y="1908175"/>
            <a:ext cx="19050"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8" name="Google Shape;1508;p180"/>
          <p:cNvSpPr txBox="1"/>
          <p:nvPr/>
        </p:nvSpPr>
        <p:spPr>
          <a:xfrm>
            <a:off x="6108700" y="1908175"/>
            <a:ext cx="17462"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09" name="Google Shape;1509;p180"/>
          <p:cNvSpPr txBox="1"/>
          <p:nvPr/>
        </p:nvSpPr>
        <p:spPr>
          <a:xfrm>
            <a:off x="8593137" y="1908175"/>
            <a:ext cx="17462" cy="1587"/>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pic>
        <p:nvPicPr>
          <p:cNvPr id="1510" name="Google Shape;1510;p180"/>
          <p:cNvPicPr preferRelativeResize="0"/>
          <p:nvPr/>
        </p:nvPicPr>
        <p:blipFill rotWithShape="1">
          <a:blip r:embed="rId3">
            <a:alphaModFix/>
          </a:blip>
          <a:srcRect b="0" l="0" r="0" t="0"/>
          <a:stretch/>
        </p:blipFill>
        <p:spPr>
          <a:xfrm>
            <a:off x="2124075" y="1520825"/>
            <a:ext cx="3984625" cy="4708525"/>
          </a:xfrm>
          <a:prstGeom prst="rect">
            <a:avLst/>
          </a:prstGeom>
          <a:noFill/>
          <a:ln>
            <a:noFill/>
          </a:ln>
        </p:spPr>
      </p:pic>
      <p:pic>
        <p:nvPicPr>
          <p:cNvPr id="1511" name="Google Shape;1511;p180"/>
          <p:cNvPicPr preferRelativeResize="0"/>
          <p:nvPr/>
        </p:nvPicPr>
        <p:blipFill rotWithShape="1">
          <a:blip r:embed="rId4">
            <a:alphaModFix/>
          </a:blip>
          <a:srcRect b="0" l="0" r="0" t="0"/>
          <a:stretch/>
        </p:blipFill>
        <p:spPr>
          <a:xfrm>
            <a:off x="6108700" y="1520825"/>
            <a:ext cx="1668462" cy="4570412"/>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81"/>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18" name="Google Shape;1518;p18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19" name="Google Shape;1519;p18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20" name="Google Shape;1520;p181"/>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21" name="Google Shape;1521;p181"/>
          <p:cNvSpPr txBox="1"/>
          <p:nvPr/>
        </p:nvSpPr>
        <p:spPr>
          <a:xfrm>
            <a:off x="650875" y="1676400"/>
            <a:ext cx="11018837"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 systems are tuned for known transactions and workloads while workload is not known a priori in a data warehouse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Special data organization, access methods and implementation methods are needed to support data warehouse queries (typically multidimensional queries)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e.g., average amount spent on phone calls between 9AM-5PM in Pune during the month of December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82"/>
          <p:cNvSpPr txBox="1"/>
          <p:nvPr/>
        </p:nvSpPr>
        <p:spPr>
          <a:xfrm>
            <a:off x="1395412" y="444500"/>
            <a:ext cx="9996487"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1" i="0" lang="en-US" sz="1800" u="none" cap="none" strike="noStrike">
                <a:solidFill>
                  <a:srgbClr val="000000"/>
                </a:solidFill>
                <a:latin typeface="Tahoma"/>
                <a:ea typeface="Tahoma"/>
                <a:cs typeface="Tahoma"/>
                <a:sym typeface="Tahoma"/>
              </a:rPr>
              <a:t>OLTP vs. OLAP</a:t>
            </a:r>
            <a:br>
              <a:rPr b="0" i="0" lang="en-US" sz="1800" u="none" cap="none" strike="noStrike">
                <a:solidFill>
                  <a:schemeClr val="dk1"/>
                </a:solidFill>
                <a:latin typeface="Libre Baskerville"/>
                <a:ea typeface="Libre Baskerville"/>
                <a:cs typeface="Libre Baskerville"/>
                <a:sym typeface="Libre Baskerville"/>
              </a:rPr>
            </a:br>
            <a:br>
              <a:rPr b="0" i="0" lang="en-US" sz="1800" u="none" cap="none" strike="noStrike">
                <a:solidFill>
                  <a:schemeClr val="dk1"/>
                </a:solidFill>
                <a:latin typeface="Libre Baskerville"/>
                <a:ea typeface="Libre Baskerville"/>
                <a:cs typeface="Libre Baskerville"/>
                <a:sym typeface="Libre Baskerville"/>
              </a:rPr>
            </a:br>
            <a:r>
              <a:rPr b="0" i="0" lang="en-US" sz="1800" u="none" cap="none" strike="noStrike">
                <a:solidFill>
                  <a:srgbClr val="000000"/>
                </a:solidFill>
                <a:latin typeface="Tahoma"/>
                <a:ea typeface="Tahoma"/>
                <a:cs typeface="Tahoma"/>
                <a:sym typeface="Tahoma"/>
              </a:rPr>
              <a:t>We can divide IT systems into transactional (OLTP) and analytical (OLAP). In general we can assume that </a:t>
            </a:r>
            <a:r>
              <a:rPr b="0" i="0" lang="en-US" sz="1800" u="sng" cap="none" strike="noStrike">
                <a:solidFill>
                  <a:schemeClr val="hlink"/>
                </a:solidFill>
                <a:latin typeface="Libre Baskerville"/>
                <a:ea typeface="Libre Baskerville"/>
                <a:cs typeface="Libre Baskerville"/>
                <a:sym typeface="Libre Baskerville"/>
                <a:hlinkClick r:id="rId3"/>
              </a:rPr>
              <a:t>OLTP systems</a:t>
            </a:r>
            <a:r>
              <a:rPr b="0" i="0" lang="en-US" sz="1800" u="none" cap="none" strike="noStrike">
                <a:solidFill>
                  <a:srgbClr val="000000"/>
                </a:solidFill>
                <a:latin typeface="Tahoma"/>
                <a:ea typeface="Tahoma"/>
                <a:cs typeface="Tahoma"/>
                <a:sym typeface="Tahoma"/>
              </a:rPr>
              <a:t> provide source data to </a:t>
            </a:r>
            <a:r>
              <a:rPr b="0" i="0" lang="en-US" sz="1800" u="sng" cap="none" strike="noStrike">
                <a:solidFill>
                  <a:schemeClr val="hlink"/>
                </a:solidFill>
                <a:latin typeface="Libre Baskerville"/>
                <a:ea typeface="Libre Baskerville"/>
                <a:cs typeface="Libre Baskerville"/>
                <a:sym typeface="Libre Baskerville"/>
                <a:hlinkClick r:id="rId4"/>
              </a:rPr>
              <a:t>data warehouses</a:t>
            </a:r>
            <a:r>
              <a:rPr b="0" i="0" lang="en-US" sz="1800" u="none" cap="none" strike="noStrike">
                <a:solidFill>
                  <a:srgbClr val="000000"/>
                </a:solidFill>
                <a:latin typeface="Tahoma"/>
                <a:ea typeface="Tahoma"/>
                <a:cs typeface="Tahoma"/>
                <a:sym typeface="Tahoma"/>
              </a:rPr>
              <a:t>, whereas OLAP systems help to analyze it. </a:t>
            </a:r>
            <a:endParaRPr b="0" i="0" sz="1400" u="none" cap="none" strike="noStrike">
              <a:solidFill>
                <a:srgbClr val="000000"/>
              </a:solidFill>
              <a:latin typeface="Arial"/>
              <a:ea typeface="Arial"/>
              <a:cs typeface="Arial"/>
              <a:sym typeface="Arial"/>
            </a:endParaRPr>
          </a:p>
        </p:txBody>
      </p:sp>
      <p:pic>
        <p:nvPicPr>
          <p:cNvPr id="1527" name="Google Shape;1527;p182"/>
          <p:cNvPicPr preferRelativeResize="0"/>
          <p:nvPr/>
        </p:nvPicPr>
        <p:blipFill rotWithShape="1">
          <a:blip r:embed="rId5">
            <a:alphaModFix/>
          </a:blip>
          <a:srcRect b="0" l="0" r="0" t="0"/>
          <a:stretch/>
        </p:blipFill>
        <p:spPr>
          <a:xfrm>
            <a:off x="1395412" y="2200275"/>
            <a:ext cx="7780337" cy="4106862"/>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83"/>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34" name="Google Shape;1534;p183"/>
          <p:cNvSpPr txBox="1"/>
          <p:nvPr/>
        </p:nvSpPr>
        <p:spPr>
          <a:xfrm>
            <a:off x="1955800" y="6245225"/>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35" name="Google Shape;1535;p183"/>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36" name="Google Shape;1536;p183"/>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37" name="Google Shape;1537;p183"/>
          <p:cNvSpPr txBox="1"/>
          <p:nvPr/>
        </p:nvSpPr>
        <p:spPr>
          <a:xfrm>
            <a:off x="1981200" y="1676400"/>
            <a:ext cx="3962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Application Oriented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Used to run business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Detailed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Current up to date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Isolated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Repetitive access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Clerical User</a:t>
            </a:r>
            <a:endParaRPr b="0" i="0" sz="1400" u="none" cap="none" strike="noStrike">
              <a:solidFill>
                <a:srgbClr val="000000"/>
              </a:solidFill>
              <a:latin typeface="Arial"/>
              <a:ea typeface="Arial"/>
              <a:cs typeface="Arial"/>
              <a:sym typeface="Arial"/>
            </a:endParaRPr>
          </a:p>
        </p:txBody>
      </p:sp>
      <p:sp>
        <p:nvSpPr>
          <p:cNvPr id="1538" name="Google Shape;1538;p183"/>
          <p:cNvSpPr txBox="1"/>
          <p:nvPr/>
        </p:nvSpPr>
        <p:spPr>
          <a:xfrm>
            <a:off x="5794375" y="1485900"/>
            <a:ext cx="5073650" cy="480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Warehouse (DSS)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Subject Oriented</a:t>
            </a:r>
            <a:endParaRPr b="0" i="0" sz="1400" u="none" cap="none" strike="noStrike">
              <a:solidFill>
                <a:srgbClr val="000000"/>
              </a:solidFill>
              <a:latin typeface="Arial"/>
              <a:ea typeface="Arial"/>
              <a:cs typeface="Arial"/>
              <a:sym typeface="Arial"/>
            </a:endParaRPr>
          </a:p>
          <a:p>
            <a:pPr indent="-131762" lvl="1" marL="741362" marR="0" rtl="0" algn="l">
              <a:lnSpc>
                <a:spcPct val="100000"/>
              </a:lnSpc>
              <a:spcBef>
                <a:spcPts val="600"/>
              </a:spcBef>
              <a:spcAft>
                <a:spcPts val="0"/>
              </a:spcAft>
              <a:buClr>
                <a:srgbClr val="33CCCC"/>
              </a:buClr>
              <a:buSzPts val="2400"/>
              <a:buFont typeface="Arial"/>
              <a:buNone/>
            </a:pPr>
            <a:r>
              <a:t/>
            </a:r>
            <a:endParaRPr b="0" i="1" sz="2400" u="none" cap="none" strike="noStrike">
              <a:solidFill>
                <a:schemeClr val="dk1"/>
              </a:solidFill>
              <a:latin typeface="Verdana"/>
              <a:ea typeface="Verdana"/>
              <a:cs typeface="Verdana"/>
              <a:sym typeface="Verdana"/>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Used to analyze business</a:t>
            </a:r>
            <a:endParaRPr b="0" i="0" sz="1400" u="none" cap="none" strike="noStrike">
              <a:solidFill>
                <a:srgbClr val="000000"/>
              </a:solidFill>
              <a:latin typeface="Arial"/>
              <a:ea typeface="Arial"/>
              <a:cs typeface="Arial"/>
              <a:sym typeface="Arial"/>
            </a:endParaRPr>
          </a:p>
          <a:p>
            <a:pPr indent="-131762" lvl="1" marL="741362" marR="0" rtl="0" algn="l">
              <a:lnSpc>
                <a:spcPct val="100000"/>
              </a:lnSpc>
              <a:spcBef>
                <a:spcPts val="600"/>
              </a:spcBef>
              <a:spcAft>
                <a:spcPts val="0"/>
              </a:spcAft>
              <a:buClr>
                <a:srgbClr val="33CCCC"/>
              </a:buClr>
              <a:buSzPts val="2400"/>
              <a:buFont typeface="Arial"/>
              <a:buNone/>
            </a:pPr>
            <a:r>
              <a:t/>
            </a:r>
            <a:endParaRPr b="0" i="1" sz="2400" u="none" cap="none" strike="noStrike">
              <a:solidFill>
                <a:schemeClr val="dk1"/>
              </a:solidFill>
              <a:latin typeface="Verdana"/>
              <a:ea typeface="Verdana"/>
              <a:cs typeface="Verdana"/>
              <a:sym typeface="Verdana"/>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Summarized and refined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Snapshot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Integrated Data</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Ad-hoc access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Knowledge User (Manager)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18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45" name="Google Shape;1545;p184"/>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46" name="Google Shape;1546;p184"/>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47" name="Google Shape;1547;p184"/>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48" name="Google Shape;1548;p184"/>
          <p:cNvSpPr txBox="1"/>
          <p:nvPr/>
        </p:nvSpPr>
        <p:spPr>
          <a:xfrm>
            <a:off x="1981200" y="1885950"/>
            <a:ext cx="4114800" cy="4210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Performance Sensitive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Few Records accessed at a time (tens)</a:t>
            </a:r>
            <a:br>
              <a:rPr b="0" i="1" lang="en-US" sz="20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Read/Update Access</a:t>
            </a:r>
            <a:br>
              <a:rPr b="0" i="1" lang="en-US" sz="20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No data redundancy</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Database Size     100MB -100 GB</a:t>
            </a:r>
            <a:endParaRPr b="0" i="0" sz="1400" u="none" cap="none" strike="noStrike">
              <a:solidFill>
                <a:srgbClr val="000000"/>
              </a:solidFill>
              <a:latin typeface="Arial"/>
              <a:ea typeface="Arial"/>
              <a:cs typeface="Arial"/>
              <a:sym typeface="Arial"/>
            </a:endParaRPr>
          </a:p>
        </p:txBody>
      </p:sp>
      <p:sp>
        <p:nvSpPr>
          <p:cNvPr id="1549" name="Google Shape;1549;p184"/>
          <p:cNvSpPr txBox="1"/>
          <p:nvPr/>
        </p:nvSpPr>
        <p:spPr>
          <a:xfrm>
            <a:off x="6146800" y="1885950"/>
            <a:ext cx="4064000" cy="42100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Performance relaxed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Large volumes accessed at a time(millions)</a:t>
            </a:r>
            <a:endParaRPr b="0" i="0" sz="1400" u="none" cap="none" strike="noStrike">
              <a:solidFill>
                <a:srgbClr val="000000"/>
              </a:solidFill>
              <a:latin typeface="Arial"/>
              <a:ea typeface="Arial"/>
              <a:cs typeface="Arial"/>
              <a:sym typeface="Arial"/>
            </a:endParaRPr>
          </a:p>
          <a:p>
            <a:pPr indent="-157162" lvl="1" marL="741362" marR="0" rtl="0" algn="l">
              <a:lnSpc>
                <a:spcPct val="100000"/>
              </a:lnSpc>
              <a:spcBef>
                <a:spcPts val="500"/>
              </a:spcBef>
              <a:spcAft>
                <a:spcPts val="0"/>
              </a:spcAft>
              <a:buClr>
                <a:srgbClr val="33CCCC"/>
              </a:buClr>
              <a:buSzPts val="2000"/>
              <a:buFont typeface="Arial"/>
              <a:buNone/>
            </a:pPr>
            <a:r>
              <a:t/>
            </a:r>
            <a:endParaRPr b="0" i="1" sz="2000" u="none" cap="none" strike="noStrike">
              <a:solidFill>
                <a:schemeClr val="dk1"/>
              </a:solidFill>
              <a:latin typeface="Verdana"/>
              <a:ea typeface="Verdana"/>
              <a:cs typeface="Verdana"/>
              <a:sym typeface="Verdana"/>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Mostly Read (Batch Update)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Redundancy present</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Database Size          100 GB - few terabytes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185"/>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56" name="Google Shape;1556;p185"/>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57" name="Google Shape;1557;p185"/>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558" name="Google Shape;1558;p185"/>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OLTP vs Data Warehouse</a:t>
            </a:r>
            <a:endParaRPr b="0" i="0" sz="1400" u="none" cap="none" strike="noStrike">
              <a:solidFill>
                <a:srgbClr val="000000"/>
              </a:solidFill>
              <a:latin typeface="Arial"/>
              <a:ea typeface="Arial"/>
              <a:cs typeface="Arial"/>
              <a:sym typeface="Arial"/>
            </a:endParaRPr>
          </a:p>
        </p:txBody>
      </p:sp>
      <p:sp>
        <p:nvSpPr>
          <p:cNvPr id="1559" name="Google Shape;1559;p185"/>
          <p:cNvSpPr txBox="1"/>
          <p:nvPr/>
        </p:nvSpPr>
        <p:spPr>
          <a:xfrm>
            <a:off x="1981200" y="1676400"/>
            <a:ext cx="4013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OLTP</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Transaction throughput is the performance metric</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Thousands of users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Managed in entirety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chemeClr val="dk1"/>
              </a:solidFill>
              <a:latin typeface="Verdana"/>
              <a:ea typeface="Verdana"/>
              <a:cs typeface="Verdana"/>
              <a:sym typeface="Verdana"/>
            </a:endParaRPr>
          </a:p>
        </p:txBody>
      </p:sp>
      <p:sp>
        <p:nvSpPr>
          <p:cNvPr id="1560" name="Google Shape;1560;p185"/>
          <p:cNvSpPr txBox="1"/>
          <p:nvPr/>
        </p:nvSpPr>
        <p:spPr>
          <a:xfrm>
            <a:off x="6146800" y="1676400"/>
            <a:ext cx="4013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Data Warehouse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Query throughput is the performance metric</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Hundreds of users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33CCCC"/>
              </a:buClr>
              <a:buSzPts val="2400"/>
              <a:buFont typeface="Arial"/>
              <a:buChar char="●"/>
            </a:pPr>
            <a:r>
              <a:rPr b="0" i="1" lang="en-US" sz="2400" u="none" cap="none" strike="noStrike">
                <a:solidFill>
                  <a:schemeClr val="dk1"/>
                </a:solidFill>
                <a:latin typeface="Verdana"/>
                <a:ea typeface="Verdana"/>
                <a:cs typeface="Verdana"/>
                <a:sym typeface="Verdana"/>
              </a:rPr>
              <a:t>Managed by subsets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186"/>
          <p:cNvSpPr txBox="1"/>
          <p:nvPr/>
        </p:nvSpPr>
        <p:spPr>
          <a:xfrm>
            <a:off x="1930400" y="228600"/>
            <a:ext cx="7772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2800"/>
              <a:buFont typeface="Comic Sans MS"/>
              <a:buNone/>
            </a:pPr>
            <a:r>
              <a:rPr b="0" i="0" lang="en-US" sz="2800" u="none" cap="none" strike="noStrike">
                <a:solidFill>
                  <a:srgbClr val="FFCC00"/>
                </a:solidFill>
                <a:latin typeface="Comic Sans MS"/>
                <a:ea typeface="Comic Sans MS"/>
                <a:cs typeface="Comic Sans MS"/>
                <a:sym typeface="Comic Sans MS"/>
              </a:rPr>
              <a:t>Comparision of OLTP And OLAP Systems</a:t>
            </a:r>
            <a:endParaRPr b="0" i="0" sz="1400" u="none" cap="none" strike="noStrike">
              <a:solidFill>
                <a:srgbClr val="000000"/>
              </a:solidFill>
              <a:latin typeface="Arial"/>
              <a:ea typeface="Arial"/>
              <a:cs typeface="Arial"/>
              <a:sym typeface="Arial"/>
            </a:endParaRPr>
          </a:p>
        </p:txBody>
      </p:sp>
      <p:graphicFrame>
        <p:nvGraphicFramePr>
          <p:cNvPr id="1567" name="Google Shape;1567;p186"/>
          <p:cNvGraphicFramePr/>
          <p:nvPr/>
        </p:nvGraphicFramePr>
        <p:xfrm>
          <a:off x="1981200" y="990600"/>
          <a:ext cx="3000000" cy="3000000"/>
        </p:xfrm>
        <a:graphic>
          <a:graphicData uri="http://schemas.openxmlformats.org/drawingml/2006/table">
            <a:tbl>
              <a:tblPr>
                <a:noFill/>
                <a:tableStyleId>{0DB8EAD0-80C0-403C-94E2-5090C1AFD579}</a:tableStyleId>
              </a:tblPr>
              <a:tblGrid>
                <a:gridCol w="2794000"/>
                <a:gridCol w="2795575"/>
                <a:gridCol w="2794000"/>
              </a:tblGrid>
              <a:tr h="487350">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Feature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OLTP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OLAP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Characteristic</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Operational Processing</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Informational Processing</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Orientation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Transaction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Analysis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105250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User</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Cleark, DBA, Database professional</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Knowledge worker(E.g Manager, executive, analyst)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105250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Function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Day-to-day operations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Long-term informational requirements decision support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DB design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ER-based, application-oriented </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Star/snowflake, subject oriented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Data</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Current, guaranteed up-to-date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Historic, accuracy maintained over time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Primitive, highly detailed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Summarized, consolidated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bl>
          </a:graphicData>
        </a:graphic>
      </p:graphicFrame>
      <p:sp>
        <p:nvSpPr>
          <p:cNvPr id="1568" name="Google Shape;1568;p186"/>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87"/>
          <p:cNvSpPr txBox="1"/>
          <p:nvPr/>
        </p:nvSpPr>
        <p:spPr>
          <a:xfrm>
            <a:off x="1930400" y="228600"/>
            <a:ext cx="7772400" cy="609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2800"/>
              <a:buFont typeface="Comic Sans MS"/>
              <a:buNone/>
            </a:pPr>
            <a:r>
              <a:rPr b="0" i="0" lang="en-US" sz="2800" u="none" cap="none" strike="noStrike">
                <a:solidFill>
                  <a:srgbClr val="FFCC00"/>
                </a:solidFill>
                <a:latin typeface="Comic Sans MS"/>
                <a:ea typeface="Comic Sans MS"/>
                <a:cs typeface="Comic Sans MS"/>
                <a:sym typeface="Comic Sans MS"/>
              </a:rPr>
              <a:t>Comparision of OLTP And OLAP Systems</a:t>
            </a:r>
            <a:endParaRPr b="0" i="0" sz="1400" u="none" cap="none" strike="noStrike">
              <a:solidFill>
                <a:srgbClr val="000000"/>
              </a:solidFill>
              <a:latin typeface="Arial"/>
              <a:ea typeface="Arial"/>
              <a:cs typeface="Arial"/>
              <a:sym typeface="Arial"/>
            </a:endParaRPr>
          </a:p>
        </p:txBody>
      </p:sp>
      <p:graphicFrame>
        <p:nvGraphicFramePr>
          <p:cNvPr id="1575" name="Google Shape;1575;p187"/>
          <p:cNvGraphicFramePr/>
          <p:nvPr/>
        </p:nvGraphicFramePr>
        <p:xfrm>
          <a:off x="1981200" y="990600"/>
          <a:ext cx="3000000" cy="3000000"/>
        </p:xfrm>
        <a:graphic>
          <a:graphicData uri="http://schemas.openxmlformats.org/drawingml/2006/table">
            <a:tbl>
              <a:tblPr>
                <a:noFill/>
                <a:tableStyleId>{0DB8EAD0-80C0-403C-94E2-5090C1AFD579}</a:tableStyleId>
              </a:tblPr>
              <a:tblGrid>
                <a:gridCol w="2794000"/>
                <a:gridCol w="2795575"/>
                <a:gridCol w="2794000"/>
              </a:tblGrid>
              <a:tr h="488950">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Feature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OLTP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102000"/>
                        </a:lnSpc>
                        <a:spcBef>
                          <a:spcPts val="0"/>
                        </a:spcBef>
                        <a:spcAft>
                          <a:spcPts val="0"/>
                        </a:spcAft>
                        <a:buClr>
                          <a:srgbClr val="FFFFFF"/>
                        </a:buClr>
                        <a:buSzPts val="2000"/>
                        <a:buFont typeface="Calibri"/>
                        <a:buNone/>
                      </a:pPr>
                      <a:r>
                        <a:rPr b="1" i="0" lang="en-US" sz="2000" u="none" cap="none" strike="noStrike">
                          <a:solidFill>
                            <a:srgbClr val="FFFFFF"/>
                          </a:solidFill>
                          <a:latin typeface="Calibri"/>
                          <a:ea typeface="Calibri"/>
                          <a:cs typeface="Calibri"/>
                          <a:sym typeface="Calibri"/>
                        </a:rPr>
                        <a:t>OLAP</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View</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Detailed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Summarized, multidimentional</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Unit of work</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Short, simple transation</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Complex query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Access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Read/write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Mostly read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Focus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Data in </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Information out</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Operations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Index/hash on primary key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Lots of scans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Number of records accessed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tens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millions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89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Number of users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Thousand</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Hundreds</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r h="701675">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Priority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High performance, high availability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High flexibility, end –user autonomy</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7EAFF"/>
                    </a:solidFill>
                  </a:tcPr>
                </a:tc>
              </a:tr>
              <a:tr h="487350">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DB size</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GB</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c>
                  <a:txBody>
                    <a:bodyPr/>
                    <a:lstStyle/>
                    <a:p>
                      <a:pPr indent="0" lvl="0" marL="0" marR="0" rtl="0" algn="l">
                        <a:lnSpc>
                          <a:spcPct val="102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&gt;= TB</a:t>
                      </a:r>
                      <a:endParaRPr sz="1400" u="none" cap="none" strike="noStrike"/>
                    </a:p>
                  </a:txBody>
                  <a:tcPr marT="0" marB="0" marR="68750" marL="687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BD3FF"/>
                    </a:solidFill>
                  </a:tcPr>
                </a:tc>
              </a:tr>
            </a:tbl>
          </a:graphicData>
        </a:graphic>
      </p:graphicFrame>
      <p:sp>
        <p:nvSpPr>
          <p:cNvPr id="1576" name="Google Shape;1576;p18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0"/>
          <p:cNvSpPr txBox="1"/>
          <p:nvPr>
            <p:ph type="title"/>
          </p:nvPr>
        </p:nvSpPr>
        <p:spPr>
          <a:xfrm>
            <a:off x="21336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3</a:t>
            </a:r>
            <a:endParaRPr/>
          </a:p>
        </p:txBody>
      </p:sp>
      <p:cxnSp>
        <p:nvCxnSpPr>
          <p:cNvPr id="496" name="Google Shape;496;p80"/>
          <p:cNvCxnSpPr/>
          <p:nvPr/>
        </p:nvCxnSpPr>
        <p:spPr>
          <a:xfrm>
            <a:off x="6362700" y="2590800"/>
            <a:ext cx="0" cy="1295400"/>
          </a:xfrm>
          <a:prstGeom prst="straightConnector1">
            <a:avLst/>
          </a:prstGeom>
          <a:noFill/>
          <a:ln cap="flat" cmpd="sng" w="9525">
            <a:solidFill>
              <a:schemeClr val="dk1"/>
            </a:solidFill>
            <a:prstDash val="solid"/>
            <a:miter lim="800000"/>
            <a:headEnd len="med" w="med" type="stealth"/>
            <a:tailEnd len="sm" w="sm" type="none"/>
          </a:ln>
        </p:spPr>
      </p:cxnSp>
      <p:cxnSp>
        <p:nvCxnSpPr>
          <p:cNvPr id="497" name="Google Shape;497;p80"/>
          <p:cNvCxnSpPr/>
          <p:nvPr/>
        </p:nvCxnSpPr>
        <p:spPr>
          <a:xfrm>
            <a:off x="6362700" y="3886200"/>
            <a:ext cx="1600200" cy="0"/>
          </a:xfrm>
          <a:prstGeom prst="straightConnector1">
            <a:avLst/>
          </a:prstGeom>
          <a:noFill/>
          <a:ln cap="flat" cmpd="sng" w="9525">
            <a:solidFill>
              <a:schemeClr val="dk1"/>
            </a:solidFill>
            <a:prstDash val="solid"/>
            <a:miter lim="800000"/>
            <a:headEnd len="sm" w="sm" type="none"/>
            <a:tailEnd len="med" w="med" type="stealth"/>
          </a:ln>
        </p:spPr>
      </p:cxnSp>
      <p:sp>
        <p:nvSpPr>
          <p:cNvPr id="498" name="Google Shape;498;p80"/>
          <p:cNvSpPr txBox="1"/>
          <p:nvPr/>
        </p:nvSpPr>
        <p:spPr>
          <a:xfrm>
            <a:off x="6781800" y="3048000"/>
            <a:ext cx="304800" cy="838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499" name="Google Shape;499;p80"/>
          <p:cNvSpPr txBox="1"/>
          <p:nvPr/>
        </p:nvSpPr>
        <p:spPr>
          <a:xfrm>
            <a:off x="7162800" y="2743200"/>
            <a:ext cx="285750" cy="112395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00" name="Google Shape;500;p80"/>
          <p:cNvSpPr txBox="1"/>
          <p:nvPr/>
        </p:nvSpPr>
        <p:spPr>
          <a:xfrm>
            <a:off x="6400800" y="3276600"/>
            <a:ext cx="323850" cy="59055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01" name="Google Shape;501;p80"/>
          <p:cNvSpPr txBox="1"/>
          <p:nvPr/>
        </p:nvSpPr>
        <p:spPr>
          <a:xfrm>
            <a:off x="3937000" y="2743200"/>
            <a:ext cx="1825625" cy="12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Query and 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tool</a:t>
            </a:r>
            <a:endParaRPr b="0" i="0" sz="1400" u="none" cap="none" strike="noStrike">
              <a:solidFill>
                <a:srgbClr val="000000"/>
              </a:solidFill>
              <a:latin typeface="Arial"/>
              <a:ea typeface="Arial"/>
              <a:cs typeface="Arial"/>
              <a:sym typeface="Arial"/>
            </a:endParaRPr>
          </a:p>
        </p:txBody>
      </p:sp>
      <p:sp>
        <p:nvSpPr>
          <p:cNvPr id="502" name="Google Shape;502;p80"/>
          <p:cNvSpPr/>
          <p:nvPr/>
        </p:nvSpPr>
        <p:spPr>
          <a:xfrm>
            <a:off x="8153400" y="2819400"/>
            <a:ext cx="16002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President</a:t>
            </a:r>
            <a:endParaRPr b="0" i="0" sz="1400" u="none" cap="none" strike="noStrike">
              <a:solidFill>
                <a:srgbClr val="000000"/>
              </a:solidFill>
              <a:latin typeface="Arial"/>
              <a:ea typeface="Arial"/>
              <a:cs typeface="Arial"/>
              <a:sym typeface="Arial"/>
            </a:endParaRPr>
          </a:p>
        </p:txBody>
      </p:sp>
      <p:sp>
        <p:nvSpPr>
          <p:cNvPr id="503" name="Google Shape;503;p80"/>
          <p:cNvSpPr/>
          <p:nvPr/>
        </p:nvSpPr>
        <p:spPr>
          <a:xfrm>
            <a:off x="8763000" y="1447800"/>
            <a:ext cx="1676400" cy="914400"/>
          </a:xfrm>
          <a:prstGeom prst="cloudCallout">
            <a:avLst>
              <a:gd fmla="val 5032" name="adj1"/>
              <a:gd fmla="val 32400"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Expansion</a:t>
            </a:r>
            <a:endParaRPr b="0" i="0" sz="1400" u="none" cap="none" strike="noStrike">
              <a:solidFill>
                <a:srgbClr val="000000"/>
              </a:solidFill>
              <a:latin typeface="Arial"/>
              <a:ea typeface="Arial"/>
              <a:cs typeface="Arial"/>
              <a:sym typeface="Arial"/>
            </a:endParaRPr>
          </a:p>
        </p:txBody>
      </p:sp>
      <p:sp>
        <p:nvSpPr>
          <p:cNvPr id="504" name="Google Shape;504;p80"/>
          <p:cNvSpPr/>
          <p:nvPr/>
        </p:nvSpPr>
        <p:spPr>
          <a:xfrm>
            <a:off x="8534400" y="4419600"/>
            <a:ext cx="2133600" cy="914400"/>
          </a:xfrm>
          <a:prstGeom prst="cloudCallout">
            <a:avLst>
              <a:gd fmla="val 6171" name="adj1"/>
              <a:gd fmla="val -15188"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Improvement</a:t>
            </a:r>
            <a:endParaRPr b="0" i="0" sz="1400" u="none" cap="none" strike="noStrike">
              <a:solidFill>
                <a:srgbClr val="000000"/>
              </a:solidFill>
              <a:latin typeface="Arial"/>
              <a:ea typeface="Arial"/>
              <a:cs typeface="Arial"/>
              <a:sym typeface="Arial"/>
            </a:endParaRPr>
          </a:p>
        </p:txBody>
      </p:sp>
      <p:cxnSp>
        <p:nvCxnSpPr>
          <p:cNvPr id="505" name="Google Shape;505;p80"/>
          <p:cNvCxnSpPr/>
          <p:nvPr/>
        </p:nvCxnSpPr>
        <p:spPr>
          <a:xfrm>
            <a:off x="5791200" y="3352800"/>
            <a:ext cx="542925" cy="0"/>
          </a:xfrm>
          <a:prstGeom prst="straightConnector1">
            <a:avLst/>
          </a:prstGeom>
          <a:noFill/>
          <a:ln cap="flat" cmpd="sng" w="9525">
            <a:solidFill>
              <a:schemeClr val="dk1"/>
            </a:solidFill>
            <a:prstDash val="solid"/>
            <a:miter lim="800000"/>
            <a:headEnd len="sm" w="sm" type="none"/>
            <a:tailEnd len="med" w="med" type="triangle"/>
          </a:ln>
        </p:spPr>
      </p:cxnSp>
      <p:cxnSp>
        <p:nvCxnSpPr>
          <p:cNvPr id="506" name="Google Shape;506;p80"/>
          <p:cNvCxnSpPr/>
          <p:nvPr/>
        </p:nvCxnSpPr>
        <p:spPr>
          <a:xfrm>
            <a:off x="7500937" y="3276600"/>
            <a:ext cx="609600" cy="0"/>
          </a:xfrm>
          <a:prstGeom prst="straightConnector1">
            <a:avLst/>
          </a:prstGeom>
          <a:noFill/>
          <a:ln cap="flat" cmpd="sng" w="9525">
            <a:solidFill>
              <a:schemeClr val="dk1"/>
            </a:solidFill>
            <a:prstDash val="solid"/>
            <a:miter lim="800000"/>
            <a:headEnd len="sm" w="sm" type="none"/>
            <a:tailEnd len="med" w="med" type="triangle"/>
          </a:ln>
        </p:spPr>
      </p:cxnSp>
      <p:sp>
        <p:nvSpPr>
          <p:cNvPr id="507" name="Google Shape;507;p80"/>
          <p:cNvSpPr txBox="1"/>
          <p:nvPr/>
        </p:nvSpPr>
        <p:spPr>
          <a:xfrm>
            <a:off x="5638800" y="2438400"/>
            <a:ext cx="628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p:txBody>
      </p:sp>
      <p:sp>
        <p:nvSpPr>
          <p:cNvPr id="508" name="Google Shape;508;p80"/>
          <p:cNvSpPr txBox="1"/>
          <p:nvPr/>
        </p:nvSpPr>
        <p:spPr>
          <a:xfrm>
            <a:off x="7281862" y="3962400"/>
            <a:ext cx="590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time</a:t>
            </a:r>
            <a:endParaRPr b="0" i="0" sz="1400" u="none" cap="none" strike="noStrike">
              <a:solidFill>
                <a:srgbClr val="000000"/>
              </a:solidFill>
              <a:latin typeface="Arial"/>
              <a:ea typeface="Arial"/>
              <a:cs typeface="Arial"/>
              <a:sym typeface="Arial"/>
            </a:endParaRPr>
          </a:p>
        </p:txBody>
      </p:sp>
      <p:sp>
        <p:nvSpPr>
          <p:cNvPr id="509" name="Google Shape;509;p80"/>
          <p:cNvSpPr/>
          <p:nvPr/>
        </p:nvSpPr>
        <p:spPr>
          <a:xfrm>
            <a:off x="2603500" y="2667000"/>
            <a:ext cx="914400" cy="1371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cxnSp>
        <p:nvCxnSpPr>
          <p:cNvPr id="510" name="Google Shape;510;p80"/>
          <p:cNvCxnSpPr/>
          <p:nvPr/>
        </p:nvCxnSpPr>
        <p:spPr>
          <a:xfrm>
            <a:off x="3611562" y="3352800"/>
            <a:ext cx="600075"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582" name="Shape 1582"/>
        <p:cNvGrpSpPr/>
        <p:nvPr/>
      </p:nvGrpSpPr>
      <p:grpSpPr>
        <a:xfrm>
          <a:off x="0" y="0"/>
          <a:ext cx="0" cy="0"/>
          <a:chOff x="0" y="0"/>
          <a:chExt cx="0" cy="0"/>
        </a:xfrm>
      </p:grpSpPr>
      <p:sp>
        <p:nvSpPr>
          <p:cNvPr id="1583" name="Google Shape;1583;p188"/>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Granularity</a:t>
            </a:r>
            <a:endParaRPr b="0" i="0" sz="1400" u="none" cap="none" strike="noStrike">
              <a:solidFill>
                <a:srgbClr val="000000"/>
              </a:solidFill>
              <a:latin typeface="Arial"/>
              <a:ea typeface="Arial"/>
              <a:cs typeface="Arial"/>
              <a:sym typeface="Arial"/>
            </a:endParaRPr>
          </a:p>
        </p:txBody>
      </p:sp>
      <p:sp>
        <p:nvSpPr>
          <p:cNvPr id="1584" name="Google Shape;1584;p188"/>
          <p:cNvSpPr txBox="1"/>
          <p:nvPr/>
        </p:nvSpPr>
        <p:spPr>
          <a:xfrm>
            <a:off x="1828800" y="1676400"/>
            <a:ext cx="83312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Data Granularity refers to the level of details .</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DW keep data summarized at different levels. </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E.g. Sales of data, Account data</a:t>
            </a:r>
            <a:endParaRPr b="0" i="0" sz="1400" u="none" cap="none" strike="noStrike">
              <a:solidFill>
                <a:srgbClr val="000000"/>
              </a:solidFill>
              <a:latin typeface="Arial"/>
              <a:ea typeface="Arial"/>
              <a:cs typeface="Arial"/>
              <a:sym typeface="Arial"/>
            </a:endParaRPr>
          </a:p>
        </p:txBody>
      </p:sp>
      <p:sp>
        <p:nvSpPr>
          <p:cNvPr id="1585" name="Google Shape;1585;p18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591" name="Shape 1591"/>
        <p:cNvGrpSpPr/>
        <p:nvPr/>
      </p:nvGrpSpPr>
      <p:grpSpPr>
        <a:xfrm>
          <a:off x="0" y="0"/>
          <a:ext cx="0" cy="0"/>
          <a:chOff x="0" y="0"/>
          <a:chExt cx="0" cy="0"/>
        </a:xfrm>
      </p:grpSpPr>
      <p:sp>
        <p:nvSpPr>
          <p:cNvPr id="1592" name="Google Shape;1592;p189"/>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Granularity	</a:t>
            </a:r>
            <a:endParaRPr b="0" i="0" sz="1400" u="none" cap="none" strike="noStrike">
              <a:solidFill>
                <a:srgbClr val="000000"/>
              </a:solidFill>
              <a:latin typeface="Arial"/>
              <a:ea typeface="Arial"/>
              <a:cs typeface="Arial"/>
              <a:sym typeface="Arial"/>
            </a:endParaRPr>
          </a:p>
        </p:txBody>
      </p:sp>
      <p:sp>
        <p:nvSpPr>
          <p:cNvPr id="1593" name="Google Shape;1593;p189"/>
          <p:cNvSpPr txBox="1"/>
          <p:nvPr/>
        </p:nvSpPr>
        <p:spPr>
          <a:xfrm>
            <a:off x="6146800" y="1676400"/>
            <a:ext cx="40132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detail – low level of granularity</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rgbClr val="FFFFFF"/>
              </a:buClr>
              <a:buSzPts val="2400"/>
              <a:buFont typeface="Verdana"/>
              <a:buNone/>
            </a:pPr>
            <a:r>
              <a:rPr b="0" i="0" lang="en-US" sz="2400" u="none" cap="none" strike="noStrike">
                <a:solidFill>
                  <a:srgbClr val="FFFFFF"/>
                </a:solidFill>
                <a:latin typeface="Verdana"/>
                <a:ea typeface="Verdana"/>
                <a:cs typeface="Verdana"/>
                <a:sym typeface="Verdana"/>
              </a:rPr>
              <a:t>e.g. detail of phone call</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336550" lvl="0" marL="33655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Low level of detail – high level of granularity</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rgbClr val="FFFFFF"/>
              </a:buClr>
              <a:buSzPts val="2400"/>
              <a:buFont typeface="Verdana"/>
              <a:buNone/>
            </a:pPr>
            <a:r>
              <a:rPr b="0" i="0" lang="en-US" sz="2400" u="none" cap="none" strike="noStrike">
                <a:solidFill>
                  <a:srgbClr val="FFFFFF"/>
                </a:solidFill>
                <a:latin typeface="Verdana"/>
                <a:ea typeface="Verdana"/>
                <a:cs typeface="Verdana"/>
                <a:sym typeface="Verdana"/>
              </a:rPr>
              <a:t>e.g. summary of phone call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Verdana"/>
              <a:ea typeface="Verdana"/>
              <a:cs typeface="Verdana"/>
              <a:sym typeface="Verdana"/>
            </a:endParaRPr>
          </a:p>
        </p:txBody>
      </p:sp>
      <p:sp>
        <p:nvSpPr>
          <p:cNvPr id="1594" name="Google Shape;1594;p18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5" name="Google Shape;1595;p189"/>
          <p:cNvSpPr txBox="1"/>
          <p:nvPr/>
        </p:nvSpPr>
        <p:spPr>
          <a:xfrm>
            <a:off x="2971800" y="1981200"/>
            <a:ext cx="1905000" cy="762000"/>
          </a:xfrm>
          <a:prstGeom prst="rect">
            <a:avLst/>
          </a:prstGeom>
          <a:gradFill>
            <a:gsLst>
              <a:gs pos="0">
                <a:srgbClr val="182F76"/>
              </a:gs>
              <a:gs pos="100000">
                <a:srgbClr val="3366FF"/>
              </a:gs>
            </a:gsLst>
            <a:lin ang="5400000" scaled="0"/>
          </a:gradFill>
          <a:ln cap="sq" cmpd="sng" w="12600">
            <a:solidFill>
              <a:srgbClr val="FFFFFF"/>
            </a:solidFill>
            <a:prstDash val="solid"/>
            <a:round/>
            <a:headEnd len="sm" w="sm" type="none"/>
            <a:tailEnd len="sm" w="sm" type="none"/>
          </a:ln>
        </p:spPr>
        <p:txBody>
          <a:bodyPr anchorCtr="1" anchor="ctr" bIns="45700" lIns="91425" spcFirstLastPara="1" rIns="91425" wrap="square" tIns="45700">
            <a:noAutofit/>
          </a:bodyPr>
          <a:lstStyle/>
          <a:p>
            <a:pPr indent="-336550" lvl="0" marL="342900" marR="0" rtl="0" algn="ctr">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 Data </a:t>
            </a:r>
            <a:endParaRPr b="0" i="0" sz="1400" u="none" cap="none" strike="noStrike">
              <a:solidFill>
                <a:srgbClr val="000000"/>
              </a:solidFill>
              <a:latin typeface="Arial"/>
              <a:ea typeface="Arial"/>
              <a:cs typeface="Arial"/>
              <a:sym typeface="Arial"/>
            </a:endParaRPr>
          </a:p>
          <a:p>
            <a:pPr indent="-336550" lvl="0" marL="342900" marR="0" rtl="0" algn="ctr">
              <a:lnSpc>
                <a:spcPct val="100000"/>
              </a:lnSpc>
              <a:spcBef>
                <a:spcPts val="5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warehouse</a:t>
            </a:r>
            <a:endParaRPr b="0" i="0" sz="1400" u="none" cap="none" strike="noStrike">
              <a:solidFill>
                <a:srgbClr val="000000"/>
              </a:solidFill>
              <a:latin typeface="Arial"/>
              <a:ea typeface="Arial"/>
              <a:cs typeface="Arial"/>
              <a:sym typeface="Arial"/>
            </a:endParaRPr>
          </a:p>
        </p:txBody>
      </p:sp>
      <p:sp>
        <p:nvSpPr>
          <p:cNvPr id="1596" name="Google Shape;1596;p189"/>
          <p:cNvSpPr/>
          <p:nvPr/>
        </p:nvSpPr>
        <p:spPr>
          <a:xfrm>
            <a:off x="2895600" y="3810000"/>
            <a:ext cx="1905000" cy="1219200"/>
          </a:xfrm>
          <a:prstGeom prst="can">
            <a:avLst>
              <a:gd fmla="val 25000" name="adj"/>
            </a:avLst>
          </a:prstGeom>
          <a:gradFill>
            <a:gsLst>
              <a:gs pos="0">
                <a:srgbClr val="182F76"/>
              </a:gs>
              <a:gs pos="100000">
                <a:srgbClr val="3366FF"/>
              </a:gs>
            </a:gsLst>
            <a:lin ang="5400000" scaled="0"/>
          </a:gradFill>
          <a:ln cap="sq" cmpd="sng" w="12600">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336550" lvl="0" marL="342900" marR="0" rtl="0" algn="ctr">
              <a:lnSpc>
                <a:spcPct val="100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Data </a:t>
            </a:r>
            <a:endParaRPr b="0" i="0" sz="1400" u="none" cap="none" strike="noStrike">
              <a:solidFill>
                <a:srgbClr val="000000"/>
              </a:solidFill>
              <a:latin typeface="Arial"/>
              <a:ea typeface="Arial"/>
              <a:cs typeface="Arial"/>
              <a:sym typeface="Arial"/>
            </a:endParaRPr>
          </a:p>
          <a:p>
            <a:pPr indent="-336550" lvl="0" marL="342900" marR="0" rtl="0" algn="ctr">
              <a:lnSpc>
                <a:spcPct val="100000"/>
              </a:lnSpc>
              <a:spcBef>
                <a:spcPts val="50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warehouse</a:t>
            </a:r>
            <a:endParaRPr b="0" i="0" sz="1400" u="none" cap="none" strike="noStrike">
              <a:solidFill>
                <a:srgbClr val="000000"/>
              </a:solidFill>
              <a:latin typeface="Arial"/>
              <a:ea typeface="Arial"/>
              <a:cs typeface="Arial"/>
              <a:sym typeface="Arial"/>
            </a:endParaRPr>
          </a:p>
        </p:txBody>
      </p:sp>
      <p:cxnSp>
        <p:nvCxnSpPr>
          <p:cNvPr id="1597" name="Google Shape;1597;p189"/>
          <p:cNvCxnSpPr/>
          <p:nvPr/>
        </p:nvCxnSpPr>
        <p:spPr>
          <a:xfrm rot="10800000">
            <a:off x="4870450" y="2279650"/>
            <a:ext cx="1384300" cy="58737"/>
          </a:xfrm>
          <a:prstGeom prst="straightConnector1">
            <a:avLst/>
          </a:prstGeom>
          <a:noFill/>
          <a:ln cap="sq" cmpd="sng" w="76300">
            <a:solidFill>
              <a:srgbClr val="FFFFFF"/>
            </a:solidFill>
            <a:prstDash val="solid"/>
            <a:miter lim="800000"/>
            <a:headEnd len="sm" w="sm" type="triangle"/>
            <a:tailEnd len="sm" w="sm" type="triangle"/>
          </a:ln>
        </p:spPr>
      </p:cxnSp>
      <p:cxnSp>
        <p:nvCxnSpPr>
          <p:cNvPr id="1598" name="Google Shape;1598;p189"/>
          <p:cNvCxnSpPr/>
          <p:nvPr/>
        </p:nvCxnSpPr>
        <p:spPr>
          <a:xfrm rot="10800000">
            <a:off x="4870450" y="4519612"/>
            <a:ext cx="1384300" cy="58737"/>
          </a:xfrm>
          <a:prstGeom prst="straightConnector1">
            <a:avLst/>
          </a:prstGeom>
          <a:noFill/>
          <a:ln cap="sq" cmpd="sng" w="76300">
            <a:solidFill>
              <a:srgbClr val="FFFFFF"/>
            </a:solidFill>
            <a:prstDash val="solid"/>
            <a:miter lim="800000"/>
            <a:headEnd len="sm" w="sm" type="triangle"/>
            <a:tailEnd len="sm" w="sm" type="triangle"/>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604" name="Shape 1604"/>
        <p:cNvGrpSpPr/>
        <p:nvPr/>
      </p:nvGrpSpPr>
      <p:grpSpPr>
        <a:xfrm>
          <a:off x="0" y="0"/>
          <a:ext cx="0" cy="0"/>
          <a:chOff x="0" y="0"/>
          <a:chExt cx="0" cy="0"/>
        </a:xfrm>
      </p:grpSpPr>
      <p:sp>
        <p:nvSpPr>
          <p:cNvPr id="1605" name="Google Shape;1605;p190"/>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Granularity</a:t>
            </a:r>
            <a:endParaRPr b="0" i="0" sz="1400" u="none" cap="none" strike="noStrike">
              <a:solidFill>
                <a:srgbClr val="000000"/>
              </a:solidFill>
              <a:latin typeface="Arial"/>
              <a:ea typeface="Arial"/>
              <a:cs typeface="Arial"/>
              <a:sym typeface="Arial"/>
            </a:endParaRPr>
          </a:p>
        </p:txBody>
      </p:sp>
      <p:sp>
        <p:nvSpPr>
          <p:cNvPr id="1606" name="Google Shape;1606;p190"/>
          <p:cNvSpPr txBox="1"/>
          <p:nvPr/>
        </p:nvSpPr>
        <p:spPr>
          <a:xfrm>
            <a:off x="1981200" y="1676400"/>
            <a:ext cx="8178800" cy="4419600"/>
          </a:xfrm>
          <a:prstGeom prst="rect">
            <a:avLst/>
          </a:prstGeom>
          <a:noFill/>
          <a:ln>
            <a:noFill/>
          </a:ln>
        </p:spPr>
        <p:txBody>
          <a:bodyPr anchorCtr="0" anchor="t" bIns="45700" lIns="91425" spcFirstLastPara="1" rIns="91425" wrap="square" tIns="45700">
            <a:noAutofit/>
          </a:bodyPr>
          <a:lstStyle/>
          <a:p>
            <a:pPr indent="-336550" lvl="0" marL="336550" marR="0" rtl="0" algn="l">
              <a:lnSpc>
                <a:spcPct val="100000"/>
              </a:lnSpc>
              <a:spcBef>
                <a:spcPts val="0"/>
              </a:spcBef>
              <a:spcAft>
                <a:spcPts val="0"/>
              </a:spcAft>
              <a:buClr>
                <a:srgbClr val="33CCCC"/>
              </a:buClr>
              <a:buSzPts val="2800"/>
              <a:buFont typeface="Arial"/>
              <a:buChar char="●"/>
            </a:pPr>
            <a:r>
              <a:rPr b="1" i="0" lang="en-US" sz="2800" u="none" cap="none" strike="noStrike">
                <a:solidFill>
                  <a:srgbClr val="FFFFFF"/>
                </a:solidFill>
                <a:latin typeface="Verdana"/>
                <a:ea typeface="Verdana"/>
                <a:cs typeface="Verdana"/>
                <a:sym typeface="Verdana"/>
              </a:rPr>
              <a:t>Granularity refers to the level of detail or summarization held in the units of data in the DW</a:t>
            </a:r>
            <a:endParaRPr b="0" i="0" sz="1400" u="none" cap="none" strike="noStrik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rgbClr val="FFFFFF"/>
              </a:solidFill>
              <a:latin typeface="Verdana"/>
              <a:ea typeface="Verdana"/>
              <a:cs typeface="Verdana"/>
              <a:sym typeface="Verdana"/>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Lower level of Granularity ---&gt; more detail - transaction data</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High level of Granularity ----&gt; less detail - summarized data</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dk1"/>
              </a:buClr>
              <a:buSzPts val="2000"/>
              <a:buFont typeface="Libre Baskerville"/>
              <a:buNone/>
            </a:pPr>
            <a:r>
              <a:t/>
            </a:r>
            <a:endParaRPr b="0" i="1" sz="2000" u="none" cap="none" strike="noStrike">
              <a:solidFill>
                <a:srgbClr val="FFFFFF"/>
              </a:solidFill>
              <a:latin typeface="Verdana"/>
              <a:ea typeface="Verdana"/>
              <a:cs typeface="Verdana"/>
              <a:sym typeface="Verdana"/>
            </a:endParaRPr>
          </a:p>
          <a:p>
            <a:pPr indent="-336550" lvl="0" marL="336550" marR="0" rtl="0" algn="l">
              <a:lnSpc>
                <a:spcPct val="100000"/>
              </a:lnSpc>
              <a:spcBef>
                <a:spcPts val="600"/>
              </a:spcBef>
              <a:spcAft>
                <a:spcPts val="0"/>
              </a:spcAft>
              <a:buClr>
                <a:srgbClr val="33CCCC"/>
              </a:buClr>
              <a:buSzPts val="2400"/>
              <a:buFont typeface="Arial"/>
              <a:buChar char="●"/>
            </a:pPr>
            <a:r>
              <a:rPr b="0" i="0" lang="en-US" sz="2400" u="none" cap="none" strike="noStrike">
                <a:solidFill>
                  <a:srgbClr val="FFFFFF"/>
                </a:solidFill>
                <a:latin typeface="Verdana"/>
                <a:ea typeface="Verdana"/>
                <a:cs typeface="Verdana"/>
                <a:sym typeface="Verdana"/>
              </a:rPr>
              <a:t>High level of Granularity needs </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Less space - few bytes of data and fewer index entries</a:t>
            </a:r>
            <a:endParaRPr b="0" i="0" sz="1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Less processing resources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1" sz="2000" u="none" cap="none" strike="noStrike">
              <a:solidFill>
                <a:srgbClr val="FFFFFF"/>
              </a:solidFill>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612" name="Shape 1612"/>
        <p:cNvGrpSpPr/>
        <p:nvPr/>
      </p:nvGrpSpPr>
      <p:grpSpPr>
        <a:xfrm>
          <a:off x="0" y="0"/>
          <a:ext cx="0" cy="0"/>
          <a:chOff x="0" y="0"/>
          <a:chExt cx="0" cy="0"/>
        </a:xfrm>
      </p:grpSpPr>
      <p:sp>
        <p:nvSpPr>
          <p:cNvPr id="1613" name="Google Shape;1613;p191"/>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200"/>
              <a:buFont typeface="Comic Sans MS"/>
              <a:buNone/>
            </a:pPr>
            <a:r>
              <a:rPr b="0" i="0" lang="en-US" sz="3200" u="none" cap="none" strike="noStrike">
                <a:solidFill>
                  <a:srgbClr val="FFCC00"/>
                </a:solidFill>
                <a:latin typeface="Comic Sans MS"/>
                <a:ea typeface="Comic Sans MS"/>
                <a:cs typeface="Comic Sans MS"/>
                <a:sym typeface="Comic Sans MS"/>
              </a:rPr>
              <a:t>Granularity and Data Analysis</a:t>
            </a:r>
            <a:endParaRPr b="0" i="0" sz="1400" u="none" cap="none" strike="noStrike">
              <a:solidFill>
                <a:srgbClr val="000000"/>
              </a:solidFill>
              <a:latin typeface="Arial"/>
              <a:ea typeface="Arial"/>
              <a:cs typeface="Arial"/>
              <a:sym typeface="Arial"/>
            </a:endParaRPr>
          </a:p>
        </p:txBody>
      </p:sp>
      <p:sp>
        <p:nvSpPr>
          <p:cNvPr id="1614" name="Google Shape;1614;p191"/>
          <p:cNvSpPr/>
          <p:nvPr/>
        </p:nvSpPr>
        <p:spPr>
          <a:xfrm>
            <a:off x="2286000" y="2209800"/>
            <a:ext cx="2362200" cy="1143000"/>
          </a:xfrm>
          <a:prstGeom prst="can">
            <a:avLst>
              <a:gd fmla="val 25000" name="adj"/>
            </a:avLst>
          </a:prstGeom>
          <a:solidFill>
            <a:srgbClr val="000066"/>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5" name="Google Shape;1615;p191"/>
          <p:cNvSpPr/>
          <p:nvPr/>
        </p:nvSpPr>
        <p:spPr>
          <a:xfrm>
            <a:off x="7467600" y="2362200"/>
            <a:ext cx="1371600" cy="838200"/>
          </a:xfrm>
          <a:prstGeom prst="can">
            <a:avLst>
              <a:gd fmla="val 25000" name="adj"/>
            </a:avLst>
          </a:prstGeom>
          <a:solidFill>
            <a:srgbClr val="000066"/>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6" name="Google Shape;1616;p191"/>
          <p:cNvSpPr txBox="1"/>
          <p:nvPr/>
        </p:nvSpPr>
        <p:spPr>
          <a:xfrm>
            <a:off x="2822575" y="2667000"/>
            <a:ext cx="140335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HIGH  LEVEL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OF DETAIL</a:t>
            </a:r>
            <a:endParaRPr b="0" i="0" sz="1400" u="none" cap="none" strike="noStrike">
              <a:solidFill>
                <a:srgbClr val="000000"/>
              </a:solidFill>
              <a:latin typeface="Arial"/>
              <a:ea typeface="Arial"/>
              <a:cs typeface="Arial"/>
              <a:sym typeface="Arial"/>
            </a:endParaRPr>
          </a:p>
        </p:txBody>
      </p:sp>
      <p:sp>
        <p:nvSpPr>
          <p:cNvPr id="1617" name="Google Shape;1617;p191"/>
          <p:cNvSpPr txBox="1"/>
          <p:nvPr/>
        </p:nvSpPr>
        <p:spPr>
          <a:xfrm>
            <a:off x="7545387" y="2590800"/>
            <a:ext cx="130810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LOW LEVEL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1" i="0" lang="en-US" sz="1400" u="none" cap="none" strike="noStrike">
                <a:solidFill>
                  <a:srgbClr val="FFCC00"/>
                </a:solidFill>
                <a:latin typeface="Times New Roman"/>
                <a:ea typeface="Times New Roman"/>
                <a:cs typeface="Times New Roman"/>
                <a:sym typeface="Times New Roman"/>
              </a:rPr>
              <a:t>OF DETAIL</a:t>
            </a:r>
            <a:endParaRPr b="0" i="0" sz="1400" u="none" cap="none" strike="noStrike">
              <a:solidFill>
                <a:srgbClr val="000000"/>
              </a:solidFill>
              <a:latin typeface="Arial"/>
              <a:ea typeface="Arial"/>
              <a:cs typeface="Arial"/>
              <a:sym typeface="Arial"/>
            </a:endParaRPr>
          </a:p>
        </p:txBody>
      </p:sp>
      <p:sp>
        <p:nvSpPr>
          <p:cNvPr id="1618" name="Google Shape;1618;p191"/>
          <p:cNvSpPr txBox="1"/>
          <p:nvPr/>
        </p:nvSpPr>
        <p:spPr>
          <a:xfrm>
            <a:off x="7772400" y="44196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19" name="Google Shape;1619;p191"/>
          <p:cNvSpPr txBox="1"/>
          <p:nvPr/>
        </p:nvSpPr>
        <p:spPr>
          <a:xfrm>
            <a:off x="7316787" y="3505200"/>
            <a:ext cx="2681287"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The summary of phone calls made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by a customer for a month</a:t>
            </a:r>
            <a:endParaRPr b="0" i="0" sz="1400" u="none" cap="none" strike="noStrike">
              <a:solidFill>
                <a:srgbClr val="000000"/>
              </a:solidFill>
              <a:latin typeface="Arial"/>
              <a:ea typeface="Arial"/>
              <a:cs typeface="Arial"/>
              <a:sym typeface="Arial"/>
            </a:endParaRPr>
          </a:p>
        </p:txBody>
      </p:sp>
      <p:sp>
        <p:nvSpPr>
          <p:cNvPr id="1620" name="Google Shape;1620;p191"/>
          <p:cNvSpPr txBox="1"/>
          <p:nvPr/>
        </p:nvSpPr>
        <p:spPr>
          <a:xfrm>
            <a:off x="8380412" y="4267200"/>
            <a:ext cx="1544637"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200 bytes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1 record per month</a:t>
            </a:r>
            <a:endParaRPr b="0" i="0" sz="1400" u="none" cap="none" strike="noStrike">
              <a:solidFill>
                <a:srgbClr val="000000"/>
              </a:solidFill>
              <a:latin typeface="Arial"/>
              <a:ea typeface="Arial"/>
              <a:cs typeface="Arial"/>
              <a:sym typeface="Arial"/>
            </a:endParaRPr>
          </a:p>
        </p:txBody>
      </p:sp>
      <p:sp>
        <p:nvSpPr>
          <p:cNvPr id="1621" name="Google Shape;1621;p191"/>
          <p:cNvSpPr txBox="1"/>
          <p:nvPr/>
        </p:nvSpPr>
        <p:spPr>
          <a:xfrm>
            <a:off x="2282825" y="3505200"/>
            <a:ext cx="286385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The details of every phone call made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by a customer for a month</a:t>
            </a:r>
            <a:endParaRPr b="0" i="0" sz="1400" u="none" cap="none" strike="noStrike">
              <a:solidFill>
                <a:srgbClr val="000000"/>
              </a:solidFill>
              <a:latin typeface="Arial"/>
              <a:ea typeface="Arial"/>
              <a:cs typeface="Arial"/>
              <a:sym typeface="Arial"/>
            </a:endParaRPr>
          </a:p>
        </p:txBody>
      </p:sp>
      <p:sp>
        <p:nvSpPr>
          <p:cNvPr id="1622" name="Google Shape;1622;p191"/>
          <p:cNvSpPr txBox="1"/>
          <p:nvPr/>
        </p:nvSpPr>
        <p:spPr>
          <a:xfrm>
            <a:off x="2209800" y="41910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3" name="Google Shape;1623;p191"/>
          <p:cNvSpPr txBox="1"/>
          <p:nvPr/>
        </p:nvSpPr>
        <p:spPr>
          <a:xfrm>
            <a:off x="2286000" y="42672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4" name="Google Shape;1624;p191"/>
          <p:cNvSpPr txBox="1"/>
          <p:nvPr/>
        </p:nvSpPr>
        <p:spPr>
          <a:xfrm>
            <a:off x="2362200" y="43434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5" name="Google Shape;1625;p191"/>
          <p:cNvSpPr txBox="1"/>
          <p:nvPr/>
        </p:nvSpPr>
        <p:spPr>
          <a:xfrm>
            <a:off x="2438400" y="44196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6" name="Google Shape;1626;p191"/>
          <p:cNvSpPr txBox="1"/>
          <p:nvPr/>
        </p:nvSpPr>
        <p:spPr>
          <a:xfrm>
            <a:off x="2514600" y="44958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7" name="Google Shape;1627;p191"/>
          <p:cNvSpPr txBox="1"/>
          <p:nvPr/>
        </p:nvSpPr>
        <p:spPr>
          <a:xfrm>
            <a:off x="2667000" y="45720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8" name="Google Shape;1628;p191"/>
          <p:cNvSpPr txBox="1"/>
          <p:nvPr/>
        </p:nvSpPr>
        <p:spPr>
          <a:xfrm>
            <a:off x="2743200" y="46482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29" name="Google Shape;1629;p191"/>
          <p:cNvSpPr txBox="1"/>
          <p:nvPr/>
        </p:nvSpPr>
        <p:spPr>
          <a:xfrm>
            <a:off x="2895600" y="4724400"/>
            <a:ext cx="457200" cy="304800"/>
          </a:xfrm>
          <a:prstGeom prst="rect">
            <a:avLst/>
          </a:prstGeom>
          <a:solidFill>
            <a:srgbClr val="0066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630" name="Google Shape;1630;p191"/>
          <p:cNvSpPr txBox="1"/>
          <p:nvPr/>
        </p:nvSpPr>
        <p:spPr>
          <a:xfrm>
            <a:off x="3503612" y="4191000"/>
            <a:ext cx="1866900" cy="5207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40,000 bytes per month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400"/>
              <a:buFont typeface="Times New Roman"/>
              <a:buNone/>
            </a:pPr>
            <a:r>
              <a:rPr b="0" i="0" lang="en-US" sz="1400" u="none" cap="none" strike="noStrike">
                <a:solidFill>
                  <a:srgbClr val="FFCC00"/>
                </a:solidFill>
                <a:latin typeface="Times New Roman"/>
                <a:ea typeface="Times New Roman"/>
                <a:cs typeface="Times New Roman"/>
                <a:sym typeface="Times New Roman"/>
              </a:rPr>
              <a:t>200 records per month</a:t>
            </a:r>
            <a:endParaRPr b="0" i="0" sz="1400" u="none" cap="none" strike="noStrike">
              <a:solidFill>
                <a:srgbClr val="000000"/>
              </a:solidFill>
              <a:latin typeface="Arial"/>
              <a:ea typeface="Arial"/>
              <a:cs typeface="Arial"/>
              <a:sym typeface="Arial"/>
            </a:endParaRPr>
          </a:p>
        </p:txBody>
      </p:sp>
      <p:sp>
        <p:nvSpPr>
          <p:cNvPr id="1631" name="Google Shape;1631;p191"/>
          <p:cNvSpPr txBox="1"/>
          <p:nvPr/>
        </p:nvSpPr>
        <p:spPr>
          <a:xfrm>
            <a:off x="1978025" y="1752600"/>
            <a:ext cx="3336925" cy="34131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600"/>
              <a:buFont typeface="Times New Roman"/>
              <a:buNone/>
            </a:pPr>
            <a:r>
              <a:rPr b="1" i="0" lang="en-US" sz="1600" u="none" cap="none" strike="noStrike">
                <a:solidFill>
                  <a:srgbClr val="FFCC00"/>
                </a:solidFill>
                <a:latin typeface="Times New Roman"/>
                <a:ea typeface="Times New Roman"/>
                <a:cs typeface="Times New Roman"/>
                <a:sym typeface="Times New Roman"/>
              </a:rPr>
              <a:t>LOW LEVEL OF GRANULARITY</a:t>
            </a:r>
            <a:endParaRPr b="0" i="0" sz="1400" u="none" cap="none" strike="noStrike">
              <a:solidFill>
                <a:srgbClr val="000000"/>
              </a:solidFill>
              <a:latin typeface="Arial"/>
              <a:ea typeface="Arial"/>
              <a:cs typeface="Arial"/>
              <a:sym typeface="Arial"/>
            </a:endParaRPr>
          </a:p>
        </p:txBody>
      </p:sp>
      <p:sp>
        <p:nvSpPr>
          <p:cNvPr id="1632" name="Google Shape;1632;p191"/>
          <p:cNvSpPr txBox="1"/>
          <p:nvPr/>
        </p:nvSpPr>
        <p:spPr>
          <a:xfrm>
            <a:off x="6775450" y="1828800"/>
            <a:ext cx="3402012" cy="34131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1600"/>
              <a:buFont typeface="Times New Roman"/>
              <a:buNone/>
            </a:pPr>
            <a:r>
              <a:rPr b="1" i="0" lang="en-US" sz="1600" u="none" cap="none" strike="noStrike">
                <a:solidFill>
                  <a:srgbClr val="FFCC00"/>
                </a:solidFill>
                <a:latin typeface="Times New Roman"/>
                <a:ea typeface="Times New Roman"/>
                <a:cs typeface="Times New Roman"/>
                <a:sym typeface="Times New Roman"/>
              </a:rPr>
              <a:t>HIGH LEVEL OF GRANULARITY</a:t>
            </a:r>
            <a:endParaRPr b="0" i="0" sz="1400" u="none" cap="none" strike="noStrike">
              <a:solidFill>
                <a:srgbClr val="000000"/>
              </a:solidFill>
              <a:latin typeface="Arial"/>
              <a:ea typeface="Arial"/>
              <a:cs typeface="Arial"/>
              <a:sym typeface="Arial"/>
            </a:endParaRPr>
          </a:p>
        </p:txBody>
      </p:sp>
      <p:sp>
        <p:nvSpPr>
          <p:cNvPr id="1633" name="Google Shape;1633;p191"/>
          <p:cNvSpPr txBox="1"/>
          <p:nvPr/>
        </p:nvSpPr>
        <p:spPr>
          <a:xfrm>
            <a:off x="2328862" y="5500687"/>
            <a:ext cx="7485062" cy="703262"/>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CC00"/>
              </a:buClr>
              <a:buSzPts val="2000"/>
              <a:buFont typeface="Times New Roman"/>
              <a:buNone/>
            </a:pPr>
            <a:r>
              <a:rPr b="0" i="1" lang="en-US" sz="2000" u="none" cap="none" strike="noStrike">
                <a:solidFill>
                  <a:srgbClr val="FFCC00"/>
                </a:solidFill>
                <a:latin typeface="Times New Roman"/>
                <a:ea typeface="Times New Roman"/>
                <a:cs typeface="Times New Roman"/>
                <a:sym typeface="Times New Roman"/>
              </a:rPr>
              <a:t>The level of granularity is determined by what questions/queries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1" lang="en-US" sz="2000" u="none" cap="none" strike="noStrike">
                <a:solidFill>
                  <a:srgbClr val="FFCC00"/>
                </a:solidFill>
                <a:latin typeface="Times New Roman"/>
                <a:ea typeface="Times New Roman"/>
                <a:cs typeface="Times New Roman"/>
                <a:sym typeface="Times New Roman"/>
              </a:rPr>
              <a:t>can be answered and what resources are required to answer a question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1"/>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516" name="Google Shape;516;p8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17" name="Google Shape;517;p8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18" name="Google Shape;518;p81"/>
          <p:cNvSpPr txBox="1"/>
          <p:nvPr>
            <p:ph type="title"/>
          </p:nvPr>
        </p:nvSpPr>
        <p:spPr>
          <a:xfrm>
            <a:off x="541337" y="166687"/>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 Data everywhere</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yet ...</a:t>
            </a:r>
            <a:endParaRPr/>
          </a:p>
        </p:txBody>
      </p:sp>
      <p:grpSp>
        <p:nvGrpSpPr>
          <p:cNvPr id="519" name="Google Shape;519;p81"/>
          <p:cNvGrpSpPr/>
          <p:nvPr/>
        </p:nvGrpSpPr>
        <p:grpSpPr>
          <a:xfrm>
            <a:off x="3565525" y="3455987"/>
            <a:ext cx="450850" cy="831850"/>
            <a:chOff x="1286" y="2177"/>
            <a:chExt cx="284" cy="524"/>
          </a:xfrm>
        </p:grpSpPr>
        <p:sp>
          <p:nvSpPr>
            <p:cNvPr id="520" name="Google Shape;520;p81"/>
            <p:cNvSpPr/>
            <p:nvPr/>
          </p:nvSpPr>
          <p:spPr>
            <a:xfrm>
              <a:off x="1426" y="2391"/>
              <a:ext cx="144" cy="273"/>
            </a:xfrm>
            <a:custGeom>
              <a:rect b="b" l="l" r="r" t="t"/>
              <a:pathLst>
                <a:path extrusionOk="0" h="547" w="28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1" name="Google Shape;521;p81"/>
            <p:cNvSpPr/>
            <p:nvPr/>
          </p:nvSpPr>
          <p:spPr>
            <a:xfrm>
              <a:off x="1350" y="2428"/>
              <a:ext cx="144" cy="273"/>
            </a:xfrm>
            <a:custGeom>
              <a:rect b="b" l="l" r="r" t="t"/>
              <a:pathLst>
                <a:path extrusionOk="0" h="547" w="28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2" name="Google Shape;522;p81"/>
            <p:cNvSpPr/>
            <p:nvPr/>
          </p:nvSpPr>
          <p:spPr>
            <a:xfrm>
              <a:off x="1286" y="2177"/>
              <a:ext cx="169" cy="261"/>
            </a:xfrm>
            <a:custGeom>
              <a:rect b="b" l="l" r="r" t="t"/>
              <a:pathLst>
                <a:path extrusionOk="0" h="523" w="338">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23" name="Google Shape;523;p81"/>
          <p:cNvGrpSpPr/>
          <p:nvPr/>
        </p:nvGrpSpPr>
        <p:grpSpPr>
          <a:xfrm>
            <a:off x="2692400" y="3400425"/>
            <a:ext cx="2193925" cy="1808162"/>
            <a:chOff x="736" y="2142"/>
            <a:chExt cx="1382" cy="1139"/>
          </a:xfrm>
        </p:grpSpPr>
        <p:grpSp>
          <p:nvGrpSpPr>
            <p:cNvPr id="524" name="Google Shape;524;p81"/>
            <p:cNvGrpSpPr/>
            <p:nvPr/>
          </p:nvGrpSpPr>
          <p:grpSpPr>
            <a:xfrm>
              <a:off x="736" y="2142"/>
              <a:ext cx="1382" cy="1139"/>
              <a:chOff x="736" y="2142"/>
              <a:chExt cx="1382" cy="1139"/>
            </a:xfrm>
          </p:grpSpPr>
          <p:sp>
            <p:nvSpPr>
              <p:cNvPr id="525" name="Google Shape;525;p81"/>
              <p:cNvSpPr/>
              <p:nvPr/>
            </p:nvSpPr>
            <p:spPr>
              <a:xfrm>
                <a:off x="736" y="2142"/>
                <a:ext cx="1382" cy="1139"/>
              </a:xfrm>
              <a:custGeom>
                <a:rect b="b" l="l" r="r" t="t"/>
                <a:pathLst>
                  <a:path extrusionOk="0" h="2279" w="2765">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6" name="Google Shape;526;p81"/>
              <p:cNvSpPr/>
              <p:nvPr/>
            </p:nvSpPr>
            <p:spPr>
              <a:xfrm>
                <a:off x="755" y="2474"/>
                <a:ext cx="1356" cy="805"/>
              </a:xfrm>
              <a:custGeom>
                <a:rect b="b" l="l" r="r" t="t"/>
                <a:pathLst>
                  <a:path extrusionOk="0" h="1611" w="2713">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527" name="Google Shape;527;p81"/>
            <p:cNvSpPr/>
            <p:nvPr/>
          </p:nvSpPr>
          <p:spPr>
            <a:xfrm>
              <a:off x="1309" y="2326"/>
              <a:ext cx="328" cy="227"/>
            </a:xfrm>
            <a:custGeom>
              <a:rect b="b" l="l" r="r" t="t"/>
              <a:pathLst>
                <a:path extrusionOk="0" h="456" w="655">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28" name="Google Shape;528;p81"/>
            <p:cNvSpPr/>
            <p:nvPr/>
          </p:nvSpPr>
          <p:spPr>
            <a:xfrm>
              <a:off x="1372" y="2326"/>
              <a:ext cx="70" cy="115"/>
            </a:xfrm>
            <a:custGeom>
              <a:rect b="b" l="l" r="r" t="t"/>
              <a:pathLst>
                <a:path extrusionOk="0" h="228" w="141">
                  <a:moveTo>
                    <a:pt x="134" y="191"/>
                  </a:moveTo>
                  <a:lnTo>
                    <a:pt x="24" y="0"/>
                  </a:lnTo>
                  <a:lnTo>
                    <a:pt x="0" y="15"/>
                  </a:lnTo>
                  <a:lnTo>
                    <a:pt x="9" y="37"/>
                  </a:lnTo>
                  <a:lnTo>
                    <a:pt x="113" y="221"/>
                  </a:lnTo>
                  <a:lnTo>
                    <a:pt x="141" y="228"/>
                  </a:lnTo>
                  <a:lnTo>
                    <a:pt x="134" y="1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29" name="Google Shape;529;p81"/>
          <p:cNvGrpSpPr/>
          <p:nvPr/>
        </p:nvGrpSpPr>
        <p:grpSpPr>
          <a:xfrm>
            <a:off x="3451225" y="3154362"/>
            <a:ext cx="514350" cy="781050"/>
            <a:chOff x="1214" y="1987"/>
            <a:chExt cx="324" cy="492"/>
          </a:xfrm>
        </p:grpSpPr>
        <p:sp>
          <p:nvSpPr>
            <p:cNvPr id="530" name="Google Shape;530;p81"/>
            <p:cNvSpPr/>
            <p:nvPr/>
          </p:nvSpPr>
          <p:spPr>
            <a:xfrm>
              <a:off x="1327" y="1987"/>
              <a:ext cx="145" cy="199"/>
            </a:xfrm>
            <a:custGeom>
              <a:rect b="b" l="l" r="r" t="t"/>
              <a:pathLst>
                <a:path extrusionOk="0" h="398" w="290">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1" name="Google Shape;531;p81"/>
            <p:cNvSpPr/>
            <p:nvPr/>
          </p:nvSpPr>
          <p:spPr>
            <a:xfrm>
              <a:off x="1214" y="2205"/>
              <a:ext cx="277" cy="274"/>
            </a:xfrm>
            <a:custGeom>
              <a:rect b="b" l="l" r="r" t="t"/>
              <a:pathLst>
                <a:path extrusionOk="0" h="548" w="553">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2" name="Google Shape;532;p81"/>
            <p:cNvSpPr/>
            <p:nvPr/>
          </p:nvSpPr>
          <p:spPr>
            <a:xfrm>
              <a:off x="1386" y="2202"/>
              <a:ext cx="152" cy="162"/>
            </a:xfrm>
            <a:custGeom>
              <a:rect b="b" l="l" r="r" t="t"/>
              <a:pathLst>
                <a:path extrusionOk="0" h="324" w="30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33" name="Google Shape;533;p81"/>
          <p:cNvGrpSpPr/>
          <p:nvPr/>
        </p:nvGrpSpPr>
        <p:grpSpPr>
          <a:xfrm>
            <a:off x="2859087" y="2516187"/>
            <a:ext cx="1927225" cy="1754187"/>
            <a:chOff x="841" y="1585"/>
            <a:chExt cx="1214" cy="1105"/>
          </a:xfrm>
        </p:grpSpPr>
        <p:grpSp>
          <p:nvGrpSpPr>
            <p:cNvPr id="534" name="Google Shape;534;p81"/>
            <p:cNvGrpSpPr/>
            <p:nvPr/>
          </p:nvGrpSpPr>
          <p:grpSpPr>
            <a:xfrm>
              <a:off x="1651" y="1585"/>
              <a:ext cx="404" cy="911"/>
              <a:chOff x="1651" y="1585"/>
              <a:chExt cx="404" cy="911"/>
            </a:xfrm>
          </p:grpSpPr>
          <p:sp>
            <p:nvSpPr>
              <p:cNvPr id="535" name="Google Shape;535;p81"/>
              <p:cNvSpPr/>
              <p:nvPr/>
            </p:nvSpPr>
            <p:spPr>
              <a:xfrm>
                <a:off x="1660" y="1625"/>
                <a:ext cx="211" cy="859"/>
              </a:xfrm>
              <a:custGeom>
                <a:rect b="b" l="l" r="r" t="t"/>
                <a:pathLst>
                  <a:path extrusionOk="0" h="1717" w="424">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6" name="Google Shape;536;p81"/>
              <p:cNvSpPr/>
              <p:nvPr/>
            </p:nvSpPr>
            <p:spPr>
              <a:xfrm>
                <a:off x="1651" y="1638"/>
                <a:ext cx="62" cy="654"/>
              </a:xfrm>
              <a:custGeom>
                <a:rect b="b" l="l" r="r" t="t"/>
                <a:pathLst>
                  <a:path extrusionOk="0" h="1308" w="123">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7" name="Google Shape;537;p81"/>
              <p:cNvSpPr/>
              <p:nvPr/>
            </p:nvSpPr>
            <p:spPr>
              <a:xfrm>
                <a:off x="1817" y="1797"/>
                <a:ext cx="58" cy="529"/>
              </a:xfrm>
              <a:custGeom>
                <a:rect b="b" l="l" r="r" t="t"/>
                <a:pathLst>
                  <a:path extrusionOk="0" h="1058" w="115">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8" name="Google Shape;538;p81"/>
              <p:cNvSpPr/>
              <p:nvPr/>
            </p:nvSpPr>
            <p:spPr>
              <a:xfrm>
                <a:off x="1725" y="1734"/>
                <a:ext cx="132" cy="114"/>
              </a:xfrm>
              <a:custGeom>
                <a:rect b="b" l="l" r="r" t="t"/>
                <a:pathLst>
                  <a:path extrusionOk="0" h="227" w="264">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39" name="Google Shape;539;p81"/>
              <p:cNvSpPr/>
              <p:nvPr/>
            </p:nvSpPr>
            <p:spPr>
              <a:xfrm>
                <a:off x="1724" y="1799"/>
                <a:ext cx="114" cy="94"/>
              </a:xfrm>
              <a:custGeom>
                <a:rect b="b" l="l" r="r" t="t"/>
                <a:pathLst>
                  <a:path extrusionOk="0" h="187" w="228">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0" name="Google Shape;540;p81"/>
              <p:cNvSpPr/>
              <p:nvPr/>
            </p:nvSpPr>
            <p:spPr>
              <a:xfrm>
                <a:off x="1707" y="1855"/>
                <a:ext cx="134" cy="145"/>
              </a:xfrm>
              <a:custGeom>
                <a:rect b="b" l="l" r="r" t="t"/>
                <a:pathLst>
                  <a:path extrusionOk="0" h="290" w="27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1" name="Google Shape;541;p81"/>
              <p:cNvSpPr/>
              <p:nvPr/>
            </p:nvSpPr>
            <p:spPr>
              <a:xfrm>
                <a:off x="1720" y="1973"/>
                <a:ext cx="104" cy="85"/>
              </a:xfrm>
              <a:custGeom>
                <a:rect b="b" l="l" r="r" t="t"/>
                <a:pathLst>
                  <a:path extrusionOk="0" h="169" w="210">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2" name="Google Shape;542;p81"/>
              <p:cNvSpPr/>
              <p:nvPr/>
            </p:nvSpPr>
            <p:spPr>
              <a:xfrm>
                <a:off x="1707" y="2032"/>
                <a:ext cx="116" cy="106"/>
              </a:xfrm>
              <a:custGeom>
                <a:rect b="b" l="l" r="r" t="t"/>
                <a:pathLst>
                  <a:path extrusionOk="0" h="210" w="231">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3" name="Google Shape;543;p81"/>
              <p:cNvSpPr/>
              <p:nvPr/>
            </p:nvSpPr>
            <p:spPr>
              <a:xfrm>
                <a:off x="1721" y="2121"/>
                <a:ext cx="81" cy="83"/>
              </a:xfrm>
              <a:custGeom>
                <a:rect b="b" l="l" r="r" t="t"/>
                <a:pathLst>
                  <a:path extrusionOk="0" h="167" w="163">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4" name="Google Shape;544;p81"/>
              <p:cNvSpPr/>
              <p:nvPr/>
            </p:nvSpPr>
            <p:spPr>
              <a:xfrm>
                <a:off x="1724" y="2202"/>
                <a:ext cx="55" cy="63"/>
              </a:xfrm>
              <a:custGeom>
                <a:rect b="b" l="l" r="r" t="t"/>
                <a:pathLst>
                  <a:path extrusionOk="0" h="126" w="109">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5" name="Google Shape;545;p81"/>
              <p:cNvSpPr/>
              <p:nvPr/>
            </p:nvSpPr>
            <p:spPr>
              <a:xfrm>
                <a:off x="1728" y="2285"/>
                <a:ext cx="70" cy="71"/>
              </a:xfrm>
              <a:custGeom>
                <a:rect b="b" l="l" r="r" t="t"/>
                <a:pathLst>
                  <a:path extrusionOk="0" h="143" w="139">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6" name="Google Shape;546;p81"/>
              <p:cNvSpPr/>
              <p:nvPr/>
            </p:nvSpPr>
            <p:spPr>
              <a:xfrm>
                <a:off x="1823" y="1693"/>
                <a:ext cx="213" cy="791"/>
              </a:xfrm>
              <a:custGeom>
                <a:rect b="b" l="l" r="r" t="t"/>
                <a:pathLst>
                  <a:path extrusionOk="0" h="1582" w="427">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7" name="Google Shape;547;p81"/>
              <p:cNvSpPr/>
              <p:nvPr/>
            </p:nvSpPr>
            <p:spPr>
              <a:xfrm>
                <a:off x="1674" y="1687"/>
                <a:ext cx="381" cy="809"/>
              </a:xfrm>
              <a:custGeom>
                <a:rect b="b" l="l" r="r" t="t"/>
                <a:pathLst>
                  <a:path extrusionOk="0" h="1619" w="763">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8" name="Google Shape;548;p81"/>
              <p:cNvSpPr/>
              <p:nvPr/>
            </p:nvSpPr>
            <p:spPr>
              <a:xfrm>
                <a:off x="1876" y="2381"/>
                <a:ext cx="110" cy="36"/>
              </a:xfrm>
              <a:custGeom>
                <a:rect b="b" l="l" r="r" t="t"/>
                <a:pathLst>
                  <a:path extrusionOk="0" h="73" w="220">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49" name="Google Shape;549;p81"/>
              <p:cNvSpPr/>
              <p:nvPr/>
            </p:nvSpPr>
            <p:spPr>
              <a:xfrm>
                <a:off x="1707" y="1590"/>
                <a:ext cx="320" cy="174"/>
              </a:xfrm>
              <a:custGeom>
                <a:rect b="b" l="l" r="r" t="t"/>
                <a:pathLst>
                  <a:path extrusionOk="0" h="348" w="640">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0" name="Google Shape;550;p81"/>
              <p:cNvSpPr/>
              <p:nvPr/>
            </p:nvSpPr>
            <p:spPr>
              <a:xfrm>
                <a:off x="1699" y="1585"/>
                <a:ext cx="345" cy="202"/>
              </a:xfrm>
              <a:custGeom>
                <a:rect b="b" l="l" r="r" t="t"/>
                <a:pathLst>
                  <a:path extrusionOk="0" h="405" w="691">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1" name="Google Shape;551;p81"/>
              <p:cNvSpPr/>
              <p:nvPr/>
            </p:nvSpPr>
            <p:spPr>
              <a:xfrm>
                <a:off x="1895" y="1738"/>
                <a:ext cx="109" cy="70"/>
              </a:xfrm>
              <a:custGeom>
                <a:rect b="b" l="l" r="r" t="t"/>
                <a:pathLst>
                  <a:path extrusionOk="0" h="139" w="21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52" name="Google Shape;552;p81"/>
            <p:cNvGrpSpPr/>
            <p:nvPr/>
          </p:nvGrpSpPr>
          <p:grpSpPr>
            <a:xfrm>
              <a:off x="841" y="1779"/>
              <a:ext cx="403" cy="911"/>
              <a:chOff x="841" y="1779"/>
              <a:chExt cx="403" cy="911"/>
            </a:xfrm>
          </p:grpSpPr>
          <p:sp>
            <p:nvSpPr>
              <p:cNvPr id="553" name="Google Shape;553;p81"/>
              <p:cNvSpPr/>
              <p:nvPr/>
            </p:nvSpPr>
            <p:spPr>
              <a:xfrm>
                <a:off x="849" y="1819"/>
                <a:ext cx="212"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4" name="Google Shape;554;p81"/>
              <p:cNvSpPr/>
              <p:nvPr/>
            </p:nvSpPr>
            <p:spPr>
              <a:xfrm>
                <a:off x="841" y="1832"/>
                <a:ext cx="61" cy="654"/>
              </a:xfrm>
              <a:custGeom>
                <a:rect b="b" l="l" r="r" t="t"/>
                <a:pathLst>
                  <a:path extrusionOk="0" h="1309" w="122">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5" name="Google Shape;555;p81"/>
              <p:cNvSpPr/>
              <p:nvPr/>
            </p:nvSpPr>
            <p:spPr>
              <a:xfrm>
                <a:off x="1006" y="1991"/>
                <a:ext cx="58" cy="529"/>
              </a:xfrm>
              <a:custGeom>
                <a:rect b="b" l="l" r="r" t="t"/>
                <a:pathLst>
                  <a:path extrusionOk="0" h="1058" w="116">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6" name="Google Shape;556;p81"/>
              <p:cNvSpPr/>
              <p:nvPr/>
            </p:nvSpPr>
            <p:spPr>
              <a:xfrm>
                <a:off x="914" y="1927"/>
                <a:ext cx="133" cy="114"/>
              </a:xfrm>
              <a:custGeom>
                <a:rect b="b" l="l" r="r" t="t"/>
                <a:pathLst>
                  <a:path extrusionOk="0" h="229" w="265">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7" name="Google Shape;557;p81"/>
              <p:cNvSpPr/>
              <p:nvPr/>
            </p:nvSpPr>
            <p:spPr>
              <a:xfrm>
                <a:off x="913" y="1993"/>
                <a:ext cx="114" cy="93"/>
              </a:xfrm>
              <a:custGeom>
                <a:rect b="b" l="l" r="r" t="t"/>
                <a:pathLst>
                  <a:path extrusionOk="0" h="186" w="228">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8" name="Google Shape;558;p81"/>
              <p:cNvSpPr/>
              <p:nvPr/>
            </p:nvSpPr>
            <p:spPr>
              <a:xfrm>
                <a:off x="896" y="2048"/>
                <a:ext cx="135" cy="144"/>
              </a:xfrm>
              <a:custGeom>
                <a:rect b="b" l="l" r="r" t="t"/>
                <a:pathLst>
                  <a:path extrusionOk="0" h="289" w="26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59" name="Google Shape;559;p81"/>
              <p:cNvSpPr/>
              <p:nvPr/>
            </p:nvSpPr>
            <p:spPr>
              <a:xfrm>
                <a:off x="910" y="2167"/>
                <a:ext cx="104"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0" name="Google Shape;560;p81"/>
              <p:cNvSpPr/>
              <p:nvPr/>
            </p:nvSpPr>
            <p:spPr>
              <a:xfrm>
                <a:off x="897" y="2227"/>
                <a:ext cx="115" cy="105"/>
              </a:xfrm>
              <a:custGeom>
                <a:rect b="b" l="l" r="r" t="t"/>
                <a:pathLst>
                  <a:path extrusionOk="0" h="211" w="230">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1" name="Google Shape;561;p81"/>
              <p:cNvSpPr/>
              <p:nvPr/>
            </p:nvSpPr>
            <p:spPr>
              <a:xfrm>
                <a:off x="911" y="2315"/>
                <a:ext cx="81" cy="83"/>
              </a:xfrm>
              <a:custGeom>
                <a:rect b="b" l="l" r="r" t="t"/>
                <a:pathLst>
                  <a:path extrusionOk="0" h="167" w="161">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2" name="Google Shape;562;p81"/>
              <p:cNvSpPr/>
              <p:nvPr/>
            </p:nvSpPr>
            <p:spPr>
              <a:xfrm>
                <a:off x="913" y="2396"/>
                <a:ext cx="55" cy="63"/>
              </a:xfrm>
              <a:custGeom>
                <a:rect b="b" l="l" r="r" t="t"/>
                <a:pathLst>
                  <a:path extrusionOk="0" h="126" w="111">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3" name="Google Shape;563;p81"/>
              <p:cNvSpPr/>
              <p:nvPr/>
            </p:nvSpPr>
            <p:spPr>
              <a:xfrm>
                <a:off x="918" y="2479"/>
                <a:ext cx="69" cy="71"/>
              </a:xfrm>
              <a:custGeom>
                <a:rect b="b" l="l" r="r" t="t"/>
                <a:pathLst>
                  <a:path extrusionOk="0" h="142" w="140">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4" name="Google Shape;564;p81"/>
              <p:cNvSpPr/>
              <p:nvPr/>
            </p:nvSpPr>
            <p:spPr>
              <a:xfrm>
                <a:off x="1012" y="1887"/>
                <a:ext cx="213" cy="791"/>
              </a:xfrm>
              <a:custGeom>
                <a:rect b="b" l="l" r="r" t="t"/>
                <a:pathLst>
                  <a:path extrusionOk="0" h="1583" w="427">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5" name="Google Shape;565;p81"/>
              <p:cNvSpPr/>
              <p:nvPr/>
            </p:nvSpPr>
            <p:spPr>
              <a:xfrm>
                <a:off x="863" y="1881"/>
                <a:ext cx="381" cy="809"/>
              </a:xfrm>
              <a:custGeom>
                <a:rect b="b" l="l" r="r" t="t"/>
                <a:pathLst>
                  <a:path extrusionOk="0" h="1619" w="762">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6" name="Google Shape;566;p81"/>
              <p:cNvSpPr/>
              <p:nvPr/>
            </p:nvSpPr>
            <p:spPr>
              <a:xfrm>
                <a:off x="1065" y="2575"/>
                <a:ext cx="110" cy="36"/>
              </a:xfrm>
              <a:custGeom>
                <a:rect b="b" l="l" r="r" t="t"/>
                <a:pathLst>
                  <a:path extrusionOk="0" h="73" w="220">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7" name="Google Shape;567;p81"/>
              <p:cNvSpPr/>
              <p:nvPr/>
            </p:nvSpPr>
            <p:spPr>
              <a:xfrm>
                <a:off x="897" y="1784"/>
                <a:ext cx="319" cy="174"/>
              </a:xfrm>
              <a:custGeom>
                <a:rect b="b" l="l" r="r" t="t"/>
                <a:pathLst>
                  <a:path extrusionOk="0" h="347" w="640">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8" name="Google Shape;568;p81"/>
              <p:cNvSpPr/>
              <p:nvPr/>
            </p:nvSpPr>
            <p:spPr>
              <a:xfrm>
                <a:off x="888" y="1779"/>
                <a:ext cx="346" cy="202"/>
              </a:xfrm>
              <a:custGeom>
                <a:rect b="b" l="l" r="r" t="t"/>
                <a:pathLst>
                  <a:path extrusionOk="0" h="404" w="692">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69" name="Google Shape;569;p81"/>
              <p:cNvSpPr/>
              <p:nvPr/>
            </p:nvSpPr>
            <p:spPr>
              <a:xfrm>
                <a:off x="1084" y="1932"/>
                <a:ext cx="109" cy="70"/>
              </a:xfrm>
              <a:custGeom>
                <a:rect b="b" l="l" r="r" t="t"/>
                <a:pathLst>
                  <a:path extrusionOk="0" h="139" w="218">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570" name="Google Shape;570;p81"/>
          <p:cNvGrpSpPr/>
          <p:nvPr/>
        </p:nvGrpSpPr>
        <p:grpSpPr>
          <a:xfrm>
            <a:off x="1979612" y="3767137"/>
            <a:ext cx="641350" cy="1446212"/>
            <a:chOff x="287" y="2373"/>
            <a:chExt cx="404" cy="911"/>
          </a:xfrm>
        </p:grpSpPr>
        <p:sp>
          <p:nvSpPr>
            <p:cNvPr id="571" name="Google Shape;571;p81"/>
            <p:cNvSpPr/>
            <p:nvPr/>
          </p:nvSpPr>
          <p:spPr>
            <a:xfrm>
              <a:off x="296" y="2413"/>
              <a:ext cx="211"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2" name="Google Shape;572;p81"/>
            <p:cNvSpPr/>
            <p:nvPr/>
          </p:nvSpPr>
          <p:spPr>
            <a:xfrm>
              <a:off x="287" y="2426"/>
              <a:ext cx="61" cy="654"/>
            </a:xfrm>
            <a:custGeom>
              <a:rect b="b" l="l" r="r" t="t"/>
              <a:pathLst>
                <a:path extrusionOk="0" h="1309" w="121">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3" name="Google Shape;573;p81"/>
            <p:cNvSpPr/>
            <p:nvPr/>
          </p:nvSpPr>
          <p:spPr>
            <a:xfrm>
              <a:off x="453" y="2585"/>
              <a:ext cx="58" cy="530"/>
            </a:xfrm>
            <a:custGeom>
              <a:rect b="b" l="l" r="r" t="t"/>
              <a:pathLst>
                <a:path extrusionOk="0" h="1058" w="116">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4" name="Google Shape;574;p81"/>
            <p:cNvSpPr/>
            <p:nvPr/>
          </p:nvSpPr>
          <p:spPr>
            <a:xfrm>
              <a:off x="361" y="2521"/>
              <a:ext cx="133" cy="114"/>
            </a:xfrm>
            <a:custGeom>
              <a:rect b="b" l="l" r="r" t="t"/>
              <a:pathLst>
                <a:path extrusionOk="0" h="229" w="266">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5" name="Google Shape;575;p81"/>
            <p:cNvSpPr/>
            <p:nvPr/>
          </p:nvSpPr>
          <p:spPr>
            <a:xfrm>
              <a:off x="360" y="2587"/>
              <a:ext cx="114" cy="93"/>
            </a:xfrm>
            <a:custGeom>
              <a:rect b="b" l="l" r="r" t="t"/>
              <a:pathLst>
                <a:path extrusionOk="0" h="186" w="228">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6" name="Google Shape;576;p81"/>
            <p:cNvSpPr/>
            <p:nvPr/>
          </p:nvSpPr>
          <p:spPr>
            <a:xfrm>
              <a:off x="342" y="2643"/>
              <a:ext cx="135" cy="144"/>
            </a:xfrm>
            <a:custGeom>
              <a:rect b="b" l="l" r="r" t="t"/>
              <a:pathLst>
                <a:path extrusionOk="0" h="288" w="269">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7" name="Google Shape;577;p81"/>
            <p:cNvSpPr/>
            <p:nvPr/>
          </p:nvSpPr>
          <p:spPr>
            <a:xfrm>
              <a:off x="357" y="2761"/>
              <a:ext cx="104"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8" name="Google Shape;578;p81"/>
            <p:cNvSpPr/>
            <p:nvPr/>
          </p:nvSpPr>
          <p:spPr>
            <a:xfrm>
              <a:off x="344" y="2821"/>
              <a:ext cx="115"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79" name="Google Shape;579;p81"/>
            <p:cNvSpPr/>
            <p:nvPr/>
          </p:nvSpPr>
          <p:spPr>
            <a:xfrm>
              <a:off x="358" y="2909"/>
              <a:ext cx="80" cy="83"/>
            </a:xfrm>
            <a:custGeom>
              <a:rect b="b" l="l" r="r" t="t"/>
              <a:pathLst>
                <a:path extrusionOk="0" h="166" w="162">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0" name="Google Shape;580;p81"/>
            <p:cNvSpPr/>
            <p:nvPr/>
          </p:nvSpPr>
          <p:spPr>
            <a:xfrm>
              <a:off x="360" y="2990"/>
              <a:ext cx="55" cy="63"/>
            </a:xfrm>
            <a:custGeom>
              <a:rect b="b" l="l" r="r" t="t"/>
              <a:pathLst>
                <a:path extrusionOk="0" h="126" w="110">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1" name="Google Shape;581;p81"/>
            <p:cNvSpPr/>
            <p:nvPr/>
          </p:nvSpPr>
          <p:spPr>
            <a:xfrm>
              <a:off x="365" y="3073"/>
              <a:ext cx="69" cy="71"/>
            </a:xfrm>
            <a:custGeom>
              <a:rect b="b" l="l" r="r" t="t"/>
              <a:pathLst>
                <a:path extrusionOk="0" h="142" w="140">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2" name="Google Shape;582;p81"/>
            <p:cNvSpPr/>
            <p:nvPr/>
          </p:nvSpPr>
          <p:spPr>
            <a:xfrm>
              <a:off x="459" y="2481"/>
              <a:ext cx="213" cy="791"/>
            </a:xfrm>
            <a:custGeom>
              <a:rect b="b" l="l" r="r" t="t"/>
              <a:pathLst>
                <a:path extrusionOk="0" h="1583" w="427">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3" name="Google Shape;583;p81"/>
            <p:cNvSpPr/>
            <p:nvPr/>
          </p:nvSpPr>
          <p:spPr>
            <a:xfrm>
              <a:off x="310" y="2475"/>
              <a:ext cx="381" cy="809"/>
            </a:xfrm>
            <a:custGeom>
              <a:rect b="b" l="l" r="r" t="t"/>
              <a:pathLst>
                <a:path extrusionOk="0" h="1619" w="761">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4" name="Google Shape;584;p81"/>
            <p:cNvSpPr/>
            <p:nvPr/>
          </p:nvSpPr>
          <p:spPr>
            <a:xfrm>
              <a:off x="512" y="3170"/>
              <a:ext cx="110" cy="36"/>
            </a:xfrm>
            <a:custGeom>
              <a:rect b="b" l="l" r="r" t="t"/>
              <a:pathLst>
                <a:path extrusionOk="0" h="72" w="22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5" name="Google Shape;585;p81"/>
            <p:cNvSpPr/>
            <p:nvPr/>
          </p:nvSpPr>
          <p:spPr>
            <a:xfrm>
              <a:off x="343" y="2378"/>
              <a:ext cx="320" cy="174"/>
            </a:xfrm>
            <a:custGeom>
              <a:rect b="b" l="l" r="r" t="t"/>
              <a:pathLst>
                <a:path extrusionOk="0" h="347" w="640">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6" name="Google Shape;586;p81"/>
            <p:cNvSpPr/>
            <p:nvPr/>
          </p:nvSpPr>
          <p:spPr>
            <a:xfrm>
              <a:off x="335" y="2373"/>
              <a:ext cx="346" cy="202"/>
            </a:xfrm>
            <a:custGeom>
              <a:rect b="b" l="l" r="r" t="t"/>
              <a:pathLst>
                <a:path extrusionOk="0" h="404" w="692">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87" name="Google Shape;587;p81"/>
            <p:cNvSpPr/>
            <p:nvPr/>
          </p:nvSpPr>
          <p:spPr>
            <a:xfrm>
              <a:off x="531" y="2526"/>
              <a:ext cx="109" cy="70"/>
            </a:xfrm>
            <a:custGeom>
              <a:rect b="b" l="l" r="r" t="t"/>
              <a:pathLst>
                <a:path extrusionOk="0" h="139" w="21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588" name="Google Shape;588;p81"/>
          <p:cNvGrpSpPr/>
          <p:nvPr/>
        </p:nvGrpSpPr>
        <p:grpSpPr>
          <a:xfrm>
            <a:off x="2201862" y="3979862"/>
            <a:ext cx="639762" cy="1446212"/>
            <a:chOff x="427" y="2507"/>
            <a:chExt cx="403" cy="911"/>
          </a:xfrm>
        </p:grpSpPr>
        <p:sp>
          <p:nvSpPr>
            <p:cNvPr id="589" name="Google Shape;589;p81"/>
            <p:cNvSpPr/>
            <p:nvPr/>
          </p:nvSpPr>
          <p:spPr>
            <a:xfrm>
              <a:off x="435" y="2547"/>
              <a:ext cx="212" cy="859"/>
            </a:xfrm>
            <a:custGeom>
              <a:rect b="b" l="l" r="r" t="t"/>
              <a:pathLst>
                <a:path extrusionOk="0" h="1717" w="424">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0" name="Google Shape;590;p81"/>
            <p:cNvSpPr/>
            <p:nvPr/>
          </p:nvSpPr>
          <p:spPr>
            <a:xfrm>
              <a:off x="427" y="2560"/>
              <a:ext cx="61" cy="654"/>
            </a:xfrm>
            <a:custGeom>
              <a:rect b="b" l="l" r="r" t="t"/>
              <a:pathLst>
                <a:path extrusionOk="0" h="1309" w="121">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1" name="Google Shape;591;p81"/>
            <p:cNvSpPr/>
            <p:nvPr/>
          </p:nvSpPr>
          <p:spPr>
            <a:xfrm>
              <a:off x="592" y="2719"/>
              <a:ext cx="58" cy="529"/>
            </a:xfrm>
            <a:custGeom>
              <a:rect b="b" l="l" r="r" t="t"/>
              <a:pathLst>
                <a:path extrusionOk="0" h="1058" w="116">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2" name="Google Shape;592;p81"/>
            <p:cNvSpPr/>
            <p:nvPr/>
          </p:nvSpPr>
          <p:spPr>
            <a:xfrm>
              <a:off x="501" y="2655"/>
              <a:ext cx="132" cy="114"/>
            </a:xfrm>
            <a:custGeom>
              <a:rect b="b" l="l" r="r" t="t"/>
              <a:pathLst>
                <a:path extrusionOk="0" h="229" w="266">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3" name="Google Shape;593;p81"/>
            <p:cNvSpPr/>
            <p:nvPr/>
          </p:nvSpPr>
          <p:spPr>
            <a:xfrm>
              <a:off x="499" y="2721"/>
              <a:ext cx="114" cy="93"/>
            </a:xfrm>
            <a:custGeom>
              <a:rect b="b" l="l" r="r" t="t"/>
              <a:pathLst>
                <a:path extrusionOk="0" h="186" w="228">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4" name="Google Shape;594;p81"/>
            <p:cNvSpPr/>
            <p:nvPr/>
          </p:nvSpPr>
          <p:spPr>
            <a:xfrm>
              <a:off x="481" y="2777"/>
              <a:ext cx="136" cy="144"/>
            </a:xfrm>
            <a:custGeom>
              <a:rect b="b" l="l" r="r" t="t"/>
              <a:pathLst>
                <a:path extrusionOk="0" h="288" w="271">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5" name="Google Shape;595;p81"/>
            <p:cNvSpPr/>
            <p:nvPr/>
          </p:nvSpPr>
          <p:spPr>
            <a:xfrm>
              <a:off x="497" y="2895"/>
              <a:ext cx="103" cy="85"/>
            </a:xfrm>
            <a:custGeom>
              <a:rect b="b" l="l" r="r" t="t"/>
              <a:pathLst>
                <a:path extrusionOk="0" h="170" w="208">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6" name="Google Shape;596;p81"/>
            <p:cNvSpPr/>
            <p:nvPr/>
          </p:nvSpPr>
          <p:spPr>
            <a:xfrm>
              <a:off x="484" y="2955"/>
              <a:ext cx="114"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7" name="Google Shape;597;p81"/>
            <p:cNvSpPr/>
            <p:nvPr/>
          </p:nvSpPr>
          <p:spPr>
            <a:xfrm>
              <a:off x="497" y="3043"/>
              <a:ext cx="81" cy="83"/>
            </a:xfrm>
            <a:custGeom>
              <a:rect b="b" l="l" r="r" t="t"/>
              <a:pathLst>
                <a:path extrusionOk="0" h="167" w="162">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8" name="Google Shape;598;p81"/>
            <p:cNvSpPr/>
            <p:nvPr/>
          </p:nvSpPr>
          <p:spPr>
            <a:xfrm>
              <a:off x="499" y="3124"/>
              <a:ext cx="56" cy="63"/>
            </a:xfrm>
            <a:custGeom>
              <a:rect b="b" l="l" r="r" t="t"/>
              <a:pathLst>
                <a:path extrusionOk="0" h="126" w="110">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599" name="Google Shape;599;p81"/>
            <p:cNvSpPr/>
            <p:nvPr/>
          </p:nvSpPr>
          <p:spPr>
            <a:xfrm>
              <a:off x="504" y="3207"/>
              <a:ext cx="70" cy="71"/>
            </a:xfrm>
            <a:custGeom>
              <a:rect b="b" l="l" r="r" t="t"/>
              <a:pathLst>
                <a:path extrusionOk="0" h="142" w="140">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0" name="Google Shape;600;p81"/>
            <p:cNvSpPr/>
            <p:nvPr/>
          </p:nvSpPr>
          <p:spPr>
            <a:xfrm>
              <a:off x="598" y="2615"/>
              <a:ext cx="214" cy="791"/>
            </a:xfrm>
            <a:custGeom>
              <a:rect b="b" l="l" r="r" t="t"/>
              <a:pathLst>
                <a:path extrusionOk="0" h="1583" w="426">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1" name="Google Shape;601;p81"/>
            <p:cNvSpPr/>
            <p:nvPr/>
          </p:nvSpPr>
          <p:spPr>
            <a:xfrm>
              <a:off x="449" y="2609"/>
              <a:ext cx="381" cy="809"/>
            </a:xfrm>
            <a:custGeom>
              <a:rect b="b" l="l" r="r" t="t"/>
              <a:pathLst>
                <a:path extrusionOk="0" h="1619" w="761">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2" name="Google Shape;602;p81"/>
            <p:cNvSpPr/>
            <p:nvPr/>
          </p:nvSpPr>
          <p:spPr>
            <a:xfrm>
              <a:off x="652" y="3304"/>
              <a:ext cx="110" cy="36"/>
            </a:xfrm>
            <a:custGeom>
              <a:rect b="b" l="l" r="r" t="t"/>
              <a:pathLst>
                <a:path extrusionOk="0" h="72" w="221">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3" name="Google Shape;603;p81"/>
            <p:cNvSpPr/>
            <p:nvPr/>
          </p:nvSpPr>
          <p:spPr>
            <a:xfrm>
              <a:off x="483" y="2512"/>
              <a:ext cx="320" cy="174"/>
            </a:xfrm>
            <a:custGeom>
              <a:rect b="b" l="l" r="r" t="t"/>
              <a:pathLst>
                <a:path extrusionOk="0" h="347" w="640">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4" name="Google Shape;604;p81"/>
            <p:cNvSpPr/>
            <p:nvPr/>
          </p:nvSpPr>
          <p:spPr>
            <a:xfrm>
              <a:off x="475" y="2507"/>
              <a:ext cx="346" cy="202"/>
            </a:xfrm>
            <a:custGeom>
              <a:rect b="b" l="l" r="r" t="t"/>
              <a:pathLst>
                <a:path extrusionOk="0" h="404" w="692">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5" name="Google Shape;605;p81"/>
            <p:cNvSpPr/>
            <p:nvPr/>
          </p:nvSpPr>
          <p:spPr>
            <a:xfrm>
              <a:off x="670" y="2660"/>
              <a:ext cx="110" cy="70"/>
            </a:xfrm>
            <a:custGeom>
              <a:rect b="b" l="l" r="r" t="t"/>
              <a:pathLst>
                <a:path extrusionOk="0" h="139" w="21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nvGrpSpPr>
          <p:cNvPr id="606" name="Google Shape;606;p81"/>
          <p:cNvGrpSpPr/>
          <p:nvPr/>
        </p:nvGrpSpPr>
        <p:grpSpPr>
          <a:xfrm>
            <a:off x="2505075" y="4192587"/>
            <a:ext cx="641350" cy="1446212"/>
            <a:chOff x="618" y="2641"/>
            <a:chExt cx="404" cy="911"/>
          </a:xfrm>
        </p:grpSpPr>
        <p:sp>
          <p:nvSpPr>
            <p:cNvPr id="607" name="Google Shape;607;p81"/>
            <p:cNvSpPr/>
            <p:nvPr/>
          </p:nvSpPr>
          <p:spPr>
            <a:xfrm>
              <a:off x="626" y="2681"/>
              <a:ext cx="212" cy="859"/>
            </a:xfrm>
            <a:custGeom>
              <a:rect b="b" l="l" r="r" t="t"/>
              <a:pathLst>
                <a:path extrusionOk="0" h="1717" w="424">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8" name="Google Shape;608;p81"/>
            <p:cNvSpPr/>
            <p:nvPr/>
          </p:nvSpPr>
          <p:spPr>
            <a:xfrm>
              <a:off x="618" y="2694"/>
              <a:ext cx="61" cy="654"/>
            </a:xfrm>
            <a:custGeom>
              <a:rect b="b" l="l" r="r" t="t"/>
              <a:pathLst>
                <a:path extrusionOk="0" h="1309" w="122">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09" name="Google Shape;609;p81"/>
            <p:cNvSpPr/>
            <p:nvPr/>
          </p:nvSpPr>
          <p:spPr>
            <a:xfrm>
              <a:off x="784" y="2853"/>
              <a:ext cx="58" cy="529"/>
            </a:xfrm>
            <a:custGeom>
              <a:rect b="b" l="l" r="r" t="t"/>
              <a:pathLst>
                <a:path extrusionOk="0" h="1058" w="117">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0" name="Google Shape;610;p81"/>
            <p:cNvSpPr/>
            <p:nvPr/>
          </p:nvSpPr>
          <p:spPr>
            <a:xfrm>
              <a:off x="692" y="2789"/>
              <a:ext cx="133" cy="114"/>
            </a:xfrm>
            <a:custGeom>
              <a:rect b="b" l="l" r="r" t="t"/>
              <a:pathLst>
                <a:path extrusionOk="0" h="229" w="265">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1" name="Google Shape;611;p81"/>
            <p:cNvSpPr/>
            <p:nvPr/>
          </p:nvSpPr>
          <p:spPr>
            <a:xfrm>
              <a:off x="691" y="2855"/>
              <a:ext cx="114" cy="93"/>
            </a:xfrm>
            <a:custGeom>
              <a:rect b="b" l="l" r="r" t="t"/>
              <a:pathLst>
                <a:path extrusionOk="0" h="186" w="229">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2" name="Google Shape;612;p81"/>
            <p:cNvSpPr/>
            <p:nvPr/>
          </p:nvSpPr>
          <p:spPr>
            <a:xfrm>
              <a:off x="673" y="2911"/>
              <a:ext cx="135" cy="144"/>
            </a:xfrm>
            <a:custGeom>
              <a:rect b="b" l="l" r="r" t="t"/>
              <a:pathLst>
                <a:path extrusionOk="0" h="288" w="271">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3" name="Google Shape;613;p81"/>
            <p:cNvSpPr/>
            <p:nvPr/>
          </p:nvSpPr>
          <p:spPr>
            <a:xfrm>
              <a:off x="688" y="3029"/>
              <a:ext cx="104" cy="85"/>
            </a:xfrm>
            <a:custGeom>
              <a:rect b="b" l="l" r="r" t="t"/>
              <a:pathLst>
                <a:path extrusionOk="0" h="170" w="208">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4" name="Google Shape;614;p81"/>
            <p:cNvSpPr/>
            <p:nvPr/>
          </p:nvSpPr>
          <p:spPr>
            <a:xfrm>
              <a:off x="675" y="3089"/>
              <a:ext cx="115" cy="105"/>
            </a:xfrm>
            <a:custGeom>
              <a:rect b="b" l="l" r="r" t="t"/>
              <a:pathLst>
                <a:path extrusionOk="0" h="211" w="230">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5" name="Google Shape;615;p81"/>
            <p:cNvSpPr/>
            <p:nvPr/>
          </p:nvSpPr>
          <p:spPr>
            <a:xfrm>
              <a:off x="689" y="3177"/>
              <a:ext cx="80" cy="83"/>
            </a:xfrm>
            <a:custGeom>
              <a:rect b="b" l="l" r="r" t="t"/>
              <a:pathLst>
                <a:path extrusionOk="0" h="167" w="162">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6" name="Google Shape;616;p81"/>
            <p:cNvSpPr/>
            <p:nvPr/>
          </p:nvSpPr>
          <p:spPr>
            <a:xfrm>
              <a:off x="691" y="3258"/>
              <a:ext cx="55" cy="63"/>
            </a:xfrm>
            <a:custGeom>
              <a:rect b="b" l="l" r="r" t="t"/>
              <a:pathLst>
                <a:path extrusionOk="0" h="126" w="111">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7" name="Google Shape;617;p81"/>
            <p:cNvSpPr/>
            <p:nvPr/>
          </p:nvSpPr>
          <p:spPr>
            <a:xfrm>
              <a:off x="695" y="3341"/>
              <a:ext cx="70" cy="71"/>
            </a:xfrm>
            <a:custGeom>
              <a:rect b="b" l="l" r="r" t="t"/>
              <a:pathLst>
                <a:path extrusionOk="0" h="142" w="139">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8" name="Google Shape;618;p81"/>
            <p:cNvSpPr/>
            <p:nvPr/>
          </p:nvSpPr>
          <p:spPr>
            <a:xfrm>
              <a:off x="790" y="2749"/>
              <a:ext cx="213" cy="791"/>
            </a:xfrm>
            <a:custGeom>
              <a:rect b="b" l="l" r="r" t="t"/>
              <a:pathLst>
                <a:path extrusionOk="0" h="1583" w="426">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19" name="Google Shape;619;p81"/>
            <p:cNvSpPr/>
            <p:nvPr/>
          </p:nvSpPr>
          <p:spPr>
            <a:xfrm>
              <a:off x="641" y="2743"/>
              <a:ext cx="381" cy="809"/>
            </a:xfrm>
            <a:custGeom>
              <a:rect b="b" l="l" r="r" t="t"/>
              <a:pathLst>
                <a:path extrusionOk="0" h="1619" w="761">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0" name="Google Shape;620;p81"/>
            <p:cNvSpPr/>
            <p:nvPr/>
          </p:nvSpPr>
          <p:spPr>
            <a:xfrm>
              <a:off x="843" y="3438"/>
              <a:ext cx="110" cy="36"/>
            </a:xfrm>
            <a:custGeom>
              <a:rect b="b" l="l" r="r" t="t"/>
              <a:pathLst>
                <a:path extrusionOk="0" h="72" w="221">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1" name="Google Shape;621;p81"/>
            <p:cNvSpPr/>
            <p:nvPr/>
          </p:nvSpPr>
          <p:spPr>
            <a:xfrm>
              <a:off x="674" y="2646"/>
              <a:ext cx="320" cy="174"/>
            </a:xfrm>
            <a:custGeom>
              <a:rect b="b" l="l" r="r" t="t"/>
              <a:pathLst>
                <a:path extrusionOk="0" h="347" w="640">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2" name="Google Shape;622;p81"/>
            <p:cNvSpPr/>
            <p:nvPr/>
          </p:nvSpPr>
          <p:spPr>
            <a:xfrm>
              <a:off x="666" y="2641"/>
              <a:ext cx="346" cy="202"/>
            </a:xfrm>
            <a:custGeom>
              <a:rect b="b" l="l" r="r" t="t"/>
              <a:pathLst>
                <a:path extrusionOk="0" h="404" w="692">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23" name="Google Shape;623;p81"/>
            <p:cNvSpPr/>
            <p:nvPr/>
          </p:nvSpPr>
          <p:spPr>
            <a:xfrm>
              <a:off x="862" y="2794"/>
              <a:ext cx="109" cy="70"/>
            </a:xfrm>
            <a:custGeom>
              <a:rect b="b" l="l" r="r" t="t"/>
              <a:pathLst>
                <a:path extrusionOk="0" h="139" w="21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624" name="Google Shape;624;p81"/>
          <p:cNvSpPr txBox="1"/>
          <p:nvPr/>
        </p:nvSpPr>
        <p:spPr>
          <a:xfrm>
            <a:off x="5105400" y="2362200"/>
            <a:ext cx="5130800" cy="178435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get the data I need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need an expert to get the data</a:t>
            </a:r>
            <a:endParaRPr b="0" i="0" sz="1400" u="none" cap="none" strike="noStrike">
              <a:solidFill>
                <a:srgbClr val="000000"/>
              </a:solidFill>
              <a:latin typeface="Arial"/>
              <a:ea typeface="Arial"/>
              <a:cs typeface="Arial"/>
              <a:sym typeface="Arial"/>
            </a:endParaRPr>
          </a:p>
        </p:txBody>
      </p:sp>
      <p:sp>
        <p:nvSpPr>
          <p:cNvPr id="625" name="Google Shape;625;p81"/>
          <p:cNvSpPr txBox="1"/>
          <p:nvPr/>
        </p:nvSpPr>
        <p:spPr>
          <a:xfrm>
            <a:off x="5105400" y="3810000"/>
            <a:ext cx="5562600" cy="1306512"/>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understand the data I found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available data poorly documented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626" name="Google Shape;626;p81"/>
          <p:cNvSpPr txBox="1"/>
          <p:nvPr/>
        </p:nvSpPr>
        <p:spPr>
          <a:xfrm>
            <a:off x="5105400" y="4864100"/>
            <a:ext cx="5130800" cy="199390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use the data I found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results are unexpected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data needs to be transformed from one form to other</a:t>
            </a:r>
            <a:endParaRPr b="0" i="0" sz="1400" u="none" cap="none" strike="noStrike">
              <a:solidFill>
                <a:srgbClr val="000000"/>
              </a:solidFill>
              <a:latin typeface="Arial"/>
              <a:ea typeface="Arial"/>
              <a:cs typeface="Arial"/>
              <a:sym typeface="Arial"/>
            </a:endParaRPr>
          </a:p>
        </p:txBody>
      </p:sp>
      <p:sp>
        <p:nvSpPr>
          <p:cNvPr id="627" name="Google Shape;627;p81"/>
          <p:cNvSpPr txBox="1"/>
          <p:nvPr/>
        </p:nvSpPr>
        <p:spPr>
          <a:xfrm>
            <a:off x="5321300" y="422275"/>
            <a:ext cx="5130800" cy="1784350"/>
          </a:xfrm>
          <a:prstGeom prst="rect">
            <a:avLst/>
          </a:prstGeom>
          <a:noFill/>
          <a:ln>
            <a:noFill/>
          </a:ln>
        </p:spPr>
        <p:txBody>
          <a:bodyPr anchorCtr="0" anchor="t" bIns="44450" lIns="90475" spcFirstLastPara="1" rIns="90475" wrap="square" tIns="4445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Verdana"/>
                <a:ea typeface="Verdana"/>
                <a:cs typeface="Verdana"/>
                <a:sym typeface="Verdana"/>
              </a:rPr>
              <a:t>I can’t get the data I need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data is scattered over the network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Verdana"/>
                <a:ea typeface="Verdana"/>
                <a:cs typeface="Verdana"/>
                <a:sym typeface="Verdana"/>
              </a:rPr>
              <a:t>many versions, subtle differences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2"/>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633" name="Google Shape;633;p82"/>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4" name="Google Shape;634;p82"/>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35" name="Google Shape;635;p82"/>
          <p:cNvSpPr txBox="1"/>
          <p:nvPr>
            <p:ph type="title"/>
          </p:nvPr>
        </p:nvSpPr>
        <p:spPr>
          <a:xfrm>
            <a:off x="541337" y="228600"/>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requirement of user?</a:t>
            </a:r>
            <a:endParaRPr/>
          </a:p>
        </p:txBody>
      </p:sp>
      <p:sp>
        <p:nvSpPr>
          <p:cNvPr id="636" name="Google Shape;636;p82"/>
          <p:cNvSpPr txBox="1"/>
          <p:nvPr>
            <p:ph idx="1" type="body"/>
          </p:nvPr>
        </p:nvSpPr>
        <p:spPr>
          <a:xfrm>
            <a:off x="1981200" y="1676400"/>
            <a:ext cx="7210425" cy="4419600"/>
          </a:xfrm>
          <a:prstGeom prst="rect">
            <a:avLst/>
          </a:prstGeom>
          <a:noFill/>
          <a:ln>
            <a:noFill/>
          </a:ln>
        </p:spPr>
        <p:txBody>
          <a:bodyPr anchorCtr="0" anchor="t" bIns="44450" lIns="90475" spcFirstLastPara="1" rIns="90475" wrap="square" tIns="4445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should be integrated across the enterprise</a:t>
            </a:r>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Summary data has a real value to the organization</a:t>
            </a:r>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Historical data holds the key to understanding data over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3"/>
          <p:cNvSpPr txBox="1"/>
          <p:nvPr>
            <p:ph type="title"/>
          </p:nvPr>
        </p:nvSpPr>
        <p:spPr>
          <a:xfrm>
            <a:off x="2209800" y="609600"/>
            <a:ext cx="7772400" cy="838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Need for Data Warehousing</a:t>
            </a:r>
            <a:endParaRPr/>
          </a:p>
        </p:txBody>
      </p:sp>
      <p:sp>
        <p:nvSpPr>
          <p:cNvPr id="642" name="Google Shape;642;p83"/>
          <p:cNvSpPr txBox="1"/>
          <p:nvPr>
            <p:ph idx="1" type="body"/>
          </p:nvPr>
        </p:nvSpPr>
        <p:spPr>
          <a:xfrm>
            <a:off x="2209800" y="1981200"/>
            <a:ext cx="7772400" cy="2590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Industry has huge amount of operational data</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Knowledge worker wants to turn this data into useful information.</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This information is used by them to support strategic decision making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4"/>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Need for Data Warehousing (contd..)</a:t>
            </a:r>
            <a:endParaRPr/>
          </a:p>
        </p:txBody>
      </p:sp>
      <p:sp>
        <p:nvSpPr>
          <p:cNvPr id="648" name="Google Shape;648;p84"/>
          <p:cNvSpPr txBox="1"/>
          <p:nvPr>
            <p:ph idx="1" type="body"/>
          </p:nvPr>
        </p:nvSpPr>
        <p:spPr>
          <a:xfrm>
            <a:off x="2209800" y="1981200"/>
            <a:ext cx="7772400" cy="2133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It is a platform for consolidated historical data for analysis.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It stores data of good quality so that knowledge worker can make correct decisions.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5"/>
          <p:cNvSpPr txBox="1"/>
          <p:nvPr>
            <p:ph type="title"/>
          </p:nvPr>
        </p:nvSpPr>
        <p:spPr>
          <a:xfrm>
            <a:off x="987425" y="955675"/>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54" name="Google Shape;654;p85"/>
          <p:cNvSpPr txBox="1"/>
          <p:nvPr>
            <p:ph idx="1" type="body"/>
          </p:nvPr>
        </p:nvSpPr>
        <p:spPr>
          <a:xfrm>
            <a:off x="1219200" y="-23812"/>
            <a:ext cx="10363200" cy="523081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cap="none" strike="noStrike">
                <a:solidFill>
                  <a:schemeClr val="dk1"/>
                </a:solidFill>
                <a:latin typeface="Libre Baskerville"/>
                <a:ea typeface="Libre Baskerville"/>
                <a:cs typeface="Libre Baskerville"/>
                <a:sym typeface="Libre Baskerville"/>
              </a:rPr>
              <a:t>Increasing Demand for Strategic Information: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Strategic information: is not for running the day to day operations of the business. It is not intended to produce invoice , withdraw amount from bank account.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Critical business decisions depends on proper strategic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Strategic  information in an enterprise is meant for executives and managers who are responsible for keeping the enterprise competitive.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They need this information to make the right decisions at right time , to formulate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business strategies , establish goals , set objectives and monitor results.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60" name="Google Shape;660;p8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For making decisions about business objectives , executives and managers need different  kinds of information to:</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Get detailed knowledge of the company’s operations.</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Analyze how key business factors affects each other.</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Monitor how business factors change with time.</a:t>
            </a:r>
            <a:endParaRPr/>
          </a:p>
          <a:p>
            <a:pPr indent="-140335" lvl="0" marL="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Compare the company’s performance with that of their competitor’s.</a:t>
            </a:r>
            <a:endParaRPr/>
          </a:p>
          <a:p>
            <a:pPr indent="0" lvl="0" marL="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87"/>
          <p:cNvPicPr preferRelativeResize="0"/>
          <p:nvPr>
            <p:ph idx="1" type="body"/>
          </p:nvPr>
        </p:nvPicPr>
        <p:blipFill rotWithShape="1">
          <a:blip r:embed="rId3">
            <a:alphaModFix/>
          </a:blip>
          <a:srcRect b="0" l="0" r="0" t="0"/>
          <a:stretch/>
        </p:blipFill>
        <p:spPr>
          <a:xfrm>
            <a:off x="2557462" y="2247900"/>
            <a:ext cx="6343650" cy="3905250"/>
          </a:xfrm>
          <a:prstGeom prst="rect">
            <a:avLst/>
          </a:prstGeom>
          <a:noFill/>
          <a:ln>
            <a:noFill/>
          </a:ln>
        </p:spPr>
      </p:pic>
      <p:sp>
        <p:nvSpPr>
          <p:cNvPr id="666" name="Google Shape;666;p87"/>
          <p:cNvSpPr txBox="1"/>
          <p:nvPr/>
        </p:nvSpPr>
        <p:spPr>
          <a:xfrm>
            <a:off x="882650" y="481012"/>
            <a:ext cx="10741025" cy="12001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Libre Baskerville"/>
                <a:ea typeface="Libre Baskerville"/>
                <a:cs typeface="Libre Baskerville"/>
                <a:sym typeface="Libre Baskerville"/>
              </a:rPr>
              <a:t>Information needed for formulating and executing business strategies and objectives is meant for the entire organization is called strategic information.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Libre Baskerville"/>
                <a:ea typeface="Libre Baskerville"/>
                <a:cs typeface="Libre Baskerville"/>
                <a:sym typeface="Libre Baskerville"/>
              </a:rPr>
              <a:t>Characteristics of strategic information: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22098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1</a:t>
            </a:r>
            <a:endParaRPr/>
          </a:p>
        </p:txBody>
      </p:sp>
      <p:sp>
        <p:nvSpPr>
          <p:cNvPr id="400" name="Google Shape;400;p70"/>
          <p:cNvSpPr txBox="1"/>
          <p:nvPr/>
        </p:nvSpPr>
        <p:spPr>
          <a:xfrm>
            <a:off x="2286000" y="1905000"/>
            <a:ext cx="6934200" cy="186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ABC Pvt Ltd is a company with branches at Mumbai, Delhi, Chennai and Banglore. The Sales Manager wants quarterly sales report. Each branch has a separate operational system.</a:t>
            </a:r>
            <a:r>
              <a:rPr b="0" i="0" lang="en-US"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72" name="Google Shape;672;p8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Inability of Past Decision support System:</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Steps for providing Strategic Data:</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1)User needs information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2)User requests report from IT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3)IT places request on backlog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4)IT creates ad hoc query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5)IT sends requested report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6)User hopes to get the right answer.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78" name="Google Shape;678;p8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Drawback: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Too many ad hoc request for a variety of query.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Need changes over time with users wanting more reports subsequently to expand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and understand earlier reports.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More supplementary reports increases the workload.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Environment is not flexible.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Decision Support System</a:t>
            </a:r>
            <a:endParaRPr/>
          </a:p>
        </p:txBody>
      </p:sp>
      <p:sp>
        <p:nvSpPr>
          <p:cNvPr id="684" name="Google Shape;684;p9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Decision Support System (DSS) is an interactive computer-based system or subsystem intended to help decision makers use communications technologies, data, documents, knowledge and/or models to identify and solve problems, complete decision process tasks, and make decisions. </a:t>
            </a:r>
            <a:endParaRPr/>
          </a:p>
          <a:p>
            <a:pPr indent="-132715" lvl="0" marL="273050" marR="0" rtl="0" algn="l">
              <a:lnSpc>
                <a:spcPct val="8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Decision Support System is a general term for any computer application that enhances a person or group’s ability to make decisions. </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1"/>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Baskerville"/>
              <a:buNone/>
            </a:pPr>
            <a:fld id="{00000000-1234-1234-1234-123412341234}" type="slidenum">
              <a:rPr b="0" i="0" lang="en-US" sz="1400" u="none" cap="none" strike="noStrike">
                <a:solidFill>
                  <a:srgbClr val="FFFFFF"/>
                </a:solidFill>
                <a:latin typeface="Libre Baskerville"/>
                <a:ea typeface="Libre Baskerville"/>
                <a:cs typeface="Libre Baskerville"/>
                <a:sym typeface="Libre Baskerville"/>
              </a:rPr>
              <a:t>‹#›</a:t>
            </a:fld>
            <a:endParaRPr b="0" i="0" sz="1400" u="none" cap="none" strike="noStrike">
              <a:solidFill>
                <a:srgbClr val="000000"/>
              </a:solidFill>
              <a:latin typeface="Arial"/>
              <a:ea typeface="Arial"/>
              <a:cs typeface="Arial"/>
              <a:sym typeface="Arial"/>
            </a:endParaRPr>
          </a:p>
        </p:txBody>
      </p:sp>
      <p:sp>
        <p:nvSpPr>
          <p:cNvPr id="690" name="Google Shape;690;p91"/>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91" name="Google Shape;691;p91"/>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692" name="Google Shape;692;p9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Decision Support</a:t>
            </a:r>
            <a:endParaRPr/>
          </a:p>
        </p:txBody>
      </p:sp>
      <p:sp>
        <p:nvSpPr>
          <p:cNvPr id="693" name="Google Shape;693;p9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2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Used to manage and control business</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historical or point-in-time</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Optimized for inquiry rather than update</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 of the system is loosely defined and can be ad-hoc</a:t>
            </a:r>
            <a:endParaRPr/>
          </a:p>
          <a:p>
            <a:pPr indent="-273050" lvl="0" marL="273050" marR="0" rtl="0" algn="l">
              <a:lnSpc>
                <a:spcPct val="12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Used by managers and end-users to understand the business and make judgements</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699" name="Google Shape;699;p92"/>
          <p:cNvSpPr txBox="1"/>
          <p:nvPr>
            <p:ph idx="1" type="body"/>
          </p:nvPr>
        </p:nvSpPr>
        <p:spPr>
          <a:xfrm>
            <a:off x="1219200" y="1460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720"/>
              <a:buFont typeface="Noto Sans Symbols"/>
              <a:buChar char="⚫"/>
            </a:pPr>
            <a:r>
              <a:rPr b="1" i="0" lang="en-US" sz="3200" u="none">
                <a:solidFill>
                  <a:schemeClr val="dk1"/>
                </a:solidFill>
                <a:latin typeface="Libre Baskerville"/>
                <a:ea typeface="Libre Baskerville"/>
                <a:cs typeface="Libre Baskerville"/>
                <a:sym typeface="Libre Baskerville"/>
              </a:rPr>
              <a:t>Expectations from the Decision support System: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Database designed for analyzing large volumes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extracted from multiple applications.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User friendliness.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Intuitive to use for long interactive sessions by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Containing read intensive data usage that is stable in nature.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Enables easy usage of the system by the users without assistance from IT professionals.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Periodically updating of data contents.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Contains current as well as Historical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Ability for users to formulate and execute queries and get results online.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3"/>
          <p:cNvSpPr/>
          <p:nvPr/>
        </p:nvSpPr>
        <p:spPr>
          <a:xfrm>
            <a:off x="8974137" y="6229350"/>
            <a:ext cx="2540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705" name="Google Shape;705;p93"/>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06" name="Google Shape;706;p93"/>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07" name="Google Shape;707;p93"/>
          <p:cNvSpPr txBox="1"/>
          <p:nvPr>
            <p:ph type="title"/>
          </p:nvPr>
        </p:nvSpPr>
        <p:spPr>
          <a:xfrm>
            <a:off x="541337" y="228600"/>
            <a:ext cx="10363200" cy="10668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 Data Warehouse?</a:t>
            </a:r>
            <a:endParaRPr/>
          </a:p>
        </p:txBody>
      </p:sp>
      <p:sp>
        <p:nvSpPr>
          <p:cNvPr id="708" name="Google Shape;708;p93"/>
          <p:cNvSpPr txBox="1"/>
          <p:nvPr>
            <p:ph idx="1" type="body"/>
          </p:nvPr>
        </p:nvSpPr>
        <p:spPr>
          <a:xfrm>
            <a:off x="1981200" y="1676400"/>
            <a:ext cx="4876800" cy="4419600"/>
          </a:xfrm>
          <a:prstGeom prst="rect">
            <a:avLst/>
          </a:prstGeom>
          <a:noFill/>
          <a:ln>
            <a:noFill/>
          </a:ln>
        </p:spPr>
        <p:txBody>
          <a:bodyPr anchorCtr="0" anchor="t" bIns="44450" lIns="90475" spcFirstLastPara="1" rIns="90475" wrap="square" tIns="4445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 	A single, complete and consistent store of data obtained from a variety of different sources made available to end users in a what they can understand and use in a business context.</a:t>
            </a:r>
            <a:endParaRPr/>
          </a:p>
          <a:p>
            <a:pPr indent="-273050" lvl="0" marL="273050" rtl="0" algn="l">
              <a:lnSpc>
                <a:spcPct val="100000"/>
              </a:lnSpc>
              <a:spcBef>
                <a:spcPts val="500"/>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SzPts val="2380"/>
              <a:buNone/>
            </a:pPr>
            <a:r>
              <a:rPr b="0" i="0" lang="en-US" sz="2800" u="none">
                <a:solidFill>
                  <a:schemeClr val="dk1"/>
                </a:solidFill>
                <a:latin typeface="Libre Baskerville"/>
                <a:ea typeface="Libre Baskerville"/>
                <a:cs typeface="Libre Baskerville"/>
                <a:sym typeface="Libre Baskerville"/>
              </a:rPr>
              <a:t>	[Barry Devlin]</a:t>
            </a:r>
            <a:endParaRPr/>
          </a:p>
        </p:txBody>
      </p:sp>
      <p:pic>
        <p:nvPicPr>
          <p:cNvPr id="709" name="Google Shape;709;p93"/>
          <p:cNvPicPr preferRelativeResize="0"/>
          <p:nvPr>
            <p:ph idx="2" type="dgm"/>
          </p:nvPr>
        </p:nvPicPr>
        <p:blipFill rotWithShape="1">
          <a:blip r:embed="rId3">
            <a:alphaModFix/>
          </a:blip>
          <a:srcRect b="0" l="0" r="0" t="0"/>
          <a:stretch/>
        </p:blipFill>
        <p:spPr>
          <a:xfrm>
            <a:off x="7019925" y="1676400"/>
            <a:ext cx="2867025" cy="429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4"/>
          <p:cNvSpPr txBox="1"/>
          <p:nvPr>
            <p:ph type="title"/>
          </p:nvPr>
        </p:nvSpPr>
        <p:spPr>
          <a:xfrm>
            <a:off x="1031875" y="454025"/>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Inmons’s definition</a:t>
            </a:r>
            <a:endParaRPr/>
          </a:p>
        </p:txBody>
      </p:sp>
      <p:sp>
        <p:nvSpPr>
          <p:cNvPr id="715" name="Google Shape;715;p94"/>
          <p:cNvSpPr txBox="1"/>
          <p:nvPr/>
        </p:nvSpPr>
        <p:spPr>
          <a:xfrm>
            <a:off x="1146175" y="1666875"/>
            <a:ext cx="10344150" cy="47021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What is Data Warehouse?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A data warehouse is a collection of integrated databases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designed to support a DSS.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Libre Baskerville"/>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 data warehouse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-subject-oriented,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-integrated,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-time-variant,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-nonvolatile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collection of data in support of management’s decision making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5"/>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22" name="Google Shape;722;p95"/>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23" name="Google Shape;723;p95"/>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24" name="Google Shape;724;p95"/>
          <p:cNvSpPr txBox="1"/>
          <p:nvPr/>
        </p:nvSpPr>
        <p:spPr>
          <a:xfrm>
            <a:off x="1930400" y="228600"/>
            <a:ext cx="7772400" cy="1066800"/>
          </a:xfrm>
          <a:prstGeom prst="rect">
            <a:avLst/>
          </a:prstGeom>
          <a:noFill/>
          <a:ln>
            <a:noFill/>
          </a:ln>
        </p:spPr>
        <p:txBody>
          <a:bodyPr anchorCtr="0" anchor="b"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What is Data Warehousing?</a:t>
            </a:r>
            <a:endParaRPr b="0" i="0" sz="1400" u="none" cap="none" strike="noStrike">
              <a:solidFill>
                <a:srgbClr val="000000"/>
              </a:solidFill>
              <a:latin typeface="Arial"/>
              <a:ea typeface="Arial"/>
              <a:cs typeface="Arial"/>
              <a:sym typeface="Arial"/>
            </a:endParaRPr>
          </a:p>
        </p:txBody>
      </p:sp>
      <p:sp>
        <p:nvSpPr>
          <p:cNvPr id="725" name="Google Shape;725;p95"/>
          <p:cNvSpPr txBox="1"/>
          <p:nvPr/>
        </p:nvSpPr>
        <p:spPr>
          <a:xfrm>
            <a:off x="5486400" y="1828800"/>
            <a:ext cx="4724400" cy="4171950"/>
          </a:xfrm>
          <a:prstGeom prst="rect">
            <a:avLst/>
          </a:prstGeom>
          <a:noFill/>
          <a:ln>
            <a:noFill/>
          </a:ln>
        </p:spPr>
        <p:txBody>
          <a:bodyPr anchorCtr="0" anchor="t" bIns="44275" lIns="90350" spcFirstLastPara="1" rIns="90350" wrap="square" tIns="44275">
            <a:noAutofit/>
          </a:bodyPr>
          <a:lstStyle/>
          <a:p>
            <a:pPr indent="-341312" lvl="0" marL="342900" marR="0" rtl="0" algn="l">
              <a:lnSpc>
                <a:spcPct val="100000"/>
              </a:lnSpc>
              <a:spcBef>
                <a:spcPts val="0"/>
              </a:spcBef>
              <a:spcAft>
                <a:spcPts val="0"/>
              </a:spcAft>
              <a:buClr>
                <a:srgbClr val="FFFFFF"/>
              </a:buClr>
              <a:buSzPts val="3200"/>
              <a:buFont typeface="Verdana"/>
              <a:buNone/>
            </a:pPr>
            <a:r>
              <a:rPr b="0" i="0" lang="en-US" sz="3200" u="none" cap="none" strike="noStrike">
                <a:solidFill>
                  <a:srgbClr val="FFFFFF"/>
                </a:solidFill>
                <a:latin typeface="Verdana"/>
                <a:ea typeface="Verdana"/>
                <a:cs typeface="Verdana"/>
                <a:sym typeface="Verdana"/>
              </a:rPr>
              <a:t> </a:t>
            </a:r>
            <a:r>
              <a:rPr b="0" i="0" lang="en-US" sz="3200" u="none" cap="none" strike="noStrike">
                <a:solidFill>
                  <a:schemeClr val="dk1"/>
                </a:solidFill>
                <a:latin typeface="Verdana"/>
                <a:ea typeface="Verdana"/>
                <a:cs typeface="Verdana"/>
                <a:sym typeface="Verdana"/>
              </a:rPr>
              <a:t>	</a:t>
            </a:r>
            <a:r>
              <a:rPr b="0" i="0" lang="en-US" sz="2800" u="none" cap="none" strike="noStrike">
                <a:solidFill>
                  <a:schemeClr val="dk1"/>
                </a:solidFill>
                <a:latin typeface="Verdana"/>
                <a:ea typeface="Verdana"/>
                <a:cs typeface="Verdana"/>
                <a:sym typeface="Verdana"/>
              </a:rPr>
              <a:t>A process of transforming data into information and making it available to users in a timely enough manner to make a difference</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[Forrester Research, April 1996]</a:t>
            </a:r>
            <a:endParaRPr b="0" i="0" sz="1400" u="none" cap="none" strike="noStrike">
              <a:solidFill>
                <a:srgbClr val="000000"/>
              </a:solidFill>
              <a:latin typeface="Arial"/>
              <a:ea typeface="Arial"/>
              <a:cs typeface="Arial"/>
              <a:sym typeface="Arial"/>
            </a:endParaRPr>
          </a:p>
        </p:txBody>
      </p:sp>
      <p:grpSp>
        <p:nvGrpSpPr>
          <p:cNvPr id="726" name="Google Shape;726;p95"/>
          <p:cNvGrpSpPr/>
          <p:nvPr/>
        </p:nvGrpSpPr>
        <p:grpSpPr>
          <a:xfrm>
            <a:off x="1828800" y="2133600"/>
            <a:ext cx="3259137" cy="4046537"/>
            <a:chOff x="192" y="1344"/>
            <a:chExt cx="2053" cy="2549"/>
          </a:xfrm>
        </p:grpSpPr>
        <p:pic>
          <p:nvPicPr>
            <p:cNvPr id="727" name="Google Shape;727;p95"/>
            <p:cNvPicPr preferRelativeResize="0"/>
            <p:nvPr/>
          </p:nvPicPr>
          <p:blipFill rotWithShape="1">
            <a:blip r:embed="rId3">
              <a:alphaModFix/>
            </a:blip>
            <a:srcRect b="0" l="0" r="0" t="0"/>
            <a:stretch/>
          </p:blipFill>
          <p:spPr>
            <a:xfrm>
              <a:off x="240" y="1776"/>
              <a:ext cx="1823" cy="1794"/>
            </a:xfrm>
            <a:prstGeom prst="rect">
              <a:avLst/>
            </a:prstGeom>
            <a:noFill/>
            <a:ln>
              <a:noFill/>
            </a:ln>
          </p:spPr>
        </p:pic>
        <p:sp>
          <p:nvSpPr>
            <p:cNvPr id="728" name="Google Shape;728;p95"/>
            <p:cNvSpPr txBox="1"/>
            <p:nvPr/>
          </p:nvSpPr>
          <p:spPr>
            <a:xfrm>
              <a:off x="192" y="3562"/>
              <a:ext cx="582" cy="3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Data</a:t>
              </a:r>
              <a:endParaRPr b="0" i="0" sz="1400" u="none" cap="none" strike="noStrike">
                <a:solidFill>
                  <a:srgbClr val="000000"/>
                </a:solidFill>
                <a:latin typeface="Arial"/>
                <a:ea typeface="Arial"/>
                <a:cs typeface="Arial"/>
                <a:sym typeface="Arial"/>
              </a:endParaRPr>
            </a:p>
          </p:txBody>
        </p:sp>
        <p:sp>
          <p:nvSpPr>
            <p:cNvPr id="729" name="Google Shape;729;p95"/>
            <p:cNvSpPr txBox="1"/>
            <p:nvPr/>
          </p:nvSpPr>
          <p:spPr>
            <a:xfrm>
              <a:off x="960" y="1344"/>
              <a:ext cx="1285" cy="33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Information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6"/>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36" name="Google Shape;736;p96"/>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Evolution</a:t>
            </a:r>
            <a:endParaRPr b="0" i="0" sz="1400" u="none" cap="none" strike="noStrike">
              <a:solidFill>
                <a:srgbClr val="000000"/>
              </a:solidFill>
              <a:latin typeface="Arial"/>
              <a:ea typeface="Arial"/>
              <a:cs typeface="Arial"/>
              <a:sym typeface="Arial"/>
            </a:endParaRPr>
          </a:p>
        </p:txBody>
      </p:sp>
      <p:sp>
        <p:nvSpPr>
          <p:cNvPr id="737" name="Google Shape;737;p96"/>
          <p:cNvSpPr txBox="1"/>
          <p:nvPr/>
        </p:nvSpPr>
        <p:spPr>
          <a:xfrm>
            <a:off x="2557462" y="1470025"/>
            <a:ext cx="7772400" cy="4114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60’s:  Batch reports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hard to find and analyze information</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inflexible and expensive, reprogram every new request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70’s: Terminal-based DSS and EIS (executive information systems)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still inflexible, not integrated with desktop tools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80’s:  Desktop data access and analysis tools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query tools, spreadsheets, GUIs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500"/>
              </a:spcBef>
              <a:spcAft>
                <a:spcPts val="0"/>
              </a:spcAft>
              <a:buClr>
                <a:srgbClr val="33CCCC"/>
              </a:buClr>
              <a:buSzPts val="2000"/>
              <a:buFont typeface="Arial"/>
              <a:buChar char="●"/>
            </a:pPr>
            <a:r>
              <a:rPr b="0" i="1" lang="en-US" sz="2000" u="none" cap="none" strike="noStrike">
                <a:solidFill>
                  <a:schemeClr val="dk1"/>
                </a:solidFill>
                <a:latin typeface="Verdana"/>
                <a:ea typeface="Verdana"/>
                <a:cs typeface="Verdana"/>
                <a:sym typeface="Verdana"/>
              </a:rPr>
              <a:t>easier to use, but only access operational databases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90’s:  Data warehousing with integrated OLAP engines and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7"/>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44" name="Google Shape;744;p97"/>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Very Large Data Bases</a:t>
            </a:r>
            <a:endParaRPr b="0" i="0" sz="1400" u="none" cap="none" strike="noStrike">
              <a:solidFill>
                <a:srgbClr val="000000"/>
              </a:solidFill>
              <a:latin typeface="Arial"/>
              <a:ea typeface="Arial"/>
              <a:cs typeface="Arial"/>
              <a:sym typeface="Arial"/>
            </a:endParaRPr>
          </a:p>
        </p:txBody>
      </p:sp>
      <p:sp>
        <p:nvSpPr>
          <p:cNvPr id="745" name="Google Shape;745;p97"/>
          <p:cNvSpPr txBox="1"/>
          <p:nvPr/>
        </p:nvSpPr>
        <p:spPr>
          <a:xfrm>
            <a:off x="1981200" y="1676400"/>
            <a:ext cx="47244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Terabytes -- 10^12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Petabytes -- 10^15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Exabytes -- 10^18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Zettabytes -- 10^21 bytes: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33CCCC"/>
              </a:buClr>
              <a:buSzPts val="2400"/>
              <a:buFont typeface="Arial"/>
              <a:buChar char="●"/>
            </a:pPr>
            <a:r>
              <a:rPr b="0" i="0" lang="en-US" sz="2400" u="none" cap="none" strike="noStrike">
                <a:solidFill>
                  <a:schemeClr val="dk1"/>
                </a:solidFill>
                <a:latin typeface="Verdana"/>
                <a:ea typeface="Verdana"/>
                <a:cs typeface="Verdana"/>
                <a:sym typeface="Verdana"/>
              </a:rPr>
              <a:t>Zottabytes -- 10^24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
        <p:nvSpPr>
          <p:cNvPr id="746" name="Google Shape;746;p97"/>
          <p:cNvSpPr txBox="1"/>
          <p:nvPr/>
        </p:nvSpPr>
        <p:spPr>
          <a:xfrm>
            <a:off x="6400800" y="1676400"/>
            <a:ext cx="4038600" cy="4419600"/>
          </a:xfrm>
          <a:prstGeom prst="rect">
            <a:avLst/>
          </a:prstGeom>
          <a:noFill/>
          <a:ln>
            <a:noFill/>
          </a:ln>
        </p:spPr>
        <p:txBody>
          <a:bodyPr anchorCtr="0" anchor="t" bIns="45700" lIns="91425" spcFirstLastPara="1" rIns="91425" wrap="square" tIns="45700">
            <a:noAutofit/>
          </a:bodyPr>
          <a:lstStyle/>
          <a:p>
            <a:pPr indent="-341312" lvl="0" marL="342900" marR="0" rtl="0" algn="l">
              <a:lnSpc>
                <a:spcPct val="100000"/>
              </a:lnSpc>
              <a:spcBef>
                <a:spcPts val="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Walmart -- 24 Terabytes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9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Geographic Information Systems</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National Medical Records </a:t>
            </a: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Libre Baskerville"/>
              <a:buNone/>
            </a:pPr>
            <a:r>
              <a:t/>
            </a:r>
            <a:endParaRPr b="0" i="0" sz="2400" u="none" cap="none" strike="noStrike">
              <a:solidFill>
                <a:schemeClr val="dk1"/>
              </a:solidFill>
              <a:latin typeface="Verdana"/>
              <a:ea typeface="Verdana"/>
              <a:cs typeface="Verdana"/>
              <a:sym typeface="Verdana"/>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Weather images</a:t>
            </a:r>
            <a:br>
              <a:rPr b="0" i="0" lang="en-US" sz="2400" u="none" cap="none" strike="noStrike">
                <a:solidFill>
                  <a:schemeClr val="dk1"/>
                </a:solidFill>
                <a:latin typeface="Verdana"/>
                <a:ea typeface="Verdana"/>
                <a:cs typeface="Verdana"/>
                <a:sym typeface="Verdana"/>
              </a:rPr>
            </a:br>
            <a:endParaRPr b="0" i="0" sz="1400" u="none" cap="none" strike="noStrike">
              <a:solidFill>
                <a:srgbClr val="000000"/>
              </a:solidFill>
              <a:latin typeface="Arial"/>
              <a:ea typeface="Arial"/>
              <a:cs typeface="Arial"/>
              <a:sym typeface="Arial"/>
            </a:endParaRPr>
          </a:p>
          <a:p>
            <a:pPr indent="-341312" lvl="0" marL="342900" marR="0" rtl="0" algn="l">
              <a:lnSpc>
                <a:spcPct val="100000"/>
              </a:lnSpc>
              <a:spcBef>
                <a:spcPts val="60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Intelligence Agency Videos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Scenario 1 : ABC Pvt Ltd.</a:t>
            </a:r>
            <a:endParaRPr/>
          </a:p>
        </p:txBody>
      </p:sp>
      <p:sp>
        <p:nvSpPr>
          <p:cNvPr id="406" name="Google Shape;406;p71"/>
          <p:cNvSpPr/>
          <p:nvPr/>
        </p:nvSpPr>
        <p:spPr>
          <a:xfrm>
            <a:off x="2743200" y="143827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Mumbai</a:t>
            </a:r>
            <a:endParaRPr b="0" i="0" sz="1400" u="none" cap="none" strike="noStrike">
              <a:solidFill>
                <a:srgbClr val="000000"/>
              </a:solidFill>
              <a:latin typeface="Arial"/>
              <a:ea typeface="Arial"/>
              <a:cs typeface="Arial"/>
              <a:sym typeface="Arial"/>
            </a:endParaRPr>
          </a:p>
        </p:txBody>
      </p:sp>
      <p:sp>
        <p:nvSpPr>
          <p:cNvPr id="407" name="Google Shape;407;p71"/>
          <p:cNvSpPr/>
          <p:nvPr/>
        </p:nvSpPr>
        <p:spPr>
          <a:xfrm>
            <a:off x="2743200" y="2671762"/>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Delhi</a:t>
            </a:r>
            <a:endParaRPr b="0" i="0" sz="1400" u="none" cap="none" strike="noStrike">
              <a:solidFill>
                <a:srgbClr val="000000"/>
              </a:solidFill>
              <a:latin typeface="Arial"/>
              <a:ea typeface="Arial"/>
              <a:cs typeface="Arial"/>
              <a:sym typeface="Arial"/>
            </a:endParaRPr>
          </a:p>
        </p:txBody>
      </p:sp>
      <p:sp>
        <p:nvSpPr>
          <p:cNvPr id="408" name="Google Shape;408;p71"/>
          <p:cNvSpPr/>
          <p:nvPr/>
        </p:nvSpPr>
        <p:spPr>
          <a:xfrm>
            <a:off x="2743200" y="393382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Chennai</a:t>
            </a:r>
            <a:endParaRPr b="0" i="0" sz="1400" u="none" cap="none" strike="noStrike">
              <a:solidFill>
                <a:srgbClr val="000000"/>
              </a:solidFill>
              <a:latin typeface="Arial"/>
              <a:ea typeface="Arial"/>
              <a:cs typeface="Arial"/>
              <a:sym typeface="Arial"/>
            </a:endParaRPr>
          </a:p>
        </p:txBody>
      </p:sp>
      <p:sp>
        <p:nvSpPr>
          <p:cNvPr id="409" name="Google Shape;409;p71"/>
          <p:cNvSpPr/>
          <p:nvPr/>
        </p:nvSpPr>
        <p:spPr>
          <a:xfrm>
            <a:off x="2743200" y="518160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Banglore</a:t>
            </a:r>
            <a:endParaRPr b="0" i="0" sz="1400" u="none" cap="none" strike="noStrike">
              <a:solidFill>
                <a:srgbClr val="000000"/>
              </a:solidFill>
              <a:latin typeface="Arial"/>
              <a:ea typeface="Arial"/>
              <a:cs typeface="Arial"/>
              <a:sym typeface="Arial"/>
            </a:endParaRPr>
          </a:p>
        </p:txBody>
      </p:sp>
      <p:sp>
        <p:nvSpPr>
          <p:cNvPr id="410" name="Google Shape;410;p71"/>
          <p:cNvSpPr/>
          <p:nvPr/>
        </p:nvSpPr>
        <p:spPr>
          <a:xfrm>
            <a:off x="8077200" y="3200400"/>
            <a:ext cx="16764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sp>
        <p:nvSpPr>
          <p:cNvPr id="411" name="Google Shape;411;p71"/>
          <p:cNvSpPr txBox="1"/>
          <p:nvPr/>
        </p:nvSpPr>
        <p:spPr>
          <a:xfrm>
            <a:off x="4419600" y="2819400"/>
            <a:ext cx="3048000" cy="182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Sales per item type per branch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for first quarter.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8"/>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53" name="Google Shape;753;p98"/>
          <p:cNvSpPr txBox="1"/>
          <p:nvPr/>
        </p:nvSpPr>
        <p:spPr>
          <a:xfrm>
            <a:off x="1955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54" name="Google Shape;754;p98"/>
          <p:cNvSpPr txBox="1"/>
          <p:nvPr/>
        </p:nvSpPr>
        <p:spPr>
          <a:xfrm>
            <a:off x="4648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755" name="Google Shape;755;p98"/>
          <p:cNvSpPr txBox="1"/>
          <p:nvPr/>
        </p:nvSpPr>
        <p:spPr>
          <a:xfrm>
            <a:off x="1930400" y="228600"/>
            <a:ext cx="7772400" cy="10668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Warehousing --  </a:t>
            </a:r>
            <a:br>
              <a:rPr b="0" i="0" lang="en-US" sz="3600" u="none" cap="none" strike="noStrike">
                <a:solidFill>
                  <a:srgbClr val="FFCC00"/>
                </a:solidFill>
                <a:latin typeface="Comic Sans MS"/>
                <a:ea typeface="Comic Sans MS"/>
                <a:cs typeface="Comic Sans MS"/>
                <a:sym typeface="Comic Sans MS"/>
              </a:rPr>
            </a:br>
            <a:r>
              <a:rPr b="0" i="0" lang="en-US" sz="3600" u="none" cap="none" strike="noStrike">
                <a:solidFill>
                  <a:srgbClr val="FFCC00"/>
                </a:solidFill>
                <a:latin typeface="Comic Sans MS"/>
                <a:ea typeface="Comic Sans MS"/>
                <a:cs typeface="Comic Sans MS"/>
                <a:sym typeface="Comic Sans MS"/>
              </a:rPr>
              <a:t>It is a process</a:t>
            </a:r>
            <a:endParaRPr b="0" i="0" sz="1400" u="none" cap="none" strike="noStrike">
              <a:solidFill>
                <a:srgbClr val="000000"/>
              </a:solidFill>
              <a:latin typeface="Arial"/>
              <a:ea typeface="Arial"/>
              <a:cs typeface="Arial"/>
              <a:sym typeface="Arial"/>
            </a:endParaRPr>
          </a:p>
        </p:txBody>
      </p:sp>
      <p:sp>
        <p:nvSpPr>
          <p:cNvPr id="756" name="Google Shape;756;p98"/>
          <p:cNvSpPr txBox="1"/>
          <p:nvPr/>
        </p:nvSpPr>
        <p:spPr>
          <a:xfrm>
            <a:off x="4267200" y="1676400"/>
            <a:ext cx="5892800" cy="4419600"/>
          </a:xfrm>
          <a:prstGeom prst="rect">
            <a:avLst/>
          </a:prstGeom>
          <a:noFill/>
          <a:ln>
            <a:noFill/>
          </a:ln>
        </p:spPr>
        <p:txBody>
          <a:bodyPr anchorCtr="0" anchor="t" bIns="44275" lIns="90350" spcFirstLastPara="1" rIns="90350" wrap="square" tIns="44275">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Technique for assembling and managing data from various sources for the purpose of answering business questions. Thus making decisions that were not previous possible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chemeClr val="dk1"/>
                </a:solidFill>
                <a:latin typeface="Verdana"/>
                <a:ea typeface="Verdana"/>
                <a:cs typeface="Verdana"/>
                <a:sym typeface="Verdana"/>
              </a:rPr>
              <a:t>A decision support database maintained separately from the organization’s operational database</a:t>
            </a:r>
            <a:endParaRPr b="0" i="0" sz="1400" u="none" cap="none" strike="noStrike">
              <a:solidFill>
                <a:srgbClr val="000000"/>
              </a:solidFill>
              <a:latin typeface="Arial"/>
              <a:ea typeface="Arial"/>
              <a:cs typeface="Arial"/>
              <a:sym typeface="Arial"/>
            </a:endParaRPr>
          </a:p>
        </p:txBody>
      </p:sp>
      <p:pic>
        <p:nvPicPr>
          <p:cNvPr id="757" name="Google Shape;757;p98"/>
          <p:cNvPicPr preferRelativeResize="0"/>
          <p:nvPr/>
        </p:nvPicPr>
        <p:blipFill rotWithShape="1">
          <a:blip r:embed="rId3">
            <a:alphaModFix/>
          </a:blip>
          <a:srcRect b="0" l="0" r="0" t="0"/>
          <a:stretch/>
        </p:blipFill>
        <p:spPr>
          <a:xfrm>
            <a:off x="1981200" y="2422525"/>
            <a:ext cx="2586037" cy="30686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9"/>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What can a data warehouse do?</a:t>
            </a:r>
            <a:endParaRPr b="0" i="0" sz="1400" u="none" cap="none" strike="noStrike">
              <a:solidFill>
                <a:srgbClr val="000000"/>
              </a:solidFill>
              <a:latin typeface="Arial"/>
              <a:ea typeface="Arial"/>
              <a:cs typeface="Arial"/>
              <a:sym typeface="Arial"/>
            </a:endParaRPr>
          </a:p>
        </p:txBody>
      </p:sp>
      <p:sp>
        <p:nvSpPr>
          <p:cNvPr id="764" name="Google Shape;764;p99"/>
          <p:cNvSpPr txBox="1"/>
          <p:nvPr/>
        </p:nvSpPr>
        <p:spPr>
          <a:xfrm>
            <a:off x="1181100" y="2038350"/>
            <a:ext cx="9234487"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Immediate information delivery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Integration of data from within and outside the organization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Provides an insight into the future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Enables users to look at the sate data in different ways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33CCCC"/>
              </a:buClr>
              <a:buSzPts val="3200"/>
              <a:buFont typeface="Arial"/>
              <a:buChar char="●"/>
            </a:pPr>
            <a:r>
              <a:rPr b="0" i="0" lang="en-US" sz="3200" u="none" cap="none" strike="noStrike">
                <a:solidFill>
                  <a:schemeClr val="dk1"/>
                </a:solidFill>
                <a:latin typeface="Verdana"/>
                <a:ea typeface="Verdana"/>
                <a:cs typeface="Verdana"/>
                <a:sym typeface="Verdana"/>
              </a:rPr>
              <a:t>Provides freedom from the dependency on IT</a:t>
            </a:r>
            <a:endParaRPr b="0" i="0" sz="1400" u="none" cap="none" strike="noStrike">
              <a:solidFill>
                <a:srgbClr val="000000"/>
              </a:solidFill>
              <a:latin typeface="Arial"/>
              <a:ea typeface="Arial"/>
              <a:cs typeface="Arial"/>
              <a:sym typeface="Arial"/>
            </a:endParaRPr>
          </a:p>
        </p:txBody>
      </p:sp>
      <p:sp>
        <p:nvSpPr>
          <p:cNvPr id="765" name="Google Shape;765;p99"/>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71" name="Google Shape;771;p100"/>
          <p:cNvSpPr txBox="1"/>
          <p:nvPr>
            <p:ph idx="1" type="body"/>
          </p:nvPr>
        </p:nvSpPr>
        <p:spPr>
          <a:xfrm>
            <a:off x="1052512" y="6175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Warehouse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Casual or novice user: Uses the data warehouse occasionally and needs a very intuitive information interface.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Regular user: Uses the data warehouse almost daily . These users are comfortable with computing options but can not create reports and queries on their own and thus make use of query templates and predefined reports.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Power users: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proficient with technology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Capable of creating reports and executing query.</a:t>
            </a:r>
            <a:endParaRPr/>
          </a:p>
          <a:p>
            <a:pPr indent="-228599" lvl="1"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Executives and Managers: </a:t>
            </a:r>
            <a:endParaRPr/>
          </a:p>
          <a:p>
            <a:pPr indent="-273049" lvl="2"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need information for making high level strategic decisions.</a:t>
            </a:r>
            <a:endParaRPr/>
          </a:p>
          <a:p>
            <a:pPr indent="-273049" lvl="2" marL="547687" marR="0" rtl="0" algn="l">
              <a:lnSpc>
                <a:spcPct val="10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prefer customized and personalized reports.</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77" name="Google Shape;777;p10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Technical analyst: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perform complex analysis and statistical analysis,perform drill down and rollup,slice and dice operations on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Business analyst: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Comfortable with technology.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rely on predefined queries and reports to satisfy their requirement.</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2"/>
          <p:cNvSpPr txBox="1"/>
          <p:nvPr>
            <p:ph type="title"/>
          </p:nvPr>
        </p:nvSpPr>
        <p:spPr>
          <a:xfrm>
            <a:off x="1219200" y="-131762"/>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Benefits of Data Warehouse</a:t>
            </a:r>
            <a:endParaRPr/>
          </a:p>
        </p:txBody>
      </p:sp>
      <p:sp>
        <p:nvSpPr>
          <p:cNvPr id="783" name="Google Shape;783;p102"/>
          <p:cNvSpPr txBox="1"/>
          <p:nvPr>
            <p:ph idx="1" type="body"/>
          </p:nvPr>
        </p:nvSpPr>
        <p:spPr>
          <a:xfrm>
            <a:off x="1082675" y="7683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enables end users to access wide variety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Business analyst and decision makers can analyze the current trends in the market to predict future trends.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for example the analyst can analyze the products sales  in particular area for the last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two years.This may helpful for future investment in a particular item.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provides consistent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helps to increase the productivity and decrease the computing cost.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contains data that has been integrated from a number of sources.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results obtained can be presented in variety of formats in the form of reports,graph etc.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0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789" name="Google Shape;789;p10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users can obtain trend reports , for eg. The product that had maximum sale in Northern region within the last two years and exception report that shows actual performance versus goal.</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enhances the value of the operational business applications.eg.CRM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04"/>
          <p:cNvSpPr txBox="1"/>
          <p:nvPr>
            <p:ph idx="1" type="body"/>
          </p:nvPr>
        </p:nvSpPr>
        <p:spPr>
          <a:xfrm>
            <a:off x="1219200" y="5492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are special types of databases that are specifically built for the propose of getting information out rather than putting data in.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DW provides answers to strategic questions and assist the managers of organizations in planning for the future .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warehouse is an informational environment that provides an integrated and total view of the enterprise.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Makes the enterprise’s current and historical information easily available for decision making.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Makes decision-support transactions possible without hindering operational systems.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Renders the organization’s information consistent.</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Presents a flexible and interactive source of strategic information.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00" name="Google Shape;800;p105"/>
          <p:cNvSpPr txBox="1"/>
          <p:nvPr>
            <p:ph idx="1" type="body"/>
          </p:nvPr>
        </p:nvSpPr>
        <p:spPr>
          <a:xfrm>
            <a:off x="1198562" y="2746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Although a simple concept, it involves different functions: data extraction, the function of loading the data, transforming the data, storing the data, and providing user interfaces.</a:t>
            </a:r>
            <a:endParaRPr/>
          </a:p>
        </p:txBody>
      </p:sp>
      <p:pic>
        <p:nvPicPr>
          <p:cNvPr id="801" name="Google Shape;801;p105"/>
          <p:cNvPicPr preferRelativeResize="0"/>
          <p:nvPr/>
        </p:nvPicPr>
        <p:blipFill rotWithShape="1">
          <a:blip r:embed="rId3">
            <a:alphaModFix/>
          </a:blip>
          <a:srcRect b="0" l="0" r="0" t="0"/>
          <a:stretch/>
        </p:blipFill>
        <p:spPr>
          <a:xfrm>
            <a:off x="1177925" y="2132012"/>
            <a:ext cx="8151812" cy="4314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0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07" name="Google Shape;807;p10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Features of DW:</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subject-oriented</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integrated</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time-varient</a:t>
            </a:r>
            <a:endParaRPr/>
          </a:p>
          <a:p>
            <a:pPr indent="-284162" lvl="1" marL="741362" marR="0" rtl="0" algn="l">
              <a:lnSpc>
                <a:spcPct val="120000"/>
              </a:lnSpc>
              <a:spcBef>
                <a:spcPts val="600"/>
              </a:spcBef>
              <a:spcAft>
                <a:spcPts val="0"/>
              </a:spcAft>
              <a:buClr>
                <a:srgbClr val="33CCCC"/>
              </a:buClr>
              <a:buSzPts val="2040"/>
              <a:buFont typeface="Arial"/>
              <a:buChar char="●"/>
            </a:pPr>
            <a:r>
              <a:rPr b="0" i="1" lang="en-US" sz="2400" u="none" cap="none" strike="noStrike">
                <a:solidFill>
                  <a:schemeClr val="dk1"/>
                </a:solidFill>
                <a:latin typeface="Verdana"/>
                <a:ea typeface="Verdana"/>
                <a:cs typeface="Verdana"/>
                <a:sym typeface="Verdana"/>
              </a:rPr>
              <a:t>non-volatile</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7"/>
          <p:cNvSpPr txBox="1"/>
          <p:nvPr>
            <p:ph type="title"/>
          </p:nvPr>
        </p:nvSpPr>
        <p:spPr>
          <a:xfrm>
            <a:off x="1454150" y="17145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Subject-oriented</a:t>
            </a:r>
            <a:endParaRPr/>
          </a:p>
        </p:txBody>
      </p:sp>
      <p:sp>
        <p:nvSpPr>
          <p:cNvPr id="813" name="Google Shape;813;p107"/>
          <p:cNvSpPr txBox="1"/>
          <p:nvPr>
            <p:ph idx="1" type="body"/>
          </p:nvPr>
        </p:nvSpPr>
        <p:spPr>
          <a:xfrm>
            <a:off x="1116012" y="857250"/>
            <a:ext cx="10709275" cy="4800600"/>
          </a:xfrm>
          <a:prstGeom prst="rect">
            <a:avLst/>
          </a:prstGeom>
          <a:noFill/>
          <a:ln>
            <a:noFill/>
          </a:ln>
        </p:spPr>
        <p:txBody>
          <a:bodyPr anchorCtr="0" anchor="t" bIns="45700" lIns="91425" spcFirstLastPara="1" rIns="91425" wrap="square" tIns="45700">
            <a:noAutofit/>
          </a:bodyPr>
          <a:lstStyle/>
          <a:p>
            <a:pPr indent="-121920" lvl="0" marL="273050" marR="0" rtl="0" algn="l">
              <a:lnSpc>
                <a:spcPct val="100000"/>
              </a:lnSpc>
              <a:spcBef>
                <a:spcPts val="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warehouses are designed to help you analyze your data.</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 is organized around subjects such as sales etc.</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Subject-oriented means data are organized  by business topic not by business processes.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For example, you might want to learn more about your company's sales data. To do this, you could build a warehouse concentrating on sales. In this warehouse, you could answer questions like "Who was our best customer for this item last year?" This kind of focus on a topic, sales in this case, is what is meant by </a:t>
            </a:r>
            <a:r>
              <a:rPr b="0" i="1" lang="en-US" sz="2800" u="none">
                <a:solidFill>
                  <a:schemeClr val="dk1"/>
                </a:solidFill>
                <a:latin typeface="Libre Baskerville"/>
                <a:ea typeface="Libre Baskerville"/>
                <a:cs typeface="Libre Baskerville"/>
                <a:sym typeface="Libre Baskerville"/>
              </a:rPr>
              <a:t>subject</a:t>
            </a:r>
            <a:r>
              <a:rPr b="0" i="0" lang="en-US" sz="2800" u="none">
                <a:solidFill>
                  <a:schemeClr val="dk1"/>
                </a:solidFill>
                <a:latin typeface="Libre Baskerville"/>
                <a:ea typeface="Libre Baskerville"/>
                <a:cs typeface="Libre Baskerville"/>
                <a:sym typeface="Libre Baskerville"/>
              </a:rPr>
              <a:t> </a:t>
            </a:r>
            <a:r>
              <a:rPr b="0" i="1" lang="en-US" sz="2800" u="none">
                <a:solidFill>
                  <a:schemeClr val="dk1"/>
                </a:solidFill>
                <a:latin typeface="Libre Baskerville"/>
                <a:ea typeface="Libre Baskerville"/>
                <a:cs typeface="Libre Baskerville"/>
                <a:sym typeface="Libre Baskerville"/>
              </a:rPr>
              <a:t>oriented</a:t>
            </a:r>
            <a:r>
              <a:rPr b="0" i="0" lang="en-US" sz="28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2209800" y="609600"/>
            <a:ext cx="7772400" cy="914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Solution 1:ABC Pvt Ltd.</a:t>
            </a:r>
            <a:endParaRPr/>
          </a:p>
        </p:txBody>
      </p:sp>
      <p:sp>
        <p:nvSpPr>
          <p:cNvPr id="417" name="Google Shape;417;p72"/>
          <p:cNvSpPr txBox="1"/>
          <p:nvPr>
            <p:ph idx="1" type="body"/>
          </p:nvPr>
        </p:nvSpPr>
        <p:spPr>
          <a:xfrm>
            <a:off x="2209800" y="1981200"/>
            <a:ext cx="7772400" cy="1752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Extract sales information from each database.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Store the information in a common repository at a single site.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19" name="Google Shape;819;p10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is subject oriented because it provides information around a subject rather than the organization's ongoing operations.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These subjects can be product, customers, suppliers, sales, revenue, etc.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does not focus on the ongoing operations, rather it focuses on modelling and analysis of data for decision making</a:t>
            </a:r>
            <a:r>
              <a:rPr b="0" i="0" lang="en-US" sz="26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9"/>
          <p:cNvSpPr txBox="1"/>
          <p:nvPr>
            <p:ph idx="1" type="body"/>
          </p:nvPr>
        </p:nvSpPr>
        <p:spPr>
          <a:xfrm>
            <a:off x="724929" y="305787"/>
            <a:ext cx="10433221"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warehousing systems are generally </a:t>
            </a:r>
            <a:r>
              <a:rPr b="0" i="1" lang="en-US" sz="2600" u="none">
                <a:solidFill>
                  <a:schemeClr val="dk1"/>
                </a:solidFill>
                <a:latin typeface="Libre Baskerville"/>
                <a:ea typeface="Libre Baskerville"/>
                <a:cs typeface="Libre Baskerville"/>
                <a:sym typeface="Libre Baskerville"/>
              </a:rPr>
              <a:t>subject-oriented</a:t>
            </a:r>
            <a:r>
              <a:rPr b="0" i="0" lang="en-US" sz="2600" u="none">
                <a:solidFill>
                  <a:schemeClr val="dk1"/>
                </a:solidFill>
                <a:latin typeface="Libre Baskerville"/>
                <a:ea typeface="Libre Baskerville"/>
                <a:cs typeface="Libre Baskerville"/>
                <a:sym typeface="Libre Baskerville"/>
              </a:rPr>
              <a:t>, organized around business areas that the organization needs information about.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DW subject is the organization method</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Subjects vary with enterprise</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These are critical factors, that affect performance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Such subject areas are usually populated with data from one or more operational systems.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As an example </a:t>
            </a:r>
            <a:r>
              <a:rPr b="0" i="1" lang="en-US" sz="2600" u="none">
                <a:solidFill>
                  <a:schemeClr val="dk1"/>
                </a:solidFill>
                <a:latin typeface="Libre Baskerville"/>
                <a:ea typeface="Libre Baskerville"/>
                <a:cs typeface="Libre Baskerville"/>
                <a:sym typeface="Libre Baskerville"/>
              </a:rPr>
              <a:t>Claims </a:t>
            </a:r>
            <a:r>
              <a:rPr b="0" i="0" lang="en-US" sz="2600" u="none">
                <a:solidFill>
                  <a:schemeClr val="dk1"/>
                </a:solidFill>
                <a:latin typeface="Libre Baskerville"/>
                <a:ea typeface="Libre Baskerville"/>
                <a:cs typeface="Libre Baskerville"/>
                <a:sym typeface="Libre Baskerville"/>
              </a:rPr>
              <a:t>is a critical business subject for an insurance company.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Sales for retail company etc.</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Manufacturing Company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Sales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Shipment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Inventory etc.</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0"/>
          <p:cNvSpPr txBox="1"/>
          <p:nvPr>
            <p:ph type="title"/>
          </p:nvPr>
        </p:nvSpPr>
        <p:spPr>
          <a:xfrm>
            <a:off x="1504950" y="195262"/>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Integration</a:t>
            </a:r>
            <a:endParaRPr/>
          </a:p>
        </p:txBody>
      </p:sp>
      <p:sp>
        <p:nvSpPr>
          <p:cNvPr id="830" name="Google Shape;830;p110"/>
          <p:cNvSpPr txBox="1"/>
          <p:nvPr>
            <p:ph idx="1" type="body"/>
          </p:nvPr>
        </p:nvSpPr>
        <p:spPr>
          <a:xfrm>
            <a:off x="938212" y="750887"/>
            <a:ext cx="10717212"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data warehouse is constructed by integrating data from heterogeneous sources such as relational databases, flat files, etc.</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area stored as a single unit , not as a collection of files that may have different structures or organizations.</a:t>
            </a:r>
            <a:endParaRPr/>
          </a:p>
        </p:txBody>
      </p:sp>
      <p:sp>
        <p:nvSpPr>
          <p:cNvPr id="831" name="Google Shape;831;p110"/>
          <p:cNvSpPr/>
          <p:nvPr/>
        </p:nvSpPr>
        <p:spPr>
          <a:xfrm>
            <a:off x="5229225" y="2976562"/>
            <a:ext cx="762000" cy="914400"/>
          </a:xfrm>
          <a:prstGeom prst="can">
            <a:avLst>
              <a:gd fmla="val 3531"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RDBMS</a:t>
            </a:r>
            <a:endParaRPr b="0" i="0" sz="1400" u="none" cap="none" strike="noStrike">
              <a:solidFill>
                <a:srgbClr val="000000"/>
              </a:solidFill>
              <a:latin typeface="Arial"/>
              <a:ea typeface="Arial"/>
              <a:cs typeface="Arial"/>
              <a:sym typeface="Arial"/>
            </a:endParaRPr>
          </a:p>
        </p:txBody>
      </p:sp>
      <p:sp>
        <p:nvSpPr>
          <p:cNvPr id="832" name="Google Shape;832;p110"/>
          <p:cNvSpPr/>
          <p:nvPr/>
        </p:nvSpPr>
        <p:spPr>
          <a:xfrm>
            <a:off x="5124450" y="4271962"/>
            <a:ext cx="6858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Legacy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System</a:t>
            </a:r>
            <a:endParaRPr b="0" i="0" sz="1400" u="none" cap="none" strike="noStrike">
              <a:solidFill>
                <a:srgbClr val="000000"/>
              </a:solidFill>
              <a:latin typeface="Arial"/>
              <a:ea typeface="Arial"/>
              <a:cs typeface="Arial"/>
              <a:sym typeface="Arial"/>
            </a:endParaRPr>
          </a:p>
        </p:txBody>
      </p:sp>
      <p:sp>
        <p:nvSpPr>
          <p:cNvPr id="833" name="Google Shape;833;p110"/>
          <p:cNvSpPr/>
          <p:nvPr/>
        </p:nvSpPr>
        <p:spPr>
          <a:xfrm>
            <a:off x="8505825" y="3509962"/>
            <a:ext cx="1219200" cy="1981200"/>
          </a:xfrm>
          <a:prstGeom prst="can">
            <a:avLst>
              <a:gd fmla="val 3375"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834" name="Google Shape;834;p110"/>
          <p:cNvSpPr/>
          <p:nvPr/>
        </p:nvSpPr>
        <p:spPr>
          <a:xfrm>
            <a:off x="5153025" y="5795962"/>
            <a:ext cx="914400" cy="685800"/>
          </a:xfrm>
          <a:prstGeom prst="flowChart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Flat File</a:t>
            </a:r>
            <a:endParaRPr b="0" i="0" sz="1400" u="none" cap="none" strike="noStrike">
              <a:solidFill>
                <a:srgbClr val="000000"/>
              </a:solidFill>
              <a:latin typeface="Arial"/>
              <a:ea typeface="Arial"/>
              <a:cs typeface="Arial"/>
              <a:sym typeface="Arial"/>
            </a:endParaRPr>
          </a:p>
        </p:txBody>
      </p:sp>
      <p:sp>
        <p:nvSpPr>
          <p:cNvPr id="835" name="Google Shape;835;p110"/>
          <p:cNvSpPr/>
          <p:nvPr/>
        </p:nvSpPr>
        <p:spPr>
          <a:xfrm>
            <a:off x="6905625" y="3433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36" name="Google Shape;836;p110"/>
          <p:cNvSpPr/>
          <p:nvPr/>
        </p:nvSpPr>
        <p:spPr>
          <a:xfrm>
            <a:off x="6905625" y="4576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37" name="Google Shape;837;p110"/>
          <p:cNvSpPr/>
          <p:nvPr/>
        </p:nvSpPr>
        <p:spPr>
          <a:xfrm>
            <a:off x="6905625" y="5719762"/>
            <a:ext cx="381000" cy="3048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838" name="Google Shape;838;p110"/>
          <p:cNvCxnSpPr/>
          <p:nvPr/>
        </p:nvCxnSpPr>
        <p:spPr>
          <a:xfrm flipH="1" rot="10800000">
            <a:off x="6067425" y="5872162"/>
            <a:ext cx="838200" cy="152400"/>
          </a:xfrm>
          <a:prstGeom prst="straightConnector1">
            <a:avLst/>
          </a:prstGeom>
          <a:noFill/>
          <a:ln cap="flat" cmpd="sng" w="9525">
            <a:solidFill>
              <a:schemeClr val="dk1"/>
            </a:solidFill>
            <a:prstDash val="solid"/>
            <a:miter lim="800000"/>
            <a:headEnd len="sm" w="sm" type="none"/>
            <a:tailEnd len="sm" w="sm" type="none"/>
          </a:ln>
        </p:spPr>
      </p:cxnSp>
      <p:cxnSp>
        <p:nvCxnSpPr>
          <p:cNvPr id="839" name="Google Shape;839;p110"/>
          <p:cNvCxnSpPr/>
          <p:nvPr/>
        </p:nvCxnSpPr>
        <p:spPr>
          <a:xfrm flipH="1" rot="10800000">
            <a:off x="7286625" y="5262562"/>
            <a:ext cx="1219200" cy="609600"/>
          </a:xfrm>
          <a:prstGeom prst="straightConnector1">
            <a:avLst/>
          </a:prstGeom>
          <a:noFill/>
          <a:ln cap="flat" cmpd="sng" w="9525">
            <a:solidFill>
              <a:schemeClr val="dk1"/>
            </a:solidFill>
            <a:prstDash val="solid"/>
            <a:miter lim="800000"/>
            <a:headEnd len="sm" w="sm" type="none"/>
            <a:tailEnd len="sm" w="sm" type="none"/>
          </a:ln>
        </p:spPr>
      </p:cxnSp>
      <p:cxnSp>
        <p:nvCxnSpPr>
          <p:cNvPr id="840" name="Google Shape;840;p110"/>
          <p:cNvCxnSpPr/>
          <p:nvPr/>
        </p:nvCxnSpPr>
        <p:spPr>
          <a:xfrm>
            <a:off x="5810250" y="4729162"/>
            <a:ext cx="1095375" cy="0"/>
          </a:xfrm>
          <a:prstGeom prst="straightConnector1">
            <a:avLst/>
          </a:prstGeom>
          <a:noFill/>
          <a:ln cap="flat" cmpd="sng" w="9525">
            <a:solidFill>
              <a:schemeClr val="dk1"/>
            </a:solidFill>
            <a:prstDash val="solid"/>
            <a:miter lim="800000"/>
            <a:headEnd len="sm" w="sm" type="none"/>
            <a:tailEnd len="sm" w="sm" type="none"/>
          </a:ln>
        </p:spPr>
      </p:cxnSp>
      <p:cxnSp>
        <p:nvCxnSpPr>
          <p:cNvPr id="841" name="Google Shape;841;p110"/>
          <p:cNvCxnSpPr/>
          <p:nvPr/>
        </p:nvCxnSpPr>
        <p:spPr>
          <a:xfrm>
            <a:off x="7286625" y="4729162"/>
            <a:ext cx="1219200" cy="0"/>
          </a:xfrm>
          <a:prstGeom prst="straightConnector1">
            <a:avLst/>
          </a:prstGeom>
          <a:noFill/>
          <a:ln cap="flat" cmpd="sng" w="9525">
            <a:solidFill>
              <a:schemeClr val="dk1"/>
            </a:solidFill>
            <a:prstDash val="solid"/>
            <a:miter lim="800000"/>
            <a:headEnd len="sm" w="sm" type="none"/>
            <a:tailEnd len="sm" w="sm" type="none"/>
          </a:ln>
        </p:spPr>
      </p:cxnSp>
      <p:cxnSp>
        <p:nvCxnSpPr>
          <p:cNvPr id="842" name="Google Shape;842;p110"/>
          <p:cNvCxnSpPr/>
          <p:nvPr/>
        </p:nvCxnSpPr>
        <p:spPr>
          <a:xfrm>
            <a:off x="5991225" y="3433762"/>
            <a:ext cx="914400" cy="152400"/>
          </a:xfrm>
          <a:prstGeom prst="straightConnector1">
            <a:avLst/>
          </a:prstGeom>
          <a:noFill/>
          <a:ln cap="flat" cmpd="sng" w="9525">
            <a:solidFill>
              <a:schemeClr val="dk1"/>
            </a:solidFill>
            <a:prstDash val="solid"/>
            <a:miter lim="800000"/>
            <a:headEnd len="sm" w="sm" type="none"/>
            <a:tailEnd len="sm" w="sm" type="none"/>
          </a:ln>
        </p:spPr>
      </p:cxnSp>
      <p:cxnSp>
        <p:nvCxnSpPr>
          <p:cNvPr id="843" name="Google Shape;843;p110"/>
          <p:cNvCxnSpPr/>
          <p:nvPr/>
        </p:nvCxnSpPr>
        <p:spPr>
          <a:xfrm>
            <a:off x="7286625" y="3662362"/>
            <a:ext cx="1219200" cy="304800"/>
          </a:xfrm>
          <a:prstGeom prst="straightConnector1">
            <a:avLst/>
          </a:prstGeom>
          <a:noFill/>
          <a:ln cap="flat" cmpd="sng" w="9525">
            <a:solidFill>
              <a:schemeClr val="dk1"/>
            </a:solidFill>
            <a:prstDash val="solid"/>
            <a:miter lim="800000"/>
            <a:headEnd len="sm" w="sm" type="none"/>
            <a:tailEnd len="sm" w="sm" type="none"/>
          </a:ln>
        </p:spPr>
      </p:cxnSp>
      <p:sp>
        <p:nvSpPr>
          <p:cNvPr id="844" name="Google Shape;844;p110"/>
          <p:cNvSpPr/>
          <p:nvPr/>
        </p:nvSpPr>
        <p:spPr>
          <a:xfrm>
            <a:off x="7924800" y="5867400"/>
            <a:ext cx="228600" cy="228600"/>
          </a:xfrm>
          <a:prstGeom prst="bevel">
            <a:avLst>
              <a:gd fmla="val 125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845" name="Google Shape;845;p110"/>
          <p:cNvSpPr txBox="1"/>
          <p:nvPr/>
        </p:nvSpPr>
        <p:spPr>
          <a:xfrm>
            <a:off x="8229600" y="5867400"/>
            <a:ext cx="20955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Transformation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43510" lvl="0" marL="273050" marR="0" rtl="0" algn="l">
              <a:lnSpc>
                <a:spcPct val="10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This integration enhances the effective analysis of data.</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Data Preprocessing are applied to ensure consistency.</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pic>
        <p:nvPicPr>
          <p:cNvPr id="851" name="Google Shape;851;p111"/>
          <p:cNvPicPr preferRelativeResize="0"/>
          <p:nvPr/>
        </p:nvPicPr>
        <p:blipFill rotWithShape="1">
          <a:blip r:embed="rId3">
            <a:alphaModFix/>
          </a:blip>
          <a:srcRect b="0" l="0" r="0" t="0"/>
          <a:stretch/>
        </p:blipFill>
        <p:spPr>
          <a:xfrm>
            <a:off x="1812925" y="635000"/>
            <a:ext cx="6788150" cy="3441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57" name="Google Shape;857;p112"/>
          <p:cNvSpPr txBox="1"/>
          <p:nvPr>
            <p:ph idx="1" type="body"/>
          </p:nvPr>
        </p:nvSpPr>
        <p:spPr>
          <a:xfrm>
            <a:off x="1219200" y="2698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Data comes from several applications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Problems of integration comes into play</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File layout, encoding, field names, systems, schema, data heterogeneity are the issues </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Bank example, variance: naming convention, attributes for data item, account no, account type, size, currency </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addition to internal, external data sources </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External companies data sharing</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Websites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Others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Removal of inconsistency</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Naming conventions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Codes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Data attributes</a:t>
            </a:r>
            <a:endParaRPr/>
          </a:p>
          <a:p>
            <a:pPr indent="-228599" lvl="1" marL="547687" marR="0" rtl="0" algn="l">
              <a:lnSpc>
                <a:spcPct val="10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 Measurements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So process of extraction, transformation &amp; loading.</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3"/>
          <p:cNvSpPr txBox="1"/>
          <p:nvPr>
            <p:ph type="title"/>
          </p:nvPr>
        </p:nvSpPr>
        <p:spPr>
          <a:xfrm>
            <a:off x="930275" y="779462"/>
            <a:ext cx="7772400" cy="381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Time-variant</a:t>
            </a:r>
            <a:endParaRPr/>
          </a:p>
        </p:txBody>
      </p:sp>
      <p:sp>
        <p:nvSpPr>
          <p:cNvPr id="863" name="Google Shape;863;p113"/>
          <p:cNvSpPr txBox="1"/>
          <p:nvPr>
            <p:ph idx="1" type="body"/>
          </p:nvPr>
        </p:nvSpPr>
        <p:spPr>
          <a:xfrm>
            <a:off x="930275" y="1524000"/>
            <a:ext cx="905192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Time variant means that the time dimension is explicitly included in the data so that trends and changes over time can be studied.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Time variant simply means that the data available were identified on a particular period.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Every key structure contains either implicitly or explicitly an element of time.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Provides information from historical perspective e.g. past 5-10 years</a:t>
            </a:r>
            <a:endParaRPr/>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1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69" name="Google Shape;869;p11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Operational data has current values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Comparative analysis is one of the best techniques for business performance evaluation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Time is critical factor for comparative analysis.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Every data structure in DW contains time element.</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In order to promote product in certain, analyst has to know about current and historical values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 advantages are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Allows for analysis of the past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Relates information to the present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Enables forecasts for the future</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5"/>
          <p:cNvSpPr txBox="1"/>
          <p:nvPr>
            <p:ph type="title"/>
          </p:nvPr>
        </p:nvSpPr>
        <p:spPr>
          <a:xfrm>
            <a:off x="2209800" y="0"/>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Nonvolatile</a:t>
            </a:r>
            <a:endParaRPr/>
          </a:p>
        </p:txBody>
      </p:sp>
      <p:sp>
        <p:nvSpPr>
          <p:cNvPr id="875" name="Google Shape;875;p115"/>
          <p:cNvSpPr txBox="1"/>
          <p:nvPr>
            <p:ph idx="1" type="body"/>
          </p:nvPr>
        </p:nvSpPr>
        <p:spPr>
          <a:xfrm>
            <a:off x="744537" y="568325"/>
            <a:ext cx="9237662" cy="2286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don’t keep changing. New data may be added on a schedule basis , but old data aren’t discarded. </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once recorded cannot be updated.</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warehouse requires two operations in data accessing</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Initial loading of data</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Access of data</a:t>
            </a:r>
            <a:endParaRPr/>
          </a:p>
        </p:txBody>
      </p:sp>
      <p:pic>
        <p:nvPicPr>
          <p:cNvPr id="876" name="Google Shape;876;p115"/>
          <p:cNvPicPr preferRelativeResize="0"/>
          <p:nvPr/>
        </p:nvPicPr>
        <p:blipFill rotWithShape="1">
          <a:blip r:embed="rId3">
            <a:alphaModFix/>
          </a:blip>
          <a:srcRect b="0" l="0" r="0" t="0"/>
          <a:stretch/>
        </p:blipFill>
        <p:spPr>
          <a:xfrm>
            <a:off x="946150" y="3422650"/>
            <a:ext cx="8383587" cy="3225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882" name="Google Shape;882;p11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from operational systems are moved into DW after specific intervals</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persistent/ not removed i.e. non volatile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Every business transaction don’t update in DW</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from DW is not deleted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is neither changed by individual transactions</a:t>
            </a:r>
            <a:endParaRPr/>
          </a:p>
          <a:p>
            <a:pPr indent="-27305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121920" lvl="0" marL="273050" marR="0" rtl="0" algn="l">
              <a:lnSpc>
                <a:spcPct val="100000"/>
              </a:lnSpc>
              <a:spcBef>
                <a:spcPts val="575"/>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Data Warehouse components:</a:t>
            </a:r>
            <a:endParaRPr/>
          </a:p>
        </p:txBody>
      </p:sp>
      <p:pic>
        <p:nvPicPr>
          <p:cNvPr id="888" name="Google Shape;888;p117"/>
          <p:cNvPicPr preferRelativeResize="0"/>
          <p:nvPr>
            <p:ph idx="1" type="body"/>
          </p:nvPr>
        </p:nvPicPr>
        <p:blipFill rotWithShape="1">
          <a:blip r:embed="rId3">
            <a:alphaModFix/>
          </a:blip>
          <a:srcRect b="0" l="0" r="0" t="0"/>
          <a:stretch/>
        </p:blipFill>
        <p:spPr>
          <a:xfrm>
            <a:off x="946150" y="1565275"/>
            <a:ext cx="7315200" cy="509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3"/>
          <p:cNvSpPr txBox="1"/>
          <p:nvPr>
            <p:ph type="title"/>
          </p:nvPr>
        </p:nvSpPr>
        <p:spPr>
          <a:xfrm>
            <a:off x="2209800" y="609600"/>
            <a:ext cx="7772400" cy="762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Solution 1:ABC Pvt Ltd.</a:t>
            </a:r>
            <a:endParaRPr/>
          </a:p>
        </p:txBody>
      </p:sp>
      <p:sp>
        <p:nvSpPr>
          <p:cNvPr id="423" name="Google Shape;423;p73"/>
          <p:cNvSpPr/>
          <p:nvPr/>
        </p:nvSpPr>
        <p:spPr>
          <a:xfrm>
            <a:off x="2209800" y="144780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Mumbai</a:t>
            </a:r>
            <a:endParaRPr b="0" i="0" sz="1400" u="none" cap="none" strike="noStrike">
              <a:solidFill>
                <a:srgbClr val="000000"/>
              </a:solidFill>
              <a:latin typeface="Arial"/>
              <a:ea typeface="Arial"/>
              <a:cs typeface="Arial"/>
              <a:sym typeface="Arial"/>
            </a:endParaRPr>
          </a:p>
        </p:txBody>
      </p:sp>
      <p:sp>
        <p:nvSpPr>
          <p:cNvPr id="424" name="Google Shape;424;p73"/>
          <p:cNvSpPr/>
          <p:nvPr/>
        </p:nvSpPr>
        <p:spPr>
          <a:xfrm>
            <a:off x="2209800" y="268605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Delhi</a:t>
            </a:r>
            <a:endParaRPr b="0" i="0" sz="1400" u="none" cap="none" strike="noStrike">
              <a:solidFill>
                <a:srgbClr val="000000"/>
              </a:solidFill>
              <a:latin typeface="Arial"/>
              <a:ea typeface="Arial"/>
              <a:cs typeface="Arial"/>
              <a:sym typeface="Arial"/>
            </a:endParaRPr>
          </a:p>
        </p:txBody>
      </p:sp>
      <p:sp>
        <p:nvSpPr>
          <p:cNvPr id="425" name="Google Shape;425;p73"/>
          <p:cNvSpPr/>
          <p:nvPr/>
        </p:nvSpPr>
        <p:spPr>
          <a:xfrm>
            <a:off x="2209800" y="3943350"/>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Chennai</a:t>
            </a:r>
            <a:endParaRPr b="0" i="0" sz="1400" u="none" cap="none" strike="noStrike">
              <a:solidFill>
                <a:srgbClr val="000000"/>
              </a:solidFill>
              <a:latin typeface="Arial"/>
              <a:ea typeface="Arial"/>
              <a:cs typeface="Arial"/>
              <a:sym typeface="Arial"/>
            </a:endParaRPr>
          </a:p>
        </p:txBody>
      </p:sp>
      <p:sp>
        <p:nvSpPr>
          <p:cNvPr id="426" name="Google Shape;426;p73"/>
          <p:cNvSpPr/>
          <p:nvPr/>
        </p:nvSpPr>
        <p:spPr>
          <a:xfrm>
            <a:off x="2209800" y="5191125"/>
            <a:ext cx="990600" cy="9144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Banglore</a:t>
            </a:r>
            <a:endParaRPr b="0" i="0" sz="1400" u="none" cap="none" strike="noStrike">
              <a:solidFill>
                <a:srgbClr val="000000"/>
              </a:solidFill>
              <a:latin typeface="Arial"/>
              <a:ea typeface="Arial"/>
              <a:cs typeface="Arial"/>
              <a:sym typeface="Arial"/>
            </a:endParaRPr>
          </a:p>
        </p:txBody>
      </p:sp>
      <p:sp>
        <p:nvSpPr>
          <p:cNvPr id="427" name="Google Shape;427;p73"/>
          <p:cNvSpPr/>
          <p:nvPr/>
        </p:nvSpPr>
        <p:spPr>
          <a:xfrm>
            <a:off x="4776787" y="2228850"/>
            <a:ext cx="1371600" cy="2667000"/>
          </a:xfrm>
          <a:prstGeom prst="can">
            <a:avLst>
              <a:gd fmla="val 2854"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cxnSp>
        <p:nvCxnSpPr>
          <p:cNvPr id="428" name="Google Shape;428;p73"/>
          <p:cNvCxnSpPr/>
          <p:nvPr/>
        </p:nvCxnSpPr>
        <p:spPr>
          <a:xfrm>
            <a:off x="3176587" y="1924050"/>
            <a:ext cx="1600200" cy="762000"/>
          </a:xfrm>
          <a:prstGeom prst="straightConnector1">
            <a:avLst/>
          </a:prstGeom>
          <a:noFill/>
          <a:ln cap="flat" cmpd="sng" w="9525">
            <a:solidFill>
              <a:schemeClr val="dk1"/>
            </a:solidFill>
            <a:prstDash val="solid"/>
            <a:miter lim="800000"/>
            <a:headEnd len="sm" w="sm" type="none"/>
            <a:tailEnd len="med" w="med" type="triangle"/>
          </a:ln>
        </p:spPr>
      </p:cxnSp>
      <p:cxnSp>
        <p:nvCxnSpPr>
          <p:cNvPr id="429" name="Google Shape;429;p73"/>
          <p:cNvCxnSpPr/>
          <p:nvPr/>
        </p:nvCxnSpPr>
        <p:spPr>
          <a:xfrm>
            <a:off x="3176587" y="3067050"/>
            <a:ext cx="1600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30" name="Google Shape;430;p73"/>
          <p:cNvCxnSpPr/>
          <p:nvPr/>
        </p:nvCxnSpPr>
        <p:spPr>
          <a:xfrm flipH="1" rot="10800000">
            <a:off x="3176587" y="3829050"/>
            <a:ext cx="1600200" cy="533400"/>
          </a:xfrm>
          <a:prstGeom prst="straightConnector1">
            <a:avLst/>
          </a:prstGeom>
          <a:noFill/>
          <a:ln cap="flat" cmpd="sng" w="9525">
            <a:solidFill>
              <a:schemeClr val="dk1"/>
            </a:solidFill>
            <a:prstDash val="solid"/>
            <a:miter lim="800000"/>
            <a:headEnd len="sm" w="sm" type="none"/>
            <a:tailEnd len="med" w="med" type="triangle"/>
          </a:ln>
        </p:spPr>
      </p:cxnSp>
      <p:cxnSp>
        <p:nvCxnSpPr>
          <p:cNvPr id="431" name="Google Shape;431;p73"/>
          <p:cNvCxnSpPr/>
          <p:nvPr/>
        </p:nvCxnSpPr>
        <p:spPr>
          <a:xfrm flipH="1" rot="10800000">
            <a:off x="3176587" y="4438650"/>
            <a:ext cx="1600200" cy="1219200"/>
          </a:xfrm>
          <a:prstGeom prst="straightConnector1">
            <a:avLst/>
          </a:prstGeom>
          <a:noFill/>
          <a:ln cap="flat" cmpd="sng" w="9525">
            <a:solidFill>
              <a:schemeClr val="dk1"/>
            </a:solidFill>
            <a:prstDash val="solid"/>
            <a:miter lim="800000"/>
            <a:headEnd len="sm" w="sm" type="none"/>
            <a:tailEnd len="med" w="med" type="triangle"/>
          </a:ln>
        </p:spPr>
      </p:cxnSp>
      <p:cxnSp>
        <p:nvCxnSpPr>
          <p:cNvPr id="432" name="Google Shape;432;p73"/>
          <p:cNvCxnSpPr/>
          <p:nvPr/>
        </p:nvCxnSpPr>
        <p:spPr>
          <a:xfrm>
            <a:off x="6162675" y="3448050"/>
            <a:ext cx="747712" cy="0"/>
          </a:xfrm>
          <a:prstGeom prst="straightConnector1">
            <a:avLst/>
          </a:prstGeom>
          <a:noFill/>
          <a:ln cap="flat" cmpd="sng" w="9525">
            <a:solidFill>
              <a:schemeClr val="dk1"/>
            </a:solidFill>
            <a:prstDash val="solid"/>
            <a:miter lim="800000"/>
            <a:headEnd len="sm" w="sm" type="none"/>
            <a:tailEnd len="med" w="med" type="triangle"/>
          </a:ln>
        </p:spPr>
      </p:cxnSp>
      <p:sp>
        <p:nvSpPr>
          <p:cNvPr id="433" name="Google Shape;433;p73"/>
          <p:cNvSpPr/>
          <p:nvPr/>
        </p:nvSpPr>
        <p:spPr>
          <a:xfrm>
            <a:off x="9144000" y="3143250"/>
            <a:ext cx="1295400" cy="7620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Sales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cxnSp>
        <p:nvCxnSpPr>
          <p:cNvPr id="434" name="Google Shape;434;p73"/>
          <p:cNvCxnSpPr/>
          <p:nvPr/>
        </p:nvCxnSpPr>
        <p:spPr>
          <a:xfrm>
            <a:off x="8458200" y="3524250"/>
            <a:ext cx="685800" cy="0"/>
          </a:xfrm>
          <a:prstGeom prst="straightConnector1">
            <a:avLst/>
          </a:prstGeom>
          <a:noFill/>
          <a:ln cap="flat" cmpd="sng" w="9525">
            <a:solidFill>
              <a:schemeClr val="dk1"/>
            </a:solidFill>
            <a:prstDash val="solid"/>
            <a:miter lim="800000"/>
            <a:headEnd len="sm" w="sm" type="none"/>
            <a:tailEnd len="med" w="med" type="triangle"/>
          </a:ln>
        </p:spPr>
      </p:cxnSp>
      <p:sp>
        <p:nvSpPr>
          <p:cNvPr id="435" name="Google Shape;435;p73"/>
          <p:cNvSpPr txBox="1"/>
          <p:nvPr/>
        </p:nvSpPr>
        <p:spPr>
          <a:xfrm>
            <a:off x="6858000" y="2914650"/>
            <a:ext cx="16002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Query &amp;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Analysis tools</a:t>
            </a:r>
            <a:endParaRPr b="0" i="0" sz="1400" u="none" cap="none" strike="noStrike">
              <a:solidFill>
                <a:srgbClr val="000000"/>
              </a:solidFill>
              <a:latin typeface="Arial"/>
              <a:ea typeface="Arial"/>
              <a:cs typeface="Arial"/>
              <a:sym typeface="Arial"/>
            </a:endParaRPr>
          </a:p>
        </p:txBody>
      </p:sp>
      <p:sp>
        <p:nvSpPr>
          <p:cNvPr id="436" name="Google Shape;436;p73"/>
          <p:cNvSpPr txBox="1"/>
          <p:nvPr/>
        </p:nvSpPr>
        <p:spPr>
          <a:xfrm>
            <a:off x="8534400" y="2514600"/>
            <a:ext cx="609600" cy="6858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8"/>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895" name="Google Shape;895;p118"/>
          <p:cNvSpPr txBox="1"/>
          <p:nvPr>
            <p:ph type="title"/>
          </p:nvPr>
        </p:nvSpPr>
        <p:spPr>
          <a:xfrm>
            <a:off x="22098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Components</a:t>
            </a:r>
            <a:endParaRPr/>
          </a:p>
        </p:txBody>
      </p:sp>
      <p:sp>
        <p:nvSpPr>
          <p:cNvPr id="896" name="Google Shape;896;p118"/>
          <p:cNvSpPr txBox="1"/>
          <p:nvPr>
            <p:ph idx="1" type="body"/>
          </p:nvPr>
        </p:nvSpPr>
        <p:spPr>
          <a:xfrm>
            <a:off x="2209800" y="1524000"/>
            <a:ext cx="7772400" cy="4572000"/>
          </a:xfrm>
          <a:prstGeom prst="rect">
            <a:avLst/>
          </a:prstGeom>
          <a:noFill/>
          <a:ln>
            <a:noFill/>
          </a:ln>
        </p:spPr>
        <p:txBody>
          <a:bodyPr anchorCtr="0" anchor="t" bIns="45700" lIns="91425" spcFirstLastPara="1" rIns="91425" wrap="square" tIns="45700">
            <a:noAutofit/>
          </a:bodyPr>
          <a:lstStyle/>
          <a:p>
            <a:pPr indent="-685800" lvl="0" marL="68580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Major components</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Source data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Data staging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Information delivery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Metadata component</a:t>
            </a:r>
            <a:endParaRPr/>
          </a:p>
          <a:p>
            <a:pPr indent="-609600" lvl="1" marL="1066800"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Management and control component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9"/>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03" name="Google Shape;903;p119"/>
          <p:cNvSpPr txBox="1"/>
          <p:nvPr>
            <p:ph type="title"/>
          </p:nvPr>
        </p:nvSpPr>
        <p:spPr>
          <a:xfrm>
            <a:off x="2286000" y="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1. Source Data Components</a:t>
            </a:r>
            <a:endParaRPr/>
          </a:p>
        </p:txBody>
      </p:sp>
      <p:sp>
        <p:nvSpPr>
          <p:cNvPr id="904" name="Google Shape;904;p119"/>
          <p:cNvSpPr txBox="1"/>
          <p:nvPr>
            <p:ph idx="1" type="body"/>
          </p:nvPr>
        </p:nvSpPr>
        <p:spPr>
          <a:xfrm>
            <a:off x="573087" y="1143000"/>
            <a:ext cx="11206162" cy="57245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870"/>
              <a:buFont typeface="Noto Sans Symbols"/>
              <a:buChar char="⚫"/>
            </a:pPr>
            <a:r>
              <a:rPr b="0" i="0" lang="en-US" sz="2200" u="none">
                <a:solidFill>
                  <a:schemeClr val="dk1"/>
                </a:solidFill>
                <a:latin typeface="Libre Baskerville"/>
                <a:ea typeface="Libre Baskerville"/>
                <a:cs typeface="Libre Baskerville"/>
                <a:sym typeface="Libre Baskerville"/>
              </a:rPr>
              <a:t>Source data can be grouped into 4 components</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Production data</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This category of data comes from the various operational systems of </a:t>
            </a:r>
            <a:r>
              <a:rPr b="0" i="0" lang="en-US" sz="2800" u="none" cap="none" strike="noStrike">
                <a:solidFill>
                  <a:schemeClr val="dk1"/>
                </a:solidFill>
                <a:latin typeface="Libre Baskerville"/>
                <a:ea typeface="Libre Baskerville"/>
                <a:cs typeface="Libre Baskerville"/>
                <a:sym typeface="Libre Baskerville"/>
              </a:rPr>
              <a:t>the enterprise. </a:t>
            </a:r>
            <a:endParaRPr b="0" i="0" sz="2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Based on the information requirements in the data warehouse, you choose</a:t>
            </a:r>
            <a:endParaRPr/>
          </a:p>
          <a:p>
            <a:pPr indent="-228599" lvl="1" marL="54768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segments of data from the different operational systems.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While dealing with this data, you come across many variations in the data formats. You also notice that the data resides on different hardware platforms.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10" name="Google Shape;910;p120"/>
          <p:cNvSpPr txBox="1"/>
          <p:nvPr>
            <p:ph idx="1" type="body"/>
          </p:nvPr>
        </p:nvSpPr>
        <p:spPr>
          <a:xfrm>
            <a:off x="1219200" y="439737"/>
            <a:ext cx="10363200" cy="4572000"/>
          </a:xfrm>
          <a:prstGeom prst="rect">
            <a:avLst/>
          </a:prstGeom>
          <a:noFill/>
          <a:ln>
            <a:noFill/>
          </a:ln>
        </p:spPr>
        <p:txBody>
          <a:bodyPr anchorCtr="0" anchor="t" bIns="45700" lIns="91425" spcFirstLastPara="1" rIns="91425" wrap="square" tIns="45700">
            <a:noAutofit/>
          </a:bodyPr>
          <a:lstStyle/>
          <a:p>
            <a:pPr indent="-228599" lvl="1" marL="547687" marR="0" rtl="0" algn="l">
              <a:lnSpc>
                <a:spcPct val="80000"/>
              </a:lnSpc>
              <a:spcBef>
                <a:spcPts val="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Internal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Private datasheet, documents, customer profiles etc.</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E.g. Customer profiles for specific offering</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Special strategies to transform ‘it’ to DW (text document)</a:t>
            </a:r>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Archived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Old data is archived. </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DW have snapshots of historical data.</a:t>
            </a:r>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External data</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Executives depend upon external sources</a:t>
            </a:r>
            <a:endParaRPr/>
          </a:p>
          <a:p>
            <a:pPr indent="-228600" lvl="2" marL="822325" marR="0" rtl="0" algn="l">
              <a:lnSpc>
                <a:spcPct val="8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E.g. market data of competitors, etc.</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Most executives depend on data from external sources for a high percentage of the information they use.</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statistics relating to their industry produced by external agencies. </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market share data of competitors. </a:t>
            </a:r>
            <a:endParaRPr/>
          </a:p>
          <a:p>
            <a:pPr indent="-228600" lvl="2" marL="822325" marR="0" rtl="0" algn="l">
              <a:lnSpc>
                <a:spcPct val="100000"/>
              </a:lnSpc>
              <a:spcBef>
                <a:spcPts val="300"/>
              </a:spcBef>
              <a:spcAft>
                <a:spcPts val="0"/>
              </a:spcAft>
              <a:buClr>
                <a:srgbClr val="E6B1AB"/>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They use standard values of financial indicators for their business to check on their performance.</a:t>
            </a:r>
            <a:endParaRPr/>
          </a:p>
          <a:p>
            <a:pPr indent="-143510" lvl="0" marL="273050" marR="0" rtl="0" algn="l">
              <a:lnSpc>
                <a:spcPct val="100000"/>
              </a:lnSpc>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21"/>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17" name="Google Shape;917;p121"/>
          <p:cNvSpPr txBox="1"/>
          <p:nvPr>
            <p:ph type="title"/>
          </p:nvPr>
        </p:nvSpPr>
        <p:spPr>
          <a:xfrm>
            <a:off x="2209800" y="-117475"/>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2. Data Staging Components</a:t>
            </a:r>
            <a:endParaRPr/>
          </a:p>
        </p:txBody>
      </p:sp>
      <p:sp>
        <p:nvSpPr>
          <p:cNvPr id="918" name="Google Shape;918;p121"/>
          <p:cNvSpPr txBox="1"/>
          <p:nvPr>
            <p:ph idx="1" type="body"/>
          </p:nvPr>
        </p:nvSpPr>
        <p:spPr>
          <a:xfrm>
            <a:off x="554037" y="1025525"/>
            <a:ext cx="11390312"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After data is extracted  from various operational systems and from external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sources, you have to prepare the data for storing in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extracted data coming from several disparate sources needs to be changed, converted, and made ready in a format that is suitable to be stored for querying and analysis.</a:t>
            </a:r>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Three major functions to make data ready </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Extract</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Transform</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Load</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These three major functions of extraction, transformation, and preparation for loading take place in a staging area.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The data staging component consists of a workbench for these</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functions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2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24" name="Google Shape;924;p122"/>
          <p:cNvSpPr txBox="1"/>
          <p:nvPr>
            <p:ph idx="1" type="body"/>
          </p:nvPr>
        </p:nvSpPr>
        <p:spPr>
          <a:xfrm>
            <a:off x="1219200" y="-714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Data staging provides a place and an area with a set of functions to clean,</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change, combine, convert, DE duplicate, and prepare source data for storage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a:solidFill>
                  <a:schemeClr val="dk1"/>
                </a:solidFill>
                <a:latin typeface="Libre Baskerville"/>
                <a:ea typeface="Libre Baskerville"/>
                <a:cs typeface="Libre Baskerville"/>
                <a:sym typeface="Libre Baskerville"/>
              </a:rPr>
              <a:t>  and use in the data warehouse.</a:t>
            </a:r>
            <a:endParaRPr b="0" i="0" sz="6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1" i="1" lang="en-US" sz="2800" u="none">
                <a:solidFill>
                  <a:schemeClr val="dk1"/>
                </a:solidFill>
                <a:latin typeface="Libre Baskerville"/>
                <a:ea typeface="Libre Baskerville"/>
                <a:cs typeface="Libre Baskerville"/>
                <a:sym typeface="Libre Baskerville"/>
              </a:rPr>
              <a:t>Data Extraction. </a:t>
            </a:r>
            <a:r>
              <a:rPr b="0" i="0" lang="en-US" sz="2800" u="none">
                <a:solidFill>
                  <a:schemeClr val="dk1"/>
                </a:solidFill>
                <a:latin typeface="Libre Baskerville"/>
                <a:ea typeface="Libre Baskerville"/>
                <a:cs typeface="Libre Baskerville"/>
                <a:sym typeface="Libre Baskerville"/>
              </a:rPr>
              <a:t>This function has to deal with numerous data sources. You have to employ the appropriate technique for each data source.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Source data may be from different source machines in diverse data formats. Part of the source data may be in relational database systems.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Some data may be on other legacy network and hierarchical data models. </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Many data sources may still be in flat files. You may want to include data from</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spreadsheets and local departmental data sets. Data extraction may become quite complex.</a:t>
            </a:r>
            <a:endParaRPr b="0" i="0" sz="6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Staging area provides a place and area with a set of functions to</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Clean</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Change</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Combine</a:t>
            </a:r>
            <a:endParaRPr/>
          </a:p>
          <a:p>
            <a:pPr indent="-228599" lvl="1" marL="547687" marR="0" rtl="0" algn="l">
              <a:lnSpc>
                <a:spcPct val="8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Convert </a:t>
            </a:r>
            <a:endParaRPr b="0" i="0" sz="3800" u="none" cap="none" strike="noStrike">
              <a:solidFill>
                <a:schemeClr val="dk1"/>
              </a:solidFill>
              <a:latin typeface="Libre Baskerville"/>
              <a:ea typeface="Libre Baskerville"/>
              <a:cs typeface="Libre Baskerville"/>
              <a:sym typeface="Libre Baskerville"/>
            </a:endParaRPr>
          </a:p>
          <a:p>
            <a:pPr indent="-67945" lvl="0" marL="273050" marR="0" rtl="0" algn="l">
              <a:lnSpc>
                <a:spcPct val="100000"/>
              </a:lnSpc>
              <a:spcBef>
                <a:spcPts val="575"/>
              </a:spcBef>
              <a:spcAft>
                <a:spcPts val="0"/>
              </a:spcAft>
              <a:buClr>
                <a:schemeClr val="accent1"/>
              </a:buClr>
              <a:buSzPts val="3230"/>
              <a:buFont typeface="Noto Sans Symbols"/>
              <a:buNone/>
            </a:pPr>
            <a:r>
              <a:t/>
            </a:r>
            <a:endParaRPr b="0" i="0" sz="3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2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30" name="Google Shape;930;p123"/>
          <p:cNvSpPr txBox="1"/>
          <p:nvPr>
            <p:ph idx="1" type="body"/>
          </p:nvPr>
        </p:nvSpPr>
        <p:spPr>
          <a:xfrm>
            <a:off x="1219200" y="130175"/>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Transformation. </a:t>
            </a:r>
            <a:r>
              <a:rPr b="0" i="0" lang="en-US" sz="2600" u="none">
                <a:solidFill>
                  <a:schemeClr val="dk1"/>
                </a:solidFill>
                <a:latin typeface="Libre Baskerville"/>
                <a:ea typeface="Libre Baskerville"/>
                <a:cs typeface="Libre Baskerville"/>
                <a:sym typeface="Libre Baskerville"/>
              </a:rPr>
              <a:t>In every system implementation, data conversion is an important function.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perform a number of individual tasks as part of data transformation.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you clean the data extracted from each source.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Cleaning may just be correction of misspellings, or may include resolution of conflicts between state codes and zip codes in the source data, or may deal with providing default values for missing data elements, or elimination of duplicates when you bring in the same data from multiple source systems.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36" name="Google Shape;936;p12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Standardization of data elements forms a large part of data transformation. You standardize the data types and field lengths for same data elements retrieved from the various sources.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Semantic standardization is another major task.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resolve synonyms and homonyms. </a:t>
            </a:r>
            <a:endParaRPr b="0" i="0" sz="26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When two or more terms from different source systems mean the same thing,</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you resolve the synonyms. </a:t>
            </a:r>
            <a:endParaRPr b="0" i="0" sz="26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When a single term means many different things in different source systems, you resolve the homonym.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2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42" name="Google Shape;942;p12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transformation involves many forms of combining pieces of data from the different sources.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combine data from a single source record or related data elements from</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source records.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On the other hand, data transformation also involves purging source data that is not useful and separating out source records into new combinations.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Sorting and merging of data takes place on a large scale in the data staging area.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948" name="Google Shape;948;p12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Loading.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Two distinct groups of tasks form the data loading function.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you complete the design and construction of the data warehouse and go live for the first time , you do the initial loading of the data into the data warehouse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a:t>
            </a:r>
            <a:r>
              <a:rPr b="1" i="0" lang="en-US" sz="2600" u="none">
                <a:solidFill>
                  <a:schemeClr val="dk1"/>
                </a:solidFill>
                <a:latin typeface="Libre Baskerville"/>
                <a:ea typeface="Libre Baskerville"/>
                <a:cs typeface="Libre Baskerville"/>
                <a:sym typeface="Libre Baskerville"/>
              </a:rPr>
              <a:t>initial load </a:t>
            </a:r>
            <a:r>
              <a:rPr b="0" i="0" lang="en-US" sz="2600" u="none">
                <a:solidFill>
                  <a:schemeClr val="dk1"/>
                </a:solidFill>
                <a:latin typeface="Libre Baskerville"/>
                <a:ea typeface="Libre Baskerville"/>
                <a:cs typeface="Libre Baskerville"/>
                <a:sym typeface="Libre Baskerville"/>
              </a:rPr>
              <a:t>moves large volumes of data using up substantial amounts of time.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As the data warehouse starts functioning, you continue to extract the changes to the source data, transform the data revisions, and feed the </a:t>
            </a:r>
            <a:r>
              <a:rPr b="1" i="0" lang="en-US" sz="2600" u="none">
                <a:solidFill>
                  <a:schemeClr val="dk1"/>
                </a:solidFill>
                <a:latin typeface="Libre Baskerville"/>
                <a:ea typeface="Libre Baskerville"/>
                <a:cs typeface="Libre Baskerville"/>
                <a:sym typeface="Libre Baskerville"/>
              </a:rPr>
              <a:t>incremental data </a:t>
            </a:r>
            <a:r>
              <a:rPr b="0" i="0" lang="en-US" sz="2600" u="none">
                <a:solidFill>
                  <a:schemeClr val="dk1"/>
                </a:solidFill>
                <a:latin typeface="Libre Baskerville"/>
                <a:ea typeface="Libre Baskerville"/>
                <a:cs typeface="Libre Baskerville"/>
                <a:sym typeface="Libre Baskerville"/>
              </a:rPr>
              <a:t>revisions on an ongoing basis is called incremental load.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27"/>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55" name="Google Shape;955;p127"/>
          <p:cNvSpPr txBox="1"/>
          <p:nvPr>
            <p:ph type="title"/>
          </p:nvPr>
        </p:nvSpPr>
        <p:spPr>
          <a:xfrm>
            <a:off x="1992312" y="-233362"/>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3. Data Storage Components</a:t>
            </a:r>
            <a:endParaRPr/>
          </a:p>
        </p:txBody>
      </p:sp>
      <p:sp>
        <p:nvSpPr>
          <p:cNvPr id="956" name="Google Shape;956;p127"/>
          <p:cNvSpPr txBox="1"/>
          <p:nvPr>
            <p:ph idx="1" type="body"/>
          </p:nvPr>
        </p:nvSpPr>
        <p:spPr>
          <a:xfrm>
            <a:off x="944562" y="909637"/>
            <a:ext cx="10958512"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Separate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structured for efficient processing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Updated after specific periods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Only read-only.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of the data warehouses also employ multidimensional database management</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systems.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extracted from the data warehouse storage is aggregated in many ways and</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the summary data is kept in the multidimensional databases (MDDBs).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Such multidimensional database systems are usually proprietary products.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4"/>
          <p:cNvSpPr txBox="1"/>
          <p:nvPr>
            <p:ph type="title"/>
          </p:nvPr>
        </p:nvSpPr>
        <p:spPr>
          <a:xfrm>
            <a:off x="2209800" y="609600"/>
            <a:ext cx="7772400" cy="5334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2</a:t>
            </a:r>
            <a:endParaRPr/>
          </a:p>
        </p:txBody>
      </p:sp>
      <p:sp>
        <p:nvSpPr>
          <p:cNvPr id="442" name="Google Shape;442;p74"/>
          <p:cNvSpPr txBox="1"/>
          <p:nvPr/>
        </p:nvSpPr>
        <p:spPr>
          <a:xfrm>
            <a:off x="2193925" y="1314450"/>
            <a:ext cx="7354887" cy="3170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Libre Baskerville"/>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One Stop Shopping Super Market has huge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operational database. Whenever Executives wants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some report the OLTP system becomes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slow and data entry operators have to wait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some time.</a:t>
            </a:r>
            <a:br>
              <a:rPr b="0" i="0" lang="en-US" sz="2800" u="none" cap="none" strike="noStrike">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28"/>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963" name="Google Shape;963;p128"/>
          <p:cNvSpPr txBox="1"/>
          <p:nvPr>
            <p:ph type="title"/>
          </p:nvPr>
        </p:nvSpPr>
        <p:spPr>
          <a:xfrm>
            <a:off x="1916112" y="-479425"/>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4. Information Delivery Component</a:t>
            </a:r>
            <a:endParaRPr/>
          </a:p>
        </p:txBody>
      </p:sp>
      <p:sp>
        <p:nvSpPr>
          <p:cNvPr id="964" name="Google Shape;964;p128"/>
          <p:cNvSpPr txBox="1"/>
          <p:nvPr>
            <p:ph idx="1" type="body"/>
          </p:nvPr>
        </p:nvSpPr>
        <p:spPr>
          <a:xfrm>
            <a:off x="195262" y="838200"/>
            <a:ext cx="11996737"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order to provide information to the wide community of data warehouse users, the information delivery component includes different methods of information delivery.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Different information delivery methods: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Ad hoc reports are predefined reports primarily meant for novice and casual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Provision for complex queries, multidimensional (MD) analysis, and statistical analysis cater to the needs of the business analysts and power users.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Information fed into Executive Information Systems (EIS) is meant for senior executives and high-level managers.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Some data warehouses also provide data to data-mining applications. Data-mining applications are knowledge discovery systems.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2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70" name="Google Shape;970;p129"/>
          <p:cNvPicPr preferRelativeResize="0"/>
          <p:nvPr>
            <p:ph idx="1" type="body"/>
          </p:nvPr>
        </p:nvPicPr>
        <p:blipFill rotWithShape="1">
          <a:blip r:embed="rId3">
            <a:alphaModFix/>
          </a:blip>
          <a:srcRect b="0" l="0" r="0" t="0"/>
          <a:stretch/>
        </p:blipFill>
        <p:spPr>
          <a:xfrm>
            <a:off x="1570037" y="2327275"/>
            <a:ext cx="8007350" cy="3810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3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Metadata</a:t>
            </a:r>
            <a:endParaRPr/>
          </a:p>
        </p:txBody>
      </p:sp>
      <p:sp>
        <p:nvSpPr>
          <p:cNvPr id="976" name="Google Shape;976;p13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a data warehouse is similar to the data dictionary or the data catalog in a database management system.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the data dictionary, you keep the information about the logical data structures, the information about the files and addresses, the information about the indexes, and so 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dictionary contains data about the data in the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data warehouse defines the warehouse objects.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acts as a directory. This directory helps the decision support system to locate the contents of a data warehouse.</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31"/>
          <p:cNvSpPr txBox="1"/>
          <p:nvPr>
            <p:ph idx="1" type="body"/>
          </p:nvPr>
        </p:nvSpPr>
        <p:spPr>
          <a:xfrm>
            <a:off x="155575" y="84137"/>
            <a:ext cx="1203642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Types of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Metadata in a data warehouse fall into three major categories: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Operational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Extraction and Transformation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End-User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Operational Metadata.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for the data warehouse comes from several operational systems of the enterprise.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These source systems contain different data structures.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elements selected for the data warehouse have various field lengths and data types.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selecting data from the source systems for the data warehouse, you split records , combine parts of records from different source files, and deal with multiple coding schemes and field lengths.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you deliver information to the end-users, you must be able to tie that back to the original source data sets.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Operational metadata contain all of this information about the operational data sources.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32"/>
          <p:cNvSpPr txBox="1"/>
          <p:nvPr>
            <p:ph idx="1" type="body"/>
          </p:nvPr>
        </p:nvSpPr>
        <p:spPr>
          <a:xfrm>
            <a:off x="511175" y="719137"/>
            <a:ext cx="11298237"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Extraction and Transformation Metadata: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 </a:t>
            </a:r>
            <a:r>
              <a:rPr b="0" i="0" lang="en-US" sz="2600" u="none">
                <a:solidFill>
                  <a:schemeClr val="dk1"/>
                </a:solidFill>
                <a:latin typeface="Libre Baskerville"/>
                <a:ea typeface="Libre Baskerville"/>
                <a:cs typeface="Libre Baskerville"/>
                <a:sym typeface="Libre Baskerville"/>
              </a:rPr>
              <a:t>Extraction and transformation metadata contain data about the extraction of data from the source systems, namely, the extraction frequencies, extraction methods, and business rules for the data extraction.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Also, this category of metadata contains information about all the data transformations that take place in the data staging area.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End-User Metadata.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end-user metadata is the navigational map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It enables the end-users to find information from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end-user metadata allows the end-users to use their own business terminology and look for information in those ways in which they normally think of the business.</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3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92" name="Google Shape;992;p133"/>
          <p:cNvPicPr preferRelativeResize="0"/>
          <p:nvPr>
            <p:ph idx="1" type="body"/>
          </p:nvPr>
        </p:nvPicPr>
        <p:blipFill rotWithShape="1">
          <a:blip r:embed="rId3">
            <a:alphaModFix/>
          </a:blip>
          <a:srcRect b="0" l="0" r="0" t="0"/>
          <a:stretch/>
        </p:blipFill>
        <p:spPr>
          <a:xfrm>
            <a:off x="806450" y="1593850"/>
            <a:ext cx="6802437" cy="514826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998" name="Google Shape;998;p134"/>
          <p:cNvPicPr preferRelativeResize="0"/>
          <p:nvPr>
            <p:ph idx="1" type="body"/>
          </p:nvPr>
        </p:nvPicPr>
        <p:blipFill rotWithShape="1">
          <a:blip r:embed="rId3">
            <a:alphaModFix/>
          </a:blip>
          <a:srcRect b="0" l="0" r="0" t="0"/>
          <a:stretch/>
        </p:blipFill>
        <p:spPr>
          <a:xfrm>
            <a:off x="2649537" y="1476375"/>
            <a:ext cx="6989762" cy="497046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3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04" name="Google Shape;1004;p135"/>
          <p:cNvPicPr preferRelativeResize="0"/>
          <p:nvPr>
            <p:ph idx="1" type="body"/>
          </p:nvPr>
        </p:nvPicPr>
        <p:blipFill rotWithShape="1">
          <a:blip r:embed="rId3">
            <a:alphaModFix/>
          </a:blip>
          <a:srcRect b="0" l="0" r="0" t="0"/>
          <a:stretch/>
        </p:blipFill>
        <p:spPr>
          <a:xfrm>
            <a:off x="2190750" y="758825"/>
            <a:ext cx="5821362" cy="584358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3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10" name="Google Shape;1010;p136"/>
          <p:cNvPicPr preferRelativeResize="0"/>
          <p:nvPr>
            <p:ph idx="1" type="body"/>
          </p:nvPr>
        </p:nvPicPr>
        <p:blipFill rotWithShape="1">
          <a:blip r:embed="rId3">
            <a:alphaModFix/>
          </a:blip>
          <a:srcRect b="0" l="0" r="0" t="0"/>
          <a:stretch/>
        </p:blipFill>
        <p:spPr>
          <a:xfrm>
            <a:off x="852487" y="1690687"/>
            <a:ext cx="8120062" cy="5422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16" name="Google Shape;1016;p13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Data warehouse processes shown in the order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1. Source data structure definition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2. 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3. Initial reformatting/merging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4. Preliminary data cleansing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5. Data transformation and consolidation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6. Validation and quality check</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7. Data warehouse structure definition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8. Load image creation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5"/>
          <p:cNvSpPr txBox="1"/>
          <p:nvPr>
            <p:ph type="title"/>
          </p:nvPr>
        </p:nvSpPr>
        <p:spPr>
          <a:xfrm>
            <a:off x="2209800" y="609600"/>
            <a:ext cx="7772400" cy="6858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Scenario 2 : One Stop Shopping</a:t>
            </a:r>
            <a:endParaRPr/>
          </a:p>
        </p:txBody>
      </p:sp>
      <p:sp>
        <p:nvSpPr>
          <p:cNvPr id="448" name="Google Shape;448;p75"/>
          <p:cNvSpPr/>
          <p:nvPr/>
        </p:nvSpPr>
        <p:spPr>
          <a:xfrm>
            <a:off x="5105400" y="1981200"/>
            <a:ext cx="1981200" cy="3352800"/>
          </a:xfrm>
          <a:prstGeom prst="can">
            <a:avLst>
              <a:gd fmla="val 311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Database</a:t>
            </a:r>
            <a:endParaRPr b="0" i="0" sz="1400" u="none" cap="none" strike="noStrike">
              <a:solidFill>
                <a:srgbClr val="000000"/>
              </a:solidFill>
              <a:latin typeface="Arial"/>
              <a:ea typeface="Arial"/>
              <a:cs typeface="Arial"/>
              <a:sym typeface="Arial"/>
            </a:endParaRPr>
          </a:p>
        </p:txBody>
      </p:sp>
      <p:sp>
        <p:nvSpPr>
          <p:cNvPr id="449" name="Google Shape;449;p75"/>
          <p:cNvSpPr/>
          <p:nvPr/>
        </p:nvSpPr>
        <p:spPr>
          <a:xfrm>
            <a:off x="1905000" y="1905000"/>
            <a:ext cx="2133600" cy="7620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 Entry Operator</a:t>
            </a:r>
            <a:endParaRPr b="0" i="0" sz="1400" u="none" cap="none" strike="noStrike">
              <a:solidFill>
                <a:srgbClr val="000000"/>
              </a:solidFill>
              <a:latin typeface="Arial"/>
              <a:ea typeface="Arial"/>
              <a:cs typeface="Arial"/>
              <a:sym typeface="Arial"/>
            </a:endParaRPr>
          </a:p>
        </p:txBody>
      </p:sp>
      <p:sp>
        <p:nvSpPr>
          <p:cNvPr id="450" name="Google Shape;450;p75"/>
          <p:cNvSpPr/>
          <p:nvPr/>
        </p:nvSpPr>
        <p:spPr>
          <a:xfrm>
            <a:off x="1905000" y="4876800"/>
            <a:ext cx="22098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 Entry Operator</a:t>
            </a:r>
            <a:endParaRPr b="0" i="0" sz="1400" u="none" cap="none" strike="noStrike">
              <a:solidFill>
                <a:srgbClr val="000000"/>
              </a:solidFill>
              <a:latin typeface="Arial"/>
              <a:ea typeface="Arial"/>
              <a:cs typeface="Arial"/>
              <a:sym typeface="Arial"/>
            </a:endParaRPr>
          </a:p>
        </p:txBody>
      </p:sp>
      <p:sp>
        <p:nvSpPr>
          <p:cNvPr id="451" name="Google Shape;451;p75"/>
          <p:cNvSpPr/>
          <p:nvPr/>
        </p:nvSpPr>
        <p:spPr>
          <a:xfrm>
            <a:off x="8382000" y="3124200"/>
            <a:ext cx="17526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Management</a:t>
            </a:r>
            <a:endParaRPr b="0" i="0" sz="1400" u="none" cap="none" strike="noStrike">
              <a:solidFill>
                <a:srgbClr val="000000"/>
              </a:solidFill>
              <a:latin typeface="Arial"/>
              <a:ea typeface="Arial"/>
              <a:cs typeface="Arial"/>
              <a:sym typeface="Arial"/>
            </a:endParaRPr>
          </a:p>
        </p:txBody>
      </p:sp>
      <p:cxnSp>
        <p:nvCxnSpPr>
          <p:cNvPr id="452" name="Google Shape;452;p75"/>
          <p:cNvCxnSpPr/>
          <p:nvPr/>
        </p:nvCxnSpPr>
        <p:spPr>
          <a:xfrm>
            <a:off x="3048000" y="2667000"/>
            <a:ext cx="2057400" cy="762000"/>
          </a:xfrm>
          <a:prstGeom prst="straightConnector1">
            <a:avLst/>
          </a:prstGeom>
          <a:noFill/>
          <a:ln cap="flat" cmpd="sng" w="9525">
            <a:solidFill>
              <a:schemeClr val="dk1"/>
            </a:solidFill>
            <a:prstDash val="solid"/>
            <a:miter lim="800000"/>
            <a:headEnd len="sm" w="sm" type="none"/>
            <a:tailEnd len="sm" w="sm" type="none"/>
          </a:ln>
        </p:spPr>
      </p:cxnSp>
      <p:cxnSp>
        <p:nvCxnSpPr>
          <p:cNvPr id="453" name="Google Shape;453;p75"/>
          <p:cNvCxnSpPr/>
          <p:nvPr/>
        </p:nvCxnSpPr>
        <p:spPr>
          <a:xfrm flipH="1" rot="10800000">
            <a:off x="3048000" y="4038600"/>
            <a:ext cx="2057400" cy="838200"/>
          </a:xfrm>
          <a:prstGeom prst="straightConnector1">
            <a:avLst/>
          </a:prstGeom>
          <a:noFill/>
          <a:ln cap="flat" cmpd="sng" w="9525">
            <a:solidFill>
              <a:schemeClr val="dk1"/>
            </a:solidFill>
            <a:prstDash val="solid"/>
            <a:miter lim="800000"/>
            <a:headEnd len="sm" w="sm" type="none"/>
            <a:tailEnd len="sm" w="sm" type="none"/>
          </a:ln>
        </p:spPr>
      </p:cxnSp>
      <p:cxnSp>
        <p:nvCxnSpPr>
          <p:cNvPr id="454" name="Google Shape;454;p75"/>
          <p:cNvCxnSpPr/>
          <p:nvPr/>
        </p:nvCxnSpPr>
        <p:spPr>
          <a:xfrm>
            <a:off x="7086600" y="3657600"/>
            <a:ext cx="1295400" cy="0"/>
          </a:xfrm>
          <a:prstGeom prst="straightConnector1">
            <a:avLst/>
          </a:prstGeom>
          <a:noFill/>
          <a:ln cap="flat" cmpd="sng" w="9525">
            <a:solidFill>
              <a:schemeClr val="dk1"/>
            </a:solidFill>
            <a:prstDash val="solid"/>
            <a:miter lim="800000"/>
            <a:headEnd len="sm" w="sm" type="none"/>
            <a:tailEnd len="sm" w="sm" type="none"/>
          </a:ln>
        </p:spPr>
      </p:cxnSp>
      <p:sp>
        <p:nvSpPr>
          <p:cNvPr id="455" name="Google Shape;455;p75"/>
          <p:cNvSpPr/>
          <p:nvPr/>
        </p:nvSpPr>
        <p:spPr>
          <a:xfrm>
            <a:off x="1752600" y="3124200"/>
            <a:ext cx="1752600" cy="1143000"/>
          </a:xfrm>
          <a:prstGeom prst="irregularSeal1">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Wait</a:t>
            </a:r>
            <a:endParaRPr b="0" i="0" sz="1400" u="none" cap="none" strike="noStrike">
              <a:solidFill>
                <a:srgbClr val="000000"/>
              </a:solidFill>
              <a:latin typeface="Arial"/>
              <a:ea typeface="Arial"/>
              <a:cs typeface="Arial"/>
              <a:sym typeface="Arial"/>
            </a:endParaRPr>
          </a:p>
        </p:txBody>
      </p:sp>
      <p:sp>
        <p:nvSpPr>
          <p:cNvPr id="456" name="Google Shape;456;p75"/>
          <p:cNvSpPr txBox="1"/>
          <p:nvPr/>
        </p:nvSpPr>
        <p:spPr>
          <a:xfrm>
            <a:off x="7391400" y="2362200"/>
            <a:ext cx="838200" cy="91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3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22" name="Google Shape;1022;p13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Why is metadata especially important in a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it acts as the glue that connects all parts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Next, it provides information about the contents and structures to the developers.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Finally, it opens the door to the end-users and makes the contents recognizable in</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their own terms.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39"/>
          <p:cNvSpPr txBox="1"/>
          <p:nvPr>
            <p:ph type="title"/>
          </p:nvPr>
        </p:nvSpPr>
        <p:spPr>
          <a:xfrm>
            <a:off x="1219200" y="-7778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Flow of Data in Data Warehouse:</a:t>
            </a:r>
            <a:endParaRPr/>
          </a:p>
        </p:txBody>
      </p:sp>
      <p:pic>
        <p:nvPicPr>
          <p:cNvPr id="1028" name="Google Shape;1028;p139"/>
          <p:cNvPicPr preferRelativeResize="0"/>
          <p:nvPr/>
        </p:nvPicPr>
        <p:blipFill rotWithShape="1">
          <a:blip r:embed="rId3">
            <a:alphaModFix/>
          </a:blip>
          <a:srcRect b="0" l="0" r="0" t="0"/>
          <a:stretch/>
        </p:blipFill>
        <p:spPr>
          <a:xfrm>
            <a:off x="1219200" y="855662"/>
            <a:ext cx="8586787" cy="53752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4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34" name="Google Shape;1034;p140"/>
          <p:cNvSpPr txBox="1"/>
          <p:nvPr>
            <p:ph idx="1" type="body"/>
          </p:nvPr>
        </p:nvSpPr>
        <p:spPr>
          <a:xfrm>
            <a:off x="371475" y="-23812"/>
            <a:ext cx="110871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At the Data Source.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Source data governs the extraction of data for preparation and storage in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data staging </a:t>
            </a:r>
            <a:r>
              <a:rPr b="0" i="0" lang="en-US" sz="2600" u="none">
                <a:solidFill>
                  <a:schemeClr val="dk1"/>
                </a:solidFill>
                <a:latin typeface="Libre Baskerville"/>
                <a:ea typeface="Libre Baskerville"/>
                <a:cs typeface="Libre Baskerville"/>
                <a:sym typeface="Libre Baskerville"/>
              </a:rPr>
              <a:t>architectural component governs the transformation, cleansing, and integration of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In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data storage </a:t>
            </a:r>
            <a:r>
              <a:rPr b="0" i="0" lang="en-US" sz="2600" u="none">
                <a:solidFill>
                  <a:schemeClr val="dk1"/>
                </a:solidFill>
                <a:latin typeface="Libre Baskerville"/>
                <a:ea typeface="Libre Baskerville"/>
                <a:cs typeface="Libre Baskerville"/>
                <a:sym typeface="Libre Baskerville"/>
              </a:rPr>
              <a:t>architectural component includes the loading of data from the staging area and also storing the data in suitable formats for information delivery.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metadata </a:t>
            </a:r>
            <a:r>
              <a:rPr b="0" i="0" lang="en-US" sz="2600" u="none">
                <a:solidFill>
                  <a:schemeClr val="dk1"/>
                </a:solidFill>
                <a:latin typeface="Libre Baskerville"/>
                <a:ea typeface="Libre Baskerville"/>
                <a:cs typeface="Libre Baskerville"/>
                <a:sym typeface="Libre Baskerville"/>
              </a:rPr>
              <a:t>architectural component is also a storage mechanism to contain data about the data at every point of the flow of data from beginning to end.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At the User End.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t>
            </a:r>
            <a:r>
              <a:rPr b="0" i="1" lang="en-US" sz="2600" u="none">
                <a:solidFill>
                  <a:schemeClr val="dk1"/>
                </a:solidFill>
                <a:latin typeface="Libre Baskerville"/>
                <a:ea typeface="Libre Baskerville"/>
                <a:cs typeface="Libre Baskerville"/>
                <a:sym typeface="Libre Baskerville"/>
              </a:rPr>
              <a:t>information delivery </a:t>
            </a:r>
            <a:r>
              <a:rPr b="0" i="0" lang="en-US" sz="2600" u="none">
                <a:solidFill>
                  <a:schemeClr val="dk1"/>
                </a:solidFill>
                <a:latin typeface="Libre Baskerville"/>
                <a:ea typeface="Libre Baskerville"/>
                <a:cs typeface="Libre Baskerville"/>
                <a:sym typeface="Libre Baskerville"/>
              </a:rPr>
              <a:t>architectural component includes dependent data marts, special multidimensional databases, and a full range of query and reporting facilities.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4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The Management and Control Module</a:t>
            </a:r>
            <a:endParaRPr/>
          </a:p>
        </p:txBody>
      </p:sp>
      <p:sp>
        <p:nvSpPr>
          <p:cNvPr id="1040" name="Google Shape;1040;p14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component has two major functions: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first to constantly monitor all the ongoing operations, and next to step in and recover from problems when things go wrong.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4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TECHNICAL ARCHITECTURE of DW</a:t>
            </a:r>
            <a:endParaRPr/>
          </a:p>
        </p:txBody>
      </p:sp>
      <p:sp>
        <p:nvSpPr>
          <p:cNvPr id="1046" name="Google Shape;1046;p14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43"/>
          <p:cNvSpPr txBox="1"/>
          <p:nvPr>
            <p:ph type="title"/>
          </p:nvPr>
        </p:nvSpPr>
        <p:spPr>
          <a:xfrm>
            <a:off x="1219200" y="-717550"/>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52" name="Google Shape;1052;p143"/>
          <p:cNvSpPr txBox="1"/>
          <p:nvPr>
            <p:ph idx="1" type="body"/>
          </p:nvPr>
        </p:nvSpPr>
        <p:spPr>
          <a:xfrm>
            <a:off x="1058862" y="239712"/>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ARCHITECTURAL COMPONENTS: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structure that brings all the components of a data warehouse together is known as the architecture.</a:t>
            </a:r>
            <a:endParaRPr/>
          </a:p>
        </p:txBody>
      </p:sp>
      <p:pic>
        <p:nvPicPr>
          <p:cNvPr id="1053" name="Google Shape;1053;p143"/>
          <p:cNvPicPr preferRelativeResize="0"/>
          <p:nvPr/>
        </p:nvPicPr>
        <p:blipFill rotWithShape="1">
          <a:blip r:embed="rId3">
            <a:alphaModFix/>
          </a:blip>
          <a:srcRect b="0" l="0" r="0" t="0"/>
          <a:stretch/>
        </p:blipFill>
        <p:spPr>
          <a:xfrm>
            <a:off x="1058862" y="1643062"/>
            <a:ext cx="7915275" cy="50514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4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59" name="Google Shape;1059;p14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three major areas in the data warehouse are: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Data acquisition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Data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Information delivery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4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65" name="Google Shape;1065;p145"/>
          <p:cNvSpPr txBox="1"/>
          <p:nvPr>
            <p:ph idx="1" type="body"/>
          </p:nvPr>
        </p:nvSpPr>
        <p:spPr>
          <a:xfrm>
            <a:off x="419100" y="1447800"/>
            <a:ext cx="111633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Acquisition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covers the entire process of extracting data from the data sources, moving all the extracted data to the staging area, and preparing the data for loading into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two major architectural components identified earlier as part of this area are </a:t>
            </a:r>
            <a:r>
              <a:rPr b="0" i="1" lang="en-US" sz="2600" u="none">
                <a:solidFill>
                  <a:schemeClr val="dk1"/>
                </a:solidFill>
                <a:latin typeface="Libre Baskerville"/>
                <a:ea typeface="Libre Baskerville"/>
                <a:cs typeface="Libre Baskerville"/>
                <a:sym typeface="Libre Baskerville"/>
              </a:rPr>
              <a:t>source data </a:t>
            </a:r>
            <a:r>
              <a:rPr b="0" i="0" lang="en-US" sz="2600" u="none">
                <a:solidFill>
                  <a:schemeClr val="dk1"/>
                </a:solidFill>
                <a:latin typeface="Libre Baskerville"/>
                <a:ea typeface="Libre Baskerville"/>
                <a:cs typeface="Libre Baskerville"/>
                <a:sym typeface="Libre Baskerville"/>
              </a:rPr>
              <a:t>and </a:t>
            </a:r>
            <a:r>
              <a:rPr b="0" i="1" lang="en-US" sz="2600" u="none">
                <a:solidFill>
                  <a:schemeClr val="dk1"/>
                </a:solidFill>
                <a:latin typeface="Libre Baskerville"/>
                <a:ea typeface="Libre Baskerville"/>
                <a:cs typeface="Libre Baskerville"/>
                <a:sym typeface="Libre Baskerville"/>
              </a:rPr>
              <a:t>data staging.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functions and services in this area relate to these two architectural components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4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71" name="Google Shape;1071;p146"/>
          <p:cNvSpPr txBox="1"/>
          <p:nvPr>
            <p:ph idx="1" type="body"/>
          </p:nvPr>
        </p:nvSpPr>
        <p:spPr>
          <a:xfrm>
            <a:off x="785812" y="-225425"/>
            <a:ext cx="103632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1" i="1"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Flow</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In the data acquisition area, the data flow begins at the data sources and pauses at the staging area. After transformation and integration, the data is ready for loading into the data warehouse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Data Sources. </a:t>
            </a:r>
            <a:r>
              <a:rPr b="0" i="0" lang="en-US" sz="2600" u="none">
                <a:solidFill>
                  <a:schemeClr val="dk1"/>
                </a:solidFill>
                <a:latin typeface="Libre Baskerville"/>
                <a:ea typeface="Libre Baskerville"/>
                <a:cs typeface="Libre Baskerville"/>
                <a:sym typeface="Libre Baskerville"/>
              </a:rPr>
              <a:t>For the majority of data warehouses, the primary data source consists of  the enterprise’s operational systems.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Many of the operational systems at several enterprises are still legacy systems. Legacy data resides on hierarchical or network databases.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Extract data from these databases by using respective language of DBMS.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Some of the more recent operational systems run on the client/server architecture.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Usually, these systems are supported by relational DBMSs.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Here you may use an SQL-based language for extracting data.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4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077" name="Google Shape;1077;p147"/>
          <p:cNvPicPr preferRelativeResize="0"/>
          <p:nvPr>
            <p:ph idx="1" type="body"/>
          </p:nvPr>
        </p:nvPicPr>
        <p:blipFill rotWithShape="1">
          <a:blip r:embed="rId3">
            <a:alphaModFix/>
          </a:blip>
          <a:srcRect b="0" l="0" r="0" t="0"/>
          <a:stretch/>
        </p:blipFill>
        <p:spPr>
          <a:xfrm>
            <a:off x="1379537" y="1635125"/>
            <a:ext cx="6618287" cy="5059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2209800" y="609600"/>
            <a:ext cx="7772400" cy="6096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2</a:t>
            </a:r>
            <a:endParaRPr/>
          </a:p>
        </p:txBody>
      </p:sp>
      <p:sp>
        <p:nvSpPr>
          <p:cNvPr id="462" name="Google Shape;462;p76"/>
          <p:cNvSpPr txBox="1"/>
          <p:nvPr>
            <p:ph idx="1" type="body"/>
          </p:nvPr>
        </p:nvSpPr>
        <p:spPr>
          <a:xfrm>
            <a:off x="2209800" y="1600200"/>
            <a:ext cx="7848600" cy="3276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Extract data needed for analysis from operational database.</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Store it in warehouse.</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Refresh warehouse at regular interval so that it contains up to date information for analysis.</a:t>
            </a:r>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Warehouse will contain data with historical perspective.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48"/>
          <p:cNvSpPr txBox="1"/>
          <p:nvPr>
            <p:ph idx="1" type="body"/>
          </p:nvPr>
        </p:nvSpPr>
        <p:spPr>
          <a:xfrm>
            <a:off x="646112" y="4397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Intermediary Data Stores. </a:t>
            </a:r>
            <a:r>
              <a:rPr b="0" i="0" lang="en-US" sz="2600" u="none">
                <a:solidFill>
                  <a:schemeClr val="dk1"/>
                </a:solidFill>
                <a:latin typeface="Libre Baskerville"/>
                <a:ea typeface="Libre Baskerville"/>
                <a:cs typeface="Libre Baskerville"/>
                <a:sym typeface="Libre Baskerville"/>
              </a:rPr>
              <a:t>As data gets extracted from the data sources, it moves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through temporary files.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Sometimes, extracts of homogeneous data from several source applications are pulled into separate temporary files and then merged into another temporary</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file before moving it to the staging area.</a:t>
            </a:r>
            <a:endParaRPr/>
          </a:p>
          <a:p>
            <a:pPr indent="-132715" lvl="0" marL="273050" marR="0" rtl="0" algn="l">
              <a:lnSpc>
                <a:spcPct val="100000"/>
              </a:lnSpc>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49"/>
          <p:cNvSpPr txBox="1"/>
          <p:nvPr>
            <p:ph idx="1" type="body"/>
          </p:nvPr>
        </p:nvSpPr>
        <p:spPr>
          <a:xfrm>
            <a:off x="955675" y="80645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Staging Area. </a:t>
            </a:r>
            <a:endParaRPr b="0" i="1"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is the place where all the extracted data is put together and prepared for loading into the data warehouse.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staging area is like an assembly plant or a construction area.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 this area, you examine each extracted file, review the business rules,</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perform the various data transformation functions, sort and merge data, resolve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inconsistencies, and cleanse the data.</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When the data is finally prepared either for an enterprise wide data warehouse or one of the conformed data marts, the data temporarily resides in the staging area repository awaiting to be loaded into the data warehouse repository.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50"/>
          <p:cNvSpPr txBox="1"/>
          <p:nvPr>
            <p:ph type="title"/>
          </p:nvPr>
        </p:nvSpPr>
        <p:spPr>
          <a:xfrm>
            <a:off x="1219200" y="-330200"/>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1" lang="en-US" sz="4000" u="none">
                <a:solidFill>
                  <a:schemeClr val="dk2"/>
                </a:solidFill>
                <a:latin typeface="Libre Franklin"/>
                <a:ea typeface="Libre Franklin"/>
                <a:cs typeface="Libre Franklin"/>
                <a:sym typeface="Libre Franklin"/>
              </a:rPr>
              <a:t>Functions:</a:t>
            </a:r>
            <a:endParaRPr/>
          </a:p>
        </p:txBody>
      </p:sp>
      <p:sp>
        <p:nvSpPr>
          <p:cNvPr id="1093" name="Google Shape;1093;p150"/>
          <p:cNvSpPr txBox="1"/>
          <p:nvPr>
            <p:ph idx="1" type="body"/>
          </p:nvPr>
        </p:nvSpPr>
        <p:spPr>
          <a:xfrm>
            <a:off x="604837" y="595312"/>
            <a:ext cx="10544175"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Select data sources and determine the types of filters to be applied to individual</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sources Generate automatic extract files from operational systems using replication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     and other techniques</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Create intermediary files to store selected data to be merged later</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Transport extracted files from multiple platforms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automated job control services for creating extract files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Reformat input from outside sources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Reformat input from departmental data files, databases, and spreadsheets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Generate common application code for data extraction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inconsistencies for common data elements from multiple sources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51"/>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099" name="Google Shape;1099;p151"/>
          <p:cNvSpPr txBox="1"/>
          <p:nvPr>
            <p:ph idx="1" type="body"/>
          </p:nvPr>
        </p:nvSpPr>
        <p:spPr>
          <a:xfrm>
            <a:off x="1219200" y="6731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Transformation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Map input data to data for data warehouse repository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Clean data, de-duplicate, and merge/purge.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De-normalize extracted data structures as required by the dimensional model of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Convert data types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Calculate and derive attribute values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Check for referential integrity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Aggregate data as needed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missing values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Consolidate and integrate data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52"/>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05" name="Google Shape;1105;p15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Staging</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backup and recovery for staging area repositories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Sort and merge files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Create files as input to make changes to dimension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If data staging storage is a relational database, create and populate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Preserve audit trail to relate each data item in the data warehouse to input source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Resolve and create primary and foreign keys for load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Consolidate datasets and create flat files for loading through DBMS utilities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If staging area storage is a relational database, extract load files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53"/>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11" name="Google Shape;1111;p153"/>
          <p:cNvSpPr txBox="1"/>
          <p:nvPr>
            <p:ph idx="1" type="body"/>
          </p:nvPr>
        </p:nvSpPr>
        <p:spPr>
          <a:xfrm>
            <a:off x="1446212" y="274637"/>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Data Storage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covers the process of loading the data from the staging area into the data warehouse repository.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All functions for transforming and integrating the data are completed in</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data staging area.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prepared data in the data warehouse is like the finished product that is ready to be stacked in an industrial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1" i="1" lang="en-US" sz="2600" u="none">
                <a:solidFill>
                  <a:schemeClr val="dk1"/>
                </a:solidFill>
                <a:latin typeface="Libre Baskerville"/>
                <a:ea typeface="Libre Baskerville"/>
                <a:cs typeface="Libre Baskerville"/>
                <a:sym typeface="Libre Baskerville"/>
              </a:rPr>
              <a:t>Data Flow</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For data storage, the data flow begins at the data staging area. The transformed</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and integrated data is moved from the staging area to the data warehouse repository.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54"/>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17" name="Google Shape;1117;p154"/>
          <p:cNvPicPr preferRelativeResize="0"/>
          <p:nvPr>
            <p:ph idx="1" type="body"/>
          </p:nvPr>
        </p:nvPicPr>
        <p:blipFill rotWithShape="1">
          <a:blip r:embed="rId3">
            <a:alphaModFix/>
          </a:blip>
          <a:srcRect b="0" l="0" r="0" t="0"/>
          <a:stretch/>
        </p:blipFill>
        <p:spPr>
          <a:xfrm>
            <a:off x="1625600" y="1836737"/>
            <a:ext cx="5132387" cy="42703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55"/>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23" name="Google Shape;1123;p155"/>
          <p:cNvSpPr txBox="1"/>
          <p:nvPr>
            <p:ph idx="1" type="body"/>
          </p:nvPr>
        </p:nvSpPr>
        <p:spPr>
          <a:xfrm>
            <a:off x="1219200" y="6477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List of Functions and Services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Load data for full refreshes of data warehouse tables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Perform incremental loads at regular prescribed intervals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Support loading into multiple tables at the detailed and summarized levels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Optimize the loading process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automated job control services for loading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backup and recovery for the data warehouse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Provide security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Monitor and fine-tune the database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Periodically archive data from the database according to preset conditions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56"/>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29" name="Google Shape;1129;p156"/>
          <p:cNvSpPr txBox="1"/>
          <p:nvPr>
            <p:ph idx="1" type="body"/>
          </p:nvPr>
        </p:nvSpPr>
        <p:spPr>
          <a:xfrm>
            <a:off x="573087" y="1447800"/>
            <a:ext cx="11009312"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Information Delivery</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This area spans a broad spectrum of many different methods of making information available to users.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For your users, the information delivery component is the data warehouse.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They do not come into contact with the other components directly.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For the users, the strength of your data warehouse architecture is mainly concentrated in the robustness and flexibility of the information delivery component.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57"/>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35" name="Google Shape;1135;p15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1" lang="en-US" sz="2600" u="none">
                <a:solidFill>
                  <a:schemeClr val="dk1"/>
                </a:solidFill>
                <a:latin typeface="Libre Baskerville"/>
                <a:ea typeface="Libre Baskerville"/>
                <a:cs typeface="Libre Baskerville"/>
                <a:sym typeface="Libre Baskerville"/>
              </a:rPr>
              <a:t>Flow. </a:t>
            </a:r>
            <a:r>
              <a:rPr b="0" i="0" lang="en-US" sz="2600" u="none">
                <a:solidFill>
                  <a:schemeClr val="dk1"/>
                </a:solidFill>
                <a:latin typeface="Libre Baskerville"/>
                <a:ea typeface="Libre Baskerville"/>
                <a:cs typeface="Libre Baskerville"/>
                <a:sym typeface="Libre Baskerville"/>
              </a:rPr>
              <a:t>For information delivery, the data flow begins at the enterprise-wide data warehouse and the dependent data marts when the design is based on the top-down technique.</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When the design follows the bottom-up method, the data flow starts at the set of conformed data marts.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2209800" y="609600"/>
            <a:ext cx="7772400" cy="4572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Solution 2</a:t>
            </a:r>
            <a:endParaRPr/>
          </a:p>
        </p:txBody>
      </p:sp>
      <p:sp>
        <p:nvSpPr>
          <p:cNvPr id="468" name="Google Shape;468;p77"/>
          <p:cNvSpPr/>
          <p:nvPr/>
        </p:nvSpPr>
        <p:spPr>
          <a:xfrm>
            <a:off x="3962400" y="2362200"/>
            <a:ext cx="1447800" cy="2514600"/>
          </a:xfrm>
          <a:prstGeom prst="can">
            <a:avLst>
              <a:gd fmla="val 2986"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database</a:t>
            </a:r>
            <a:endParaRPr b="0" i="0" sz="1400" u="none" cap="none" strike="noStrike">
              <a:solidFill>
                <a:srgbClr val="000000"/>
              </a:solidFill>
              <a:latin typeface="Arial"/>
              <a:ea typeface="Arial"/>
              <a:cs typeface="Arial"/>
              <a:sym typeface="Arial"/>
            </a:endParaRPr>
          </a:p>
        </p:txBody>
      </p:sp>
      <p:sp>
        <p:nvSpPr>
          <p:cNvPr id="469" name="Google Shape;469;p77"/>
          <p:cNvSpPr/>
          <p:nvPr/>
        </p:nvSpPr>
        <p:spPr>
          <a:xfrm>
            <a:off x="6553200" y="2362200"/>
            <a:ext cx="1371600" cy="2514600"/>
          </a:xfrm>
          <a:prstGeom prst="can">
            <a:avLst>
              <a:gd fmla="val 2565"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470" name="Google Shape;470;p77"/>
          <p:cNvSpPr/>
          <p:nvPr/>
        </p:nvSpPr>
        <p:spPr>
          <a:xfrm>
            <a:off x="5562600" y="2895600"/>
            <a:ext cx="914400" cy="1371600"/>
          </a:xfrm>
          <a:prstGeom prst="rightArrow">
            <a:avLst>
              <a:gd fmla="val 5000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p:txBody>
      </p:sp>
      <p:sp>
        <p:nvSpPr>
          <p:cNvPr id="471" name="Google Shape;471;p77"/>
          <p:cNvSpPr/>
          <p:nvPr/>
        </p:nvSpPr>
        <p:spPr>
          <a:xfrm>
            <a:off x="1905000" y="5029200"/>
            <a:ext cx="1600200" cy="9144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Entry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Operator</a:t>
            </a:r>
            <a:endParaRPr b="0" i="0" sz="1400" u="none" cap="none" strike="noStrike">
              <a:solidFill>
                <a:srgbClr val="000000"/>
              </a:solidFill>
              <a:latin typeface="Arial"/>
              <a:ea typeface="Arial"/>
              <a:cs typeface="Arial"/>
              <a:sym typeface="Arial"/>
            </a:endParaRPr>
          </a:p>
        </p:txBody>
      </p:sp>
      <p:sp>
        <p:nvSpPr>
          <p:cNvPr id="472" name="Google Shape;472;p77"/>
          <p:cNvSpPr/>
          <p:nvPr/>
        </p:nvSpPr>
        <p:spPr>
          <a:xfrm>
            <a:off x="1828800" y="1600200"/>
            <a:ext cx="16002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Data Entry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Operator</a:t>
            </a:r>
            <a:endParaRPr b="0" i="0" sz="1400" u="none" cap="none" strike="noStrike">
              <a:solidFill>
                <a:srgbClr val="000000"/>
              </a:solidFill>
              <a:latin typeface="Arial"/>
              <a:ea typeface="Arial"/>
              <a:cs typeface="Arial"/>
              <a:sym typeface="Arial"/>
            </a:endParaRPr>
          </a:p>
        </p:txBody>
      </p:sp>
      <p:sp>
        <p:nvSpPr>
          <p:cNvPr id="473" name="Google Shape;473;p77"/>
          <p:cNvSpPr/>
          <p:nvPr/>
        </p:nvSpPr>
        <p:spPr>
          <a:xfrm>
            <a:off x="8763000" y="3200400"/>
            <a:ext cx="1600200" cy="8382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p:txBody>
      </p:sp>
      <p:cxnSp>
        <p:nvCxnSpPr>
          <p:cNvPr id="474" name="Google Shape;474;p77"/>
          <p:cNvCxnSpPr/>
          <p:nvPr/>
        </p:nvCxnSpPr>
        <p:spPr>
          <a:xfrm>
            <a:off x="2743200" y="2438400"/>
            <a:ext cx="1219200" cy="685800"/>
          </a:xfrm>
          <a:prstGeom prst="straightConnector1">
            <a:avLst/>
          </a:prstGeom>
          <a:noFill/>
          <a:ln cap="flat" cmpd="sng" w="9525">
            <a:solidFill>
              <a:schemeClr val="dk1"/>
            </a:solidFill>
            <a:prstDash val="solid"/>
            <a:miter lim="800000"/>
            <a:headEnd len="sm" w="sm" type="none"/>
            <a:tailEnd len="sm" w="sm" type="none"/>
          </a:ln>
        </p:spPr>
      </p:cxnSp>
      <p:cxnSp>
        <p:nvCxnSpPr>
          <p:cNvPr id="475" name="Google Shape;475;p77"/>
          <p:cNvCxnSpPr/>
          <p:nvPr/>
        </p:nvCxnSpPr>
        <p:spPr>
          <a:xfrm flipH="1" rot="10800000">
            <a:off x="2895600" y="4191000"/>
            <a:ext cx="1066800" cy="838200"/>
          </a:xfrm>
          <a:prstGeom prst="straightConnector1">
            <a:avLst/>
          </a:prstGeom>
          <a:noFill/>
          <a:ln cap="flat" cmpd="sng" w="9525">
            <a:solidFill>
              <a:schemeClr val="dk1"/>
            </a:solidFill>
            <a:prstDash val="solid"/>
            <a:miter lim="800000"/>
            <a:headEnd len="sm" w="sm" type="none"/>
            <a:tailEnd len="sm" w="sm" type="none"/>
          </a:ln>
        </p:spPr>
      </p:cxnSp>
      <p:cxnSp>
        <p:nvCxnSpPr>
          <p:cNvPr id="476" name="Google Shape;476;p77"/>
          <p:cNvCxnSpPr/>
          <p:nvPr/>
        </p:nvCxnSpPr>
        <p:spPr>
          <a:xfrm>
            <a:off x="7924800" y="3581400"/>
            <a:ext cx="838200" cy="0"/>
          </a:xfrm>
          <a:prstGeom prst="straightConnector1">
            <a:avLst/>
          </a:prstGeom>
          <a:noFill/>
          <a:ln cap="flat" cmpd="sng" w="9525">
            <a:solidFill>
              <a:schemeClr val="dk1"/>
            </a:solidFill>
            <a:prstDash val="solid"/>
            <a:miter lim="800000"/>
            <a:headEnd len="sm" w="sm" type="none"/>
            <a:tailEnd len="sm" w="sm" type="none"/>
          </a:ln>
        </p:spPr>
      </p:cxnSp>
      <p:sp>
        <p:nvSpPr>
          <p:cNvPr id="477" name="Google Shape;477;p77"/>
          <p:cNvSpPr txBox="1"/>
          <p:nvPr/>
        </p:nvSpPr>
        <p:spPr>
          <a:xfrm>
            <a:off x="8077200" y="2286000"/>
            <a:ext cx="7620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Report</a:t>
            </a:r>
            <a:endParaRPr b="0" i="0" sz="1400" u="none" cap="none" strike="noStrike">
              <a:solidFill>
                <a:srgbClr val="000000"/>
              </a:solidFill>
              <a:latin typeface="Arial"/>
              <a:ea typeface="Arial"/>
              <a:cs typeface="Arial"/>
              <a:sym typeface="Arial"/>
            </a:endParaRPr>
          </a:p>
        </p:txBody>
      </p:sp>
      <p:sp>
        <p:nvSpPr>
          <p:cNvPr id="478" name="Google Shape;478;p77"/>
          <p:cNvSpPr txBox="1"/>
          <p:nvPr/>
        </p:nvSpPr>
        <p:spPr>
          <a:xfrm>
            <a:off x="1905000" y="3276600"/>
            <a:ext cx="16764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Transaction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58"/>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41" name="Google Shape;1141;p158"/>
          <p:cNvPicPr preferRelativeResize="0"/>
          <p:nvPr>
            <p:ph idx="1" type="body"/>
          </p:nvPr>
        </p:nvPicPr>
        <p:blipFill rotWithShape="1">
          <a:blip r:embed="rId3">
            <a:alphaModFix/>
          </a:blip>
          <a:srcRect b="0" l="0" r="0" t="0"/>
          <a:stretch/>
        </p:blipFill>
        <p:spPr>
          <a:xfrm>
            <a:off x="1104900" y="1831975"/>
            <a:ext cx="7078662" cy="475456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59"/>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pic>
        <p:nvPicPr>
          <p:cNvPr id="1147" name="Google Shape;1147;p159"/>
          <p:cNvPicPr preferRelativeResize="0"/>
          <p:nvPr>
            <p:ph idx="1" type="body"/>
          </p:nvPr>
        </p:nvPicPr>
        <p:blipFill rotWithShape="1">
          <a:blip r:embed="rId3">
            <a:alphaModFix/>
          </a:blip>
          <a:srcRect b="0" l="0" r="0" t="0"/>
          <a:stretch/>
        </p:blipFill>
        <p:spPr>
          <a:xfrm>
            <a:off x="1928812" y="1008062"/>
            <a:ext cx="6518275" cy="536098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60"/>
          <p:cNvSpPr txBox="1"/>
          <p:nvPr>
            <p:ph type="title"/>
          </p:nvPr>
        </p:nvSpPr>
        <p:spPr>
          <a:xfrm>
            <a:off x="1219200" y="274637"/>
            <a:ext cx="103632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SzPts val="1400"/>
              <a:buNone/>
            </a:pPr>
            <a:r>
              <a:t/>
            </a:r>
            <a:endParaRPr sz="4000">
              <a:solidFill>
                <a:schemeClr val="dk2"/>
              </a:solidFill>
              <a:latin typeface="Libre Franklin"/>
              <a:ea typeface="Libre Franklin"/>
              <a:cs typeface="Libre Franklin"/>
              <a:sym typeface="Libre Franklin"/>
            </a:endParaRPr>
          </a:p>
        </p:txBody>
      </p:sp>
      <p:sp>
        <p:nvSpPr>
          <p:cNvPr id="1153" name="Google Shape;1153;p160"/>
          <p:cNvSpPr txBox="1"/>
          <p:nvPr>
            <p:ph idx="1" type="body"/>
          </p:nvPr>
        </p:nvSpPr>
        <p:spPr>
          <a:xfrm>
            <a:off x="263525" y="0"/>
            <a:ext cx="11809412"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Noto Sans Symbols"/>
              <a:buNone/>
            </a:pPr>
            <a:r>
              <a:rPr b="1" i="0" lang="en-US" sz="2400" u="none">
                <a:solidFill>
                  <a:schemeClr val="dk1"/>
                </a:solidFill>
                <a:latin typeface="Libre Baskerville"/>
                <a:ea typeface="Libre Baskerville"/>
                <a:cs typeface="Libre Baskerville"/>
                <a:sym typeface="Libre Baskerville"/>
              </a:rPr>
              <a:t>Functions: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Provide security to control information access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Monitor user access to improve service and for future enhancements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Allow users to browse data warehouse content</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Simplify access by hiding internal complexities of data storage from users.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Automatically reformat queries for optimal execution</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Enable queries to be aware of aggregate tables for faster results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Govern queries and control runaway queries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self-service report generation for users, consisting of a variety of flexible</a:t>
            </a:r>
            <a:endParaRPr/>
          </a:p>
          <a:p>
            <a:pPr indent="0" lvl="0" marL="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options to create, schedule, and run reports</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Store result sets of queries and reports for future use</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multiple levels of data granularity</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Provide event triggers to monitor data loading</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Make provision for the users to perform complex analysis through online analytical processing (OLAP)</a:t>
            </a:r>
            <a:endParaRPr/>
          </a:p>
          <a:p>
            <a:pPr indent="-129540" lvl="0" marL="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Enable data feeds to downstream, specialized decisions support systems such as EIS</a:t>
            </a:r>
            <a:endParaRPr/>
          </a:p>
          <a:p>
            <a:pPr indent="0" lvl="0" marL="0" marR="0" rtl="0" algn="l">
              <a:lnSpc>
                <a:spcPct val="10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    and data mining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66"/>
        </a:solidFill>
      </p:bgPr>
    </p:bg>
    <p:spTree>
      <p:nvGrpSpPr>
        <p:cNvPr id="1159" name="Shape 1159"/>
        <p:cNvGrpSpPr/>
        <p:nvPr/>
      </p:nvGrpSpPr>
      <p:grpSpPr>
        <a:xfrm>
          <a:off x="0" y="0"/>
          <a:ext cx="0" cy="0"/>
          <a:chOff x="0" y="0"/>
          <a:chExt cx="0" cy="0"/>
        </a:xfrm>
      </p:grpSpPr>
      <p:sp>
        <p:nvSpPr>
          <p:cNvPr id="1160" name="Google Shape;1160;p161"/>
          <p:cNvSpPr txBox="1"/>
          <p:nvPr/>
        </p:nvSpPr>
        <p:spPr>
          <a:xfrm>
            <a:off x="4648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1" name="Google Shape;1161;p161"/>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Data Mining: Concepts and Techniques</a:t>
            </a:r>
            <a:endParaRPr b="0" i="0" sz="1400" u="none" cap="none" strike="noStrike">
              <a:solidFill>
                <a:srgbClr val="000000"/>
              </a:solidFill>
              <a:latin typeface="Arial"/>
              <a:ea typeface="Arial"/>
              <a:cs typeface="Arial"/>
              <a:sym typeface="Arial"/>
            </a:endParaRPr>
          </a:p>
        </p:txBody>
      </p:sp>
      <p:sp>
        <p:nvSpPr>
          <p:cNvPr id="1162" name="Google Shape;1162;p161"/>
          <p:cNvSpPr/>
          <p:nvPr/>
        </p:nvSpPr>
        <p:spPr>
          <a:xfrm>
            <a:off x="4648200" y="2895600"/>
            <a:ext cx="2011362" cy="1600200"/>
          </a:xfrm>
          <a:prstGeom prst="flowChartMagneticDisk">
            <a:avLst/>
          </a:prstGeom>
          <a:solidFill>
            <a:srgbClr val="6666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3" name="Google Shape;1163;p161"/>
          <p:cNvSpPr txBox="1"/>
          <p:nvPr/>
        </p:nvSpPr>
        <p:spPr>
          <a:xfrm>
            <a:off x="1828800" y="457200"/>
            <a:ext cx="8534400" cy="609600"/>
          </a:xfrm>
          <a:prstGeom prst="rect">
            <a:avLst/>
          </a:prstGeom>
          <a:solidFill>
            <a:srgbClr val="000066"/>
          </a:solidFill>
          <a:ln>
            <a:noFill/>
          </a:ln>
        </p:spPr>
        <p:txBody>
          <a:bodyPr anchorCtr="0" anchor="b" bIns="46075" lIns="92150" spcFirstLastPara="1" rIns="92150" wrap="square" tIns="46075">
            <a:noAutofit/>
          </a:bodyPr>
          <a:lstStyle/>
          <a:p>
            <a:pPr indent="0" lvl="0" marL="0" marR="0" rtl="0" algn="ctr">
              <a:lnSpc>
                <a:spcPct val="100000"/>
              </a:lnSpc>
              <a:spcBef>
                <a:spcPts val="0"/>
              </a:spcBef>
              <a:spcAft>
                <a:spcPts val="0"/>
              </a:spcAft>
              <a:buClr>
                <a:srgbClr val="FFCC00"/>
              </a:buClr>
              <a:buSzPts val="3200"/>
              <a:buFont typeface="Times New Roman"/>
              <a:buNone/>
            </a:pPr>
            <a:r>
              <a:rPr b="1" i="0" lang="en-US" sz="3200" u="none" cap="none" strike="noStrike">
                <a:solidFill>
                  <a:srgbClr val="FFCC00"/>
                </a:solidFill>
                <a:latin typeface="Times New Roman"/>
                <a:ea typeface="Times New Roman"/>
                <a:cs typeface="Times New Roman"/>
                <a:sym typeface="Times New Roman"/>
              </a:rPr>
              <a:t>Data Warehouse: A Multi-Tiered Architecture</a:t>
            </a:r>
            <a:endParaRPr b="0" i="0" sz="1400" u="none" cap="none" strike="noStrike">
              <a:solidFill>
                <a:srgbClr val="000000"/>
              </a:solidFill>
              <a:latin typeface="Arial"/>
              <a:ea typeface="Arial"/>
              <a:cs typeface="Arial"/>
              <a:sym typeface="Arial"/>
            </a:endParaRPr>
          </a:p>
        </p:txBody>
      </p:sp>
      <p:sp>
        <p:nvSpPr>
          <p:cNvPr id="1164" name="Google Shape;1164;p161"/>
          <p:cNvSpPr txBox="1"/>
          <p:nvPr/>
        </p:nvSpPr>
        <p:spPr>
          <a:xfrm>
            <a:off x="2819400" y="838200"/>
            <a:ext cx="6705600" cy="388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5" name="Google Shape;1165;p161"/>
          <p:cNvSpPr txBox="1"/>
          <p:nvPr/>
        </p:nvSpPr>
        <p:spPr>
          <a:xfrm>
            <a:off x="4876800" y="3429000"/>
            <a:ext cx="1555750" cy="823912"/>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1166" name="Google Shape;1166;p161"/>
          <p:cNvSpPr/>
          <p:nvPr/>
        </p:nvSpPr>
        <p:spPr>
          <a:xfrm>
            <a:off x="8305800" y="2057400"/>
            <a:ext cx="1968500" cy="3568700"/>
          </a:xfrm>
          <a:prstGeom prst="ellipse">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67" name="Google Shape;1167;p161"/>
          <p:cNvSpPr/>
          <p:nvPr/>
        </p:nvSpPr>
        <p:spPr>
          <a:xfrm>
            <a:off x="7016750" y="3206750"/>
            <a:ext cx="901700" cy="749300"/>
          </a:xfrm>
          <a:prstGeom prst="rightArrow">
            <a:avLst>
              <a:gd fmla="val 10802" name="adj1"/>
              <a:gd fmla="val 2699" name="adj2"/>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168" name="Google Shape;1168;p161"/>
          <p:cNvGrpSpPr/>
          <p:nvPr/>
        </p:nvGrpSpPr>
        <p:grpSpPr>
          <a:xfrm>
            <a:off x="3421062" y="2667000"/>
            <a:ext cx="1230312" cy="2190750"/>
            <a:chOff x="1195" y="1680"/>
            <a:chExt cx="775" cy="1380"/>
          </a:xfrm>
        </p:grpSpPr>
        <p:sp>
          <p:nvSpPr>
            <p:cNvPr id="1169" name="Google Shape;1169;p161"/>
            <p:cNvSpPr/>
            <p:nvPr/>
          </p:nvSpPr>
          <p:spPr>
            <a:xfrm>
              <a:off x="1214" y="1680"/>
              <a:ext cx="756" cy="1380"/>
            </a:xfrm>
            <a:prstGeom prst="rightArrow">
              <a:avLst>
                <a:gd fmla="val 10800" name="adj1"/>
                <a:gd fmla="val 2699" name="adj2"/>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0" name="Google Shape;1170;p161"/>
            <p:cNvSpPr txBox="1"/>
            <p:nvPr/>
          </p:nvSpPr>
          <p:spPr>
            <a:xfrm>
              <a:off x="1195" y="1997"/>
              <a:ext cx="726" cy="75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Load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Refresh</a:t>
              </a:r>
              <a:endParaRPr b="0" i="0" sz="1400" u="none" cap="none" strike="noStrike">
                <a:solidFill>
                  <a:srgbClr val="000000"/>
                </a:solidFill>
                <a:latin typeface="Arial"/>
                <a:ea typeface="Arial"/>
                <a:cs typeface="Arial"/>
                <a:sym typeface="Arial"/>
              </a:endParaRPr>
            </a:p>
          </p:txBody>
        </p:sp>
      </p:grpSp>
      <p:sp>
        <p:nvSpPr>
          <p:cNvPr id="1171" name="Google Shape;1171;p161"/>
          <p:cNvSpPr txBox="1"/>
          <p:nvPr/>
        </p:nvSpPr>
        <p:spPr>
          <a:xfrm>
            <a:off x="6477000" y="6172200"/>
            <a:ext cx="1905000"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OLAP Engine</a:t>
            </a:r>
            <a:endParaRPr b="0" i="0" sz="1400" u="none" cap="none" strike="noStrike">
              <a:solidFill>
                <a:srgbClr val="000000"/>
              </a:solidFill>
              <a:latin typeface="Arial"/>
              <a:ea typeface="Arial"/>
              <a:cs typeface="Arial"/>
              <a:sym typeface="Arial"/>
            </a:endParaRPr>
          </a:p>
        </p:txBody>
      </p:sp>
      <p:sp>
        <p:nvSpPr>
          <p:cNvPr id="1172" name="Google Shape;1172;p161"/>
          <p:cNvSpPr txBox="1"/>
          <p:nvPr/>
        </p:nvSpPr>
        <p:spPr>
          <a:xfrm>
            <a:off x="8609012" y="2743200"/>
            <a:ext cx="1700212" cy="1555750"/>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Query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Reports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mining</a:t>
            </a:r>
            <a:endParaRPr b="0" i="0" sz="1400" u="none" cap="none" strike="noStrike">
              <a:solidFill>
                <a:srgbClr val="000000"/>
              </a:solidFill>
              <a:latin typeface="Arial"/>
              <a:ea typeface="Arial"/>
              <a:cs typeface="Arial"/>
              <a:sym typeface="Arial"/>
            </a:endParaRPr>
          </a:p>
        </p:txBody>
      </p:sp>
      <p:sp>
        <p:nvSpPr>
          <p:cNvPr id="1173" name="Google Shape;1173;p161"/>
          <p:cNvSpPr txBox="1"/>
          <p:nvPr/>
        </p:nvSpPr>
        <p:spPr>
          <a:xfrm>
            <a:off x="5257800" y="1676400"/>
            <a:ext cx="1143000" cy="990600"/>
          </a:xfrm>
          <a:prstGeom prst="rect">
            <a:avLst/>
          </a:prstGeom>
          <a:solidFill>
            <a:srgbClr val="FCFEB9"/>
          </a:solidFill>
          <a:ln cap="sq" cmpd="sng" w="12600">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Monitor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&amp;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Integrator</a:t>
            </a:r>
            <a:endParaRPr b="0" i="0" sz="1400" u="none" cap="none" strike="noStrike">
              <a:solidFill>
                <a:srgbClr val="000000"/>
              </a:solidFill>
              <a:latin typeface="Arial"/>
              <a:ea typeface="Arial"/>
              <a:cs typeface="Arial"/>
              <a:sym typeface="Arial"/>
            </a:endParaRPr>
          </a:p>
        </p:txBody>
      </p:sp>
      <p:grpSp>
        <p:nvGrpSpPr>
          <p:cNvPr id="1174" name="Google Shape;1174;p161"/>
          <p:cNvGrpSpPr/>
          <p:nvPr/>
        </p:nvGrpSpPr>
        <p:grpSpPr>
          <a:xfrm>
            <a:off x="3733800" y="1676400"/>
            <a:ext cx="925512" cy="908050"/>
            <a:chOff x="1392" y="1056"/>
            <a:chExt cx="583" cy="572"/>
          </a:xfrm>
        </p:grpSpPr>
        <p:sp>
          <p:nvSpPr>
            <p:cNvPr id="1175" name="Google Shape;1175;p161"/>
            <p:cNvSpPr/>
            <p:nvPr/>
          </p:nvSpPr>
          <p:spPr>
            <a:xfrm>
              <a:off x="1395" y="1425"/>
              <a:ext cx="576" cy="203"/>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6" name="Google Shape;1176;p161"/>
            <p:cNvSpPr/>
            <p:nvPr/>
          </p:nvSpPr>
          <p:spPr>
            <a:xfrm>
              <a:off x="1392" y="1184"/>
              <a:ext cx="583" cy="354"/>
            </a:xfrm>
            <a:custGeom>
              <a:rect b="b" l="l" r="r" t="t"/>
              <a:pathLst>
                <a:path extrusionOk="0" h="413" w="769">
                  <a:moveTo>
                    <a:pt x="12" y="412"/>
                  </a:moveTo>
                  <a:lnTo>
                    <a:pt x="0" y="318"/>
                  </a:lnTo>
                  <a:lnTo>
                    <a:pt x="0" y="244"/>
                  </a:lnTo>
                  <a:lnTo>
                    <a:pt x="0" y="147"/>
                  </a:lnTo>
                  <a:lnTo>
                    <a:pt x="0" y="73"/>
                  </a:lnTo>
                  <a:lnTo>
                    <a:pt x="0" y="0"/>
                  </a:lnTo>
                  <a:lnTo>
                    <a:pt x="768" y="10"/>
                  </a:lnTo>
                  <a:lnTo>
                    <a:pt x="768" y="412"/>
                  </a:lnTo>
                </a:path>
              </a:pathLst>
            </a:custGeom>
            <a:solidFill>
              <a:srgbClr val="FCFEB9"/>
            </a:solidFill>
            <a:ln cap="rnd" cmpd="sng" w="126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77" name="Google Shape;1177;p161"/>
            <p:cNvSpPr/>
            <p:nvPr/>
          </p:nvSpPr>
          <p:spPr>
            <a:xfrm>
              <a:off x="1395" y="1056"/>
              <a:ext cx="576" cy="221"/>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sp>
        <p:nvSpPr>
          <p:cNvPr id="1178" name="Google Shape;1178;p161"/>
          <p:cNvSpPr txBox="1"/>
          <p:nvPr/>
        </p:nvSpPr>
        <p:spPr>
          <a:xfrm>
            <a:off x="3808412" y="2057400"/>
            <a:ext cx="854075" cy="2746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Metadata</a:t>
            </a:r>
            <a:endParaRPr b="0" i="0" sz="1400" u="none" cap="none" strike="noStrike">
              <a:solidFill>
                <a:srgbClr val="000000"/>
              </a:solidFill>
              <a:latin typeface="Arial"/>
              <a:ea typeface="Arial"/>
              <a:cs typeface="Arial"/>
              <a:sym typeface="Arial"/>
            </a:endParaRPr>
          </a:p>
        </p:txBody>
      </p:sp>
      <p:cxnSp>
        <p:nvCxnSpPr>
          <p:cNvPr id="1179" name="Google Shape;1179;p161"/>
          <p:cNvCxnSpPr/>
          <p:nvPr/>
        </p:nvCxnSpPr>
        <p:spPr>
          <a:xfrm>
            <a:off x="4648200" y="2133600"/>
            <a:ext cx="609600" cy="1587"/>
          </a:xfrm>
          <a:prstGeom prst="straightConnector1">
            <a:avLst/>
          </a:prstGeom>
          <a:noFill/>
          <a:ln cap="sq" cmpd="sng" w="12600">
            <a:solidFill>
              <a:srgbClr val="FFFFFF"/>
            </a:solidFill>
            <a:prstDash val="solid"/>
            <a:miter lim="800000"/>
            <a:headEnd len="med" w="med" type="stealth"/>
            <a:tailEnd len="med" w="med" type="stealth"/>
          </a:ln>
        </p:spPr>
      </p:cxnSp>
      <p:sp>
        <p:nvSpPr>
          <p:cNvPr id="1180" name="Google Shape;1180;p161"/>
          <p:cNvSpPr txBox="1"/>
          <p:nvPr/>
        </p:nvSpPr>
        <p:spPr>
          <a:xfrm>
            <a:off x="1703387" y="6096000"/>
            <a:ext cx="1803400" cy="45878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Sources</a:t>
            </a:r>
            <a:endParaRPr b="0" i="0" sz="1400" u="none" cap="none" strike="noStrike">
              <a:solidFill>
                <a:srgbClr val="000000"/>
              </a:solidFill>
              <a:latin typeface="Arial"/>
              <a:ea typeface="Arial"/>
              <a:cs typeface="Arial"/>
              <a:sym typeface="Arial"/>
            </a:endParaRPr>
          </a:p>
        </p:txBody>
      </p:sp>
      <p:sp>
        <p:nvSpPr>
          <p:cNvPr id="1181" name="Google Shape;1181;p161"/>
          <p:cNvSpPr txBox="1"/>
          <p:nvPr/>
        </p:nvSpPr>
        <p:spPr>
          <a:xfrm>
            <a:off x="8456612" y="6172200"/>
            <a:ext cx="2025650"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Front-End Tools</a:t>
            </a:r>
            <a:endParaRPr b="0" i="0" sz="1400" u="none" cap="none" strike="noStrike">
              <a:solidFill>
                <a:srgbClr val="000000"/>
              </a:solidFill>
              <a:latin typeface="Arial"/>
              <a:ea typeface="Arial"/>
              <a:cs typeface="Arial"/>
              <a:sym typeface="Arial"/>
            </a:endParaRPr>
          </a:p>
        </p:txBody>
      </p:sp>
      <p:sp>
        <p:nvSpPr>
          <p:cNvPr id="1182" name="Google Shape;1182;p161"/>
          <p:cNvSpPr txBox="1"/>
          <p:nvPr/>
        </p:nvSpPr>
        <p:spPr>
          <a:xfrm>
            <a:off x="6992937" y="3336925"/>
            <a:ext cx="879475" cy="458787"/>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183" name="Google Shape;1183;p161"/>
          <p:cNvSpPr/>
          <p:nvPr/>
        </p:nvSpPr>
        <p:spPr>
          <a:xfrm>
            <a:off x="7315200" y="2362200"/>
            <a:ext cx="755650" cy="679450"/>
          </a:xfrm>
          <a:prstGeom prst="cube">
            <a:avLst>
              <a:gd fmla="val 5399" name="adj"/>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4" name="Google Shape;1184;p161"/>
          <p:cNvSpPr/>
          <p:nvPr/>
        </p:nvSpPr>
        <p:spPr>
          <a:xfrm>
            <a:off x="7391400" y="4343400"/>
            <a:ext cx="679450" cy="679450"/>
          </a:xfrm>
          <a:prstGeom prst="cube">
            <a:avLst>
              <a:gd fmla="val 5399" name="adj"/>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5" name="Google Shape;1185;p161"/>
          <p:cNvSpPr/>
          <p:nvPr/>
        </p:nvSpPr>
        <p:spPr>
          <a:xfrm>
            <a:off x="48006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6" name="Google Shape;1186;p161"/>
          <p:cNvSpPr/>
          <p:nvPr/>
        </p:nvSpPr>
        <p:spPr>
          <a:xfrm>
            <a:off x="61722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7" name="Google Shape;1187;p161"/>
          <p:cNvSpPr/>
          <p:nvPr/>
        </p:nvSpPr>
        <p:spPr>
          <a:xfrm>
            <a:off x="5486400" y="4572000"/>
            <a:ext cx="292100" cy="292100"/>
          </a:xfrm>
          <a:prstGeom prst="downArrow">
            <a:avLst>
              <a:gd fmla="val 10800" name="adj1"/>
              <a:gd fmla="val 50000" name="adj2"/>
            </a:avLst>
          </a:prstGeom>
          <a:solidFill>
            <a:srgbClr val="0066FF"/>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88" name="Google Shape;1188;p161"/>
          <p:cNvSpPr txBox="1"/>
          <p:nvPr/>
        </p:nvSpPr>
        <p:spPr>
          <a:xfrm>
            <a:off x="5180012" y="5562600"/>
            <a:ext cx="1025525" cy="27463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1800"/>
              <a:buFont typeface="Times New Roman"/>
              <a:buNone/>
            </a:pPr>
            <a:r>
              <a:rPr b="0" i="0" lang="en-US" sz="1800" u="none" cap="none" strike="noStrike">
                <a:solidFill>
                  <a:srgbClr val="FFCC00"/>
                </a:solidFill>
                <a:latin typeface="Times New Roman"/>
                <a:ea typeface="Times New Roman"/>
                <a:cs typeface="Times New Roman"/>
                <a:sym typeface="Times New Roman"/>
              </a:rPr>
              <a:t>Data Marts</a:t>
            </a:r>
            <a:endParaRPr b="0" i="0" sz="1400" u="none" cap="none" strike="noStrike">
              <a:solidFill>
                <a:srgbClr val="000000"/>
              </a:solidFill>
              <a:latin typeface="Arial"/>
              <a:ea typeface="Arial"/>
              <a:cs typeface="Arial"/>
              <a:sym typeface="Arial"/>
            </a:endParaRPr>
          </a:p>
        </p:txBody>
      </p:sp>
      <p:cxnSp>
        <p:nvCxnSpPr>
          <p:cNvPr id="1189" name="Google Shape;1189;p161"/>
          <p:cNvCxnSpPr/>
          <p:nvPr/>
        </p:nvCxnSpPr>
        <p:spPr>
          <a:xfrm flipH="1" rot="10800000">
            <a:off x="6553200" y="2736850"/>
            <a:ext cx="685800" cy="317500"/>
          </a:xfrm>
          <a:prstGeom prst="straightConnector1">
            <a:avLst/>
          </a:prstGeom>
          <a:noFill/>
          <a:ln cap="sq" cmpd="sng" w="25550">
            <a:solidFill>
              <a:srgbClr val="FFFFFF"/>
            </a:solidFill>
            <a:prstDash val="solid"/>
            <a:miter lim="800000"/>
            <a:headEnd len="med" w="med" type="triangle"/>
            <a:tailEnd len="med" w="med" type="triangle"/>
          </a:ln>
        </p:spPr>
      </p:cxnSp>
      <p:cxnSp>
        <p:nvCxnSpPr>
          <p:cNvPr id="1190" name="Google Shape;1190;p161"/>
          <p:cNvCxnSpPr/>
          <p:nvPr/>
        </p:nvCxnSpPr>
        <p:spPr>
          <a:xfrm flipH="1" rot="10800000">
            <a:off x="6858000" y="4870450"/>
            <a:ext cx="457200" cy="469900"/>
          </a:xfrm>
          <a:prstGeom prst="straightConnector1">
            <a:avLst/>
          </a:prstGeom>
          <a:noFill/>
          <a:ln cap="sq" cmpd="sng" w="25550">
            <a:solidFill>
              <a:srgbClr val="FFFFFF"/>
            </a:solidFill>
            <a:prstDash val="solid"/>
            <a:miter lim="800000"/>
            <a:headEnd len="med" w="med" type="triangle"/>
            <a:tailEnd len="med" w="med" type="triangle"/>
          </a:ln>
        </p:spPr>
      </p:cxnSp>
      <p:sp>
        <p:nvSpPr>
          <p:cNvPr id="1191" name="Google Shape;1191;p161"/>
          <p:cNvSpPr/>
          <p:nvPr/>
        </p:nvSpPr>
        <p:spPr>
          <a:xfrm>
            <a:off x="4572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2" name="Google Shape;1192;p161"/>
          <p:cNvSpPr/>
          <p:nvPr/>
        </p:nvSpPr>
        <p:spPr>
          <a:xfrm>
            <a:off x="5334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3" name="Google Shape;1193;p161"/>
          <p:cNvSpPr/>
          <p:nvPr/>
        </p:nvSpPr>
        <p:spPr>
          <a:xfrm>
            <a:off x="6096000" y="4953000"/>
            <a:ext cx="671512" cy="609600"/>
          </a:xfrm>
          <a:prstGeom prst="flowChartMagneticDisk">
            <a:avLst/>
          </a:prstGeom>
          <a:solidFill>
            <a:srgbClr val="FFFF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194" name="Google Shape;1194;p161"/>
          <p:cNvGrpSpPr/>
          <p:nvPr/>
        </p:nvGrpSpPr>
        <p:grpSpPr>
          <a:xfrm>
            <a:off x="1752600" y="1524000"/>
            <a:ext cx="1593850" cy="3873500"/>
            <a:chOff x="144" y="960"/>
            <a:chExt cx="1004" cy="2440"/>
          </a:xfrm>
        </p:grpSpPr>
        <p:sp>
          <p:nvSpPr>
            <p:cNvPr id="1195" name="Google Shape;1195;p161"/>
            <p:cNvSpPr/>
            <p:nvPr/>
          </p:nvSpPr>
          <p:spPr>
            <a:xfrm>
              <a:off x="572" y="1776"/>
              <a:ext cx="468" cy="168"/>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6" name="Google Shape;1196;p161"/>
            <p:cNvSpPr/>
            <p:nvPr/>
          </p:nvSpPr>
          <p:spPr>
            <a:xfrm>
              <a:off x="144" y="960"/>
              <a:ext cx="997" cy="2440"/>
            </a:xfrm>
            <a:prstGeom prst="ellipse">
              <a:avLst/>
            </a:prstGeom>
            <a:no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7" name="Google Shape;1197;p161"/>
            <p:cNvSpPr/>
            <p:nvPr/>
          </p:nvSpPr>
          <p:spPr>
            <a:xfrm>
              <a:off x="236" y="1776"/>
              <a:ext cx="468" cy="168"/>
            </a:xfrm>
            <a:prstGeom prst="ellipse">
              <a:avLst/>
            </a:prstGeom>
            <a:solidFill>
              <a:srgbClr val="FCFEB9"/>
            </a:solidFill>
            <a:ln cap="sq"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198" name="Google Shape;1198;p161"/>
            <p:cNvSpPr txBox="1"/>
            <p:nvPr/>
          </p:nvSpPr>
          <p:spPr>
            <a:xfrm>
              <a:off x="229" y="1968"/>
              <a:ext cx="919" cy="446"/>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Operational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DBs</a:t>
              </a:r>
              <a:endParaRPr b="0" i="0" sz="1400" u="none" cap="none" strike="noStrike">
                <a:solidFill>
                  <a:srgbClr val="000000"/>
                </a:solidFill>
                <a:latin typeface="Arial"/>
                <a:ea typeface="Arial"/>
                <a:cs typeface="Arial"/>
                <a:sym typeface="Arial"/>
              </a:endParaRPr>
            </a:p>
          </p:txBody>
        </p:sp>
        <p:sp>
          <p:nvSpPr>
            <p:cNvPr id="1199" name="Google Shape;1199;p161"/>
            <p:cNvSpPr txBox="1"/>
            <p:nvPr/>
          </p:nvSpPr>
          <p:spPr>
            <a:xfrm>
              <a:off x="284" y="1296"/>
              <a:ext cx="689" cy="446"/>
            </a:xfrm>
            <a:prstGeom prst="rect">
              <a:avLst/>
            </a:prstGeom>
            <a:noFill/>
            <a:ln>
              <a:noFill/>
            </a:ln>
          </p:spPr>
          <p:txBody>
            <a:bodyPr anchorCtr="0" anchor="t" bIns="46075" lIns="92150" spcFirstLastPara="1" rIns="92150" wrap="square" tIns="46075">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Other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sources</a:t>
              </a:r>
              <a:endParaRPr b="0" i="0" sz="1400" u="none" cap="none" strike="noStrike">
                <a:solidFill>
                  <a:srgbClr val="000000"/>
                </a:solidFill>
                <a:latin typeface="Arial"/>
                <a:ea typeface="Arial"/>
                <a:cs typeface="Arial"/>
                <a:sym typeface="Arial"/>
              </a:endParaRPr>
            </a:p>
          </p:txBody>
        </p:sp>
        <p:sp>
          <p:nvSpPr>
            <p:cNvPr id="1200" name="Google Shape;1200;p161"/>
            <p:cNvSpPr/>
            <p:nvPr/>
          </p:nvSpPr>
          <p:spPr>
            <a:xfrm>
              <a:off x="361" y="2918"/>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1" name="Google Shape;1201;p161"/>
            <p:cNvSpPr/>
            <p:nvPr/>
          </p:nvSpPr>
          <p:spPr>
            <a:xfrm>
              <a:off x="457" y="2649"/>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2" name="Google Shape;1202;p161"/>
            <p:cNvSpPr/>
            <p:nvPr/>
          </p:nvSpPr>
          <p:spPr>
            <a:xfrm>
              <a:off x="611" y="2371"/>
              <a:ext cx="437" cy="284"/>
            </a:xfrm>
            <a:prstGeom prst="flowChartMagneticDisk">
              <a:avLst/>
            </a:prstGeom>
            <a:solidFill>
              <a:srgbClr val="9A87F9"/>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cxnSp>
        <p:nvCxnSpPr>
          <p:cNvPr id="1203" name="Google Shape;1203;p161"/>
          <p:cNvCxnSpPr/>
          <p:nvPr/>
        </p:nvCxnSpPr>
        <p:spPr>
          <a:xfrm>
            <a:off x="3429000" y="1524000"/>
            <a:ext cx="1587" cy="4191000"/>
          </a:xfrm>
          <a:prstGeom prst="straightConnector1">
            <a:avLst/>
          </a:prstGeom>
          <a:noFill/>
          <a:ln cap="sq" cmpd="sng" w="19075">
            <a:solidFill>
              <a:srgbClr val="FFFFFF"/>
            </a:solidFill>
            <a:prstDash val="solid"/>
            <a:miter lim="800000"/>
            <a:headEnd len="sm" w="sm" type="none"/>
            <a:tailEnd len="sm" w="sm" type="none"/>
          </a:ln>
        </p:spPr>
      </p:cxnSp>
      <p:cxnSp>
        <p:nvCxnSpPr>
          <p:cNvPr id="1204" name="Google Shape;1204;p161"/>
          <p:cNvCxnSpPr/>
          <p:nvPr/>
        </p:nvCxnSpPr>
        <p:spPr>
          <a:xfrm>
            <a:off x="6934200" y="1600200"/>
            <a:ext cx="1587" cy="4114800"/>
          </a:xfrm>
          <a:prstGeom prst="straightConnector1">
            <a:avLst/>
          </a:prstGeom>
          <a:noFill/>
          <a:ln cap="sq" cmpd="sng" w="19075">
            <a:solidFill>
              <a:srgbClr val="FFFFFF"/>
            </a:solidFill>
            <a:prstDash val="solid"/>
            <a:miter lim="800000"/>
            <a:headEnd len="sm" w="sm" type="none"/>
            <a:tailEnd len="sm" w="sm" type="none"/>
          </a:ln>
        </p:spPr>
      </p:cxnSp>
      <p:cxnSp>
        <p:nvCxnSpPr>
          <p:cNvPr id="1205" name="Google Shape;1205;p161"/>
          <p:cNvCxnSpPr/>
          <p:nvPr/>
        </p:nvCxnSpPr>
        <p:spPr>
          <a:xfrm>
            <a:off x="8153400" y="1600200"/>
            <a:ext cx="1587" cy="4114800"/>
          </a:xfrm>
          <a:prstGeom prst="straightConnector1">
            <a:avLst/>
          </a:prstGeom>
          <a:noFill/>
          <a:ln cap="sq" cmpd="sng" w="19075">
            <a:solidFill>
              <a:srgbClr val="FFFFFF"/>
            </a:solidFill>
            <a:prstDash val="solid"/>
            <a:miter lim="800000"/>
            <a:headEnd len="sm" w="sm" type="none"/>
            <a:tailEnd len="sm" w="sm" type="none"/>
          </a:ln>
        </p:spPr>
      </p:cxnSp>
      <p:sp>
        <p:nvSpPr>
          <p:cNvPr id="1206" name="Google Shape;1206;p161"/>
          <p:cNvSpPr txBox="1"/>
          <p:nvPr/>
        </p:nvSpPr>
        <p:spPr>
          <a:xfrm>
            <a:off x="4360862" y="6172200"/>
            <a:ext cx="1585912" cy="36671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400"/>
              <a:buFont typeface="Times New Roman"/>
              <a:buNone/>
            </a:pPr>
            <a:r>
              <a:rPr b="0" i="0" lang="en-US" sz="2400" u="none" cap="none" strike="noStrike">
                <a:solidFill>
                  <a:srgbClr val="FFCC00"/>
                </a:solidFill>
                <a:latin typeface="Times New Roman"/>
                <a:ea typeface="Times New Roman"/>
                <a:cs typeface="Times New Roman"/>
                <a:sym typeface="Times New Roman"/>
              </a:rPr>
              <a:t>Data Storage</a:t>
            </a:r>
            <a:endParaRPr b="0" i="0" sz="1400" u="none" cap="none" strike="noStrike">
              <a:solidFill>
                <a:srgbClr val="000000"/>
              </a:solidFill>
              <a:latin typeface="Arial"/>
              <a:ea typeface="Arial"/>
              <a:cs typeface="Arial"/>
              <a:sym typeface="Arial"/>
            </a:endParaRPr>
          </a:p>
        </p:txBody>
      </p:sp>
      <p:sp>
        <p:nvSpPr>
          <p:cNvPr id="1207" name="Google Shape;1207;p161"/>
          <p:cNvSpPr/>
          <p:nvPr/>
        </p:nvSpPr>
        <p:spPr>
          <a:xfrm rot="5400000">
            <a:off x="2476500" y="5226050"/>
            <a:ext cx="152400" cy="16002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8" name="Google Shape;1208;p161"/>
          <p:cNvSpPr/>
          <p:nvPr/>
        </p:nvSpPr>
        <p:spPr>
          <a:xfrm rot="5400000">
            <a:off x="5029200" y="4425950"/>
            <a:ext cx="152400" cy="32004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09" name="Google Shape;1209;p161"/>
          <p:cNvSpPr/>
          <p:nvPr/>
        </p:nvSpPr>
        <p:spPr>
          <a:xfrm rot="5400000">
            <a:off x="7505700" y="5454650"/>
            <a:ext cx="152400" cy="11430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10" name="Google Shape;1210;p161"/>
          <p:cNvSpPr/>
          <p:nvPr/>
        </p:nvSpPr>
        <p:spPr>
          <a:xfrm rot="5400000">
            <a:off x="9258300" y="4997450"/>
            <a:ext cx="152400" cy="2057400"/>
          </a:xfrm>
          <a:prstGeom prst="rightBrace">
            <a:avLst>
              <a:gd fmla="val 8333" name="adj1"/>
              <a:gd fmla="val 50000" name="adj2"/>
            </a:avLst>
          </a:prstGeom>
          <a:noFill/>
          <a:ln cap="sq"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11" name="Google Shape;1211;p161"/>
          <p:cNvSpPr txBox="1"/>
          <p:nvPr/>
        </p:nvSpPr>
        <p:spPr>
          <a:xfrm>
            <a:off x="6858000" y="1905000"/>
            <a:ext cx="15240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CC00"/>
              </a:buClr>
              <a:buSzPts val="2000"/>
              <a:buFont typeface="Times New Roman"/>
              <a:buNone/>
            </a:pPr>
            <a:r>
              <a:rPr b="0" i="0" lang="en-US" sz="2000" u="none" cap="none" strike="noStrike">
                <a:solidFill>
                  <a:srgbClr val="FFCC00"/>
                </a:solidFill>
                <a:latin typeface="Times New Roman"/>
                <a:ea typeface="Times New Roman"/>
                <a:cs typeface="Times New Roman"/>
                <a:sym typeface="Times New Roman"/>
              </a:rPr>
              <a:t>OLAP Server</a:t>
            </a:r>
            <a:endParaRPr b="0" i="0" sz="1400" u="none" cap="none" strike="noStrike">
              <a:solidFill>
                <a:srgbClr val="000000"/>
              </a:solidFill>
              <a:latin typeface="Arial"/>
              <a:ea typeface="Arial"/>
              <a:cs typeface="Arial"/>
              <a:sym typeface="Arial"/>
            </a:endParaRPr>
          </a:p>
        </p:txBody>
      </p:sp>
      <p:cxnSp>
        <p:nvCxnSpPr>
          <p:cNvPr id="1212" name="Google Shape;1212;p161"/>
          <p:cNvCxnSpPr/>
          <p:nvPr/>
        </p:nvCxnSpPr>
        <p:spPr>
          <a:xfrm>
            <a:off x="4572000" y="2590800"/>
            <a:ext cx="304800" cy="381000"/>
          </a:xfrm>
          <a:prstGeom prst="straightConnector1">
            <a:avLst/>
          </a:prstGeom>
          <a:noFill/>
          <a:ln cap="sq" cmpd="sng" w="19075">
            <a:solidFill>
              <a:srgbClr val="FFFFFF"/>
            </a:solidFill>
            <a:prstDash val="solid"/>
            <a:miter lim="800000"/>
            <a:headEnd len="sm" w="sm" type="none"/>
            <a:tailEnd len="med" w="med" type="stealth"/>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62"/>
          <p:cNvSpPr txBox="1"/>
          <p:nvPr/>
        </p:nvSpPr>
        <p:spPr>
          <a:xfrm>
            <a:off x="4648200" y="6229350"/>
            <a:ext cx="28956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20" name="Google Shape;1220;p162"/>
          <p:cNvSpPr txBox="1"/>
          <p:nvPr/>
        </p:nvSpPr>
        <p:spPr>
          <a:xfrm>
            <a:off x="8763000" y="640080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21" name="Google Shape;1221;p162"/>
          <p:cNvSpPr txBox="1"/>
          <p:nvPr/>
        </p:nvSpPr>
        <p:spPr>
          <a:xfrm>
            <a:off x="419100" y="650875"/>
            <a:ext cx="11250612" cy="549275"/>
          </a:xfrm>
          <a:prstGeom prst="rect">
            <a:avLst/>
          </a:prstGeom>
          <a:noFill/>
          <a:ln>
            <a:noFill/>
          </a:ln>
        </p:spPr>
        <p:txBody>
          <a:bodyPr anchorCtr="0" anchor="b" bIns="46075" lIns="92150" spcFirstLastPara="1" rIns="92150" wrap="square" tIns="46075">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Warehouse :A multitiered Architecture</a:t>
            </a:r>
            <a:endParaRPr b="0" i="0" sz="1400" u="none" cap="none" strike="noStrike">
              <a:solidFill>
                <a:srgbClr val="000000"/>
              </a:solidFill>
              <a:latin typeface="Arial"/>
              <a:ea typeface="Arial"/>
              <a:cs typeface="Arial"/>
              <a:sym typeface="Arial"/>
            </a:endParaRPr>
          </a:p>
        </p:txBody>
      </p:sp>
      <p:sp>
        <p:nvSpPr>
          <p:cNvPr id="1222" name="Google Shape;1222;p162"/>
          <p:cNvSpPr txBox="1"/>
          <p:nvPr/>
        </p:nvSpPr>
        <p:spPr>
          <a:xfrm>
            <a:off x="1905000" y="1219200"/>
            <a:ext cx="8305800" cy="5486400"/>
          </a:xfrm>
          <a:prstGeom prst="rect">
            <a:avLst/>
          </a:prstGeom>
          <a:noFill/>
          <a:ln>
            <a:noFill/>
          </a:ln>
        </p:spPr>
        <p:txBody>
          <a:bodyPr anchorCtr="0" anchor="t" bIns="46075" lIns="92150" spcFirstLastPara="1" rIns="92150" wrap="square" tIns="46075">
            <a:noAutofit/>
          </a:bodyPr>
          <a:lstStyle/>
          <a:p>
            <a:pPr indent="-336550" lvl="0" marL="336550" marR="0" rtl="0" algn="l">
              <a:lnSpc>
                <a:spcPct val="110000"/>
              </a:lnSpc>
              <a:spcBef>
                <a:spcPts val="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Warehouse Database Server</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It’s a bottom tier data warehouse</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Always RDBMS.</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Back-end tools and utilities are used to feed data into the bottom tier form operational DB or other external sources.</a:t>
            </a:r>
            <a:endParaRPr b="0" i="0" sz="1400" u="none" cap="none" strike="noStrike">
              <a:solidFill>
                <a:srgbClr val="000000"/>
              </a:solidFill>
              <a:latin typeface="Arial"/>
              <a:ea typeface="Arial"/>
              <a:cs typeface="Arial"/>
              <a:sym typeface="Arial"/>
            </a:endParaRPr>
          </a:p>
          <a:p>
            <a:pPr indent="-127000" lvl="2" marL="914400" marR="0" rtl="0" algn="l">
              <a:lnSpc>
                <a:spcPct val="110000"/>
              </a:lnSpc>
              <a:spcBef>
                <a:spcPts val="200"/>
              </a:spcBef>
              <a:spcAft>
                <a:spcPts val="0"/>
              </a:spcAft>
              <a:buClr>
                <a:srgbClr val="33CCCC"/>
              </a:buClr>
              <a:buSzPts val="2000"/>
              <a:buFont typeface="Arial"/>
              <a:buChar char="●"/>
            </a:pPr>
            <a:r>
              <a:rPr b="0" i="0" lang="en-US" sz="2000" u="none" cap="none" strike="noStrike">
                <a:solidFill>
                  <a:srgbClr val="FFFFFF"/>
                </a:solidFill>
                <a:latin typeface="Verdana"/>
                <a:ea typeface="Verdana"/>
                <a:cs typeface="Verdana"/>
                <a:sym typeface="Verdana"/>
              </a:rPr>
              <a:t>The data are extracted using application program interface known as Gateways </a:t>
            </a:r>
            <a:endParaRPr b="0" i="0" sz="1400" u="none" cap="none" strike="noStrike">
              <a:solidFill>
                <a:srgbClr val="000000"/>
              </a:solidFill>
              <a:latin typeface="Arial"/>
              <a:ea typeface="Arial"/>
              <a:cs typeface="Arial"/>
              <a:sym typeface="Arial"/>
            </a:endParaRPr>
          </a:p>
          <a:p>
            <a:pPr indent="-336550" lvl="0" marL="336550" marR="0" rtl="0" algn="l">
              <a:lnSpc>
                <a:spcPct val="110000"/>
              </a:lnSpc>
              <a:spcBef>
                <a:spcPts val="30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OLAP Server</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Special purpose server which directly implement multidimentional data and opreations.</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ROLAP, MOLAP, HOLAP</a:t>
            </a:r>
            <a:endParaRPr b="0" i="0" sz="1400" u="none" cap="none" strike="noStrike">
              <a:solidFill>
                <a:srgbClr val="000000"/>
              </a:solidFill>
              <a:latin typeface="Arial"/>
              <a:ea typeface="Arial"/>
              <a:cs typeface="Arial"/>
              <a:sym typeface="Arial"/>
            </a:endParaRPr>
          </a:p>
          <a:p>
            <a:pPr indent="-336550" lvl="0" marL="336550" marR="0" rtl="0" algn="l">
              <a:lnSpc>
                <a:spcPct val="110000"/>
              </a:lnSpc>
              <a:spcBef>
                <a:spcPts val="300"/>
              </a:spcBef>
              <a:spcAft>
                <a:spcPts val="0"/>
              </a:spcAft>
              <a:buClr>
                <a:srgbClr val="33CCCC"/>
              </a:buClr>
              <a:buSzPts val="2400"/>
              <a:buFont typeface="Arial"/>
              <a:buChar char="●"/>
            </a:pPr>
            <a:r>
              <a:rPr b="0" i="0" lang="en-US" sz="2400" u="none" cap="none" strike="noStrike">
                <a:solidFill>
                  <a:srgbClr val="FF00FF"/>
                </a:solidFill>
                <a:latin typeface="Verdana"/>
                <a:ea typeface="Verdana"/>
                <a:cs typeface="Verdana"/>
                <a:sym typeface="Verdana"/>
              </a:rPr>
              <a:t>Front-end client layer</a:t>
            </a:r>
            <a:endParaRPr b="0" i="0" sz="1400" u="none" cap="none" strike="noStrike">
              <a:solidFill>
                <a:srgbClr val="000000"/>
              </a:solidFill>
              <a:latin typeface="Arial"/>
              <a:ea typeface="Arial"/>
              <a:cs typeface="Arial"/>
              <a:sym typeface="Arial"/>
            </a:endParaRPr>
          </a:p>
          <a:p>
            <a:pPr indent="-279400" lvl="1" marL="736600" marR="0" rtl="0" algn="l">
              <a:lnSpc>
                <a:spcPct val="110000"/>
              </a:lnSpc>
              <a:spcBef>
                <a:spcPts val="200"/>
              </a:spcBef>
              <a:spcAft>
                <a:spcPts val="0"/>
              </a:spcAft>
              <a:buClr>
                <a:srgbClr val="33CCCC"/>
              </a:buClr>
              <a:buSzPts val="2000"/>
              <a:buFont typeface="Arial"/>
              <a:buChar char="●"/>
            </a:pPr>
            <a:r>
              <a:rPr b="0" i="1" lang="en-US" sz="2000" u="none" cap="none" strike="noStrike">
                <a:solidFill>
                  <a:srgbClr val="FFFFFF"/>
                </a:solidFill>
                <a:latin typeface="Verdana"/>
                <a:ea typeface="Verdana"/>
                <a:cs typeface="Verdana"/>
                <a:sym typeface="Verdana"/>
              </a:rPr>
              <a:t>It contains query and reporting tools or DM tolls(e.g trend analysis, prediction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63"/>
          <p:cNvSpPr/>
          <p:nvPr/>
        </p:nvSpPr>
        <p:spPr>
          <a:xfrm>
            <a:off x="19526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000000"/>
              </a:solidFill>
              <a:latin typeface="Arial"/>
              <a:ea typeface="Arial"/>
              <a:cs typeface="Arial"/>
              <a:sym typeface="Arial"/>
            </a:endParaRPr>
          </a:p>
        </p:txBody>
      </p:sp>
      <p:sp>
        <p:nvSpPr>
          <p:cNvPr id="1229" name="Google Shape;1229;p163"/>
          <p:cNvSpPr txBox="1"/>
          <p:nvPr>
            <p:ph type="title"/>
          </p:nvPr>
        </p:nvSpPr>
        <p:spPr>
          <a:xfrm>
            <a:off x="22098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Architecture of DW</a:t>
            </a:r>
            <a:endParaRPr/>
          </a:p>
        </p:txBody>
      </p:sp>
      <p:sp>
        <p:nvSpPr>
          <p:cNvPr id="1230" name="Google Shape;1230;p163"/>
          <p:cNvSpPr txBox="1"/>
          <p:nvPr/>
        </p:nvSpPr>
        <p:spPr>
          <a:xfrm>
            <a:off x="2057400" y="1828800"/>
            <a:ext cx="152558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Information Sources</a:t>
            </a:r>
            <a:endParaRPr b="0" i="0" sz="1400" u="none" cap="none" strike="noStrike">
              <a:solidFill>
                <a:srgbClr val="000000"/>
              </a:solidFill>
              <a:latin typeface="Arial"/>
              <a:ea typeface="Arial"/>
              <a:cs typeface="Arial"/>
              <a:sym typeface="Arial"/>
            </a:endParaRPr>
          </a:p>
        </p:txBody>
      </p:sp>
      <p:sp>
        <p:nvSpPr>
          <p:cNvPr id="1231" name="Google Shape;1231;p163"/>
          <p:cNvSpPr txBox="1"/>
          <p:nvPr/>
        </p:nvSpPr>
        <p:spPr>
          <a:xfrm>
            <a:off x="4606925" y="1828800"/>
            <a:ext cx="1306512"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Data Warehouse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1)</a:t>
            </a:r>
            <a:endParaRPr b="0" i="0" sz="1400" u="none" cap="none" strike="noStrike">
              <a:solidFill>
                <a:srgbClr val="000000"/>
              </a:solidFill>
              <a:latin typeface="Arial"/>
              <a:ea typeface="Arial"/>
              <a:cs typeface="Arial"/>
              <a:sym typeface="Arial"/>
            </a:endParaRPr>
          </a:p>
        </p:txBody>
      </p:sp>
      <p:sp>
        <p:nvSpPr>
          <p:cNvPr id="1232" name="Google Shape;1232;p163"/>
          <p:cNvSpPr txBox="1"/>
          <p:nvPr/>
        </p:nvSpPr>
        <p:spPr>
          <a:xfrm>
            <a:off x="6624637" y="1828800"/>
            <a:ext cx="113823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OLAP Servers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2)</a:t>
            </a:r>
            <a:endParaRPr b="0" i="0" sz="1400" u="none" cap="none" strike="noStrike">
              <a:solidFill>
                <a:srgbClr val="000000"/>
              </a:solidFill>
              <a:latin typeface="Arial"/>
              <a:ea typeface="Arial"/>
              <a:cs typeface="Arial"/>
              <a:sym typeface="Arial"/>
            </a:endParaRPr>
          </a:p>
        </p:txBody>
      </p:sp>
      <p:sp>
        <p:nvSpPr>
          <p:cNvPr id="1233" name="Google Shape;1233;p163"/>
          <p:cNvSpPr txBox="1"/>
          <p:nvPr/>
        </p:nvSpPr>
        <p:spPr>
          <a:xfrm>
            <a:off x="8815387" y="1828800"/>
            <a:ext cx="681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0" lang="en-US" sz="1200" u="sng" cap="none" strike="noStrike">
                <a:solidFill>
                  <a:srgbClr val="00001E"/>
                </a:solidFill>
                <a:latin typeface="Times New Roman"/>
                <a:ea typeface="Times New Roman"/>
                <a:cs typeface="Times New Roman"/>
                <a:sym typeface="Times New Roman"/>
              </a:rPr>
              <a:t>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(Tier 3)</a:t>
            </a:r>
            <a:endParaRPr b="0" i="0" sz="1400" u="none" cap="none" strike="noStrike">
              <a:solidFill>
                <a:srgbClr val="000000"/>
              </a:solidFill>
              <a:latin typeface="Arial"/>
              <a:ea typeface="Arial"/>
              <a:cs typeface="Arial"/>
              <a:sym typeface="Arial"/>
            </a:endParaRPr>
          </a:p>
        </p:txBody>
      </p:sp>
      <p:sp>
        <p:nvSpPr>
          <p:cNvPr id="1234" name="Google Shape;1234;p163"/>
          <p:cNvSpPr/>
          <p:nvPr/>
        </p:nvSpPr>
        <p:spPr>
          <a:xfrm>
            <a:off x="2057400" y="2990850"/>
            <a:ext cx="1014412" cy="173037"/>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35" name="Google Shape;1235;p163"/>
          <p:cNvSpPr/>
          <p:nvPr/>
        </p:nvSpPr>
        <p:spPr>
          <a:xfrm>
            <a:off x="2125662" y="3106737"/>
            <a:ext cx="1012825" cy="17303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36" name="Google Shape;1236;p163"/>
          <p:cNvGrpSpPr/>
          <p:nvPr/>
        </p:nvGrpSpPr>
        <p:grpSpPr>
          <a:xfrm>
            <a:off x="2057400" y="4376737"/>
            <a:ext cx="533400" cy="460375"/>
            <a:chOff x="4467" y="3038"/>
            <a:chExt cx="379" cy="382"/>
          </a:xfrm>
        </p:grpSpPr>
        <p:sp>
          <p:nvSpPr>
            <p:cNvPr id="1237" name="Google Shape;1237;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38" name="Google Shape;1238;p163"/>
            <p:cNvGrpSpPr/>
            <p:nvPr/>
          </p:nvGrpSpPr>
          <p:grpSpPr>
            <a:xfrm>
              <a:off x="4468" y="3038"/>
              <a:ext cx="378" cy="382"/>
              <a:chOff x="4468" y="3038"/>
              <a:chExt cx="378" cy="382"/>
            </a:xfrm>
          </p:grpSpPr>
          <p:cxnSp>
            <p:nvCxnSpPr>
              <p:cNvPr id="1239" name="Google Shape;1239;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40" name="Google Shape;1240;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41" name="Google Shape;1241;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42" name="Google Shape;1242;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43" name="Google Shape;1243;p163"/>
          <p:cNvGrpSpPr/>
          <p:nvPr/>
        </p:nvGrpSpPr>
        <p:grpSpPr>
          <a:xfrm>
            <a:off x="2192337" y="4492625"/>
            <a:ext cx="533400" cy="460375"/>
            <a:chOff x="4467" y="3038"/>
            <a:chExt cx="379" cy="382"/>
          </a:xfrm>
        </p:grpSpPr>
        <p:sp>
          <p:nvSpPr>
            <p:cNvPr id="1244" name="Google Shape;1244;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45" name="Google Shape;1245;p163"/>
            <p:cNvGrpSpPr/>
            <p:nvPr/>
          </p:nvGrpSpPr>
          <p:grpSpPr>
            <a:xfrm>
              <a:off x="4468" y="3038"/>
              <a:ext cx="378" cy="382"/>
              <a:chOff x="4468" y="3038"/>
              <a:chExt cx="378" cy="382"/>
            </a:xfrm>
          </p:grpSpPr>
          <p:cxnSp>
            <p:nvCxnSpPr>
              <p:cNvPr id="1246" name="Google Shape;1246;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47" name="Google Shape;1247;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48" name="Google Shape;1248;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49" name="Google Shape;1249;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50" name="Google Shape;1250;p163"/>
          <p:cNvGrpSpPr/>
          <p:nvPr/>
        </p:nvGrpSpPr>
        <p:grpSpPr>
          <a:xfrm>
            <a:off x="2327275" y="4608512"/>
            <a:ext cx="533400" cy="460375"/>
            <a:chOff x="4467" y="3038"/>
            <a:chExt cx="379" cy="382"/>
          </a:xfrm>
        </p:grpSpPr>
        <p:sp>
          <p:nvSpPr>
            <p:cNvPr id="1251" name="Google Shape;1251;p163"/>
            <p:cNvSpPr txBox="1"/>
            <p:nvPr/>
          </p:nvSpPr>
          <p:spPr>
            <a:xfrm>
              <a:off x="4467" y="3094"/>
              <a:ext cx="376" cy="274"/>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52" name="Google Shape;1252;p163"/>
            <p:cNvGrpSpPr/>
            <p:nvPr/>
          </p:nvGrpSpPr>
          <p:grpSpPr>
            <a:xfrm>
              <a:off x="4468" y="3038"/>
              <a:ext cx="378" cy="382"/>
              <a:chOff x="4468" y="3038"/>
              <a:chExt cx="378" cy="382"/>
            </a:xfrm>
          </p:grpSpPr>
          <p:cxnSp>
            <p:nvCxnSpPr>
              <p:cNvPr id="1253" name="Google Shape;1253;p163"/>
              <p:cNvCxnSpPr/>
              <p:nvPr/>
            </p:nvCxnSpPr>
            <p:spPr>
              <a:xfrm>
                <a:off x="4468" y="3087"/>
                <a:ext cx="0" cy="292"/>
              </a:xfrm>
              <a:prstGeom prst="straightConnector1">
                <a:avLst/>
              </a:prstGeom>
              <a:noFill/>
              <a:ln cap="flat" cmpd="sng" w="9525">
                <a:solidFill>
                  <a:schemeClr val="dk1"/>
                </a:solidFill>
                <a:prstDash val="solid"/>
                <a:miter lim="800000"/>
                <a:headEnd len="sm" w="sm" type="none"/>
                <a:tailEnd len="sm" w="sm" type="none"/>
              </a:ln>
            </p:spPr>
          </p:cxnSp>
          <p:cxnSp>
            <p:nvCxnSpPr>
              <p:cNvPr id="1254" name="Google Shape;1254;p163"/>
              <p:cNvCxnSpPr/>
              <p:nvPr/>
            </p:nvCxnSpPr>
            <p:spPr>
              <a:xfrm>
                <a:off x="4846" y="3089"/>
                <a:ext cx="0" cy="292"/>
              </a:xfrm>
              <a:prstGeom prst="straightConnector1">
                <a:avLst/>
              </a:prstGeom>
              <a:noFill/>
              <a:ln cap="flat" cmpd="sng" w="9525">
                <a:solidFill>
                  <a:schemeClr val="dk1"/>
                </a:solidFill>
                <a:prstDash val="solid"/>
                <a:miter lim="800000"/>
                <a:headEnd len="sm" w="sm" type="none"/>
                <a:tailEnd len="sm" w="sm" type="none"/>
              </a:ln>
            </p:spPr>
          </p:cxnSp>
          <p:sp>
            <p:nvSpPr>
              <p:cNvPr id="1255" name="Google Shape;1255;p163"/>
              <p:cNvSpPr/>
              <p:nvPr/>
            </p:nvSpPr>
            <p:spPr>
              <a:xfrm>
                <a:off x="4469" y="3038"/>
                <a:ext cx="376" cy="9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56" name="Google Shape;1256;p163"/>
              <p:cNvSpPr/>
              <p:nvPr/>
            </p:nvSpPr>
            <p:spPr>
              <a:xfrm>
                <a:off x="4469" y="3331"/>
                <a:ext cx="376" cy="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257" name="Google Shape;1257;p163"/>
          <p:cNvSpPr txBox="1"/>
          <p:nvPr/>
        </p:nvSpPr>
        <p:spPr>
          <a:xfrm>
            <a:off x="2398712" y="4122737"/>
            <a:ext cx="97313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Operational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DB’s</a:t>
            </a:r>
            <a:endParaRPr b="0" i="0" sz="1400" u="none" cap="none" strike="noStrike">
              <a:solidFill>
                <a:srgbClr val="000000"/>
              </a:solidFill>
              <a:latin typeface="Arial"/>
              <a:ea typeface="Arial"/>
              <a:cs typeface="Arial"/>
              <a:sym typeface="Arial"/>
            </a:endParaRPr>
          </a:p>
        </p:txBody>
      </p:sp>
      <p:sp>
        <p:nvSpPr>
          <p:cNvPr id="1258" name="Google Shape;1258;p163"/>
          <p:cNvSpPr txBox="1"/>
          <p:nvPr/>
        </p:nvSpPr>
        <p:spPr>
          <a:xfrm>
            <a:off x="2276475" y="2554287"/>
            <a:ext cx="119221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Semistructured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Sources</a:t>
            </a:r>
            <a:endParaRPr b="0" i="0" sz="1400" u="none" cap="none" strike="noStrike">
              <a:solidFill>
                <a:srgbClr val="000000"/>
              </a:solidFill>
              <a:latin typeface="Arial"/>
              <a:ea typeface="Arial"/>
              <a:cs typeface="Arial"/>
              <a:sym typeface="Arial"/>
            </a:endParaRPr>
          </a:p>
        </p:txBody>
      </p:sp>
      <p:sp>
        <p:nvSpPr>
          <p:cNvPr id="1259" name="Google Shape;1259;p163"/>
          <p:cNvSpPr/>
          <p:nvPr/>
        </p:nvSpPr>
        <p:spPr>
          <a:xfrm>
            <a:off x="2260600" y="3222625"/>
            <a:ext cx="1012825" cy="17303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0" name="Google Shape;1260;p163"/>
          <p:cNvSpPr/>
          <p:nvPr/>
        </p:nvSpPr>
        <p:spPr>
          <a:xfrm>
            <a:off x="3341687" y="2817812"/>
            <a:ext cx="1216025" cy="1733550"/>
          </a:xfrm>
          <a:prstGeom prst="rightArrow">
            <a:avLst>
              <a:gd fmla="val 12302" name="adj1"/>
              <a:gd fmla="val 5657"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1" name="Google Shape;1261;p163"/>
          <p:cNvSpPr txBox="1"/>
          <p:nvPr/>
        </p:nvSpPr>
        <p:spPr>
          <a:xfrm>
            <a:off x="3341687" y="3248025"/>
            <a:ext cx="925512"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extract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transform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load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refresh </a:t>
            </a:r>
            <a:endParaRPr b="0" i="0" sz="1400" u="none" cap="none" strike="noStrike">
              <a:solidFill>
                <a:srgbClr val="000000"/>
              </a:solidFill>
              <a:latin typeface="Arial"/>
              <a:ea typeface="Arial"/>
              <a:cs typeface="Arial"/>
              <a:sym typeface="Arial"/>
            </a:endParaRPr>
          </a:p>
        </p:txBody>
      </p:sp>
      <p:grpSp>
        <p:nvGrpSpPr>
          <p:cNvPr id="1262" name="Google Shape;1262;p163"/>
          <p:cNvGrpSpPr/>
          <p:nvPr/>
        </p:nvGrpSpPr>
        <p:grpSpPr>
          <a:xfrm>
            <a:off x="4760912" y="3163887"/>
            <a:ext cx="946150" cy="925512"/>
            <a:chOff x="4467" y="3038"/>
            <a:chExt cx="379" cy="382"/>
          </a:xfrm>
        </p:grpSpPr>
        <p:sp>
          <p:nvSpPr>
            <p:cNvPr id="1263" name="Google Shape;1263;p163"/>
            <p:cNvSpPr txBox="1"/>
            <p:nvPr/>
          </p:nvSpPr>
          <p:spPr>
            <a:xfrm>
              <a:off x="4467" y="3094"/>
              <a:ext cx="376" cy="274"/>
            </a:xfrm>
            <a:prstGeom prst="rect">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64" name="Google Shape;1264;p163"/>
            <p:cNvGrpSpPr/>
            <p:nvPr/>
          </p:nvGrpSpPr>
          <p:grpSpPr>
            <a:xfrm>
              <a:off x="4468" y="3038"/>
              <a:ext cx="378" cy="382"/>
              <a:chOff x="4468" y="3038"/>
              <a:chExt cx="378" cy="382"/>
            </a:xfrm>
          </p:grpSpPr>
          <p:cxnSp>
            <p:nvCxnSpPr>
              <p:cNvPr id="1265" name="Google Shape;1265;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66" name="Google Shape;1266;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67" name="Google Shape;1267;p163"/>
              <p:cNvSpPr/>
              <p:nvPr/>
            </p:nvSpPr>
            <p:spPr>
              <a:xfrm>
                <a:off x="4469" y="3038"/>
                <a:ext cx="376" cy="90"/>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68" name="Google Shape;1268;p163"/>
              <p:cNvSpPr/>
              <p:nvPr/>
            </p:nvSpPr>
            <p:spPr>
              <a:xfrm>
                <a:off x="4469" y="3331"/>
                <a:ext cx="376" cy="89"/>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69" name="Google Shape;1269;p163"/>
          <p:cNvGrpSpPr/>
          <p:nvPr/>
        </p:nvGrpSpPr>
        <p:grpSpPr>
          <a:xfrm>
            <a:off x="4356100" y="4376737"/>
            <a:ext cx="533400" cy="344487"/>
            <a:chOff x="4467" y="3038"/>
            <a:chExt cx="379" cy="382"/>
          </a:xfrm>
        </p:grpSpPr>
        <p:sp>
          <p:nvSpPr>
            <p:cNvPr id="1270" name="Google Shape;1270;p163"/>
            <p:cNvSpPr txBox="1"/>
            <p:nvPr/>
          </p:nvSpPr>
          <p:spPr>
            <a:xfrm>
              <a:off x="4467" y="3094"/>
              <a:ext cx="376" cy="274"/>
            </a:xfrm>
            <a:prstGeom prst="rect">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71" name="Google Shape;1271;p163"/>
            <p:cNvGrpSpPr/>
            <p:nvPr/>
          </p:nvGrpSpPr>
          <p:grpSpPr>
            <a:xfrm>
              <a:off x="4468" y="3038"/>
              <a:ext cx="378" cy="382"/>
              <a:chOff x="4468" y="3038"/>
              <a:chExt cx="378" cy="382"/>
            </a:xfrm>
          </p:grpSpPr>
          <p:cxnSp>
            <p:nvCxnSpPr>
              <p:cNvPr id="1272" name="Google Shape;1272;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73" name="Google Shape;1273;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74" name="Google Shape;1274;p163"/>
              <p:cNvSpPr/>
              <p:nvPr/>
            </p:nvSpPr>
            <p:spPr>
              <a:xfrm>
                <a:off x="4469" y="3038"/>
                <a:ext cx="376" cy="90"/>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75" name="Google Shape;1275;p163"/>
              <p:cNvSpPr/>
              <p:nvPr/>
            </p:nvSpPr>
            <p:spPr>
              <a:xfrm>
                <a:off x="4469" y="3331"/>
                <a:ext cx="376" cy="89"/>
              </a:xfrm>
              <a:prstGeom prst="ellipse">
                <a:avLst/>
              </a:prstGeom>
              <a:gradFill>
                <a:gsLst>
                  <a:gs pos="0">
                    <a:srgbClr val="666666"/>
                  </a:gs>
                  <a:gs pos="50000">
                    <a:srgbClr val="DDDDDD"/>
                  </a:gs>
                  <a:gs pos="100000">
                    <a:srgbClr val="666666"/>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76" name="Google Shape;1276;p163"/>
          <p:cNvGrpSpPr/>
          <p:nvPr/>
        </p:nvGrpSpPr>
        <p:grpSpPr>
          <a:xfrm>
            <a:off x="4964112" y="4492625"/>
            <a:ext cx="533400" cy="344487"/>
            <a:chOff x="4467" y="3038"/>
            <a:chExt cx="379" cy="382"/>
          </a:xfrm>
        </p:grpSpPr>
        <p:sp>
          <p:nvSpPr>
            <p:cNvPr id="1277" name="Google Shape;1277;p163"/>
            <p:cNvSpPr txBox="1"/>
            <p:nvPr/>
          </p:nvSpPr>
          <p:spPr>
            <a:xfrm>
              <a:off x="4467" y="3094"/>
              <a:ext cx="376" cy="274"/>
            </a:xfrm>
            <a:prstGeom prst="rect">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78" name="Google Shape;1278;p163"/>
            <p:cNvGrpSpPr/>
            <p:nvPr/>
          </p:nvGrpSpPr>
          <p:grpSpPr>
            <a:xfrm>
              <a:off x="4468" y="3038"/>
              <a:ext cx="378" cy="382"/>
              <a:chOff x="4468" y="3038"/>
              <a:chExt cx="378" cy="382"/>
            </a:xfrm>
          </p:grpSpPr>
          <p:cxnSp>
            <p:nvCxnSpPr>
              <p:cNvPr id="1279" name="Google Shape;1279;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80" name="Google Shape;1280;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81" name="Google Shape;1281;p163"/>
              <p:cNvSpPr/>
              <p:nvPr/>
            </p:nvSpPr>
            <p:spPr>
              <a:xfrm>
                <a:off x="4469" y="3038"/>
                <a:ext cx="376" cy="90"/>
              </a:xfrm>
              <a:prstGeom prst="ellipse">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82" name="Google Shape;1282;p163"/>
              <p:cNvSpPr/>
              <p:nvPr/>
            </p:nvSpPr>
            <p:spPr>
              <a:xfrm>
                <a:off x="4469" y="3331"/>
                <a:ext cx="376" cy="89"/>
              </a:xfrm>
              <a:prstGeom prst="ellipse">
                <a:avLst/>
              </a:prstGeom>
              <a:gradFill>
                <a:gsLst>
                  <a:gs pos="0">
                    <a:srgbClr val="7C7C7C"/>
                  </a:gs>
                  <a:gs pos="50000">
                    <a:srgbClr val="DDDDDD"/>
                  </a:gs>
                  <a:gs pos="100000">
                    <a:srgbClr val="7C7C7C"/>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grpSp>
        <p:nvGrpSpPr>
          <p:cNvPr id="1283" name="Google Shape;1283;p163"/>
          <p:cNvGrpSpPr/>
          <p:nvPr/>
        </p:nvGrpSpPr>
        <p:grpSpPr>
          <a:xfrm>
            <a:off x="5638800" y="4376737"/>
            <a:ext cx="534987" cy="344487"/>
            <a:chOff x="4467" y="3038"/>
            <a:chExt cx="379" cy="382"/>
          </a:xfrm>
        </p:grpSpPr>
        <p:sp>
          <p:nvSpPr>
            <p:cNvPr id="1284" name="Google Shape;1284;p163"/>
            <p:cNvSpPr txBox="1"/>
            <p:nvPr/>
          </p:nvSpPr>
          <p:spPr>
            <a:xfrm>
              <a:off x="4467" y="3094"/>
              <a:ext cx="376" cy="274"/>
            </a:xfrm>
            <a:prstGeom prst="rect">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285" name="Google Shape;1285;p163"/>
            <p:cNvGrpSpPr/>
            <p:nvPr/>
          </p:nvGrpSpPr>
          <p:grpSpPr>
            <a:xfrm>
              <a:off x="4468" y="3038"/>
              <a:ext cx="378" cy="382"/>
              <a:chOff x="4468" y="3038"/>
              <a:chExt cx="378" cy="382"/>
            </a:xfrm>
          </p:grpSpPr>
          <p:cxnSp>
            <p:nvCxnSpPr>
              <p:cNvPr id="1286" name="Google Shape;1286;p163"/>
              <p:cNvCxnSpPr/>
              <p:nvPr/>
            </p:nvCxnSpPr>
            <p:spPr>
              <a:xfrm>
                <a:off x="4468" y="3087"/>
                <a:ext cx="0" cy="292"/>
              </a:xfrm>
              <a:prstGeom prst="straightConnector1">
                <a:avLst/>
              </a:prstGeom>
              <a:noFill/>
              <a:ln cap="flat" cmpd="sng" w="9525">
                <a:solidFill>
                  <a:schemeClr val="lt2"/>
                </a:solidFill>
                <a:prstDash val="solid"/>
                <a:miter lim="800000"/>
                <a:headEnd len="sm" w="sm" type="none"/>
                <a:tailEnd len="sm" w="sm" type="none"/>
              </a:ln>
            </p:spPr>
          </p:cxnSp>
          <p:cxnSp>
            <p:nvCxnSpPr>
              <p:cNvPr id="1287" name="Google Shape;1287;p163"/>
              <p:cNvCxnSpPr/>
              <p:nvPr/>
            </p:nvCxnSpPr>
            <p:spPr>
              <a:xfrm>
                <a:off x="4846" y="3089"/>
                <a:ext cx="0" cy="292"/>
              </a:xfrm>
              <a:prstGeom prst="straightConnector1">
                <a:avLst/>
              </a:prstGeom>
              <a:noFill/>
              <a:ln cap="flat" cmpd="sng" w="9525">
                <a:solidFill>
                  <a:schemeClr val="lt2"/>
                </a:solidFill>
                <a:prstDash val="solid"/>
                <a:miter lim="800000"/>
                <a:headEnd len="sm" w="sm" type="none"/>
                <a:tailEnd len="sm" w="sm" type="none"/>
              </a:ln>
            </p:spPr>
          </p:cxnSp>
          <p:sp>
            <p:nvSpPr>
              <p:cNvPr id="1288" name="Google Shape;1288;p163"/>
              <p:cNvSpPr/>
              <p:nvPr/>
            </p:nvSpPr>
            <p:spPr>
              <a:xfrm>
                <a:off x="4469" y="3038"/>
                <a:ext cx="376" cy="90"/>
              </a:xfrm>
              <a:prstGeom prst="ellipse">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89" name="Google Shape;1289;p163"/>
              <p:cNvSpPr/>
              <p:nvPr/>
            </p:nvSpPr>
            <p:spPr>
              <a:xfrm>
                <a:off x="4469" y="3331"/>
                <a:ext cx="376" cy="89"/>
              </a:xfrm>
              <a:prstGeom prst="ellipse">
                <a:avLst/>
              </a:prstGeom>
              <a:gradFill>
                <a:gsLst>
                  <a:gs pos="0">
                    <a:srgbClr val="838383"/>
                  </a:gs>
                  <a:gs pos="50000">
                    <a:srgbClr val="EAEAEA"/>
                  </a:gs>
                  <a:gs pos="100000">
                    <a:srgbClr val="838383"/>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290" name="Google Shape;1290;p163"/>
          <p:cNvSpPr/>
          <p:nvPr/>
        </p:nvSpPr>
        <p:spPr>
          <a:xfrm rot="2760000">
            <a:off x="4713287" y="4064000"/>
            <a:ext cx="230187" cy="338137"/>
          </a:xfrm>
          <a:prstGeom prst="down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1" name="Google Shape;1291;p163"/>
          <p:cNvSpPr/>
          <p:nvPr/>
        </p:nvSpPr>
        <p:spPr>
          <a:xfrm>
            <a:off x="5099050" y="4146550"/>
            <a:ext cx="269875" cy="288925"/>
          </a:xfrm>
          <a:prstGeom prst="downArrow">
            <a:avLst>
              <a:gd fmla="val 16202"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2" name="Google Shape;1292;p163"/>
          <p:cNvSpPr/>
          <p:nvPr/>
        </p:nvSpPr>
        <p:spPr>
          <a:xfrm rot="-3060000">
            <a:off x="5524500" y="4064000"/>
            <a:ext cx="230187" cy="338137"/>
          </a:xfrm>
          <a:prstGeom prst="down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3" name="Google Shape;1293;p163"/>
          <p:cNvSpPr txBox="1"/>
          <p:nvPr/>
        </p:nvSpPr>
        <p:spPr>
          <a:xfrm>
            <a:off x="4710112" y="5038725"/>
            <a:ext cx="93345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 Marts</a:t>
            </a:r>
            <a:endParaRPr b="0" i="0" sz="1400" u="none" cap="none" strike="noStrike">
              <a:solidFill>
                <a:srgbClr val="000000"/>
              </a:solidFill>
              <a:latin typeface="Arial"/>
              <a:ea typeface="Arial"/>
              <a:cs typeface="Arial"/>
              <a:sym typeface="Arial"/>
            </a:endParaRPr>
          </a:p>
        </p:txBody>
      </p:sp>
      <p:sp>
        <p:nvSpPr>
          <p:cNvPr id="1294" name="Google Shape;1294;p163"/>
          <p:cNvSpPr txBox="1"/>
          <p:nvPr/>
        </p:nvSpPr>
        <p:spPr>
          <a:xfrm>
            <a:off x="4806950" y="2786062"/>
            <a:ext cx="92075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sp>
        <p:nvSpPr>
          <p:cNvPr id="1295" name="Google Shape;1295;p163"/>
          <p:cNvSpPr/>
          <p:nvPr/>
        </p:nvSpPr>
        <p:spPr>
          <a:xfrm>
            <a:off x="6721475" y="4140200"/>
            <a:ext cx="809625" cy="692150"/>
          </a:xfrm>
          <a:prstGeom prst="cube">
            <a:avLst>
              <a:gd fmla="val 25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6" name="Google Shape;1296;p163"/>
          <p:cNvSpPr/>
          <p:nvPr/>
        </p:nvSpPr>
        <p:spPr>
          <a:xfrm>
            <a:off x="6653212" y="2587625"/>
            <a:ext cx="811212" cy="692150"/>
          </a:xfrm>
          <a:prstGeom prst="cube">
            <a:avLst>
              <a:gd fmla="val 25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297" name="Google Shape;1297;p163"/>
          <p:cNvSpPr txBox="1"/>
          <p:nvPr/>
        </p:nvSpPr>
        <p:spPr>
          <a:xfrm>
            <a:off x="6484937" y="2355850"/>
            <a:ext cx="13208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e.g., MOLAP</a:t>
            </a:r>
            <a:endParaRPr b="0" i="0" sz="1400" u="none" cap="none" strike="noStrike">
              <a:solidFill>
                <a:srgbClr val="000000"/>
              </a:solidFill>
              <a:latin typeface="Arial"/>
              <a:ea typeface="Arial"/>
              <a:cs typeface="Arial"/>
              <a:sym typeface="Arial"/>
            </a:endParaRPr>
          </a:p>
        </p:txBody>
      </p:sp>
      <p:sp>
        <p:nvSpPr>
          <p:cNvPr id="1298" name="Google Shape;1298;p163"/>
          <p:cNvSpPr txBox="1"/>
          <p:nvPr/>
        </p:nvSpPr>
        <p:spPr>
          <a:xfrm>
            <a:off x="6688137" y="3884612"/>
            <a:ext cx="10144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e.g., ROLAP</a:t>
            </a:r>
            <a:endParaRPr b="0" i="0" sz="1400" u="none" cap="none" strike="noStrike">
              <a:solidFill>
                <a:srgbClr val="000000"/>
              </a:solidFill>
              <a:latin typeface="Arial"/>
              <a:ea typeface="Arial"/>
              <a:cs typeface="Arial"/>
              <a:sym typeface="Arial"/>
            </a:endParaRPr>
          </a:p>
        </p:txBody>
      </p:sp>
      <p:sp>
        <p:nvSpPr>
          <p:cNvPr id="1299" name="Google Shape;1299;p163"/>
          <p:cNvSpPr/>
          <p:nvPr/>
        </p:nvSpPr>
        <p:spPr>
          <a:xfrm>
            <a:off x="8342312" y="2298700"/>
            <a:ext cx="1487487" cy="3060700"/>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00" name="Google Shape;1300;p163"/>
          <p:cNvSpPr/>
          <p:nvPr/>
        </p:nvSpPr>
        <p:spPr>
          <a:xfrm>
            <a:off x="6383337" y="3338512"/>
            <a:ext cx="1824037" cy="635000"/>
          </a:xfrm>
          <a:prstGeom prst="rightArrow">
            <a:avLst>
              <a:gd fmla="val 162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01" name="Google Shape;1301;p163"/>
          <p:cNvSpPr txBox="1"/>
          <p:nvPr/>
        </p:nvSpPr>
        <p:spPr>
          <a:xfrm>
            <a:off x="6873875" y="3562350"/>
            <a:ext cx="5064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302" name="Google Shape;1302;p163"/>
          <p:cNvSpPr txBox="1"/>
          <p:nvPr/>
        </p:nvSpPr>
        <p:spPr>
          <a:xfrm>
            <a:off x="8748712" y="2701925"/>
            <a:ext cx="676275" cy="520700"/>
          </a:xfrm>
          <a:prstGeom prst="rect">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303" name="Google Shape;1303;p163"/>
          <p:cNvCxnSpPr/>
          <p:nvPr/>
        </p:nvCxnSpPr>
        <p:spPr>
          <a:xfrm>
            <a:off x="8748712" y="2760662"/>
            <a:ext cx="676275" cy="0"/>
          </a:xfrm>
          <a:prstGeom prst="straightConnector1">
            <a:avLst/>
          </a:prstGeom>
          <a:noFill/>
          <a:ln cap="flat" cmpd="sng" w="12700">
            <a:solidFill>
              <a:schemeClr val="lt2"/>
            </a:solidFill>
            <a:prstDash val="solid"/>
            <a:miter lim="800000"/>
            <a:headEnd len="sm" w="sm" type="none"/>
            <a:tailEnd len="sm" w="sm" type="none"/>
          </a:ln>
        </p:spPr>
      </p:cxnSp>
      <p:cxnSp>
        <p:nvCxnSpPr>
          <p:cNvPr id="1304" name="Google Shape;1304;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5" name="Google Shape;1305;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6" name="Google Shape;1306;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7" name="Google Shape;1307;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8" name="Google Shape;1308;p163"/>
          <p:cNvCxnSpPr/>
          <p:nvPr/>
        </p:nvCxnSpPr>
        <p:spPr>
          <a:xfrm>
            <a:off x="9086850" y="2701925"/>
            <a:ext cx="0" cy="520700"/>
          </a:xfrm>
          <a:prstGeom prst="straightConnector1">
            <a:avLst/>
          </a:prstGeom>
          <a:noFill/>
          <a:ln cap="flat" cmpd="sng" w="9525">
            <a:solidFill>
              <a:schemeClr val="lt2"/>
            </a:solidFill>
            <a:prstDash val="solid"/>
            <a:miter lim="800000"/>
            <a:headEnd len="sm" w="sm" type="none"/>
            <a:tailEnd len="sm" w="sm" type="none"/>
          </a:ln>
        </p:spPr>
      </p:cxnSp>
      <p:cxnSp>
        <p:nvCxnSpPr>
          <p:cNvPr id="1309" name="Google Shape;1309;p163"/>
          <p:cNvCxnSpPr/>
          <p:nvPr/>
        </p:nvCxnSpPr>
        <p:spPr>
          <a:xfrm>
            <a:off x="8748712" y="2817812"/>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0" name="Google Shape;1310;p163"/>
          <p:cNvCxnSpPr/>
          <p:nvPr/>
        </p:nvCxnSpPr>
        <p:spPr>
          <a:xfrm>
            <a:off x="8748712" y="2874962"/>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1" name="Google Shape;1311;p163"/>
          <p:cNvCxnSpPr/>
          <p:nvPr/>
        </p:nvCxnSpPr>
        <p:spPr>
          <a:xfrm>
            <a:off x="8748712" y="2933700"/>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2" name="Google Shape;1312;p163"/>
          <p:cNvCxnSpPr/>
          <p:nvPr/>
        </p:nvCxnSpPr>
        <p:spPr>
          <a:xfrm>
            <a:off x="8748712" y="2990850"/>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3" name="Google Shape;1313;p163"/>
          <p:cNvCxnSpPr/>
          <p:nvPr/>
        </p:nvCxnSpPr>
        <p:spPr>
          <a:xfrm>
            <a:off x="8748712" y="3049587"/>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4" name="Google Shape;1314;p163"/>
          <p:cNvCxnSpPr/>
          <p:nvPr/>
        </p:nvCxnSpPr>
        <p:spPr>
          <a:xfrm>
            <a:off x="8748712" y="3106737"/>
            <a:ext cx="676275" cy="0"/>
          </a:xfrm>
          <a:prstGeom prst="straightConnector1">
            <a:avLst/>
          </a:prstGeom>
          <a:noFill/>
          <a:ln cap="flat" cmpd="sng" w="9525">
            <a:solidFill>
              <a:schemeClr val="lt2"/>
            </a:solidFill>
            <a:prstDash val="solid"/>
            <a:miter lim="800000"/>
            <a:headEnd len="sm" w="sm" type="none"/>
            <a:tailEnd len="sm" w="sm" type="none"/>
          </a:ln>
        </p:spPr>
      </p:cxnSp>
      <p:cxnSp>
        <p:nvCxnSpPr>
          <p:cNvPr id="1315" name="Google Shape;1315;p163"/>
          <p:cNvCxnSpPr/>
          <p:nvPr/>
        </p:nvCxnSpPr>
        <p:spPr>
          <a:xfrm>
            <a:off x="8748712" y="3163887"/>
            <a:ext cx="676275" cy="0"/>
          </a:xfrm>
          <a:prstGeom prst="straightConnector1">
            <a:avLst/>
          </a:prstGeom>
          <a:noFill/>
          <a:ln cap="flat" cmpd="sng" w="9525">
            <a:solidFill>
              <a:schemeClr val="lt2"/>
            </a:solidFill>
            <a:prstDash val="solid"/>
            <a:miter lim="800000"/>
            <a:headEnd len="sm" w="sm" type="none"/>
            <a:tailEnd len="sm" w="sm" type="none"/>
          </a:ln>
        </p:spPr>
      </p:cxnSp>
      <p:sp>
        <p:nvSpPr>
          <p:cNvPr id="1316" name="Google Shape;1316;p163"/>
          <p:cNvSpPr txBox="1"/>
          <p:nvPr/>
        </p:nvSpPr>
        <p:spPr>
          <a:xfrm>
            <a:off x="8718550" y="2484437"/>
            <a:ext cx="733425"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Analysis</a:t>
            </a:r>
            <a:endParaRPr b="0" i="0" sz="1400" u="none" cap="none" strike="noStrike">
              <a:solidFill>
                <a:srgbClr val="000000"/>
              </a:solidFill>
              <a:latin typeface="Arial"/>
              <a:ea typeface="Arial"/>
              <a:cs typeface="Arial"/>
              <a:sym typeface="Arial"/>
            </a:endParaRPr>
          </a:p>
        </p:txBody>
      </p:sp>
      <p:sp>
        <p:nvSpPr>
          <p:cNvPr id="1317" name="Google Shape;1317;p163"/>
          <p:cNvSpPr txBox="1"/>
          <p:nvPr/>
        </p:nvSpPr>
        <p:spPr>
          <a:xfrm>
            <a:off x="8715375" y="3511550"/>
            <a:ext cx="742950" cy="63500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18" name="Google Shape;1318;p163"/>
          <p:cNvSpPr txBox="1"/>
          <p:nvPr/>
        </p:nvSpPr>
        <p:spPr>
          <a:xfrm>
            <a:off x="8680450" y="4492625"/>
            <a:ext cx="811212" cy="577850"/>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19" name="Google Shape;1319;p163"/>
          <p:cNvSpPr txBox="1"/>
          <p:nvPr/>
        </p:nvSpPr>
        <p:spPr>
          <a:xfrm>
            <a:off x="8458200" y="3303587"/>
            <a:ext cx="1303337"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Query/Reporting</a:t>
            </a:r>
            <a:endParaRPr b="0" i="0" sz="1400" u="none" cap="none" strike="noStrike">
              <a:solidFill>
                <a:srgbClr val="000000"/>
              </a:solidFill>
              <a:latin typeface="Arial"/>
              <a:ea typeface="Arial"/>
              <a:cs typeface="Arial"/>
              <a:sym typeface="Arial"/>
            </a:endParaRPr>
          </a:p>
        </p:txBody>
      </p:sp>
      <p:sp>
        <p:nvSpPr>
          <p:cNvPr id="1320" name="Google Shape;1320;p163"/>
          <p:cNvSpPr txBox="1"/>
          <p:nvPr/>
        </p:nvSpPr>
        <p:spPr>
          <a:xfrm>
            <a:off x="8604250" y="4229100"/>
            <a:ext cx="100965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Data Mining</a:t>
            </a:r>
            <a:endParaRPr b="0" i="0" sz="1400" u="none" cap="none" strike="noStrike">
              <a:solidFill>
                <a:srgbClr val="000000"/>
              </a:solidFill>
              <a:latin typeface="Arial"/>
              <a:ea typeface="Arial"/>
              <a:cs typeface="Arial"/>
              <a:sym typeface="Arial"/>
            </a:endParaRPr>
          </a:p>
        </p:txBody>
      </p:sp>
      <p:sp>
        <p:nvSpPr>
          <p:cNvPr id="1321" name="Google Shape;1321;p163"/>
          <p:cNvSpPr txBox="1"/>
          <p:nvPr/>
        </p:nvSpPr>
        <p:spPr>
          <a:xfrm>
            <a:off x="8815387" y="3625850"/>
            <a:ext cx="68262" cy="520700"/>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2" name="Google Shape;1322;p163"/>
          <p:cNvSpPr txBox="1"/>
          <p:nvPr/>
        </p:nvSpPr>
        <p:spPr>
          <a:xfrm>
            <a:off x="9018587" y="3684587"/>
            <a:ext cx="68262" cy="461962"/>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3" name="Google Shape;1323;p163"/>
          <p:cNvSpPr txBox="1"/>
          <p:nvPr/>
        </p:nvSpPr>
        <p:spPr>
          <a:xfrm>
            <a:off x="9153525" y="3914775"/>
            <a:ext cx="134937" cy="231775"/>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24" name="Google Shape;1324;p163"/>
          <p:cNvSpPr txBox="1"/>
          <p:nvPr/>
        </p:nvSpPr>
        <p:spPr>
          <a:xfrm>
            <a:off x="9356725" y="3741737"/>
            <a:ext cx="68262" cy="404812"/>
          </a:xfrm>
          <a:prstGeom prst="rect">
            <a:avLst/>
          </a:prstGeom>
          <a:solidFill>
            <a:srgbClr val="EAEAEA"/>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325" name="Google Shape;1325;p163"/>
          <p:cNvCxnSpPr/>
          <p:nvPr/>
        </p:nvCxnSpPr>
        <p:spPr>
          <a:xfrm>
            <a:off x="8815387" y="4608512"/>
            <a:ext cx="541337" cy="0"/>
          </a:xfrm>
          <a:prstGeom prst="straightConnector1">
            <a:avLst/>
          </a:prstGeom>
          <a:noFill/>
          <a:ln cap="flat" cmpd="sng" w="19050">
            <a:solidFill>
              <a:schemeClr val="lt2"/>
            </a:solidFill>
            <a:prstDash val="solid"/>
            <a:miter lim="800000"/>
            <a:headEnd len="sm" w="sm" type="none"/>
            <a:tailEnd len="sm" w="sm" type="none"/>
          </a:ln>
        </p:spPr>
      </p:cxnSp>
      <p:cxnSp>
        <p:nvCxnSpPr>
          <p:cNvPr id="1326" name="Google Shape;1326;p163"/>
          <p:cNvCxnSpPr/>
          <p:nvPr/>
        </p:nvCxnSpPr>
        <p:spPr>
          <a:xfrm>
            <a:off x="8815387" y="472440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7" name="Google Shape;1327;p163"/>
          <p:cNvCxnSpPr/>
          <p:nvPr/>
        </p:nvCxnSpPr>
        <p:spPr>
          <a:xfrm>
            <a:off x="9153525" y="472440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8" name="Google Shape;1328;p163"/>
          <p:cNvCxnSpPr/>
          <p:nvPr/>
        </p:nvCxnSpPr>
        <p:spPr>
          <a:xfrm>
            <a:off x="8815387" y="478155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29" name="Google Shape;1329;p163"/>
          <p:cNvCxnSpPr/>
          <p:nvPr/>
        </p:nvCxnSpPr>
        <p:spPr>
          <a:xfrm>
            <a:off x="8815387" y="48402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0" name="Google Shape;1330;p163"/>
          <p:cNvCxnSpPr/>
          <p:nvPr/>
        </p:nvCxnSpPr>
        <p:spPr>
          <a:xfrm>
            <a:off x="8815387" y="489743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1" name="Google Shape;1331;p163"/>
          <p:cNvCxnSpPr/>
          <p:nvPr/>
        </p:nvCxnSpPr>
        <p:spPr>
          <a:xfrm>
            <a:off x="8815387" y="49545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2" name="Google Shape;1332;p163"/>
          <p:cNvCxnSpPr/>
          <p:nvPr/>
        </p:nvCxnSpPr>
        <p:spPr>
          <a:xfrm>
            <a:off x="9153525" y="4781550"/>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3" name="Google Shape;1333;p163"/>
          <p:cNvCxnSpPr/>
          <p:nvPr/>
        </p:nvCxnSpPr>
        <p:spPr>
          <a:xfrm>
            <a:off x="9153525" y="48402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4" name="Google Shape;1334;p163"/>
          <p:cNvCxnSpPr/>
          <p:nvPr/>
        </p:nvCxnSpPr>
        <p:spPr>
          <a:xfrm>
            <a:off x="9153525" y="489743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5" name="Google Shape;1335;p163"/>
          <p:cNvCxnSpPr/>
          <p:nvPr/>
        </p:nvCxnSpPr>
        <p:spPr>
          <a:xfrm>
            <a:off x="9153525" y="4954587"/>
            <a:ext cx="203200" cy="0"/>
          </a:xfrm>
          <a:prstGeom prst="straightConnector1">
            <a:avLst/>
          </a:prstGeom>
          <a:noFill/>
          <a:ln cap="flat" cmpd="sng" w="19050">
            <a:solidFill>
              <a:schemeClr val="lt2"/>
            </a:solidFill>
            <a:prstDash val="solid"/>
            <a:miter lim="800000"/>
            <a:headEnd len="sm" w="sm" type="none"/>
            <a:tailEnd len="sm" w="sm" type="none"/>
          </a:ln>
        </p:spPr>
      </p:cxnSp>
      <p:cxnSp>
        <p:nvCxnSpPr>
          <p:cNvPr id="1336" name="Google Shape;1336;p163"/>
          <p:cNvCxnSpPr/>
          <p:nvPr/>
        </p:nvCxnSpPr>
        <p:spPr>
          <a:xfrm flipH="1" rot="10800000">
            <a:off x="5976937" y="2990850"/>
            <a:ext cx="473075" cy="288925"/>
          </a:xfrm>
          <a:prstGeom prst="straightConnector1">
            <a:avLst/>
          </a:prstGeom>
          <a:noFill/>
          <a:ln cap="flat" cmpd="sng" w="9525">
            <a:solidFill>
              <a:schemeClr val="lt2"/>
            </a:solidFill>
            <a:prstDash val="solid"/>
            <a:miter lim="800000"/>
            <a:headEnd len="med" w="med" type="triangle"/>
            <a:tailEnd len="med" w="med" type="triangle"/>
          </a:ln>
        </p:spPr>
      </p:cxnSp>
      <p:cxnSp>
        <p:nvCxnSpPr>
          <p:cNvPr id="1337" name="Google Shape;1337;p163"/>
          <p:cNvCxnSpPr/>
          <p:nvPr/>
        </p:nvCxnSpPr>
        <p:spPr>
          <a:xfrm flipH="1" rot="10800000">
            <a:off x="6248400" y="4435475"/>
            <a:ext cx="404812" cy="115887"/>
          </a:xfrm>
          <a:prstGeom prst="straightConnector1">
            <a:avLst/>
          </a:prstGeom>
          <a:noFill/>
          <a:ln cap="flat" cmpd="sng" w="9525">
            <a:solidFill>
              <a:schemeClr val="lt2"/>
            </a:solidFill>
            <a:prstDash val="solid"/>
            <a:miter lim="800000"/>
            <a:headEnd len="med" w="med" type="triangle"/>
            <a:tailEnd len="med" w="med" type="triangle"/>
          </a:ln>
        </p:spPr>
      </p:cxnSp>
      <p:sp>
        <p:nvSpPr>
          <p:cNvPr id="1338" name="Google Shape;1338;p163"/>
          <p:cNvSpPr/>
          <p:nvPr/>
        </p:nvSpPr>
        <p:spPr>
          <a:xfrm>
            <a:off x="7667625" y="2760662"/>
            <a:ext cx="674687" cy="461962"/>
          </a:xfrm>
          <a:prstGeom prst="rightArrow">
            <a:avLst>
              <a:gd fmla="val 134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sp>
        <p:nvSpPr>
          <p:cNvPr id="1339" name="Google Shape;1339;p163"/>
          <p:cNvSpPr/>
          <p:nvPr/>
        </p:nvSpPr>
        <p:spPr>
          <a:xfrm>
            <a:off x="7667625" y="4203700"/>
            <a:ext cx="674687" cy="461962"/>
          </a:xfrm>
          <a:prstGeom prst="rightArrow">
            <a:avLst>
              <a:gd fmla="val 13403"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1E"/>
              </a:buClr>
              <a:buSzPts val="1200"/>
              <a:buFont typeface="Times New Roman"/>
              <a:buNone/>
            </a:pPr>
            <a:r>
              <a:rPr b="1" i="1" lang="en-US" sz="1200" u="none" cap="none" strike="noStrike">
                <a:solidFill>
                  <a:srgbClr val="00001E"/>
                </a:solidFill>
                <a:latin typeface="Times New Roman"/>
                <a:ea typeface="Times New Roman"/>
                <a:cs typeface="Times New Roman"/>
                <a:sym typeface="Times New Roman"/>
              </a:rPr>
              <a:t>serve</a:t>
            </a:r>
            <a:endParaRPr b="0" i="0" sz="1400" u="none" cap="none" strike="noStrike">
              <a:solidFill>
                <a:srgbClr val="000000"/>
              </a:solidFill>
              <a:latin typeface="Arial"/>
              <a:ea typeface="Arial"/>
              <a:cs typeface="Arial"/>
              <a:sym typeface="Arial"/>
            </a:endParaRPr>
          </a:p>
        </p:txBody>
      </p:sp>
      <p:grpSp>
        <p:nvGrpSpPr>
          <p:cNvPr id="1340" name="Google Shape;1340;p163"/>
          <p:cNvGrpSpPr/>
          <p:nvPr/>
        </p:nvGrpSpPr>
        <p:grpSpPr>
          <a:xfrm>
            <a:off x="3429000" y="4684712"/>
            <a:ext cx="533400" cy="344487"/>
            <a:chOff x="4467" y="3038"/>
            <a:chExt cx="379" cy="382"/>
          </a:xfrm>
        </p:grpSpPr>
        <p:sp>
          <p:nvSpPr>
            <p:cNvPr id="1341" name="Google Shape;1341;p163"/>
            <p:cNvSpPr txBox="1"/>
            <p:nvPr/>
          </p:nvSpPr>
          <p:spPr>
            <a:xfrm>
              <a:off x="4467" y="3094"/>
              <a:ext cx="376" cy="274"/>
            </a:xfrm>
            <a:prstGeom prst="rect">
              <a:avLst/>
            </a:prstGeom>
            <a:solidFill>
              <a:srgbClr val="339966"/>
            </a:soli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nvGrpSpPr>
            <p:cNvPr id="1342" name="Google Shape;1342;p163"/>
            <p:cNvGrpSpPr/>
            <p:nvPr/>
          </p:nvGrpSpPr>
          <p:grpSpPr>
            <a:xfrm>
              <a:off x="4468" y="3038"/>
              <a:ext cx="378" cy="382"/>
              <a:chOff x="4468" y="3038"/>
              <a:chExt cx="378" cy="382"/>
            </a:xfrm>
          </p:grpSpPr>
          <p:cxnSp>
            <p:nvCxnSpPr>
              <p:cNvPr id="1343" name="Google Shape;1343;p163"/>
              <p:cNvCxnSpPr/>
              <p:nvPr/>
            </p:nvCxnSpPr>
            <p:spPr>
              <a:xfrm>
                <a:off x="4468" y="3087"/>
                <a:ext cx="0" cy="292"/>
              </a:xfrm>
              <a:prstGeom prst="straightConnector1">
                <a:avLst/>
              </a:prstGeom>
              <a:noFill/>
              <a:ln cap="flat" cmpd="sng" w="9525">
                <a:solidFill>
                  <a:srgbClr val="339966"/>
                </a:solidFill>
                <a:prstDash val="solid"/>
                <a:miter lim="800000"/>
                <a:headEnd len="sm" w="sm" type="none"/>
                <a:tailEnd len="sm" w="sm" type="none"/>
              </a:ln>
            </p:spPr>
          </p:cxnSp>
          <p:cxnSp>
            <p:nvCxnSpPr>
              <p:cNvPr id="1344" name="Google Shape;1344;p163"/>
              <p:cNvCxnSpPr/>
              <p:nvPr/>
            </p:nvCxnSpPr>
            <p:spPr>
              <a:xfrm>
                <a:off x="4846" y="3089"/>
                <a:ext cx="0" cy="292"/>
              </a:xfrm>
              <a:prstGeom prst="straightConnector1">
                <a:avLst/>
              </a:prstGeom>
              <a:noFill/>
              <a:ln cap="flat" cmpd="sng" w="9525">
                <a:solidFill>
                  <a:srgbClr val="339966"/>
                </a:solidFill>
                <a:prstDash val="solid"/>
                <a:miter lim="800000"/>
                <a:headEnd len="sm" w="sm" type="none"/>
                <a:tailEnd len="sm" w="sm" type="none"/>
              </a:ln>
            </p:spPr>
          </p:cxnSp>
          <p:sp>
            <p:nvSpPr>
              <p:cNvPr id="1345" name="Google Shape;1345;p163"/>
              <p:cNvSpPr/>
              <p:nvPr/>
            </p:nvSpPr>
            <p:spPr>
              <a:xfrm>
                <a:off x="4469" y="3038"/>
                <a:ext cx="376" cy="90"/>
              </a:xfrm>
              <a:prstGeom prst="ellipse">
                <a:avLst/>
              </a:prstGeom>
              <a:gradFill>
                <a:gsLst>
                  <a:gs pos="0">
                    <a:srgbClr val="7C7C7C"/>
                  </a:gs>
                  <a:gs pos="50000">
                    <a:srgbClr val="DDDDDD"/>
                  </a:gs>
                  <a:gs pos="100000">
                    <a:srgbClr val="7C7C7C"/>
                  </a:gs>
                </a:gsLst>
                <a:lin ang="0" scaled="0"/>
              </a:gra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346" name="Google Shape;1346;p163"/>
              <p:cNvSpPr/>
              <p:nvPr/>
            </p:nvSpPr>
            <p:spPr>
              <a:xfrm>
                <a:off x="4469" y="3331"/>
                <a:ext cx="376" cy="89"/>
              </a:xfrm>
              <a:prstGeom prst="ellipse">
                <a:avLst/>
              </a:prstGeom>
              <a:solidFill>
                <a:srgbClr val="99CC00"/>
              </a:solidFill>
              <a:ln cap="flat" cmpd="sng" w="9525">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grpSp>
      </p:grpSp>
      <p:sp>
        <p:nvSpPr>
          <p:cNvPr id="1347" name="Google Shape;1347;p163"/>
          <p:cNvSpPr txBox="1"/>
          <p:nvPr/>
        </p:nvSpPr>
        <p:spPr>
          <a:xfrm>
            <a:off x="3205162" y="5038725"/>
            <a:ext cx="1001712"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1E"/>
              </a:buClr>
              <a:buSzPts val="1200"/>
              <a:buFont typeface="Times New Roman"/>
              <a:buNone/>
            </a:pPr>
            <a:r>
              <a:rPr b="1" i="0" lang="en-US" sz="1200" u="none" cap="none" strike="noStrike">
                <a:solidFill>
                  <a:srgbClr val="00001E"/>
                </a:solidFill>
                <a:latin typeface="Times New Roman"/>
                <a:ea typeface="Times New Roman"/>
                <a:cs typeface="Times New Roman"/>
                <a:sym typeface="Times New Roman"/>
              </a:rPr>
              <a:t>Staging area</a:t>
            </a:r>
            <a:endParaRPr b="0" i="0" sz="1400" u="none" cap="none" strike="noStrike">
              <a:solidFill>
                <a:srgbClr val="000000"/>
              </a:solidFill>
              <a:latin typeface="Arial"/>
              <a:ea typeface="Arial"/>
              <a:cs typeface="Arial"/>
              <a:sym typeface="Arial"/>
            </a:endParaRPr>
          </a:p>
        </p:txBody>
      </p:sp>
      <p:sp>
        <p:nvSpPr>
          <p:cNvPr id="1348" name="Google Shape;1348;p163"/>
          <p:cNvSpPr/>
          <p:nvPr/>
        </p:nvSpPr>
        <p:spPr>
          <a:xfrm>
            <a:off x="3594100" y="4152900"/>
            <a:ext cx="182562" cy="457200"/>
          </a:xfrm>
          <a:prstGeom prst="downArrow">
            <a:avLst>
              <a:gd fmla="val 16202"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64"/>
          <p:cNvSpPr txBox="1"/>
          <p:nvPr/>
        </p:nvSpPr>
        <p:spPr>
          <a:xfrm>
            <a:off x="1930400" y="228600"/>
            <a:ext cx="7772400" cy="1066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CC00"/>
              </a:buClr>
              <a:buSzPts val="3600"/>
              <a:buFont typeface="Comic Sans MS"/>
              <a:buNone/>
            </a:pPr>
            <a:r>
              <a:rPr b="0" i="0" lang="en-US" sz="3600" u="none" cap="none" strike="noStrike">
                <a:solidFill>
                  <a:srgbClr val="FFCC00"/>
                </a:solidFill>
                <a:latin typeface="Comic Sans MS"/>
                <a:ea typeface="Comic Sans MS"/>
                <a:cs typeface="Comic Sans MS"/>
                <a:sym typeface="Comic Sans MS"/>
              </a:rPr>
              <a:t>Data Mart</a:t>
            </a:r>
            <a:endParaRPr b="0" i="0" sz="1400" u="none" cap="none" strike="noStrike">
              <a:solidFill>
                <a:srgbClr val="000000"/>
              </a:solidFill>
              <a:latin typeface="Arial"/>
              <a:ea typeface="Arial"/>
              <a:cs typeface="Arial"/>
              <a:sym typeface="Arial"/>
            </a:endParaRPr>
          </a:p>
        </p:txBody>
      </p:sp>
      <p:sp>
        <p:nvSpPr>
          <p:cNvPr id="1355" name="Google Shape;1355;p164"/>
          <p:cNvSpPr txBox="1"/>
          <p:nvPr/>
        </p:nvSpPr>
        <p:spPr>
          <a:xfrm>
            <a:off x="1752600" y="1676400"/>
            <a:ext cx="9855200" cy="441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Subset of the enterprise wide data warehouse.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A </a:t>
            </a:r>
            <a:r>
              <a:rPr b="1" i="0" lang="en-US" sz="2800" u="none" cap="none" strike="noStrike">
                <a:solidFill>
                  <a:srgbClr val="FFFFFF"/>
                </a:solidFill>
                <a:latin typeface="Verdana"/>
                <a:ea typeface="Verdana"/>
                <a:cs typeface="Verdana"/>
                <a:sym typeface="Verdana"/>
              </a:rPr>
              <a:t>data mart</a:t>
            </a:r>
            <a:r>
              <a:rPr b="0" i="0" lang="en-US" sz="2800" u="none" cap="none" strike="noStrike">
                <a:solidFill>
                  <a:srgbClr val="FFFFFF"/>
                </a:solidFill>
                <a:latin typeface="Verdana"/>
                <a:ea typeface="Verdana"/>
                <a:cs typeface="Verdana"/>
                <a:sym typeface="Verdana"/>
              </a:rPr>
              <a:t> is the access layer of the </a:t>
            </a:r>
            <a:r>
              <a:rPr b="0" i="0" lang="en-US" sz="2800" u="sng" cap="none" strike="noStrike">
                <a:solidFill>
                  <a:schemeClr val="hlink"/>
                </a:solidFill>
                <a:latin typeface="Libre Baskerville"/>
                <a:ea typeface="Libre Baskerville"/>
                <a:cs typeface="Libre Baskerville"/>
                <a:sym typeface="Libre Baskerville"/>
                <a:hlinkClick r:id="rId3"/>
              </a:rPr>
              <a:t>data warehouse</a:t>
            </a:r>
            <a:r>
              <a:rPr b="0" i="0" lang="en-US" sz="2800" u="none" cap="none" strike="noStrike">
                <a:solidFill>
                  <a:srgbClr val="FFFFFF"/>
                </a:solidFill>
                <a:latin typeface="Verdana"/>
                <a:ea typeface="Verdana"/>
                <a:cs typeface="Verdana"/>
                <a:sym typeface="Verdana"/>
              </a:rPr>
              <a:t> environment that is used to get data out to the users.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Departmental data from Data Warehouse is called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Eg. Finance Department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      Sales Department Data Mart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33CCCC"/>
              </a:buClr>
              <a:buSzPts val="2800"/>
              <a:buFont typeface="Arial"/>
              <a:buChar char="●"/>
            </a:pPr>
            <a:r>
              <a:rPr b="0" i="0" lang="en-US" sz="2800" u="none" cap="none" strike="noStrike">
                <a:solidFill>
                  <a:srgbClr val="FFFFFF"/>
                </a:solidFill>
                <a:latin typeface="Verdana"/>
                <a:ea typeface="Verdana"/>
                <a:cs typeface="Verdana"/>
                <a:sym typeface="Verdana"/>
              </a:rPr>
              <a:t>      Marketing Department Data Mart. </a:t>
            </a:r>
            <a:endParaRPr b="0" i="0" sz="1400" u="none" cap="none" strike="noStrike">
              <a:solidFill>
                <a:srgbClr val="000000"/>
              </a:solidFill>
              <a:latin typeface="Arial"/>
              <a:ea typeface="Arial"/>
              <a:cs typeface="Arial"/>
              <a:sym typeface="Arial"/>
            </a:endParaRPr>
          </a:p>
        </p:txBody>
      </p:sp>
      <p:sp>
        <p:nvSpPr>
          <p:cNvPr id="1356" name="Google Shape;1356;p164"/>
          <p:cNvSpPr txBox="1"/>
          <p:nvPr/>
        </p:nvSpPr>
        <p:spPr>
          <a:xfrm>
            <a:off x="8255000" y="6229350"/>
            <a:ext cx="19050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400"/>
              <a:buFont typeface="Arial"/>
              <a:buNone/>
            </a:pPr>
            <a:fld id="{00000000-1234-1234-1234-123412341234}" type="slidenum">
              <a:rPr b="1" i="0" lang="en-US" sz="1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65"/>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62" name="Google Shape;1362;p165"/>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cap="none" strike="noStrike">
                <a:solidFill>
                  <a:srgbClr val="FFFFFF"/>
                </a:solidFill>
                <a:latin typeface="Verdana"/>
                <a:ea typeface="Verdana"/>
                <a:cs typeface="Verdana"/>
                <a:sym typeface="Verdana"/>
              </a:rPr>
              <a:t>Reasons :</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To enable access to the data the department needs to analyze  most frequently.</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To improve end users response time and to reduce volume of data to be accessed.</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Data marts uses less data , so tasks such as cleansing, loading , transformation  and integration are easier.</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cap="none" strike="noStrike">
                <a:solidFill>
                  <a:srgbClr val="FFFFFF"/>
                </a:solidFill>
                <a:latin typeface="Verdana"/>
                <a:ea typeface="Verdana"/>
                <a:cs typeface="Verdana"/>
                <a:sym typeface="Verdana"/>
              </a:rPr>
              <a:t>Implementation Data Mart is simpler.</a:t>
            </a:r>
            <a:endParaRPr/>
          </a:p>
          <a:p>
            <a:pPr indent="-165100" lvl="0" marL="342900" marR="0" rtl="0" algn="l">
              <a:lnSpc>
                <a:spcPct val="100000"/>
              </a:lnSpc>
              <a:spcBef>
                <a:spcPts val="800"/>
              </a:spcBef>
              <a:spcAft>
                <a:spcPts val="0"/>
              </a:spcAft>
              <a:buClr>
                <a:schemeClr val="accent2"/>
              </a:buClr>
              <a:buSzPts val="2800"/>
              <a:buFont typeface="Noto Sans Symbols"/>
              <a:buNone/>
            </a:pPr>
            <a:r>
              <a:t/>
            </a:r>
            <a:endParaRPr b="0" i="0" sz="2800" u="none" cap="none" strike="noStrike">
              <a:solidFill>
                <a:srgbClr val="FFFFFF"/>
              </a:solidFill>
              <a:latin typeface="Verdana"/>
              <a:ea typeface="Verdana"/>
              <a:cs typeface="Verdana"/>
              <a:sym typeface="Verdana"/>
            </a:endParaRPr>
          </a:p>
          <a:p>
            <a:pPr indent="-165100" lvl="0" marL="342900" marR="0" rtl="0" algn="l">
              <a:lnSpc>
                <a:spcPct val="100000"/>
              </a:lnSpc>
              <a:spcBef>
                <a:spcPts val="800"/>
              </a:spcBef>
              <a:spcAft>
                <a:spcPts val="0"/>
              </a:spcAft>
              <a:buClr>
                <a:schemeClr val="accent2"/>
              </a:buClr>
              <a:buSzPts val="2800"/>
              <a:buFont typeface="Noto Sans Symbols"/>
              <a:buNone/>
            </a:pPr>
            <a:r>
              <a:t/>
            </a:r>
            <a:endParaRPr b="0" i="0" sz="2800" u="none" cap="none" strike="noStrike">
              <a:solidFill>
                <a:srgbClr val="FFFFFF"/>
              </a:solidFill>
              <a:latin typeface="Verdana"/>
              <a:ea typeface="Verdana"/>
              <a:cs typeface="Verdana"/>
              <a:sym typeface="Verdana"/>
            </a:endParaRPr>
          </a:p>
          <a:p>
            <a:pPr indent="-342900" lvl="0" marL="342900" marR="0" rtl="0" algn="l">
              <a:lnSpc>
                <a:spcPct val="100000"/>
              </a:lnSpc>
              <a:spcBef>
                <a:spcPts val="800"/>
              </a:spcBef>
              <a:spcAft>
                <a:spcPts val="0"/>
              </a:spcAft>
              <a:buSzPts val="1400"/>
              <a:buNone/>
            </a:pPr>
            <a:r>
              <a:t/>
            </a:r>
            <a:endParaRPr b="0" i="0" sz="2800" u="none">
              <a:solidFill>
                <a:srgbClr val="FFFFFF"/>
              </a:solidFill>
              <a:latin typeface="Verdana"/>
              <a:ea typeface="Verdana"/>
              <a:cs typeface="Verdana"/>
              <a:sym typeface="Verdana"/>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66"/>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68" name="Google Shape;1368;p166"/>
          <p:cNvSpPr txBox="1"/>
          <p:nvPr>
            <p:ph idx="1" type="body"/>
          </p:nvPr>
        </p:nvSpPr>
        <p:spPr>
          <a:xfrm>
            <a:off x="609600" y="1676400"/>
            <a:ext cx="10902950"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a:solidFill>
                  <a:srgbClr val="FFFFFF"/>
                </a:solidFill>
                <a:latin typeface="Verdana"/>
                <a:ea typeface="Verdana"/>
                <a:cs typeface="Verdana"/>
                <a:sym typeface="Verdana"/>
              </a:rPr>
              <a:t>Advantages: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The cost is low.</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Required  time to implementation is short.</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Controlled locally rather than centrally.</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They contains less information.</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Reduce network traffic</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67"/>
          <p:cNvSpPr txBox="1"/>
          <p:nvPr>
            <p:ph type="title"/>
          </p:nvPr>
        </p:nvSpPr>
        <p:spPr>
          <a:xfrm>
            <a:off x="541337" y="228600"/>
            <a:ext cx="10361612" cy="1065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1400"/>
              <a:buNone/>
            </a:pPr>
            <a:r>
              <a:t/>
            </a:r>
            <a:endParaRPr sz="3600">
              <a:solidFill>
                <a:srgbClr val="FFCC00"/>
              </a:solidFill>
              <a:latin typeface="Comic Sans MS"/>
              <a:ea typeface="Comic Sans MS"/>
              <a:cs typeface="Comic Sans MS"/>
              <a:sym typeface="Comic Sans MS"/>
            </a:endParaRPr>
          </a:p>
        </p:txBody>
      </p:sp>
      <p:sp>
        <p:nvSpPr>
          <p:cNvPr id="1374" name="Google Shape;1374;p167"/>
          <p:cNvSpPr txBox="1"/>
          <p:nvPr>
            <p:ph idx="1" type="body"/>
          </p:nvPr>
        </p:nvSpPr>
        <p:spPr>
          <a:xfrm>
            <a:off x="609600" y="1676400"/>
            <a:ext cx="11742737" cy="441801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FFFFFF"/>
              </a:buClr>
              <a:buSzPts val="2800"/>
              <a:buFont typeface="Times New Roman"/>
              <a:buNone/>
            </a:pPr>
            <a:r>
              <a:rPr b="0" i="0" lang="en-US" sz="2800" u="none">
                <a:solidFill>
                  <a:srgbClr val="FFFFFF"/>
                </a:solidFill>
                <a:latin typeface="Verdana"/>
                <a:ea typeface="Verdana"/>
                <a:cs typeface="Verdana"/>
                <a:sym typeface="Verdana"/>
              </a:rPr>
              <a:t>Limitations: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Performance Degradation as size of the data mart increases.</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Administration becomes difficult.</a:t>
            </a:r>
            <a:endParaRPr/>
          </a:p>
          <a:p>
            <a:pPr indent="-342900" lvl="0" marL="342900" marR="0" rtl="0" algn="l">
              <a:lnSpc>
                <a:spcPct val="100000"/>
              </a:lnSpc>
              <a:spcBef>
                <a:spcPts val="800"/>
              </a:spcBef>
              <a:spcAft>
                <a:spcPts val="0"/>
              </a:spcAft>
              <a:buClr>
                <a:schemeClr val="accent2"/>
              </a:buClr>
              <a:buSzPts val="2800"/>
              <a:buFont typeface="Noto Sans Symbols"/>
              <a:buChar char="❖"/>
            </a:pPr>
            <a:r>
              <a:rPr b="0" i="0" lang="en-US" sz="2800" u="none">
                <a:solidFill>
                  <a:srgbClr val="FFFFFF"/>
                </a:solidFill>
                <a:latin typeface="Verdana"/>
                <a:ea typeface="Verdana"/>
                <a:cs typeface="Verdana"/>
                <a:sym typeface="Verdana"/>
              </a:rPr>
              <a:t>Issues in accessing remote Data Mart.</a:t>
            </a:r>
            <a:endParaRPr/>
          </a:p>
          <a:p>
            <a:pPr indent="-342900" lvl="0" marL="342900" marR="0" rtl="0" algn="l">
              <a:lnSpc>
                <a:spcPct val="100000"/>
              </a:lnSpc>
              <a:spcBef>
                <a:spcPts val="800"/>
              </a:spcBef>
              <a:spcAft>
                <a:spcPts val="0"/>
              </a:spcAft>
              <a:buSzPts val="1400"/>
              <a:buNone/>
            </a:pPr>
            <a:r>
              <a:t/>
            </a:r>
            <a:endParaRPr b="0" i="0" sz="2800" u="none">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9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