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9144000"/>
  <p:notesSz cx="6858000" cy="9144000"/>
  <p:embeddedFontLst>
    <p:embeddedFont>
      <p:font typeface="Gill Sans"/>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0597F7-888C-4215-A4CA-077FA04D5065}">
  <a:tblStyle styleId="{170597F7-888C-4215-A4CA-077FA04D50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GillSans-regular.fntdata"/><Relationship Id="rId90" Type="http://schemas.openxmlformats.org/officeDocument/2006/relationships/slide" Target="slides/slide84.xml"/><Relationship Id="rId92" Type="http://schemas.openxmlformats.org/officeDocument/2006/relationships/font" Target="fonts/GillSans-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111" name="Google Shape;11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186" name="Google Shape;1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2" name="Google Shape;21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118" name="Google Shape;1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258" name="Google Shape;25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fld id="{00000000-1234-1234-1234-123412341234}" type="slidenum">
              <a:rPr b="0" i="0" lang="en-AU"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266" name="Google Shape;2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 name="Google Shape;32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3" name="Google Shape;34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9" name="Google Shape;34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5" name="Google Shape;35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2" name="Google Shape;36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8" name="Google Shape;36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5" name="Google Shape;38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6" name="Google Shape;39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2" name="Google Shape;40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8" name="Google Shape;40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4" name="Google Shape;41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1" name="Google Shape;42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4" name="Google Shape;43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0" name="Google Shape;44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6" name="Google Shape;44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3" name="Google Shape;45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0" name="Google Shape;46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6" name="Google Shape;46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2" name="Google Shape;47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8" name="Google Shape;47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4" name="Google Shape;48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2" name="Google Shape;49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8" name="Google Shape;49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2" name="Google Shape;51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0" name="Google Shape;52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6" name="Google Shape;52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4" name="Google Shape;53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0" name="Google Shape;54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6" name="Google Shape;54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5" name="Google Shape;55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4" name="Google Shape;56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0" name="Google Shape;57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9" name="Google Shape;57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8" name="Google Shape;58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5" name="Google Shape;59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4" name="Google Shape;60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0" name="Google Shape;61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
        <p:nvSpPr>
          <p:cNvPr id="616" name="Google Shape;61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7" name="Google Shape;617;p7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6" name="Google Shape;62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8" name="Google Shape;63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2" name="Google Shape;65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9" name="Google Shape;65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5" name="Google Shape;66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2" name="Google Shape;67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8" name="Google Shape;678;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6" name="Google Shape;68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3" name="Google Shape;693;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7" name="Google Shape;707;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3" name="Google Shape;71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 name="Google Shape;22;p2"/>
          <p:cNvSpPr/>
          <p:nvPr/>
        </p:nvSpPr>
        <p:spPr>
          <a:xfrm>
            <a:off x="1157288" y="1344613"/>
            <a:ext cx="63500" cy="6508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3" name="Google Shape;23;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algn="l">
              <a:spcBef>
                <a:spcPts val="600"/>
              </a:spcBef>
              <a:spcAft>
                <a:spcPts val="0"/>
              </a:spcAft>
              <a:buSzPts val="2080"/>
              <a:buNone/>
              <a:defRPr sz="2600">
                <a:solidFill>
                  <a:srgbClr val="341108"/>
                </a:solidFill>
              </a:defRPr>
            </a:lvl1pPr>
            <a:lvl2pPr lvl="1" algn="ctr">
              <a:spcBef>
                <a:spcPts val="550"/>
              </a:spcBef>
              <a:spcAft>
                <a:spcPts val="0"/>
              </a:spcAft>
              <a:buSzPts val="180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5" name="Google Shape;25;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6" name="Google Shape;26;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7" name="Google Shape;27;p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0" name="Shape 80"/>
        <p:cNvGrpSpPr/>
        <p:nvPr/>
      </p:nvGrpSpPr>
      <p:grpSpPr>
        <a:xfrm>
          <a:off x="0" y="0"/>
          <a:ext cx="0" cy="0"/>
          <a:chOff x="0" y="0"/>
          <a:chExt cx="0" cy="0"/>
        </a:xfrm>
      </p:grpSpPr>
      <p:sp>
        <p:nvSpPr>
          <p:cNvPr id="81" name="Google Shape;81;p11"/>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72314"/>
              </a:buClr>
              <a:buSzPts val="2200"/>
              <a:buFont typeface="Gill Sans"/>
              <a:buNone/>
              <a:defRPr b="1" sz="2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120"/>
              <a:buNone/>
              <a:defRPr sz="1400"/>
            </a:lvl1pPr>
            <a:lvl2pPr indent="-228600" lvl="1" marL="914400" algn="l">
              <a:spcBef>
                <a:spcPts val="55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3" name="Google Shape;83;p11"/>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algn="l">
              <a:spcBef>
                <a:spcPts val="600"/>
              </a:spcBef>
              <a:spcAft>
                <a:spcPts val="0"/>
              </a:spcAft>
              <a:buSzPts val="2560"/>
              <a:buChar char="⚫"/>
              <a:defRPr sz="3200"/>
            </a:lvl1pPr>
            <a:lvl2pPr indent="-406400" lvl="1" marL="914400" algn="l">
              <a:spcBef>
                <a:spcPts val="55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4" name="Google Shape;84;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5" name="Google Shape;85;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6" name="Google Shape;86;p1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2"/>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9" name="Google Shape;89;p12"/>
          <p:cNvSpPr/>
          <p:nvPr/>
        </p:nvSpPr>
        <p:spPr>
          <a:xfrm rot="-2131329">
            <a:off x="396875" y="954088"/>
            <a:ext cx="685800" cy="204788"/>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0" name="Google Shape;90;p12"/>
          <p:cNvSpPr/>
          <p:nvPr/>
        </p:nvSpPr>
        <p:spPr>
          <a:xfrm flipH="1" rot="2103354">
            <a:off x="5003800" y="936625"/>
            <a:ext cx="649288" cy="204788"/>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1" name="Google Shape;91;p12"/>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72314"/>
              </a:buClr>
              <a:buSzPts val="2100"/>
              <a:buFont typeface="Gill Sans"/>
              <a:buNone/>
              <a:defRPr b="1"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p:nvPr>
            <p:ph idx="2" type="pic"/>
          </p:nvPr>
        </p:nvSpPr>
        <p:spPr>
          <a:xfrm>
            <a:off x="838200" y="1143003"/>
            <a:ext cx="4419600" cy="3514531"/>
          </a:xfrm>
          <a:prstGeom prst="roundRect">
            <a:avLst>
              <a:gd fmla="val 783" name="adj"/>
            </a:avLst>
          </a:prstGeom>
          <a:solidFill>
            <a:schemeClr val="lt2"/>
          </a:solidFill>
          <a:ln>
            <a:noFill/>
          </a:ln>
        </p:spPr>
      </p:sp>
      <p:sp>
        <p:nvSpPr>
          <p:cNvPr id="93" name="Google Shape;93;p12"/>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spcBef>
                <a:spcPts val="550"/>
              </a:spcBef>
              <a:spcAft>
                <a:spcPts val="0"/>
              </a:spcAft>
              <a:buSzPts val="120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4" name="Google Shape;94;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5" name="Google Shape;95;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6" name="Google Shape;96;p1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1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 type="body"/>
          </p:nvPr>
        </p:nvSpPr>
        <p:spPr>
          <a:xfrm rot="5400000">
            <a:off x="2784475" y="98425"/>
            <a:ext cx="4800600" cy="749935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0" name="Google Shape;100;p1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1" name="Google Shape;101;p1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2" name="Google Shape;102;p1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14"/>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6" name="Google Shape;106;p1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7" name="Google Shape;107;p1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8" name="Google Shape;108;p1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3" name="Google Shape;33;p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34" name="Shape 34"/>
        <p:cNvGrpSpPr/>
        <p:nvPr/>
      </p:nvGrpSpPr>
      <p:grpSpPr>
        <a:xfrm>
          <a:off x="0" y="0"/>
          <a:ext cx="0" cy="0"/>
          <a:chOff x="0" y="0"/>
          <a:chExt cx="0" cy="0"/>
        </a:xfrm>
      </p:grpSpPr>
      <p:sp>
        <p:nvSpPr>
          <p:cNvPr id="35" name="Google Shape;35;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6" name="Google Shape;36;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7" name="Google Shape;37;p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3" name="Google Shape;43;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4" name="Google Shape;44;p5"/>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5" name="Shape 45"/>
        <p:cNvGrpSpPr/>
        <p:nvPr/>
      </p:nvGrpSpPr>
      <p:grpSpPr>
        <a:xfrm>
          <a:off x="0" y="0"/>
          <a:ext cx="0" cy="0"/>
          <a:chOff x="0" y="0"/>
          <a:chExt cx="0" cy="0"/>
        </a:xfrm>
      </p:grpSpPr>
      <p:sp>
        <p:nvSpPr>
          <p:cNvPr id="46" name="Google Shape;46;p6"/>
          <p:cNvSpPr txBox="1"/>
          <p:nvPr>
            <p:ph type="title"/>
          </p:nvPr>
        </p:nvSpPr>
        <p:spPr>
          <a:xfrm>
            <a:off x="6858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8" name="Google Shape;4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9" name="Google Shape;49;p6"/>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4" name="Google Shape;54;p7"/>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5" name="Shape 55"/>
        <p:cNvGrpSpPr/>
        <p:nvPr/>
      </p:nvGrpSpPr>
      <p:grpSpPr>
        <a:xfrm>
          <a:off x="0" y="0"/>
          <a:ext cx="0" cy="0"/>
          <a:chOff x="0" y="0"/>
          <a:chExt cx="0" cy="0"/>
        </a:xfrm>
      </p:grpSpPr>
      <p:sp>
        <p:nvSpPr>
          <p:cNvPr id="56" name="Google Shape;56;p8"/>
          <p:cNvSpPr/>
          <p:nvPr/>
        </p:nvSpPr>
        <p:spPr>
          <a:xfrm>
            <a:off x="2282825" y="0"/>
            <a:ext cx="6858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7" name="Google Shape;57;p8"/>
          <p:cNvSpPr/>
          <p:nvPr/>
        </p:nvSpPr>
        <p:spPr>
          <a:xfrm>
            <a:off x="2286000" y="0"/>
            <a:ext cx="76200"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8" name="Google Shape;58;p8"/>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9" name="Google Shape;59;p8"/>
          <p:cNvSpPr/>
          <p:nvPr/>
        </p:nvSpPr>
        <p:spPr>
          <a:xfrm>
            <a:off x="2408238" y="2746375"/>
            <a:ext cx="63500" cy="63500"/>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 name="Google Shape;60;p8"/>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72314"/>
              </a:buClr>
              <a:buSzPts val="4000"/>
              <a:buFont typeface="Gill Sans"/>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spcBef>
                <a:spcPts val="55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3" name="Google Shape;63;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4" name="Google Shape;64;p8"/>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5" name="Shape 65"/>
        <p:cNvGrpSpPr/>
        <p:nvPr/>
      </p:nvGrpSpPr>
      <p:grpSpPr>
        <a:xfrm>
          <a:off x="0" y="0"/>
          <a:ext cx="0" cy="0"/>
          <a:chOff x="0" y="0"/>
          <a:chExt cx="0" cy="0"/>
        </a:xfrm>
      </p:grpSpPr>
      <p:sp>
        <p:nvSpPr>
          <p:cNvPr id="66" name="Google Shape;66;p9"/>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b="1" sz="45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9"/>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9" name="Google Shape;69;p9"/>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 name="Google Shape;70;p9"/>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1" name="Google Shape;71;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2" name="Google Shape;72;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3" name="Google Shape;73;p9"/>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74" name="Shape 74"/>
        <p:cNvGrpSpPr/>
        <p:nvPr/>
      </p:nvGrpSpPr>
      <p:grpSpPr>
        <a:xfrm>
          <a:off x="0" y="0"/>
          <a:ext cx="0" cy="0"/>
          <a:chOff x="0" y="0"/>
          <a:chExt cx="0" cy="0"/>
        </a:xfrm>
      </p:grpSpPr>
      <p:sp>
        <p:nvSpPr>
          <p:cNvPr id="75" name="Google Shape;75;p10"/>
          <p:cNvSpPr/>
          <p:nvPr/>
        </p:nvSpPr>
        <p:spPr>
          <a:xfrm>
            <a:off x="1014413" y="0"/>
            <a:ext cx="812958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6" name="Google Shape;76;p10"/>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7" name="Google Shape;77;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8" name="Google Shape;78;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B3A787"/>
              </a:buClr>
              <a:buSzPts val="1200"/>
              <a:buFont typeface="Gill Sans"/>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9" name="Google Shape;79;p10"/>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75" y="-815975"/>
            <a:ext cx="1638300" cy="1638300"/>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
          <p:cNvSpPr/>
          <p:nvPr/>
        </p:nvSpPr>
        <p:spPr>
          <a:xfrm>
            <a:off x="168275" y="20638"/>
            <a:ext cx="1703388" cy="1703388"/>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
          <p:cNvSpPr/>
          <p:nvPr/>
        </p:nvSpPr>
        <p:spPr>
          <a:xfrm>
            <a:off x="1012825" y="0"/>
            <a:ext cx="81311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1pPr>
            <a:lvl2pPr lvl="1"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2pPr>
            <a:lvl3pPr lvl="2"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3pPr>
            <a:lvl4pPr lvl="3"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4pPr>
            <a:lvl5pPr lvl="4"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5pPr>
            <a:lvl6pPr lvl="5"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6pPr>
            <a:lvl7pPr lvl="6"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7pPr>
            <a:lvl8pPr lvl="7"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8pPr>
            <a:lvl9pPr lvl="8"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9pPr>
          </a:lstStyle>
          <a:p/>
        </p:txBody>
      </p:sp>
      <p:sp>
        <p:nvSpPr>
          <p:cNvPr id="15" name="Google Shape;15;p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B3A787"/>
              </a:buClr>
              <a:buSzPts val="1200"/>
              <a:buFont typeface="Gill Sans"/>
              <a:buNone/>
              <a:defRPr b="0" i="0" sz="1200" u="none" cap="none" strike="noStrike">
                <a:solidFill>
                  <a:srgbClr val="B3A787"/>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B3A787"/>
              </a:buClr>
              <a:buSzPts val="1200"/>
              <a:buFont typeface="Gill Sans"/>
              <a:buNone/>
              <a:defRPr b="0" i="0" sz="1200" u="none" cap="none" strike="noStrike">
                <a:solidFill>
                  <a:srgbClr val="B3A787"/>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1pPr>
            <a:lvl2pPr indent="0" lvl="1"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2pPr>
            <a:lvl3pPr indent="0" lvl="2"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3pPr>
            <a:lvl4pPr indent="0" lvl="3"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4pPr>
            <a:lvl5pPr indent="0" lvl="4"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5pPr>
            <a:lvl6pPr indent="0" lvl="5"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6pPr>
            <a:lvl7pPr indent="0" lvl="6"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7pPr>
            <a:lvl8pPr indent="0" lvl="7"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8pPr>
            <a:lvl9pPr indent="0" lvl="8" marL="0" marR="0" rtl="0" algn="ctr">
              <a:lnSpc>
                <a:spcPct val="100000"/>
              </a:lnSpc>
              <a:spcBef>
                <a:spcPts val="0"/>
              </a:spcBef>
              <a:spcAft>
                <a:spcPts val="0"/>
              </a:spcAft>
              <a:buClr>
                <a:srgbClr val="B5A788"/>
              </a:buClr>
              <a:buSzPts val="1200"/>
              <a:buFont typeface="Gill Sans"/>
              <a:buNone/>
              <a:defRPr b="0" i="0" sz="1200" u="none" cap="none" strike="noStrike">
                <a:solidFill>
                  <a:srgbClr val="B5A788"/>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AU"/>
              <a:t>‹#›</a:t>
            </a:fld>
            <a:endParaRPr/>
          </a:p>
        </p:txBody>
      </p:sp>
      <p:sp>
        <p:nvSpPr>
          <p:cNvPr id="19" name="Google Shape;19;p1"/>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 Id="rId3" Type="http://schemas.openxmlformats.org/officeDocument/2006/relationships/hyperlink" Target="http://www.softwaretestinghelp.com/manual-and-automation-testing-challenge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ctrTitle"/>
          </p:nvPr>
        </p:nvSpPr>
        <p:spPr>
          <a:xfrm>
            <a:off x="1431925" y="360363"/>
            <a:ext cx="7407275" cy="1471613"/>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562214"/>
              </a:buClr>
              <a:buSzPts val="4300"/>
              <a:buFont typeface="Gill Sans"/>
              <a:buNone/>
            </a:pPr>
            <a:r>
              <a:rPr b="0" i="0" lang="en-AU" sz="4300" u="none" cap="none" strike="noStrike">
                <a:solidFill>
                  <a:srgbClr val="562214"/>
                </a:solidFill>
                <a:latin typeface="Gill Sans"/>
                <a:ea typeface="Gill Sans"/>
                <a:cs typeface="Gill Sans"/>
                <a:sym typeface="Gill Sans"/>
              </a:rPr>
              <a:t>ETL Process in Data Warehouse</a:t>
            </a:r>
            <a:endParaRPr b="0" i="0" sz="4300" u="none" cap="none" strike="noStrike">
              <a:solidFill>
                <a:srgbClr val="562214"/>
              </a:solidFill>
              <a:latin typeface="Gill Sans"/>
              <a:ea typeface="Gill Sans"/>
              <a:cs typeface="Gill Sans"/>
              <a:sym typeface="Gill Sans"/>
            </a:endParaRPr>
          </a:p>
        </p:txBody>
      </p:sp>
      <p:sp>
        <p:nvSpPr>
          <p:cNvPr id="115" name="Google Shape;115;p15"/>
          <p:cNvSpPr txBox="1"/>
          <p:nvPr>
            <p:ph idx="1" type="subTitle"/>
          </p:nvPr>
        </p:nvSpPr>
        <p:spPr>
          <a:xfrm>
            <a:off x="1431925" y="1849438"/>
            <a:ext cx="7407275" cy="1752600"/>
          </a:xfrm>
          <a:prstGeom prst="rect">
            <a:avLst/>
          </a:prstGeom>
          <a:noFill/>
          <a:ln>
            <a:noFill/>
          </a:ln>
        </p:spPr>
        <p:txBody>
          <a:bodyPr anchorCtr="0" anchor="t" bIns="45700" lIns="91425" spcFirstLastPara="1" rIns="91425" wrap="square" tIns="0">
            <a:normAutofit/>
          </a:bodyPr>
          <a:lstStyle/>
          <a:p>
            <a:pPr indent="0" lvl="0" marL="27305" marR="0" rtl="0" algn="l">
              <a:lnSpc>
                <a:spcPct val="100000"/>
              </a:lnSpc>
              <a:spcBef>
                <a:spcPts val="0"/>
              </a:spcBef>
              <a:spcAft>
                <a:spcPts val="0"/>
              </a:spcAft>
              <a:buClr>
                <a:schemeClr val="accent1"/>
              </a:buClr>
              <a:buSzPts val="2080"/>
              <a:buFont typeface="Noto Sans Symbols"/>
              <a:buNone/>
            </a:pPr>
            <a:r>
              <a:t/>
            </a:r>
            <a:endParaRPr b="0" i="0" sz="2600" u="none" cap="none" strike="noStrike">
              <a:solidFill>
                <a:srgbClr val="341108"/>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70" name="Google Shape;170;p24"/>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 Load of dimensions  </a:t>
            </a:r>
            <a:endParaRPr/>
          </a:p>
          <a:p>
            <a:pPr indent="-282575" lvl="0" marL="365125" rtl="0" algn="l">
              <a:spcBef>
                <a:spcPts val="600"/>
              </a:spcBef>
              <a:spcAft>
                <a:spcPts val="0"/>
              </a:spcAft>
              <a:buSzPts val="2560"/>
              <a:buChar char="⚫"/>
            </a:pPr>
            <a:r>
              <a:rPr lang="en-AU"/>
              <a:t>Small dimensions: replace </a:t>
            </a:r>
            <a:endParaRPr/>
          </a:p>
          <a:p>
            <a:pPr indent="-282575" lvl="0" marL="365125" rtl="0" algn="l">
              <a:spcBef>
                <a:spcPts val="600"/>
              </a:spcBef>
              <a:spcAft>
                <a:spcPts val="0"/>
              </a:spcAft>
              <a:buSzPts val="2560"/>
              <a:buChar char="⚫"/>
            </a:pPr>
            <a:r>
              <a:rPr lang="en-AU"/>
              <a:t> Large dimensions: load only changes</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76" name="Google Shape;176;p25"/>
          <p:cNvSpPr txBox="1"/>
          <p:nvPr>
            <p:ph idx="1" type="body"/>
          </p:nvPr>
        </p:nvSpPr>
        <p:spPr>
          <a:xfrm>
            <a:off x="0" y="-4762"/>
            <a:ext cx="914400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Two types of load </a:t>
            </a:r>
            <a:endParaRPr/>
          </a:p>
          <a:p>
            <a:pPr indent="-282575" lvl="0" marL="365125" rtl="0" algn="l">
              <a:spcBef>
                <a:spcPts val="600"/>
              </a:spcBef>
              <a:spcAft>
                <a:spcPts val="0"/>
              </a:spcAft>
              <a:buSzPts val="2560"/>
              <a:buChar char="⚫"/>
            </a:pPr>
            <a:r>
              <a:rPr lang="en-AU"/>
              <a:t>• Initial load </a:t>
            </a:r>
            <a:endParaRPr/>
          </a:p>
          <a:p>
            <a:pPr indent="-236855" lvl="1" marL="640080" rtl="0" algn="l">
              <a:spcBef>
                <a:spcPts val="550"/>
              </a:spcBef>
              <a:spcAft>
                <a:spcPts val="0"/>
              </a:spcAft>
              <a:buSzPts val="2800"/>
              <a:buChar char="◦"/>
            </a:pPr>
            <a:r>
              <a:rPr lang="en-AU"/>
              <a:t>ETL for all data up till now </a:t>
            </a:r>
            <a:endParaRPr/>
          </a:p>
          <a:p>
            <a:pPr indent="-236855" lvl="1" marL="640080" rtl="0" algn="l">
              <a:spcBef>
                <a:spcPts val="550"/>
              </a:spcBef>
              <a:spcAft>
                <a:spcPts val="0"/>
              </a:spcAft>
              <a:buSzPts val="2800"/>
              <a:buChar char="◦"/>
            </a:pPr>
            <a:r>
              <a:rPr lang="en-AU"/>
              <a:t> Done when DW is started the first time </a:t>
            </a:r>
            <a:endParaRPr/>
          </a:p>
          <a:p>
            <a:pPr indent="-236855" lvl="1" marL="640080" rtl="0" algn="l">
              <a:spcBef>
                <a:spcPts val="550"/>
              </a:spcBef>
              <a:spcAft>
                <a:spcPts val="0"/>
              </a:spcAft>
              <a:buSzPts val="2800"/>
              <a:buChar char="◦"/>
            </a:pPr>
            <a:r>
              <a:rPr lang="en-AU"/>
              <a:t>Very heavy - large data volumes</a:t>
            </a:r>
            <a:endParaRPr/>
          </a:p>
          <a:p>
            <a:pPr indent="-282575" lvl="0" marL="365125" rtl="0" algn="l">
              <a:spcBef>
                <a:spcPts val="600"/>
              </a:spcBef>
              <a:spcAft>
                <a:spcPts val="0"/>
              </a:spcAft>
              <a:buSzPts val="2560"/>
              <a:buChar char="⚫"/>
            </a:pPr>
            <a:r>
              <a:rPr lang="en-AU"/>
              <a:t> • Incremental update </a:t>
            </a:r>
            <a:endParaRPr/>
          </a:p>
          <a:p>
            <a:pPr indent="-236855" lvl="1" marL="640080" rtl="0" algn="l">
              <a:spcBef>
                <a:spcPts val="550"/>
              </a:spcBef>
              <a:spcAft>
                <a:spcPts val="0"/>
              </a:spcAft>
              <a:buSzPts val="2800"/>
              <a:buChar char="◦"/>
            </a:pPr>
            <a:r>
              <a:rPr lang="en-AU"/>
              <a:t> Move only changes since last load </a:t>
            </a:r>
            <a:endParaRPr/>
          </a:p>
          <a:p>
            <a:pPr indent="-236855" lvl="1" marL="640080" rtl="0" algn="l">
              <a:spcBef>
                <a:spcPts val="550"/>
              </a:spcBef>
              <a:spcAft>
                <a:spcPts val="0"/>
              </a:spcAft>
              <a:buSzPts val="2800"/>
              <a:buChar char="◦"/>
            </a:pPr>
            <a:r>
              <a:rPr lang="en-AU"/>
              <a:t>Done periodically (e.g., month or week) after DW start </a:t>
            </a:r>
            <a:endParaRPr/>
          </a:p>
          <a:p>
            <a:pPr indent="-236855" lvl="1" marL="640080" rtl="0" algn="l">
              <a:spcBef>
                <a:spcPts val="550"/>
              </a:spcBef>
              <a:spcAft>
                <a:spcPts val="0"/>
              </a:spcAft>
              <a:buSzPts val="2800"/>
              <a:buChar char="◦"/>
            </a:pPr>
            <a:r>
              <a:rPr lang="en-AU"/>
              <a:t>Less heavy - smaller data volumes  </a:t>
            </a:r>
            <a:endParaRPr/>
          </a:p>
          <a:p>
            <a:pPr indent="-236855" lvl="1" marL="640080" rtl="0" algn="l">
              <a:spcBef>
                <a:spcPts val="550"/>
              </a:spcBef>
              <a:spcAft>
                <a:spcPts val="0"/>
              </a:spcAft>
              <a:buSzPts val="2800"/>
              <a:buChar char="◦"/>
            </a:pPr>
            <a:r>
              <a:rPr lang="en-AU"/>
              <a:t>Dimensions must be updated before facts </a:t>
            </a:r>
            <a:endParaRPr/>
          </a:p>
          <a:p>
            <a:pPr indent="-236855" lvl="1" marL="640080" rtl="0" algn="l">
              <a:spcBef>
                <a:spcPts val="550"/>
              </a:spcBef>
              <a:spcAft>
                <a:spcPts val="0"/>
              </a:spcAft>
              <a:buSzPts val="2800"/>
              <a:buChar char="◦"/>
            </a:pPr>
            <a:r>
              <a:rPr lang="en-AU"/>
              <a:t>The relevant dimension rows for new facts must be in place </a:t>
            </a:r>
            <a:endParaRPr/>
          </a:p>
          <a:p>
            <a:pPr indent="-236855" lvl="1" marL="640080" rtl="0" algn="l">
              <a:spcBef>
                <a:spcPts val="550"/>
              </a:spcBef>
              <a:spcAft>
                <a:spcPts val="0"/>
              </a:spcAft>
              <a:buSzPts val="2800"/>
              <a:buChar char="◦"/>
            </a:pPr>
            <a:r>
              <a:rPr lang="en-AU"/>
              <a:t>Special key considerations if initial load must be performed again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1447800" y="0"/>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300"/>
              <a:buFont typeface="Gill Sans"/>
              <a:buNone/>
            </a:pPr>
            <a:r>
              <a:rPr b="1" i="0" lang="en-AU" sz="4300" u="none" cap="none" strike="noStrike">
                <a:solidFill>
                  <a:schemeClr val="lt2"/>
                </a:solidFill>
                <a:latin typeface="Gill Sans"/>
                <a:ea typeface="Gill Sans"/>
                <a:cs typeface="Gill Sans"/>
                <a:sym typeface="Gill Sans"/>
              </a:rPr>
              <a:t>ETL Overview</a:t>
            </a:r>
            <a:endParaRPr b="1" i="0" sz="4300" u="none" cap="none" strike="noStrike">
              <a:solidFill>
                <a:schemeClr val="lt2"/>
              </a:solidFill>
              <a:latin typeface="Gill Sans"/>
              <a:ea typeface="Gill Sans"/>
              <a:cs typeface="Gill Sans"/>
              <a:sym typeface="Gill Sans"/>
            </a:endParaRPr>
          </a:p>
        </p:txBody>
      </p:sp>
      <p:sp>
        <p:nvSpPr>
          <p:cNvPr id="183" name="Google Shape;183;p26"/>
          <p:cNvSpPr txBox="1"/>
          <p:nvPr>
            <p:ph idx="1" type="body"/>
          </p:nvPr>
        </p:nvSpPr>
        <p:spPr>
          <a:xfrm>
            <a:off x="914400" y="1295400"/>
            <a:ext cx="7772400" cy="525780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920"/>
              <a:buChar char="⚫"/>
            </a:pPr>
            <a:r>
              <a:rPr lang="en-AU" sz="2400">
                <a:solidFill>
                  <a:schemeClr val="dk2"/>
                </a:solidFill>
              </a:rPr>
              <a:t>Extraction Transformation Loading </a:t>
            </a:r>
            <a:r>
              <a:rPr lang="en-AU" sz="2400"/>
              <a:t>– ETL</a:t>
            </a:r>
            <a:endParaRPr sz="2400"/>
          </a:p>
          <a:p>
            <a:pPr indent="-282575" lvl="0" marL="365125" rtl="0" algn="l">
              <a:lnSpc>
                <a:spcPct val="80000"/>
              </a:lnSpc>
              <a:spcBef>
                <a:spcPts val="600"/>
              </a:spcBef>
              <a:spcAft>
                <a:spcPts val="0"/>
              </a:spcAft>
              <a:buSzPts val="1920"/>
              <a:buChar char="⚫"/>
            </a:pPr>
            <a:r>
              <a:rPr lang="en-AU" sz="2400"/>
              <a:t>To get data out of the source and load it into the data warehouse – simply a process of copying data from one database to other</a:t>
            </a:r>
            <a:endParaRPr sz="2400"/>
          </a:p>
          <a:p>
            <a:pPr indent="-282575" lvl="0" marL="365125" rtl="0" algn="l">
              <a:lnSpc>
                <a:spcPct val="80000"/>
              </a:lnSpc>
              <a:spcBef>
                <a:spcPts val="600"/>
              </a:spcBef>
              <a:spcAft>
                <a:spcPts val="0"/>
              </a:spcAft>
              <a:buSzPts val="1920"/>
              <a:buChar char="⚫"/>
            </a:pPr>
            <a:r>
              <a:rPr lang="en-AU" sz="2400"/>
              <a:t>Data is </a:t>
            </a:r>
            <a:r>
              <a:rPr lang="en-AU" sz="2400">
                <a:solidFill>
                  <a:schemeClr val="dk2"/>
                </a:solidFill>
              </a:rPr>
              <a:t>extracted </a:t>
            </a:r>
            <a:r>
              <a:rPr lang="en-AU" sz="2400"/>
              <a:t>from an OLTP database, </a:t>
            </a:r>
            <a:r>
              <a:rPr lang="en-AU" sz="2400">
                <a:solidFill>
                  <a:schemeClr val="dk2"/>
                </a:solidFill>
              </a:rPr>
              <a:t>transformed </a:t>
            </a:r>
            <a:r>
              <a:rPr lang="en-AU" sz="2400"/>
              <a:t>to match the data warehouse schema and</a:t>
            </a:r>
            <a:r>
              <a:rPr lang="en-AU" sz="2400">
                <a:solidFill>
                  <a:schemeClr val="lt2"/>
                </a:solidFill>
              </a:rPr>
              <a:t> </a:t>
            </a:r>
            <a:r>
              <a:rPr lang="en-AU" sz="2400">
                <a:solidFill>
                  <a:schemeClr val="dk2"/>
                </a:solidFill>
              </a:rPr>
              <a:t>loaded</a:t>
            </a:r>
            <a:r>
              <a:rPr lang="en-AU" sz="2400"/>
              <a:t> into the data warehouse database </a:t>
            </a:r>
            <a:endParaRPr sz="2400"/>
          </a:p>
          <a:p>
            <a:pPr indent="-282575" lvl="0" marL="365125" rtl="0" algn="l">
              <a:lnSpc>
                <a:spcPct val="80000"/>
              </a:lnSpc>
              <a:spcBef>
                <a:spcPts val="600"/>
              </a:spcBef>
              <a:spcAft>
                <a:spcPts val="0"/>
              </a:spcAft>
              <a:buSzPts val="1920"/>
              <a:buChar char="⚫"/>
            </a:pPr>
            <a:r>
              <a:rPr lang="en-AU" sz="2400"/>
              <a:t>Many data warehouses also incorporate </a:t>
            </a:r>
            <a:r>
              <a:rPr lang="en-AU" sz="2400">
                <a:solidFill>
                  <a:schemeClr val="dk2"/>
                </a:solidFill>
              </a:rPr>
              <a:t>data from non-OLTP systems </a:t>
            </a:r>
            <a:r>
              <a:rPr lang="en-AU" sz="2400"/>
              <a:t>such as text files, legacy systems, and spreadsheets; such data also requires extraction, transformation, and loading</a:t>
            </a:r>
            <a:endParaRPr sz="2400"/>
          </a:p>
          <a:p>
            <a:pPr indent="-282575" lvl="0" marL="365125" rtl="0" algn="l">
              <a:lnSpc>
                <a:spcPct val="80000"/>
              </a:lnSpc>
              <a:spcBef>
                <a:spcPts val="600"/>
              </a:spcBef>
              <a:spcAft>
                <a:spcPts val="0"/>
              </a:spcAft>
              <a:buSzPts val="1920"/>
              <a:buChar char="⚫"/>
            </a:pPr>
            <a:r>
              <a:rPr lang="en-AU" sz="2400"/>
              <a:t>When defining ETL for a data warehouse, it is important to think of ETL as a</a:t>
            </a:r>
            <a:r>
              <a:rPr lang="en-AU" sz="2400">
                <a:solidFill>
                  <a:schemeClr val="lt2"/>
                </a:solidFill>
              </a:rPr>
              <a:t> </a:t>
            </a:r>
            <a:r>
              <a:rPr lang="en-AU" sz="2400">
                <a:solidFill>
                  <a:schemeClr val="dk2"/>
                </a:solidFill>
              </a:rPr>
              <a:t>process, not a physical i</a:t>
            </a:r>
            <a:r>
              <a:rPr lang="en-AU" sz="2400"/>
              <a:t>mplementation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300"/>
              <a:buFont typeface="Gill Sans"/>
              <a:buNone/>
            </a:pPr>
            <a:r>
              <a:rPr b="0" i="0" lang="en-AU" sz="4300" u="none" cap="none" strike="noStrike">
                <a:solidFill>
                  <a:schemeClr val="lt2"/>
                </a:solidFill>
                <a:latin typeface="Gill Sans"/>
                <a:ea typeface="Gill Sans"/>
                <a:cs typeface="Gill Sans"/>
                <a:sym typeface="Gill Sans"/>
              </a:rPr>
              <a:t>ETL Overview</a:t>
            </a:r>
            <a:endParaRPr b="0" i="0" sz="4300" u="none" cap="none" strike="noStrike">
              <a:solidFill>
                <a:schemeClr val="lt2"/>
              </a:solidFill>
              <a:latin typeface="Gill Sans"/>
              <a:ea typeface="Gill Sans"/>
              <a:cs typeface="Gill Sans"/>
              <a:sym typeface="Gill Sans"/>
            </a:endParaRPr>
          </a:p>
        </p:txBody>
      </p:sp>
      <p:sp>
        <p:nvSpPr>
          <p:cNvPr id="190" name="Google Shape;190;p27"/>
          <p:cNvSpPr txBox="1"/>
          <p:nvPr>
            <p:ph idx="1" type="body"/>
          </p:nvPr>
        </p:nvSpPr>
        <p:spPr>
          <a:xfrm>
            <a:off x="1219200" y="1752600"/>
            <a:ext cx="7467600" cy="45720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1920"/>
              <a:buChar char="⚫"/>
            </a:pPr>
            <a:r>
              <a:rPr lang="en-AU" sz="2400"/>
              <a:t>It is not a one time event as </a:t>
            </a:r>
            <a:r>
              <a:rPr lang="en-AU" sz="2400">
                <a:solidFill>
                  <a:schemeClr val="dk2"/>
                </a:solidFill>
              </a:rPr>
              <a:t>new data </a:t>
            </a:r>
            <a:r>
              <a:rPr lang="en-AU" sz="2400"/>
              <a:t>is added to the Data Warehouse </a:t>
            </a:r>
            <a:r>
              <a:rPr lang="en-AU" sz="2400">
                <a:solidFill>
                  <a:schemeClr val="dk2"/>
                </a:solidFill>
              </a:rPr>
              <a:t>periodically </a:t>
            </a:r>
            <a:r>
              <a:rPr lang="en-AU" sz="2400"/>
              <a:t>– monthly, daily, hourly</a:t>
            </a:r>
            <a:endParaRPr sz="2400"/>
          </a:p>
          <a:p>
            <a:pPr indent="-282575" lvl="0" marL="365125" rtl="0" algn="l">
              <a:lnSpc>
                <a:spcPct val="90000"/>
              </a:lnSpc>
              <a:spcBef>
                <a:spcPts val="600"/>
              </a:spcBef>
              <a:spcAft>
                <a:spcPts val="0"/>
              </a:spcAft>
              <a:buSzPts val="1920"/>
              <a:buChar char="⚫"/>
            </a:pPr>
            <a:r>
              <a:rPr lang="en-AU" sz="2400"/>
              <a:t>Because ETL is an integral, ongoing, and recurring part of a data warehouse</a:t>
            </a:r>
            <a:endParaRPr sz="2400"/>
          </a:p>
          <a:p>
            <a:pPr indent="-236855" lvl="1" marL="640080" rtl="0" algn="l">
              <a:lnSpc>
                <a:spcPct val="90000"/>
              </a:lnSpc>
              <a:spcBef>
                <a:spcPts val="550"/>
              </a:spcBef>
              <a:spcAft>
                <a:spcPts val="0"/>
              </a:spcAft>
              <a:buSzPts val="2000"/>
              <a:buChar char="◦"/>
            </a:pPr>
            <a:r>
              <a:rPr lang="en-AU" sz="2000">
                <a:solidFill>
                  <a:schemeClr val="dk2"/>
                </a:solidFill>
              </a:rPr>
              <a:t>Automated</a:t>
            </a:r>
            <a:endParaRPr sz="2000">
              <a:solidFill>
                <a:schemeClr val="dk2"/>
              </a:solidFill>
            </a:endParaRPr>
          </a:p>
          <a:p>
            <a:pPr indent="-236855" lvl="1" marL="640080" rtl="0" algn="l">
              <a:lnSpc>
                <a:spcPct val="90000"/>
              </a:lnSpc>
              <a:spcBef>
                <a:spcPts val="550"/>
              </a:spcBef>
              <a:spcAft>
                <a:spcPts val="0"/>
              </a:spcAft>
              <a:buSzPts val="2000"/>
              <a:buChar char="◦"/>
            </a:pPr>
            <a:r>
              <a:rPr lang="en-AU" sz="2000">
                <a:solidFill>
                  <a:schemeClr val="dk2"/>
                </a:solidFill>
              </a:rPr>
              <a:t>Well documented </a:t>
            </a:r>
            <a:endParaRPr sz="2000">
              <a:solidFill>
                <a:schemeClr val="dk2"/>
              </a:solidFill>
            </a:endParaRPr>
          </a:p>
          <a:p>
            <a:pPr indent="-236855" lvl="1" marL="640080" rtl="0" algn="l">
              <a:lnSpc>
                <a:spcPct val="90000"/>
              </a:lnSpc>
              <a:spcBef>
                <a:spcPts val="550"/>
              </a:spcBef>
              <a:spcAft>
                <a:spcPts val="0"/>
              </a:spcAft>
              <a:buSzPts val="2000"/>
              <a:buChar char="◦"/>
            </a:pPr>
            <a:r>
              <a:rPr lang="en-AU" sz="2000">
                <a:solidFill>
                  <a:schemeClr val="dk2"/>
                </a:solidFill>
              </a:rPr>
              <a:t>Easily changeable</a:t>
            </a:r>
            <a:endParaRPr sz="2000">
              <a:solidFill>
                <a:schemeClr val="dk2"/>
              </a:solidFill>
            </a:endParaRPr>
          </a:p>
          <a:p>
            <a:pPr indent="-160655" lvl="0" marL="365125" rtl="0" algn="l">
              <a:lnSpc>
                <a:spcPct val="90000"/>
              </a:lnSpc>
              <a:spcBef>
                <a:spcPts val="600"/>
              </a:spcBef>
              <a:spcAft>
                <a:spcPts val="0"/>
              </a:spcAft>
              <a:buSzPts val="1920"/>
              <a:buNone/>
            </a:pPr>
            <a:r>
              <a:t/>
            </a:r>
            <a:endParaRPr sz="2400"/>
          </a:p>
          <a:p>
            <a:pPr indent="-160655" lvl="0" marL="365125" rtl="0" algn="l">
              <a:lnSpc>
                <a:spcPct val="90000"/>
              </a:lnSpc>
              <a:spcBef>
                <a:spcPts val="600"/>
              </a:spcBef>
              <a:spcAft>
                <a:spcPts val="0"/>
              </a:spcAft>
              <a:buSzPts val="1920"/>
              <a:buNone/>
            </a:pPr>
            <a:r>
              <a:t/>
            </a:r>
            <a:endParaRPr sz="2400"/>
          </a:p>
          <a:p>
            <a:pPr indent="-160655" lvl="0" marL="365125" rtl="0" algn="l">
              <a:lnSpc>
                <a:spcPct val="90000"/>
              </a:lnSpc>
              <a:spcBef>
                <a:spcPts val="600"/>
              </a:spcBef>
              <a:spcAft>
                <a:spcPts val="0"/>
              </a:spcAft>
              <a:buSzPts val="1920"/>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62214"/>
              </a:solidFill>
              <a:latin typeface="Gill Sans"/>
              <a:ea typeface="Gill Sans"/>
              <a:cs typeface="Gill Sans"/>
              <a:sym typeface="Gill Sans"/>
            </a:endParaRPr>
          </a:p>
        </p:txBody>
      </p:sp>
      <p:pic>
        <p:nvPicPr>
          <p:cNvPr id="196" name="Google Shape;196;p28"/>
          <p:cNvPicPr preferRelativeResize="0"/>
          <p:nvPr>
            <p:ph idx="1" type="body"/>
          </p:nvPr>
        </p:nvPicPr>
        <p:blipFill rotWithShape="1">
          <a:blip r:embed="rId3">
            <a:alphaModFix/>
          </a:blip>
          <a:srcRect b="0" l="0" r="0" t="0"/>
          <a:stretch/>
        </p:blipFill>
        <p:spPr>
          <a:xfrm>
            <a:off x="914400" y="1600200"/>
            <a:ext cx="6096000" cy="449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62214"/>
              </a:buClr>
              <a:buSzPct val="100000"/>
              <a:buFont typeface="Gill Sans"/>
              <a:buNone/>
            </a:pPr>
            <a:r>
              <a:rPr b="0" i="0" lang="en-AU" sz="4300" u="none" cap="none" strike="noStrike">
                <a:solidFill>
                  <a:srgbClr val="562214"/>
                </a:solidFill>
                <a:latin typeface="Gill Sans"/>
                <a:ea typeface="Gill Sans"/>
                <a:cs typeface="Gill Sans"/>
                <a:sym typeface="Gill Sans"/>
              </a:rPr>
              <a:t>Data Transfer from source to data warehouse</a:t>
            </a:r>
            <a:endParaRPr b="0" i="0" sz="4300" u="none" cap="none" strike="noStrike">
              <a:solidFill>
                <a:srgbClr val="562214"/>
              </a:solidFill>
              <a:latin typeface="Gill Sans"/>
              <a:ea typeface="Gill Sans"/>
              <a:cs typeface="Gill Sans"/>
              <a:sym typeface="Gill Sans"/>
            </a:endParaRPr>
          </a:p>
        </p:txBody>
      </p:sp>
      <p:pic>
        <p:nvPicPr>
          <p:cNvPr descr="etl1.jpeg" id="202" name="Google Shape;202;p29"/>
          <p:cNvPicPr preferRelativeResize="0"/>
          <p:nvPr>
            <p:ph idx="1" type="body"/>
          </p:nvPr>
        </p:nvPicPr>
        <p:blipFill rotWithShape="1">
          <a:blip r:embed="rId3">
            <a:alphaModFix/>
          </a:blip>
          <a:srcRect b="0" l="0" r="0" t="0"/>
          <a:stretch/>
        </p:blipFill>
        <p:spPr>
          <a:xfrm>
            <a:off x="1371600" y="1981200"/>
            <a:ext cx="2819400" cy="2819400"/>
          </a:xfrm>
          <a:prstGeom prst="rect">
            <a:avLst/>
          </a:prstGeom>
          <a:noFill/>
          <a:ln>
            <a:noFill/>
          </a:ln>
        </p:spPr>
      </p:pic>
      <p:sp>
        <p:nvSpPr>
          <p:cNvPr id="203" name="Google Shape;203;p29"/>
          <p:cNvSpPr/>
          <p:nvPr/>
        </p:nvSpPr>
        <p:spPr>
          <a:xfrm>
            <a:off x="4191000" y="3048000"/>
            <a:ext cx="609600" cy="304800"/>
          </a:xfrm>
          <a:prstGeom prst="rightArrow">
            <a:avLst>
              <a:gd fmla="val 50000" name="adj1"/>
              <a:gd fmla="val 50000" name="adj2"/>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4" name="Google Shape;204;p29"/>
          <p:cNvSpPr/>
          <p:nvPr/>
        </p:nvSpPr>
        <p:spPr>
          <a:xfrm>
            <a:off x="4800600" y="2743200"/>
            <a:ext cx="1295400" cy="838200"/>
          </a:xfrm>
          <a:prstGeom prst="roundRect">
            <a:avLst>
              <a:gd fmla="val 16667" name="adj"/>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5" name="Google Shape;205;p29"/>
          <p:cNvSpPr txBox="1"/>
          <p:nvPr/>
        </p:nvSpPr>
        <p:spPr>
          <a:xfrm>
            <a:off x="4953000" y="2819400"/>
            <a:ext cx="1143000" cy="646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OLAP Server</a:t>
            </a:r>
            <a:endParaRPr b="0" i="0" sz="1800" u="none" cap="none" strike="noStrike">
              <a:solidFill>
                <a:schemeClr val="dk1"/>
              </a:solidFill>
              <a:latin typeface="Gill Sans"/>
              <a:ea typeface="Gill Sans"/>
              <a:cs typeface="Gill Sans"/>
              <a:sym typeface="Gill Sans"/>
            </a:endParaRPr>
          </a:p>
        </p:txBody>
      </p:sp>
      <p:sp>
        <p:nvSpPr>
          <p:cNvPr id="206" name="Google Shape;206;p29"/>
          <p:cNvSpPr/>
          <p:nvPr/>
        </p:nvSpPr>
        <p:spPr>
          <a:xfrm>
            <a:off x="6096000" y="3048000"/>
            <a:ext cx="685800" cy="228600"/>
          </a:xfrm>
          <a:prstGeom prst="rightArrow">
            <a:avLst>
              <a:gd fmla="val 50000" name="adj1"/>
              <a:gd fmla="val 50000" name="adj2"/>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7" name="Google Shape;207;p29"/>
          <p:cNvSpPr/>
          <p:nvPr/>
        </p:nvSpPr>
        <p:spPr>
          <a:xfrm>
            <a:off x="6781800" y="2819400"/>
            <a:ext cx="1371600" cy="762000"/>
          </a:xfrm>
          <a:prstGeom prst="roundRect">
            <a:avLst>
              <a:gd fmla="val 16667" name="adj"/>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8" name="Google Shape;208;p29"/>
          <p:cNvSpPr txBox="1"/>
          <p:nvPr/>
        </p:nvSpPr>
        <p:spPr>
          <a:xfrm>
            <a:off x="7010400" y="3048000"/>
            <a:ext cx="12192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User</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457200" y="320675"/>
            <a:ext cx="7162800" cy="1050925"/>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300"/>
              <a:buFont typeface="Gill Sans"/>
              <a:buNone/>
            </a:pPr>
            <a:r>
              <a:rPr b="0" i="0" lang="en-AU" sz="4300" u="none" cap="none" strike="noStrike">
                <a:solidFill>
                  <a:schemeClr val="lt2"/>
                </a:solidFill>
                <a:latin typeface="Gill Sans"/>
                <a:ea typeface="Gill Sans"/>
                <a:cs typeface="Gill Sans"/>
                <a:sym typeface="Gill Sans"/>
              </a:rPr>
              <a:t>ETL Staging Database</a:t>
            </a:r>
            <a:endParaRPr b="0" i="0" sz="4300" u="none" cap="none" strike="noStrike">
              <a:solidFill>
                <a:schemeClr val="lt2"/>
              </a:solidFill>
              <a:latin typeface="Gill Sans"/>
              <a:ea typeface="Gill Sans"/>
              <a:cs typeface="Gill Sans"/>
              <a:sym typeface="Gill Sans"/>
            </a:endParaRPr>
          </a:p>
        </p:txBody>
      </p:sp>
      <p:sp>
        <p:nvSpPr>
          <p:cNvPr id="215" name="Google Shape;215;p30"/>
          <p:cNvSpPr txBox="1"/>
          <p:nvPr>
            <p:ph idx="1" type="body"/>
          </p:nvPr>
        </p:nvSpPr>
        <p:spPr>
          <a:xfrm>
            <a:off x="1600200" y="1981200"/>
            <a:ext cx="7239000" cy="4343400"/>
          </a:xfrm>
          <a:prstGeom prst="rect">
            <a:avLst/>
          </a:prstGeom>
          <a:noFill/>
          <a:ln>
            <a:noFill/>
          </a:ln>
        </p:spPr>
        <p:txBody>
          <a:bodyPr anchorCtr="0" anchor="t" bIns="45700" lIns="91425" spcFirstLastPara="1" rIns="91425" wrap="square" tIns="45700">
            <a:normAutofit lnSpcReduction="10000"/>
          </a:bodyPr>
          <a:lstStyle/>
          <a:p>
            <a:pPr indent="-283210" lvl="0" marL="365760" marR="0" rtl="0" algn="l">
              <a:lnSpc>
                <a:spcPct val="100000"/>
              </a:lnSpc>
              <a:spcBef>
                <a:spcPts val="0"/>
              </a:spcBef>
              <a:spcAft>
                <a:spcPts val="0"/>
              </a:spcAft>
              <a:buClr>
                <a:schemeClr val="accent1"/>
              </a:buClr>
              <a:buSzPts val="2240"/>
              <a:buFont typeface="Noto Sans Symbols"/>
              <a:buChar char="⚫"/>
            </a:pPr>
            <a:r>
              <a:rPr b="0" i="0" lang="en-AU" sz="2800" u="none" cap="none" strike="noStrike">
                <a:solidFill>
                  <a:schemeClr val="dk1"/>
                </a:solidFill>
                <a:latin typeface="Gill Sans"/>
                <a:ea typeface="Gill Sans"/>
                <a:cs typeface="Gill Sans"/>
                <a:sym typeface="Gill Sans"/>
              </a:rPr>
              <a:t>ETL operations should be performed on a </a:t>
            </a:r>
            <a:r>
              <a:rPr b="0" i="0" lang="en-AU" sz="2800" u="none" cap="none" strike="noStrike">
                <a:solidFill>
                  <a:schemeClr val="dk2"/>
                </a:solidFill>
                <a:latin typeface="Gill Sans"/>
                <a:ea typeface="Gill Sans"/>
                <a:cs typeface="Gill Sans"/>
                <a:sym typeface="Gill Sans"/>
              </a:rPr>
              <a:t>relational database server separate </a:t>
            </a:r>
            <a:r>
              <a:rPr b="0" i="0" lang="en-AU" sz="2800" u="none" cap="none" strike="noStrike">
                <a:solidFill>
                  <a:schemeClr val="dk1"/>
                </a:solidFill>
                <a:latin typeface="Gill Sans"/>
                <a:ea typeface="Gill Sans"/>
                <a:cs typeface="Gill Sans"/>
                <a:sym typeface="Gill Sans"/>
              </a:rPr>
              <a:t>from the source databases and the data warehouse database</a:t>
            </a:r>
            <a:endParaRPr b="0" i="0" sz="2800" u="none" cap="none" strike="noStrike">
              <a:solidFill>
                <a:schemeClr val="dk1"/>
              </a:solidFill>
              <a:latin typeface="Gill Sans"/>
              <a:ea typeface="Gill Sans"/>
              <a:cs typeface="Gill Sans"/>
              <a:sym typeface="Gill Sans"/>
            </a:endParaRPr>
          </a:p>
          <a:p>
            <a:pPr indent="-283210" lvl="0" marL="365760" marR="0" rtl="0" algn="l">
              <a:lnSpc>
                <a:spcPct val="100000"/>
              </a:lnSpc>
              <a:spcBef>
                <a:spcPts val="600"/>
              </a:spcBef>
              <a:spcAft>
                <a:spcPts val="0"/>
              </a:spcAft>
              <a:buClr>
                <a:schemeClr val="accent1"/>
              </a:buClr>
              <a:buSzPts val="2240"/>
              <a:buFont typeface="Noto Sans Symbols"/>
              <a:buChar char="⚫"/>
            </a:pPr>
            <a:r>
              <a:rPr b="0" i="0" lang="en-AU" sz="2800" u="none" cap="none" strike="noStrike">
                <a:solidFill>
                  <a:schemeClr val="dk1"/>
                </a:solidFill>
                <a:latin typeface="Gill Sans"/>
                <a:ea typeface="Gill Sans"/>
                <a:cs typeface="Gill Sans"/>
                <a:sym typeface="Gill Sans"/>
              </a:rPr>
              <a:t>Creates a logical and physical separation between the source systems and the data warehouse</a:t>
            </a:r>
            <a:endParaRPr b="0" i="0" sz="2800" u="none" cap="none" strike="noStrike">
              <a:solidFill>
                <a:schemeClr val="dk1"/>
              </a:solidFill>
              <a:latin typeface="Gill Sans"/>
              <a:ea typeface="Gill Sans"/>
              <a:cs typeface="Gill Sans"/>
              <a:sym typeface="Gill Sans"/>
            </a:endParaRPr>
          </a:p>
          <a:p>
            <a:pPr indent="-283210" lvl="0" marL="365760" marR="0" rtl="0" algn="l">
              <a:lnSpc>
                <a:spcPct val="100000"/>
              </a:lnSpc>
              <a:spcBef>
                <a:spcPts val="600"/>
              </a:spcBef>
              <a:spcAft>
                <a:spcPts val="0"/>
              </a:spcAft>
              <a:buClr>
                <a:schemeClr val="accent1"/>
              </a:buClr>
              <a:buSzPts val="2240"/>
              <a:buFont typeface="Noto Sans Symbols"/>
              <a:buChar char="⚫"/>
            </a:pPr>
            <a:r>
              <a:rPr b="0" i="0" lang="en-AU" sz="2800" u="none" cap="none" strike="noStrike">
                <a:solidFill>
                  <a:schemeClr val="dk1"/>
                </a:solidFill>
                <a:latin typeface="Gill Sans"/>
                <a:ea typeface="Gill Sans"/>
                <a:cs typeface="Gill Sans"/>
                <a:sym typeface="Gill Sans"/>
              </a:rPr>
              <a:t>Minimizes the impact of the intense periodic ETL activity on source and data warehouse databases</a:t>
            </a:r>
            <a:endParaRPr b="0" i="0" sz="2800" u="none" cap="none" strike="noStrike">
              <a:solidFill>
                <a:schemeClr val="dk1"/>
              </a:solidFill>
              <a:latin typeface="Gill Sans"/>
              <a:ea typeface="Gill Sans"/>
              <a:cs typeface="Gill Sans"/>
              <a:sym typeface="Gill Sans"/>
            </a:endParaRPr>
          </a:p>
          <a:p>
            <a:pPr indent="-140969" lvl="0" marL="365760" marR="0" rtl="0" algn="l">
              <a:lnSpc>
                <a:spcPct val="100000"/>
              </a:lnSpc>
              <a:spcBef>
                <a:spcPts val="600"/>
              </a:spcBef>
              <a:spcAft>
                <a:spcPts val="0"/>
              </a:spcAft>
              <a:buClr>
                <a:schemeClr val="accent1"/>
              </a:buClr>
              <a:buSzPts val="2240"/>
              <a:buFont typeface="Noto Sans Symbols"/>
              <a:buNone/>
            </a:pPr>
            <a:r>
              <a:t/>
            </a:r>
            <a:endParaRPr b="0" i="0" sz="2800" u="none" cap="none" strike="noStrike">
              <a:solidFill>
                <a:schemeClr val="dk1"/>
              </a:solidFill>
              <a:latin typeface="Gill Sans"/>
              <a:ea typeface="Gill Sans"/>
              <a:cs typeface="Gill Sans"/>
              <a:sym typeface="Gill Sans"/>
            </a:endParaRPr>
          </a:p>
          <a:p>
            <a:pPr indent="-140969" lvl="0" marL="365760" marR="0" rtl="0" algn="l">
              <a:lnSpc>
                <a:spcPct val="100000"/>
              </a:lnSpc>
              <a:spcBef>
                <a:spcPts val="600"/>
              </a:spcBef>
              <a:spcAft>
                <a:spcPts val="0"/>
              </a:spcAft>
              <a:buClr>
                <a:schemeClr val="accent1"/>
              </a:buClr>
              <a:buSzPts val="2240"/>
              <a:buFont typeface="Noto Sans Symbols"/>
              <a:buNone/>
            </a:pPr>
            <a:r>
              <a:t/>
            </a:r>
            <a:endParaRPr b="0" i="0" sz="2800" u="none" cap="none" strike="noStrike">
              <a:solidFill>
                <a:schemeClr val="dk1"/>
              </a:solidFill>
              <a:latin typeface="Gill Sans"/>
              <a:ea typeface="Gill Sans"/>
              <a:cs typeface="Gill Sans"/>
              <a:sym typeface="Gill Sans"/>
            </a:endParaRPr>
          </a:p>
        </p:txBody>
      </p:sp>
      <p:sp>
        <p:nvSpPr>
          <p:cNvPr id="216" name="Google Shape;216;p30"/>
          <p:cNvSpPr/>
          <p:nvPr/>
        </p:nvSpPr>
        <p:spPr>
          <a:xfrm>
            <a:off x="6629400" y="685800"/>
            <a:ext cx="1219200" cy="914400"/>
          </a:xfrm>
          <a:prstGeom prst="flowChartMagneticDisk">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457200" y="320675"/>
            <a:ext cx="7239000" cy="517525"/>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62214"/>
              </a:buClr>
              <a:buSzPct val="100000"/>
              <a:buFont typeface="Gill Sans"/>
              <a:buNone/>
            </a:pPr>
            <a:r>
              <a:rPr b="0" i="0" lang="en-AU" sz="4300" u="none" cap="none" strike="noStrike">
                <a:solidFill>
                  <a:srgbClr val="562214"/>
                </a:solidFill>
                <a:latin typeface="Gill Sans"/>
                <a:ea typeface="Gill Sans"/>
                <a:cs typeface="Gill Sans"/>
                <a:sym typeface="Gill Sans"/>
              </a:rPr>
              <a:t>Challenges in ETL process</a:t>
            </a:r>
            <a:endParaRPr b="0" i="0" sz="4300" u="none" cap="none" strike="noStrike">
              <a:solidFill>
                <a:srgbClr val="562214"/>
              </a:solidFill>
              <a:latin typeface="Gill Sans"/>
              <a:ea typeface="Gill Sans"/>
              <a:cs typeface="Gill Sans"/>
              <a:sym typeface="Gill Sans"/>
            </a:endParaRPr>
          </a:p>
        </p:txBody>
      </p:sp>
      <p:sp>
        <p:nvSpPr>
          <p:cNvPr id="222" name="Google Shape;222;p31"/>
          <p:cNvSpPr txBox="1"/>
          <p:nvPr>
            <p:ph idx="1" type="body"/>
          </p:nvPr>
        </p:nvSpPr>
        <p:spPr>
          <a:xfrm>
            <a:off x="1143000" y="1295400"/>
            <a:ext cx="7315200" cy="5160963"/>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1920"/>
              <a:buChar char="⚫"/>
            </a:pPr>
            <a:r>
              <a:rPr lang="en-AU" sz="2400"/>
              <a:t>Source Systems are very diverse and disparate</a:t>
            </a:r>
            <a:endParaRPr sz="2400"/>
          </a:p>
          <a:p>
            <a:pPr indent="-282575" lvl="0" marL="365125" rtl="0" algn="l">
              <a:lnSpc>
                <a:spcPct val="90000"/>
              </a:lnSpc>
              <a:spcBef>
                <a:spcPts val="600"/>
              </a:spcBef>
              <a:spcAft>
                <a:spcPts val="0"/>
              </a:spcAft>
              <a:buSzPts val="1920"/>
              <a:buChar char="⚫"/>
            </a:pPr>
            <a:r>
              <a:rPr lang="en-AU" sz="2400"/>
              <a:t>Source system runs on multiple platforms and different operating systems.</a:t>
            </a:r>
            <a:endParaRPr sz="2400"/>
          </a:p>
          <a:p>
            <a:pPr indent="-282575" lvl="0" marL="365125" rtl="0" algn="l">
              <a:lnSpc>
                <a:spcPct val="90000"/>
              </a:lnSpc>
              <a:spcBef>
                <a:spcPts val="600"/>
              </a:spcBef>
              <a:spcAft>
                <a:spcPts val="0"/>
              </a:spcAft>
              <a:buSzPts val="1920"/>
              <a:buChar char="⚫"/>
            </a:pPr>
            <a:r>
              <a:rPr lang="en-AU" sz="2400"/>
              <a:t>Structure of the source system keep changing over time with new technology.</a:t>
            </a:r>
            <a:endParaRPr sz="2400"/>
          </a:p>
          <a:p>
            <a:pPr indent="-282575" lvl="0" marL="365125" rtl="0" algn="l">
              <a:lnSpc>
                <a:spcPct val="90000"/>
              </a:lnSpc>
              <a:spcBef>
                <a:spcPts val="600"/>
              </a:spcBef>
              <a:spcAft>
                <a:spcPts val="0"/>
              </a:spcAft>
              <a:buSzPts val="1920"/>
              <a:buChar char="⚫"/>
            </a:pPr>
            <a:r>
              <a:rPr lang="en-AU" sz="2400"/>
              <a:t>The data type , naming convention may be different in different source systems.</a:t>
            </a:r>
            <a:endParaRPr sz="2400"/>
          </a:p>
          <a:p>
            <a:pPr indent="-282575" lvl="0" marL="365125" rtl="0" algn="l">
              <a:lnSpc>
                <a:spcPct val="90000"/>
              </a:lnSpc>
              <a:spcBef>
                <a:spcPts val="600"/>
              </a:spcBef>
              <a:spcAft>
                <a:spcPts val="0"/>
              </a:spcAft>
              <a:buSzPts val="1920"/>
              <a:buChar char="⚫"/>
            </a:pPr>
            <a:r>
              <a:rPr lang="en-AU" sz="2400"/>
              <a:t>Data in source system is stored in cryptic form which hardly provides any help to the users.</a:t>
            </a:r>
            <a:endParaRPr sz="2400"/>
          </a:p>
          <a:p>
            <a:pPr indent="-282575" lvl="0" marL="365125" rtl="0" algn="l">
              <a:lnSpc>
                <a:spcPct val="90000"/>
              </a:lnSpc>
              <a:spcBef>
                <a:spcPts val="600"/>
              </a:spcBef>
              <a:spcAft>
                <a:spcPts val="0"/>
              </a:spcAft>
              <a:buSzPts val="1920"/>
              <a:buChar char="⚫"/>
            </a:pPr>
            <a:r>
              <a:rPr lang="en-AU" sz="2400"/>
              <a:t>Inconsistency in source system .</a:t>
            </a:r>
            <a:endParaRPr sz="2400"/>
          </a:p>
          <a:p>
            <a:pPr indent="-282575" lvl="0" marL="365125" rtl="0" algn="l">
              <a:lnSpc>
                <a:spcPct val="90000"/>
              </a:lnSpc>
              <a:spcBef>
                <a:spcPts val="600"/>
              </a:spcBef>
              <a:spcAft>
                <a:spcPts val="0"/>
              </a:spcAft>
              <a:buSzPts val="1920"/>
              <a:buChar char="⚫"/>
            </a:pPr>
            <a:r>
              <a:rPr lang="en-AU" sz="2400"/>
              <a:t>Quality of data in not guaranteed in older operational source system.</a:t>
            </a:r>
            <a:endParaRPr sz="2400"/>
          </a:p>
          <a:p>
            <a:pPr indent="-282575" lvl="0" marL="365125" rtl="0" algn="l">
              <a:lnSpc>
                <a:spcPct val="90000"/>
              </a:lnSpc>
              <a:spcBef>
                <a:spcPts val="600"/>
              </a:spcBef>
              <a:spcAft>
                <a:spcPts val="0"/>
              </a:spcAft>
              <a:buSzPts val="192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62214"/>
              </a:buClr>
              <a:buSzPts val="4300"/>
              <a:buFont typeface="Gill Sans"/>
              <a:buNone/>
            </a:pPr>
            <a:r>
              <a:rPr b="0" i="0" lang="en-AU" sz="4300" u="none" cap="none" strike="noStrike">
                <a:solidFill>
                  <a:srgbClr val="562214"/>
                </a:solidFill>
                <a:latin typeface="Gill Sans"/>
                <a:ea typeface="Gill Sans"/>
                <a:cs typeface="Gill Sans"/>
                <a:sym typeface="Gill Sans"/>
              </a:rPr>
              <a:t>Major steps in ETL process</a:t>
            </a:r>
            <a:endParaRPr b="0" i="0" sz="4300" u="none" cap="none" strike="noStrike">
              <a:solidFill>
                <a:srgbClr val="562214"/>
              </a:solidFill>
              <a:latin typeface="Gill Sans"/>
              <a:ea typeface="Gill Sans"/>
              <a:cs typeface="Gill Sans"/>
              <a:sym typeface="Gill Sans"/>
            </a:endParaRPr>
          </a:p>
        </p:txBody>
      </p:sp>
      <p:sp>
        <p:nvSpPr>
          <p:cNvPr id="228" name="Google Shape;228;p3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sp>
        <p:nvSpPr>
          <p:cNvPr id="229" name="Google Shape;229;p32"/>
          <p:cNvSpPr/>
          <p:nvPr/>
        </p:nvSpPr>
        <p:spPr>
          <a:xfrm>
            <a:off x="1828800" y="5410200"/>
            <a:ext cx="63246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0" name="Google Shape;230;p32"/>
          <p:cNvSpPr txBox="1"/>
          <p:nvPr/>
        </p:nvSpPr>
        <p:spPr>
          <a:xfrm>
            <a:off x="2057400" y="5486400"/>
            <a:ext cx="67056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Determine all the target data needed in the data warehouse</a:t>
            </a:r>
            <a:endParaRPr b="0" i="0" sz="1800" u="none" cap="none" strike="noStrike">
              <a:solidFill>
                <a:schemeClr val="dk1"/>
              </a:solidFill>
              <a:latin typeface="Gill Sans"/>
              <a:ea typeface="Gill Sans"/>
              <a:cs typeface="Gill Sans"/>
              <a:sym typeface="Gill Sans"/>
            </a:endParaRPr>
          </a:p>
        </p:txBody>
      </p:sp>
      <p:sp>
        <p:nvSpPr>
          <p:cNvPr id="231" name="Google Shape;231;p32"/>
          <p:cNvSpPr/>
          <p:nvPr/>
        </p:nvSpPr>
        <p:spPr>
          <a:xfrm>
            <a:off x="2057400" y="4953000"/>
            <a:ext cx="60960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2" name="Google Shape;232;p32"/>
          <p:cNvSpPr txBox="1"/>
          <p:nvPr/>
        </p:nvSpPr>
        <p:spPr>
          <a:xfrm>
            <a:off x="2286000" y="5029200"/>
            <a:ext cx="65532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Determine all the data source, both internal and external</a:t>
            </a:r>
            <a:endParaRPr b="0" i="0" sz="1800" u="none" cap="none" strike="noStrike">
              <a:solidFill>
                <a:schemeClr val="dk1"/>
              </a:solidFill>
              <a:latin typeface="Gill Sans"/>
              <a:ea typeface="Gill Sans"/>
              <a:cs typeface="Gill Sans"/>
              <a:sym typeface="Gill Sans"/>
            </a:endParaRPr>
          </a:p>
        </p:txBody>
      </p:sp>
      <p:sp>
        <p:nvSpPr>
          <p:cNvPr id="233" name="Google Shape;233;p32"/>
          <p:cNvSpPr/>
          <p:nvPr/>
        </p:nvSpPr>
        <p:spPr>
          <a:xfrm>
            <a:off x="2286000" y="4572000"/>
            <a:ext cx="5867400" cy="3810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4" name="Google Shape;234;p32"/>
          <p:cNvSpPr txBox="1"/>
          <p:nvPr/>
        </p:nvSpPr>
        <p:spPr>
          <a:xfrm>
            <a:off x="2209800" y="4572000"/>
            <a:ext cx="6324600" cy="382588"/>
          </a:xfrm>
          <a:prstGeom prst="rect">
            <a:avLst/>
          </a:prstGeom>
          <a:solidFill>
            <a:schemeClr val="lt1"/>
          </a:solidFill>
          <a:ln cap="flat" cmpd="sng" w="15875">
            <a:solidFill>
              <a:schemeClr val="accent1"/>
            </a:solidFill>
            <a:prstDash val="solid"/>
            <a:miter lim="8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Prepare data mapping for target data elements from sources</a:t>
            </a:r>
            <a:endParaRPr b="0" i="0" sz="1800" u="none" cap="none" strike="noStrike">
              <a:solidFill>
                <a:schemeClr val="dk1"/>
              </a:solidFill>
              <a:latin typeface="Gill Sans"/>
              <a:ea typeface="Gill Sans"/>
              <a:cs typeface="Gill Sans"/>
              <a:sym typeface="Gill Sans"/>
            </a:endParaRPr>
          </a:p>
        </p:txBody>
      </p:sp>
      <p:sp>
        <p:nvSpPr>
          <p:cNvPr id="235" name="Google Shape;235;p32"/>
          <p:cNvSpPr/>
          <p:nvPr/>
        </p:nvSpPr>
        <p:spPr>
          <a:xfrm>
            <a:off x="2743200" y="4191000"/>
            <a:ext cx="5410200" cy="3810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6" name="Google Shape;236;p32"/>
          <p:cNvSpPr txBox="1"/>
          <p:nvPr/>
        </p:nvSpPr>
        <p:spPr>
          <a:xfrm>
            <a:off x="2895600" y="4191000"/>
            <a:ext cx="55626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Establish comprehensive data extraction rules.</a:t>
            </a:r>
            <a:endParaRPr b="0" i="0" sz="1800" u="none" cap="none" strike="noStrike">
              <a:solidFill>
                <a:schemeClr val="dk1"/>
              </a:solidFill>
              <a:latin typeface="Gill Sans"/>
              <a:ea typeface="Gill Sans"/>
              <a:cs typeface="Gill Sans"/>
              <a:sym typeface="Gill Sans"/>
            </a:endParaRPr>
          </a:p>
        </p:txBody>
      </p:sp>
      <p:sp>
        <p:nvSpPr>
          <p:cNvPr id="237" name="Google Shape;237;p32"/>
          <p:cNvSpPr/>
          <p:nvPr/>
        </p:nvSpPr>
        <p:spPr>
          <a:xfrm>
            <a:off x="3048000" y="3810000"/>
            <a:ext cx="5105400" cy="3810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8" name="Google Shape;238;p32"/>
          <p:cNvSpPr txBox="1"/>
          <p:nvPr/>
        </p:nvSpPr>
        <p:spPr>
          <a:xfrm>
            <a:off x="3124200" y="3810000"/>
            <a:ext cx="5562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Determine data transformation and cleaning rules.</a:t>
            </a:r>
            <a:endParaRPr b="0" i="0" sz="1800" u="none" cap="none" strike="noStrike">
              <a:solidFill>
                <a:schemeClr val="dk1"/>
              </a:solidFill>
              <a:latin typeface="Gill Sans"/>
              <a:ea typeface="Gill Sans"/>
              <a:cs typeface="Gill Sans"/>
              <a:sym typeface="Gill Sans"/>
            </a:endParaRPr>
          </a:p>
        </p:txBody>
      </p:sp>
      <p:sp>
        <p:nvSpPr>
          <p:cNvPr id="239" name="Google Shape;239;p32"/>
          <p:cNvSpPr/>
          <p:nvPr/>
        </p:nvSpPr>
        <p:spPr>
          <a:xfrm>
            <a:off x="3505200" y="3352800"/>
            <a:ext cx="46482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0" name="Google Shape;240;p32"/>
          <p:cNvSpPr txBox="1"/>
          <p:nvPr/>
        </p:nvSpPr>
        <p:spPr>
          <a:xfrm>
            <a:off x="3810000" y="3429000"/>
            <a:ext cx="43434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Plan for aggregate tables</a:t>
            </a:r>
            <a:endParaRPr b="0" i="0" sz="1800" u="none" cap="none" strike="noStrike">
              <a:solidFill>
                <a:schemeClr val="dk1"/>
              </a:solidFill>
              <a:latin typeface="Gill Sans"/>
              <a:ea typeface="Gill Sans"/>
              <a:cs typeface="Gill Sans"/>
              <a:sym typeface="Gill Sans"/>
            </a:endParaRPr>
          </a:p>
        </p:txBody>
      </p:sp>
      <p:sp>
        <p:nvSpPr>
          <p:cNvPr id="241" name="Google Shape;241;p32"/>
          <p:cNvSpPr/>
          <p:nvPr/>
        </p:nvSpPr>
        <p:spPr>
          <a:xfrm>
            <a:off x="3733800" y="2895600"/>
            <a:ext cx="44196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2" name="Google Shape;242;p32"/>
          <p:cNvSpPr txBox="1"/>
          <p:nvPr/>
        </p:nvSpPr>
        <p:spPr>
          <a:xfrm>
            <a:off x="3657600" y="2895600"/>
            <a:ext cx="4419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Organizing data staging area and test tools</a:t>
            </a:r>
            <a:endParaRPr b="0" i="0" sz="1800" u="none" cap="none" strike="noStrike">
              <a:solidFill>
                <a:schemeClr val="dk1"/>
              </a:solidFill>
              <a:latin typeface="Gill Sans"/>
              <a:ea typeface="Gill Sans"/>
              <a:cs typeface="Gill Sans"/>
              <a:sym typeface="Gill Sans"/>
            </a:endParaRPr>
          </a:p>
        </p:txBody>
      </p:sp>
      <p:sp>
        <p:nvSpPr>
          <p:cNvPr id="243" name="Google Shape;243;p32"/>
          <p:cNvSpPr/>
          <p:nvPr/>
        </p:nvSpPr>
        <p:spPr>
          <a:xfrm>
            <a:off x="4191000" y="2514600"/>
            <a:ext cx="3962400" cy="3810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p32"/>
          <p:cNvSpPr txBox="1"/>
          <p:nvPr/>
        </p:nvSpPr>
        <p:spPr>
          <a:xfrm>
            <a:off x="4343400" y="2514600"/>
            <a:ext cx="41148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Write procedures for all data loads</a:t>
            </a:r>
            <a:endParaRPr b="0" i="0" sz="1800" u="none" cap="none" strike="noStrike">
              <a:solidFill>
                <a:schemeClr val="dk1"/>
              </a:solidFill>
              <a:latin typeface="Gill Sans"/>
              <a:ea typeface="Gill Sans"/>
              <a:cs typeface="Gill Sans"/>
              <a:sym typeface="Gill Sans"/>
            </a:endParaRPr>
          </a:p>
        </p:txBody>
      </p:sp>
      <p:sp>
        <p:nvSpPr>
          <p:cNvPr id="245" name="Google Shape;245;p32"/>
          <p:cNvSpPr/>
          <p:nvPr/>
        </p:nvSpPr>
        <p:spPr>
          <a:xfrm>
            <a:off x="4495800" y="2057400"/>
            <a:ext cx="36576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6" name="Google Shape;246;p32"/>
          <p:cNvSpPr txBox="1"/>
          <p:nvPr/>
        </p:nvSpPr>
        <p:spPr>
          <a:xfrm>
            <a:off x="4724400" y="2057400"/>
            <a:ext cx="32004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ETL for dimension tables</a:t>
            </a:r>
            <a:endParaRPr b="0" i="0" sz="1800" u="none" cap="none" strike="noStrike">
              <a:solidFill>
                <a:schemeClr val="dk1"/>
              </a:solidFill>
              <a:latin typeface="Gill Sans"/>
              <a:ea typeface="Gill Sans"/>
              <a:cs typeface="Gill Sans"/>
              <a:sym typeface="Gill Sans"/>
            </a:endParaRPr>
          </a:p>
        </p:txBody>
      </p:sp>
      <p:sp>
        <p:nvSpPr>
          <p:cNvPr id="247" name="Google Shape;247;p32"/>
          <p:cNvSpPr/>
          <p:nvPr/>
        </p:nvSpPr>
        <p:spPr>
          <a:xfrm>
            <a:off x="4876800" y="1600200"/>
            <a:ext cx="3276600" cy="457200"/>
          </a:xfrm>
          <a:prstGeom prst="rect">
            <a:avLst/>
          </a:prstGeom>
          <a:solidFill>
            <a:schemeClr val="l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8" name="Google Shape;248;p32"/>
          <p:cNvSpPr txBox="1"/>
          <p:nvPr/>
        </p:nvSpPr>
        <p:spPr>
          <a:xfrm>
            <a:off x="5029200" y="1600200"/>
            <a:ext cx="2895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Gill Sans"/>
                <a:ea typeface="Gill Sans"/>
                <a:cs typeface="Gill Sans"/>
                <a:sym typeface="Gill Sans"/>
              </a:rPr>
              <a:t>ETL for fact tables</a:t>
            </a:r>
            <a:endParaRPr b="0" i="0" sz="1800" u="none" cap="none" strike="noStrike">
              <a:solidFill>
                <a:schemeClr val="dk1"/>
              </a:solidFill>
              <a:latin typeface="Gill Sans"/>
              <a:ea typeface="Gill Sans"/>
              <a:cs typeface="Gill Sans"/>
              <a:sym typeface="Gill Sans"/>
            </a:endParaRPr>
          </a:p>
        </p:txBody>
      </p:sp>
      <p:cxnSp>
        <p:nvCxnSpPr>
          <p:cNvPr id="249" name="Google Shape;249;p32"/>
          <p:cNvCxnSpPr/>
          <p:nvPr/>
        </p:nvCxnSpPr>
        <p:spPr>
          <a:xfrm rot="-5400000">
            <a:off x="1562100" y="2019300"/>
            <a:ext cx="2819400" cy="243840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Types of activities and tasks that compose the ETLprocess</a:t>
            </a:r>
            <a:endParaRPr b="0" i="0" sz="4000" u="none" cap="none" strike="noStrike">
              <a:solidFill>
                <a:srgbClr val="572314"/>
              </a:solidFill>
              <a:latin typeface="Gill Sans"/>
              <a:ea typeface="Gill Sans"/>
              <a:cs typeface="Gill Sans"/>
              <a:sym typeface="Gill Sans"/>
            </a:endParaRPr>
          </a:p>
        </p:txBody>
      </p:sp>
      <p:sp>
        <p:nvSpPr>
          <p:cNvPr id="255" name="Google Shape;255;p33"/>
          <p:cNvSpPr txBox="1"/>
          <p:nvPr>
            <p:ph idx="1" type="body"/>
          </p:nvPr>
        </p:nvSpPr>
        <p:spPr>
          <a:xfrm>
            <a:off x="838200" y="1447800"/>
            <a:ext cx="80962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600"/>
              <a:buChar char="⚫"/>
            </a:pPr>
            <a:r>
              <a:rPr lang="en-AU" sz="2000"/>
              <a:t>Split one source data structure into several structures to go into several rows of the target database.</a:t>
            </a:r>
            <a:endParaRPr sz="2000"/>
          </a:p>
          <a:p>
            <a:pPr indent="-282575" lvl="0" marL="365125" rtl="0" algn="l">
              <a:lnSpc>
                <a:spcPct val="80000"/>
              </a:lnSpc>
              <a:spcBef>
                <a:spcPts val="600"/>
              </a:spcBef>
              <a:spcAft>
                <a:spcPts val="0"/>
              </a:spcAft>
              <a:buSzPts val="1600"/>
              <a:buChar char="⚫"/>
            </a:pPr>
            <a:r>
              <a:rPr lang="en-AU" sz="2000"/>
              <a:t>Read data from data dictionaries and catalogs of source systems.</a:t>
            </a:r>
            <a:endParaRPr sz="2000"/>
          </a:p>
          <a:p>
            <a:pPr indent="-282575" lvl="0" marL="365125" rtl="0" algn="l">
              <a:lnSpc>
                <a:spcPct val="80000"/>
              </a:lnSpc>
              <a:spcBef>
                <a:spcPts val="600"/>
              </a:spcBef>
              <a:spcAft>
                <a:spcPts val="0"/>
              </a:spcAft>
              <a:buSzPts val="1600"/>
              <a:buChar char="⚫"/>
            </a:pPr>
            <a:r>
              <a:rPr lang="en-AU" sz="2000"/>
              <a:t>Read data from a variety of file structures including flat files, indexed files (VSAM), and legacy system databases  (hierarchical/network).</a:t>
            </a:r>
            <a:endParaRPr sz="2000"/>
          </a:p>
          <a:p>
            <a:pPr indent="-282575" lvl="0" marL="365125" rtl="0" algn="l">
              <a:lnSpc>
                <a:spcPct val="80000"/>
              </a:lnSpc>
              <a:spcBef>
                <a:spcPts val="600"/>
              </a:spcBef>
              <a:spcAft>
                <a:spcPts val="0"/>
              </a:spcAft>
              <a:buSzPts val="1600"/>
              <a:buChar char="⚫"/>
            </a:pPr>
            <a:r>
              <a:rPr lang="en-AU" sz="2000"/>
              <a:t>Load details for populating atomic fact tables.</a:t>
            </a:r>
            <a:endParaRPr sz="2000"/>
          </a:p>
          <a:p>
            <a:pPr indent="-282575" lvl="0" marL="365125" rtl="0" algn="l">
              <a:lnSpc>
                <a:spcPct val="80000"/>
              </a:lnSpc>
              <a:spcBef>
                <a:spcPts val="600"/>
              </a:spcBef>
              <a:spcAft>
                <a:spcPts val="0"/>
              </a:spcAft>
              <a:buSzPts val="1600"/>
              <a:buChar char="⚫"/>
            </a:pPr>
            <a:r>
              <a:rPr lang="en-AU" sz="2000"/>
              <a:t>Aggregate for populating aggregate or summary fact tables.</a:t>
            </a:r>
            <a:endParaRPr sz="2000"/>
          </a:p>
          <a:p>
            <a:pPr indent="-282575" lvl="0" marL="365125" rtl="0" algn="l">
              <a:lnSpc>
                <a:spcPct val="80000"/>
              </a:lnSpc>
              <a:spcBef>
                <a:spcPts val="600"/>
              </a:spcBef>
              <a:spcAft>
                <a:spcPts val="0"/>
              </a:spcAft>
              <a:buSzPts val="1600"/>
              <a:buChar char="⚫"/>
            </a:pPr>
            <a:r>
              <a:rPr lang="en-AU" sz="2000"/>
              <a:t>Transform data from one format in the source platform to another format in the target platform.</a:t>
            </a:r>
            <a:endParaRPr sz="2000"/>
          </a:p>
          <a:p>
            <a:pPr indent="-282575" lvl="0" marL="365125" rtl="0" algn="l">
              <a:lnSpc>
                <a:spcPct val="80000"/>
              </a:lnSpc>
              <a:spcBef>
                <a:spcPts val="600"/>
              </a:spcBef>
              <a:spcAft>
                <a:spcPts val="0"/>
              </a:spcAft>
              <a:buSzPts val="1600"/>
              <a:buChar char="⚫"/>
            </a:pPr>
            <a:r>
              <a:rPr lang="en-AU" sz="2000"/>
              <a:t>Derive target values for input fields (example: age from date of birth).</a:t>
            </a:r>
            <a:endParaRPr sz="2000"/>
          </a:p>
          <a:p>
            <a:pPr indent="-282575" lvl="0" marL="365125" rtl="0" algn="l">
              <a:lnSpc>
                <a:spcPct val="80000"/>
              </a:lnSpc>
              <a:spcBef>
                <a:spcPts val="600"/>
              </a:spcBef>
              <a:spcAft>
                <a:spcPts val="0"/>
              </a:spcAft>
              <a:buSzPts val="1600"/>
              <a:buChar char="⚫"/>
            </a:pPr>
            <a:r>
              <a:rPr lang="en-AU" sz="2000"/>
              <a:t>Change cryptic values to values meaningful to the users (example: 1 and 2 to male and female).</a:t>
            </a:r>
            <a:endParaRPr sz="2000"/>
          </a:p>
          <a:p>
            <a:pPr indent="-180975" lvl="0" marL="365125" rtl="0" algn="l">
              <a:lnSpc>
                <a:spcPct val="80000"/>
              </a:lnSpc>
              <a:spcBef>
                <a:spcPts val="600"/>
              </a:spcBef>
              <a:spcAft>
                <a:spcPts val="0"/>
              </a:spcAft>
              <a:buSzPts val="16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300"/>
              <a:buFont typeface="Gill Sans"/>
              <a:buNone/>
            </a:pPr>
            <a:r>
              <a:rPr b="0" i="0" lang="en-AU" sz="4300" u="none" cap="none" strike="noStrike">
                <a:solidFill>
                  <a:schemeClr val="lt2"/>
                </a:solidFill>
                <a:latin typeface="Gill Sans"/>
                <a:ea typeface="Gill Sans"/>
                <a:cs typeface="Gill Sans"/>
                <a:sym typeface="Gill Sans"/>
              </a:rPr>
              <a:t>Outline</a:t>
            </a:r>
            <a:endParaRPr b="0" i="0" sz="4300" u="none" cap="none" strike="noStrike">
              <a:solidFill>
                <a:schemeClr val="lt2"/>
              </a:solidFill>
              <a:latin typeface="Gill Sans"/>
              <a:ea typeface="Gill Sans"/>
              <a:cs typeface="Gill Sans"/>
              <a:sym typeface="Gill Sans"/>
            </a:endParaRPr>
          </a:p>
        </p:txBody>
      </p:sp>
      <p:sp>
        <p:nvSpPr>
          <p:cNvPr id="122" name="Google Shape;122;p1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ETL</a:t>
            </a:r>
            <a:endParaRPr/>
          </a:p>
          <a:p>
            <a:pPr indent="-282575" lvl="0" marL="365125" rtl="0" algn="l">
              <a:spcBef>
                <a:spcPts val="600"/>
              </a:spcBef>
              <a:spcAft>
                <a:spcPts val="0"/>
              </a:spcAft>
              <a:buSzPts val="2560"/>
              <a:buChar char="⚫"/>
            </a:pPr>
            <a:r>
              <a:rPr lang="en-AU"/>
              <a:t>Extraction</a:t>
            </a:r>
            <a:endParaRPr/>
          </a:p>
          <a:p>
            <a:pPr indent="-282575" lvl="0" marL="365125" rtl="0" algn="l">
              <a:spcBef>
                <a:spcPts val="600"/>
              </a:spcBef>
              <a:spcAft>
                <a:spcPts val="0"/>
              </a:spcAft>
              <a:buSzPts val="2560"/>
              <a:buChar char="⚫"/>
            </a:pPr>
            <a:r>
              <a:rPr lang="en-AU"/>
              <a:t>Transformation</a:t>
            </a:r>
            <a:endParaRPr/>
          </a:p>
          <a:p>
            <a:pPr indent="-282575" lvl="0" marL="365125" rtl="0" algn="l">
              <a:spcBef>
                <a:spcPts val="600"/>
              </a:spcBef>
              <a:spcAft>
                <a:spcPts val="0"/>
              </a:spcAft>
              <a:buSzPts val="2560"/>
              <a:buChar char="⚫"/>
            </a:pPr>
            <a:r>
              <a:rPr lang="en-AU"/>
              <a:t>Loading</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143000" y="152400"/>
            <a:ext cx="6553200" cy="669925"/>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lt2"/>
              </a:buClr>
              <a:buSzPct val="100000"/>
              <a:buFont typeface="Times New Roman"/>
              <a:buNone/>
            </a:pPr>
            <a:r>
              <a:rPr b="1" i="0" lang="en-AU" sz="3900" u="none" cap="none" strike="noStrike">
                <a:solidFill>
                  <a:schemeClr val="lt2"/>
                </a:solidFill>
                <a:latin typeface="Times New Roman"/>
                <a:ea typeface="Times New Roman"/>
                <a:cs typeface="Times New Roman"/>
                <a:sym typeface="Times New Roman"/>
              </a:rPr>
              <a:t>Extraction</a:t>
            </a:r>
            <a:endParaRPr b="1" i="0" sz="3900" u="none" cap="none" strike="noStrike">
              <a:solidFill>
                <a:schemeClr val="lt2"/>
              </a:solidFill>
              <a:latin typeface="Times New Roman"/>
              <a:ea typeface="Times New Roman"/>
              <a:cs typeface="Times New Roman"/>
              <a:sym typeface="Times New Roman"/>
            </a:endParaRPr>
          </a:p>
        </p:txBody>
      </p:sp>
      <p:sp>
        <p:nvSpPr>
          <p:cNvPr id="262" name="Google Shape;262;p34"/>
          <p:cNvSpPr txBox="1"/>
          <p:nvPr>
            <p:ph idx="1" type="body"/>
          </p:nvPr>
        </p:nvSpPr>
        <p:spPr>
          <a:xfrm>
            <a:off x="1066800" y="2590800"/>
            <a:ext cx="7772400" cy="4267200"/>
          </a:xfrm>
          <a:prstGeom prst="rect">
            <a:avLst/>
          </a:prstGeom>
          <a:noFill/>
          <a:ln>
            <a:noFill/>
          </a:ln>
        </p:spPr>
        <p:txBody>
          <a:bodyPr anchorCtr="0" anchor="t" bIns="45700" lIns="91425" spcFirstLastPara="1" rIns="91425" wrap="square" tIns="45700">
            <a:noAutofit/>
          </a:bodyPr>
          <a:lstStyle/>
          <a:p>
            <a:pPr indent="-160655" lvl="0" marL="365125" rtl="0" algn="l">
              <a:lnSpc>
                <a:spcPct val="90000"/>
              </a:lnSpc>
              <a:spcBef>
                <a:spcPts val="0"/>
              </a:spcBef>
              <a:spcAft>
                <a:spcPts val="0"/>
              </a:spcAft>
              <a:buSzPts val="1920"/>
              <a:buNone/>
            </a:pPr>
            <a:r>
              <a:t/>
            </a:r>
            <a:endParaRPr sz="2400"/>
          </a:p>
          <a:p>
            <a:pPr indent="-160655" lvl="0" marL="365125" rtl="0" algn="l">
              <a:lnSpc>
                <a:spcPct val="90000"/>
              </a:lnSpc>
              <a:spcBef>
                <a:spcPts val="600"/>
              </a:spcBef>
              <a:spcAft>
                <a:spcPts val="0"/>
              </a:spcAft>
              <a:buSzPts val="1920"/>
              <a:buNone/>
            </a:pPr>
            <a:r>
              <a:t/>
            </a:r>
            <a:endParaRPr sz="2400"/>
          </a:p>
          <a:p>
            <a:pPr indent="-282575" lvl="0" marL="365125" rtl="0" algn="l">
              <a:lnSpc>
                <a:spcPct val="90000"/>
              </a:lnSpc>
              <a:spcBef>
                <a:spcPts val="600"/>
              </a:spcBef>
              <a:spcAft>
                <a:spcPts val="0"/>
              </a:spcAft>
              <a:buSzPts val="1920"/>
              <a:buChar char="⚫"/>
            </a:pPr>
            <a:r>
              <a:rPr lang="en-AU" sz="2400"/>
              <a:t>The </a:t>
            </a:r>
            <a:r>
              <a:rPr lang="en-AU" sz="2400">
                <a:solidFill>
                  <a:schemeClr val="dk2"/>
                </a:solidFill>
              </a:rPr>
              <a:t>integration of all of the disparate systems </a:t>
            </a:r>
            <a:r>
              <a:rPr lang="en-AU" sz="2400"/>
              <a:t>across the enterprise is the real challenge to getting the data warehouse to a state where it is usable </a:t>
            </a:r>
            <a:endParaRPr sz="2400"/>
          </a:p>
          <a:p>
            <a:pPr indent="-282575" lvl="0" marL="365125" rtl="0" algn="l">
              <a:lnSpc>
                <a:spcPct val="90000"/>
              </a:lnSpc>
              <a:spcBef>
                <a:spcPts val="600"/>
              </a:spcBef>
              <a:spcAft>
                <a:spcPts val="0"/>
              </a:spcAft>
              <a:buSzPts val="1920"/>
              <a:buChar char="⚫"/>
            </a:pPr>
            <a:r>
              <a:rPr lang="en-AU" sz="2400"/>
              <a:t>Data is extracted from </a:t>
            </a:r>
            <a:r>
              <a:rPr lang="en-AU" sz="2400">
                <a:solidFill>
                  <a:schemeClr val="dk2"/>
                </a:solidFill>
              </a:rPr>
              <a:t>heterogeneous </a:t>
            </a:r>
            <a:r>
              <a:rPr lang="en-AU" sz="2400"/>
              <a:t>data sources</a:t>
            </a:r>
            <a:endParaRPr sz="2400"/>
          </a:p>
          <a:p>
            <a:pPr indent="-282575" lvl="0" marL="365125" rtl="0" algn="l">
              <a:lnSpc>
                <a:spcPct val="90000"/>
              </a:lnSpc>
              <a:spcBef>
                <a:spcPts val="600"/>
              </a:spcBef>
              <a:spcAft>
                <a:spcPts val="0"/>
              </a:spcAft>
              <a:buSzPts val="1920"/>
              <a:buChar char="⚫"/>
            </a:pPr>
            <a:r>
              <a:rPr lang="en-AU" sz="2400"/>
              <a:t>Each data source has its distinct set of characteristics that need to be </a:t>
            </a:r>
            <a:r>
              <a:rPr lang="en-AU" sz="2400">
                <a:solidFill>
                  <a:schemeClr val="dk2"/>
                </a:solidFill>
              </a:rPr>
              <a:t>managed and integrated into the ETL </a:t>
            </a:r>
            <a:r>
              <a:rPr lang="en-AU" sz="2400"/>
              <a:t>system in order to effectively extract data. </a:t>
            </a:r>
            <a:endParaRPr sz="2400"/>
          </a:p>
          <a:p>
            <a:pPr indent="-160655" lvl="0" marL="365125" rtl="0" algn="l">
              <a:lnSpc>
                <a:spcPct val="90000"/>
              </a:lnSpc>
              <a:spcBef>
                <a:spcPts val="600"/>
              </a:spcBef>
              <a:spcAft>
                <a:spcPts val="0"/>
              </a:spcAft>
              <a:buSzPts val="1920"/>
              <a:buNone/>
            </a:pPr>
            <a:r>
              <a:t/>
            </a:r>
            <a:endParaRPr sz="2400"/>
          </a:p>
        </p:txBody>
      </p:sp>
      <p:pic>
        <p:nvPicPr>
          <p:cNvPr id="263" name="Google Shape;263;p34"/>
          <p:cNvPicPr preferRelativeResize="0"/>
          <p:nvPr/>
        </p:nvPicPr>
        <p:blipFill rotWithShape="1">
          <a:blip r:embed="rId3">
            <a:alphaModFix/>
          </a:blip>
          <a:srcRect b="0" l="0" r="0" t="0"/>
          <a:stretch/>
        </p:blipFill>
        <p:spPr>
          <a:xfrm>
            <a:off x="2667000" y="914400"/>
            <a:ext cx="4572000" cy="220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idx="4294967295" type="ctrTitle"/>
          </p:nvPr>
        </p:nvSpPr>
        <p:spPr>
          <a:xfrm>
            <a:off x="1431925" y="360363"/>
            <a:ext cx="7407275" cy="630238"/>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3900" u="none" cap="none" strike="noStrike">
                <a:solidFill>
                  <a:srgbClr val="572314"/>
                </a:solidFill>
                <a:latin typeface="Gill Sans"/>
                <a:ea typeface="Gill Sans"/>
                <a:cs typeface="Gill Sans"/>
                <a:sym typeface="Gill Sans"/>
              </a:rPr>
              <a:t>Extraction</a:t>
            </a:r>
            <a:endParaRPr b="0" i="0" sz="3900" u="none" cap="none" strike="noStrike">
              <a:solidFill>
                <a:srgbClr val="572314"/>
              </a:solidFill>
              <a:latin typeface="Gill Sans"/>
              <a:ea typeface="Gill Sans"/>
              <a:cs typeface="Gill Sans"/>
              <a:sym typeface="Gill Sans"/>
            </a:endParaRPr>
          </a:p>
        </p:txBody>
      </p:sp>
      <p:sp>
        <p:nvSpPr>
          <p:cNvPr id="270" name="Google Shape;270;p35"/>
          <p:cNvSpPr txBox="1"/>
          <p:nvPr>
            <p:ph idx="4294967295" type="subTitle"/>
          </p:nvPr>
        </p:nvSpPr>
        <p:spPr>
          <a:xfrm>
            <a:off x="533400" y="1219200"/>
            <a:ext cx="8305800" cy="5410200"/>
          </a:xfrm>
          <a:prstGeom prst="rect">
            <a:avLst/>
          </a:prstGeom>
          <a:noFill/>
          <a:ln>
            <a:noFill/>
          </a:ln>
        </p:spPr>
        <p:txBody>
          <a:bodyPr anchorCtr="0" anchor="t" bIns="45700" lIns="91425" spcFirstLastPara="1" rIns="91425" wrap="square" tIns="0">
            <a:noAutofit/>
          </a:bodyPr>
          <a:lstStyle/>
          <a:p>
            <a:pPr indent="0" lvl="0" marL="27305" marR="0" rtl="0" algn="l">
              <a:lnSpc>
                <a:spcPct val="80000"/>
              </a:lnSpc>
              <a:spcBef>
                <a:spcPts val="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Data extraction issues :</a:t>
            </a:r>
            <a:endParaRPr b="1"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Source Identification-</a:t>
            </a:r>
            <a:r>
              <a:rPr b="0" i="0" lang="en-AU" sz="1800" u="none" cap="none" strike="noStrike">
                <a:solidFill>
                  <a:srgbClr val="320E04"/>
                </a:solidFill>
                <a:latin typeface="Gill Sans"/>
                <a:ea typeface="Gill Sans"/>
                <a:cs typeface="Gill Sans"/>
                <a:sym typeface="Gill Sans"/>
              </a:rPr>
              <a:t> Identify source applications and source structures.</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Method of Extraction : -</a:t>
            </a:r>
            <a:r>
              <a:rPr b="0" i="0" lang="en-AU" sz="1800" u="none" cap="none" strike="noStrike">
                <a:solidFill>
                  <a:srgbClr val="320E04"/>
                </a:solidFill>
                <a:latin typeface="Gill Sans"/>
                <a:ea typeface="Gill Sans"/>
                <a:cs typeface="Gill Sans"/>
                <a:sym typeface="Gill Sans"/>
              </a:rPr>
              <a:t> For each data source , define whether the extraction process  is manual or tool-based.</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Extraction Frequency : -</a:t>
            </a:r>
            <a:r>
              <a:rPr b="0" i="0" lang="en-AU" sz="1800" u="none" cap="none" strike="noStrike">
                <a:solidFill>
                  <a:srgbClr val="320E04"/>
                </a:solidFill>
                <a:latin typeface="Gill Sans"/>
                <a:ea typeface="Gill Sans"/>
                <a:cs typeface="Gill Sans"/>
                <a:sym typeface="Gill Sans"/>
              </a:rPr>
              <a:t> for each data source , establish how frequency the data extraction must be done – daily, weekly, quarterly and so on.</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Time Window :</a:t>
            </a:r>
            <a:r>
              <a:rPr b="0" i="0" lang="en-AU" sz="1800" u="none" cap="none" strike="noStrike">
                <a:solidFill>
                  <a:srgbClr val="320E04"/>
                </a:solidFill>
                <a:latin typeface="Gill Sans"/>
                <a:ea typeface="Gill Sans"/>
                <a:cs typeface="Gill Sans"/>
                <a:sym typeface="Gill Sans"/>
              </a:rPr>
              <a:t>  for each data source denote the time window for each data source.</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0" i="0" lang="en-AU" sz="1800" u="none" cap="none" strike="noStrike">
                <a:solidFill>
                  <a:srgbClr val="320E04"/>
                </a:solidFill>
                <a:latin typeface="Gill Sans"/>
                <a:ea typeface="Gill Sans"/>
                <a:cs typeface="Gill Sans"/>
                <a:sym typeface="Gill Sans"/>
              </a:rPr>
              <a:t>        	Extract based on Date and Time stamp : all source records require time</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0" i="0" lang="en-AU" sz="1800" u="none" cap="none" strike="noStrike">
                <a:solidFill>
                  <a:srgbClr val="320E04"/>
                </a:solidFill>
                <a:latin typeface="Gill Sans"/>
                <a:ea typeface="Gill Sans"/>
                <a:cs typeface="Gill Sans"/>
                <a:sym typeface="Gill Sans"/>
              </a:rPr>
              <a:t>	Capture by comparing files (previous and new source file)</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Job Sequencing :</a:t>
            </a:r>
            <a:r>
              <a:rPr b="0" i="0" lang="en-AU" sz="1800" u="none" cap="none" strike="noStrike">
                <a:solidFill>
                  <a:srgbClr val="320E04"/>
                </a:solidFill>
                <a:latin typeface="Gill Sans"/>
                <a:ea typeface="Gill Sans"/>
                <a:cs typeface="Gill Sans"/>
                <a:sym typeface="Gill Sans"/>
              </a:rPr>
              <a:t> determine whether the beginning of one job in an extraction job stream has to wait to finish the previous jobs.</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t/>
            </a:r>
            <a:endParaRPr b="0" i="0" sz="1800" u="none" cap="none" strike="noStrike">
              <a:solidFill>
                <a:srgbClr val="320E04"/>
              </a:solidFill>
              <a:latin typeface="Gill Sans"/>
              <a:ea typeface="Gill Sans"/>
              <a:cs typeface="Gill Sans"/>
              <a:sym typeface="Gill Sans"/>
            </a:endParaRPr>
          </a:p>
          <a:p>
            <a:pPr indent="0" lvl="0" marL="27305" marR="0" rtl="0" algn="l">
              <a:lnSpc>
                <a:spcPct val="80000"/>
              </a:lnSpc>
              <a:spcBef>
                <a:spcPts val="600"/>
              </a:spcBef>
              <a:spcAft>
                <a:spcPts val="0"/>
              </a:spcAft>
              <a:buClr>
                <a:schemeClr val="accent1"/>
              </a:buClr>
              <a:buSzPts val="1440"/>
              <a:buFont typeface="Noto Sans Symbols"/>
              <a:buNone/>
            </a:pPr>
            <a:r>
              <a:rPr b="1" i="0" lang="en-AU" sz="1800" u="none" cap="none" strike="noStrike">
                <a:solidFill>
                  <a:srgbClr val="320E04"/>
                </a:solidFill>
                <a:latin typeface="Gill Sans"/>
                <a:ea typeface="Gill Sans"/>
                <a:cs typeface="Gill Sans"/>
                <a:sym typeface="Gill Sans"/>
              </a:rPr>
              <a:t>Exception Handling : -</a:t>
            </a:r>
            <a:r>
              <a:rPr b="0" i="0" lang="en-AU" sz="1800" u="none" cap="none" strike="noStrike">
                <a:solidFill>
                  <a:srgbClr val="320E04"/>
                </a:solidFill>
                <a:latin typeface="Gill Sans"/>
                <a:ea typeface="Gill Sans"/>
                <a:cs typeface="Gill Sans"/>
                <a:sym typeface="Gill Sans"/>
              </a:rPr>
              <a:t> Determine how to handle input records that can not be extracted.</a:t>
            </a:r>
            <a:endParaRPr b="0" i="0" sz="1800" u="none" cap="none" strike="noStrike">
              <a:solidFill>
                <a:srgbClr val="320E04"/>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276" name="Google Shape;276;p3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277" name="Google Shape;277;p36"/>
          <p:cNvPicPr preferRelativeResize="0"/>
          <p:nvPr/>
        </p:nvPicPr>
        <p:blipFill rotWithShape="1">
          <a:blip r:embed="rId3">
            <a:alphaModFix/>
          </a:blip>
          <a:srcRect b="0" l="0" r="0" t="0"/>
          <a:stretch/>
        </p:blipFill>
        <p:spPr>
          <a:xfrm>
            <a:off x="533400" y="0"/>
            <a:ext cx="8077200" cy="67516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Data in Operational Systems</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283" name="Google Shape;283;p3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None/>
            </a:pPr>
            <a:r>
              <a:rPr lang="en-AU" sz="2800"/>
              <a:t>Two categories:</a:t>
            </a:r>
            <a:endParaRPr sz="2800"/>
          </a:p>
          <a:p>
            <a:pPr indent="-282575" lvl="0" marL="365125" rtl="0" algn="l">
              <a:lnSpc>
                <a:spcPct val="90000"/>
              </a:lnSpc>
              <a:spcBef>
                <a:spcPts val="600"/>
              </a:spcBef>
              <a:spcAft>
                <a:spcPts val="0"/>
              </a:spcAft>
              <a:buSzPts val="2240"/>
              <a:buFont typeface="Noto Sans Symbols"/>
              <a:buChar char="∙"/>
            </a:pPr>
            <a:r>
              <a:rPr i="1" lang="en-AU" sz="2800"/>
              <a:t>Current Value. (m</a:t>
            </a:r>
            <a:r>
              <a:rPr lang="en-AU" sz="2800"/>
              <a:t>ost of the attributes) The value of an attribute remains constant only until a business transaction changes it. Data extraction for preserving the history of the changes in the data warehouse gets quite involved for this category of data.</a:t>
            </a:r>
            <a:endParaRPr sz="2800"/>
          </a:p>
          <a:p>
            <a:pPr indent="-282575" lvl="0" marL="365125" rtl="0" algn="l">
              <a:lnSpc>
                <a:spcPct val="90000"/>
              </a:lnSpc>
              <a:spcBef>
                <a:spcPts val="600"/>
              </a:spcBef>
              <a:spcAft>
                <a:spcPts val="0"/>
              </a:spcAft>
              <a:buSzPts val="2240"/>
              <a:buFont typeface="Noto Sans Symbols"/>
              <a:buChar char="∙"/>
            </a:pPr>
            <a:r>
              <a:rPr i="1" lang="en-AU" sz="2800"/>
              <a:t>Periodic Status. </a:t>
            </a:r>
            <a:r>
              <a:rPr lang="en-AU" sz="2800"/>
              <a:t>(not as common as the previous category) The history of the changes is preserved in the source systems themselves. Therefore, data extraction is relatively easier. </a:t>
            </a:r>
            <a:endParaRPr sz="2800"/>
          </a:p>
          <a:p>
            <a:pPr indent="-140334" lvl="0" marL="365125" rtl="0" algn="l">
              <a:lnSpc>
                <a:spcPct val="90000"/>
              </a:lnSpc>
              <a:spcBef>
                <a:spcPts val="600"/>
              </a:spcBef>
              <a:spcAft>
                <a:spcPts val="0"/>
              </a:spcAft>
              <a:buSzPts val="2240"/>
              <a:buNone/>
            </a:pPr>
            <a:r>
              <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289" name="Google Shape;289;p38"/>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290" name="Google Shape;290;p38"/>
          <p:cNvPicPr preferRelativeResize="0"/>
          <p:nvPr/>
        </p:nvPicPr>
        <p:blipFill rotWithShape="1">
          <a:blip r:embed="rId3">
            <a:alphaModFix/>
          </a:blip>
          <a:srcRect b="0" l="0" r="0" t="0"/>
          <a:stretch/>
        </p:blipFill>
        <p:spPr>
          <a:xfrm>
            <a:off x="228600" y="0"/>
            <a:ext cx="8610600" cy="6711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Data in Operational Systems</a:t>
            </a:r>
            <a:r>
              <a:rPr b="0" i="0" lang="en-AU" sz="4300" u="none" cap="none" strike="noStrike">
                <a:solidFill>
                  <a:srgbClr val="572314"/>
                </a:solidFill>
                <a:latin typeface="Gill Sans"/>
                <a:ea typeface="Gill Sans"/>
                <a:cs typeface="Gill Sans"/>
                <a:sym typeface="Gill Sans"/>
              </a:rPr>
              <a:t>.</a:t>
            </a:r>
            <a:endParaRPr b="0" i="0" sz="4300" u="none" cap="none" strike="noStrike">
              <a:solidFill>
                <a:srgbClr val="572314"/>
              </a:solidFill>
              <a:latin typeface="Gill Sans"/>
              <a:ea typeface="Gill Sans"/>
              <a:cs typeface="Gill Sans"/>
              <a:sym typeface="Gill Sans"/>
            </a:endParaRPr>
          </a:p>
        </p:txBody>
      </p:sp>
      <p:sp>
        <p:nvSpPr>
          <p:cNvPr id="296" name="Google Shape;296;p3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When you deploy your data warehouse, the initial data as of a certain time must be moved to the data warehouse to get it started. This is the initial load. </a:t>
            </a:r>
            <a:endParaRPr sz="2800"/>
          </a:p>
          <a:p>
            <a:pPr indent="-282575" lvl="0" marL="365125" rtl="0" algn="l">
              <a:lnSpc>
                <a:spcPct val="90000"/>
              </a:lnSpc>
              <a:spcBef>
                <a:spcPts val="600"/>
              </a:spcBef>
              <a:spcAft>
                <a:spcPts val="0"/>
              </a:spcAft>
              <a:buSzPts val="2240"/>
              <a:buChar char="⚫"/>
            </a:pPr>
            <a:r>
              <a:rPr lang="en-AU" sz="2800"/>
              <a:t>After the initial load, your data warehouse must be kept updated so the history of the changes and statuses are reflected in the data warehouse. There are two major types of data extractions from the source operational systems: </a:t>
            </a:r>
            <a:endParaRPr sz="2800"/>
          </a:p>
          <a:p>
            <a:pPr indent="-236855" lvl="1" marL="640080" rtl="0" algn="l">
              <a:lnSpc>
                <a:spcPct val="90000"/>
              </a:lnSpc>
              <a:spcBef>
                <a:spcPts val="550"/>
              </a:spcBef>
              <a:spcAft>
                <a:spcPts val="0"/>
              </a:spcAft>
              <a:buSzPts val="2400"/>
              <a:buChar char="◦"/>
            </a:pPr>
            <a:r>
              <a:rPr lang="en-AU" sz="2400"/>
              <a:t>“as is” (static) data </a:t>
            </a:r>
            <a:endParaRPr sz="2400"/>
          </a:p>
          <a:p>
            <a:pPr indent="-236855" lvl="1" marL="640080" rtl="0" algn="l">
              <a:lnSpc>
                <a:spcPct val="90000"/>
              </a:lnSpc>
              <a:spcBef>
                <a:spcPts val="550"/>
              </a:spcBef>
              <a:spcAft>
                <a:spcPts val="0"/>
              </a:spcAft>
              <a:buSzPts val="2400"/>
              <a:buChar char="◦"/>
            </a:pPr>
            <a:r>
              <a:rPr lang="en-AU" sz="2400"/>
              <a:t>data of revisions.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Data in Operational Systems</a:t>
            </a:r>
            <a:r>
              <a:rPr b="0" i="0" lang="en-AU" sz="4300" u="none" cap="none" strike="noStrike">
                <a:solidFill>
                  <a:srgbClr val="572314"/>
                </a:solidFill>
                <a:latin typeface="Gill Sans"/>
                <a:ea typeface="Gill Sans"/>
                <a:cs typeface="Gill Sans"/>
                <a:sym typeface="Gill Sans"/>
              </a:rPr>
              <a:t>.</a:t>
            </a:r>
            <a:endParaRPr b="0" i="0" sz="4300" u="none" cap="none" strike="noStrike">
              <a:solidFill>
                <a:srgbClr val="572314"/>
              </a:solidFill>
              <a:latin typeface="Gill Sans"/>
              <a:ea typeface="Gill Sans"/>
              <a:cs typeface="Gill Sans"/>
              <a:sym typeface="Gill Sans"/>
            </a:endParaRPr>
          </a:p>
        </p:txBody>
      </p:sp>
      <p:sp>
        <p:nvSpPr>
          <p:cNvPr id="302" name="Google Shape;302;p4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240"/>
              <a:buChar char="⚫"/>
            </a:pPr>
            <a:r>
              <a:rPr lang="en-AU" sz="2800"/>
              <a:t>“As is” or static data is the capture of data at a given point in time. </a:t>
            </a:r>
            <a:endParaRPr sz="2800"/>
          </a:p>
          <a:p>
            <a:pPr indent="-282575" lvl="0" marL="365125" rtl="0" algn="l">
              <a:spcBef>
                <a:spcPts val="600"/>
              </a:spcBef>
              <a:spcAft>
                <a:spcPts val="0"/>
              </a:spcAft>
              <a:buSzPts val="2240"/>
              <a:buChar char="⚫"/>
            </a:pPr>
            <a:r>
              <a:rPr lang="en-AU" sz="2800"/>
              <a:t>It is like taking a snapshot of the relevant source data at a certain point in time.</a:t>
            </a:r>
            <a:endParaRPr sz="2800"/>
          </a:p>
          <a:p>
            <a:pPr indent="-282575" lvl="0" marL="365125" rtl="0" algn="l">
              <a:spcBef>
                <a:spcPts val="600"/>
              </a:spcBef>
              <a:spcAft>
                <a:spcPts val="0"/>
              </a:spcAft>
              <a:buSzPts val="2240"/>
              <a:buChar char="⚫"/>
            </a:pPr>
            <a:r>
              <a:rPr lang="en-AU" sz="2800"/>
              <a:t>Data of revisions is also known as incremental data capture. </a:t>
            </a:r>
            <a:endParaRPr sz="2800"/>
          </a:p>
          <a:p>
            <a:pPr indent="-282575" lvl="0" marL="365125" rtl="0" algn="l">
              <a:spcBef>
                <a:spcPts val="600"/>
              </a:spcBef>
              <a:spcAft>
                <a:spcPts val="0"/>
              </a:spcAft>
              <a:buSzPts val="2240"/>
              <a:buChar char="⚫"/>
            </a:pPr>
            <a:r>
              <a:rPr lang="en-AU" sz="2800"/>
              <a:t>Incremental data capture may be immediate or deferred. </a:t>
            </a:r>
            <a:endParaRPr sz="2800"/>
          </a:p>
          <a:p>
            <a:pPr indent="-282575" lvl="0" marL="365125" rtl="0" algn="l">
              <a:spcBef>
                <a:spcPts val="600"/>
              </a:spcBef>
              <a:spcAft>
                <a:spcPts val="0"/>
              </a:spcAft>
              <a:buSzPts val="2240"/>
              <a:buChar char="⚫"/>
            </a:pPr>
            <a:r>
              <a:rPr lang="en-AU" sz="2800"/>
              <a:t>Within the group of immediate data capture there are three distinct options. </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Options for Data capture </a:t>
            </a:r>
            <a:endParaRPr b="0" i="0" sz="4000" u="none" cap="none" strike="noStrike">
              <a:solidFill>
                <a:srgbClr val="572314"/>
              </a:solidFill>
              <a:latin typeface="Gill Sans"/>
              <a:ea typeface="Gill Sans"/>
              <a:cs typeface="Gill Sans"/>
              <a:sym typeface="Gill Sans"/>
            </a:endParaRPr>
          </a:p>
        </p:txBody>
      </p:sp>
      <p:sp>
        <p:nvSpPr>
          <p:cNvPr id="308" name="Google Shape;308;p4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Immediate Data Extraction.</a:t>
            </a:r>
            <a:endParaRPr/>
          </a:p>
          <a:p>
            <a:pPr indent="-236855" lvl="1" marL="640080" rtl="0" algn="l">
              <a:spcBef>
                <a:spcPts val="550"/>
              </a:spcBef>
              <a:spcAft>
                <a:spcPts val="0"/>
              </a:spcAft>
              <a:buSzPts val="2800"/>
              <a:buChar char="◦"/>
            </a:pPr>
            <a:r>
              <a:rPr lang="en-AU"/>
              <a:t>Capture through Transaction Logs.</a:t>
            </a:r>
            <a:endParaRPr/>
          </a:p>
          <a:p>
            <a:pPr indent="-236855" lvl="1" marL="640080" rtl="0" algn="l">
              <a:spcBef>
                <a:spcPts val="550"/>
              </a:spcBef>
              <a:spcAft>
                <a:spcPts val="0"/>
              </a:spcAft>
              <a:buSzPts val="2800"/>
              <a:buChar char="◦"/>
            </a:pPr>
            <a:r>
              <a:rPr lang="en-AU"/>
              <a:t> Capture through Database Triggers.</a:t>
            </a:r>
            <a:endParaRPr/>
          </a:p>
          <a:p>
            <a:pPr indent="-236855" lvl="1" marL="640080" rtl="0" algn="l">
              <a:spcBef>
                <a:spcPts val="550"/>
              </a:spcBef>
              <a:spcAft>
                <a:spcPts val="0"/>
              </a:spcAft>
              <a:buSzPts val="2800"/>
              <a:buChar char="◦"/>
            </a:pPr>
            <a:r>
              <a:rPr lang="en-AU"/>
              <a:t>Capture in Source Applications.</a:t>
            </a:r>
            <a:endParaRPr/>
          </a:p>
          <a:p>
            <a:pPr indent="-282575" lvl="0" marL="365125" rtl="0" algn="l">
              <a:spcBef>
                <a:spcPts val="600"/>
              </a:spcBef>
              <a:spcAft>
                <a:spcPts val="0"/>
              </a:spcAft>
              <a:buSzPts val="2560"/>
              <a:buChar char="⚫"/>
            </a:pPr>
            <a:r>
              <a:rPr lang="en-AU"/>
              <a:t>Deferred Data Extraction.</a:t>
            </a:r>
            <a:endParaRPr/>
          </a:p>
          <a:p>
            <a:pPr indent="-236855" lvl="1" marL="640080" rtl="0" algn="l">
              <a:spcBef>
                <a:spcPts val="550"/>
              </a:spcBef>
              <a:spcAft>
                <a:spcPts val="0"/>
              </a:spcAft>
              <a:buSzPts val="2800"/>
              <a:buChar char="◦"/>
            </a:pPr>
            <a:r>
              <a:rPr lang="en-AU"/>
              <a:t>Capture Based on Date and Time Stamp.</a:t>
            </a:r>
            <a:endParaRPr/>
          </a:p>
          <a:p>
            <a:pPr indent="-236855" lvl="1" marL="640080" rtl="0" algn="l">
              <a:spcBef>
                <a:spcPts val="550"/>
              </a:spcBef>
              <a:spcAft>
                <a:spcPts val="0"/>
              </a:spcAft>
              <a:buSzPts val="2800"/>
              <a:buChar char="◦"/>
            </a:pPr>
            <a:r>
              <a:rPr lang="en-AU"/>
              <a:t>Capture by Comparing Files.</a:t>
            </a:r>
            <a:endParaRPr/>
          </a:p>
          <a:p>
            <a:pPr indent="-282575" lvl="0" marL="365125" rtl="0" algn="l">
              <a:spcBef>
                <a:spcPts val="600"/>
              </a:spcBef>
              <a:spcAft>
                <a:spcPts val="0"/>
              </a:spcAft>
              <a:buSzPts val="256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314" name="Google Shape;314;p4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315" name="Google Shape;315;p42"/>
          <p:cNvPicPr preferRelativeResize="0"/>
          <p:nvPr/>
        </p:nvPicPr>
        <p:blipFill rotWithShape="1">
          <a:blip r:embed="rId3">
            <a:alphaModFix/>
          </a:blip>
          <a:srcRect b="0" l="0" r="0" t="0"/>
          <a:stretch/>
        </p:blipFill>
        <p:spPr>
          <a:xfrm>
            <a:off x="304800" y="44450"/>
            <a:ext cx="8458200" cy="6813550"/>
          </a:xfrm>
          <a:prstGeom prst="rect">
            <a:avLst/>
          </a:prstGeom>
          <a:noFill/>
          <a:ln>
            <a:noFill/>
          </a:ln>
        </p:spPr>
      </p:pic>
      <p:sp>
        <p:nvSpPr>
          <p:cNvPr id="316" name="Google Shape;316;p42"/>
          <p:cNvSpPr/>
          <p:nvPr/>
        </p:nvSpPr>
        <p:spPr>
          <a:xfrm>
            <a:off x="304800" y="2819400"/>
            <a:ext cx="2743200" cy="17526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42"/>
          <p:cNvSpPr/>
          <p:nvPr/>
        </p:nvSpPr>
        <p:spPr>
          <a:xfrm>
            <a:off x="4648200" y="1981200"/>
            <a:ext cx="1371600" cy="7620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42"/>
          <p:cNvSpPr/>
          <p:nvPr/>
        </p:nvSpPr>
        <p:spPr>
          <a:xfrm>
            <a:off x="6400800" y="2209800"/>
            <a:ext cx="2057400" cy="9144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324" name="Google Shape;324;p4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325" name="Google Shape;325;p43"/>
          <p:cNvPicPr preferRelativeResize="0"/>
          <p:nvPr/>
        </p:nvPicPr>
        <p:blipFill rotWithShape="1">
          <a:blip r:embed="rId3">
            <a:alphaModFix/>
          </a:blip>
          <a:srcRect b="0" l="0" r="0" t="0"/>
          <a:stretch/>
        </p:blipFill>
        <p:spPr>
          <a:xfrm>
            <a:off x="0" y="0"/>
            <a:ext cx="9144000" cy="677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BI Application:</a:t>
            </a:r>
            <a:endParaRPr b="0" i="0" sz="4300" u="none" cap="none" strike="noStrike">
              <a:solidFill>
                <a:srgbClr val="572314"/>
              </a:solidFill>
              <a:latin typeface="Gill Sans"/>
              <a:ea typeface="Gill Sans"/>
              <a:cs typeface="Gill Sans"/>
              <a:sym typeface="Gill Sans"/>
            </a:endParaRPr>
          </a:p>
        </p:txBody>
      </p:sp>
      <p:pic>
        <p:nvPicPr>
          <p:cNvPr id="128" name="Google Shape;128;p17"/>
          <p:cNvPicPr preferRelativeResize="0"/>
          <p:nvPr>
            <p:ph idx="1" type="body"/>
          </p:nvPr>
        </p:nvPicPr>
        <p:blipFill rotWithShape="1">
          <a:blip r:embed="rId3">
            <a:alphaModFix/>
          </a:blip>
          <a:srcRect b="0" l="0" r="0" t="0"/>
          <a:stretch/>
        </p:blipFill>
        <p:spPr>
          <a:xfrm>
            <a:off x="1066800" y="1689100"/>
            <a:ext cx="7867650" cy="4318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Data capture through database triggers </a:t>
            </a:r>
            <a:endParaRPr b="0" i="0" sz="4000" u="none" cap="none" strike="noStrike">
              <a:solidFill>
                <a:srgbClr val="572314"/>
              </a:solidFill>
              <a:latin typeface="Gill Sans"/>
              <a:ea typeface="Gill Sans"/>
              <a:cs typeface="Gill Sans"/>
              <a:sym typeface="Gill Sans"/>
            </a:endParaRPr>
          </a:p>
        </p:txBody>
      </p:sp>
      <p:sp>
        <p:nvSpPr>
          <p:cNvPr id="331" name="Google Shape;331;p44"/>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Data capture through database triggers occurs right at the source and is therefore quite reliable.</a:t>
            </a:r>
            <a:endParaRPr sz="2800"/>
          </a:p>
          <a:p>
            <a:pPr indent="-282575" lvl="0" marL="365125" rtl="0" algn="l">
              <a:lnSpc>
                <a:spcPct val="90000"/>
              </a:lnSpc>
              <a:spcBef>
                <a:spcPts val="600"/>
              </a:spcBef>
              <a:spcAft>
                <a:spcPts val="0"/>
              </a:spcAft>
              <a:buSzPts val="2240"/>
              <a:buChar char="⚫"/>
            </a:pPr>
            <a:r>
              <a:rPr lang="en-AU" sz="2800"/>
              <a:t>You can capture both before and after images. </a:t>
            </a:r>
            <a:endParaRPr sz="2800"/>
          </a:p>
          <a:p>
            <a:pPr indent="-282575" lvl="0" marL="365125" rtl="0" algn="l">
              <a:lnSpc>
                <a:spcPct val="90000"/>
              </a:lnSpc>
              <a:spcBef>
                <a:spcPts val="600"/>
              </a:spcBef>
              <a:spcAft>
                <a:spcPts val="0"/>
              </a:spcAft>
              <a:buSzPts val="2240"/>
              <a:buChar char="⚫"/>
            </a:pPr>
            <a:r>
              <a:rPr lang="en-AU" sz="2800"/>
              <a:t>Building and maintaining trigger programs puts an additional burden on the development effort.</a:t>
            </a:r>
            <a:endParaRPr sz="2800"/>
          </a:p>
          <a:p>
            <a:pPr indent="-282575" lvl="0" marL="365125" rtl="0" algn="l">
              <a:lnSpc>
                <a:spcPct val="90000"/>
              </a:lnSpc>
              <a:spcBef>
                <a:spcPts val="600"/>
              </a:spcBef>
              <a:spcAft>
                <a:spcPts val="0"/>
              </a:spcAft>
              <a:buSzPts val="2240"/>
              <a:buChar char="⚫"/>
            </a:pPr>
            <a:r>
              <a:rPr lang="en-AU" sz="2800"/>
              <a:t>Execution of trigger procedures during transaction processing of the source systems puts additional overhead on the source systems.</a:t>
            </a:r>
            <a:endParaRPr sz="2800"/>
          </a:p>
          <a:p>
            <a:pPr indent="-282575" lvl="0" marL="365125" rtl="0" algn="l">
              <a:lnSpc>
                <a:spcPct val="90000"/>
              </a:lnSpc>
              <a:spcBef>
                <a:spcPts val="600"/>
              </a:spcBef>
              <a:spcAft>
                <a:spcPts val="0"/>
              </a:spcAft>
              <a:buSzPts val="2240"/>
              <a:buChar char="⚫"/>
            </a:pPr>
            <a:r>
              <a:rPr lang="en-AU" sz="2800"/>
              <a:t>This option is applicable only for source data in databases. </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337" name="Google Shape;337;p4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338" name="Google Shape;338;p45"/>
          <p:cNvPicPr preferRelativeResize="0"/>
          <p:nvPr/>
        </p:nvPicPr>
        <p:blipFill rotWithShape="1">
          <a:blip r:embed="rId3">
            <a:alphaModFix/>
          </a:blip>
          <a:srcRect b="0" l="0" r="0" t="0"/>
          <a:stretch/>
        </p:blipFill>
        <p:spPr>
          <a:xfrm>
            <a:off x="381000" y="0"/>
            <a:ext cx="8458200" cy="6823075"/>
          </a:xfrm>
          <a:prstGeom prst="rect">
            <a:avLst/>
          </a:prstGeom>
          <a:noFill/>
          <a:ln>
            <a:noFill/>
          </a:ln>
        </p:spPr>
      </p:pic>
      <p:sp>
        <p:nvSpPr>
          <p:cNvPr id="339" name="Google Shape;339;p45"/>
          <p:cNvSpPr/>
          <p:nvPr/>
        </p:nvSpPr>
        <p:spPr>
          <a:xfrm>
            <a:off x="304800" y="2819400"/>
            <a:ext cx="2743200" cy="10668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45"/>
          <p:cNvSpPr/>
          <p:nvPr/>
        </p:nvSpPr>
        <p:spPr>
          <a:xfrm>
            <a:off x="4572000" y="3124200"/>
            <a:ext cx="3124200" cy="12954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1" lang="en-AU" sz="4000" u="none" cap="none" strike="noStrike">
                <a:solidFill>
                  <a:srgbClr val="572314"/>
                </a:solidFill>
                <a:latin typeface="Gill Sans"/>
                <a:ea typeface="Gill Sans"/>
                <a:cs typeface="Gill Sans"/>
                <a:sym typeface="Gill Sans"/>
              </a:rPr>
              <a:t>Capture Based on Date and Time Stamp</a:t>
            </a:r>
            <a:r>
              <a:rPr b="0" i="0" lang="en-AU" sz="4000" u="none" cap="none" strike="noStrike">
                <a:solidFill>
                  <a:srgbClr val="572314"/>
                </a:solidFill>
                <a:latin typeface="Gill Sans"/>
                <a:ea typeface="Gill Sans"/>
                <a:cs typeface="Gill Sans"/>
                <a:sym typeface="Gill Sans"/>
              </a:rPr>
              <a:t> </a:t>
            </a:r>
            <a:endParaRPr b="0" i="0" sz="4000" u="none" cap="none" strike="noStrike">
              <a:solidFill>
                <a:srgbClr val="572314"/>
              </a:solidFill>
              <a:latin typeface="Gill Sans"/>
              <a:ea typeface="Gill Sans"/>
              <a:cs typeface="Gill Sans"/>
              <a:sym typeface="Gill Sans"/>
            </a:endParaRPr>
          </a:p>
        </p:txBody>
      </p:sp>
      <p:sp>
        <p:nvSpPr>
          <p:cNvPr id="346" name="Google Shape;346;p4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240"/>
              <a:buChar char="⚫"/>
            </a:pPr>
            <a:r>
              <a:rPr lang="en-AU" sz="2800"/>
              <a:t>Deletion of source records presents a special problem. If a source record gets deleted in between two extract runs, the information about the delete is not detected. </a:t>
            </a:r>
            <a:endParaRPr sz="2800"/>
          </a:p>
          <a:p>
            <a:pPr indent="-282575" lvl="0" marL="365125" rtl="0" algn="l">
              <a:spcBef>
                <a:spcPts val="600"/>
              </a:spcBef>
              <a:spcAft>
                <a:spcPts val="0"/>
              </a:spcAft>
              <a:buSzPts val="2240"/>
              <a:buChar char="⚫"/>
            </a:pPr>
            <a:r>
              <a:rPr lang="en-AU" sz="2800"/>
              <a:t>You can get around this by marking the source record for delete first, do the extraction run, and then go ahead and physically delete the record.</a:t>
            </a:r>
            <a:endParaRPr sz="2800"/>
          </a:p>
          <a:p>
            <a:pPr indent="-282575" lvl="0" marL="365125" rtl="0" algn="l">
              <a:spcBef>
                <a:spcPts val="600"/>
              </a:spcBef>
              <a:spcAft>
                <a:spcPts val="0"/>
              </a:spcAft>
              <a:buSzPts val="2240"/>
              <a:buChar char="⚫"/>
            </a:pPr>
            <a:r>
              <a:rPr lang="en-AU" sz="2800"/>
              <a:t> This means you have to add more logic to the source applications. </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1" lang="en-AU" sz="4300" u="none" cap="none" strike="noStrike">
                <a:solidFill>
                  <a:srgbClr val="572314"/>
                </a:solidFill>
                <a:latin typeface="Gill Sans"/>
                <a:ea typeface="Gill Sans"/>
                <a:cs typeface="Gill Sans"/>
                <a:sym typeface="Gill Sans"/>
              </a:rPr>
              <a:t>Capture by Comparing Files</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352" name="Google Shape;352;p4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If none of the above techniques are feasible for specific source files in your environment, then consider this technique as the last resort. </a:t>
            </a:r>
            <a:endParaRPr/>
          </a:p>
          <a:p>
            <a:pPr indent="-282575" lvl="0" marL="365125" rtl="0" algn="l">
              <a:spcBef>
                <a:spcPts val="600"/>
              </a:spcBef>
              <a:spcAft>
                <a:spcPts val="0"/>
              </a:spcAft>
              <a:buSzPts val="2560"/>
              <a:buChar char="⚫"/>
            </a:pPr>
            <a:r>
              <a:rPr lang="en-AU"/>
              <a:t>This technique is also called the snapshot differential technique because it compares two snapshots of the source data.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358" name="Google Shape;358;p48"/>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359" name="Google Shape;359;p48"/>
          <p:cNvPicPr preferRelativeResize="0"/>
          <p:nvPr/>
        </p:nvPicPr>
        <p:blipFill rotWithShape="1">
          <a:blip r:embed="rId3">
            <a:alphaModFix/>
          </a:blip>
          <a:srcRect b="0" l="0" r="0" t="0"/>
          <a:stretch/>
        </p:blipFill>
        <p:spPr>
          <a:xfrm>
            <a:off x="0" y="0"/>
            <a:ext cx="9144000" cy="66214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1" i="0" lang="en-AU" sz="3900" u="none" cap="none" strike="noStrike">
                <a:solidFill>
                  <a:srgbClr val="572314"/>
                </a:solidFill>
                <a:latin typeface="Gill Sans"/>
                <a:ea typeface="Gill Sans"/>
                <a:cs typeface="Gill Sans"/>
                <a:sym typeface="Gill Sans"/>
              </a:rPr>
              <a:t>Extraction Methods in Data Warehouses</a:t>
            </a:r>
            <a:br>
              <a:rPr b="1" i="0" lang="en-AU" sz="3900" u="none" cap="none" strike="noStrike">
                <a:solidFill>
                  <a:srgbClr val="572314"/>
                </a:solidFill>
                <a:latin typeface="Gill Sans"/>
                <a:ea typeface="Gill Sans"/>
                <a:cs typeface="Gill Sans"/>
                <a:sym typeface="Gill Sans"/>
              </a:rPr>
            </a:br>
            <a:endParaRPr b="1" i="0" sz="3900" u="none" cap="none" strike="noStrike">
              <a:solidFill>
                <a:srgbClr val="572314"/>
              </a:solidFill>
              <a:latin typeface="Gill Sans"/>
              <a:ea typeface="Gill Sans"/>
              <a:cs typeface="Gill Sans"/>
              <a:sym typeface="Gill Sans"/>
            </a:endParaRPr>
          </a:p>
        </p:txBody>
      </p:sp>
      <p:sp>
        <p:nvSpPr>
          <p:cNvPr id="365" name="Google Shape;365;p4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b="1" lang="en-AU"/>
              <a:t>Logical Extraction Methods</a:t>
            </a:r>
            <a:endParaRPr b="1"/>
          </a:p>
          <a:p>
            <a:pPr indent="-282575" lvl="0" marL="365125" rtl="0" algn="l">
              <a:spcBef>
                <a:spcPts val="600"/>
              </a:spcBef>
              <a:spcAft>
                <a:spcPts val="0"/>
              </a:spcAft>
              <a:buSzPts val="1440"/>
              <a:buNone/>
            </a:pPr>
            <a:r>
              <a:rPr lang="en-AU" sz="1800"/>
              <a:t>There are two kinds of logical extraction:</a:t>
            </a:r>
            <a:endParaRPr sz="1800"/>
          </a:p>
          <a:p>
            <a:pPr indent="-228600" lvl="2" marL="885825" rtl="0" algn="l">
              <a:spcBef>
                <a:spcPts val="480"/>
              </a:spcBef>
              <a:spcAft>
                <a:spcPts val="0"/>
              </a:spcAft>
              <a:buSzPts val="2400"/>
              <a:buChar char="●"/>
            </a:pPr>
            <a:r>
              <a:rPr lang="en-AU"/>
              <a:t>Full Extraction </a:t>
            </a:r>
            <a:endParaRPr/>
          </a:p>
          <a:p>
            <a:pPr indent="-228600" lvl="2" marL="885825" rtl="0" algn="l">
              <a:spcBef>
                <a:spcPts val="480"/>
              </a:spcBef>
              <a:spcAft>
                <a:spcPts val="0"/>
              </a:spcAft>
              <a:buSzPts val="2400"/>
              <a:buChar char="●"/>
            </a:pPr>
            <a:r>
              <a:rPr lang="en-AU"/>
              <a:t>Incremental Extraction </a:t>
            </a:r>
            <a:endParaRPr/>
          </a:p>
          <a:p>
            <a:pPr indent="-282575" lvl="0" marL="365125" rtl="0" algn="l">
              <a:spcBef>
                <a:spcPts val="600"/>
              </a:spcBef>
              <a:spcAft>
                <a:spcPts val="0"/>
              </a:spcAft>
              <a:buSzPts val="2560"/>
              <a:buChar char="⚫"/>
            </a:pPr>
            <a:r>
              <a:rPr b="1" lang="en-AU"/>
              <a:t>Physical Extraction Methods </a:t>
            </a:r>
            <a:endParaRPr b="1"/>
          </a:p>
          <a:p>
            <a:pPr indent="-282575" lvl="0" marL="365125" rtl="0" algn="l">
              <a:spcBef>
                <a:spcPts val="600"/>
              </a:spcBef>
              <a:spcAft>
                <a:spcPts val="0"/>
              </a:spcAft>
              <a:buSzPts val="1440"/>
              <a:buNone/>
            </a:pPr>
            <a:r>
              <a:rPr lang="en-AU" sz="1800"/>
              <a:t>There are the following methods of physical extraction:</a:t>
            </a:r>
            <a:endParaRPr sz="1800"/>
          </a:p>
          <a:p>
            <a:pPr indent="-228600" lvl="2" marL="885825" rtl="0" algn="l">
              <a:spcBef>
                <a:spcPts val="480"/>
              </a:spcBef>
              <a:spcAft>
                <a:spcPts val="0"/>
              </a:spcAft>
              <a:buSzPts val="2400"/>
              <a:buChar char="●"/>
            </a:pPr>
            <a:r>
              <a:rPr lang="en-AU"/>
              <a:t>Online Extraction </a:t>
            </a:r>
            <a:endParaRPr/>
          </a:p>
          <a:p>
            <a:pPr indent="-228600" lvl="2" marL="885825" rtl="0" algn="l">
              <a:spcBef>
                <a:spcPts val="480"/>
              </a:spcBef>
              <a:spcAft>
                <a:spcPts val="0"/>
              </a:spcAft>
              <a:buSzPts val="2400"/>
              <a:buChar char="●"/>
            </a:pPr>
            <a:r>
              <a:rPr lang="en-AU"/>
              <a:t>Offline Extraction </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AU"/>
              <a:t>Logical Extraction Methods</a:t>
            </a:r>
            <a:endParaRPr b="1"/>
          </a:p>
        </p:txBody>
      </p:sp>
      <p:sp>
        <p:nvSpPr>
          <p:cNvPr id="371" name="Google Shape;371;p5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920"/>
              <a:buChar char="⚫"/>
            </a:pPr>
            <a:r>
              <a:rPr b="1" lang="en-AU" sz="2400"/>
              <a:t>Full Extraction</a:t>
            </a:r>
            <a:endParaRPr b="1" sz="2400"/>
          </a:p>
          <a:p>
            <a:pPr indent="-160655" lvl="0" marL="365125" rtl="0" algn="l">
              <a:lnSpc>
                <a:spcPct val="80000"/>
              </a:lnSpc>
              <a:spcBef>
                <a:spcPts val="600"/>
              </a:spcBef>
              <a:spcAft>
                <a:spcPts val="0"/>
              </a:spcAft>
              <a:buSzPts val="1920"/>
              <a:buNone/>
            </a:pPr>
            <a:r>
              <a:t/>
            </a:r>
            <a:endParaRPr sz="2400"/>
          </a:p>
          <a:p>
            <a:pPr indent="-282575" lvl="0" marL="365125" rtl="0" algn="l">
              <a:lnSpc>
                <a:spcPct val="80000"/>
              </a:lnSpc>
              <a:spcBef>
                <a:spcPts val="600"/>
              </a:spcBef>
              <a:spcAft>
                <a:spcPts val="0"/>
              </a:spcAft>
              <a:buSzPts val="1920"/>
              <a:buChar char="⚫"/>
            </a:pPr>
            <a:r>
              <a:rPr lang="en-AU" sz="2400"/>
              <a:t>The data is extracted completely from the source system. </a:t>
            </a:r>
            <a:endParaRPr sz="2400"/>
          </a:p>
          <a:p>
            <a:pPr indent="-282575" lvl="0" marL="365125" rtl="0" algn="l">
              <a:lnSpc>
                <a:spcPct val="80000"/>
              </a:lnSpc>
              <a:spcBef>
                <a:spcPts val="600"/>
              </a:spcBef>
              <a:spcAft>
                <a:spcPts val="0"/>
              </a:spcAft>
              <a:buSzPts val="1920"/>
              <a:buChar char="⚫"/>
            </a:pPr>
            <a:r>
              <a:rPr lang="en-AU" sz="2400"/>
              <a:t>This extraction reflects all the data currently available on the source system, there's no need to keep track of changes to the data source since the last successful extraction. </a:t>
            </a:r>
            <a:endParaRPr sz="2400"/>
          </a:p>
          <a:p>
            <a:pPr indent="-282575" lvl="0" marL="365125" rtl="0" algn="l">
              <a:lnSpc>
                <a:spcPct val="80000"/>
              </a:lnSpc>
              <a:spcBef>
                <a:spcPts val="600"/>
              </a:spcBef>
              <a:spcAft>
                <a:spcPts val="0"/>
              </a:spcAft>
              <a:buSzPts val="1920"/>
              <a:buChar char="⚫"/>
            </a:pPr>
            <a:r>
              <a:rPr lang="en-AU" sz="2400"/>
              <a:t>Source data will be provided as-is and no additional logical information (for example, timestamps) is necessary on the source site. </a:t>
            </a:r>
            <a:endParaRPr sz="2400"/>
          </a:p>
          <a:p>
            <a:pPr indent="-282575" lvl="0" marL="365125" rtl="0" algn="l">
              <a:lnSpc>
                <a:spcPct val="80000"/>
              </a:lnSpc>
              <a:spcBef>
                <a:spcPts val="600"/>
              </a:spcBef>
              <a:spcAft>
                <a:spcPts val="0"/>
              </a:spcAft>
              <a:buSzPts val="1920"/>
              <a:buChar char="⚫"/>
            </a:pPr>
            <a:r>
              <a:rPr lang="en-AU" sz="2400"/>
              <a:t>example : an export file of a distinct table or a remote SQL statement scanning the complete source table.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1"/>
          <p:cNvSpPr txBox="1"/>
          <p:nvPr>
            <p:ph idx="1" type="body"/>
          </p:nvPr>
        </p:nvSpPr>
        <p:spPr>
          <a:xfrm>
            <a:off x="1435100" y="228600"/>
            <a:ext cx="7499350" cy="66294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560"/>
              <a:buChar char="⚫"/>
            </a:pPr>
            <a:r>
              <a:rPr b="1" lang="en-AU">
                <a:latin typeface="Times New Roman"/>
                <a:ea typeface="Times New Roman"/>
                <a:cs typeface="Times New Roman"/>
                <a:sym typeface="Times New Roman"/>
              </a:rPr>
              <a:t>Incremental Extraction/Change data capture </a:t>
            </a:r>
            <a:endParaRPr b="1">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Char char="⚫"/>
            </a:pPr>
            <a:r>
              <a:rPr lang="en-AU">
                <a:latin typeface="Times New Roman"/>
                <a:ea typeface="Times New Roman"/>
                <a:cs typeface="Times New Roman"/>
                <a:sym typeface="Times New Roman"/>
              </a:rPr>
              <a:t>At a specific point in time, only the data that has changed since a well-defined event back in history will be extracted. </a:t>
            </a:r>
            <a:endParaRPr>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None/>
            </a:pPr>
            <a:r>
              <a:t/>
            </a:r>
            <a:endParaRPr>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Char char="⚫"/>
            </a:pPr>
            <a:r>
              <a:rPr lang="en-AU">
                <a:latin typeface="Times New Roman"/>
                <a:ea typeface="Times New Roman"/>
                <a:cs typeface="Times New Roman"/>
                <a:sym typeface="Times New Roman"/>
              </a:rPr>
              <a:t>This event may be the last time of extraction or a more complex business event like the last booking day </a:t>
            </a:r>
            <a:endParaRPr>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None/>
            </a:pPr>
            <a:r>
              <a:t/>
            </a:r>
            <a:endParaRPr>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2560"/>
              <a:buChar char="⚫"/>
            </a:pPr>
            <a:r>
              <a:rPr lang="en-AU">
                <a:latin typeface="Times New Roman"/>
                <a:ea typeface="Times New Roman"/>
                <a:cs typeface="Times New Roman"/>
                <a:sym typeface="Times New Roman"/>
              </a:rPr>
              <a:t>To identify this delta change there must be a possibility to identify all the changed information since this specific time event. </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ph type="title"/>
          </p:nvPr>
        </p:nvSpPr>
        <p:spPr>
          <a:xfrm>
            <a:off x="1435100" y="274638"/>
            <a:ext cx="7499350" cy="25876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3900" u="none" cap="none" strike="noStrike">
                <a:solidFill>
                  <a:srgbClr val="572314"/>
                </a:solidFill>
                <a:latin typeface="Gill Sans"/>
                <a:ea typeface="Gill Sans"/>
                <a:cs typeface="Gill Sans"/>
                <a:sym typeface="Gill Sans"/>
              </a:rPr>
              <a:t>Continue…</a:t>
            </a:r>
            <a:endParaRPr b="0" i="0" sz="3900" u="none" cap="none" strike="noStrike">
              <a:solidFill>
                <a:srgbClr val="572314"/>
              </a:solidFill>
              <a:latin typeface="Gill Sans"/>
              <a:ea typeface="Gill Sans"/>
              <a:cs typeface="Gill Sans"/>
              <a:sym typeface="Gill Sans"/>
            </a:endParaRPr>
          </a:p>
        </p:txBody>
      </p:sp>
      <p:sp>
        <p:nvSpPr>
          <p:cNvPr id="382" name="Google Shape;382;p52"/>
          <p:cNvSpPr txBox="1"/>
          <p:nvPr>
            <p:ph idx="1" type="body"/>
          </p:nvPr>
        </p:nvSpPr>
        <p:spPr>
          <a:xfrm>
            <a:off x="685800" y="838200"/>
            <a:ext cx="8248650" cy="57150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1920"/>
              <a:buChar char="⚫"/>
            </a:pPr>
            <a:r>
              <a:rPr lang="en-AU" sz="2400">
                <a:latin typeface="Times New Roman"/>
                <a:ea typeface="Times New Roman"/>
                <a:cs typeface="Times New Roman"/>
                <a:sym typeface="Times New Roman"/>
              </a:rPr>
              <a:t>1) This information can be either provided by the source data itself like an application column, reflecting the last-</a:t>
            </a:r>
            <a:r>
              <a:rPr b="1" lang="en-AU" sz="2400">
                <a:latin typeface="Times New Roman"/>
                <a:ea typeface="Times New Roman"/>
                <a:cs typeface="Times New Roman"/>
                <a:sym typeface="Times New Roman"/>
              </a:rPr>
              <a:t>changed timestamp </a:t>
            </a:r>
            <a:r>
              <a:rPr lang="en-AU" sz="2400">
                <a:latin typeface="Times New Roman"/>
                <a:ea typeface="Times New Roman"/>
                <a:cs typeface="Times New Roman"/>
                <a:sym typeface="Times New Roman"/>
              </a:rPr>
              <a:t>or a change table where an appropriate additional mechanism keeps track of the changes besides the originating transactions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None/>
            </a:pPr>
            <a:r>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2) entire tables from the source systems are extracted to the data warehouse or staging area, and these </a:t>
            </a:r>
            <a:r>
              <a:rPr b="1" lang="en-AU" sz="2400">
                <a:latin typeface="Times New Roman"/>
                <a:ea typeface="Times New Roman"/>
                <a:cs typeface="Times New Roman"/>
                <a:sym typeface="Times New Roman"/>
              </a:rPr>
              <a:t>tables are compared </a:t>
            </a:r>
            <a:r>
              <a:rPr lang="en-AU" sz="2400">
                <a:latin typeface="Times New Roman"/>
                <a:ea typeface="Times New Roman"/>
                <a:cs typeface="Times New Roman"/>
                <a:sym typeface="Times New Roman"/>
              </a:rPr>
              <a:t>with a previous extract from the source system to identify the changed data.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None/>
            </a:pPr>
            <a:r>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None/>
            </a:pPr>
            <a:r>
              <a:rPr b="1" lang="en-AU" sz="2400">
                <a:latin typeface="Times New Roman"/>
                <a:ea typeface="Times New Roman"/>
                <a:cs typeface="Times New Roman"/>
                <a:sym typeface="Times New Roman"/>
              </a:rPr>
              <a:t>Disadv :</a:t>
            </a:r>
            <a:r>
              <a:rPr lang="en-AU" sz="2400">
                <a:latin typeface="Times New Roman"/>
                <a:ea typeface="Times New Roman"/>
                <a:cs typeface="Times New Roman"/>
                <a:sym typeface="Times New Roman"/>
              </a:rPr>
              <a:t> No impact on the source systems, but it clearly can place a considerable burden on the data warehouse processes, particularly if the data volumes are large. </a:t>
            </a:r>
            <a:endParaRPr sz="24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1435100" y="274638"/>
            <a:ext cx="7499350" cy="63976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1" i="0" lang="en-AU" sz="3900" u="none" cap="none" strike="noStrike">
                <a:solidFill>
                  <a:srgbClr val="572314"/>
                </a:solidFill>
                <a:latin typeface="Gill Sans"/>
                <a:ea typeface="Gill Sans"/>
                <a:cs typeface="Gill Sans"/>
                <a:sym typeface="Gill Sans"/>
              </a:rPr>
              <a:t>Physical Extraction Methods</a:t>
            </a:r>
            <a:br>
              <a:rPr b="1" i="0" lang="en-AU" sz="3900" u="none" cap="none" strike="noStrike">
                <a:solidFill>
                  <a:srgbClr val="572314"/>
                </a:solidFill>
                <a:latin typeface="Gill Sans"/>
                <a:ea typeface="Gill Sans"/>
                <a:cs typeface="Gill Sans"/>
                <a:sym typeface="Gill Sans"/>
              </a:rPr>
            </a:br>
            <a:endParaRPr b="1" i="0" sz="3900" u="none" cap="none" strike="noStrike">
              <a:solidFill>
                <a:srgbClr val="572314"/>
              </a:solidFill>
              <a:latin typeface="Gill Sans"/>
              <a:ea typeface="Gill Sans"/>
              <a:cs typeface="Gill Sans"/>
              <a:sym typeface="Gill Sans"/>
            </a:endParaRPr>
          </a:p>
        </p:txBody>
      </p:sp>
      <p:sp>
        <p:nvSpPr>
          <p:cNvPr id="388" name="Google Shape;388;p53"/>
          <p:cNvSpPr txBox="1"/>
          <p:nvPr>
            <p:ph idx="1" type="body"/>
          </p:nvPr>
        </p:nvSpPr>
        <p:spPr>
          <a:xfrm>
            <a:off x="762000" y="1066800"/>
            <a:ext cx="8172450" cy="57912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1920"/>
              <a:buChar char="⚫"/>
            </a:pPr>
            <a:r>
              <a:rPr b="1" lang="en-AU" sz="2400"/>
              <a:t>Online Extraction</a:t>
            </a:r>
            <a:endParaRPr b="1" sz="2400"/>
          </a:p>
          <a:p>
            <a:pPr indent="-282575" lvl="0" marL="365125" rtl="0" algn="l">
              <a:lnSpc>
                <a:spcPct val="90000"/>
              </a:lnSpc>
              <a:spcBef>
                <a:spcPts val="600"/>
              </a:spcBef>
              <a:spcAft>
                <a:spcPts val="0"/>
              </a:spcAft>
              <a:buSzPts val="1920"/>
              <a:buNone/>
            </a:pPr>
            <a:r>
              <a:t/>
            </a:r>
            <a:endParaRPr b="1" sz="2400"/>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The data is extracted directly from the source system itself.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The extraction process can connect directly to the source system to access the source tables themselves or to an intermediate system that stores the data in a preconfigured manner (for example, snapshot logs or change tables).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Note that the intermediate system is not necessarily physically different from the source system.</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None/>
            </a:pPr>
            <a:r>
              <a:t/>
            </a:r>
            <a:endParaRPr sz="2400">
              <a:latin typeface="Times New Roman"/>
              <a:ea typeface="Times New Roman"/>
              <a:cs typeface="Times New Roman"/>
              <a:sym typeface="Times New Roman"/>
            </a:endParaRPr>
          </a:p>
          <a:p>
            <a:pPr indent="-282575" lvl="0" marL="365125" rtl="0" algn="l">
              <a:lnSpc>
                <a:spcPct val="90000"/>
              </a:lnSpc>
              <a:spcBef>
                <a:spcPts val="600"/>
              </a:spcBef>
              <a:spcAft>
                <a:spcPts val="0"/>
              </a:spcAft>
              <a:buSzPts val="1920"/>
              <a:buChar char="⚫"/>
            </a:pPr>
            <a:r>
              <a:rPr lang="en-AU" sz="2400">
                <a:latin typeface="Times New Roman"/>
                <a:ea typeface="Times New Roman"/>
                <a:cs typeface="Times New Roman"/>
                <a:sym typeface="Times New Roman"/>
              </a:rPr>
              <a:t>With online extractions, you need to consider whether the distributed transactions are using original source objects or prepared source objects.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34" name="Google Shape;134;p18"/>
          <p:cNvSpPr txBox="1"/>
          <p:nvPr>
            <p:ph idx="1" type="body"/>
          </p:nvPr>
        </p:nvSpPr>
        <p:spPr>
          <a:xfrm>
            <a:off x="0" y="0"/>
            <a:ext cx="967740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240"/>
              <a:buChar char="⚫"/>
            </a:pPr>
            <a:r>
              <a:rPr lang="en-AU" sz="2800"/>
              <a:t>The ETL Process </a:t>
            </a:r>
            <a:endParaRPr sz="2800"/>
          </a:p>
          <a:p>
            <a:pPr indent="-236855" lvl="1" marL="640080" rtl="0" algn="l">
              <a:spcBef>
                <a:spcPts val="550"/>
              </a:spcBef>
              <a:spcAft>
                <a:spcPts val="0"/>
              </a:spcAft>
              <a:buSzPts val="2400"/>
              <a:buChar char="◦"/>
            </a:pPr>
            <a:r>
              <a:rPr lang="en-AU" sz="2400"/>
              <a:t>• The most underestimated process in DW development </a:t>
            </a:r>
            <a:endParaRPr sz="2400"/>
          </a:p>
          <a:p>
            <a:pPr indent="-236855" lvl="1" marL="640080" rtl="0" algn="l">
              <a:spcBef>
                <a:spcPts val="550"/>
              </a:spcBef>
              <a:spcAft>
                <a:spcPts val="0"/>
              </a:spcAft>
              <a:buSzPts val="2400"/>
              <a:buChar char="◦"/>
            </a:pPr>
            <a:r>
              <a:rPr lang="en-AU" sz="2400"/>
              <a:t>• The most time-consuming process in DW development </a:t>
            </a:r>
            <a:endParaRPr sz="2400"/>
          </a:p>
          <a:p>
            <a:pPr indent="-282575" lvl="0" marL="365125" rtl="0" algn="l">
              <a:spcBef>
                <a:spcPts val="600"/>
              </a:spcBef>
              <a:spcAft>
                <a:spcPts val="0"/>
              </a:spcAft>
              <a:buSzPts val="2240"/>
              <a:buChar char="⚫"/>
            </a:pPr>
            <a:r>
              <a:rPr lang="en-AU" sz="2800"/>
              <a:t> 80% of development time is spent on ETL! </a:t>
            </a:r>
            <a:endParaRPr sz="2800"/>
          </a:p>
          <a:p>
            <a:pPr indent="-282575" lvl="0" marL="365125" rtl="0" algn="l">
              <a:spcBef>
                <a:spcPts val="600"/>
              </a:spcBef>
              <a:spcAft>
                <a:spcPts val="0"/>
              </a:spcAft>
              <a:buSzPts val="2240"/>
              <a:buChar char="⚫"/>
            </a:pPr>
            <a:r>
              <a:rPr lang="en-AU" sz="2800"/>
              <a:t> Extract</a:t>
            </a:r>
            <a:endParaRPr sz="2800"/>
          </a:p>
          <a:p>
            <a:pPr indent="-236855" lvl="1" marL="640080" rtl="0" algn="l">
              <a:spcBef>
                <a:spcPts val="550"/>
              </a:spcBef>
              <a:spcAft>
                <a:spcPts val="0"/>
              </a:spcAft>
              <a:buSzPts val="2400"/>
              <a:buChar char="◦"/>
            </a:pPr>
            <a:r>
              <a:rPr lang="en-AU" sz="2400"/>
              <a:t> Extract relevant data</a:t>
            </a:r>
            <a:endParaRPr sz="2400"/>
          </a:p>
          <a:p>
            <a:pPr indent="-282575" lvl="0" marL="365125" rtl="0" algn="l">
              <a:spcBef>
                <a:spcPts val="600"/>
              </a:spcBef>
              <a:spcAft>
                <a:spcPts val="0"/>
              </a:spcAft>
              <a:buSzPts val="2240"/>
              <a:buChar char="⚫"/>
            </a:pPr>
            <a:r>
              <a:rPr lang="en-AU" sz="2800"/>
              <a:t> • Transform </a:t>
            </a:r>
            <a:endParaRPr sz="2800"/>
          </a:p>
          <a:p>
            <a:pPr indent="-236855" lvl="1" marL="640080" rtl="0" algn="l">
              <a:spcBef>
                <a:spcPts val="550"/>
              </a:spcBef>
              <a:spcAft>
                <a:spcPts val="0"/>
              </a:spcAft>
              <a:buSzPts val="2400"/>
              <a:buChar char="◦"/>
            </a:pPr>
            <a:r>
              <a:rPr lang="en-AU" sz="2400"/>
              <a:t> Transform data to DW format</a:t>
            </a:r>
            <a:endParaRPr sz="2400"/>
          </a:p>
          <a:p>
            <a:pPr indent="-236855" lvl="1" marL="640080" rtl="0" algn="l">
              <a:spcBef>
                <a:spcPts val="550"/>
              </a:spcBef>
              <a:spcAft>
                <a:spcPts val="0"/>
              </a:spcAft>
              <a:buSzPts val="2400"/>
              <a:buChar char="◦"/>
            </a:pPr>
            <a:r>
              <a:rPr lang="en-AU" sz="2400"/>
              <a:t> Build keys, etc. </a:t>
            </a:r>
            <a:endParaRPr sz="2400"/>
          </a:p>
          <a:p>
            <a:pPr indent="-236855" lvl="1" marL="640080" rtl="0" algn="l">
              <a:spcBef>
                <a:spcPts val="550"/>
              </a:spcBef>
              <a:spcAft>
                <a:spcPts val="0"/>
              </a:spcAft>
              <a:buSzPts val="2400"/>
              <a:buChar char="◦"/>
            </a:pPr>
            <a:r>
              <a:rPr lang="en-AU" sz="2400"/>
              <a:t> Cleansing of data </a:t>
            </a:r>
            <a:endParaRPr sz="2400"/>
          </a:p>
          <a:p>
            <a:pPr indent="-282575" lvl="0" marL="365125" rtl="0" algn="l">
              <a:spcBef>
                <a:spcPts val="600"/>
              </a:spcBef>
              <a:spcAft>
                <a:spcPts val="0"/>
              </a:spcAft>
              <a:buSzPts val="2240"/>
              <a:buChar char="⚫"/>
            </a:pPr>
            <a:r>
              <a:rPr lang="en-AU" sz="2800"/>
              <a:t>• Load</a:t>
            </a:r>
            <a:endParaRPr sz="2800"/>
          </a:p>
          <a:p>
            <a:pPr indent="-236855" lvl="1" marL="640080" rtl="0" algn="l">
              <a:spcBef>
                <a:spcPts val="550"/>
              </a:spcBef>
              <a:spcAft>
                <a:spcPts val="0"/>
              </a:spcAft>
              <a:buSzPts val="2400"/>
              <a:buChar char="◦"/>
            </a:pPr>
            <a:r>
              <a:rPr lang="en-AU" sz="2400"/>
              <a:t> Load data into DW </a:t>
            </a:r>
            <a:endParaRPr sz="2400"/>
          </a:p>
          <a:p>
            <a:pPr indent="-236855" lvl="1" marL="640080" rtl="0" algn="l">
              <a:spcBef>
                <a:spcPts val="550"/>
              </a:spcBef>
              <a:spcAft>
                <a:spcPts val="0"/>
              </a:spcAft>
              <a:buSzPts val="2400"/>
              <a:buChar char="◦"/>
            </a:pPr>
            <a:r>
              <a:rPr lang="en-AU" sz="2400"/>
              <a:t> Build aggregates</a:t>
            </a:r>
            <a:r>
              <a:rPr lang="en-AU"/>
              <a:t>, etc.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idx="1" type="body"/>
          </p:nvPr>
        </p:nvSpPr>
        <p:spPr>
          <a:xfrm>
            <a:off x="228600" y="457200"/>
            <a:ext cx="8705850" cy="579120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2240"/>
              <a:buChar char="⚫"/>
            </a:pPr>
            <a:r>
              <a:rPr b="1" lang="en-AU" sz="2800">
                <a:latin typeface="Times New Roman"/>
                <a:ea typeface="Times New Roman"/>
                <a:cs typeface="Times New Roman"/>
                <a:sym typeface="Times New Roman"/>
              </a:rPr>
              <a:t>Offline Extraction </a:t>
            </a:r>
            <a:endParaRPr b="1"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t/>
            </a:r>
            <a:endParaRPr b="1"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Char char="⚫"/>
            </a:pPr>
            <a:r>
              <a:rPr lang="en-AU" sz="2800">
                <a:latin typeface="Times New Roman"/>
                <a:ea typeface="Times New Roman"/>
                <a:cs typeface="Times New Roman"/>
                <a:sym typeface="Times New Roman"/>
              </a:rPr>
              <a:t>The data is not extracted directly from the source system but is staged explicitly outside the original source system. </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Char char="⚫"/>
            </a:pPr>
            <a:r>
              <a:rPr lang="en-AU" sz="2800">
                <a:latin typeface="Times New Roman"/>
                <a:ea typeface="Times New Roman"/>
                <a:cs typeface="Times New Roman"/>
                <a:sym typeface="Times New Roman"/>
              </a:rPr>
              <a:t>The data already has an existing structure (for example, redo logs, archive logs or transportable table spaces) or was created by an extraction routine.</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e.g. 1)Flat files : Data in a defined, generic format. </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          Additional information about the source object is</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          necessary for further processing.</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      2) Redo and archive logs </a:t>
            </a:r>
            <a:endParaRPr sz="2800">
              <a:latin typeface="Times New Roman"/>
              <a:ea typeface="Times New Roman"/>
              <a:cs typeface="Times New Roman"/>
              <a:sym typeface="Times New Roman"/>
            </a:endParaRPr>
          </a:p>
          <a:p>
            <a:pPr indent="-282575" lvl="0" marL="365125" rtl="0" algn="l">
              <a:lnSpc>
                <a:spcPct val="80000"/>
              </a:lnSpc>
              <a:spcBef>
                <a:spcPts val="600"/>
              </a:spcBef>
              <a:spcAft>
                <a:spcPts val="0"/>
              </a:spcAft>
              <a:buSzPts val="2240"/>
              <a:buNone/>
            </a:pPr>
            <a:r>
              <a:rPr lang="en-AU" sz="2800">
                <a:latin typeface="Times New Roman"/>
                <a:ea typeface="Times New Roman"/>
                <a:cs typeface="Times New Roman"/>
                <a:sym typeface="Times New Roman"/>
              </a:rPr>
              <a:t>           Information is in a special, additional dump file.</a:t>
            </a:r>
            <a:endParaRPr sz="2800">
              <a:latin typeface="Times New Roman"/>
              <a:ea typeface="Times New Roman"/>
              <a:cs typeface="Times New Roman"/>
              <a:sym typeface="Times New Roman"/>
            </a:endParaRPr>
          </a:p>
          <a:p>
            <a:pPr indent="-140334" lvl="0" marL="365125" rtl="0" algn="l">
              <a:lnSpc>
                <a:spcPct val="80000"/>
              </a:lnSpc>
              <a:spcBef>
                <a:spcPts val="600"/>
              </a:spcBef>
              <a:spcAft>
                <a:spcPts val="0"/>
              </a:spcAft>
              <a:buSzPts val="2240"/>
              <a:buNone/>
            </a:pPr>
            <a:r>
              <a:t/>
            </a:r>
            <a:endParaRPr sz="28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457200" y="2362200"/>
            <a:ext cx="8229600" cy="1252538"/>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			</a:t>
            </a:r>
            <a:r>
              <a:rPr b="0" i="0" lang="en-AU" sz="4300" u="sng" cap="none" strike="noStrike">
                <a:solidFill>
                  <a:srgbClr val="4B2102"/>
                </a:solidFill>
                <a:latin typeface="Gill Sans"/>
                <a:ea typeface="Gill Sans"/>
                <a:cs typeface="Gill Sans"/>
                <a:sym typeface="Gill Sans"/>
              </a:rPr>
              <a:t>T</a:t>
            </a:r>
            <a:r>
              <a:rPr b="0" i="0" lang="en-AU" sz="4300" u="none" cap="none" strike="noStrike">
                <a:solidFill>
                  <a:srgbClr val="1CA1C2"/>
                </a:solidFill>
                <a:latin typeface="Gill Sans"/>
                <a:ea typeface="Gill Sans"/>
                <a:cs typeface="Gill Sans"/>
                <a:sym typeface="Gill Sans"/>
              </a:rPr>
              <a:t>ransform</a:t>
            </a:r>
            <a:endParaRPr b="0" i="0" sz="4300" u="none" cap="none" strike="noStrike">
              <a:solidFill>
                <a:srgbClr val="1CA1C2"/>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Data Transformation</a:t>
            </a:r>
            <a:endParaRPr/>
          </a:p>
        </p:txBody>
      </p:sp>
      <p:sp>
        <p:nvSpPr>
          <p:cNvPr id="405" name="Google Shape;405;p5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Data transformations are often the most complex and, in terms of processing time, the most costly part of the ETL process. </a:t>
            </a:r>
            <a:endParaRPr/>
          </a:p>
          <a:p>
            <a:pPr indent="-282575" lvl="0" marL="365125" rtl="0" algn="l">
              <a:spcBef>
                <a:spcPts val="600"/>
              </a:spcBef>
              <a:spcAft>
                <a:spcPts val="0"/>
              </a:spcAft>
              <a:buSzPts val="2560"/>
              <a:buChar char="⚫"/>
            </a:pPr>
            <a:r>
              <a:rPr lang="en-AU"/>
              <a:t>They can range from simple data conversions to extremely complex data scrubbing techniques. </a:t>
            </a:r>
            <a:endParaRPr/>
          </a:p>
          <a:p>
            <a:pPr indent="-282575" lvl="0" marL="365125" rtl="0" algn="l">
              <a:spcBef>
                <a:spcPts val="600"/>
              </a:spcBef>
              <a:spcAft>
                <a:spcPts val="0"/>
              </a:spcAft>
              <a:buSzPts val="2560"/>
              <a:buChar char="⚫"/>
            </a:pPr>
            <a:r>
              <a:rPr lang="en-AU"/>
              <a:t>Improving the quality of data is major task in Data Transformation.</a:t>
            </a:r>
            <a:endParaRPr/>
          </a:p>
          <a:p>
            <a:pPr indent="-282575" lvl="0" marL="365125" rtl="0" algn="l">
              <a:spcBef>
                <a:spcPts val="600"/>
              </a:spcBef>
              <a:spcAft>
                <a:spcPts val="0"/>
              </a:spcAft>
              <a:buSzPts val="256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Data Transformation Tasks</a:t>
            </a:r>
            <a:endParaRPr b="0" i="0" sz="4300" u="none" cap="none" strike="noStrike">
              <a:solidFill>
                <a:srgbClr val="572314"/>
              </a:solidFill>
              <a:latin typeface="Gill Sans"/>
              <a:ea typeface="Gill Sans"/>
              <a:cs typeface="Gill Sans"/>
              <a:sym typeface="Gill Sans"/>
            </a:endParaRPr>
          </a:p>
        </p:txBody>
      </p:sp>
      <p:sp>
        <p:nvSpPr>
          <p:cNvPr id="411" name="Google Shape;411;p57"/>
          <p:cNvSpPr txBox="1"/>
          <p:nvPr>
            <p:ph idx="1" type="body"/>
          </p:nvPr>
        </p:nvSpPr>
        <p:spPr>
          <a:xfrm>
            <a:off x="930910" y="1447800"/>
            <a:ext cx="800354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920"/>
              <a:buChar char="⚫"/>
            </a:pPr>
            <a:r>
              <a:rPr lang="en-AU" sz="2400" u="sng"/>
              <a:t>Format revision </a:t>
            </a:r>
            <a:r>
              <a:rPr lang="en-AU" sz="2400"/>
              <a:t>e.g. field length,  Data type</a:t>
            </a:r>
            <a:endParaRPr sz="2400"/>
          </a:p>
          <a:p>
            <a:pPr indent="-282575" lvl="0" marL="365125" rtl="0" algn="l">
              <a:spcBef>
                <a:spcPts val="600"/>
              </a:spcBef>
              <a:spcAft>
                <a:spcPts val="0"/>
              </a:spcAft>
              <a:buSzPts val="1920"/>
              <a:buChar char="⚫"/>
            </a:pPr>
            <a:r>
              <a:rPr lang="en-AU" sz="2400" u="sng"/>
              <a:t>Decoding of fields </a:t>
            </a:r>
            <a:r>
              <a:rPr lang="en-AU" sz="2400"/>
              <a:t>e.g. gender, marital status,branch</a:t>
            </a:r>
            <a:endParaRPr sz="2400"/>
          </a:p>
          <a:p>
            <a:pPr indent="-282575" lvl="0" marL="365125" rtl="0" algn="l">
              <a:spcBef>
                <a:spcPts val="600"/>
              </a:spcBef>
              <a:spcAft>
                <a:spcPts val="0"/>
              </a:spcAft>
              <a:buSzPts val="1920"/>
              <a:buChar char="⚫"/>
            </a:pPr>
            <a:r>
              <a:rPr lang="en-AU" sz="2400" u="sng"/>
              <a:t>Splitting of fields </a:t>
            </a:r>
            <a:r>
              <a:rPr lang="en-AU" sz="2400"/>
              <a:t>e.g. name, address</a:t>
            </a:r>
            <a:endParaRPr sz="2400"/>
          </a:p>
          <a:p>
            <a:pPr indent="-282575" lvl="0" marL="365125" rtl="0" algn="l">
              <a:spcBef>
                <a:spcPts val="600"/>
              </a:spcBef>
              <a:spcAft>
                <a:spcPts val="0"/>
              </a:spcAft>
              <a:buSzPts val="1920"/>
              <a:buChar char="⚫"/>
            </a:pPr>
            <a:r>
              <a:rPr lang="en-AU" sz="2400" u="sng"/>
              <a:t>Merging of information </a:t>
            </a:r>
            <a:r>
              <a:rPr lang="en-AU" sz="2400"/>
              <a:t>eg personal info, medical info, educational info.</a:t>
            </a:r>
            <a:endParaRPr sz="2400"/>
          </a:p>
          <a:p>
            <a:pPr indent="-282575" lvl="0" marL="365125" rtl="0" algn="l">
              <a:spcBef>
                <a:spcPts val="600"/>
              </a:spcBef>
              <a:spcAft>
                <a:spcPts val="0"/>
              </a:spcAft>
              <a:buSzPts val="1920"/>
              <a:buChar char="⚫"/>
            </a:pPr>
            <a:r>
              <a:rPr lang="en-AU" sz="2400"/>
              <a:t>Character set conversion : EBCDIC , ASCII character</a:t>
            </a:r>
            <a:endParaRPr sz="2400"/>
          </a:p>
          <a:p>
            <a:pPr indent="-282575" lvl="0" marL="365125" rtl="0" algn="l">
              <a:spcBef>
                <a:spcPts val="600"/>
              </a:spcBef>
              <a:spcAft>
                <a:spcPts val="0"/>
              </a:spcAft>
              <a:buSzPts val="1920"/>
              <a:buChar char="⚫"/>
            </a:pPr>
            <a:r>
              <a:rPr lang="en-AU" sz="2400"/>
              <a:t>Conversion of units eg. Rs. , Euro, Takka --- $</a:t>
            </a:r>
            <a:endParaRPr sz="2400"/>
          </a:p>
          <a:p>
            <a:pPr indent="-282575" lvl="0" marL="365125" rtl="0" algn="l">
              <a:spcBef>
                <a:spcPts val="600"/>
              </a:spcBef>
              <a:spcAft>
                <a:spcPts val="0"/>
              </a:spcAft>
              <a:buSzPts val="1920"/>
              <a:buChar char="⚫"/>
            </a:pPr>
            <a:r>
              <a:rPr lang="en-AU" sz="2400"/>
              <a:t>Date and time conversion :  US /British format</a:t>
            </a:r>
            <a:endParaRPr sz="2400"/>
          </a:p>
          <a:p>
            <a:pPr indent="-282575" lvl="0" marL="365125" rtl="0" algn="l">
              <a:spcBef>
                <a:spcPts val="600"/>
              </a:spcBef>
              <a:spcAft>
                <a:spcPts val="0"/>
              </a:spcAft>
              <a:buSzPts val="1920"/>
              <a:buChar char="⚫"/>
            </a:pPr>
            <a:r>
              <a:rPr lang="en-AU" sz="2400"/>
              <a:t>Summarization : datewise summarize the data e.g. sales</a:t>
            </a:r>
            <a:endParaRPr sz="2400"/>
          </a:p>
          <a:p>
            <a:pPr indent="-282575" lvl="0" marL="365125" rtl="0" algn="l">
              <a:spcBef>
                <a:spcPts val="600"/>
              </a:spcBef>
              <a:spcAft>
                <a:spcPts val="0"/>
              </a:spcAft>
              <a:buSzPts val="1920"/>
              <a:buChar char="⚫"/>
            </a:pPr>
            <a:r>
              <a:rPr lang="en-AU" sz="2400"/>
              <a:t>De-duplication : remove duplicate records</a:t>
            </a:r>
            <a:endParaRPr sz="2400"/>
          </a:p>
          <a:p>
            <a:pPr indent="-160655" lvl="0" marL="365125" rtl="0" algn="l">
              <a:spcBef>
                <a:spcPts val="600"/>
              </a:spcBef>
              <a:spcAft>
                <a:spcPts val="0"/>
              </a:spcAft>
              <a:buSzPts val="1920"/>
              <a:buNone/>
            </a:pPr>
            <a:r>
              <a:t/>
            </a:r>
            <a:endParaRPr sz="2400"/>
          </a:p>
          <a:p>
            <a:pPr indent="-160655" lvl="0" marL="365125" rtl="0" algn="l">
              <a:spcBef>
                <a:spcPts val="600"/>
              </a:spcBef>
              <a:spcAft>
                <a:spcPts val="0"/>
              </a:spcAft>
              <a:buSzPts val="1920"/>
              <a:buNone/>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8"/>
          <p:cNvSpPr txBox="1"/>
          <p:nvPr>
            <p:ph type="title"/>
          </p:nvPr>
        </p:nvSpPr>
        <p:spPr>
          <a:xfrm>
            <a:off x="593725" y="228600"/>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1CA1C2"/>
              </a:buClr>
              <a:buSzPct val="100000"/>
              <a:buFont typeface="Gill Sans"/>
              <a:buNone/>
            </a:pPr>
            <a:r>
              <a:rPr b="0" i="0" lang="en-AU" sz="4300" u="none" cap="none" strike="noStrike">
                <a:solidFill>
                  <a:srgbClr val="1CA1C2"/>
                </a:solidFill>
                <a:latin typeface="Gill Sans"/>
                <a:ea typeface="Gill Sans"/>
                <a:cs typeface="Gill Sans"/>
                <a:sym typeface="Gill Sans"/>
              </a:rPr>
              <a:t>Transformation – a series of 						   rules/functions.</a:t>
            </a:r>
            <a:endParaRPr b="0" i="0" sz="4300" u="none" cap="none" strike="noStrike">
              <a:solidFill>
                <a:srgbClr val="1CA1C2"/>
              </a:solidFill>
              <a:latin typeface="Gill Sans"/>
              <a:ea typeface="Gill Sans"/>
              <a:cs typeface="Gill Sans"/>
              <a:sym typeface="Gill Sans"/>
            </a:endParaRPr>
          </a:p>
        </p:txBody>
      </p:sp>
      <p:sp>
        <p:nvSpPr>
          <p:cNvPr id="418" name="Google Shape;418;p58"/>
          <p:cNvSpPr txBox="1"/>
          <p:nvPr>
            <p:ph idx="1" type="body"/>
          </p:nvPr>
        </p:nvSpPr>
        <p:spPr>
          <a:xfrm>
            <a:off x="0" y="1600200"/>
            <a:ext cx="8686800" cy="4876800"/>
          </a:xfrm>
          <a:prstGeom prst="rect">
            <a:avLst/>
          </a:prstGeom>
          <a:noFill/>
          <a:ln>
            <a:noFill/>
          </a:ln>
        </p:spPr>
        <p:txBody>
          <a:bodyPr anchorCtr="0" anchor="t" bIns="45700" lIns="91425" spcFirstLastPara="1" rIns="91425" wrap="square" tIns="45700">
            <a:noAutofit/>
          </a:bodyPr>
          <a:lstStyle/>
          <a:p>
            <a:pPr indent="-320040" lvl="0" marL="438785" marR="0" rtl="0" algn="l">
              <a:lnSpc>
                <a:spcPct val="100000"/>
              </a:lnSpc>
              <a:spcBef>
                <a:spcPts val="0"/>
              </a:spcBef>
              <a:spcAft>
                <a:spcPts val="0"/>
              </a:spcAft>
              <a:buClr>
                <a:schemeClr val="accent1"/>
              </a:buClr>
              <a:buSzPts val="1920"/>
              <a:buFont typeface="Noto Sans Symbols"/>
              <a:buNone/>
            </a:pPr>
            <a:r>
              <a:rPr b="1" i="0" lang="en-AU" sz="2400" u="none" cap="none" strike="noStrike">
                <a:solidFill>
                  <a:srgbClr val="1B4853"/>
                </a:solidFill>
                <a:latin typeface="Gill Sans"/>
                <a:ea typeface="Gill Sans"/>
                <a:cs typeface="Gill Sans"/>
                <a:sym typeface="Gill Sans"/>
              </a:rPr>
              <a:t>Common Transformations are:</a:t>
            </a:r>
            <a:endParaRPr b="0" i="0" sz="18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Convert data into a consistent, standardized form.</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Cleanse(Automated)</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Synonym Substitutions.</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Spelling Corrections.</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Encoding free-form values(map Male to 1 &amp; Mr to M)</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Merge/Purge(join data from multiple sources).</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Aggregate(eg.rollup)</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Calculate(sale_amt = qty * price)</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Data type conversion</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Data content audit </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Null value handling(null = not to load)</a:t>
            </a:r>
            <a:endParaRPr b="0" i="0" sz="2400" u="none" cap="none" strike="noStrike">
              <a:solidFill>
                <a:srgbClr val="425519"/>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1920"/>
              <a:buFont typeface="Noto Sans Symbols"/>
              <a:buChar char="◼"/>
            </a:pPr>
            <a:r>
              <a:rPr b="0" i="0" lang="en-AU" sz="2400" u="none" cap="none" strike="noStrike">
                <a:solidFill>
                  <a:srgbClr val="425519"/>
                </a:solidFill>
                <a:latin typeface="Gill Sans"/>
                <a:ea typeface="Gill Sans"/>
                <a:cs typeface="Gill Sans"/>
                <a:sym typeface="Gill Sans"/>
              </a:rPr>
              <a:t> Customized transformation(based on user).</a:t>
            </a:r>
            <a:endParaRPr b="0" i="0" sz="2400" u="none" cap="none" strike="noStrike">
              <a:solidFill>
                <a:srgbClr val="425519"/>
              </a:solidFill>
              <a:latin typeface="Gill Sans"/>
              <a:ea typeface="Gill Sans"/>
              <a:cs typeface="Gill Sans"/>
              <a:sym typeface="Gill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Common Transformations..contd</a:t>
            </a:r>
            <a:endParaRPr b="0" i="0" sz="4300" u="none" cap="none" strike="noStrike">
              <a:solidFill>
                <a:srgbClr val="1CA1C2"/>
              </a:solidFill>
              <a:latin typeface="Gill Sans"/>
              <a:ea typeface="Gill Sans"/>
              <a:cs typeface="Gill Sans"/>
              <a:sym typeface="Gill Sans"/>
            </a:endParaRPr>
          </a:p>
        </p:txBody>
      </p:sp>
      <p:sp>
        <p:nvSpPr>
          <p:cNvPr id="425" name="Google Shape;425;p5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rmAutofit fontScale="85000" lnSpcReduction="20000"/>
          </a:bodyPr>
          <a:lstStyle/>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Data type conversions</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a:t>
            </a:r>
            <a:r>
              <a:rPr b="0" i="0" lang="en-AU" sz="2800" u="none" cap="none" strike="noStrike">
                <a:solidFill>
                  <a:schemeClr val="dk1"/>
                </a:solidFill>
                <a:latin typeface="Gill Sans"/>
                <a:ea typeface="Gill Sans"/>
                <a:cs typeface="Gill Sans"/>
                <a:sym typeface="Gill Sans"/>
              </a:rPr>
              <a:t>-EBCDIC  ASCII/UniCode.</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-String manipulations.</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-Date/time format conversions.</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 E.g., unix time 1201928400 = what time?</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Normalization/Denormalization</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a:t>
            </a:r>
            <a:r>
              <a:rPr b="0" i="0" lang="en-AU" sz="2800" u="none" cap="none" strike="noStrike">
                <a:solidFill>
                  <a:schemeClr val="dk1"/>
                </a:solidFill>
                <a:latin typeface="Gill Sans"/>
                <a:ea typeface="Gill Sans"/>
                <a:cs typeface="Gill Sans"/>
                <a:sym typeface="Gill Sans"/>
              </a:rPr>
              <a:t>- To the desired DW format.</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 Depending on source format.</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chemeClr val="dk1"/>
                </a:solidFill>
                <a:latin typeface="Gill Sans"/>
                <a:ea typeface="Gill Sans"/>
                <a:cs typeface="Gill Sans"/>
                <a:sym typeface="Gill Sans"/>
              </a:rPr>
              <a:t> </a:t>
            </a:r>
            <a:r>
              <a:rPr b="0" i="0" lang="en-AU" sz="3200" u="none" cap="none" strike="noStrike">
                <a:solidFill>
                  <a:srgbClr val="1B4853"/>
                </a:solidFill>
                <a:latin typeface="Gill Sans"/>
                <a:ea typeface="Gill Sans"/>
                <a:cs typeface="Gill Sans"/>
                <a:sym typeface="Gill Sans"/>
              </a:rPr>
              <a:t>Building keys</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a:t>
            </a:r>
            <a:r>
              <a:rPr b="0" i="0" lang="en-AU" sz="2800" u="none" cap="none" strike="noStrike">
                <a:solidFill>
                  <a:schemeClr val="dk1"/>
                </a:solidFill>
                <a:latin typeface="Gill Sans"/>
                <a:ea typeface="Gill Sans"/>
                <a:cs typeface="Gill Sans"/>
                <a:sym typeface="Gill Sans"/>
              </a:rPr>
              <a:t>- Table matches production keys to surrogate DW keys.</a:t>
            </a:r>
            <a:endParaRPr b="0" i="0" sz="28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2800" u="none" cap="none" strike="noStrike">
                <a:solidFill>
                  <a:schemeClr val="dk1"/>
                </a:solidFill>
                <a:latin typeface="Gill Sans"/>
                <a:ea typeface="Gill Sans"/>
                <a:cs typeface="Gill Sans"/>
                <a:sym typeface="Gill Sans"/>
              </a:rPr>
              <a:t>	- Correct handling of history - especially for total reload.</a:t>
            </a:r>
            <a:endParaRPr b="0" i="0" sz="2800" u="none" cap="none" strike="noStrike">
              <a:solidFill>
                <a:schemeClr val="dk1"/>
              </a:solidFill>
              <a:latin typeface="Gill Sans"/>
              <a:ea typeface="Gill Sans"/>
              <a:cs typeface="Gill Sans"/>
              <a:sym typeface="Gill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Data Transformation</a:t>
            </a:r>
            <a:endParaRPr/>
          </a:p>
        </p:txBody>
      </p:sp>
      <p:sp>
        <p:nvSpPr>
          <p:cNvPr id="431" name="Google Shape;431;p6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3 major steps</a:t>
            </a:r>
            <a:endParaRPr/>
          </a:p>
          <a:p>
            <a:pPr indent="-282575" lvl="0" marL="365125" rtl="0" algn="l">
              <a:spcBef>
                <a:spcPts val="600"/>
              </a:spcBef>
              <a:spcAft>
                <a:spcPts val="0"/>
              </a:spcAft>
              <a:buSzPts val="2560"/>
              <a:buNone/>
            </a:pPr>
            <a:r>
              <a:rPr lang="en-AU"/>
              <a:t>		- Data Cleansing</a:t>
            </a:r>
            <a:endParaRPr/>
          </a:p>
          <a:p>
            <a:pPr indent="-282575" lvl="0" marL="365125" rtl="0" algn="l">
              <a:spcBef>
                <a:spcPts val="600"/>
              </a:spcBef>
              <a:spcAft>
                <a:spcPts val="0"/>
              </a:spcAft>
              <a:buSzPts val="2560"/>
              <a:buNone/>
            </a:pPr>
            <a:r>
              <a:rPr lang="en-AU"/>
              <a:t>		- Data Integration</a:t>
            </a:r>
            <a:endParaRPr/>
          </a:p>
          <a:p>
            <a:pPr indent="-282575" lvl="0" marL="365125" rtl="0" algn="l">
              <a:spcBef>
                <a:spcPts val="600"/>
              </a:spcBef>
              <a:spcAft>
                <a:spcPts val="0"/>
              </a:spcAft>
              <a:buSzPts val="2560"/>
              <a:buNone/>
            </a:pPr>
            <a:r>
              <a:rPr lang="en-AU"/>
              <a:t>		- Other Transformations (includes 	  	  replacement of codes, derived values, 	  calculating aggregates)</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Data Cleansing</a:t>
            </a:r>
            <a:endParaRPr/>
          </a:p>
        </p:txBody>
      </p:sp>
      <p:sp>
        <p:nvSpPr>
          <p:cNvPr id="437" name="Google Shape;437;p6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560"/>
              <a:buChar char="⚫"/>
            </a:pPr>
            <a:r>
              <a:rPr lang="en-AU"/>
              <a:t>Dirty Data</a:t>
            </a:r>
            <a:endParaRPr/>
          </a:p>
          <a:p>
            <a:pPr indent="-282575" lvl="0" marL="365125" rtl="0" algn="l">
              <a:lnSpc>
                <a:spcPct val="90000"/>
              </a:lnSpc>
              <a:spcBef>
                <a:spcPts val="600"/>
              </a:spcBef>
              <a:spcAft>
                <a:spcPts val="0"/>
              </a:spcAft>
              <a:buSzPts val="2560"/>
              <a:buChar char="⚫"/>
            </a:pPr>
            <a:r>
              <a:rPr lang="en-AU"/>
              <a:t>Dummy Values</a:t>
            </a:r>
            <a:endParaRPr/>
          </a:p>
          <a:p>
            <a:pPr indent="-282575" lvl="0" marL="365125" rtl="0" algn="l">
              <a:lnSpc>
                <a:spcPct val="90000"/>
              </a:lnSpc>
              <a:spcBef>
                <a:spcPts val="600"/>
              </a:spcBef>
              <a:spcAft>
                <a:spcPts val="0"/>
              </a:spcAft>
              <a:buSzPts val="2560"/>
              <a:buChar char="⚫"/>
            </a:pPr>
            <a:r>
              <a:rPr lang="en-AU"/>
              <a:t>Absence of Data</a:t>
            </a:r>
            <a:endParaRPr/>
          </a:p>
          <a:p>
            <a:pPr indent="-282575" lvl="0" marL="365125" rtl="0" algn="l">
              <a:lnSpc>
                <a:spcPct val="90000"/>
              </a:lnSpc>
              <a:spcBef>
                <a:spcPts val="600"/>
              </a:spcBef>
              <a:spcAft>
                <a:spcPts val="0"/>
              </a:spcAft>
              <a:buSzPts val="2560"/>
              <a:buChar char="⚫"/>
            </a:pPr>
            <a:r>
              <a:rPr lang="en-AU"/>
              <a:t>Cryptic Data</a:t>
            </a:r>
            <a:endParaRPr/>
          </a:p>
          <a:p>
            <a:pPr indent="-282575" lvl="0" marL="365125" rtl="0" algn="l">
              <a:lnSpc>
                <a:spcPct val="90000"/>
              </a:lnSpc>
              <a:spcBef>
                <a:spcPts val="600"/>
              </a:spcBef>
              <a:spcAft>
                <a:spcPts val="0"/>
              </a:spcAft>
              <a:buSzPts val="2560"/>
              <a:buChar char="⚫"/>
            </a:pPr>
            <a:r>
              <a:rPr lang="en-AU"/>
              <a:t>Contradicting Data</a:t>
            </a:r>
            <a:endParaRPr/>
          </a:p>
          <a:p>
            <a:pPr indent="-282575" lvl="0" marL="365125" rtl="0" algn="l">
              <a:lnSpc>
                <a:spcPct val="90000"/>
              </a:lnSpc>
              <a:spcBef>
                <a:spcPts val="600"/>
              </a:spcBef>
              <a:spcAft>
                <a:spcPts val="0"/>
              </a:spcAft>
              <a:buSzPts val="2560"/>
              <a:buChar char="⚫"/>
            </a:pPr>
            <a:r>
              <a:rPr lang="en-AU"/>
              <a:t>Inappropriate Use of Address Lines</a:t>
            </a:r>
            <a:endParaRPr/>
          </a:p>
          <a:p>
            <a:pPr indent="-282575" lvl="0" marL="365125" rtl="0" algn="l">
              <a:lnSpc>
                <a:spcPct val="90000"/>
              </a:lnSpc>
              <a:spcBef>
                <a:spcPts val="600"/>
              </a:spcBef>
              <a:spcAft>
                <a:spcPts val="0"/>
              </a:spcAft>
              <a:buSzPts val="2560"/>
              <a:buChar char="⚫"/>
            </a:pPr>
            <a:r>
              <a:rPr lang="en-AU"/>
              <a:t>Reused Primary Keys</a:t>
            </a:r>
            <a:endParaRPr/>
          </a:p>
          <a:p>
            <a:pPr indent="-282575" lvl="0" marL="365125" rtl="0" algn="l">
              <a:lnSpc>
                <a:spcPct val="90000"/>
              </a:lnSpc>
              <a:spcBef>
                <a:spcPts val="600"/>
              </a:spcBef>
              <a:spcAft>
                <a:spcPts val="0"/>
              </a:spcAft>
              <a:buSzPts val="2560"/>
              <a:buChar char="⚫"/>
            </a:pPr>
            <a:r>
              <a:rPr lang="en-AU"/>
              <a:t>Non-unique Identifiers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idx="1" type="body"/>
          </p:nvPr>
        </p:nvSpPr>
        <p:spPr>
          <a:xfrm>
            <a:off x="824865" y="447040"/>
            <a:ext cx="7285355" cy="2125345"/>
          </a:xfrm>
          <a:prstGeom prst="rect">
            <a:avLst/>
          </a:prstGeom>
          <a:noFill/>
          <a:ln>
            <a:noFill/>
          </a:ln>
        </p:spPr>
        <p:txBody>
          <a:bodyPr anchorCtr="0" anchor="t" bIns="45700" lIns="91425" spcFirstLastPara="1" rIns="91425" wrap="square" tIns="45700">
            <a:noAutofit/>
          </a:bodyPr>
          <a:lstStyle/>
          <a:p>
            <a:pPr indent="-282575" lvl="0" marL="365125" rtl="0" algn="just">
              <a:spcBef>
                <a:spcPts val="0"/>
              </a:spcBef>
              <a:spcAft>
                <a:spcPts val="0"/>
              </a:spcAft>
              <a:buSzPts val="2240"/>
              <a:buChar char="⚫"/>
            </a:pPr>
            <a:r>
              <a:rPr lang="en-AU"/>
              <a:t> </a:t>
            </a:r>
            <a:r>
              <a:rPr lang="en-AU">
                <a:latin typeface="Times New Roman"/>
                <a:ea typeface="Times New Roman"/>
                <a:cs typeface="Times New Roman"/>
                <a:sym typeface="Times New Roman"/>
              </a:rPr>
              <a:t>Data cleansing is the process of removing the unwanted data from a dataset or database.</a:t>
            </a:r>
            <a:endParaRPr>
              <a:latin typeface="Times New Roman"/>
              <a:ea typeface="Times New Roman"/>
              <a:cs typeface="Times New Roman"/>
              <a:sym typeface="Times New Roman"/>
            </a:endParaRPr>
          </a:p>
          <a:p>
            <a:pPr indent="-282575" lvl="0" marL="365125" rtl="0" algn="just">
              <a:spcBef>
                <a:spcPts val="600"/>
              </a:spcBef>
              <a:spcAft>
                <a:spcPts val="0"/>
              </a:spcAft>
              <a:buSzPts val="2240"/>
              <a:buChar char="⚫"/>
            </a:pPr>
            <a:r>
              <a:rPr lang="en-AU">
                <a:latin typeface="Times New Roman"/>
                <a:ea typeface="Times New Roman"/>
                <a:cs typeface="Times New Roman"/>
                <a:sym typeface="Times New Roman"/>
              </a:rPr>
              <a:t>Data transformation is the process of converting data from one format to another format.</a:t>
            </a:r>
            <a:endParaRPr>
              <a:latin typeface="Times New Roman"/>
              <a:ea typeface="Times New Roman"/>
              <a:cs typeface="Times New Roman"/>
              <a:sym typeface="Times New Roman"/>
            </a:endParaRPr>
          </a:p>
        </p:txBody>
      </p:sp>
      <p:pic>
        <p:nvPicPr>
          <p:cNvPr id="443" name="Google Shape;443;p62"/>
          <p:cNvPicPr preferRelativeResize="0"/>
          <p:nvPr/>
        </p:nvPicPr>
        <p:blipFill rotWithShape="1">
          <a:blip r:embed="rId3">
            <a:alphaModFix/>
          </a:blip>
          <a:srcRect b="0" l="0" r="0" t="0"/>
          <a:stretch/>
        </p:blipFill>
        <p:spPr>
          <a:xfrm>
            <a:off x="1477010" y="3039110"/>
            <a:ext cx="6632575" cy="336105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Cleansing	</a:t>
            </a:r>
            <a:endParaRPr b="0" i="0" sz="4300" u="none" cap="none" strike="noStrike">
              <a:solidFill>
                <a:srgbClr val="1CA1C2"/>
              </a:solidFill>
              <a:latin typeface="Gill Sans"/>
              <a:ea typeface="Gill Sans"/>
              <a:cs typeface="Gill Sans"/>
              <a:sym typeface="Gill Sans"/>
            </a:endParaRPr>
          </a:p>
        </p:txBody>
      </p:sp>
      <p:sp>
        <p:nvSpPr>
          <p:cNvPr id="450" name="Google Shape;450;p63"/>
          <p:cNvSpPr txBox="1"/>
          <p:nvPr>
            <p:ph idx="1" type="body"/>
          </p:nvPr>
        </p:nvSpPr>
        <p:spPr>
          <a:xfrm>
            <a:off x="228600" y="1676400"/>
            <a:ext cx="8610600" cy="5181600"/>
          </a:xfrm>
          <a:prstGeom prst="rect">
            <a:avLst/>
          </a:prstGeom>
          <a:noFill/>
          <a:ln>
            <a:noFill/>
          </a:ln>
        </p:spPr>
        <p:txBody>
          <a:bodyPr anchorCtr="0" anchor="t" bIns="45700" lIns="91425" spcFirstLastPara="1" rIns="91425" wrap="square" tIns="45700">
            <a:normAutofit fontScale="70000" lnSpcReduction="20000"/>
          </a:bodyPr>
          <a:lstStyle/>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Why cleansing? Garbage In Garbage Out.</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chemeClr val="dk1"/>
                </a:solidFill>
                <a:latin typeface="Gill Sans"/>
                <a:ea typeface="Gill Sans"/>
                <a:cs typeface="Gill Sans"/>
                <a:sym typeface="Gill Sans"/>
              </a:rPr>
              <a:t> </a:t>
            </a:r>
            <a:r>
              <a:rPr b="0" i="0" lang="en-AU" sz="3200" u="none" cap="none" strike="noStrike">
                <a:solidFill>
                  <a:srgbClr val="1B4853"/>
                </a:solidFill>
                <a:latin typeface="Gill Sans"/>
                <a:ea typeface="Gill Sans"/>
                <a:cs typeface="Gill Sans"/>
                <a:sym typeface="Gill Sans"/>
              </a:rPr>
              <a:t>BI does not work on “raw” data</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Pre-processing necessary for BI analysis.</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chemeClr val="dk1"/>
                </a:solidFill>
                <a:latin typeface="Gill Sans"/>
                <a:ea typeface="Gill Sans"/>
                <a:cs typeface="Gill Sans"/>
                <a:sym typeface="Gill Sans"/>
              </a:rPr>
              <a:t> </a:t>
            </a:r>
            <a:r>
              <a:rPr b="0" i="0" lang="en-AU" sz="3200" u="none" cap="none" strike="noStrike">
                <a:solidFill>
                  <a:srgbClr val="1B4853"/>
                </a:solidFill>
                <a:latin typeface="Gill Sans"/>
                <a:ea typeface="Gill Sans"/>
                <a:cs typeface="Gill Sans"/>
                <a:sym typeface="Gill Sans"/>
              </a:rPr>
              <a:t>Handle inconsistent data formats</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Spellings, codings, …</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 Remove unnecessary attributes</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Production keys, comments,…</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chemeClr val="dk1"/>
                </a:solidFill>
                <a:latin typeface="Gill Sans"/>
                <a:ea typeface="Gill Sans"/>
                <a:cs typeface="Gill Sans"/>
                <a:sym typeface="Gill Sans"/>
              </a:rPr>
              <a:t> </a:t>
            </a:r>
            <a:r>
              <a:rPr b="0" i="0" lang="en-AU" sz="3200" u="none" cap="none" strike="noStrike">
                <a:solidFill>
                  <a:srgbClr val="1B4853"/>
                </a:solidFill>
                <a:latin typeface="Gill Sans"/>
                <a:ea typeface="Gill Sans"/>
                <a:cs typeface="Gill Sans"/>
                <a:sym typeface="Gill Sans"/>
              </a:rPr>
              <a:t>Replace codes with text [for easy understanding]</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City name instead of ZIP code, e.g., Aalborg Centrum vs. DK-9000</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39"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Combine data from multiple sources with common key</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E.g., customer data from customer address, customer name, …</a:t>
            </a:r>
            <a:endParaRPr b="0" i="0" sz="3200" u="none" cap="none" strike="noStrike">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ETL Architecture</a:t>
            </a:r>
            <a:endParaRPr b="0" i="0" sz="4300" u="none" cap="none" strike="noStrike">
              <a:solidFill>
                <a:srgbClr val="572314"/>
              </a:solidFill>
              <a:latin typeface="Gill Sans"/>
              <a:ea typeface="Gill Sans"/>
              <a:cs typeface="Gill Sans"/>
              <a:sym typeface="Gill Sans"/>
            </a:endParaRPr>
          </a:p>
        </p:txBody>
      </p:sp>
      <p:pic>
        <p:nvPicPr>
          <p:cNvPr id="140" name="Google Shape;140;p19"/>
          <p:cNvPicPr preferRelativeResize="0"/>
          <p:nvPr>
            <p:ph idx="1" type="body"/>
          </p:nvPr>
        </p:nvPicPr>
        <p:blipFill rotWithShape="1">
          <a:blip r:embed="rId3">
            <a:alphaModFix/>
          </a:blip>
          <a:srcRect b="0" l="0" r="0" t="0"/>
          <a:stretch/>
        </p:blipFill>
        <p:spPr>
          <a:xfrm>
            <a:off x="990600" y="1295400"/>
            <a:ext cx="6934200" cy="4419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4"/>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Cleansing	</a:t>
            </a:r>
            <a:endParaRPr b="0" i="0" sz="4300" u="none" cap="none" strike="noStrike">
              <a:solidFill>
                <a:srgbClr val="1CA1C2"/>
              </a:solidFill>
              <a:latin typeface="Gill Sans"/>
              <a:ea typeface="Gill Sans"/>
              <a:cs typeface="Gill Sans"/>
              <a:sym typeface="Gill Sans"/>
            </a:endParaRPr>
          </a:p>
        </p:txBody>
      </p:sp>
      <p:sp>
        <p:nvSpPr>
          <p:cNvPr id="457" name="Google Shape;457;p64"/>
          <p:cNvSpPr txBox="1"/>
          <p:nvPr>
            <p:ph idx="1" type="body"/>
          </p:nvPr>
        </p:nvSpPr>
        <p:spPr>
          <a:xfrm>
            <a:off x="0" y="1774825"/>
            <a:ext cx="8915400" cy="4930775"/>
          </a:xfrm>
          <a:prstGeom prst="rect">
            <a:avLst/>
          </a:prstGeom>
          <a:noFill/>
          <a:ln>
            <a:noFill/>
          </a:ln>
        </p:spPr>
        <p:txBody>
          <a:bodyPr anchorCtr="0" anchor="t" bIns="45700" lIns="91425" spcFirstLastPara="1" rIns="91425" wrap="square" tIns="45700">
            <a:normAutofit fontScale="77500" lnSpcReduction="20000"/>
          </a:bodyPr>
          <a:lstStyle/>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Don’t use “special” values (e.g., 0, -1) in your data.</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-They are hard to understand in query/analysis operations.</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 Mark facts with Data Status dimension</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Normal, abnormal, outside bounds, impossible,…</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Facts can be taken in/out of analyses.</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Uniform treatment of NULL</a:t>
            </a:r>
            <a:endParaRPr b="0" i="0" sz="3200" u="none" cap="none" strike="noStrike">
              <a:solidFill>
                <a:srgbClr val="1B4853"/>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Use NULLs only for measure values (estimates instead?)</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 Use special dimension key (i.e., surrogate key value) for</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rPr b="0" i="0" lang="en-AU" sz="3200" u="none" cap="none" strike="noStrike">
                <a:solidFill>
                  <a:schemeClr val="dk1"/>
                </a:solidFill>
                <a:latin typeface="Gill Sans"/>
                <a:ea typeface="Gill Sans"/>
                <a:cs typeface="Gill Sans"/>
                <a:sym typeface="Gill Sans"/>
              </a:rPr>
              <a:t>	 NULL dimension values E.g., for the time dimension, instead of NULL, use special key values to represent “Date not known”, “Soon to happen”.</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None/>
            </a:pPr>
            <a:r>
              <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ct val="80000"/>
              <a:buFont typeface="Noto Sans Symbols"/>
              <a:buChar char="◼"/>
            </a:pPr>
            <a:r>
              <a:rPr b="0" i="0" lang="en-AU" sz="3200" u="none" cap="none" strike="noStrike">
                <a:solidFill>
                  <a:srgbClr val="1B4853"/>
                </a:solidFill>
                <a:latin typeface="Gill Sans"/>
                <a:ea typeface="Gill Sans"/>
                <a:cs typeface="Gill Sans"/>
                <a:sym typeface="Gill Sans"/>
              </a:rPr>
              <a:t>Avoid problems in joins, since NULL is not equal to NULL</a:t>
            </a:r>
            <a:endParaRPr b="0" i="0" sz="3200" u="none" cap="none" strike="noStrike">
              <a:solidFill>
                <a:srgbClr val="1B4853"/>
              </a:solidFill>
              <a:latin typeface="Gill Sans"/>
              <a:ea typeface="Gill Sans"/>
              <a:cs typeface="Gill Sans"/>
              <a:sym typeface="Gill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title"/>
          </p:nvPr>
        </p:nvSpPr>
        <p:spPr>
          <a:xfrm>
            <a:off x="1435100" y="274638"/>
            <a:ext cx="7499350" cy="86836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300" u="none" cap="none" strike="noStrike">
                <a:solidFill>
                  <a:srgbClr val="572314"/>
                </a:solidFill>
                <a:latin typeface="Gill Sans"/>
                <a:ea typeface="Gill Sans"/>
                <a:cs typeface="Gill Sans"/>
                <a:sym typeface="Gill Sans"/>
              </a:rPr>
              <a:t>Role of Data Transformation Process</a:t>
            </a:r>
            <a:endParaRPr b="0" i="0" sz="4300" u="none" cap="none" strike="noStrike">
              <a:solidFill>
                <a:srgbClr val="572314"/>
              </a:solidFill>
              <a:latin typeface="Gill Sans"/>
              <a:ea typeface="Gill Sans"/>
              <a:cs typeface="Gill Sans"/>
              <a:sym typeface="Gill Sans"/>
            </a:endParaRPr>
          </a:p>
        </p:txBody>
      </p:sp>
      <p:sp>
        <p:nvSpPr>
          <p:cNvPr id="463" name="Google Shape;463;p65"/>
          <p:cNvSpPr txBox="1"/>
          <p:nvPr>
            <p:ph idx="1" type="body"/>
          </p:nvPr>
        </p:nvSpPr>
        <p:spPr>
          <a:xfrm>
            <a:off x="1435100" y="1295400"/>
            <a:ext cx="7499350" cy="52578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240"/>
              <a:buChar char="⚫"/>
            </a:pPr>
            <a:r>
              <a:rPr lang="en-AU" sz="2800"/>
              <a:t>Map the input data from the source systems to data for data warehouse repository.</a:t>
            </a:r>
            <a:endParaRPr sz="2800"/>
          </a:p>
          <a:p>
            <a:pPr indent="-282575" lvl="0" marL="365125" rtl="0" algn="l">
              <a:spcBef>
                <a:spcPts val="600"/>
              </a:spcBef>
              <a:spcAft>
                <a:spcPts val="0"/>
              </a:spcAft>
              <a:buSzPts val="2240"/>
              <a:buChar char="⚫"/>
            </a:pPr>
            <a:r>
              <a:rPr lang="en-AU" sz="2800"/>
              <a:t>Clean the data, fill all the missing values by some default value.</a:t>
            </a:r>
            <a:endParaRPr sz="2800"/>
          </a:p>
          <a:p>
            <a:pPr indent="-282575" lvl="0" marL="365125" rtl="0" algn="l">
              <a:spcBef>
                <a:spcPts val="600"/>
              </a:spcBef>
              <a:spcAft>
                <a:spcPts val="0"/>
              </a:spcAft>
              <a:buSzPts val="2240"/>
              <a:buChar char="⚫"/>
            </a:pPr>
            <a:r>
              <a:rPr lang="en-AU" sz="2800"/>
              <a:t>Remove duplicate records .</a:t>
            </a:r>
            <a:endParaRPr sz="2800"/>
          </a:p>
          <a:p>
            <a:pPr indent="-282575" lvl="0" marL="365125" rtl="0" algn="l">
              <a:spcBef>
                <a:spcPts val="600"/>
              </a:spcBef>
              <a:spcAft>
                <a:spcPts val="0"/>
              </a:spcAft>
              <a:buSzPts val="2240"/>
              <a:buChar char="⚫"/>
            </a:pPr>
            <a:r>
              <a:rPr lang="en-AU" sz="2800"/>
              <a:t>Perform splitting and merging of fields</a:t>
            </a:r>
            <a:endParaRPr sz="2800"/>
          </a:p>
          <a:p>
            <a:pPr indent="-282575" lvl="0" marL="365125" rtl="0" algn="l">
              <a:spcBef>
                <a:spcPts val="600"/>
              </a:spcBef>
              <a:spcAft>
                <a:spcPts val="0"/>
              </a:spcAft>
              <a:buSzPts val="2240"/>
              <a:buChar char="⚫"/>
            </a:pPr>
            <a:r>
              <a:rPr lang="en-AU" sz="2800"/>
              <a:t>Sort the records</a:t>
            </a:r>
            <a:endParaRPr sz="2800"/>
          </a:p>
          <a:p>
            <a:pPr indent="-282575" lvl="0" marL="365125" rtl="0" algn="l">
              <a:spcBef>
                <a:spcPts val="600"/>
              </a:spcBef>
              <a:spcAft>
                <a:spcPts val="0"/>
              </a:spcAft>
              <a:buSzPts val="2240"/>
              <a:buChar char="⚫"/>
            </a:pPr>
            <a:r>
              <a:rPr lang="en-AU" sz="2800"/>
              <a:t>De-normalize the extracted data according to the dimensional model of the DW.</a:t>
            </a:r>
            <a:endParaRPr sz="2800"/>
          </a:p>
          <a:p>
            <a:pPr indent="-282575" lvl="0" marL="365125" rtl="0" algn="l">
              <a:spcBef>
                <a:spcPts val="600"/>
              </a:spcBef>
              <a:spcAft>
                <a:spcPts val="0"/>
              </a:spcAft>
              <a:buSzPts val="2240"/>
              <a:buChar char="⚫"/>
            </a:pPr>
            <a:r>
              <a:rPr lang="en-AU" sz="2800"/>
              <a:t>Convert to appropriate data types.</a:t>
            </a:r>
            <a:endParaRPr sz="2800"/>
          </a:p>
          <a:p>
            <a:pPr indent="-282575" lvl="0" marL="365125" rtl="0" algn="l">
              <a:spcBef>
                <a:spcPts val="600"/>
              </a:spcBef>
              <a:spcAft>
                <a:spcPts val="0"/>
              </a:spcAft>
              <a:buSzPts val="2240"/>
              <a:buChar char="⚫"/>
            </a:pPr>
            <a:r>
              <a:rPr lang="en-AU" sz="2800"/>
              <a:t>Perform aggregation and summarizations</a:t>
            </a:r>
            <a:endParaRPr sz="2800"/>
          </a:p>
          <a:p>
            <a:pPr indent="-120015" lvl="0" marL="365125" rtl="0" algn="l">
              <a:spcBef>
                <a:spcPts val="600"/>
              </a:spcBef>
              <a:spcAft>
                <a:spcPts val="0"/>
              </a:spcAft>
              <a:buSzPts val="2560"/>
              <a:buNone/>
            </a:pPr>
            <a:r>
              <a:t/>
            </a:r>
            <a:endParaRPr/>
          </a:p>
          <a:p>
            <a:pPr indent="-120015" lvl="0" marL="365125" rtl="0" algn="l">
              <a:spcBef>
                <a:spcPts val="600"/>
              </a:spcBef>
              <a:spcAft>
                <a:spcPts val="0"/>
              </a:spcAft>
              <a:buSzPts val="2560"/>
              <a:buNone/>
            </a:pPr>
            <a:r>
              <a:t/>
            </a:r>
            <a:endParaRPr/>
          </a:p>
          <a:p>
            <a:pPr indent="-120015" lvl="0" marL="365125" rtl="0" algn="l">
              <a:spcBef>
                <a:spcPts val="600"/>
              </a:spcBef>
              <a:spcAft>
                <a:spcPts val="0"/>
              </a:spcAft>
              <a:buSzPts val="256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0" lang="en-AU" sz="4300" u="none" cap="none" strike="noStrike">
                <a:solidFill>
                  <a:srgbClr val="572314"/>
                </a:solidFill>
                <a:latin typeface="Gill Sans"/>
                <a:ea typeface="Gill Sans"/>
                <a:cs typeface="Gill Sans"/>
                <a:sym typeface="Gill Sans"/>
              </a:rPr>
              <a:t>DATA LOADING</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469" name="Google Shape;469;p6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Data loading takes the prepared data, applies it to the data warehouse, and stores it in the database</a:t>
            </a:r>
            <a:endParaRPr sz="2800"/>
          </a:p>
          <a:p>
            <a:pPr indent="-282575" lvl="0" marL="365125" rtl="0" algn="l">
              <a:lnSpc>
                <a:spcPct val="90000"/>
              </a:lnSpc>
              <a:spcBef>
                <a:spcPts val="600"/>
              </a:spcBef>
              <a:spcAft>
                <a:spcPts val="0"/>
              </a:spcAft>
              <a:buSzPts val="2240"/>
              <a:buChar char="⚫"/>
            </a:pPr>
            <a:r>
              <a:rPr lang="en-AU" sz="2800"/>
              <a:t>Terminology:</a:t>
            </a:r>
            <a:endParaRPr sz="2800"/>
          </a:p>
          <a:p>
            <a:pPr indent="-236855" lvl="1" marL="640080" rtl="0" algn="l">
              <a:lnSpc>
                <a:spcPct val="90000"/>
              </a:lnSpc>
              <a:spcBef>
                <a:spcPts val="550"/>
              </a:spcBef>
              <a:spcAft>
                <a:spcPts val="0"/>
              </a:spcAft>
              <a:buSzPts val="2400"/>
              <a:buChar char="◦"/>
            </a:pPr>
            <a:r>
              <a:rPr b="1" lang="en-AU" sz="2400"/>
              <a:t>Initial Load </a:t>
            </a:r>
            <a:r>
              <a:rPr lang="en-AU" sz="2400"/>
              <a:t>— populating all the data warehouse tables for the very first time</a:t>
            </a:r>
            <a:endParaRPr sz="2400"/>
          </a:p>
          <a:p>
            <a:pPr indent="-236855" lvl="1" marL="640080" rtl="0" algn="l">
              <a:lnSpc>
                <a:spcPct val="90000"/>
              </a:lnSpc>
              <a:spcBef>
                <a:spcPts val="550"/>
              </a:spcBef>
              <a:spcAft>
                <a:spcPts val="0"/>
              </a:spcAft>
              <a:buSzPts val="2400"/>
              <a:buChar char="◦"/>
            </a:pPr>
            <a:r>
              <a:rPr b="1" lang="en-AU" sz="2400"/>
              <a:t>Incremental Load </a:t>
            </a:r>
            <a:r>
              <a:rPr lang="en-AU" sz="2400"/>
              <a:t>— applying ongoing changes as necessary in a periodic manner</a:t>
            </a:r>
            <a:endParaRPr sz="2400"/>
          </a:p>
          <a:p>
            <a:pPr indent="-236855" lvl="1" marL="640080" rtl="0" algn="l">
              <a:lnSpc>
                <a:spcPct val="90000"/>
              </a:lnSpc>
              <a:spcBef>
                <a:spcPts val="550"/>
              </a:spcBef>
              <a:spcAft>
                <a:spcPts val="0"/>
              </a:spcAft>
              <a:buSzPts val="2400"/>
              <a:buChar char="◦"/>
            </a:pPr>
            <a:r>
              <a:rPr b="1" lang="en-AU" sz="2400"/>
              <a:t>Full Refresh</a:t>
            </a:r>
            <a:r>
              <a:rPr lang="en-AU" sz="2400"/>
              <a:t> — completely erasing the contents of one or more tables and reloading with fresh data (initial load is a refresh of all the tables) </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1" i="0" lang="en-AU" sz="4000" u="none" cap="none" strike="noStrike">
                <a:solidFill>
                  <a:srgbClr val="572314"/>
                </a:solidFill>
                <a:latin typeface="Gill Sans"/>
                <a:ea typeface="Gill Sans"/>
                <a:cs typeface="Gill Sans"/>
                <a:sym typeface="Gill Sans"/>
              </a:rPr>
              <a:t>Applying Data: Techniques and Processes</a:t>
            </a:r>
            <a:endParaRPr b="1" i="0" sz="4000" u="none" cap="none" strike="noStrike">
              <a:solidFill>
                <a:srgbClr val="572314"/>
              </a:solidFill>
              <a:latin typeface="Gill Sans"/>
              <a:ea typeface="Gill Sans"/>
              <a:cs typeface="Gill Sans"/>
              <a:sym typeface="Gill Sans"/>
            </a:endParaRPr>
          </a:p>
        </p:txBody>
      </p:sp>
      <p:sp>
        <p:nvSpPr>
          <p:cNvPr id="475" name="Google Shape;475;p6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load, </a:t>
            </a:r>
            <a:endParaRPr/>
          </a:p>
          <a:p>
            <a:pPr indent="-282575" lvl="0" marL="365125" rtl="0" algn="l">
              <a:spcBef>
                <a:spcPts val="600"/>
              </a:spcBef>
              <a:spcAft>
                <a:spcPts val="0"/>
              </a:spcAft>
              <a:buSzPts val="2560"/>
              <a:buChar char="⚫"/>
            </a:pPr>
            <a:r>
              <a:rPr lang="en-AU"/>
              <a:t>append, </a:t>
            </a:r>
            <a:endParaRPr/>
          </a:p>
          <a:p>
            <a:pPr indent="-282575" lvl="0" marL="365125" rtl="0" algn="l">
              <a:spcBef>
                <a:spcPts val="600"/>
              </a:spcBef>
              <a:spcAft>
                <a:spcPts val="0"/>
              </a:spcAft>
              <a:buSzPts val="2560"/>
              <a:buChar char="⚫"/>
            </a:pPr>
            <a:r>
              <a:rPr lang="en-AU"/>
              <a:t>destructive</a:t>
            </a:r>
            <a:endParaRPr/>
          </a:p>
          <a:p>
            <a:pPr indent="-282575" lvl="0" marL="365125" rtl="0" algn="l">
              <a:spcBef>
                <a:spcPts val="600"/>
              </a:spcBef>
              <a:spcAft>
                <a:spcPts val="0"/>
              </a:spcAft>
              <a:buSzPts val="2560"/>
              <a:buChar char="⚫"/>
            </a:pPr>
            <a:r>
              <a:rPr lang="en-AU"/>
              <a:t>merge, </a:t>
            </a:r>
            <a:endParaRPr/>
          </a:p>
          <a:p>
            <a:pPr indent="-282575" lvl="0" marL="365125" rtl="0" algn="l">
              <a:spcBef>
                <a:spcPts val="600"/>
              </a:spcBef>
              <a:spcAft>
                <a:spcPts val="0"/>
              </a:spcAft>
              <a:buSzPts val="2560"/>
              <a:buChar char="⚫"/>
            </a:pPr>
            <a:r>
              <a:rPr lang="en-AU"/>
              <a:t>constructive merge.</a:t>
            </a:r>
            <a:endParaRPr/>
          </a:p>
          <a:p>
            <a:pPr indent="-282575" lvl="0" marL="365125" rtl="0" algn="l">
              <a:spcBef>
                <a:spcPts val="600"/>
              </a:spcBef>
              <a:spcAft>
                <a:spcPts val="0"/>
              </a:spcAft>
              <a:buSzPts val="256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Load</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481" name="Google Shape;481;p68"/>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If the target table to be loaded already exists and data exists in the table, the load process wipes out the existing data and applies the data from the incoming file. </a:t>
            </a:r>
            <a:endParaRPr/>
          </a:p>
          <a:p>
            <a:pPr indent="-282575" lvl="0" marL="365125" rtl="0" algn="l">
              <a:spcBef>
                <a:spcPts val="600"/>
              </a:spcBef>
              <a:spcAft>
                <a:spcPts val="0"/>
              </a:spcAft>
              <a:buSzPts val="2560"/>
              <a:buChar char="⚫"/>
            </a:pPr>
            <a:r>
              <a:rPr lang="en-AU"/>
              <a:t>If the table is already empty before loading, the load process simply applies the data from the incoming file.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487" name="Google Shape;487;p6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488" name="Google Shape;488;p69"/>
          <p:cNvPicPr preferRelativeResize="0"/>
          <p:nvPr/>
        </p:nvPicPr>
        <p:blipFill rotWithShape="1">
          <a:blip r:embed="rId3">
            <a:alphaModFix/>
          </a:blip>
          <a:srcRect b="0" l="0" r="0" t="0"/>
          <a:stretch/>
        </p:blipFill>
        <p:spPr>
          <a:xfrm>
            <a:off x="152400" y="0"/>
            <a:ext cx="8915400" cy="6811963"/>
          </a:xfrm>
          <a:prstGeom prst="rect">
            <a:avLst/>
          </a:prstGeom>
          <a:noFill/>
          <a:ln>
            <a:noFill/>
          </a:ln>
        </p:spPr>
      </p:pic>
      <p:sp>
        <p:nvSpPr>
          <p:cNvPr id="489" name="Google Shape;489;p69"/>
          <p:cNvSpPr/>
          <p:nvPr/>
        </p:nvSpPr>
        <p:spPr>
          <a:xfrm>
            <a:off x="457200" y="0"/>
            <a:ext cx="2438400" cy="6477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Append</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495" name="Google Shape;495;p7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extension of the load. </a:t>
            </a:r>
            <a:endParaRPr sz="2800"/>
          </a:p>
          <a:p>
            <a:pPr indent="-282575" lvl="0" marL="365125" rtl="0" algn="l">
              <a:lnSpc>
                <a:spcPct val="90000"/>
              </a:lnSpc>
              <a:spcBef>
                <a:spcPts val="600"/>
              </a:spcBef>
              <a:spcAft>
                <a:spcPts val="0"/>
              </a:spcAft>
              <a:buSzPts val="2240"/>
              <a:buChar char="⚫"/>
            </a:pPr>
            <a:r>
              <a:rPr lang="en-AU" sz="2800"/>
              <a:t>If data already exists in the table, the append process unconditionally adds the incoming data, preserving the existing data in the target table.</a:t>
            </a:r>
            <a:endParaRPr sz="2800"/>
          </a:p>
          <a:p>
            <a:pPr indent="-282575" lvl="0" marL="365125" rtl="0" algn="l">
              <a:lnSpc>
                <a:spcPct val="90000"/>
              </a:lnSpc>
              <a:spcBef>
                <a:spcPts val="600"/>
              </a:spcBef>
              <a:spcAft>
                <a:spcPts val="0"/>
              </a:spcAft>
              <a:buSzPts val="2240"/>
              <a:buChar char="⚫"/>
            </a:pPr>
            <a:r>
              <a:rPr lang="en-AU" sz="2800"/>
              <a:t> When an incoming record is a duplicate of an already existing record, you may define how to handle an incoming duplicate:</a:t>
            </a:r>
            <a:endParaRPr sz="2800"/>
          </a:p>
          <a:p>
            <a:pPr indent="-236855" lvl="1" marL="640080" rtl="0" algn="l">
              <a:lnSpc>
                <a:spcPct val="90000"/>
              </a:lnSpc>
              <a:spcBef>
                <a:spcPts val="550"/>
              </a:spcBef>
              <a:spcAft>
                <a:spcPts val="0"/>
              </a:spcAft>
              <a:buSzPts val="2400"/>
              <a:buChar char="◦"/>
            </a:pPr>
            <a:r>
              <a:rPr lang="en-AU" sz="2400"/>
              <a:t> The incoming record may be allowed to be added as a duplicate. </a:t>
            </a:r>
            <a:endParaRPr sz="2400"/>
          </a:p>
          <a:p>
            <a:pPr indent="-236855" lvl="1" marL="640080" rtl="0" algn="l">
              <a:lnSpc>
                <a:spcPct val="90000"/>
              </a:lnSpc>
              <a:spcBef>
                <a:spcPts val="550"/>
              </a:spcBef>
              <a:spcAft>
                <a:spcPts val="0"/>
              </a:spcAft>
              <a:buSzPts val="2400"/>
              <a:buChar char="◦"/>
            </a:pPr>
            <a:r>
              <a:rPr lang="en-AU" sz="2400"/>
              <a:t>In the other option, the incoming duplicate record may be rejected during the append process. </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501" name="Google Shape;501;p7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502" name="Google Shape;502;p71"/>
          <p:cNvPicPr preferRelativeResize="0"/>
          <p:nvPr/>
        </p:nvPicPr>
        <p:blipFill rotWithShape="1">
          <a:blip r:embed="rId3">
            <a:alphaModFix/>
          </a:blip>
          <a:srcRect b="0" l="0" r="0" t="0"/>
          <a:stretch/>
        </p:blipFill>
        <p:spPr>
          <a:xfrm>
            <a:off x="152400" y="0"/>
            <a:ext cx="8915400" cy="6811963"/>
          </a:xfrm>
          <a:prstGeom prst="rect">
            <a:avLst/>
          </a:prstGeom>
          <a:noFill/>
          <a:ln>
            <a:noFill/>
          </a:ln>
        </p:spPr>
      </p:pic>
      <p:sp>
        <p:nvSpPr>
          <p:cNvPr id="503" name="Google Shape;503;p71"/>
          <p:cNvSpPr/>
          <p:nvPr/>
        </p:nvSpPr>
        <p:spPr>
          <a:xfrm>
            <a:off x="2667000" y="0"/>
            <a:ext cx="2438400" cy="6477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2"/>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Destructive Merge</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509" name="Google Shape;509;p7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Applies incoming data to the target data. </a:t>
            </a:r>
            <a:endParaRPr/>
          </a:p>
          <a:p>
            <a:pPr indent="-282575" lvl="0" marL="365125" rtl="0" algn="l">
              <a:spcBef>
                <a:spcPts val="600"/>
              </a:spcBef>
              <a:spcAft>
                <a:spcPts val="0"/>
              </a:spcAft>
              <a:buSzPts val="2560"/>
              <a:buChar char="⚫"/>
            </a:pPr>
            <a:r>
              <a:rPr lang="en-AU"/>
              <a:t>If the </a:t>
            </a:r>
            <a:r>
              <a:rPr lang="en-AU" u="sng"/>
              <a:t>primary key </a:t>
            </a:r>
            <a:r>
              <a:rPr lang="en-AU"/>
              <a:t>of an incoming record </a:t>
            </a:r>
            <a:r>
              <a:rPr lang="en-AU" u="sng"/>
              <a:t>matches </a:t>
            </a:r>
            <a:r>
              <a:rPr lang="en-AU"/>
              <a:t>with the key of an existing record, </a:t>
            </a:r>
            <a:r>
              <a:rPr lang="en-AU" u="sng"/>
              <a:t>update the matching target record</a:t>
            </a:r>
            <a:r>
              <a:rPr lang="en-AU"/>
              <a:t>. </a:t>
            </a:r>
            <a:endParaRPr/>
          </a:p>
          <a:p>
            <a:pPr indent="-282575" lvl="0" marL="365125" rtl="0" algn="l">
              <a:spcBef>
                <a:spcPts val="600"/>
              </a:spcBef>
              <a:spcAft>
                <a:spcPts val="0"/>
              </a:spcAft>
              <a:buSzPts val="2560"/>
              <a:buChar char="⚫"/>
            </a:pPr>
            <a:r>
              <a:rPr lang="en-AU"/>
              <a:t>If the incoming record is a </a:t>
            </a:r>
            <a:r>
              <a:rPr lang="en-AU" u="sng"/>
              <a:t>new record </a:t>
            </a:r>
            <a:r>
              <a:rPr lang="en-AU"/>
              <a:t>without a match with any existing record, </a:t>
            </a:r>
            <a:r>
              <a:rPr lang="en-AU" u="sng"/>
              <a:t>add the incoming record </a:t>
            </a:r>
            <a:r>
              <a:rPr lang="en-AU"/>
              <a:t>to the target table.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515" name="Google Shape;515;p7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516" name="Google Shape;516;p73"/>
          <p:cNvPicPr preferRelativeResize="0"/>
          <p:nvPr/>
        </p:nvPicPr>
        <p:blipFill rotWithShape="1">
          <a:blip r:embed="rId3">
            <a:alphaModFix/>
          </a:blip>
          <a:srcRect b="0" l="0" r="0" t="0"/>
          <a:stretch/>
        </p:blipFill>
        <p:spPr>
          <a:xfrm>
            <a:off x="152400" y="0"/>
            <a:ext cx="8915400" cy="6811963"/>
          </a:xfrm>
          <a:prstGeom prst="rect">
            <a:avLst/>
          </a:prstGeom>
          <a:noFill/>
          <a:ln>
            <a:noFill/>
          </a:ln>
        </p:spPr>
      </p:pic>
      <p:sp>
        <p:nvSpPr>
          <p:cNvPr id="517" name="Google Shape;517;p73"/>
          <p:cNvSpPr/>
          <p:nvPr/>
        </p:nvSpPr>
        <p:spPr>
          <a:xfrm>
            <a:off x="4648200" y="0"/>
            <a:ext cx="2438400" cy="6477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46" name="Google Shape;146;p20"/>
          <p:cNvSpPr txBox="1"/>
          <p:nvPr>
            <p:ph idx="1" type="body"/>
          </p:nvPr>
        </p:nvSpPr>
        <p:spPr>
          <a:xfrm>
            <a:off x="609600" y="274638"/>
            <a:ext cx="937260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Data Staging Area (DSA)</a:t>
            </a:r>
            <a:endParaRPr/>
          </a:p>
          <a:p>
            <a:pPr indent="-282575" lvl="0" marL="365125" rtl="0" algn="l">
              <a:spcBef>
                <a:spcPts val="600"/>
              </a:spcBef>
              <a:spcAft>
                <a:spcPts val="0"/>
              </a:spcAft>
              <a:buSzPts val="2560"/>
              <a:buChar char="⚫"/>
            </a:pPr>
            <a:r>
              <a:rPr lang="en-AU"/>
              <a:t>Transit storage for data in the ETL process</a:t>
            </a:r>
            <a:endParaRPr/>
          </a:p>
          <a:p>
            <a:pPr indent="-282575" lvl="0" marL="365125" rtl="0" algn="l">
              <a:spcBef>
                <a:spcPts val="600"/>
              </a:spcBef>
              <a:spcAft>
                <a:spcPts val="0"/>
              </a:spcAft>
              <a:buSzPts val="2560"/>
              <a:buChar char="⚫"/>
            </a:pPr>
            <a:r>
              <a:rPr lang="en-AU"/>
              <a:t>Transformations/cleansing done here</a:t>
            </a:r>
            <a:endParaRPr/>
          </a:p>
          <a:p>
            <a:pPr indent="-282575" lvl="0" marL="365125" rtl="0" algn="l">
              <a:spcBef>
                <a:spcPts val="600"/>
              </a:spcBef>
              <a:spcAft>
                <a:spcPts val="0"/>
              </a:spcAft>
              <a:buSzPts val="2560"/>
              <a:buChar char="⚫"/>
            </a:pPr>
            <a:r>
              <a:rPr lang="en-AU"/>
              <a:t>No user queries</a:t>
            </a:r>
            <a:endParaRPr/>
          </a:p>
          <a:p>
            <a:pPr indent="-282575" lvl="0" marL="365125" rtl="0" algn="l">
              <a:spcBef>
                <a:spcPts val="600"/>
              </a:spcBef>
              <a:spcAft>
                <a:spcPts val="0"/>
              </a:spcAft>
              <a:buSzPts val="2560"/>
              <a:buChar char="⚫"/>
            </a:pPr>
            <a:r>
              <a:rPr lang="en-AU"/>
              <a:t>Sequential operations on large data volumes</a:t>
            </a:r>
            <a:endParaRPr/>
          </a:p>
          <a:p>
            <a:pPr indent="-282575" lvl="0" marL="365125" rtl="0" algn="l">
              <a:spcBef>
                <a:spcPts val="600"/>
              </a:spcBef>
              <a:spcAft>
                <a:spcPts val="0"/>
              </a:spcAft>
              <a:buSzPts val="2560"/>
              <a:buChar char="⚫"/>
            </a:pPr>
            <a:r>
              <a:rPr lang="en-AU"/>
              <a:t>Performed by central ETL logic</a:t>
            </a:r>
            <a:endParaRPr/>
          </a:p>
          <a:p>
            <a:pPr indent="-282575" lvl="0" marL="365125" rtl="0" algn="l">
              <a:spcBef>
                <a:spcPts val="600"/>
              </a:spcBef>
              <a:spcAft>
                <a:spcPts val="0"/>
              </a:spcAft>
              <a:buSzPts val="2560"/>
              <a:buChar char="⚫"/>
            </a:pPr>
            <a:r>
              <a:rPr lang="en-AU"/>
              <a:t>No need for locking, logging, etc.</a:t>
            </a:r>
            <a:endParaRPr/>
          </a:p>
          <a:p>
            <a:pPr indent="-282575" lvl="0" marL="365125" rtl="0" algn="l">
              <a:spcBef>
                <a:spcPts val="600"/>
              </a:spcBef>
              <a:spcAft>
                <a:spcPts val="0"/>
              </a:spcAft>
              <a:buSzPts val="2560"/>
              <a:buChar char="⚫"/>
            </a:pPr>
            <a:r>
              <a:rPr lang="en-AU"/>
              <a:t>RDBMS or flat files? (DBMS have become better at this)</a:t>
            </a:r>
            <a:endParaRPr/>
          </a:p>
          <a:p>
            <a:pPr indent="-282575" lvl="0" marL="365125" rtl="0" algn="l">
              <a:spcBef>
                <a:spcPts val="600"/>
              </a:spcBef>
              <a:spcAft>
                <a:spcPts val="0"/>
              </a:spcAft>
              <a:buSzPts val="2560"/>
              <a:buChar char="⚫"/>
            </a:pPr>
            <a:r>
              <a:rPr lang="en-AU"/>
              <a:t>Finished dimensions copied from DSA to releva/nt marts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4"/>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1" lang="en-AU" sz="4300" u="none" cap="none" strike="noStrike">
                <a:solidFill>
                  <a:srgbClr val="572314"/>
                </a:solidFill>
                <a:latin typeface="Gill Sans"/>
                <a:ea typeface="Gill Sans"/>
                <a:cs typeface="Gill Sans"/>
                <a:sym typeface="Gill Sans"/>
              </a:rPr>
              <a:t>Constructive Merge</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523" name="Google Shape;523;p74"/>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Slightly different from the destructive merge. </a:t>
            </a:r>
            <a:endParaRPr/>
          </a:p>
          <a:p>
            <a:pPr indent="-282575" lvl="0" marL="365125" rtl="0" algn="l">
              <a:spcBef>
                <a:spcPts val="600"/>
              </a:spcBef>
              <a:spcAft>
                <a:spcPts val="0"/>
              </a:spcAft>
              <a:buSzPts val="2560"/>
              <a:buChar char="⚫"/>
            </a:pPr>
            <a:r>
              <a:rPr lang="en-AU"/>
              <a:t>If the primary key of an incoming record matches with the key of an existing record, leave the existing record, add the incoming record, and mark the added record as superceding the old record.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5"/>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529" name="Google Shape;529;p7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120015" lvl="0" marL="365125" rtl="0" algn="l">
              <a:spcBef>
                <a:spcPts val="0"/>
              </a:spcBef>
              <a:spcAft>
                <a:spcPts val="0"/>
              </a:spcAft>
              <a:buSzPts val="2560"/>
              <a:buNone/>
            </a:pPr>
            <a:r>
              <a:t/>
            </a:r>
            <a:endParaRPr/>
          </a:p>
        </p:txBody>
      </p:sp>
      <p:pic>
        <p:nvPicPr>
          <p:cNvPr id="530" name="Google Shape;530;p75"/>
          <p:cNvPicPr preferRelativeResize="0"/>
          <p:nvPr/>
        </p:nvPicPr>
        <p:blipFill rotWithShape="1">
          <a:blip r:embed="rId3">
            <a:alphaModFix/>
          </a:blip>
          <a:srcRect b="0" l="0" r="0" t="0"/>
          <a:stretch/>
        </p:blipFill>
        <p:spPr>
          <a:xfrm>
            <a:off x="152400" y="0"/>
            <a:ext cx="8915400" cy="6811963"/>
          </a:xfrm>
          <a:prstGeom prst="rect">
            <a:avLst/>
          </a:prstGeom>
          <a:noFill/>
          <a:ln>
            <a:noFill/>
          </a:ln>
        </p:spPr>
      </p:pic>
      <p:sp>
        <p:nvSpPr>
          <p:cNvPr id="531" name="Google Shape;531;p75"/>
          <p:cNvSpPr/>
          <p:nvPr/>
        </p:nvSpPr>
        <p:spPr>
          <a:xfrm>
            <a:off x="6705600" y="0"/>
            <a:ext cx="2438400" cy="6477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6"/>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pic>
        <p:nvPicPr>
          <p:cNvPr id="537" name="Google Shape;537;p76"/>
          <p:cNvPicPr preferRelativeResize="0"/>
          <p:nvPr>
            <p:ph idx="1" type="body"/>
          </p:nvPr>
        </p:nvPicPr>
        <p:blipFill rotWithShape="1">
          <a:blip r:embed="rId3">
            <a:alphaModFix/>
          </a:blip>
          <a:srcRect b="0" l="0" r="0" t="0"/>
          <a:stretch/>
        </p:blipFill>
        <p:spPr>
          <a:xfrm>
            <a:off x="1676400" y="1733550"/>
            <a:ext cx="6456363" cy="47434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7"/>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1" i="0" lang="en-AU" sz="4300" u="none" cap="none" strike="noStrike">
                <a:solidFill>
                  <a:srgbClr val="572314"/>
                </a:solidFill>
                <a:latin typeface="Gill Sans"/>
                <a:ea typeface="Gill Sans"/>
                <a:cs typeface="Gill Sans"/>
                <a:sym typeface="Gill Sans"/>
              </a:rPr>
              <a:t>ETL Tools Options</a:t>
            </a:r>
            <a:r>
              <a:rPr b="0" i="0" lang="en-AU" sz="4300" u="none" cap="none" strike="noStrike">
                <a:solidFill>
                  <a:srgbClr val="572314"/>
                </a:solidFill>
                <a:latin typeface="Gill Sans"/>
                <a:ea typeface="Gill Sans"/>
                <a:cs typeface="Gill Sans"/>
                <a:sym typeface="Gill Sans"/>
              </a:rPr>
              <a:t> </a:t>
            </a:r>
            <a:endParaRPr b="0" i="0" sz="4300" u="none" cap="none" strike="noStrike">
              <a:solidFill>
                <a:srgbClr val="572314"/>
              </a:solidFill>
              <a:latin typeface="Gill Sans"/>
              <a:ea typeface="Gill Sans"/>
              <a:cs typeface="Gill Sans"/>
              <a:sym typeface="Gill Sans"/>
            </a:endParaRPr>
          </a:p>
        </p:txBody>
      </p:sp>
      <p:sp>
        <p:nvSpPr>
          <p:cNvPr id="543" name="Google Shape;543;p7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b="1" lang="en-AU"/>
              <a:t>Data transformation engines</a:t>
            </a:r>
            <a:r>
              <a:rPr lang="en-AU"/>
              <a:t> </a:t>
            </a:r>
            <a:endParaRPr/>
          </a:p>
          <a:p>
            <a:pPr indent="-282575" lvl="0" marL="365125" rtl="0" algn="l">
              <a:spcBef>
                <a:spcPts val="600"/>
              </a:spcBef>
              <a:spcAft>
                <a:spcPts val="0"/>
              </a:spcAft>
              <a:buSzPts val="2560"/>
              <a:buChar char="⚫"/>
            </a:pPr>
            <a:r>
              <a:rPr b="1" lang="en-AU"/>
              <a:t>Data capture through replication</a:t>
            </a:r>
            <a:r>
              <a:rPr lang="en-AU"/>
              <a:t> </a:t>
            </a:r>
            <a:endParaRPr/>
          </a:p>
          <a:p>
            <a:pPr indent="-282575" lvl="0" marL="365125" rtl="0" algn="l">
              <a:spcBef>
                <a:spcPts val="600"/>
              </a:spcBef>
              <a:spcAft>
                <a:spcPts val="0"/>
              </a:spcAft>
              <a:buSzPts val="2560"/>
              <a:buChar char="⚫"/>
            </a:pPr>
            <a:r>
              <a:rPr b="1" lang="en-AU"/>
              <a:t>Code generators</a:t>
            </a:r>
            <a:r>
              <a:rPr lang="en-AU"/>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8"/>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49" name="Google Shape;549;p78"/>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50" name="Google Shape;550;p78"/>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51" name="Google Shape;551;p78"/>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Loads</a:t>
            </a:r>
            <a:endParaRPr b="0" i="0" sz="4300" u="none" cap="none" strike="noStrike">
              <a:solidFill>
                <a:srgbClr val="572314"/>
              </a:solidFill>
              <a:latin typeface="Gill Sans"/>
              <a:ea typeface="Gill Sans"/>
              <a:cs typeface="Gill Sans"/>
              <a:sym typeface="Gill Sans"/>
            </a:endParaRPr>
          </a:p>
        </p:txBody>
      </p:sp>
      <p:sp>
        <p:nvSpPr>
          <p:cNvPr id="552" name="Google Shape;552;p78"/>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lnSpc>
                <a:spcPct val="90000"/>
              </a:lnSpc>
              <a:spcBef>
                <a:spcPts val="0"/>
              </a:spcBef>
              <a:spcAft>
                <a:spcPts val="0"/>
              </a:spcAft>
              <a:buSzPts val="2560"/>
              <a:buChar char="⚫"/>
            </a:pPr>
            <a:r>
              <a:rPr lang="en-AU"/>
              <a:t>After extraction, cleaning and validation data need to oad into the warehouse</a:t>
            </a:r>
            <a:endParaRPr/>
          </a:p>
          <a:p>
            <a:pPr indent="-282575" lvl="0" marL="365125" rtl="0" algn="l">
              <a:lnSpc>
                <a:spcPct val="90000"/>
              </a:lnSpc>
              <a:spcBef>
                <a:spcPts val="600"/>
              </a:spcBef>
              <a:spcAft>
                <a:spcPts val="0"/>
              </a:spcAft>
              <a:buSzPts val="2560"/>
              <a:buChar char="⚫"/>
            </a:pPr>
            <a:r>
              <a:rPr lang="en-AU"/>
              <a:t>Issues</a:t>
            </a:r>
            <a:endParaRPr/>
          </a:p>
          <a:p>
            <a:pPr indent="-236855" lvl="1" marL="640080" rtl="0" algn="l">
              <a:lnSpc>
                <a:spcPct val="90000"/>
              </a:lnSpc>
              <a:spcBef>
                <a:spcPts val="550"/>
              </a:spcBef>
              <a:spcAft>
                <a:spcPts val="0"/>
              </a:spcAft>
              <a:buSzPts val="2400"/>
              <a:buChar char="◦"/>
            </a:pPr>
            <a:r>
              <a:rPr lang="en-AU" sz="2400"/>
              <a:t>huge volumes of data to be loaded</a:t>
            </a:r>
            <a:endParaRPr sz="2400"/>
          </a:p>
          <a:p>
            <a:pPr indent="-236855" lvl="1" marL="640080" rtl="0" algn="l">
              <a:lnSpc>
                <a:spcPct val="90000"/>
              </a:lnSpc>
              <a:spcBef>
                <a:spcPts val="550"/>
              </a:spcBef>
              <a:spcAft>
                <a:spcPts val="0"/>
              </a:spcAft>
              <a:buSzPts val="2400"/>
              <a:buChar char="◦"/>
            </a:pPr>
            <a:r>
              <a:rPr lang="en-AU" sz="2400"/>
              <a:t>small time window available when warehouse can be taken off line (usually nights)</a:t>
            </a:r>
            <a:endParaRPr sz="2400"/>
          </a:p>
          <a:p>
            <a:pPr indent="-236855" lvl="1" marL="640080" rtl="0" algn="l">
              <a:lnSpc>
                <a:spcPct val="90000"/>
              </a:lnSpc>
              <a:spcBef>
                <a:spcPts val="550"/>
              </a:spcBef>
              <a:spcAft>
                <a:spcPts val="0"/>
              </a:spcAft>
              <a:buSzPts val="2400"/>
              <a:buChar char="◦"/>
            </a:pPr>
            <a:r>
              <a:rPr lang="en-AU" sz="2400"/>
              <a:t>when to build index and summary tables</a:t>
            </a:r>
            <a:endParaRPr sz="2400"/>
          </a:p>
          <a:p>
            <a:pPr indent="-236855" lvl="1" marL="640080" rtl="0" algn="l">
              <a:lnSpc>
                <a:spcPct val="90000"/>
              </a:lnSpc>
              <a:spcBef>
                <a:spcPts val="550"/>
              </a:spcBef>
              <a:spcAft>
                <a:spcPts val="0"/>
              </a:spcAft>
              <a:buSzPts val="2400"/>
              <a:buChar char="◦"/>
            </a:pPr>
            <a:r>
              <a:rPr lang="en-AU" sz="2400"/>
              <a:t>allow system administrators to monitor, cancel, resume, change load rates</a:t>
            </a:r>
            <a:endParaRPr sz="2400"/>
          </a:p>
          <a:p>
            <a:pPr indent="-236855" lvl="1" marL="640080" rtl="0" algn="l">
              <a:lnSpc>
                <a:spcPct val="90000"/>
              </a:lnSpc>
              <a:spcBef>
                <a:spcPts val="550"/>
              </a:spcBef>
              <a:spcAft>
                <a:spcPts val="0"/>
              </a:spcAft>
              <a:buSzPts val="2400"/>
              <a:buChar char="◦"/>
            </a:pPr>
            <a:r>
              <a:rPr lang="en-AU" sz="2400"/>
              <a:t>Recover gracefully -- restart after failure from where you were and without loss of data integrity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9"/>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58" name="Google Shape;558;p79"/>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59" name="Google Shape;559;p79"/>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60" name="Google Shape;560;p79"/>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Load phrases</a:t>
            </a:r>
            <a:endParaRPr b="0" i="0" sz="4300" u="none" cap="none" strike="noStrike">
              <a:solidFill>
                <a:srgbClr val="572314"/>
              </a:solidFill>
              <a:latin typeface="Gill Sans"/>
              <a:ea typeface="Gill Sans"/>
              <a:cs typeface="Gill Sans"/>
              <a:sym typeface="Gill Sans"/>
            </a:endParaRPr>
          </a:p>
        </p:txBody>
      </p:sp>
      <p:sp>
        <p:nvSpPr>
          <p:cNvPr id="561" name="Google Shape;561;p79"/>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spcBef>
                <a:spcPts val="0"/>
              </a:spcBef>
              <a:spcAft>
                <a:spcPts val="0"/>
              </a:spcAft>
              <a:buSzPts val="2560"/>
              <a:buChar char="⚫"/>
            </a:pPr>
            <a:r>
              <a:rPr lang="en-AU"/>
              <a:t>Load phrases</a:t>
            </a:r>
            <a:endParaRPr/>
          </a:p>
          <a:p>
            <a:pPr indent="-236855" lvl="1" marL="640080" rtl="0" algn="l">
              <a:spcBef>
                <a:spcPts val="550"/>
              </a:spcBef>
              <a:spcAft>
                <a:spcPts val="0"/>
              </a:spcAft>
              <a:buSzPts val="2800"/>
              <a:buChar char="◦"/>
            </a:pPr>
            <a:r>
              <a:rPr lang="en-AU"/>
              <a:t>Initial Load : Load whole data / sub loads</a:t>
            </a:r>
            <a:endParaRPr/>
          </a:p>
          <a:p>
            <a:pPr indent="-236855" lvl="1" marL="640080" rtl="0" algn="l">
              <a:spcBef>
                <a:spcPts val="550"/>
              </a:spcBef>
              <a:spcAft>
                <a:spcPts val="0"/>
              </a:spcAft>
              <a:buSzPts val="2800"/>
              <a:buChar char="◦"/>
            </a:pPr>
            <a:r>
              <a:rPr lang="en-AU"/>
              <a:t>Incremental Load : load the changes</a:t>
            </a:r>
            <a:endParaRPr/>
          </a:p>
          <a:p>
            <a:pPr indent="-236855" lvl="1" marL="640080" rtl="0" algn="l">
              <a:spcBef>
                <a:spcPts val="550"/>
              </a:spcBef>
              <a:spcAft>
                <a:spcPts val="0"/>
              </a:spcAft>
              <a:buSzPts val="2800"/>
              <a:buChar char="◦"/>
            </a:pPr>
            <a:r>
              <a:rPr lang="en-AU"/>
              <a:t>Full Refresh : rewriting whole data warehouse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300" u="none" cap="none" strike="noStrike">
                <a:solidFill>
                  <a:srgbClr val="572314"/>
                </a:solidFill>
                <a:latin typeface="Gill Sans"/>
                <a:ea typeface="Gill Sans"/>
                <a:cs typeface="Gill Sans"/>
                <a:sym typeface="Gill Sans"/>
              </a:rPr>
              <a:t>Load Techniques</a:t>
            </a:r>
            <a:br>
              <a:rPr b="0" i="0" lang="en-AU" sz="4300" u="none" cap="none" strike="noStrike">
                <a:solidFill>
                  <a:srgbClr val="572314"/>
                </a:solidFill>
                <a:latin typeface="Gill Sans"/>
                <a:ea typeface="Gill Sans"/>
                <a:cs typeface="Gill Sans"/>
                <a:sym typeface="Gill Sans"/>
              </a:rPr>
            </a:br>
            <a:endParaRPr b="0" i="0" sz="4300" u="none" cap="none" strike="noStrike">
              <a:solidFill>
                <a:srgbClr val="572314"/>
              </a:solidFill>
              <a:latin typeface="Gill Sans"/>
              <a:ea typeface="Gill Sans"/>
              <a:cs typeface="Gill Sans"/>
              <a:sym typeface="Gill Sans"/>
            </a:endParaRPr>
          </a:p>
        </p:txBody>
      </p:sp>
      <p:sp>
        <p:nvSpPr>
          <p:cNvPr id="567" name="Google Shape;567;p8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36855" lvl="1" marL="640080" rtl="0" algn="l">
              <a:spcBef>
                <a:spcPts val="0"/>
              </a:spcBef>
              <a:spcAft>
                <a:spcPts val="0"/>
              </a:spcAft>
              <a:buSzPts val="2800"/>
              <a:buChar char="◦"/>
            </a:pPr>
            <a:r>
              <a:rPr lang="en-AU"/>
              <a:t>Load</a:t>
            </a:r>
            <a:endParaRPr/>
          </a:p>
          <a:p>
            <a:pPr indent="-236855" lvl="1" marL="640080" rtl="0" algn="l">
              <a:spcBef>
                <a:spcPts val="550"/>
              </a:spcBef>
              <a:spcAft>
                <a:spcPts val="0"/>
              </a:spcAft>
              <a:buSzPts val="2800"/>
              <a:buChar char="◦"/>
            </a:pPr>
            <a:r>
              <a:rPr lang="en-AU"/>
              <a:t>Append</a:t>
            </a:r>
            <a:endParaRPr/>
          </a:p>
          <a:p>
            <a:pPr indent="-236855" lvl="1" marL="640080" rtl="0" algn="l">
              <a:spcBef>
                <a:spcPts val="550"/>
              </a:spcBef>
              <a:spcAft>
                <a:spcPts val="0"/>
              </a:spcAft>
              <a:buSzPts val="2800"/>
              <a:buChar char="◦"/>
            </a:pPr>
            <a:r>
              <a:rPr lang="en-AU"/>
              <a:t>Destructive merge</a:t>
            </a:r>
            <a:endParaRPr/>
          </a:p>
          <a:p>
            <a:pPr indent="-236855" lvl="1" marL="640080" rtl="0" algn="l">
              <a:spcBef>
                <a:spcPts val="550"/>
              </a:spcBef>
              <a:spcAft>
                <a:spcPts val="0"/>
              </a:spcAft>
              <a:buSzPts val="2800"/>
              <a:buChar char="◦"/>
            </a:pPr>
            <a:r>
              <a:rPr lang="en-AU"/>
              <a:t>Constructive merge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1"/>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73" name="Google Shape;573;p81"/>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74" name="Google Shape;574;p81"/>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75" name="Google Shape;575;p81"/>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Load Taxonomy</a:t>
            </a:r>
            <a:endParaRPr b="0" i="0" sz="4300" u="none" cap="none" strike="noStrike">
              <a:solidFill>
                <a:srgbClr val="572314"/>
              </a:solidFill>
              <a:latin typeface="Gill Sans"/>
              <a:ea typeface="Gill Sans"/>
              <a:cs typeface="Gill Sans"/>
              <a:sym typeface="Gill Sans"/>
            </a:endParaRPr>
          </a:p>
        </p:txBody>
      </p:sp>
      <p:sp>
        <p:nvSpPr>
          <p:cNvPr id="576" name="Google Shape;576;p81"/>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spcBef>
                <a:spcPts val="0"/>
              </a:spcBef>
              <a:spcAft>
                <a:spcPts val="0"/>
              </a:spcAft>
              <a:buSzPts val="2560"/>
              <a:buChar char="⚫"/>
            </a:pPr>
            <a:r>
              <a:rPr lang="en-AU"/>
              <a:t>Incremental versus Full loads</a:t>
            </a:r>
            <a:endParaRPr/>
          </a:p>
          <a:p>
            <a:pPr indent="-282575" lvl="0" marL="365125" rtl="0" algn="l">
              <a:spcBef>
                <a:spcPts val="600"/>
              </a:spcBef>
              <a:spcAft>
                <a:spcPts val="0"/>
              </a:spcAft>
              <a:buSzPts val="2560"/>
              <a:buChar char="⚫"/>
            </a:pPr>
            <a:r>
              <a:rPr lang="en-AU"/>
              <a:t>Online versus Offline loads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2"/>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82" name="Google Shape;582;p82"/>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83" name="Google Shape;583;p82"/>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84" name="Google Shape;584;p82"/>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Refresh</a:t>
            </a:r>
            <a:endParaRPr b="0" i="0" sz="4300" u="none" cap="none" strike="noStrike">
              <a:solidFill>
                <a:srgbClr val="572314"/>
              </a:solidFill>
              <a:latin typeface="Gill Sans"/>
              <a:ea typeface="Gill Sans"/>
              <a:cs typeface="Gill Sans"/>
              <a:sym typeface="Gill Sans"/>
            </a:endParaRPr>
          </a:p>
        </p:txBody>
      </p:sp>
      <p:sp>
        <p:nvSpPr>
          <p:cNvPr id="585" name="Google Shape;585;p82"/>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spcBef>
                <a:spcPts val="0"/>
              </a:spcBef>
              <a:spcAft>
                <a:spcPts val="0"/>
              </a:spcAft>
              <a:buSzPts val="2560"/>
              <a:buChar char="⚫"/>
            </a:pPr>
            <a:r>
              <a:rPr lang="en-AU"/>
              <a:t>Propagate updates on source data to the warehouse</a:t>
            </a:r>
            <a:endParaRPr/>
          </a:p>
          <a:p>
            <a:pPr indent="-282575" lvl="0" marL="365125" rtl="0" algn="l">
              <a:spcBef>
                <a:spcPts val="600"/>
              </a:spcBef>
              <a:spcAft>
                <a:spcPts val="0"/>
              </a:spcAft>
              <a:buSzPts val="2560"/>
              <a:buChar char="⚫"/>
            </a:pPr>
            <a:r>
              <a:rPr lang="en-AU"/>
              <a:t>Issues:</a:t>
            </a:r>
            <a:endParaRPr/>
          </a:p>
          <a:p>
            <a:pPr indent="-236855" lvl="1" marL="640080" rtl="0" algn="l">
              <a:spcBef>
                <a:spcPts val="550"/>
              </a:spcBef>
              <a:spcAft>
                <a:spcPts val="0"/>
              </a:spcAft>
              <a:buSzPts val="2800"/>
              <a:buChar char="◦"/>
            </a:pPr>
            <a:r>
              <a:rPr lang="en-AU"/>
              <a:t>when to refresh</a:t>
            </a:r>
            <a:endParaRPr/>
          </a:p>
          <a:p>
            <a:pPr indent="-236855" lvl="1" marL="640080" rtl="0" algn="l">
              <a:spcBef>
                <a:spcPts val="550"/>
              </a:spcBef>
              <a:spcAft>
                <a:spcPts val="0"/>
              </a:spcAft>
              <a:buSzPts val="2800"/>
              <a:buChar char="◦"/>
            </a:pPr>
            <a:r>
              <a:rPr lang="en-AU"/>
              <a:t>how to refresh -- refresh techniques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3"/>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91" name="Google Shape;591;p83"/>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When to Refresh?</a:t>
            </a:r>
            <a:endParaRPr b="0" i="0" sz="4300" u="none" cap="none" strike="noStrike">
              <a:solidFill>
                <a:srgbClr val="572314"/>
              </a:solidFill>
              <a:latin typeface="Gill Sans"/>
              <a:ea typeface="Gill Sans"/>
              <a:cs typeface="Gill Sans"/>
              <a:sym typeface="Gill Sans"/>
            </a:endParaRPr>
          </a:p>
        </p:txBody>
      </p:sp>
      <p:sp>
        <p:nvSpPr>
          <p:cNvPr id="592" name="Google Shape;592;p83"/>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lnSpc>
                <a:spcPct val="110000"/>
              </a:lnSpc>
              <a:spcBef>
                <a:spcPts val="0"/>
              </a:spcBef>
              <a:spcAft>
                <a:spcPts val="0"/>
              </a:spcAft>
              <a:buSzPts val="2240"/>
              <a:buChar char="⚫"/>
            </a:pPr>
            <a:r>
              <a:rPr lang="en-AU" sz="2800"/>
              <a:t>periodically (e.g., every night, every week) or after significant events</a:t>
            </a:r>
            <a:endParaRPr sz="2800"/>
          </a:p>
          <a:p>
            <a:pPr indent="-282575" lvl="0" marL="365125" rtl="0" algn="l">
              <a:lnSpc>
                <a:spcPct val="110000"/>
              </a:lnSpc>
              <a:spcBef>
                <a:spcPts val="600"/>
              </a:spcBef>
              <a:spcAft>
                <a:spcPts val="0"/>
              </a:spcAft>
              <a:buSzPts val="2240"/>
              <a:buChar char="⚫"/>
            </a:pPr>
            <a:r>
              <a:rPr lang="en-AU" sz="2800"/>
              <a:t>on every update: not warranted unless warehouse data require  current data (up to the minute stock quotes)</a:t>
            </a:r>
            <a:endParaRPr sz="2800"/>
          </a:p>
          <a:p>
            <a:pPr indent="-282575" lvl="0" marL="365125" rtl="0" algn="l">
              <a:lnSpc>
                <a:spcPct val="110000"/>
              </a:lnSpc>
              <a:spcBef>
                <a:spcPts val="600"/>
              </a:spcBef>
              <a:spcAft>
                <a:spcPts val="0"/>
              </a:spcAft>
              <a:buSzPts val="2240"/>
              <a:buChar char="⚫"/>
            </a:pPr>
            <a:r>
              <a:rPr lang="en-AU" sz="2800"/>
              <a:t>refresh policy set by administrator based on user needs and traffic</a:t>
            </a:r>
            <a:endParaRPr sz="2800"/>
          </a:p>
          <a:p>
            <a:pPr indent="-282575" lvl="0" marL="365125" rtl="0" algn="l">
              <a:lnSpc>
                <a:spcPct val="110000"/>
              </a:lnSpc>
              <a:spcBef>
                <a:spcPts val="600"/>
              </a:spcBef>
              <a:spcAft>
                <a:spcPts val="0"/>
              </a:spcAft>
              <a:buSzPts val="2240"/>
              <a:buChar char="⚫"/>
            </a:pPr>
            <a:r>
              <a:rPr lang="en-AU" sz="2800"/>
              <a:t>possibly different policies for different 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93750" y="-152400"/>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Plan</a:t>
            </a:r>
            <a:endParaRPr b="0" i="0" sz="4300" u="none" cap="none" strike="noStrike">
              <a:solidFill>
                <a:srgbClr val="572314"/>
              </a:solidFill>
              <a:latin typeface="Gill Sans"/>
              <a:ea typeface="Gill Sans"/>
              <a:cs typeface="Gill Sans"/>
              <a:sym typeface="Gill Sans"/>
            </a:endParaRPr>
          </a:p>
        </p:txBody>
      </p:sp>
      <p:sp>
        <p:nvSpPr>
          <p:cNvPr id="152" name="Google Shape;152;p21"/>
          <p:cNvSpPr txBox="1"/>
          <p:nvPr>
            <p:ph idx="1" type="body"/>
          </p:nvPr>
        </p:nvSpPr>
        <p:spPr>
          <a:xfrm>
            <a:off x="152400" y="762000"/>
            <a:ext cx="87820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1) Make high-level diagram of source-destination flow </a:t>
            </a:r>
            <a:endParaRPr/>
          </a:p>
          <a:p>
            <a:pPr indent="-282575" lvl="0" marL="365125" rtl="0" algn="l">
              <a:spcBef>
                <a:spcPts val="600"/>
              </a:spcBef>
              <a:spcAft>
                <a:spcPts val="0"/>
              </a:spcAft>
              <a:buSzPts val="2560"/>
              <a:buChar char="⚫"/>
            </a:pPr>
            <a:r>
              <a:rPr lang="en-AU"/>
              <a:t>2) Test, choose and implement ETL tool </a:t>
            </a:r>
            <a:endParaRPr/>
          </a:p>
          <a:p>
            <a:pPr indent="-282575" lvl="0" marL="365125" rtl="0" algn="l">
              <a:spcBef>
                <a:spcPts val="600"/>
              </a:spcBef>
              <a:spcAft>
                <a:spcPts val="0"/>
              </a:spcAft>
              <a:buSzPts val="2560"/>
              <a:buChar char="⚫"/>
            </a:pPr>
            <a:r>
              <a:rPr lang="en-AU"/>
              <a:t>3) Outline complex transformations, key generation and job sequence for every destination table Construction of dimensions</a:t>
            </a:r>
            <a:endParaRPr/>
          </a:p>
          <a:p>
            <a:pPr indent="-282575" lvl="0" marL="365125" rtl="0" algn="l">
              <a:spcBef>
                <a:spcPts val="600"/>
              </a:spcBef>
              <a:spcAft>
                <a:spcPts val="0"/>
              </a:spcAft>
              <a:buSzPts val="2560"/>
              <a:buChar char="⚫"/>
            </a:pPr>
            <a:r>
              <a:rPr lang="en-AU"/>
              <a:t> 4) Construct and test building static dimension 5) Construct and test change mechanisms for one dimension </a:t>
            </a:r>
            <a:endParaRPr/>
          </a:p>
          <a:p>
            <a:pPr indent="-282575" lvl="0" marL="365125" rtl="0" algn="l">
              <a:spcBef>
                <a:spcPts val="600"/>
              </a:spcBef>
              <a:spcAft>
                <a:spcPts val="0"/>
              </a:spcAft>
              <a:buSzPts val="2560"/>
              <a:buChar char="⚫"/>
            </a:pPr>
            <a:r>
              <a:rPr lang="en-AU"/>
              <a:t>6) Construct and test remaining dimension builds Construction of fact tables and automation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4"/>
          <p:cNvSpPr txBox="1"/>
          <p:nvPr>
            <p:ph idx="12" type="sldNum"/>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5A788"/>
              </a:buClr>
              <a:buSzPts val="1200"/>
              <a:buFont typeface="Arial"/>
              <a:buNone/>
            </a:pPr>
            <a:fld id="{00000000-1234-1234-1234-123412341234}" type="slidenum">
              <a:rPr lang="en-AU" sz="1200">
                <a:solidFill>
                  <a:srgbClr val="B5A788"/>
                </a:solidFill>
                <a:latin typeface="Arial"/>
                <a:ea typeface="Arial"/>
                <a:cs typeface="Arial"/>
                <a:sym typeface="Arial"/>
              </a:rPr>
              <a:t>‹#›</a:t>
            </a:fld>
            <a:endParaRPr sz="1200">
              <a:solidFill>
                <a:srgbClr val="B5A788"/>
              </a:solidFill>
              <a:latin typeface="Arial"/>
              <a:ea typeface="Arial"/>
              <a:cs typeface="Arial"/>
              <a:sym typeface="Arial"/>
            </a:endParaRPr>
          </a:p>
        </p:txBody>
      </p:sp>
      <p:sp>
        <p:nvSpPr>
          <p:cNvPr id="598" name="Google Shape;598;p84"/>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599" name="Google Shape;599;p84"/>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600" name="Google Shape;600;p84"/>
          <p:cNvSpPr txBox="1"/>
          <p:nvPr>
            <p:ph type="title"/>
          </p:nvPr>
        </p:nvSpPr>
        <p:spPr>
          <a:xfrm>
            <a:off x="1435100" y="274638"/>
            <a:ext cx="7499350" cy="1143000"/>
          </a:xfrm>
          <a:prstGeom prst="rect">
            <a:avLst/>
          </a:prstGeom>
          <a:noFill/>
          <a:ln>
            <a:noFill/>
          </a:ln>
        </p:spPr>
        <p:txBody>
          <a:bodyPr anchorCtr="0" anchor="ctr" bIns="44450" lIns="90475" spcFirstLastPara="1" rIns="90475" wrap="square" tIns="4445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Refresh Techniques</a:t>
            </a:r>
            <a:endParaRPr b="0" i="0" sz="4300" u="none" cap="none" strike="noStrike">
              <a:solidFill>
                <a:srgbClr val="572314"/>
              </a:solidFill>
              <a:latin typeface="Gill Sans"/>
              <a:ea typeface="Gill Sans"/>
              <a:cs typeface="Gill Sans"/>
              <a:sym typeface="Gill Sans"/>
            </a:endParaRPr>
          </a:p>
        </p:txBody>
      </p:sp>
      <p:sp>
        <p:nvSpPr>
          <p:cNvPr id="601" name="Google Shape;601;p84"/>
          <p:cNvSpPr txBox="1"/>
          <p:nvPr>
            <p:ph idx="1" type="body"/>
          </p:nvPr>
        </p:nvSpPr>
        <p:spPr>
          <a:xfrm>
            <a:off x="1435100" y="1447800"/>
            <a:ext cx="7499350" cy="4800600"/>
          </a:xfrm>
          <a:prstGeom prst="rect">
            <a:avLst/>
          </a:prstGeom>
          <a:noFill/>
          <a:ln>
            <a:noFill/>
          </a:ln>
        </p:spPr>
        <p:txBody>
          <a:bodyPr anchorCtr="0" anchor="t" bIns="44450" lIns="90475" spcFirstLastPara="1" rIns="90475" wrap="square" tIns="44450">
            <a:noAutofit/>
          </a:bodyPr>
          <a:lstStyle/>
          <a:p>
            <a:pPr indent="-282575" lvl="0" marL="365125" rtl="0" algn="l">
              <a:spcBef>
                <a:spcPts val="0"/>
              </a:spcBef>
              <a:spcAft>
                <a:spcPts val="0"/>
              </a:spcAft>
              <a:buSzPts val="2560"/>
              <a:buChar char="⚫"/>
            </a:pPr>
            <a:r>
              <a:rPr lang="en-AU"/>
              <a:t>Full Extract from base tables</a:t>
            </a:r>
            <a:endParaRPr/>
          </a:p>
          <a:p>
            <a:pPr indent="-236855" lvl="1" marL="640080" rtl="0" algn="l">
              <a:spcBef>
                <a:spcPts val="550"/>
              </a:spcBef>
              <a:spcAft>
                <a:spcPts val="0"/>
              </a:spcAft>
              <a:buSzPts val="2800"/>
              <a:buChar char="◦"/>
            </a:pPr>
            <a:r>
              <a:rPr lang="en-AU"/>
              <a:t>read entire source table: too expensive</a:t>
            </a:r>
            <a:endParaRPr/>
          </a:p>
          <a:p>
            <a:pPr indent="-236855" lvl="1" marL="640080" rtl="0" algn="l">
              <a:spcBef>
                <a:spcPts val="550"/>
              </a:spcBef>
              <a:spcAft>
                <a:spcPts val="0"/>
              </a:spcAft>
              <a:buSzPts val="2800"/>
              <a:buChar char="◦"/>
            </a:pPr>
            <a:r>
              <a:rPr lang="en-AU"/>
              <a:t>maybe the only choice for legacy systems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5"/>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Building Data Warehouse</a:t>
            </a:r>
            <a:endParaRPr b="0" i="0" sz="4300" u="none" cap="none" strike="noStrike">
              <a:solidFill>
                <a:srgbClr val="572314"/>
              </a:solidFill>
              <a:latin typeface="Gill Sans"/>
              <a:ea typeface="Gill Sans"/>
              <a:cs typeface="Gill Sans"/>
              <a:sym typeface="Gill Sans"/>
            </a:endParaRPr>
          </a:p>
        </p:txBody>
      </p:sp>
      <p:sp>
        <p:nvSpPr>
          <p:cNvPr id="607" name="Google Shape;607;p8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560"/>
              <a:buChar char="⚫"/>
            </a:pPr>
            <a:r>
              <a:rPr lang="en-AU"/>
              <a:t>Data Selection</a:t>
            </a:r>
            <a:endParaRPr/>
          </a:p>
          <a:p>
            <a:pPr indent="-282575" lvl="0" marL="365125" rtl="0" algn="l">
              <a:lnSpc>
                <a:spcPct val="90000"/>
              </a:lnSpc>
              <a:spcBef>
                <a:spcPts val="600"/>
              </a:spcBef>
              <a:spcAft>
                <a:spcPts val="0"/>
              </a:spcAft>
              <a:buSzPts val="2560"/>
              <a:buChar char="⚫"/>
            </a:pPr>
            <a:r>
              <a:rPr lang="en-AU"/>
              <a:t>Data Preprocessing</a:t>
            </a:r>
            <a:endParaRPr/>
          </a:p>
          <a:p>
            <a:pPr indent="-236855" lvl="1" marL="640080" rtl="0" algn="l">
              <a:lnSpc>
                <a:spcPct val="90000"/>
              </a:lnSpc>
              <a:spcBef>
                <a:spcPts val="550"/>
              </a:spcBef>
              <a:spcAft>
                <a:spcPts val="0"/>
              </a:spcAft>
              <a:buSzPts val="2800"/>
              <a:buChar char="◦"/>
            </a:pPr>
            <a:r>
              <a:rPr lang="en-AU"/>
              <a:t>Fill missing values</a:t>
            </a:r>
            <a:endParaRPr/>
          </a:p>
          <a:p>
            <a:pPr indent="-236855" lvl="1" marL="640080" rtl="0" algn="l">
              <a:lnSpc>
                <a:spcPct val="90000"/>
              </a:lnSpc>
              <a:spcBef>
                <a:spcPts val="550"/>
              </a:spcBef>
              <a:spcAft>
                <a:spcPts val="0"/>
              </a:spcAft>
              <a:buSzPts val="2800"/>
              <a:buChar char="◦"/>
            </a:pPr>
            <a:r>
              <a:rPr lang="en-AU"/>
              <a:t>Remove inconsistency</a:t>
            </a:r>
            <a:endParaRPr/>
          </a:p>
          <a:p>
            <a:pPr indent="-282575" lvl="0" marL="365125" rtl="0" algn="l">
              <a:lnSpc>
                <a:spcPct val="90000"/>
              </a:lnSpc>
              <a:spcBef>
                <a:spcPts val="600"/>
              </a:spcBef>
              <a:spcAft>
                <a:spcPts val="0"/>
              </a:spcAft>
              <a:buSzPts val="2560"/>
              <a:buChar char="⚫"/>
            </a:pPr>
            <a:r>
              <a:rPr lang="en-AU"/>
              <a:t>Data Transformation &amp; Integration</a:t>
            </a:r>
            <a:endParaRPr/>
          </a:p>
          <a:p>
            <a:pPr indent="-282575" lvl="0" marL="365125" rtl="0" algn="l">
              <a:lnSpc>
                <a:spcPct val="90000"/>
              </a:lnSpc>
              <a:spcBef>
                <a:spcPts val="600"/>
              </a:spcBef>
              <a:spcAft>
                <a:spcPts val="0"/>
              </a:spcAft>
              <a:buSzPts val="2560"/>
              <a:buChar char="⚫"/>
            </a:pPr>
            <a:r>
              <a:rPr lang="en-AU"/>
              <a:t>Data Loading</a:t>
            </a:r>
            <a:endParaRPr/>
          </a:p>
          <a:p>
            <a:pPr indent="-282575" lvl="0" marL="365125" rtl="0" algn="l">
              <a:lnSpc>
                <a:spcPct val="90000"/>
              </a:lnSpc>
              <a:spcBef>
                <a:spcPts val="600"/>
              </a:spcBef>
              <a:spcAft>
                <a:spcPts val="0"/>
              </a:spcAft>
              <a:buSzPts val="2560"/>
              <a:buFont typeface="Noto Sans Symbols"/>
              <a:buNone/>
            </a:pPr>
            <a:r>
              <a:rPr lang="en-AU"/>
              <a:t>    </a:t>
            </a:r>
            <a:r>
              <a:rPr lang="en-AU" sz="2800"/>
              <a:t>Data in warehouse is stored in form of fact tables and dimension tables.</a:t>
            </a:r>
            <a:endParaRPr sz="2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6"/>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Case Study</a:t>
            </a:r>
            <a:endParaRPr b="0" i="0" sz="4000" u="none" cap="none" strike="noStrike">
              <a:solidFill>
                <a:srgbClr val="572314"/>
              </a:solidFill>
              <a:latin typeface="Gill Sans"/>
              <a:ea typeface="Gill Sans"/>
              <a:cs typeface="Gill Sans"/>
              <a:sym typeface="Gill Sans"/>
            </a:endParaRPr>
          </a:p>
        </p:txBody>
      </p:sp>
      <p:sp>
        <p:nvSpPr>
          <p:cNvPr id="613" name="Google Shape;613;p86"/>
          <p:cNvSpPr txBox="1"/>
          <p:nvPr>
            <p:ph idx="1" type="body"/>
          </p:nvPr>
        </p:nvSpPr>
        <p:spPr>
          <a:xfrm>
            <a:off x="762000" y="1600200"/>
            <a:ext cx="7772400" cy="411480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2240"/>
              <a:buChar char="⚫"/>
            </a:pPr>
            <a:r>
              <a:rPr lang="en-AU" sz="2800"/>
              <a:t>Afco Foods &amp; Beverages is a new company which produces dairy,bread and meat products with production unit located at Baroda.</a:t>
            </a:r>
            <a:endParaRPr sz="2800"/>
          </a:p>
          <a:p>
            <a:pPr indent="-282575" lvl="0" marL="365125" rtl="0" algn="l">
              <a:lnSpc>
                <a:spcPct val="90000"/>
              </a:lnSpc>
              <a:spcBef>
                <a:spcPts val="600"/>
              </a:spcBef>
              <a:spcAft>
                <a:spcPts val="0"/>
              </a:spcAft>
              <a:buSzPts val="2240"/>
              <a:buChar char="⚫"/>
            </a:pPr>
            <a:r>
              <a:rPr lang="en-AU" sz="2800"/>
              <a:t>There products are sold in North,North West and Western region of India.</a:t>
            </a:r>
            <a:endParaRPr sz="2800"/>
          </a:p>
          <a:p>
            <a:pPr indent="-282575" lvl="0" marL="365125" rtl="0" algn="l">
              <a:lnSpc>
                <a:spcPct val="90000"/>
              </a:lnSpc>
              <a:spcBef>
                <a:spcPts val="600"/>
              </a:spcBef>
              <a:spcAft>
                <a:spcPts val="0"/>
              </a:spcAft>
              <a:buSzPts val="2240"/>
              <a:buChar char="⚫"/>
            </a:pPr>
            <a:r>
              <a:rPr lang="en-AU" sz="2800"/>
              <a:t>They have sales units at Mumbai, Pune , Ahemdabad ,Delhi and Baroda.</a:t>
            </a:r>
            <a:endParaRPr sz="2800"/>
          </a:p>
          <a:p>
            <a:pPr indent="-282575" lvl="0" marL="365125" rtl="0" algn="l">
              <a:lnSpc>
                <a:spcPct val="90000"/>
              </a:lnSpc>
              <a:spcBef>
                <a:spcPts val="600"/>
              </a:spcBef>
              <a:spcAft>
                <a:spcPts val="0"/>
              </a:spcAft>
              <a:buSzPts val="2240"/>
              <a:buChar char="⚫"/>
            </a:pPr>
            <a:r>
              <a:rPr lang="en-AU" sz="2800"/>
              <a:t>The President of the company wants sales information.</a:t>
            </a:r>
            <a:endParaRPr sz="2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7"/>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Information</a:t>
            </a:r>
            <a:endParaRPr b="0" i="0" sz="4000" u="none" cap="none" strike="noStrike">
              <a:solidFill>
                <a:srgbClr val="572314"/>
              </a:solidFill>
              <a:latin typeface="Gill Sans"/>
              <a:ea typeface="Gill Sans"/>
              <a:cs typeface="Gill Sans"/>
              <a:sym typeface="Gill Sans"/>
            </a:endParaRPr>
          </a:p>
        </p:txBody>
      </p:sp>
      <p:sp>
        <p:nvSpPr>
          <p:cNvPr id="620" name="Google Shape;620;p87"/>
          <p:cNvSpPr txBox="1"/>
          <p:nvPr/>
        </p:nvSpPr>
        <p:spPr>
          <a:xfrm>
            <a:off x="838200" y="1905000"/>
            <a:ext cx="43116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The number of units sold.</a:t>
            </a:r>
            <a:endParaRPr b="0" i="0" sz="1800" u="none" cap="none" strike="noStrike">
              <a:solidFill>
                <a:schemeClr val="dk1"/>
              </a:solidFill>
              <a:latin typeface="Arial"/>
              <a:ea typeface="Arial"/>
              <a:cs typeface="Arial"/>
              <a:sym typeface="Arial"/>
            </a:endParaRPr>
          </a:p>
        </p:txBody>
      </p:sp>
      <p:sp>
        <p:nvSpPr>
          <p:cNvPr id="621" name="Google Shape;621;p87"/>
          <p:cNvSpPr txBox="1"/>
          <p:nvPr/>
        </p:nvSpPr>
        <p:spPr>
          <a:xfrm>
            <a:off x="838200" y="2590800"/>
            <a:ext cx="641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113</a:t>
            </a:r>
            <a:endParaRPr b="0" i="0" sz="1800" u="none" cap="none" strike="noStrike">
              <a:solidFill>
                <a:schemeClr val="dk1"/>
              </a:solidFill>
              <a:latin typeface="Arial"/>
              <a:ea typeface="Arial"/>
              <a:cs typeface="Arial"/>
              <a:sym typeface="Arial"/>
            </a:endParaRPr>
          </a:p>
        </p:txBody>
      </p:sp>
      <p:sp>
        <p:nvSpPr>
          <p:cNvPr id="622" name="Google Shape;622;p87"/>
          <p:cNvSpPr txBox="1"/>
          <p:nvPr/>
        </p:nvSpPr>
        <p:spPr>
          <a:xfrm>
            <a:off x="838200" y="3505200"/>
            <a:ext cx="54689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The number of units sold over time</a:t>
            </a:r>
            <a:endParaRPr b="0" i="0" sz="1800" u="none" cap="none" strike="noStrike">
              <a:solidFill>
                <a:schemeClr val="dk1"/>
              </a:solidFill>
              <a:latin typeface="Arial"/>
              <a:ea typeface="Arial"/>
              <a:cs typeface="Arial"/>
              <a:sym typeface="Arial"/>
            </a:endParaRPr>
          </a:p>
        </p:txBody>
      </p:sp>
      <p:graphicFrame>
        <p:nvGraphicFramePr>
          <p:cNvPr id="623" name="Google Shape;623;p87"/>
          <p:cNvGraphicFramePr/>
          <p:nvPr/>
        </p:nvGraphicFramePr>
        <p:xfrm>
          <a:off x="990600" y="4572000"/>
          <a:ext cx="3000000" cy="3000000"/>
        </p:xfrm>
        <a:graphic>
          <a:graphicData uri="http://schemas.openxmlformats.org/drawingml/2006/table">
            <a:tbl>
              <a:tblPr>
                <a:noFill/>
                <a:tableStyleId>{170597F7-888C-4215-A4CA-077FA04D5065}</a:tableStyleId>
              </a:tblPr>
              <a:tblGrid>
                <a:gridCol w="1828800"/>
                <a:gridCol w="1828800"/>
                <a:gridCol w="1828800"/>
                <a:gridCol w="1828800"/>
              </a:tblGrid>
              <a:tr h="39655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February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March</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April</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72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14</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41</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33</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25</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8"/>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Sales Information</a:t>
            </a:r>
            <a:endParaRPr b="0" i="0" sz="4000" u="none" cap="none" strike="noStrike">
              <a:solidFill>
                <a:srgbClr val="572314"/>
              </a:solidFill>
              <a:latin typeface="Gill Sans"/>
              <a:ea typeface="Gill Sans"/>
              <a:cs typeface="Gill Sans"/>
              <a:sym typeface="Gill Sans"/>
            </a:endParaRPr>
          </a:p>
        </p:txBody>
      </p:sp>
      <p:sp>
        <p:nvSpPr>
          <p:cNvPr id="629" name="Google Shape;629;p88"/>
          <p:cNvSpPr txBox="1"/>
          <p:nvPr/>
        </p:nvSpPr>
        <p:spPr>
          <a:xfrm>
            <a:off x="898525" y="1489075"/>
            <a:ext cx="706755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 The number of items sold for each product with</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time</a:t>
            </a:r>
            <a:endParaRPr b="0" i="0" sz="1800" u="none" cap="none" strike="noStrike">
              <a:solidFill>
                <a:schemeClr val="dk1"/>
              </a:solidFill>
              <a:latin typeface="Arial"/>
              <a:ea typeface="Arial"/>
              <a:cs typeface="Arial"/>
              <a:sym typeface="Arial"/>
            </a:endParaRPr>
          </a:p>
        </p:txBody>
      </p:sp>
      <p:graphicFrame>
        <p:nvGraphicFramePr>
          <p:cNvPr id="630" name="Google Shape;630;p88"/>
          <p:cNvGraphicFramePr/>
          <p:nvPr/>
        </p:nvGraphicFramePr>
        <p:xfrm>
          <a:off x="990600" y="2743200"/>
          <a:ext cx="3000000" cy="3000000"/>
        </p:xfrm>
        <a:graphic>
          <a:graphicData uri="http://schemas.openxmlformats.org/drawingml/2006/table">
            <a:tbl>
              <a:tblPr>
                <a:noFill/>
                <a:tableStyleId>{170597F7-888C-4215-A4CA-077FA04D5065}</a:tableStyleId>
              </a:tblPr>
              <a:tblGrid>
                <a:gridCol w="1600200"/>
                <a:gridCol w="533400"/>
                <a:gridCol w="609600"/>
                <a:gridCol w="609600"/>
                <a:gridCol w="609600"/>
              </a:tblGrid>
              <a:tr h="419100">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Feb</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Mar</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Apr</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17</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8</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5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Swiss Rolls</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8</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25</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21</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31" name="Google Shape;631;p88"/>
          <p:cNvSpPr/>
          <p:nvPr/>
        </p:nvSpPr>
        <p:spPr>
          <a:xfrm>
            <a:off x="6553200" y="2743200"/>
            <a:ext cx="1905000" cy="20574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632" name="Google Shape;632;p88"/>
          <p:cNvSpPr txBox="1"/>
          <p:nvPr/>
        </p:nvSpPr>
        <p:spPr>
          <a:xfrm>
            <a:off x="7391400" y="5029200"/>
            <a:ext cx="9525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Product </a:t>
            </a:r>
            <a:endParaRPr b="0" i="0" sz="1800" u="none" cap="none" strike="noStrike">
              <a:solidFill>
                <a:schemeClr val="dk1"/>
              </a:solidFill>
              <a:latin typeface="Arial"/>
              <a:ea typeface="Arial"/>
              <a:cs typeface="Arial"/>
              <a:sym typeface="Arial"/>
            </a:endParaRPr>
          </a:p>
        </p:txBody>
      </p:sp>
      <p:cxnSp>
        <p:nvCxnSpPr>
          <p:cNvPr id="633" name="Google Shape;633;p88"/>
          <p:cNvCxnSpPr/>
          <p:nvPr/>
        </p:nvCxnSpPr>
        <p:spPr>
          <a:xfrm>
            <a:off x="6553200" y="4953000"/>
            <a:ext cx="838200" cy="0"/>
          </a:xfrm>
          <a:prstGeom prst="straightConnector1">
            <a:avLst/>
          </a:prstGeom>
          <a:noFill/>
          <a:ln cap="flat" cmpd="sng" w="9525">
            <a:solidFill>
              <a:schemeClr val="dk1"/>
            </a:solidFill>
            <a:prstDash val="solid"/>
            <a:round/>
            <a:headEnd len="sm" w="sm" type="none"/>
            <a:tailEnd len="med" w="med" type="triangle"/>
          </a:ln>
        </p:spPr>
      </p:cxnSp>
      <p:cxnSp>
        <p:nvCxnSpPr>
          <p:cNvPr id="634" name="Google Shape;634;p88"/>
          <p:cNvCxnSpPr/>
          <p:nvPr/>
        </p:nvCxnSpPr>
        <p:spPr>
          <a:xfrm rot="10800000">
            <a:off x="6324600" y="4038600"/>
            <a:ext cx="0" cy="609600"/>
          </a:xfrm>
          <a:prstGeom prst="straightConnector1">
            <a:avLst/>
          </a:prstGeom>
          <a:noFill/>
          <a:ln cap="flat" cmpd="sng" w="9525">
            <a:solidFill>
              <a:schemeClr val="dk1"/>
            </a:solidFill>
            <a:prstDash val="solid"/>
            <a:round/>
            <a:headEnd len="sm" w="sm" type="none"/>
            <a:tailEnd len="med" w="med" type="triangle"/>
          </a:ln>
        </p:spPr>
      </p:cxnSp>
      <p:sp>
        <p:nvSpPr>
          <p:cNvPr id="635" name="Google Shape;635;p88"/>
          <p:cNvSpPr txBox="1"/>
          <p:nvPr/>
        </p:nvSpPr>
        <p:spPr>
          <a:xfrm rot="-5476348">
            <a:off x="5792788" y="4264025"/>
            <a:ext cx="666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Time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9"/>
          <p:cNvSpPr txBox="1"/>
          <p:nvPr>
            <p:ph type="title"/>
          </p:nvPr>
        </p:nvSpPr>
        <p:spPr>
          <a:xfrm>
            <a:off x="685800" y="228600"/>
            <a:ext cx="8229600" cy="914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Information</a:t>
            </a:r>
            <a:endParaRPr b="0" i="0" sz="4000" u="none" cap="none" strike="noStrike">
              <a:solidFill>
                <a:srgbClr val="572314"/>
              </a:solidFill>
              <a:latin typeface="Gill Sans"/>
              <a:ea typeface="Gill Sans"/>
              <a:cs typeface="Gill Sans"/>
              <a:sym typeface="Gill Sans"/>
            </a:endParaRPr>
          </a:p>
        </p:txBody>
      </p:sp>
      <p:sp>
        <p:nvSpPr>
          <p:cNvPr id="641" name="Google Shape;641;p89"/>
          <p:cNvSpPr/>
          <p:nvPr/>
        </p:nvSpPr>
        <p:spPr>
          <a:xfrm>
            <a:off x="762000" y="1600200"/>
            <a:ext cx="7620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The number of items sold in each City for each product with time</a:t>
            </a:r>
            <a:endParaRPr b="0" i="0" sz="1800" u="none" cap="none" strike="noStrike">
              <a:solidFill>
                <a:schemeClr val="dk1"/>
              </a:solidFill>
              <a:latin typeface="Arial"/>
              <a:ea typeface="Arial"/>
              <a:cs typeface="Arial"/>
              <a:sym typeface="Arial"/>
            </a:endParaRPr>
          </a:p>
        </p:txBody>
      </p:sp>
      <p:graphicFrame>
        <p:nvGraphicFramePr>
          <p:cNvPr id="642" name="Google Shape;642;p89"/>
          <p:cNvGraphicFramePr/>
          <p:nvPr/>
        </p:nvGraphicFramePr>
        <p:xfrm>
          <a:off x="838200" y="2438400"/>
          <a:ext cx="3000000" cy="3000000"/>
        </p:xfrm>
        <a:graphic>
          <a:graphicData uri="http://schemas.openxmlformats.org/drawingml/2006/table">
            <a:tbl>
              <a:tblPr>
                <a:noFill/>
                <a:tableStyleId>{170597F7-888C-4215-A4CA-077FA04D5065}</a:tableStyleId>
              </a:tblPr>
              <a:tblGrid>
                <a:gridCol w="1066800"/>
                <a:gridCol w="1524000"/>
                <a:gridCol w="685800"/>
                <a:gridCol w="609600"/>
                <a:gridCol w="685800"/>
                <a:gridCol w="609600"/>
              </a:tblGrid>
              <a:tr h="396225">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Feb</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Mar</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Apr</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3500">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25">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Swiss Rolls</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6</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Pune</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00">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8</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Swiss Rolls</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9</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15</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43" name="Google Shape;643;p89"/>
          <p:cNvSpPr/>
          <p:nvPr/>
        </p:nvSpPr>
        <p:spPr>
          <a:xfrm>
            <a:off x="7010400" y="3276600"/>
            <a:ext cx="1676400" cy="1676400"/>
          </a:xfrm>
          <a:prstGeom prst="cube">
            <a:avLst>
              <a:gd fmla="val 25000" name="adj"/>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644" name="Google Shape;644;p89"/>
          <p:cNvSpPr txBox="1"/>
          <p:nvPr/>
        </p:nvSpPr>
        <p:spPr>
          <a:xfrm>
            <a:off x="7696200" y="5029200"/>
            <a:ext cx="8953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Product</a:t>
            </a:r>
            <a:endParaRPr b="0" i="0" sz="1800" u="none" cap="none" strike="noStrike">
              <a:solidFill>
                <a:schemeClr val="dk1"/>
              </a:solidFill>
              <a:latin typeface="Arial"/>
              <a:ea typeface="Arial"/>
              <a:cs typeface="Arial"/>
              <a:sym typeface="Arial"/>
            </a:endParaRPr>
          </a:p>
        </p:txBody>
      </p:sp>
      <p:cxnSp>
        <p:nvCxnSpPr>
          <p:cNvPr id="645" name="Google Shape;645;p89"/>
          <p:cNvCxnSpPr/>
          <p:nvPr/>
        </p:nvCxnSpPr>
        <p:spPr>
          <a:xfrm>
            <a:off x="7010400" y="5105400"/>
            <a:ext cx="609600" cy="0"/>
          </a:xfrm>
          <a:prstGeom prst="straightConnector1">
            <a:avLst/>
          </a:prstGeom>
          <a:noFill/>
          <a:ln cap="flat" cmpd="sng" w="9525">
            <a:solidFill>
              <a:schemeClr val="dk1"/>
            </a:solidFill>
            <a:prstDash val="solid"/>
            <a:round/>
            <a:headEnd len="sm" w="sm" type="none"/>
            <a:tailEnd len="med" w="med" type="triangle"/>
          </a:ln>
        </p:spPr>
      </p:cxnSp>
      <p:cxnSp>
        <p:nvCxnSpPr>
          <p:cNvPr id="646" name="Google Shape;646;p89"/>
          <p:cNvCxnSpPr/>
          <p:nvPr/>
        </p:nvCxnSpPr>
        <p:spPr>
          <a:xfrm rot="10800000">
            <a:off x="6858000" y="4495800"/>
            <a:ext cx="0" cy="457200"/>
          </a:xfrm>
          <a:prstGeom prst="straightConnector1">
            <a:avLst/>
          </a:prstGeom>
          <a:noFill/>
          <a:ln cap="flat" cmpd="sng" w="9525">
            <a:solidFill>
              <a:schemeClr val="dk1"/>
            </a:solidFill>
            <a:prstDash val="solid"/>
            <a:round/>
            <a:headEnd len="sm" w="sm" type="none"/>
            <a:tailEnd len="med" w="med" type="triangle"/>
          </a:ln>
        </p:spPr>
      </p:cxnSp>
      <p:cxnSp>
        <p:nvCxnSpPr>
          <p:cNvPr id="647" name="Google Shape;647;p89"/>
          <p:cNvCxnSpPr/>
          <p:nvPr/>
        </p:nvCxnSpPr>
        <p:spPr>
          <a:xfrm flipH="1" rot="10800000">
            <a:off x="6934200" y="3200400"/>
            <a:ext cx="228600" cy="304800"/>
          </a:xfrm>
          <a:prstGeom prst="straightConnector1">
            <a:avLst/>
          </a:prstGeom>
          <a:noFill/>
          <a:ln cap="flat" cmpd="sng" w="9525">
            <a:solidFill>
              <a:schemeClr val="dk1"/>
            </a:solidFill>
            <a:prstDash val="solid"/>
            <a:round/>
            <a:headEnd len="sm" w="sm" type="none"/>
            <a:tailEnd len="med" w="med" type="triangle"/>
          </a:ln>
        </p:spPr>
      </p:cxnSp>
      <p:sp>
        <p:nvSpPr>
          <p:cNvPr id="648" name="Google Shape;648;p89"/>
          <p:cNvSpPr txBox="1"/>
          <p:nvPr/>
        </p:nvSpPr>
        <p:spPr>
          <a:xfrm rot="-5400000">
            <a:off x="6402388" y="4035425"/>
            <a:ext cx="666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Time</a:t>
            </a:r>
            <a:endParaRPr b="0" i="0" sz="1800" u="none" cap="none" strike="noStrike">
              <a:solidFill>
                <a:schemeClr val="dk1"/>
              </a:solidFill>
              <a:latin typeface="Arial"/>
              <a:ea typeface="Arial"/>
              <a:cs typeface="Arial"/>
              <a:sym typeface="Arial"/>
            </a:endParaRPr>
          </a:p>
        </p:txBody>
      </p:sp>
      <p:sp>
        <p:nvSpPr>
          <p:cNvPr id="649" name="Google Shape;649;p89"/>
          <p:cNvSpPr txBox="1"/>
          <p:nvPr/>
        </p:nvSpPr>
        <p:spPr>
          <a:xfrm rot="18996">
            <a:off x="7010400" y="2819400"/>
            <a:ext cx="100012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City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0"/>
          <p:cNvSpPr txBox="1"/>
          <p:nvPr>
            <p:ph type="title"/>
          </p:nvPr>
        </p:nvSpPr>
        <p:spPr>
          <a:xfrm>
            <a:off x="685800" y="304800"/>
            <a:ext cx="7772400" cy="762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Information</a:t>
            </a:r>
            <a:endParaRPr b="0" i="0" sz="4000" u="none" cap="none" strike="noStrike">
              <a:solidFill>
                <a:srgbClr val="572314"/>
              </a:solidFill>
              <a:latin typeface="Gill Sans"/>
              <a:ea typeface="Gill Sans"/>
              <a:cs typeface="Gill Sans"/>
              <a:sym typeface="Gill Sans"/>
            </a:endParaRPr>
          </a:p>
        </p:txBody>
      </p:sp>
      <p:sp>
        <p:nvSpPr>
          <p:cNvPr id="655" name="Google Shape;655;p90"/>
          <p:cNvSpPr/>
          <p:nvPr/>
        </p:nvSpPr>
        <p:spPr>
          <a:xfrm>
            <a:off x="838200" y="1676400"/>
            <a:ext cx="8097838"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Report: The number of items sold and income in each region for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each product with time.</a:t>
            </a:r>
            <a:endParaRPr b="0" i="0" sz="1800" u="none" cap="none" strike="noStrike">
              <a:solidFill>
                <a:schemeClr val="dk1"/>
              </a:solidFill>
              <a:latin typeface="Arial"/>
              <a:ea typeface="Arial"/>
              <a:cs typeface="Arial"/>
              <a:sym typeface="Arial"/>
            </a:endParaRPr>
          </a:p>
        </p:txBody>
      </p:sp>
      <p:graphicFrame>
        <p:nvGraphicFramePr>
          <p:cNvPr id="656" name="Google Shape;656;p90"/>
          <p:cNvGraphicFramePr/>
          <p:nvPr/>
        </p:nvGraphicFramePr>
        <p:xfrm>
          <a:off x="914400" y="3200400"/>
          <a:ext cx="3000000" cy="3000000"/>
        </p:xfrm>
        <a:graphic>
          <a:graphicData uri="http://schemas.openxmlformats.org/drawingml/2006/table">
            <a:tbl>
              <a:tblPr>
                <a:noFill/>
                <a:tableStyleId>{170597F7-888C-4215-A4CA-077FA04D5065}</a:tableStyleId>
              </a:tblPr>
              <a:tblGrid>
                <a:gridCol w="990600"/>
                <a:gridCol w="1600200"/>
                <a:gridCol w="685800"/>
                <a:gridCol w="685800"/>
                <a:gridCol w="762000"/>
                <a:gridCol w="457200"/>
                <a:gridCol w="838200"/>
                <a:gridCol w="609600"/>
                <a:gridCol w="762000"/>
                <a:gridCol w="533400"/>
              </a:tblGrid>
              <a:tr h="365750">
                <a:tc gridSpan="2" rowSpan="2">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hMerge="1"/>
                <a:tc gridSpan="2">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Jan</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Feb</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Mar</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Apr</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365750">
                <a:tc gridSpan="2" vMerge="1"/>
                <a:tc hMerge="1" vMerge="1"/>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Rs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U</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Rs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U</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Rs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U</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Rs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U</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2700">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Mumbai</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Wheat Bread</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7.44</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24.80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3500">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Cheese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7.95</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42.40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15.90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00">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Swiss Rolls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7.32</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4</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29.98</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10.98</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950">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Pune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Wheat Bread</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7.44</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17.36</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150">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Cheese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7.95</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3</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21.20</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8</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Swiss Rolls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7.32</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4</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16.47</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9</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27.45</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rPr b="0" i="0" lang="en-AU" sz="1800" u="none" cap="none" strike="noStrike">
                          <a:solidFill>
                            <a:schemeClr val="dk1"/>
                          </a:solidFill>
                          <a:latin typeface="Times New Roman"/>
                          <a:ea typeface="Times New Roman"/>
                          <a:cs typeface="Times New Roman"/>
                          <a:sym typeface="Times New Roman"/>
                        </a:rPr>
                        <a:t>15</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44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1"/>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Measures &amp; Dimensions</a:t>
            </a:r>
            <a:endParaRPr b="0" i="0" sz="4000" u="none" cap="none" strike="noStrike">
              <a:solidFill>
                <a:srgbClr val="572314"/>
              </a:solidFill>
              <a:latin typeface="Gill Sans"/>
              <a:ea typeface="Gill Sans"/>
              <a:cs typeface="Gill Sans"/>
              <a:sym typeface="Gill Sans"/>
            </a:endParaRPr>
          </a:p>
        </p:txBody>
      </p:sp>
      <p:sp>
        <p:nvSpPr>
          <p:cNvPr id="662" name="Google Shape;662;p9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Measure – Units sold, Amount.</a:t>
            </a:r>
            <a:endParaRPr/>
          </a:p>
          <a:p>
            <a:pPr indent="-282575" lvl="0" marL="365125" rtl="0" algn="l">
              <a:spcBef>
                <a:spcPts val="600"/>
              </a:spcBef>
              <a:spcAft>
                <a:spcPts val="0"/>
              </a:spcAft>
              <a:buSzPts val="2560"/>
              <a:buChar char="⚫"/>
            </a:pPr>
            <a:r>
              <a:rPr lang="en-AU"/>
              <a:t>Dimensions – Product,Time,Region.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graphicFrame>
        <p:nvGraphicFramePr>
          <p:cNvPr id="668" name="Google Shape;668;p92"/>
          <p:cNvGraphicFramePr/>
          <p:nvPr/>
        </p:nvGraphicFramePr>
        <p:xfrm>
          <a:off x="1143000" y="2133600"/>
          <a:ext cx="3000000" cy="3000000"/>
        </p:xfrm>
        <a:graphic>
          <a:graphicData uri="http://schemas.openxmlformats.org/drawingml/2006/table">
            <a:tbl>
              <a:tblPr>
                <a:noFill/>
                <a:tableStyleId>{170597F7-888C-4215-A4CA-077FA04D5065}</a:tableStyleId>
              </a:tblPr>
              <a:tblGrid>
                <a:gridCol w="1554175"/>
                <a:gridCol w="1554150"/>
                <a:gridCol w="1555750"/>
                <a:gridCol w="974725"/>
                <a:gridCol w="1219200"/>
              </a:tblGrid>
              <a:tr h="4569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City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Month</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Units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Rupees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7.95</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7.32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Pune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7.95</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15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Pune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Cheese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January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7.32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Swiss Rolls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February</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42.40</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69" name="Google Shape;669;p92"/>
          <p:cNvSpPr txBox="1"/>
          <p:nvPr/>
        </p:nvSpPr>
        <p:spPr>
          <a:xfrm>
            <a:off x="1066800" y="1524000"/>
            <a:ext cx="14763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Fact Table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3"/>
          <p:cNvSpPr txBox="1"/>
          <p:nvPr>
            <p:ph type="title"/>
          </p:nvPr>
        </p:nvSpPr>
        <p:spPr>
          <a:xfrm>
            <a:off x="685800" y="609600"/>
            <a:ext cx="7772400" cy="8382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graphicFrame>
        <p:nvGraphicFramePr>
          <p:cNvPr id="675" name="Google Shape;675;p93"/>
          <p:cNvGraphicFramePr/>
          <p:nvPr/>
        </p:nvGraphicFramePr>
        <p:xfrm>
          <a:off x="1828800" y="2133600"/>
          <a:ext cx="3000000" cy="3000000"/>
        </p:xfrm>
        <a:graphic>
          <a:graphicData uri="http://schemas.openxmlformats.org/drawingml/2006/table">
            <a:tbl>
              <a:tblPr>
                <a:noFill/>
                <a:tableStyleId>{170597F7-888C-4215-A4CA-077FA04D5065}</a:tableStyleId>
              </a:tblPr>
              <a:tblGrid>
                <a:gridCol w="1066800"/>
                <a:gridCol w="1143000"/>
                <a:gridCol w="1371600"/>
                <a:gridCol w="838200"/>
                <a:gridCol w="990600"/>
              </a:tblGrid>
              <a:tr h="4569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City_ID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Prod_ID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Month</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Units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Rupees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589</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7.95</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1218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7.32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589</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3</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7.95</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15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1218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7.32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589</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2/1/1998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16</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42.40</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t/>
            </a:r>
            <a:endParaRPr b="0" i="0" sz="4300" u="none" cap="none" strike="noStrike">
              <a:solidFill>
                <a:srgbClr val="572314"/>
              </a:solidFill>
              <a:latin typeface="Gill Sans"/>
              <a:ea typeface="Gill Sans"/>
              <a:cs typeface="Gill Sans"/>
              <a:sym typeface="Gill Sans"/>
            </a:endParaRPr>
          </a:p>
        </p:txBody>
      </p:sp>
      <p:sp>
        <p:nvSpPr>
          <p:cNvPr id="158" name="Google Shape;158;p2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0" lvl="0" marL="82550" marR="0" rtl="0" algn="l">
              <a:lnSpc>
                <a:spcPct val="100000"/>
              </a:lnSpc>
              <a:spcBef>
                <a:spcPts val="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7) Construct and test initial fact table build 8) Construct and test incremental update 9) Construct and test aggregate build </a:t>
            </a:r>
            <a:endParaRPr b="0" i="0" sz="3200" u="none" cap="none" strike="noStrike">
              <a:solidFill>
                <a:schemeClr val="dk1"/>
              </a:solidFill>
              <a:latin typeface="Gill Sans"/>
              <a:ea typeface="Gill Sans"/>
              <a:cs typeface="Gill Sans"/>
              <a:sym typeface="Gill Sans"/>
            </a:endParaRPr>
          </a:p>
          <a:p>
            <a:pPr indent="0" lvl="0" marL="82550" marR="0" rtl="0" algn="l">
              <a:lnSpc>
                <a:spcPct val="100000"/>
              </a:lnSpc>
              <a:spcBef>
                <a:spcPts val="60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10) Design, construct, and test ETL automation </a:t>
            </a:r>
            <a:endParaRPr b="0" i="0" sz="3200" u="none" cap="none" strike="noStrike">
              <a:solidFill>
                <a:schemeClr val="dk1"/>
              </a:solidFill>
              <a:latin typeface="Gill Sans"/>
              <a:ea typeface="Gill Sans"/>
              <a:cs typeface="Gill Sans"/>
              <a:sym typeface="Gill Sans"/>
            </a:endParaRPr>
          </a:p>
          <a:p>
            <a:pPr indent="-120015" lvl="0" marL="365125" marR="0" rtl="0" algn="l">
              <a:lnSpc>
                <a:spcPct val="10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4"/>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sp>
        <p:nvSpPr>
          <p:cNvPr id="681" name="Google Shape;681;p94"/>
          <p:cNvSpPr txBox="1"/>
          <p:nvPr/>
        </p:nvSpPr>
        <p:spPr>
          <a:xfrm>
            <a:off x="1219200" y="1752600"/>
            <a:ext cx="3432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Product Dimension Tables</a:t>
            </a:r>
            <a:endParaRPr b="0" i="0" sz="1800" u="none" cap="none" strike="noStrike">
              <a:solidFill>
                <a:schemeClr val="dk1"/>
              </a:solidFill>
              <a:latin typeface="Arial"/>
              <a:ea typeface="Arial"/>
              <a:cs typeface="Arial"/>
              <a:sym typeface="Arial"/>
            </a:endParaRPr>
          </a:p>
        </p:txBody>
      </p:sp>
      <p:graphicFrame>
        <p:nvGraphicFramePr>
          <p:cNvPr id="682" name="Google Shape;682;p94"/>
          <p:cNvGraphicFramePr/>
          <p:nvPr/>
        </p:nvGraphicFramePr>
        <p:xfrm>
          <a:off x="1143000" y="2362200"/>
          <a:ext cx="3000000" cy="3000000"/>
        </p:xfrm>
        <a:graphic>
          <a:graphicData uri="http://schemas.openxmlformats.org/drawingml/2006/table">
            <a:tbl>
              <a:tblPr>
                <a:noFill/>
                <a:tableStyleId>{170597F7-888C-4215-A4CA-077FA04D5065}</a:tableStyleId>
              </a:tblPr>
              <a:tblGrid>
                <a:gridCol w="1447800"/>
                <a:gridCol w="2438400"/>
                <a:gridCol w="2743200"/>
              </a:tblGrid>
              <a:tr h="4570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Prod_ID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Product_Name</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Product_Category_ID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589</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Wheat Bread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517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590</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White Bread</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2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288</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Coconut Cookies</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83" name="Google Shape;683;p94"/>
          <p:cNvGraphicFramePr/>
          <p:nvPr/>
        </p:nvGraphicFramePr>
        <p:xfrm>
          <a:off x="1143000" y="4572000"/>
          <a:ext cx="3000000" cy="3000000"/>
        </p:xfrm>
        <a:graphic>
          <a:graphicData uri="http://schemas.openxmlformats.org/drawingml/2006/table">
            <a:tbl>
              <a:tblPr>
                <a:noFill/>
                <a:tableStyleId>{170597F7-888C-4215-A4CA-077FA04D5065}</a:tableStyleId>
              </a:tblPr>
              <a:tblGrid>
                <a:gridCol w="2438400"/>
                <a:gridCol w="2133600"/>
              </a:tblGrid>
              <a:tr h="4574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Product_Category_Id</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Product_Category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4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Bread</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55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Cookies</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5"/>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sp>
        <p:nvSpPr>
          <p:cNvPr id="689" name="Google Shape;689;p95"/>
          <p:cNvSpPr txBox="1"/>
          <p:nvPr/>
        </p:nvSpPr>
        <p:spPr>
          <a:xfrm>
            <a:off x="914400" y="1524000"/>
            <a:ext cx="32448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AU" sz="1800" u="none" cap="none" strike="noStrike">
                <a:solidFill>
                  <a:schemeClr val="dk1"/>
                </a:solidFill>
                <a:latin typeface="Arial"/>
                <a:ea typeface="Arial"/>
                <a:cs typeface="Arial"/>
                <a:sym typeface="Arial"/>
              </a:rPr>
              <a:t>Region Dimension Table</a:t>
            </a:r>
            <a:endParaRPr b="0" i="0" sz="1800" u="none" cap="none" strike="noStrike">
              <a:solidFill>
                <a:schemeClr val="dk1"/>
              </a:solidFill>
              <a:latin typeface="Arial"/>
              <a:ea typeface="Arial"/>
              <a:cs typeface="Arial"/>
              <a:sym typeface="Arial"/>
            </a:endParaRPr>
          </a:p>
        </p:txBody>
      </p:sp>
      <p:graphicFrame>
        <p:nvGraphicFramePr>
          <p:cNvPr id="690" name="Google Shape;690;p95"/>
          <p:cNvGraphicFramePr/>
          <p:nvPr/>
        </p:nvGraphicFramePr>
        <p:xfrm>
          <a:off x="990600" y="2438400"/>
          <a:ext cx="3000000" cy="3000000"/>
        </p:xfrm>
        <a:graphic>
          <a:graphicData uri="http://schemas.openxmlformats.org/drawingml/2006/table">
            <a:tbl>
              <a:tblPr>
                <a:noFill/>
                <a:tableStyleId>{170597F7-888C-4215-A4CA-077FA04D5065}</a:tableStyleId>
              </a:tblPr>
              <a:tblGrid>
                <a:gridCol w="1924050"/>
                <a:gridCol w="1924050"/>
                <a:gridCol w="1924050"/>
                <a:gridCol w="1924050"/>
              </a:tblGrid>
              <a:tr h="53365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City_ID</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City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Region</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Country</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400">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Mumbai</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West</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India</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425">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2</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Pune</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NorthWest</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600"/>
                        <a:buFont typeface="Noto Sans Symbols"/>
                        <a:buNone/>
                      </a:pPr>
                      <a:r>
                        <a:rPr b="0" i="0" lang="en-AU" sz="2000" u="none" cap="none" strike="noStrike">
                          <a:solidFill>
                            <a:schemeClr val="dk1"/>
                          </a:solidFill>
                          <a:latin typeface="Times New Roman"/>
                          <a:ea typeface="Times New Roman"/>
                          <a:cs typeface="Times New Roman"/>
                          <a:sym typeface="Times New Roman"/>
                        </a:rPr>
                        <a:t>India</a:t>
                      </a:r>
                      <a:endParaRPr b="0" i="0" sz="2000" u="none" cap="none" strike="noStrike">
                        <a:solidFill>
                          <a:schemeClr val="dk1"/>
                        </a:solidFill>
                        <a:latin typeface="Times New Roman"/>
                        <a:ea typeface="Times New Roman"/>
                        <a:cs typeface="Times New Roman"/>
                        <a:sym typeface="Times New Roman"/>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6"/>
          <p:cNvSpPr txBox="1"/>
          <p:nvPr>
            <p:ph type="title"/>
          </p:nvPr>
        </p:nvSpPr>
        <p:spPr>
          <a:xfrm>
            <a:off x="990600" y="533400"/>
            <a:ext cx="7772400" cy="6858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0" i="0" lang="en-AU" sz="4000" u="none" cap="none" strike="noStrike">
                <a:solidFill>
                  <a:srgbClr val="572314"/>
                </a:solidFill>
                <a:latin typeface="Gill Sans"/>
                <a:ea typeface="Gill Sans"/>
                <a:cs typeface="Gill Sans"/>
                <a:sym typeface="Gill Sans"/>
              </a:rPr>
              <a:t>Sales Data Warehouse Model</a:t>
            </a:r>
            <a:endParaRPr b="0" i="0" sz="4000" u="none" cap="none" strike="noStrike">
              <a:solidFill>
                <a:srgbClr val="572314"/>
              </a:solidFill>
              <a:latin typeface="Gill Sans"/>
              <a:ea typeface="Gill Sans"/>
              <a:cs typeface="Gill Sans"/>
              <a:sym typeface="Gill Sans"/>
            </a:endParaRPr>
          </a:p>
        </p:txBody>
      </p:sp>
      <p:sp>
        <p:nvSpPr>
          <p:cNvPr id="696" name="Google Shape;696;p96"/>
          <p:cNvSpPr/>
          <p:nvPr/>
        </p:nvSpPr>
        <p:spPr>
          <a:xfrm>
            <a:off x="2347913" y="3200400"/>
            <a:ext cx="1600200" cy="1066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Sales Fact</a:t>
            </a:r>
            <a:endParaRPr b="0" i="0" sz="2000" u="none" cap="none" strike="noStrike">
              <a:solidFill>
                <a:schemeClr val="dk1"/>
              </a:solidFill>
              <a:latin typeface="Arial"/>
              <a:ea typeface="Arial"/>
              <a:cs typeface="Arial"/>
              <a:sym typeface="Arial"/>
            </a:endParaRPr>
          </a:p>
        </p:txBody>
      </p:sp>
      <p:sp>
        <p:nvSpPr>
          <p:cNvPr id="697" name="Google Shape;697;p96"/>
          <p:cNvSpPr/>
          <p:nvPr/>
        </p:nvSpPr>
        <p:spPr>
          <a:xfrm>
            <a:off x="1447800" y="4953000"/>
            <a:ext cx="1676400" cy="9144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Region</a:t>
            </a:r>
            <a:endParaRPr b="0" i="0" sz="2000" u="none" cap="none" strike="noStrike">
              <a:solidFill>
                <a:schemeClr val="dk1"/>
              </a:solidFill>
              <a:latin typeface="Arial"/>
              <a:ea typeface="Arial"/>
              <a:cs typeface="Arial"/>
              <a:sym typeface="Arial"/>
            </a:endParaRPr>
          </a:p>
        </p:txBody>
      </p:sp>
      <p:cxnSp>
        <p:nvCxnSpPr>
          <p:cNvPr id="698" name="Google Shape;698;p96"/>
          <p:cNvCxnSpPr/>
          <p:nvPr/>
        </p:nvCxnSpPr>
        <p:spPr>
          <a:xfrm flipH="1">
            <a:off x="2286000" y="4267200"/>
            <a:ext cx="823913" cy="685800"/>
          </a:xfrm>
          <a:prstGeom prst="straightConnector1">
            <a:avLst/>
          </a:prstGeom>
          <a:noFill/>
          <a:ln cap="flat" cmpd="sng" w="9525">
            <a:solidFill>
              <a:schemeClr val="dk1"/>
            </a:solidFill>
            <a:prstDash val="solid"/>
            <a:round/>
            <a:headEnd len="sm" w="sm" type="none"/>
            <a:tailEnd len="med" w="med" type="triangle"/>
          </a:ln>
        </p:spPr>
      </p:cxnSp>
      <p:sp>
        <p:nvSpPr>
          <p:cNvPr id="699" name="Google Shape;699;p96"/>
          <p:cNvSpPr/>
          <p:nvPr/>
        </p:nvSpPr>
        <p:spPr>
          <a:xfrm>
            <a:off x="4495800" y="3200400"/>
            <a:ext cx="1524000" cy="1066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Product</a:t>
            </a:r>
            <a:endParaRPr b="0" i="0" sz="2000" u="none" cap="none" strike="noStrike">
              <a:solidFill>
                <a:schemeClr val="dk1"/>
              </a:solidFill>
              <a:latin typeface="Arial"/>
              <a:ea typeface="Arial"/>
              <a:cs typeface="Arial"/>
              <a:sym typeface="Arial"/>
            </a:endParaRPr>
          </a:p>
        </p:txBody>
      </p:sp>
      <p:sp>
        <p:nvSpPr>
          <p:cNvPr id="700" name="Google Shape;700;p96"/>
          <p:cNvSpPr/>
          <p:nvPr/>
        </p:nvSpPr>
        <p:spPr>
          <a:xfrm>
            <a:off x="6553200" y="3200400"/>
            <a:ext cx="1524000" cy="1066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Product</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Category</a:t>
            </a:r>
            <a:endParaRPr b="0" i="0" sz="2000" u="none" cap="none" strike="noStrike">
              <a:solidFill>
                <a:schemeClr val="dk1"/>
              </a:solidFill>
              <a:latin typeface="Arial"/>
              <a:ea typeface="Arial"/>
              <a:cs typeface="Arial"/>
              <a:sym typeface="Arial"/>
            </a:endParaRPr>
          </a:p>
        </p:txBody>
      </p:sp>
      <p:cxnSp>
        <p:nvCxnSpPr>
          <p:cNvPr id="701" name="Google Shape;701;p96"/>
          <p:cNvCxnSpPr/>
          <p:nvPr/>
        </p:nvCxnSpPr>
        <p:spPr>
          <a:xfrm>
            <a:off x="3948113" y="3733800"/>
            <a:ext cx="533400" cy="0"/>
          </a:xfrm>
          <a:prstGeom prst="straightConnector1">
            <a:avLst/>
          </a:prstGeom>
          <a:noFill/>
          <a:ln cap="flat" cmpd="sng" w="9525">
            <a:solidFill>
              <a:schemeClr val="dk1"/>
            </a:solidFill>
            <a:prstDash val="solid"/>
            <a:round/>
            <a:headEnd len="sm" w="sm" type="none"/>
            <a:tailEnd len="med" w="med" type="triangle"/>
          </a:ln>
        </p:spPr>
      </p:cxnSp>
      <p:cxnSp>
        <p:nvCxnSpPr>
          <p:cNvPr id="702" name="Google Shape;702;p96"/>
          <p:cNvCxnSpPr/>
          <p:nvPr/>
        </p:nvCxnSpPr>
        <p:spPr>
          <a:xfrm>
            <a:off x="6019800" y="3733800"/>
            <a:ext cx="533400" cy="0"/>
          </a:xfrm>
          <a:prstGeom prst="straightConnector1">
            <a:avLst/>
          </a:prstGeom>
          <a:noFill/>
          <a:ln cap="flat" cmpd="sng" w="9525">
            <a:solidFill>
              <a:schemeClr val="dk1"/>
            </a:solidFill>
            <a:prstDash val="solid"/>
            <a:round/>
            <a:headEnd len="sm" w="sm" type="none"/>
            <a:tailEnd len="med" w="med" type="triangle"/>
          </a:ln>
        </p:spPr>
      </p:cxnSp>
      <p:sp>
        <p:nvSpPr>
          <p:cNvPr id="703" name="Google Shape;703;p96"/>
          <p:cNvSpPr/>
          <p:nvPr/>
        </p:nvSpPr>
        <p:spPr>
          <a:xfrm>
            <a:off x="1447800" y="1600200"/>
            <a:ext cx="1676400" cy="9144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rPr b="0" i="0" lang="en-AU" sz="2000" u="none" cap="none" strike="noStrike">
                <a:solidFill>
                  <a:schemeClr val="dk1"/>
                </a:solidFill>
                <a:latin typeface="Arial"/>
                <a:ea typeface="Arial"/>
                <a:cs typeface="Arial"/>
                <a:sym typeface="Arial"/>
              </a:rPr>
              <a:t>Time</a:t>
            </a:r>
            <a:endParaRPr b="0" i="0" sz="2000" u="none" cap="none" strike="noStrike">
              <a:solidFill>
                <a:schemeClr val="dk1"/>
              </a:solidFill>
              <a:latin typeface="Arial"/>
              <a:ea typeface="Arial"/>
              <a:cs typeface="Arial"/>
              <a:sym typeface="Arial"/>
            </a:endParaRPr>
          </a:p>
        </p:txBody>
      </p:sp>
      <p:cxnSp>
        <p:nvCxnSpPr>
          <p:cNvPr id="704" name="Google Shape;704;p96"/>
          <p:cNvCxnSpPr/>
          <p:nvPr/>
        </p:nvCxnSpPr>
        <p:spPr>
          <a:xfrm>
            <a:off x="2286000" y="2514600"/>
            <a:ext cx="762000" cy="685800"/>
          </a:xfrm>
          <a:prstGeom prst="straightConnector1">
            <a:avLst/>
          </a:prstGeom>
          <a:noFill/>
          <a:ln cap="flat" cmpd="sng" w="9525">
            <a:solidFill>
              <a:schemeClr val="dk1"/>
            </a:solidFill>
            <a:prstDash val="solid"/>
            <a:round/>
            <a:headEnd len="med" w="med" type="triangle"/>
            <a:tailEnd len="sm" w="sm"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7"/>
          <p:cNvSpPr txBox="1"/>
          <p:nvPr>
            <p:ph type="title"/>
          </p:nvPr>
        </p:nvSpPr>
        <p:spPr>
          <a:xfrm>
            <a:off x="1435100" y="274638"/>
            <a:ext cx="7499350" cy="71596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572314"/>
              </a:buClr>
              <a:buSzPct val="100000"/>
              <a:buFont typeface="Gill Sans"/>
              <a:buNone/>
            </a:pPr>
            <a:r>
              <a:rPr b="1" i="0" lang="en-AU" sz="4400" u="sng" cap="none" strike="noStrike">
                <a:solidFill>
                  <a:srgbClr val="572314"/>
                </a:solidFill>
                <a:latin typeface="Gill Sans"/>
                <a:ea typeface="Gill Sans"/>
                <a:cs typeface="Gill Sans"/>
                <a:sym typeface="Gill Sans"/>
              </a:rPr>
              <a:t>ETL </a:t>
            </a:r>
            <a:r>
              <a:rPr b="1" i="0" lang="en-AU" sz="4400" u="sng" cap="none" strike="noStrike">
                <a:solidFill>
                  <a:schemeClr val="hlink"/>
                </a:solidFill>
                <a:latin typeface="Gill Sans"/>
                <a:ea typeface="Gill Sans"/>
                <a:cs typeface="Gill Sans"/>
                <a:sym typeface="Gill Sans"/>
                <a:hlinkClick r:id="rId3"/>
              </a:rPr>
              <a:t>Testing Challenges</a:t>
            </a:r>
            <a:r>
              <a:rPr b="1" i="0" lang="en-AU" sz="4400" u="sng" cap="none" strike="noStrike">
                <a:solidFill>
                  <a:srgbClr val="572314"/>
                </a:solidFill>
                <a:latin typeface="Gill Sans"/>
                <a:ea typeface="Gill Sans"/>
                <a:cs typeface="Gill Sans"/>
                <a:sym typeface="Gill Sans"/>
              </a:rPr>
              <a:t>:</a:t>
            </a:r>
            <a:br>
              <a:rPr b="0" i="0" lang="en-AU" sz="4400" u="none" cap="none" strike="noStrike">
                <a:solidFill>
                  <a:srgbClr val="572314"/>
                </a:solidFill>
                <a:latin typeface="Gill Sans"/>
                <a:ea typeface="Gill Sans"/>
                <a:cs typeface="Gill Sans"/>
                <a:sym typeface="Gill Sans"/>
              </a:rPr>
            </a:br>
            <a:endParaRPr b="0" i="0" sz="4300" u="none" cap="none" strike="noStrike">
              <a:solidFill>
                <a:srgbClr val="572314"/>
              </a:solidFill>
              <a:latin typeface="Gill Sans"/>
              <a:ea typeface="Gill Sans"/>
              <a:cs typeface="Gill Sans"/>
              <a:sym typeface="Gill Sans"/>
            </a:endParaRPr>
          </a:p>
        </p:txBody>
      </p:sp>
      <p:sp>
        <p:nvSpPr>
          <p:cNvPr id="710" name="Google Shape;710;p97"/>
          <p:cNvSpPr/>
          <p:nvPr/>
        </p:nvSpPr>
        <p:spPr>
          <a:xfrm>
            <a:off x="990600" y="1066800"/>
            <a:ext cx="8153400" cy="48942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rPr b="0" i="0" lang="en-AU" sz="2400" u="sng" cap="none" strike="noStrike">
                <a:solidFill>
                  <a:schemeClr val="dk1"/>
                </a:solidFill>
                <a:latin typeface="Arial"/>
                <a:ea typeface="Arial"/>
                <a:cs typeface="Arial"/>
                <a:sym typeface="Arial"/>
              </a:rPr>
              <a:t>ETL testing is quite different from conventional testing. There are many challenges we faced while performing data warehouse testing. Here is the list of few ETL testing challenges </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Incompatible and duplicate data.</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Loss of data during ETL process.</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Unavailability of inclusive test bed.</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Testers have no privileges to execute ETL jobs by their own.</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Volume and complexity of data is very huge.</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Fault in business process and procedures.</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Trouble acquiring and building test data.</a:t>
            </a:r>
            <a:br>
              <a:rPr b="0" i="0" lang="en-AU" sz="2400" u="sng" cap="none" strike="noStrike">
                <a:solidFill>
                  <a:schemeClr val="dk1"/>
                </a:solidFill>
                <a:latin typeface="Arial"/>
                <a:ea typeface="Arial"/>
                <a:cs typeface="Arial"/>
                <a:sym typeface="Arial"/>
              </a:rPr>
            </a:br>
            <a:r>
              <a:rPr b="0" i="0" lang="en-AU" sz="2400" u="sng" cap="none" strike="noStrike">
                <a:solidFill>
                  <a:schemeClr val="dk1"/>
                </a:solidFill>
                <a:latin typeface="Arial"/>
                <a:ea typeface="Arial"/>
                <a:cs typeface="Arial"/>
                <a:sym typeface="Arial"/>
              </a:rPr>
              <a:t>- Missing business flow information.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98"/>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1CA1C2"/>
              </a:buClr>
              <a:buSzPts val="4300"/>
              <a:buFont typeface="Gill Sans"/>
              <a:buNone/>
            </a:pPr>
            <a:r>
              <a:rPr b="0" i="0" lang="en-AU" sz="4300" u="none" cap="none" strike="noStrike">
                <a:solidFill>
                  <a:srgbClr val="1CA1C2"/>
                </a:solidFill>
                <a:latin typeface="Gill Sans"/>
                <a:ea typeface="Gill Sans"/>
                <a:cs typeface="Gill Sans"/>
                <a:sym typeface="Gill Sans"/>
              </a:rPr>
              <a:t>ETL Tools</a:t>
            </a:r>
            <a:endParaRPr b="0" i="0" sz="4300" u="none" cap="none" strike="noStrike">
              <a:solidFill>
                <a:srgbClr val="1CA1C2"/>
              </a:solidFill>
              <a:latin typeface="Gill Sans"/>
              <a:ea typeface="Gill Sans"/>
              <a:cs typeface="Gill Sans"/>
              <a:sym typeface="Gill Sans"/>
            </a:endParaRPr>
          </a:p>
        </p:txBody>
      </p:sp>
      <p:sp>
        <p:nvSpPr>
          <p:cNvPr id="717" name="Google Shape;717;p98"/>
          <p:cNvSpPr txBox="1"/>
          <p:nvPr>
            <p:ph idx="1" type="body"/>
          </p:nvPr>
        </p:nvSpPr>
        <p:spPr>
          <a:xfrm>
            <a:off x="952500" y="1417638"/>
            <a:ext cx="8153400" cy="5105400"/>
          </a:xfrm>
          <a:prstGeom prst="rect">
            <a:avLst/>
          </a:prstGeom>
          <a:noFill/>
          <a:ln>
            <a:noFill/>
          </a:ln>
        </p:spPr>
        <p:txBody>
          <a:bodyPr anchorCtr="0" anchor="t" bIns="45700" lIns="91425" spcFirstLastPara="1" rIns="91425" wrap="square" tIns="45700">
            <a:normAutofit/>
          </a:bodyPr>
          <a:lstStyle/>
          <a:p>
            <a:pPr indent="-320039" lvl="0" marL="438785" marR="0" rtl="0" algn="l">
              <a:lnSpc>
                <a:spcPct val="100000"/>
              </a:lnSpc>
              <a:spcBef>
                <a:spcPts val="0"/>
              </a:spcBef>
              <a:spcAft>
                <a:spcPts val="0"/>
              </a:spcAft>
              <a:buClr>
                <a:schemeClr val="accent1"/>
              </a:buClr>
              <a:buSzPts val="2560"/>
              <a:buFont typeface="Noto Sans Symbols"/>
              <a:buChar char="◼"/>
            </a:pPr>
            <a:r>
              <a:rPr b="0" i="0" lang="en-AU" sz="3200" u="none" cap="none" strike="noStrike">
                <a:solidFill>
                  <a:srgbClr val="296C7D"/>
                </a:solidFill>
                <a:latin typeface="Gill Sans"/>
                <a:ea typeface="Gill Sans"/>
                <a:cs typeface="Gill Sans"/>
                <a:sym typeface="Gill Sans"/>
              </a:rPr>
              <a:t>From big vendors :</a:t>
            </a:r>
            <a:endParaRPr b="0" i="0" sz="3200" u="none" cap="none" strike="noStrike">
              <a:solidFill>
                <a:srgbClr val="296C7D"/>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	-Oracle Warehouse Builder</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	-IBM DB2 Warehouse Manager</a:t>
            </a:r>
            <a:endParaRPr b="0" i="0" sz="3200" u="none" cap="none" strike="noStrike">
              <a:solidFill>
                <a:schemeClr val="dk1"/>
              </a:solidFill>
              <a:latin typeface="Gill Sans"/>
              <a:ea typeface="Gill Sans"/>
              <a:cs typeface="Gill Sans"/>
              <a:sym typeface="Gill Sans"/>
            </a:endParaRPr>
          </a:p>
          <a:p>
            <a:pPr indent="-320040" lvl="0" marL="438785" marR="0" rtl="0" algn="l">
              <a:lnSpc>
                <a:spcPct val="100000"/>
              </a:lnSpc>
              <a:spcBef>
                <a:spcPts val="0"/>
              </a:spcBef>
              <a:spcAft>
                <a:spcPts val="0"/>
              </a:spcAft>
              <a:buClr>
                <a:schemeClr val="accent1"/>
              </a:buClr>
              <a:buSzPts val="2560"/>
              <a:buFont typeface="Noto Sans Symbols"/>
              <a:buNone/>
            </a:pPr>
            <a:r>
              <a:rPr b="0" i="0" lang="en-AU" sz="3200" u="none" cap="none" strike="noStrike">
                <a:solidFill>
                  <a:schemeClr val="dk1"/>
                </a:solidFill>
                <a:latin typeface="Gill Sans"/>
                <a:ea typeface="Gill Sans"/>
                <a:cs typeface="Gill Sans"/>
                <a:sym typeface="Gill Sans"/>
              </a:rPr>
              <a:t>	-Microsoft Integration Services</a:t>
            </a:r>
            <a:endParaRPr b="0" i="0" sz="3200" u="none" cap="none" strike="noStrike">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1066800" y="-152400"/>
            <a:ext cx="749935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2314"/>
              </a:buClr>
              <a:buSzPts val="4300"/>
              <a:buFont typeface="Gill Sans"/>
              <a:buNone/>
            </a:pPr>
            <a:r>
              <a:rPr b="0" i="0" lang="en-AU" sz="4300" u="none" cap="none" strike="noStrike">
                <a:solidFill>
                  <a:srgbClr val="572314"/>
                </a:solidFill>
                <a:latin typeface="Gill Sans"/>
                <a:ea typeface="Gill Sans"/>
                <a:cs typeface="Gill Sans"/>
                <a:sym typeface="Gill Sans"/>
              </a:rPr>
              <a:t>Building Dimensions</a:t>
            </a:r>
            <a:endParaRPr b="0" i="0" sz="4300" u="none" cap="none" strike="noStrike">
              <a:solidFill>
                <a:srgbClr val="572314"/>
              </a:solidFill>
              <a:latin typeface="Gill Sans"/>
              <a:ea typeface="Gill Sans"/>
              <a:cs typeface="Gill Sans"/>
              <a:sym typeface="Gill Sans"/>
            </a:endParaRPr>
          </a:p>
        </p:txBody>
      </p:sp>
      <p:sp>
        <p:nvSpPr>
          <p:cNvPr id="164" name="Google Shape;164;p23"/>
          <p:cNvSpPr txBox="1"/>
          <p:nvPr>
            <p:ph idx="1" type="body"/>
          </p:nvPr>
        </p:nvSpPr>
        <p:spPr>
          <a:xfrm>
            <a:off x="152400" y="609600"/>
            <a:ext cx="8991600" cy="480060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560"/>
              <a:buChar char="⚫"/>
            </a:pPr>
            <a:r>
              <a:rPr lang="en-AU"/>
              <a:t> Static dimension table </a:t>
            </a:r>
            <a:endParaRPr/>
          </a:p>
          <a:p>
            <a:pPr indent="-282575" lvl="0" marL="365125" rtl="0" algn="l">
              <a:spcBef>
                <a:spcPts val="600"/>
              </a:spcBef>
              <a:spcAft>
                <a:spcPts val="0"/>
              </a:spcAft>
              <a:buSzPts val="2560"/>
              <a:buChar char="⚫"/>
            </a:pPr>
            <a:r>
              <a:rPr lang="en-AU"/>
              <a:t>DW key assignment: production keys to DW keys using table</a:t>
            </a:r>
            <a:endParaRPr/>
          </a:p>
          <a:p>
            <a:pPr indent="-282575" lvl="0" marL="365125" rtl="0" algn="l">
              <a:spcBef>
                <a:spcPts val="600"/>
              </a:spcBef>
              <a:spcAft>
                <a:spcPts val="0"/>
              </a:spcAft>
              <a:buSzPts val="2560"/>
              <a:buChar char="⚫"/>
            </a:pPr>
            <a:r>
              <a:rPr lang="en-AU"/>
              <a:t>Combination of data sources: find common key? </a:t>
            </a:r>
            <a:endParaRPr/>
          </a:p>
          <a:p>
            <a:pPr indent="-282575" lvl="0" marL="365125" rtl="0" algn="l">
              <a:spcBef>
                <a:spcPts val="600"/>
              </a:spcBef>
              <a:spcAft>
                <a:spcPts val="0"/>
              </a:spcAft>
              <a:buSzPts val="2560"/>
              <a:buChar char="⚫"/>
            </a:pPr>
            <a:r>
              <a:rPr lang="en-AU"/>
              <a:t>Check one-one and one-many relationships using sorting </a:t>
            </a:r>
            <a:endParaRPr/>
          </a:p>
          <a:p>
            <a:pPr indent="-282575" lvl="0" marL="365125" rtl="0" algn="l">
              <a:spcBef>
                <a:spcPts val="600"/>
              </a:spcBef>
              <a:spcAft>
                <a:spcPts val="0"/>
              </a:spcAft>
              <a:buSzPts val="2560"/>
              <a:buChar char="⚫"/>
            </a:pPr>
            <a:r>
              <a:rPr lang="en-AU"/>
              <a:t>• Handling dimension changes </a:t>
            </a:r>
            <a:endParaRPr/>
          </a:p>
          <a:p>
            <a:pPr indent="-282575" lvl="0" marL="365125" rtl="0" algn="l">
              <a:spcBef>
                <a:spcPts val="600"/>
              </a:spcBef>
              <a:spcAft>
                <a:spcPts val="0"/>
              </a:spcAft>
              <a:buSzPts val="2560"/>
              <a:buChar char="⚫"/>
            </a:pPr>
            <a:r>
              <a:rPr lang="en-AU"/>
              <a:t>Find the newest DW key for a given production key  Table for mapping production keys to DW keys must be updated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