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0"/>
  </p:notesMasterIdLst>
  <p:sldIdLst>
    <p:sldId id="256" r:id="rId2"/>
    <p:sldId id="257" r:id="rId3"/>
    <p:sldId id="258" r:id="rId4"/>
    <p:sldId id="262" r:id="rId5"/>
    <p:sldId id="558" r:id="rId6"/>
    <p:sldId id="342" r:id="rId7"/>
    <p:sldId id="598" r:id="rId8"/>
    <p:sldId id="600" r:id="rId9"/>
    <p:sldId id="599" r:id="rId10"/>
    <p:sldId id="497" r:id="rId11"/>
    <p:sldId id="601" r:id="rId12"/>
    <p:sldId id="602" r:id="rId13"/>
    <p:sldId id="521" r:id="rId14"/>
    <p:sldId id="522" r:id="rId15"/>
    <p:sldId id="523" r:id="rId16"/>
    <p:sldId id="524" r:id="rId17"/>
    <p:sldId id="605" r:id="rId18"/>
    <p:sldId id="607" r:id="rId19"/>
    <p:sldId id="609" r:id="rId20"/>
    <p:sldId id="619" r:id="rId21"/>
    <p:sldId id="611" r:id="rId22"/>
    <p:sldId id="645" r:id="rId23"/>
    <p:sldId id="646" r:id="rId24"/>
    <p:sldId id="616" r:id="rId25"/>
    <p:sldId id="647" r:id="rId26"/>
    <p:sldId id="648" r:id="rId27"/>
    <p:sldId id="614" r:id="rId28"/>
    <p:sldId id="649" r:id="rId29"/>
    <p:sldId id="650" r:id="rId30"/>
    <p:sldId id="612" r:id="rId31"/>
    <p:sldId id="651" r:id="rId32"/>
    <p:sldId id="652" r:id="rId33"/>
    <p:sldId id="615" r:id="rId34"/>
    <p:sldId id="653" r:id="rId35"/>
    <p:sldId id="654" r:id="rId36"/>
    <p:sldId id="613" r:id="rId37"/>
    <p:sldId id="655" r:id="rId38"/>
    <p:sldId id="656" r:id="rId39"/>
    <p:sldId id="657" r:id="rId40"/>
    <p:sldId id="658" r:id="rId41"/>
    <p:sldId id="659" r:id="rId42"/>
    <p:sldId id="660" r:id="rId43"/>
    <p:sldId id="661" r:id="rId44"/>
    <p:sldId id="662" r:id="rId45"/>
    <p:sldId id="617" r:id="rId46"/>
    <p:sldId id="621" r:id="rId47"/>
    <p:sldId id="620" r:id="rId48"/>
    <p:sldId id="525" r:id="rId49"/>
    <p:sldId id="526" r:id="rId50"/>
    <p:sldId id="624" r:id="rId51"/>
    <p:sldId id="625" r:id="rId52"/>
    <p:sldId id="626" r:id="rId53"/>
    <p:sldId id="627" r:id="rId54"/>
    <p:sldId id="623" r:id="rId55"/>
    <p:sldId id="527" r:id="rId56"/>
    <p:sldId id="528" r:id="rId57"/>
    <p:sldId id="628" r:id="rId58"/>
    <p:sldId id="520" r:id="rId59"/>
    <p:sldId id="629" r:id="rId60"/>
    <p:sldId id="630" r:id="rId61"/>
    <p:sldId id="631" r:id="rId62"/>
    <p:sldId id="632" r:id="rId63"/>
    <p:sldId id="633" r:id="rId64"/>
    <p:sldId id="634" r:id="rId65"/>
    <p:sldId id="635" r:id="rId66"/>
    <p:sldId id="636" r:id="rId67"/>
    <p:sldId id="637" r:id="rId68"/>
    <p:sldId id="638" r:id="rId69"/>
    <p:sldId id="639" r:id="rId70"/>
    <p:sldId id="640" r:id="rId71"/>
    <p:sldId id="641" r:id="rId72"/>
    <p:sldId id="642" r:id="rId73"/>
    <p:sldId id="503" r:id="rId74"/>
    <p:sldId id="505" r:id="rId75"/>
    <p:sldId id="643" r:id="rId76"/>
    <p:sldId id="644" r:id="rId77"/>
    <p:sldId id="506" r:id="rId78"/>
    <p:sldId id="508"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29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89" autoAdjust="0"/>
  </p:normalViewPr>
  <p:slideViewPr>
    <p:cSldViewPr>
      <p:cViewPr varScale="1">
        <p:scale>
          <a:sx n="64" d="100"/>
          <a:sy n="64" d="100"/>
        </p:scale>
        <p:origin x="1566" y="66"/>
      </p:cViewPr>
      <p:guideLst>
        <p:guide orient="horz" pos="2159"/>
        <p:guide pos="2952"/>
      </p:guideLst>
    </p:cSldViewPr>
  </p:slideViewPr>
  <p:notesTextViewPr>
    <p:cViewPr>
      <p:scale>
        <a:sx n="1" d="1"/>
        <a:sy n="1" d="1"/>
      </p:scale>
      <p:origin x="0" y="0"/>
    </p:cViewPr>
  </p:notesTextViewPr>
  <p:sorterViewPr>
    <p:cViewPr>
      <p:scale>
        <a:sx n="100" d="100"/>
        <a:sy n="100" d="100"/>
      </p:scale>
      <p:origin x="0" y="14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17DD6C-8917-403F-A7C2-9C52D1050176}" type="datetimeFigureOut">
              <a:rPr lang="en-US" smtClean="0"/>
              <a:t>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6C5573-8C1C-4A81-B070-4C8858968B08}" type="slidenum">
              <a:rPr lang="en-US" smtClean="0"/>
              <a:t>‹#›</a:t>
            </a:fld>
            <a:endParaRPr lang="en-US"/>
          </a:p>
        </p:txBody>
      </p:sp>
    </p:spTree>
    <p:extLst>
      <p:ext uri="{BB962C8B-B14F-4D97-AF65-F5344CB8AC3E}">
        <p14:creationId xmlns:p14="http://schemas.microsoft.com/office/powerpoint/2010/main" val="1120117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24AC87-B3DA-4450-A7A3-3352C078489A}" type="slidenum">
              <a:rPr lang="en-US" smtClean="0"/>
              <a:t>3</a:t>
            </a:fld>
            <a:endParaRPr lang="en-US"/>
          </a:p>
        </p:txBody>
      </p:sp>
    </p:spTree>
    <p:extLst>
      <p:ext uri="{BB962C8B-B14F-4D97-AF65-F5344CB8AC3E}">
        <p14:creationId xmlns:p14="http://schemas.microsoft.com/office/powerpoint/2010/main" val="334896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14</a:t>
            </a:fld>
            <a:endParaRPr lang="en-US"/>
          </a:p>
        </p:txBody>
      </p:sp>
    </p:spTree>
    <p:extLst>
      <p:ext uri="{BB962C8B-B14F-4D97-AF65-F5344CB8AC3E}">
        <p14:creationId xmlns:p14="http://schemas.microsoft.com/office/powerpoint/2010/main" val="1619638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15</a:t>
            </a:fld>
            <a:endParaRPr lang="en-US"/>
          </a:p>
        </p:txBody>
      </p:sp>
    </p:spTree>
    <p:extLst>
      <p:ext uri="{BB962C8B-B14F-4D97-AF65-F5344CB8AC3E}">
        <p14:creationId xmlns:p14="http://schemas.microsoft.com/office/powerpoint/2010/main" val="2369772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16</a:t>
            </a:fld>
            <a:endParaRPr lang="en-US"/>
          </a:p>
        </p:txBody>
      </p:sp>
    </p:spTree>
    <p:extLst>
      <p:ext uri="{BB962C8B-B14F-4D97-AF65-F5344CB8AC3E}">
        <p14:creationId xmlns:p14="http://schemas.microsoft.com/office/powerpoint/2010/main" val="624800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17</a:t>
            </a:fld>
            <a:endParaRPr lang="en-US"/>
          </a:p>
        </p:txBody>
      </p:sp>
    </p:spTree>
    <p:extLst>
      <p:ext uri="{BB962C8B-B14F-4D97-AF65-F5344CB8AC3E}">
        <p14:creationId xmlns:p14="http://schemas.microsoft.com/office/powerpoint/2010/main" val="2617138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18</a:t>
            </a:fld>
            <a:endParaRPr lang="en-US"/>
          </a:p>
        </p:txBody>
      </p:sp>
    </p:spTree>
    <p:extLst>
      <p:ext uri="{BB962C8B-B14F-4D97-AF65-F5344CB8AC3E}">
        <p14:creationId xmlns:p14="http://schemas.microsoft.com/office/powerpoint/2010/main" val="4114274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19</a:t>
            </a:fld>
            <a:endParaRPr lang="en-US"/>
          </a:p>
        </p:txBody>
      </p:sp>
    </p:spTree>
    <p:extLst>
      <p:ext uri="{BB962C8B-B14F-4D97-AF65-F5344CB8AC3E}">
        <p14:creationId xmlns:p14="http://schemas.microsoft.com/office/powerpoint/2010/main" val="1346352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20</a:t>
            </a:fld>
            <a:endParaRPr lang="en-US"/>
          </a:p>
        </p:txBody>
      </p:sp>
    </p:spTree>
    <p:extLst>
      <p:ext uri="{BB962C8B-B14F-4D97-AF65-F5344CB8AC3E}">
        <p14:creationId xmlns:p14="http://schemas.microsoft.com/office/powerpoint/2010/main" val="2360454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21</a:t>
            </a:fld>
            <a:endParaRPr lang="en-US"/>
          </a:p>
        </p:txBody>
      </p:sp>
    </p:spTree>
    <p:extLst>
      <p:ext uri="{BB962C8B-B14F-4D97-AF65-F5344CB8AC3E}">
        <p14:creationId xmlns:p14="http://schemas.microsoft.com/office/powerpoint/2010/main" val="481923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22</a:t>
            </a:fld>
            <a:endParaRPr lang="en-US"/>
          </a:p>
        </p:txBody>
      </p:sp>
    </p:spTree>
    <p:extLst>
      <p:ext uri="{BB962C8B-B14F-4D97-AF65-F5344CB8AC3E}">
        <p14:creationId xmlns:p14="http://schemas.microsoft.com/office/powerpoint/2010/main" val="856182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23</a:t>
            </a:fld>
            <a:endParaRPr lang="en-US"/>
          </a:p>
        </p:txBody>
      </p:sp>
    </p:spTree>
    <p:extLst>
      <p:ext uri="{BB962C8B-B14F-4D97-AF65-F5344CB8AC3E}">
        <p14:creationId xmlns:p14="http://schemas.microsoft.com/office/powerpoint/2010/main" val="2993893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6</a:t>
            </a:fld>
            <a:endParaRPr lang="en-US"/>
          </a:p>
        </p:txBody>
      </p:sp>
    </p:spTree>
    <p:extLst>
      <p:ext uri="{BB962C8B-B14F-4D97-AF65-F5344CB8AC3E}">
        <p14:creationId xmlns:p14="http://schemas.microsoft.com/office/powerpoint/2010/main" val="5848412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24</a:t>
            </a:fld>
            <a:endParaRPr lang="en-US"/>
          </a:p>
        </p:txBody>
      </p:sp>
    </p:spTree>
    <p:extLst>
      <p:ext uri="{BB962C8B-B14F-4D97-AF65-F5344CB8AC3E}">
        <p14:creationId xmlns:p14="http://schemas.microsoft.com/office/powerpoint/2010/main" val="1764991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25</a:t>
            </a:fld>
            <a:endParaRPr lang="en-US"/>
          </a:p>
        </p:txBody>
      </p:sp>
    </p:spTree>
    <p:extLst>
      <p:ext uri="{BB962C8B-B14F-4D97-AF65-F5344CB8AC3E}">
        <p14:creationId xmlns:p14="http://schemas.microsoft.com/office/powerpoint/2010/main" val="18687017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26</a:t>
            </a:fld>
            <a:endParaRPr lang="en-US"/>
          </a:p>
        </p:txBody>
      </p:sp>
    </p:spTree>
    <p:extLst>
      <p:ext uri="{BB962C8B-B14F-4D97-AF65-F5344CB8AC3E}">
        <p14:creationId xmlns:p14="http://schemas.microsoft.com/office/powerpoint/2010/main" val="6752998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27</a:t>
            </a:fld>
            <a:endParaRPr lang="en-US"/>
          </a:p>
        </p:txBody>
      </p:sp>
    </p:spTree>
    <p:extLst>
      <p:ext uri="{BB962C8B-B14F-4D97-AF65-F5344CB8AC3E}">
        <p14:creationId xmlns:p14="http://schemas.microsoft.com/office/powerpoint/2010/main" val="4696077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28</a:t>
            </a:fld>
            <a:endParaRPr lang="en-US"/>
          </a:p>
        </p:txBody>
      </p:sp>
    </p:spTree>
    <p:extLst>
      <p:ext uri="{BB962C8B-B14F-4D97-AF65-F5344CB8AC3E}">
        <p14:creationId xmlns:p14="http://schemas.microsoft.com/office/powerpoint/2010/main" val="3447960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29</a:t>
            </a:fld>
            <a:endParaRPr lang="en-US"/>
          </a:p>
        </p:txBody>
      </p:sp>
    </p:spTree>
    <p:extLst>
      <p:ext uri="{BB962C8B-B14F-4D97-AF65-F5344CB8AC3E}">
        <p14:creationId xmlns:p14="http://schemas.microsoft.com/office/powerpoint/2010/main" val="40306616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30</a:t>
            </a:fld>
            <a:endParaRPr lang="en-US"/>
          </a:p>
        </p:txBody>
      </p:sp>
    </p:spTree>
    <p:extLst>
      <p:ext uri="{BB962C8B-B14F-4D97-AF65-F5344CB8AC3E}">
        <p14:creationId xmlns:p14="http://schemas.microsoft.com/office/powerpoint/2010/main" val="15351585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31</a:t>
            </a:fld>
            <a:endParaRPr lang="en-US"/>
          </a:p>
        </p:txBody>
      </p:sp>
    </p:spTree>
    <p:extLst>
      <p:ext uri="{BB962C8B-B14F-4D97-AF65-F5344CB8AC3E}">
        <p14:creationId xmlns:p14="http://schemas.microsoft.com/office/powerpoint/2010/main" val="20812185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32</a:t>
            </a:fld>
            <a:endParaRPr lang="en-US"/>
          </a:p>
        </p:txBody>
      </p:sp>
    </p:spTree>
    <p:extLst>
      <p:ext uri="{BB962C8B-B14F-4D97-AF65-F5344CB8AC3E}">
        <p14:creationId xmlns:p14="http://schemas.microsoft.com/office/powerpoint/2010/main" val="19545551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33</a:t>
            </a:fld>
            <a:endParaRPr lang="en-US"/>
          </a:p>
        </p:txBody>
      </p:sp>
    </p:spTree>
    <p:extLst>
      <p:ext uri="{BB962C8B-B14F-4D97-AF65-F5344CB8AC3E}">
        <p14:creationId xmlns:p14="http://schemas.microsoft.com/office/powerpoint/2010/main" val="151701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7</a:t>
            </a:fld>
            <a:endParaRPr lang="en-US"/>
          </a:p>
        </p:txBody>
      </p:sp>
    </p:spTree>
    <p:extLst>
      <p:ext uri="{BB962C8B-B14F-4D97-AF65-F5344CB8AC3E}">
        <p14:creationId xmlns:p14="http://schemas.microsoft.com/office/powerpoint/2010/main" val="3227727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34</a:t>
            </a:fld>
            <a:endParaRPr lang="en-US"/>
          </a:p>
        </p:txBody>
      </p:sp>
    </p:spTree>
    <p:extLst>
      <p:ext uri="{BB962C8B-B14F-4D97-AF65-F5344CB8AC3E}">
        <p14:creationId xmlns:p14="http://schemas.microsoft.com/office/powerpoint/2010/main" val="41466997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35</a:t>
            </a:fld>
            <a:endParaRPr lang="en-US"/>
          </a:p>
        </p:txBody>
      </p:sp>
    </p:spTree>
    <p:extLst>
      <p:ext uri="{BB962C8B-B14F-4D97-AF65-F5344CB8AC3E}">
        <p14:creationId xmlns:p14="http://schemas.microsoft.com/office/powerpoint/2010/main" val="42193430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36</a:t>
            </a:fld>
            <a:endParaRPr lang="en-US"/>
          </a:p>
        </p:txBody>
      </p:sp>
    </p:spTree>
    <p:extLst>
      <p:ext uri="{BB962C8B-B14F-4D97-AF65-F5344CB8AC3E}">
        <p14:creationId xmlns:p14="http://schemas.microsoft.com/office/powerpoint/2010/main" val="34070478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37</a:t>
            </a:fld>
            <a:endParaRPr lang="en-US"/>
          </a:p>
        </p:txBody>
      </p:sp>
    </p:spTree>
    <p:extLst>
      <p:ext uri="{BB962C8B-B14F-4D97-AF65-F5344CB8AC3E}">
        <p14:creationId xmlns:p14="http://schemas.microsoft.com/office/powerpoint/2010/main" val="33667149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38</a:t>
            </a:fld>
            <a:endParaRPr lang="en-US"/>
          </a:p>
        </p:txBody>
      </p:sp>
    </p:spTree>
    <p:extLst>
      <p:ext uri="{BB962C8B-B14F-4D97-AF65-F5344CB8AC3E}">
        <p14:creationId xmlns:p14="http://schemas.microsoft.com/office/powerpoint/2010/main" val="2189749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39</a:t>
            </a:fld>
            <a:endParaRPr lang="en-US"/>
          </a:p>
        </p:txBody>
      </p:sp>
    </p:spTree>
    <p:extLst>
      <p:ext uri="{BB962C8B-B14F-4D97-AF65-F5344CB8AC3E}">
        <p14:creationId xmlns:p14="http://schemas.microsoft.com/office/powerpoint/2010/main" val="17337205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40</a:t>
            </a:fld>
            <a:endParaRPr lang="en-US"/>
          </a:p>
        </p:txBody>
      </p:sp>
    </p:spTree>
    <p:extLst>
      <p:ext uri="{BB962C8B-B14F-4D97-AF65-F5344CB8AC3E}">
        <p14:creationId xmlns:p14="http://schemas.microsoft.com/office/powerpoint/2010/main" val="39708685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41</a:t>
            </a:fld>
            <a:endParaRPr lang="en-US"/>
          </a:p>
        </p:txBody>
      </p:sp>
    </p:spTree>
    <p:extLst>
      <p:ext uri="{BB962C8B-B14F-4D97-AF65-F5344CB8AC3E}">
        <p14:creationId xmlns:p14="http://schemas.microsoft.com/office/powerpoint/2010/main" val="35883116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42</a:t>
            </a:fld>
            <a:endParaRPr lang="en-US"/>
          </a:p>
        </p:txBody>
      </p:sp>
    </p:spTree>
    <p:extLst>
      <p:ext uri="{BB962C8B-B14F-4D97-AF65-F5344CB8AC3E}">
        <p14:creationId xmlns:p14="http://schemas.microsoft.com/office/powerpoint/2010/main" val="21120678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43</a:t>
            </a:fld>
            <a:endParaRPr lang="en-US"/>
          </a:p>
        </p:txBody>
      </p:sp>
    </p:spTree>
    <p:extLst>
      <p:ext uri="{BB962C8B-B14F-4D97-AF65-F5344CB8AC3E}">
        <p14:creationId xmlns:p14="http://schemas.microsoft.com/office/powerpoint/2010/main" val="252408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8</a:t>
            </a:fld>
            <a:endParaRPr lang="en-US"/>
          </a:p>
        </p:txBody>
      </p:sp>
    </p:spTree>
    <p:extLst>
      <p:ext uri="{BB962C8B-B14F-4D97-AF65-F5344CB8AC3E}">
        <p14:creationId xmlns:p14="http://schemas.microsoft.com/office/powerpoint/2010/main" val="18365110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44</a:t>
            </a:fld>
            <a:endParaRPr lang="en-US"/>
          </a:p>
        </p:txBody>
      </p:sp>
    </p:spTree>
    <p:extLst>
      <p:ext uri="{BB962C8B-B14F-4D97-AF65-F5344CB8AC3E}">
        <p14:creationId xmlns:p14="http://schemas.microsoft.com/office/powerpoint/2010/main" val="32684121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45</a:t>
            </a:fld>
            <a:endParaRPr lang="en-US"/>
          </a:p>
        </p:txBody>
      </p:sp>
    </p:spTree>
    <p:extLst>
      <p:ext uri="{BB962C8B-B14F-4D97-AF65-F5344CB8AC3E}">
        <p14:creationId xmlns:p14="http://schemas.microsoft.com/office/powerpoint/2010/main" val="1684990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46</a:t>
            </a:fld>
            <a:endParaRPr lang="en-US"/>
          </a:p>
        </p:txBody>
      </p:sp>
    </p:spTree>
    <p:extLst>
      <p:ext uri="{BB962C8B-B14F-4D97-AF65-F5344CB8AC3E}">
        <p14:creationId xmlns:p14="http://schemas.microsoft.com/office/powerpoint/2010/main" val="29392201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47</a:t>
            </a:fld>
            <a:endParaRPr lang="en-US"/>
          </a:p>
        </p:txBody>
      </p:sp>
    </p:spTree>
    <p:extLst>
      <p:ext uri="{BB962C8B-B14F-4D97-AF65-F5344CB8AC3E}">
        <p14:creationId xmlns:p14="http://schemas.microsoft.com/office/powerpoint/2010/main" val="24991419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48</a:t>
            </a:fld>
            <a:endParaRPr lang="en-US"/>
          </a:p>
        </p:txBody>
      </p:sp>
    </p:spTree>
    <p:extLst>
      <p:ext uri="{BB962C8B-B14F-4D97-AF65-F5344CB8AC3E}">
        <p14:creationId xmlns:p14="http://schemas.microsoft.com/office/powerpoint/2010/main" val="41182976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49</a:t>
            </a:fld>
            <a:endParaRPr lang="en-US"/>
          </a:p>
        </p:txBody>
      </p:sp>
    </p:spTree>
    <p:extLst>
      <p:ext uri="{BB962C8B-B14F-4D97-AF65-F5344CB8AC3E}">
        <p14:creationId xmlns:p14="http://schemas.microsoft.com/office/powerpoint/2010/main" val="39018557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50</a:t>
            </a:fld>
            <a:endParaRPr lang="en-US"/>
          </a:p>
        </p:txBody>
      </p:sp>
    </p:spTree>
    <p:extLst>
      <p:ext uri="{BB962C8B-B14F-4D97-AF65-F5344CB8AC3E}">
        <p14:creationId xmlns:p14="http://schemas.microsoft.com/office/powerpoint/2010/main" val="41297353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51</a:t>
            </a:fld>
            <a:endParaRPr lang="en-US"/>
          </a:p>
        </p:txBody>
      </p:sp>
    </p:spTree>
    <p:extLst>
      <p:ext uri="{BB962C8B-B14F-4D97-AF65-F5344CB8AC3E}">
        <p14:creationId xmlns:p14="http://schemas.microsoft.com/office/powerpoint/2010/main" val="14838500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52</a:t>
            </a:fld>
            <a:endParaRPr lang="en-US"/>
          </a:p>
        </p:txBody>
      </p:sp>
    </p:spTree>
    <p:extLst>
      <p:ext uri="{BB962C8B-B14F-4D97-AF65-F5344CB8AC3E}">
        <p14:creationId xmlns:p14="http://schemas.microsoft.com/office/powerpoint/2010/main" val="16460344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53</a:t>
            </a:fld>
            <a:endParaRPr lang="en-US"/>
          </a:p>
        </p:txBody>
      </p:sp>
    </p:spTree>
    <p:extLst>
      <p:ext uri="{BB962C8B-B14F-4D97-AF65-F5344CB8AC3E}">
        <p14:creationId xmlns:p14="http://schemas.microsoft.com/office/powerpoint/2010/main" val="1646606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9</a:t>
            </a:fld>
            <a:endParaRPr lang="en-US"/>
          </a:p>
        </p:txBody>
      </p:sp>
    </p:spTree>
    <p:extLst>
      <p:ext uri="{BB962C8B-B14F-4D97-AF65-F5344CB8AC3E}">
        <p14:creationId xmlns:p14="http://schemas.microsoft.com/office/powerpoint/2010/main" val="6154047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54</a:t>
            </a:fld>
            <a:endParaRPr lang="en-US"/>
          </a:p>
        </p:txBody>
      </p:sp>
    </p:spTree>
    <p:extLst>
      <p:ext uri="{BB962C8B-B14F-4D97-AF65-F5344CB8AC3E}">
        <p14:creationId xmlns:p14="http://schemas.microsoft.com/office/powerpoint/2010/main" val="42312522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55</a:t>
            </a:fld>
            <a:endParaRPr lang="en-US"/>
          </a:p>
        </p:txBody>
      </p:sp>
    </p:spTree>
    <p:extLst>
      <p:ext uri="{BB962C8B-B14F-4D97-AF65-F5344CB8AC3E}">
        <p14:creationId xmlns:p14="http://schemas.microsoft.com/office/powerpoint/2010/main" val="32441371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56</a:t>
            </a:fld>
            <a:endParaRPr lang="en-US"/>
          </a:p>
        </p:txBody>
      </p:sp>
    </p:spTree>
    <p:extLst>
      <p:ext uri="{BB962C8B-B14F-4D97-AF65-F5344CB8AC3E}">
        <p14:creationId xmlns:p14="http://schemas.microsoft.com/office/powerpoint/2010/main" val="29976744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57</a:t>
            </a:fld>
            <a:endParaRPr lang="en-US"/>
          </a:p>
        </p:txBody>
      </p:sp>
    </p:spTree>
    <p:extLst>
      <p:ext uri="{BB962C8B-B14F-4D97-AF65-F5344CB8AC3E}">
        <p14:creationId xmlns:p14="http://schemas.microsoft.com/office/powerpoint/2010/main" val="27069397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58</a:t>
            </a:fld>
            <a:endParaRPr lang="en-US"/>
          </a:p>
        </p:txBody>
      </p:sp>
    </p:spTree>
    <p:extLst>
      <p:ext uri="{BB962C8B-B14F-4D97-AF65-F5344CB8AC3E}">
        <p14:creationId xmlns:p14="http://schemas.microsoft.com/office/powerpoint/2010/main" val="6234410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59</a:t>
            </a:fld>
            <a:endParaRPr lang="en-US"/>
          </a:p>
        </p:txBody>
      </p:sp>
    </p:spTree>
    <p:extLst>
      <p:ext uri="{BB962C8B-B14F-4D97-AF65-F5344CB8AC3E}">
        <p14:creationId xmlns:p14="http://schemas.microsoft.com/office/powerpoint/2010/main" val="8082079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60</a:t>
            </a:fld>
            <a:endParaRPr lang="en-US"/>
          </a:p>
        </p:txBody>
      </p:sp>
    </p:spTree>
    <p:extLst>
      <p:ext uri="{BB962C8B-B14F-4D97-AF65-F5344CB8AC3E}">
        <p14:creationId xmlns:p14="http://schemas.microsoft.com/office/powerpoint/2010/main" val="10505330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61</a:t>
            </a:fld>
            <a:endParaRPr lang="en-US"/>
          </a:p>
        </p:txBody>
      </p:sp>
    </p:spTree>
    <p:extLst>
      <p:ext uri="{BB962C8B-B14F-4D97-AF65-F5344CB8AC3E}">
        <p14:creationId xmlns:p14="http://schemas.microsoft.com/office/powerpoint/2010/main" val="24308121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62</a:t>
            </a:fld>
            <a:endParaRPr lang="en-US"/>
          </a:p>
        </p:txBody>
      </p:sp>
    </p:spTree>
    <p:extLst>
      <p:ext uri="{BB962C8B-B14F-4D97-AF65-F5344CB8AC3E}">
        <p14:creationId xmlns:p14="http://schemas.microsoft.com/office/powerpoint/2010/main" val="31159987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63</a:t>
            </a:fld>
            <a:endParaRPr lang="en-US"/>
          </a:p>
        </p:txBody>
      </p:sp>
    </p:spTree>
    <p:extLst>
      <p:ext uri="{BB962C8B-B14F-4D97-AF65-F5344CB8AC3E}">
        <p14:creationId xmlns:p14="http://schemas.microsoft.com/office/powerpoint/2010/main" val="845342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10</a:t>
            </a:fld>
            <a:endParaRPr lang="en-US"/>
          </a:p>
        </p:txBody>
      </p:sp>
    </p:spTree>
    <p:extLst>
      <p:ext uri="{BB962C8B-B14F-4D97-AF65-F5344CB8AC3E}">
        <p14:creationId xmlns:p14="http://schemas.microsoft.com/office/powerpoint/2010/main" val="39629197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64</a:t>
            </a:fld>
            <a:endParaRPr lang="en-US"/>
          </a:p>
        </p:txBody>
      </p:sp>
    </p:spTree>
    <p:extLst>
      <p:ext uri="{BB962C8B-B14F-4D97-AF65-F5344CB8AC3E}">
        <p14:creationId xmlns:p14="http://schemas.microsoft.com/office/powerpoint/2010/main" val="19867369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65</a:t>
            </a:fld>
            <a:endParaRPr lang="en-US"/>
          </a:p>
        </p:txBody>
      </p:sp>
    </p:spTree>
    <p:extLst>
      <p:ext uri="{BB962C8B-B14F-4D97-AF65-F5344CB8AC3E}">
        <p14:creationId xmlns:p14="http://schemas.microsoft.com/office/powerpoint/2010/main" val="2529274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66</a:t>
            </a:fld>
            <a:endParaRPr lang="en-US"/>
          </a:p>
        </p:txBody>
      </p:sp>
    </p:spTree>
    <p:extLst>
      <p:ext uri="{BB962C8B-B14F-4D97-AF65-F5344CB8AC3E}">
        <p14:creationId xmlns:p14="http://schemas.microsoft.com/office/powerpoint/2010/main" val="25229154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67</a:t>
            </a:fld>
            <a:endParaRPr lang="en-US"/>
          </a:p>
        </p:txBody>
      </p:sp>
    </p:spTree>
    <p:extLst>
      <p:ext uri="{BB962C8B-B14F-4D97-AF65-F5344CB8AC3E}">
        <p14:creationId xmlns:p14="http://schemas.microsoft.com/office/powerpoint/2010/main" val="344587137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68</a:t>
            </a:fld>
            <a:endParaRPr lang="en-US"/>
          </a:p>
        </p:txBody>
      </p:sp>
    </p:spTree>
    <p:extLst>
      <p:ext uri="{BB962C8B-B14F-4D97-AF65-F5344CB8AC3E}">
        <p14:creationId xmlns:p14="http://schemas.microsoft.com/office/powerpoint/2010/main" val="210351271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69</a:t>
            </a:fld>
            <a:endParaRPr lang="en-US"/>
          </a:p>
        </p:txBody>
      </p:sp>
    </p:spTree>
    <p:extLst>
      <p:ext uri="{BB962C8B-B14F-4D97-AF65-F5344CB8AC3E}">
        <p14:creationId xmlns:p14="http://schemas.microsoft.com/office/powerpoint/2010/main" val="17071796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70</a:t>
            </a:fld>
            <a:endParaRPr lang="en-US"/>
          </a:p>
        </p:txBody>
      </p:sp>
    </p:spTree>
    <p:extLst>
      <p:ext uri="{BB962C8B-B14F-4D97-AF65-F5344CB8AC3E}">
        <p14:creationId xmlns:p14="http://schemas.microsoft.com/office/powerpoint/2010/main" val="173267430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71</a:t>
            </a:fld>
            <a:endParaRPr lang="en-US"/>
          </a:p>
        </p:txBody>
      </p:sp>
    </p:spTree>
    <p:extLst>
      <p:ext uri="{BB962C8B-B14F-4D97-AF65-F5344CB8AC3E}">
        <p14:creationId xmlns:p14="http://schemas.microsoft.com/office/powerpoint/2010/main" val="229524422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72</a:t>
            </a:fld>
            <a:endParaRPr lang="en-US"/>
          </a:p>
        </p:txBody>
      </p:sp>
    </p:spTree>
    <p:extLst>
      <p:ext uri="{BB962C8B-B14F-4D97-AF65-F5344CB8AC3E}">
        <p14:creationId xmlns:p14="http://schemas.microsoft.com/office/powerpoint/2010/main" val="37741447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73</a:t>
            </a:fld>
            <a:endParaRPr lang="en-US"/>
          </a:p>
        </p:txBody>
      </p:sp>
    </p:spTree>
    <p:extLst>
      <p:ext uri="{BB962C8B-B14F-4D97-AF65-F5344CB8AC3E}">
        <p14:creationId xmlns:p14="http://schemas.microsoft.com/office/powerpoint/2010/main" val="3664027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11</a:t>
            </a:fld>
            <a:endParaRPr lang="en-US"/>
          </a:p>
        </p:txBody>
      </p:sp>
    </p:spTree>
    <p:extLst>
      <p:ext uri="{BB962C8B-B14F-4D97-AF65-F5344CB8AC3E}">
        <p14:creationId xmlns:p14="http://schemas.microsoft.com/office/powerpoint/2010/main" val="309183597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74</a:t>
            </a:fld>
            <a:endParaRPr lang="en-US"/>
          </a:p>
        </p:txBody>
      </p:sp>
    </p:spTree>
    <p:extLst>
      <p:ext uri="{BB962C8B-B14F-4D97-AF65-F5344CB8AC3E}">
        <p14:creationId xmlns:p14="http://schemas.microsoft.com/office/powerpoint/2010/main" val="25594645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75</a:t>
            </a:fld>
            <a:endParaRPr lang="en-US"/>
          </a:p>
        </p:txBody>
      </p:sp>
    </p:spTree>
    <p:extLst>
      <p:ext uri="{BB962C8B-B14F-4D97-AF65-F5344CB8AC3E}">
        <p14:creationId xmlns:p14="http://schemas.microsoft.com/office/powerpoint/2010/main" val="417486904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76</a:t>
            </a:fld>
            <a:endParaRPr lang="en-US"/>
          </a:p>
        </p:txBody>
      </p:sp>
    </p:spTree>
    <p:extLst>
      <p:ext uri="{BB962C8B-B14F-4D97-AF65-F5344CB8AC3E}">
        <p14:creationId xmlns:p14="http://schemas.microsoft.com/office/powerpoint/2010/main" val="9172139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77</a:t>
            </a:fld>
            <a:endParaRPr lang="en-US"/>
          </a:p>
        </p:txBody>
      </p:sp>
    </p:spTree>
    <p:extLst>
      <p:ext uri="{BB962C8B-B14F-4D97-AF65-F5344CB8AC3E}">
        <p14:creationId xmlns:p14="http://schemas.microsoft.com/office/powerpoint/2010/main" val="314276587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78</a:t>
            </a:fld>
            <a:endParaRPr lang="en-US"/>
          </a:p>
        </p:txBody>
      </p:sp>
    </p:spTree>
    <p:extLst>
      <p:ext uri="{BB962C8B-B14F-4D97-AF65-F5344CB8AC3E}">
        <p14:creationId xmlns:p14="http://schemas.microsoft.com/office/powerpoint/2010/main" val="2137854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12</a:t>
            </a:fld>
            <a:endParaRPr lang="en-US"/>
          </a:p>
        </p:txBody>
      </p:sp>
    </p:spTree>
    <p:extLst>
      <p:ext uri="{BB962C8B-B14F-4D97-AF65-F5344CB8AC3E}">
        <p14:creationId xmlns:p14="http://schemas.microsoft.com/office/powerpoint/2010/main" val="2676670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13</a:t>
            </a:fld>
            <a:endParaRPr lang="en-US"/>
          </a:p>
        </p:txBody>
      </p:sp>
    </p:spTree>
    <p:extLst>
      <p:ext uri="{BB962C8B-B14F-4D97-AF65-F5344CB8AC3E}">
        <p14:creationId xmlns:p14="http://schemas.microsoft.com/office/powerpoint/2010/main" val="2523831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fld id="{12384005-2E08-43E1-9C11-67CB25D330ED}" type="datetime1">
              <a:rPr lang="en-US" smtClean="0"/>
              <a:t>1/8/2024</a:t>
            </a:fld>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A2139E2-1186-4419-ACB2-2B2AE008037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C42A80E5-DDF9-4F7E-9B90-13E1BE7D4CCC}" type="datetime1">
              <a:rPr lang="en-US" smtClean="0"/>
              <a:t>1/8/2024</a:t>
            </a:fld>
            <a:endParaRPr lang="en-US"/>
          </a:p>
        </p:txBody>
      </p:sp>
      <p:sp>
        <p:nvSpPr>
          <p:cNvPr id="6"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78211BA2-5E9B-425E-A554-98DA9302E3E7}" type="datetime1">
              <a:rPr lang="en-US" smtClean="0"/>
              <a:t>1/8/2024</a:t>
            </a:fld>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0A2139E2-1186-4419-ACB2-2B2AE00803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8AD94713-1A6A-4681-B3A3-5F63B3F25CD3}" type="datetime1">
              <a:rPr lang="en-US" smtClean="0"/>
              <a:t>1/8/2024</a:t>
            </a:fld>
            <a:endParaRPr lang="en-US"/>
          </a:p>
        </p:txBody>
      </p:sp>
      <p:sp>
        <p:nvSpPr>
          <p:cNvPr id="6"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fld id="{1294D988-DA0E-4CDE-8D4E-27FF09CEFBAE}" type="datetime1">
              <a:rPr lang="en-US" smtClean="0"/>
              <a:t>1/8/2024</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fld id="{0A2139E2-1186-4419-ACB2-2B2AE00803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fld id="{28E77EAC-066D-4620-BC32-C2F4D5EAC853}" type="datetime1">
              <a:rPr lang="en-US" smtClean="0"/>
              <a:t>1/8/2024</a:t>
            </a:fld>
            <a:endParaRPr lang="en-US"/>
          </a:p>
        </p:txBody>
      </p:sp>
      <p:sp>
        <p:nvSpPr>
          <p:cNvPr id="6" name="Slide Number Placeholder 9"/>
          <p:cNvSpPr>
            <a:spLocks noGrp="1"/>
          </p:cNvSpPr>
          <p:nvPr>
            <p:ph type="sldNum" sz="quarter" idx="11"/>
          </p:nvPr>
        </p:nvSpPr>
        <p:spPr/>
        <p:txBody>
          <a:bodyPr rtlCol="0"/>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fld id="{27AAD679-3FF3-455A-8C8D-B0FD872174A8}" type="datetime1">
              <a:rPr lang="en-US" smtClean="0"/>
              <a:t>1/8/2024</a:t>
            </a:fld>
            <a:endParaRPr lang="en-US"/>
          </a:p>
        </p:txBody>
      </p:sp>
      <p:sp>
        <p:nvSpPr>
          <p:cNvPr id="8" name="Slide Number Placeholder 11"/>
          <p:cNvSpPr>
            <a:spLocks noGrp="1"/>
          </p:cNvSpPr>
          <p:nvPr>
            <p:ph type="sldNum" sz="quarter" idx="11"/>
          </p:nvPr>
        </p:nvSpPr>
        <p:spPr/>
        <p:txBody>
          <a:bodyPr rtlCol="0"/>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fld id="{468342A8-3C9E-4CF0-A47F-839976BCF449}" type="datetime1">
              <a:rPr lang="en-US" smtClean="0"/>
              <a:t>1/8/2024</a:t>
            </a:fld>
            <a:endParaRPr lang="en-US"/>
          </a:p>
        </p:txBody>
      </p:sp>
      <p:sp>
        <p:nvSpPr>
          <p:cNvPr id="4" name="Footer Placeholder 2"/>
          <p:cNvSpPr>
            <a:spLocks noGrp="1"/>
          </p:cNvSpPr>
          <p:nvPr>
            <p:ph type="ftr" sz="quarter" idx="11"/>
          </p:nvPr>
        </p:nvSpPr>
        <p:spPr>
          <a:xfrm>
            <a:off x="609600" y="6248400"/>
            <a:ext cx="5421313" cy="365125"/>
          </a:xfrm>
        </p:spPr>
        <p:txBody>
          <a:bodyPr/>
          <a:lstStyle>
            <a:lvl1pPr>
              <a:defRPr/>
            </a:lvl1pPr>
          </a:lstStyle>
          <a:p>
            <a:r>
              <a:rPr lang="en-US" smtClean="0"/>
              <a:t>CS380</a:t>
            </a:r>
            <a:endParaRPr lang="en-US"/>
          </a:p>
        </p:txBody>
      </p:sp>
      <p:sp>
        <p:nvSpPr>
          <p:cNvPr id="5"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E48CC59-994B-4A9D-AEAC-ECDED7035542}" type="datetime1">
              <a:rPr lang="en-US" smtClean="0"/>
              <a:t>1/8/2024</a:t>
            </a:fld>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E26264C4-1526-4E99-9710-D4A10EFD2BDF}" type="datetime1">
              <a:rPr lang="en-US" smtClean="0"/>
              <a:t>1/8/2024</a:t>
            </a:fld>
            <a:endParaRPr lang="en-US"/>
          </a:p>
        </p:txBody>
      </p:sp>
      <p:sp>
        <p:nvSpPr>
          <p:cNvPr id="7"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fld id="{03C3F55B-928A-4CA6-A281-D233B9776CFA}" type="datetime1">
              <a:rPr lang="en-US" smtClean="0"/>
              <a:t>1/8/2024</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fld id="{0A2139E2-1186-4419-ACB2-2B2AE00803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ln>
        </p:spPr>
        <p:txBody>
          <a:bodyPr vert="horz" wrap="square" lIns="91440" tIns="45720" rIns="91440" bIns="45720" numCol="1" anchor="ctr" anchorCtr="0" compatLnSpc="1"/>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ln>
        </p:spPr>
        <p:txBody>
          <a:bodyPr vert="horz" wrap="square" lIns="91440" tIns="45720" rIns="91440" bIns="45720" numCol="1" anchor="t" anchorCtr="0" compatLnSpc="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cs typeface="+mn-cs"/>
              </a:defRPr>
            </a:lvl1pPr>
          </a:lstStyle>
          <a:p>
            <a:fld id="{3B530D05-AD1D-4A7E-A46A-2936AE4C7A82}" type="datetime1">
              <a:rPr lang="en-US" smtClean="0"/>
              <a:t>1/8/2024</a:t>
            </a:fld>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cs typeface="+mn-cs"/>
              </a:defRPr>
            </a:lvl1pPr>
          </a:lstStyle>
          <a:p>
            <a:fld id="{0A2139E2-1186-4419-ACB2-2B2AE008037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w Cen MT" panose="020B0602020104020603" pitchFamily="34" charset="0"/>
        </a:defRPr>
      </a:lvl2pPr>
      <a:lvl3pPr algn="l" rtl="0" eaLnBrk="1" fontAlgn="base" hangingPunct="1">
        <a:spcBef>
          <a:spcPct val="0"/>
        </a:spcBef>
        <a:spcAft>
          <a:spcPct val="0"/>
        </a:spcAft>
        <a:defRPr sz="4400">
          <a:solidFill>
            <a:schemeClr val="tx2"/>
          </a:solidFill>
          <a:latin typeface="Tw Cen MT" panose="020B0602020104020603" pitchFamily="34" charset="0"/>
        </a:defRPr>
      </a:lvl3pPr>
      <a:lvl4pPr algn="l" rtl="0" eaLnBrk="1" fontAlgn="base" hangingPunct="1">
        <a:spcBef>
          <a:spcPct val="0"/>
        </a:spcBef>
        <a:spcAft>
          <a:spcPct val="0"/>
        </a:spcAft>
        <a:defRPr sz="4400">
          <a:solidFill>
            <a:schemeClr val="tx2"/>
          </a:solidFill>
          <a:latin typeface="Tw Cen MT" panose="020B0602020104020603" pitchFamily="34" charset="0"/>
        </a:defRPr>
      </a:lvl4pPr>
      <a:lvl5pPr algn="l" rtl="0" eaLnBrk="1" fontAlgn="base" hangingPunct="1">
        <a:spcBef>
          <a:spcPct val="0"/>
        </a:spcBef>
        <a:spcAft>
          <a:spcPct val="0"/>
        </a:spcAft>
        <a:defRPr sz="4400">
          <a:solidFill>
            <a:schemeClr val="tx2"/>
          </a:solidFill>
          <a:latin typeface="Tw Cen MT" panose="020B0602020104020603" pitchFamily="34" charset="0"/>
        </a:defRPr>
      </a:lvl5pPr>
      <a:lvl6pPr marL="457200" algn="l" rtl="0" eaLnBrk="1" fontAlgn="base" hangingPunct="1">
        <a:spcBef>
          <a:spcPct val="0"/>
        </a:spcBef>
        <a:spcAft>
          <a:spcPct val="0"/>
        </a:spcAft>
        <a:defRPr sz="4400">
          <a:solidFill>
            <a:schemeClr val="tx2"/>
          </a:solidFill>
          <a:latin typeface="Tw Cen MT" panose="020B0602020104020603" pitchFamily="34" charset="0"/>
        </a:defRPr>
      </a:lvl6pPr>
      <a:lvl7pPr marL="914400" algn="l" rtl="0" eaLnBrk="1" fontAlgn="base" hangingPunct="1">
        <a:spcBef>
          <a:spcPct val="0"/>
        </a:spcBef>
        <a:spcAft>
          <a:spcPct val="0"/>
        </a:spcAft>
        <a:defRPr sz="4400">
          <a:solidFill>
            <a:schemeClr val="tx2"/>
          </a:solidFill>
          <a:latin typeface="Tw Cen MT" panose="020B0602020104020603" pitchFamily="34" charset="0"/>
        </a:defRPr>
      </a:lvl7pPr>
      <a:lvl8pPr marL="1371600" algn="l" rtl="0" eaLnBrk="1" fontAlgn="base" hangingPunct="1">
        <a:spcBef>
          <a:spcPct val="0"/>
        </a:spcBef>
        <a:spcAft>
          <a:spcPct val="0"/>
        </a:spcAft>
        <a:defRPr sz="4400">
          <a:solidFill>
            <a:schemeClr val="tx2"/>
          </a:solidFill>
          <a:latin typeface="Tw Cen MT" panose="020B0602020104020603" pitchFamily="34" charset="0"/>
        </a:defRPr>
      </a:lvl8pPr>
      <a:lvl9pPr marL="1828800" algn="l" rtl="0" eaLnBrk="1" fontAlgn="base" hangingPunct="1">
        <a:spcBef>
          <a:spcPct val="0"/>
        </a:spcBef>
        <a:spcAft>
          <a:spcPct val="0"/>
        </a:spcAft>
        <a:defRPr sz="4400">
          <a:solidFill>
            <a:schemeClr val="tx2"/>
          </a:solidFill>
          <a:latin typeface="Tw Cen MT" panose="020B0602020104020603" pitchFamily="34" charset="0"/>
        </a:defRPr>
      </a:lvl9pPr>
    </p:titleStyle>
    <p:bodyStyle>
      <a:lvl1pPr marL="319405" indent="-319405"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005" y="4038600"/>
            <a:ext cx="8672195" cy="1828800"/>
          </a:xfrm>
        </p:spPr>
        <p:txBody>
          <a:bodyPr/>
          <a:lstStyle/>
          <a:p>
            <a:r>
              <a:rPr dirty="0" smtClean="0"/>
              <a:t>ITDO6014</a:t>
            </a:r>
            <a:r>
              <a:rPr lang="en-US" dirty="0" smtClean="0"/>
              <a:t/>
            </a:r>
            <a:br>
              <a:rPr lang="en-US" dirty="0" smtClean="0"/>
            </a:br>
            <a:r>
              <a:rPr lang="en-IN" altLang="en-US" dirty="0" smtClean="0"/>
              <a:t>aI AND DS-1</a:t>
            </a:r>
          </a:p>
        </p:txBody>
      </p:sp>
      <p:sp>
        <p:nvSpPr>
          <p:cNvPr id="3" name="Subtitle 2"/>
          <p:cNvSpPr>
            <a:spLocks noGrp="1"/>
          </p:cNvSpPr>
          <p:nvPr>
            <p:ph type="subTitle" idx="1"/>
          </p:nvPr>
        </p:nvSpPr>
        <p:spPr/>
        <p:txBody>
          <a:bodyPr/>
          <a:lstStyle/>
          <a:p>
            <a:r>
              <a:rPr lang="en-IN" altLang="en-US" dirty="0" smtClean="0"/>
              <a:t>Module 1: Introduction to AI</a:t>
            </a:r>
          </a:p>
        </p:txBody>
      </p:sp>
      <p:sp>
        <p:nvSpPr>
          <p:cNvPr id="6" name="Footer Placeholder 5"/>
          <p:cNvSpPr>
            <a:spLocks noGrp="1"/>
          </p:cNvSpPr>
          <p:nvPr>
            <p:ph type="ftr" sz="quarter" idx="11"/>
          </p:nvPr>
        </p:nvSpPr>
        <p:spPr>
          <a:xfrm>
            <a:off x="2085975" y="236538"/>
            <a:ext cx="5867400" cy="365125"/>
          </a:xfrm>
        </p:spPr>
        <p:txBody>
          <a:bodyPr/>
          <a:lstStyle/>
          <a:p>
            <a:r>
              <a:rPr lang="en-US" smtClean="0"/>
              <a:t>CS380</a:t>
            </a:r>
            <a:endParaRPr lang="en-US"/>
          </a:p>
        </p:txBody>
      </p:sp>
      <p:sp>
        <p:nvSpPr>
          <p:cNvPr id="7" name="Slide Number Placeholder 6"/>
          <p:cNvSpPr>
            <a:spLocks noGrp="1"/>
          </p:cNvSpPr>
          <p:nvPr>
            <p:ph type="sldNum" sz="quarter" idx="12"/>
          </p:nvPr>
        </p:nvSpPr>
        <p:spPr/>
        <p:txBody>
          <a:bodyPr/>
          <a:lstStyle/>
          <a:p>
            <a:fld id="{0A2139E2-1186-4419-ACB2-2B2AE0080376}" type="slidenum">
              <a:rPr lang="en-US" smtClean="0"/>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 Introduction to AI</a:t>
            </a:r>
            <a:endParaRPr lang="en-US" dirty="0"/>
          </a:p>
        </p:txBody>
      </p:sp>
      <p:sp>
        <p:nvSpPr>
          <p:cNvPr id="3" name="Content Placeholder 2"/>
          <p:cNvSpPr>
            <a:spLocks noGrp="1"/>
          </p:cNvSpPr>
          <p:nvPr>
            <p:ph sz="quarter" idx="1"/>
          </p:nvPr>
        </p:nvSpPr>
        <p:spPr>
          <a:xfrm>
            <a:off x="609600" y="1589405"/>
            <a:ext cx="8301355" cy="4572000"/>
          </a:xfrm>
        </p:spPr>
        <p:txBody>
          <a:bodyPr/>
          <a:lstStyle/>
          <a:p>
            <a:r>
              <a:rPr sz="2600" dirty="0" smtClean="0"/>
              <a:t>Consider the following setting. There are two rooms, A and B. One of the rooms contains a computer. The other contains a human. The interrogator is outside and does not know which one is a computer. He can ask questions through a teletype and receives answers from both A and B. The interrogator needs to identify whether A or B are humans. To pass the Turing test, the machine has to fool the interrogator into believing that it is human.</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 Introduction to AI</a:t>
            </a:r>
            <a:endParaRPr lang="en-US" dirty="0"/>
          </a:p>
        </p:txBody>
      </p:sp>
      <p:sp>
        <p:nvSpPr>
          <p:cNvPr id="3" name="Content Placeholder 2"/>
          <p:cNvSpPr>
            <a:spLocks noGrp="1"/>
          </p:cNvSpPr>
          <p:nvPr>
            <p:ph sz="quarter" idx="1"/>
          </p:nvPr>
        </p:nvSpPr>
        <p:spPr>
          <a:xfrm>
            <a:off x="371475" y="1589405"/>
            <a:ext cx="8539480" cy="4907915"/>
          </a:xfrm>
        </p:spPr>
        <p:txBody>
          <a:bodyPr/>
          <a:lstStyle/>
          <a:p>
            <a:r>
              <a:rPr sz="2600" dirty="0" smtClean="0"/>
              <a:t>programming a computer to pass the test provides plenty to work on. The computer would need to possess the following capabilities:  </a:t>
            </a:r>
          </a:p>
          <a:p>
            <a:r>
              <a:rPr lang="en-IN" sz="2600" b="1" dirty="0" smtClean="0"/>
              <a:t>N</a:t>
            </a:r>
            <a:r>
              <a:rPr sz="2600" b="1" dirty="0" smtClean="0"/>
              <a:t>atural language processing </a:t>
            </a:r>
            <a:r>
              <a:rPr sz="2600" dirty="0" smtClean="0"/>
              <a:t>to enable it to communicate successfully in English</a:t>
            </a:r>
          </a:p>
          <a:p>
            <a:r>
              <a:rPr lang="en-IN" sz="2600" b="1" dirty="0" smtClean="0"/>
              <a:t>K</a:t>
            </a:r>
            <a:r>
              <a:rPr sz="2600" b="1" dirty="0" smtClean="0"/>
              <a:t>nowledge representation </a:t>
            </a:r>
            <a:r>
              <a:rPr sz="2600" dirty="0" smtClean="0"/>
              <a:t>to store what it knows or liears; </a:t>
            </a:r>
          </a:p>
          <a:p>
            <a:r>
              <a:rPr lang="en-IN" sz="2600" b="1" dirty="0" smtClean="0"/>
              <a:t>A</a:t>
            </a:r>
            <a:r>
              <a:rPr sz="2600" b="1" dirty="0" smtClean="0"/>
              <a:t>utomated reasoning </a:t>
            </a:r>
            <a:r>
              <a:rPr sz="2600" dirty="0" smtClean="0"/>
              <a:t>to use the stored inforrnation to answer questions and to draw new conclusions; </a:t>
            </a:r>
          </a:p>
          <a:p>
            <a:r>
              <a:rPr lang="en-IN" sz="2600" b="1" dirty="0" smtClean="0"/>
              <a:t>M</a:t>
            </a:r>
            <a:r>
              <a:rPr sz="2600" b="1" dirty="0" smtClean="0"/>
              <a:t>achine learning </a:t>
            </a:r>
            <a:r>
              <a:rPr sz="2600" dirty="0" smtClean="0"/>
              <a:t>to adapt to new circumstances and to detect and extrapolate patterns.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 Introduction to AI</a:t>
            </a:r>
            <a:endParaRPr lang="en-US" dirty="0"/>
          </a:p>
        </p:txBody>
      </p:sp>
      <p:sp>
        <p:nvSpPr>
          <p:cNvPr id="3" name="Content Placeholder 2"/>
          <p:cNvSpPr>
            <a:spLocks noGrp="1"/>
          </p:cNvSpPr>
          <p:nvPr>
            <p:ph sz="quarter" idx="1"/>
          </p:nvPr>
        </p:nvSpPr>
        <p:spPr>
          <a:xfrm>
            <a:off x="371475" y="1589405"/>
            <a:ext cx="8539480" cy="4907915"/>
          </a:xfrm>
        </p:spPr>
        <p:txBody>
          <a:bodyPr/>
          <a:lstStyle/>
          <a:p>
            <a:r>
              <a:rPr lang="en-IN" sz="2800" b="1" dirty="0" smtClean="0"/>
              <a:t>C</a:t>
            </a:r>
            <a:r>
              <a:rPr sz="2800" b="1" dirty="0" smtClean="0"/>
              <a:t>omputer vision </a:t>
            </a:r>
            <a:r>
              <a:rPr sz="2800" dirty="0" smtClean="0"/>
              <a:t>to perceive objects, and </a:t>
            </a:r>
          </a:p>
          <a:p>
            <a:r>
              <a:rPr lang="en-IN" sz="2800" b="1" dirty="0" smtClean="0"/>
              <a:t>R</a:t>
            </a:r>
            <a:r>
              <a:rPr sz="2800" b="1" dirty="0" smtClean="0"/>
              <a:t>obotics </a:t>
            </a:r>
            <a:r>
              <a:rPr sz="2800" dirty="0" smtClean="0"/>
              <a:t>to manipulate objects and move about. </a:t>
            </a:r>
          </a:p>
          <a:p>
            <a:r>
              <a:rPr sz="2800" dirty="0" smtClean="0"/>
              <a:t>These six disciplines compose most of AI</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 of AI</a:t>
            </a:r>
          </a:p>
        </p:txBody>
      </p:sp>
      <p:sp>
        <p:nvSpPr>
          <p:cNvPr id="3" name="Content Placeholder 2"/>
          <p:cNvSpPr>
            <a:spLocks noGrp="1"/>
          </p:cNvSpPr>
          <p:nvPr>
            <p:ph sz="quarter" idx="1"/>
          </p:nvPr>
        </p:nvSpPr>
        <p:spPr>
          <a:xfrm>
            <a:off x="233680" y="1589405"/>
            <a:ext cx="8778240" cy="4964430"/>
          </a:xfrm>
        </p:spPr>
        <p:txBody>
          <a:bodyPr/>
          <a:lstStyle/>
          <a:p>
            <a:pPr marL="0" lvl="0" indent="0" hangingPunct="0">
              <a:buNone/>
            </a:pPr>
            <a:r>
              <a:rPr lang="en-US" sz="2000" dirty="0">
                <a:latin typeface="+mj-lt"/>
                <a:cs typeface="+mj-lt"/>
                <a:sym typeface="+mn-ea"/>
              </a:rPr>
              <a:t>1956 - John McCarthy coined the term ‘artificial intelligence’ and had the first AI conference.</a:t>
            </a:r>
            <a:endParaRPr lang="en-US" sz="2000" dirty="0">
              <a:solidFill>
                <a:schemeClr val="tx1"/>
              </a:solidFill>
              <a:latin typeface="+mj-lt"/>
              <a:cs typeface="+mj-lt"/>
            </a:endParaRPr>
          </a:p>
          <a:p>
            <a:pPr marL="0" lvl="0" indent="0" hangingPunct="0">
              <a:buNone/>
            </a:pPr>
            <a:r>
              <a:rPr lang="en-US" sz="2000" dirty="0">
                <a:latin typeface="+mj-lt"/>
                <a:cs typeface="+mj-lt"/>
                <a:sym typeface="+mn-ea"/>
              </a:rPr>
              <a:t>1969 - Shakey was the first general-purpose mobile robot built. It is now able to do things with a purpose vs. just a list of instructions.</a:t>
            </a:r>
            <a:endParaRPr lang="en-US" sz="2000" dirty="0">
              <a:solidFill>
                <a:schemeClr val="tx1"/>
              </a:solidFill>
              <a:latin typeface="+mj-lt"/>
              <a:cs typeface="+mj-lt"/>
            </a:endParaRPr>
          </a:p>
          <a:p>
            <a:pPr marL="0" lvl="0" indent="0" hangingPunct="0">
              <a:buNone/>
            </a:pPr>
            <a:r>
              <a:rPr lang="en-US" sz="2000" dirty="0">
                <a:latin typeface="+mj-lt"/>
                <a:cs typeface="+mj-lt"/>
                <a:sym typeface="+mn-ea"/>
              </a:rPr>
              <a:t>1997 - Supercomputer ‘Deep Blue’ was designed, and it defeated the world champion chess player in a match. It was a massive milestone by IBM to create this large computer.</a:t>
            </a:r>
            <a:endParaRPr lang="en-US" sz="2000" dirty="0">
              <a:solidFill>
                <a:schemeClr val="tx1"/>
              </a:solidFill>
              <a:latin typeface="+mj-lt"/>
              <a:cs typeface="+mj-lt"/>
            </a:endParaRPr>
          </a:p>
          <a:p>
            <a:pPr marL="0" lvl="0" indent="0" hangingPunct="0">
              <a:buNone/>
            </a:pPr>
            <a:r>
              <a:rPr lang="en-US" sz="2000" dirty="0">
                <a:latin typeface="+mj-lt"/>
                <a:cs typeface="+mj-lt"/>
                <a:sym typeface="+mn-ea"/>
              </a:rPr>
              <a:t>2002 - The first commercially successful robotic vacuum cleaner was created. </a:t>
            </a:r>
            <a:endParaRPr lang="en-US" sz="2000" dirty="0">
              <a:solidFill>
                <a:schemeClr val="tx1"/>
              </a:solidFill>
              <a:latin typeface="+mj-lt"/>
              <a:cs typeface="+mj-lt"/>
            </a:endParaRPr>
          </a:p>
          <a:p>
            <a:pPr marL="0" lvl="0" indent="0" hangingPunct="0">
              <a:buNone/>
            </a:pPr>
            <a:r>
              <a:rPr lang="en-US" sz="2000" dirty="0">
                <a:latin typeface="+mj-lt"/>
                <a:cs typeface="+mj-lt"/>
                <a:sym typeface="+mn-ea"/>
              </a:rPr>
              <a:t>2005 - 2019 - Today, we have speech recognition, robotic process automation (RPA), a dancing robot, smart homes, and other innovations make their debut.</a:t>
            </a:r>
            <a:endParaRPr lang="en-US" sz="2000" dirty="0">
              <a:solidFill>
                <a:schemeClr val="tx1"/>
              </a:solidFill>
              <a:latin typeface="+mj-lt"/>
              <a:cs typeface="+mj-lt"/>
            </a:endParaRPr>
          </a:p>
          <a:p>
            <a:pPr marL="0" lvl="0" indent="0" hangingPunct="0">
              <a:buNone/>
            </a:pPr>
            <a:r>
              <a:rPr lang="en-US" sz="2000" dirty="0">
                <a:latin typeface="+mj-lt"/>
                <a:cs typeface="+mj-lt"/>
                <a:sym typeface="+mn-ea"/>
              </a:rPr>
              <a:t>2020 - Baidu releases the LinearFold AI algorithm to medical and scientific and medical teams developing a vaccine during the early stages of the SARS-CoV-2 (COVID-19) pandemic. The algorithm can predict the RNA sequence of the virus in only 27 seconds, which is 120 times faster than other methods. </a:t>
            </a:r>
            <a:endParaRPr lang="en-US" sz="2000" dirty="0" smtClean="0">
              <a:latin typeface="+mj-lt"/>
              <a:cs typeface="+mj-lt"/>
              <a:sym typeface="+mn-ea"/>
            </a:endParaRP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Branches of AI</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14</a:t>
            </a:fld>
            <a:endParaRPr lang="en-US"/>
          </a:p>
        </p:txBody>
      </p:sp>
      <p:pic>
        <p:nvPicPr>
          <p:cNvPr id="4" name="Content Placeholder 3"/>
          <p:cNvPicPr>
            <a:picLocks noGrp="1" noChangeAspect="1"/>
          </p:cNvPicPr>
          <p:nvPr>
            <p:ph sz="quarter" idx="1"/>
          </p:nvPr>
        </p:nvPicPr>
        <p:blipFill>
          <a:blip r:embed="rId3"/>
          <a:stretch>
            <a:fillRect/>
          </a:stretch>
        </p:blipFill>
        <p:spPr>
          <a:xfrm>
            <a:off x="997585" y="1589405"/>
            <a:ext cx="7249795" cy="496443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AI Programming</a:t>
            </a:r>
          </a:p>
        </p:txBody>
      </p:sp>
      <p:sp>
        <p:nvSpPr>
          <p:cNvPr id="3" name="Content Placeholder 2"/>
          <p:cNvSpPr>
            <a:spLocks noGrp="1"/>
          </p:cNvSpPr>
          <p:nvPr>
            <p:ph sz="quarter" idx="1"/>
          </p:nvPr>
        </p:nvSpPr>
        <p:spPr>
          <a:xfrm>
            <a:off x="167640" y="1589405"/>
            <a:ext cx="8844280" cy="4964430"/>
          </a:xfrm>
        </p:spPr>
        <p:txBody>
          <a:bodyPr/>
          <a:lstStyle/>
          <a:p>
            <a:pPr algn="just">
              <a:buNone/>
            </a:pPr>
            <a:r>
              <a:rPr lang="en-US" sz="2400" dirty="0">
                <a:cs typeface="+mn-lt"/>
                <a:sym typeface="+mn-ea"/>
              </a:rPr>
              <a:t>A number of programming languages exist that are used to build A</a:t>
            </a:r>
            <a:r>
              <a:rPr lang="en-IN" altLang="en-US" sz="2400" dirty="0">
                <a:cs typeface="+mn-lt"/>
                <a:sym typeface="+mn-ea"/>
              </a:rPr>
              <a:t>I </a:t>
            </a:r>
          </a:p>
          <a:p>
            <a:pPr algn="just">
              <a:buNone/>
            </a:pPr>
            <a:r>
              <a:rPr lang="en-US" sz="2400" dirty="0">
                <a:cs typeface="+mn-lt"/>
                <a:sym typeface="+mn-ea"/>
              </a:rPr>
              <a:t>systems. General programming languages, such as C++, R, Java, </a:t>
            </a:r>
          </a:p>
          <a:p>
            <a:pPr algn="just">
              <a:buNone/>
            </a:pPr>
            <a:r>
              <a:rPr lang="en-US" sz="2400" dirty="0">
                <a:cs typeface="+mn-lt"/>
                <a:sym typeface="+mn-ea"/>
              </a:rPr>
              <a:t>Python, and LISP (List Processing) are frequently used, because these </a:t>
            </a:r>
          </a:p>
          <a:p>
            <a:pPr algn="just">
              <a:buNone/>
            </a:pPr>
            <a:r>
              <a:rPr lang="en-US" sz="2400" dirty="0">
                <a:cs typeface="+mn-lt"/>
                <a:sym typeface="+mn-ea"/>
              </a:rPr>
              <a:t>are the languages with which most computer scientists have got </a:t>
            </a:r>
          </a:p>
          <a:p>
            <a:pPr algn="just">
              <a:buNone/>
            </a:pPr>
            <a:r>
              <a:rPr lang="en-US" sz="2400" dirty="0">
                <a:cs typeface="+mn-lt"/>
                <a:sym typeface="+mn-ea"/>
              </a:rPr>
              <a:t>experience. </a:t>
            </a:r>
            <a:endParaRPr lang="en-US" sz="2400" dirty="0">
              <a:cs typeface="+mn-lt"/>
            </a:endParaRPr>
          </a:p>
          <a:p>
            <a:pPr algn="just">
              <a:buNone/>
            </a:pPr>
            <a:r>
              <a:rPr lang="en-US" sz="2400" dirty="0">
                <a:cs typeface="+mn-lt"/>
                <a:sym typeface="+mn-ea"/>
              </a:rPr>
              <a:t>Here are some languages that are most typically used for creating the</a:t>
            </a:r>
            <a:r>
              <a:rPr lang="en-IN" altLang="en-US" sz="2400" dirty="0">
                <a:cs typeface="+mn-lt"/>
                <a:sym typeface="+mn-ea"/>
              </a:rPr>
              <a:t> </a:t>
            </a:r>
          </a:p>
          <a:p>
            <a:pPr algn="just">
              <a:buNone/>
            </a:pPr>
            <a:r>
              <a:rPr lang="en-US" sz="2400" dirty="0">
                <a:cs typeface="+mn-lt"/>
                <a:sym typeface="+mn-ea"/>
              </a:rPr>
              <a:t>AI projects:</a:t>
            </a:r>
            <a:endParaRPr lang="en-US" sz="2400" dirty="0">
              <a:solidFill>
                <a:schemeClr val="tx1"/>
              </a:solidFill>
              <a:cs typeface="+mn-lt"/>
            </a:endParaRPr>
          </a:p>
          <a:p>
            <a:pPr marL="514350" indent="-514350">
              <a:buFont typeface="Wingdings" panose="05000000000000000000" pitchFamily="2" charset="2"/>
              <a:buChar char="Ø"/>
            </a:pPr>
            <a:r>
              <a:rPr lang="en-US" sz="2400" dirty="0">
                <a:cs typeface="+mn-lt"/>
                <a:sym typeface="+mn-ea"/>
              </a:rPr>
              <a:t>PROLOG</a:t>
            </a:r>
            <a:r>
              <a:rPr lang="en-IN" altLang="en-US" sz="2400" dirty="0">
                <a:cs typeface="+mn-lt"/>
                <a:sym typeface="+mn-ea"/>
              </a:rPr>
              <a:t>, </a:t>
            </a:r>
            <a:r>
              <a:rPr lang="en-US" sz="2400" dirty="0">
                <a:cs typeface="+mn-lt"/>
                <a:sym typeface="+mn-ea"/>
              </a:rPr>
              <a:t>LISP</a:t>
            </a:r>
            <a:r>
              <a:rPr lang="en-IN" altLang="en-US" sz="2400" dirty="0">
                <a:cs typeface="+mn-lt"/>
                <a:sym typeface="+mn-ea"/>
              </a:rPr>
              <a:t>, </a:t>
            </a:r>
            <a:r>
              <a:rPr lang="en-US" sz="2400" dirty="0">
                <a:cs typeface="+mn-lt"/>
                <a:sym typeface="+mn-ea"/>
              </a:rPr>
              <a:t>R</a:t>
            </a:r>
            <a:r>
              <a:rPr lang="en-IN" altLang="en-US" sz="2400" dirty="0">
                <a:cs typeface="+mn-lt"/>
                <a:sym typeface="+mn-ea"/>
              </a:rPr>
              <a:t>, </a:t>
            </a:r>
            <a:r>
              <a:rPr lang="en-US" sz="2400" dirty="0">
                <a:cs typeface="+mn-lt"/>
                <a:sym typeface="+mn-ea"/>
              </a:rPr>
              <a:t>Python</a:t>
            </a:r>
            <a:r>
              <a:rPr lang="en-IN" altLang="en-US" sz="2400" dirty="0">
                <a:cs typeface="+mn-lt"/>
                <a:sym typeface="+mn-ea"/>
              </a:rPr>
              <a:t>, </a:t>
            </a:r>
            <a:r>
              <a:rPr lang="en-US" sz="2400" dirty="0">
                <a:cs typeface="+mn-lt"/>
                <a:sym typeface="+mn-ea"/>
              </a:rPr>
              <a:t>Java</a:t>
            </a:r>
            <a:r>
              <a:rPr lang="en-IN" altLang="en-US" sz="2400" dirty="0">
                <a:cs typeface="+mn-lt"/>
                <a:sym typeface="+mn-ea"/>
              </a:rPr>
              <a:t>, </a:t>
            </a:r>
            <a:r>
              <a:rPr lang="en-US" sz="2400" dirty="0">
                <a:cs typeface="+mn-lt"/>
                <a:sym typeface="+mn-ea"/>
              </a:rPr>
              <a:t>C++</a:t>
            </a:r>
            <a:endParaRPr lang="en-US" sz="2400" dirty="0" smtClean="0">
              <a:cs typeface="+mn-lt"/>
              <a:sym typeface="+mn-ea"/>
            </a:endParaRP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AI Agent</a:t>
            </a:r>
          </a:p>
        </p:txBody>
      </p:sp>
      <p:sp>
        <p:nvSpPr>
          <p:cNvPr id="3" name="Content Placeholder 2"/>
          <p:cNvSpPr>
            <a:spLocks noGrp="1"/>
          </p:cNvSpPr>
          <p:nvPr>
            <p:ph sz="quarter" idx="1"/>
          </p:nvPr>
        </p:nvSpPr>
        <p:spPr>
          <a:xfrm>
            <a:off x="62865" y="1510665"/>
            <a:ext cx="9097010" cy="5184775"/>
          </a:xfrm>
        </p:spPr>
        <p:txBody>
          <a:bodyPr/>
          <a:lstStyle/>
          <a:p>
            <a:r>
              <a:rPr sz="2600" dirty="0" smtClean="0"/>
              <a:t>An agent is anything that can be viewed as perceiving its environment through sensors and </a:t>
            </a:r>
          </a:p>
          <a:p>
            <a:r>
              <a:rPr sz="2600" dirty="0" smtClean="0"/>
              <a:t>SENSOR acting upon that environment through actuators. </a:t>
            </a:r>
          </a:p>
          <a:p>
            <a:r>
              <a:rPr sz="2600" dirty="0" smtClean="0"/>
              <a:t>ACTUATOR A human agent has eyes, ears, and other organs for sensors and hands, legs, mouth, and other body parts for actuators. </a:t>
            </a:r>
          </a:p>
          <a:p>
            <a:r>
              <a:rPr sz="2600" dirty="0" smtClean="0"/>
              <a:t>A robotic agent might have cameras and infrared range finders for sensors and various motors for actuators. </a:t>
            </a:r>
          </a:p>
          <a:p>
            <a:r>
              <a:rPr sz="2600" dirty="0" smtClean="0"/>
              <a:t>A software agent receives keystrokes, file contents, and network packets as sensory inputs and acts on the environment by displaying on the screen, writing files, and sending network</a:t>
            </a:r>
            <a:r>
              <a:rPr lang="en-IN" sz="2600" dirty="0" smtClean="0"/>
              <a:t> </a:t>
            </a:r>
            <a:r>
              <a:rPr sz="2600" dirty="0" smtClean="0"/>
              <a:t>packets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AI Agent</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17</a:t>
            </a:fld>
            <a:endParaRPr lang="en-US"/>
          </a:p>
        </p:txBody>
      </p:sp>
      <p:pic>
        <p:nvPicPr>
          <p:cNvPr id="4" name="Content Placeholder 3"/>
          <p:cNvPicPr>
            <a:picLocks noGrp="1" noChangeAspect="1"/>
          </p:cNvPicPr>
          <p:nvPr>
            <p:ph sz="quarter" idx="1"/>
          </p:nvPr>
        </p:nvPicPr>
        <p:blipFill>
          <a:blip r:embed="rId3"/>
          <a:stretch>
            <a:fillRect/>
          </a:stretch>
        </p:blipFill>
        <p:spPr>
          <a:xfrm>
            <a:off x="609600" y="2895600"/>
            <a:ext cx="8218170" cy="21717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AI Agent</a:t>
            </a:r>
          </a:p>
        </p:txBody>
      </p:sp>
      <p:sp>
        <p:nvSpPr>
          <p:cNvPr id="3" name="Content Placeholder 2"/>
          <p:cNvSpPr>
            <a:spLocks noGrp="1"/>
          </p:cNvSpPr>
          <p:nvPr>
            <p:ph sz="quarter" idx="1"/>
          </p:nvPr>
        </p:nvSpPr>
        <p:spPr>
          <a:xfrm>
            <a:off x="62865" y="1510665"/>
            <a:ext cx="9097010" cy="5184775"/>
          </a:xfrm>
        </p:spPr>
        <p:txBody>
          <a:bodyPr/>
          <a:lstStyle/>
          <a:p>
            <a:pPr marL="0" lvl="0" indent="0" algn="ctr" hangingPunct="0">
              <a:buNone/>
            </a:pPr>
            <a:r>
              <a:rPr lang="en-US" sz="2200" dirty="0">
                <a:solidFill>
                  <a:schemeClr val="accent5">
                    <a:lumMod val="75000"/>
                  </a:schemeClr>
                </a:solidFill>
                <a:cs typeface="+mn-lt"/>
                <a:sym typeface="+mn-ea"/>
              </a:rPr>
              <a:t>Agent terminology</a:t>
            </a:r>
            <a:endParaRPr lang="en-US" sz="2200" b="1" dirty="0">
              <a:cs typeface="+mn-lt"/>
            </a:endParaRPr>
          </a:p>
          <a:p>
            <a:pPr lvl="0" hangingPunct="0"/>
            <a:r>
              <a:rPr lang="en-US" sz="2200" b="1" dirty="0">
                <a:cs typeface="+mn-lt"/>
                <a:sym typeface="+mn-ea"/>
              </a:rPr>
              <a:t>Performance measure of agent: </a:t>
            </a:r>
            <a:r>
              <a:rPr lang="en-US" sz="2200" dirty="0">
                <a:cs typeface="+mn-lt"/>
                <a:sym typeface="+mn-ea"/>
              </a:rPr>
              <a:t>It is the criteria determining the success of an agent.</a:t>
            </a:r>
            <a:r>
              <a:rPr lang="en-US" sz="2200" b="1" dirty="0">
                <a:cs typeface="+mn-lt"/>
                <a:sym typeface="+mn-ea"/>
              </a:rPr>
              <a:t> </a:t>
            </a:r>
            <a:endParaRPr lang="en-US" sz="2200" dirty="0">
              <a:cs typeface="+mn-lt"/>
            </a:endParaRPr>
          </a:p>
          <a:p>
            <a:pPr lvl="0" hangingPunct="0"/>
            <a:r>
              <a:rPr lang="en-US" sz="2200" b="1" dirty="0" err="1">
                <a:cs typeface="+mn-lt"/>
                <a:sym typeface="+mn-ea"/>
              </a:rPr>
              <a:t>Behaviour</a:t>
            </a:r>
            <a:r>
              <a:rPr lang="en-US" sz="2200" b="1" dirty="0">
                <a:cs typeface="+mn-lt"/>
                <a:sym typeface="+mn-ea"/>
              </a:rPr>
              <a:t>/action of agent: </a:t>
            </a:r>
            <a:r>
              <a:rPr lang="en-US" sz="2200" dirty="0">
                <a:cs typeface="+mn-lt"/>
                <a:sym typeface="+mn-ea"/>
              </a:rPr>
              <a:t>It is the action performed by an agent after any specified sequence of the</a:t>
            </a:r>
            <a:r>
              <a:rPr lang="en-US" sz="2200" b="1" dirty="0">
                <a:cs typeface="+mn-lt"/>
                <a:sym typeface="+mn-ea"/>
              </a:rPr>
              <a:t> </a:t>
            </a:r>
            <a:r>
              <a:rPr lang="en-US" sz="2200" dirty="0">
                <a:cs typeface="+mn-lt"/>
                <a:sym typeface="+mn-ea"/>
              </a:rPr>
              <a:t>percepts.</a:t>
            </a:r>
            <a:endParaRPr lang="en-US" sz="2200" dirty="0">
              <a:cs typeface="+mn-lt"/>
            </a:endParaRPr>
          </a:p>
          <a:p>
            <a:pPr lvl="0" hangingPunct="0"/>
            <a:r>
              <a:rPr lang="en-US" sz="2200" b="1" dirty="0">
                <a:cs typeface="+mn-lt"/>
                <a:sym typeface="+mn-ea"/>
              </a:rPr>
              <a:t>Percept: </a:t>
            </a:r>
            <a:r>
              <a:rPr lang="en-US" sz="2200" dirty="0">
                <a:cs typeface="+mn-lt"/>
                <a:sym typeface="+mn-ea"/>
              </a:rPr>
              <a:t>It is defined as an agent’s perceptual inputs at a specified instance.</a:t>
            </a:r>
            <a:endParaRPr lang="en-US" sz="2200" dirty="0">
              <a:cs typeface="+mn-lt"/>
            </a:endParaRPr>
          </a:p>
          <a:p>
            <a:pPr lvl="0" hangingPunct="0"/>
            <a:r>
              <a:rPr lang="en-US" sz="2200" b="1" dirty="0">
                <a:cs typeface="+mn-lt"/>
                <a:sym typeface="+mn-ea"/>
              </a:rPr>
              <a:t>Percept sequence: </a:t>
            </a:r>
            <a:r>
              <a:rPr lang="en-US" sz="2200" dirty="0">
                <a:cs typeface="+mn-lt"/>
                <a:sym typeface="+mn-ea"/>
              </a:rPr>
              <a:t>It is defined as the history of everything that an agent has perceived till date.</a:t>
            </a:r>
            <a:endParaRPr lang="en-US" sz="2200" dirty="0">
              <a:cs typeface="+mn-lt"/>
            </a:endParaRPr>
          </a:p>
          <a:p>
            <a:pPr lvl="0" hangingPunct="0"/>
            <a:r>
              <a:rPr lang="en-US" sz="2200" b="1" dirty="0">
                <a:cs typeface="+mn-lt"/>
                <a:sym typeface="+mn-ea"/>
              </a:rPr>
              <a:t>Agent function</a:t>
            </a:r>
            <a:r>
              <a:rPr lang="en-US" sz="2200" dirty="0">
                <a:cs typeface="+mn-lt"/>
                <a:sym typeface="+mn-ea"/>
              </a:rPr>
              <a:t>: </a:t>
            </a:r>
            <a:r>
              <a:rPr lang="en-US" sz="2200" b="1" dirty="0">
                <a:cs typeface="+mn-lt"/>
                <a:sym typeface="+mn-ea"/>
              </a:rPr>
              <a:t> </a:t>
            </a:r>
            <a:r>
              <a:rPr lang="en-US" sz="2200" dirty="0">
                <a:cs typeface="+mn-lt"/>
                <a:sym typeface="+mn-ea"/>
              </a:rPr>
              <a:t>It is defined as a map from the precept sequence to an action.</a:t>
            </a:r>
            <a:endParaRPr lang="en-US" sz="2200" dirty="0">
              <a:cs typeface="+mn-lt"/>
            </a:endParaRPr>
          </a:p>
          <a:p>
            <a:pPr marL="0" indent="0">
              <a:buNone/>
            </a:pPr>
            <a:r>
              <a:rPr lang="en-US" sz="2200" dirty="0">
                <a:cs typeface="+mn-lt"/>
                <a:sym typeface="+mn-ea"/>
              </a:rPr>
              <a:t>	</a:t>
            </a:r>
            <a:r>
              <a:rPr lang="en-US" sz="2200" dirty="0">
                <a:solidFill>
                  <a:srgbClr val="D62A2A"/>
                </a:solidFill>
                <a:cs typeface="+mn-lt"/>
                <a:sym typeface="+mn-ea"/>
              </a:rPr>
              <a:t>	</a:t>
            </a:r>
            <a:r>
              <a:rPr lang="en-US" sz="2200" b="1" dirty="0">
                <a:solidFill>
                  <a:srgbClr val="D62A2A"/>
                </a:solidFill>
                <a:cs typeface="+mn-lt"/>
                <a:sym typeface="+mn-ea"/>
              </a:rPr>
              <a:t>Agent function, </a:t>
            </a:r>
            <a:r>
              <a:rPr lang="en-US" sz="2200" b="1" i="1" dirty="0">
                <a:solidFill>
                  <a:srgbClr val="D62A2A"/>
                </a:solidFill>
                <a:cs typeface="+mn-lt"/>
                <a:sym typeface="+mn-ea"/>
              </a:rPr>
              <a:t>a</a:t>
            </a:r>
            <a:r>
              <a:rPr lang="en-US" sz="2200" b="1" dirty="0">
                <a:solidFill>
                  <a:srgbClr val="D62A2A"/>
                </a:solidFill>
                <a:cs typeface="+mn-lt"/>
                <a:sym typeface="+mn-ea"/>
              </a:rPr>
              <a:t> = </a:t>
            </a:r>
            <a:r>
              <a:rPr lang="en-US" sz="2200" b="1" i="1" dirty="0">
                <a:solidFill>
                  <a:srgbClr val="D62A2A"/>
                </a:solidFill>
                <a:cs typeface="+mn-lt"/>
                <a:sym typeface="+mn-ea"/>
              </a:rPr>
              <a:t>F</a:t>
            </a:r>
            <a:r>
              <a:rPr lang="en-US" sz="2200" b="1" dirty="0">
                <a:solidFill>
                  <a:srgbClr val="D62A2A"/>
                </a:solidFill>
                <a:cs typeface="+mn-lt"/>
                <a:sym typeface="+mn-ea"/>
              </a:rPr>
              <a:t>(</a:t>
            </a:r>
            <a:r>
              <a:rPr lang="en-US" sz="2200" b="1" i="1" dirty="0">
                <a:solidFill>
                  <a:srgbClr val="D62A2A"/>
                </a:solidFill>
                <a:cs typeface="+mn-lt"/>
                <a:sym typeface="+mn-ea"/>
              </a:rPr>
              <a:t>p</a:t>
            </a:r>
            <a:r>
              <a:rPr lang="en-US" sz="2200" b="1" dirty="0">
                <a:solidFill>
                  <a:srgbClr val="D62A2A"/>
                </a:solidFill>
                <a:cs typeface="+mn-lt"/>
                <a:sym typeface="+mn-ea"/>
              </a:rPr>
              <a:t>)</a:t>
            </a:r>
            <a:endParaRPr lang="en-US" sz="2200" b="1" dirty="0">
              <a:solidFill>
                <a:srgbClr val="D62A2A"/>
              </a:solidFill>
              <a:cs typeface="+mn-lt"/>
            </a:endParaRPr>
          </a:p>
          <a:p>
            <a:pPr>
              <a:buNone/>
            </a:pPr>
            <a:r>
              <a:rPr lang="en-US" sz="2200" dirty="0">
                <a:cs typeface="+mn-lt"/>
                <a:sym typeface="+mn-ea"/>
              </a:rPr>
              <a:t>where </a:t>
            </a:r>
            <a:r>
              <a:rPr lang="en-US" sz="2200" i="1" dirty="0">
                <a:cs typeface="+mn-lt"/>
                <a:sym typeface="+mn-ea"/>
              </a:rPr>
              <a:t>p is the current percept, a is the action carried out, and F is the agent function.</a:t>
            </a:r>
            <a:endParaRPr lang="en-US" sz="2200" i="1" dirty="0">
              <a:cs typeface="+mn-lt"/>
            </a:endParaRPr>
          </a:p>
          <a:p>
            <a:endParaRPr lang="en-US" sz="2200" i="1" dirty="0" smtClean="0">
              <a:cs typeface="+mn-lt"/>
            </a:endParaRP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AI Agent</a:t>
            </a:r>
          </a:p>
        </p:txBody>
      </p:sp>
      <p:sp>
        <p:nvSpPr>
          <p:cNvPr id="3" name="Content Placeholder 2"/>
          <p:cNvSpPr>
            <a:spLocks noGrp="1"/>
          </p:cNvSpPr>
          <p:nvPr>
            <p:ph sz="quarter" idx="1"/>
          </p:nvPr>
        </p:nvSpPr>
        <p:spPr>
          <a:xfrm>
            <a:off x="62865" y="1510665"/>
            <a:ext cx="9097010" cy="5184775"/>
          </a:xfrm>
        </p:spPr>
        <p:txBody>
          <a:bodyPr/>
          <a:lstStyle/>
          <a:p>
            <a:pPr marL="0" indent="0" algn="ctr">
              <a:buNone/>
            </a:pPr>
            <a:r>
              <a:rPr lang="en-US" sz="2200" dirty="0">
                <a:solidFill>
                  <a:schemeClr val="accent5">
                    <a:lumMod val="75000"/>
                  </a:schemeClr>
                </a:solidFill>
                <a:latin typeface="Times New Roman" panose="02020603050405020304" pitchFamily="18" charset="0"/>
                <a:cs typeface="Times New Roman" panose="02020603050405020304" pitchFamily="18" charset="0"/>
                <a:sym typeface="+mn-ea"/>
              </a:rPr>
              <a:t>Agent program</a:t>
            </a:r>
            <a:endParaRPr lang="en-US" sz="2200" dirty="0">
              <a:solidFill>
                <a:schemeClr val="accent5">
                  <a:lumMod val="75000"/>
                </a:schemeClr>
              </a:solidFill>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sym typeface="+mn-ea"/>
              </a:rPr>
              <a:t>On each invocation, the memory of the agent is updated to mirror the new percept, the best action selected and the fact that the action was taken is also stored inside the memory. The memory persists from one invocation to the next.</a:t>
            </a: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endParaRPr lang="en-US" sz="2200" i="1" dirty="0" smtClean="0">
              <a:cs typeface="+mn-lt"/>
            </a:endParaRP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19</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80" y="3276748"/>
            <a:ext cx="7831571" cy="272364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sp>
        <p:nvSpPr>
          <p:cNvPr id="3" name="Content Placeholder 2"/>
          <p:cNvSpPr>
            <a:spLocks noGrp="1"/>
          </p:cNvSpPr>
          <p:nvPr>
            <p:ph sz="quarter" idx="1"/>
          </p:nvPr>
        </p:nvSpPr>
        <p:spPr>
          <a:xfrm>
            <a:off x="99695" y="1676400"/>
            <a:ext cx="9088120" cy="4897755"/>
          </a:xfrm>
        </p:spPr>
        <p:txBody>
          <a:bodyPr/>
          <a:lstStyle/>
          <a:p>
            <a:pPr lvl="1"/>
            <a:r>
              <a:rPr sz="1900" dirty="0" smtClean="0"/>
              <a:t>To introduce the students’ with different issues involved in trying to define and simulate intelligence. </a:t>
            </a:r>
          </a:p>
          <a:p>
            <a:pPr lvl="1"/>
            <a:r>
              <a:rPr sz="1900" dirty="0" smtClean="0"/>
              <a:t>To familiarize the students’ with specific, well known Artificial Intelligence methods, algorithms and knowledge representation schemes. </a:t>
            </a:r>
          </a:p>
          <a:p>
            <a:pPr lvl="1"/>
            <a:r>
              <a:rPr sz="1900" dirty="0" smtClean="0"/>
              <a:t>To introduce students’ different techniques which will help them build simple intelligent systems based on AI/IA concepts. </a:t>
            </a:r>
          </a:p>
          <a:p>
            <a:pPr lvl="1"/>
            <a:r>
              <a:rPr sz="1900" dirty="0" smtClean="0"/>
              <a:t>To introduce students to data science and problem solving with data science and statistics. </a:t>
            </a:r>
          </a:p>
          <a:p>
            <a:pPr lvl="1"/>
            <a:r>
              <a:rPr sz="1900" dirty="0" smtClean="0"/>
              <a:t>To enable students to choose appropriately from a wider range of exploratory and inferential methods for analyzing data, and interpret the results contextually. </a:t>
            </a:r>
          </a:p>
          <a:p>
            <a:pPr lvl="1"/>
            <a:r>
              <a:rPr sz="1900" dirty="0" smtClean="0"/>
              <a:t>To enable students to apply types of machine learning methods for real world problems.</a:t>
            </a:r>
          </a:p>
        </p:txBody>
      </p:sp>
      <p:sp>
        <p:nvSpPr>
          <p:cNvPr id="5" name="Slide Number Placeholder 4"/>
          <p:cNvSpPr>
            <a:spLocks noGrp="1"/>
          </p:cNvSpPr>
          <p:nvPr>
            <p:ph type="sldNum" sz="quarter" idx="12"/>
          </p:nvPr>
        </p:nvSpPr>
        <p:spPr/>
        <p:txBody>
          <a:bodyPr>
            <a:normAutofit fontScale="85000" lnSpcReduction="20000"/>
          </a:bodyPr>
          <a:lstStyle/>
          <a:p>
            <a:r>
              <a:rPr lang="en-US" dirty="0" smtClean="0"/>
              <a:t>2</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AI Agent</a:t>
            </a:r>
          </a:p>
        </p:txBody>
      </p:sp>
      <p:sp>
        <p:nvSpPr>
          <p:cNvPr id="3" name="Content Placeholder 2"/>
          <p:cNvSpPr>
            <a:spLocks noGrp="1"/>
          </p:cNvSpPr>
          <p:nvPr>
            <p:ph sz="quarter" idx="1"/>
          </p:nvPr>
        </p:nvSpPr>
        <p:spPr>
          <a:xfrm>
            <a:off x="62865" y="1510665"/>
            <a:ext cx="9097010" cy="5184775"/>
          </a:xfrm>
        </p:spPr>
        <p:txBody>
          <a:bodyPr/>
          <a:lstStyle/>
          <a:p>
            <a:endParaRPr lang="en-US" sz="2200" i="1" dirty="0" smtClean="0">
              <a:cs typeface="+mn-lt"/>
            </a:endParaRP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20</a:t>
            </a:fld>
            <a:endParaRPr lang="en-US"/>
          </a:p>
        </p:txBody>
      </p:sp>
      <p:pic>
        <p:nvPicPr>
          <p:cNvPr id="6" name="Picture 5"/>
          <p:cNvPicPr>
            <a:picLocks noChangeAspect="1"/>
          </p:cNvPicPr>
          <p:nvPr/>
        </p:nvPicPr>
        <p:blipFill>
          <a:blip r:embed="rId3"/>
          <a:stretch>
            <a:fillRect/>
          </a:stretch>
        </p:blipFill>
        <p:spPr>
          <a:xfrm>
            <a:off x="537845" y="2514600"/>
            <a:ext cx="8296910" cy="162877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task environments</a:t>
            </a:r>
          </a:p>
        </p:txBody>
      </p:sp>
      <p:sp>
        <p:nvSpPr>
          <p:cNvPr id="3" name="Content Placeholder 2"/>
          <p:cNvSpPr>
            <a:spLocks noGrp="1"/>
          </p:cNvSpPr>
          <p:nvPr>
            <p:ph sz="quarter" idx="1"/>
          </p:nvPr>
        </p:nvSpPr>
        <p:spPr>
          <a:xfrm>
            <a:off x="62865" y="1510665"/>
            <a:ext cx="9097010" cy="5184775"/>
          </a:xfrm>
        </p:spPr>
        <p:txBody>
          <a:bodyPr/>
          <a:lstStyle/>
          <a:p>
            <a:r>
              <a:rPr lang="en-US" sz="2200" i="1" dirty="0" smtClean="0">
                <a:cs typeface="+mn-lt"/>
              </a:rPr>
              <a:t> </a:t>
            </a:r>
            <a:r>
              <a:rPr lang="en-US" sz="2200" i="1" u="sng" dirty="0" smtClean="0">
                <a:solidFill>
                  <a:srgbClr val="C00000"/>
                </a:solidFill>
                <a:cs typeface="+mn-lt"/>
              </a:rPr>
              <a:t>Fully observable vs. partially observable.</a:t>
            </a:r>
          </a:p>
          <a:p>
            <a:r>
              <a:rPr lang="en-US" sz="2200" i="1" dirty="0" smtClean="0">
                <a:cs typeface="+mn-lt"/>
              </a:rPr>
              <a:t>If an agent's sensors give it access to the complete state of the environment at each point in time, then we say that the task environment is fully ob</a:t>
            </a:r>
            <a:r>
              <a:rPr lang="en-IN" altLang="en-US" sz="2200" i="1" dirty="0" smtClean="0">
                <a:cs typeface="+mn-lt"/>
              </a:rPr>
              <a:t>s</a:t>
            </a:r>
            <a:r>
              <a:rPr lang="en-US" sz="2200" i="1" dirty="0" smtClean="0">
                <a:cs typeface="+mn-lt"/>
              </a:rPr>
              <a:t>ervable. A task environment is effectively fully observable if the sensors detect all aspects that are relevant to the choice of action; relevance, in turn, depends on the performance measure. </a:t>
            </a:r>
          </a:p>
          <a:p>
            <a:r>
              <a:rPr lang="en-US" sz="2200" i="1" dirty="0" smtClean="0">
                <a:cs typeface="+mn-lt"/>
              </a:rPr>
              <a:t>Fully observable environments are convenient because the agent need not maintain any internal state to keep track of the world. </a:t>
            </a:r>
          </a:p>
          <a:p>
            <a:r>
              <a:rPr lang="en-US" sz="2200" i="1" dirty="0" smtClean="0">
                <a:cs typeface="+mn-lt"/>
              </a:rPr>
              <a:t>An environment might be partially observable because of noisy and inaccurate sensors or because parts of the state are simply missing from the sensor data-for example, a vacuum agent with only a local dirt sensor cannot tell whether there is dirt in other squares, and an automated taxi cannot see what other drivers are thinking.</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task environments</a:t>
            </a:r>
          </a:p>
        </p:txBody>
      </p:sp>
      <p:sp>
        <p:nvSpPr>
          <p:cNvPr id="3" name="Content Placeholder 2"/>
          <p:cNvSpPr>
            <a:spLocks noGrp="1"/>
          </p:cNvSpPr>
          <p:nvPr>
            <p:ph sz="quarter" idx="1"/>
          </p:nvPr>
        </p:nvSpPr>
        <p:spPr>
          <a:xfrm>
            <a:off x="62865" y="1510665"/>
            <a:ext cx="9097010" cy="5184775"/>
          </a:xfrm>
        </p:spPr>
        <p:txBody>
          <a:bodyPr/>
          <a:lstStyle/>
          <a:p>
            <a:r>
              <a:rPr lang="en-US" sz="2200" i="1" dirty="0" smtClean="0">
                <a:cs typeface="+mn-lt"/>
              </a:rPr>
              <a:t> </a:t>
            </a:r>
            <a:r>
              <a:rPr lang="en-US" sz="2200" i="1" u="sng" dirty="0" smtClean="0">
                <a:solidFill>
                  <a:srgbClr val="C00000"/>
                </a:solidFill>
                <a:cs typeface="+mn-lt"/>
              </a:rPr>
              <a:t>Fully observable vs. partially observable.</a:t>
            </a:r>
          </a:p>
          <a:p>
            <a:r>
              <a:rPr lang="en-US" sz="2400" b="1" dirty="0"/>
              <a:t>Fully Observable Environment:</a:t>
            </a:r>
            <a:endParaRPr lang="en-US" sz="2400" dirty="0"/>
          </a:p>
          <a:p>
            <a:r>
              <a:rPr lang="en-US" sz="2400" dirty="0"/>
              <a:t>Imagine a grid world where the robot can see the entire grid at any given time.</a:t>
            </a:r>
          </a:p>
          <a:p>
            <a:r>
              <a:rPr lang="en-US" sz="2400" dirty="0"/>
              <a:t>The robot knows the exact positions of obstacles, goals, and any other relevant information in the entire grid.</a:t>
            </a:r>
          </a:p>
          <a:p>
            <a:r>
              <a:rPr lang="en-US" sz="2400" dirty="0"/>
              <a:t>Each grid cell is visible to the robot, and it has complete information about the state of the environment.</a:t>
            </a:r>
          </a:p>
          <a:p>
            <a:r>
              <a:rPr lang="en-US" sz="2400" b="1" dirty="0"/>
              <a:t>Example:</a:t>
            </a:r>
            <a:endParaRPr lang="en-US" sz="2400" dirty="0"/>
          </a:p>
          <a:p>
            <a:r>
              <a:rPr lang="en-US" sz="2400" dirty="0"/>
              <a:t>The robot is in a 5x5 grid world, and it knows the exact positions of walls, goals, and other objects in every cell.</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22</a:t>
            </a:fld>
            <a:endParaRPr lang="en-US"/>
          </a:p>
        </p:txBody>
      </p:sp>
    </p:spTree>
    <p:extLst>
      <p:ext uri="{BB962C8B-B14F-4D97-AF65-F5344CB8AC3E}">
        <p14:creationId xmlns:p14="http://schemas.microsoft.com/office/powerpoint/2010/main" val="18586304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task environments</a:t>
            </a:r>
          </a:p>
        </p:txBody>
      </p:sp>
      <p:sp>
        <p:nvSpPr>
          <p:cNvPr id="3" name="Content Placeholder 2"/>
          <p:cNvSpPr>
            <a:spLocks noGrp="1"/>
          </p:cNvSpPr>
          <p:nvPr>
            <p:ph sz="quarter" idx="1"/>
          </p:nvPr>
        </p:nvSpPr>
        <p:spPr>
          <a:xfrm>
            <a:off x="62865" y="1510665"/>
            <a:ext cx="9097010" cy="5184775"/>
          </a:xfrm>
        </p:spPr>
        <p:txBody>
          <a:bodyPr/>
          <a:lstStyle/>
          <a:p>
            <a:r>
              <a:rPr lang="en-US" sz="2200" i="1" dirty="0" smtClean="0">
                <a:cs typeface="+mn-lt"/>
              </a:rPr>
              <a:t> </a:t>
            </a:r>
            <a:r>
              <a:rPr lang="en-US" sz="2200" i="1" u="sng" dirty="0" smtClean="0">
                <a:solidFill>
                  <a:srgbClr val="C00000"/>
                </a:solidFill>
                <a:cs typeface="+mn-lt"/>
              </a:rPr>
              <a:t>Fully observable vs. partially observable.</a:t>
            </a:r>
          </a:p>
          <a:p>
            <a:r>
              <a:rPr lang="en-US" sz="2200" b="1" dirty="0"/>
              <a:t>Partially Observable Environment:</a:t>
            </a:r>
            <a:endParaRPr lang="en-US" sz="2200" dirty="0"/>
          </a:p>
          <a:p>
            <a:r>
              <a:rPr lang="en-US" sz="2200" dirty="0"/>
              <a:t>Now, let's consider a partially observable environment where the robot has limited visibility or sensor range.</a:t>
            </a:r>
          </a:p>
          <a:p>
            <a:r>
              <a:rPr lang="en-US" sz="2200" dirty="0"/>
              <a:t>The robot can only perceive a limited portion of the grid at any given time, making it unaware of the entire state of the environment.</a:t>
            </a:r>
          </a:p>
          <a:p>
            <a:r>
              <a:rPr lang="en-US" sz="2200" dirty="0"/>
              <a:t>The robot may need to remember its past observations or use sensors to gather information about the surroundings.</a:t>
            </a:r>
          </a:p>
          <a:p>
            <a:r>
              <a:rPr lang="en-US" sz="2200" b="1" dirty="0"/>
              <a:t>Example:</a:t>
            </a:r>
            <a:endParaRPr lang="en-US" sz="2200" dirty="0"/>
          </a:p>
          <a:p>
            <a:r>
              <a:rPr lang="en-US" sz="2200" dirty="0"/>
              <a:t>The robot is in the same 5x5 grid world, but it has a limited sensor range of 2 cells. It can only see the contents of the cells within this range.</a:t>
            </a:r>
          </a:p>
          <a:p>
            <a:r>
              <a:rPr lang="en-US" sz="2200" dirty="0"/>
              <a:t>As the robot moves, it updates its knowledge based on the newly observed cells, but it doesn't have complete information about the entire grid.</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23</a:t>
            </a:fld>
            <a:endParaRPr lang="en-US"/>
          </a:p>
        </p:txBody>
      </p:sp>
    </p:spTree>
    <p:extLst>
      <p:ext uri="{BB962C8B-B14F-4D97-AF65-F5344CB8AC3E}">
        <p14:creationId xmlns:p14="http://schemas.microsoft.com/office/powerpoint/2010/main" val="3357621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task environments</a:t>
            </a:r>
          </a:p>
        </p:txBody>
      </p:sp>
      <p:sp>
        <p:nvSpPr>
          <p:cNvPr id="3" name="Content Placeholder 2"/>
          <p:cNvSpPr>
            <a:spLocks noGrp="1"/>
          </p:cNvSpPr>
          <p:nvPr>
            <p:ph sz="quarter" idx="1"/>
          </p:nvPr>
        </p:nvSpPr>
        <p:spPr>
          <a:xfrm>
            <a:off x="62865" y="1510665"/>
            <a:ext cx="9097010" cy="5184775"/>
          </a:xfrm>
        </p:spPr>
        <p:txBody>
          <a:bodyPr/>
          <a:lstStyle/>
          <a:p>
            <a:r>
              <a:rPr lang="en-US" sz="2200" i="1" dirty="0" smtClean="0">
                <a:cs typeface="+mn-lt"/>
              </a:rPr>
              <a:t> </a:t>
            </a:r>
            <a:r>
              <a:rPr sz="2200" i="1" u="sng" dirty="0" smtClean="0">
                <a:solidFill>
                  <a:srgbClr val="C00000"/>
                </a:solidFill>
                <a:cs typeface="+mn-lt"/>
              </a:rPr>
              <a:t> Single agent vs. multiagent.</a:t>
            </a:r>
          </a:p>
          <a:p>
            <a:r>
              <a:rPr sz="2200" i="1" dirty="0" smtClean="0">
                <a:cs typeface="+mn-lt"/>
              </a:rPr>
              <a:t>The distinction between single-agent and multiagent environments may seem simple enough. For example, an agent solving a crossword puzzle by itself is clearly in a single-agent environment, whereas an agent playing chess is in a two-agent environment.</a:t>
            </a:r>
          </a:p>
          <a:p>
            <a:r>
              <a:rPr lang="en-IN" sz="2200" i="1" dirty="0" smtClean="0">
                <a:cs typeface="+mn-lt"/>
              </a:rPr>
              <a:t>C</a:t>
            </a:r>
            <a:r>
              <a:rPr sz="2200" i="1" dirty="0" smtClean="0">
                <a:cs typeface="+mn-lt"/>
              </a:rPr>
              <a:t>hess is a competitive multiagent environment. In the taxi-driving environment, on the other hand, avoiding collisions maximizes the performance measure of all agents, so it is a partially cooperative multiagent environment.</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task environments</a:t>
            </a:r>
          </a:p>
        </p:txBody>
      </p:sp>
      <p:sp>
        <p:nvSpPr>
          <p:cNvPr id="3" name="Content Placeholder 2"/>
          <p:cNvSpPr>
            <a:spLocks noGrp="1"/>
          </p:cNvSpPr>
          <p:nvPr>
            <p:ph sz="quarter" idx="1"/>
          </p:nvPr>
        </p:nvSpPr>
        <p:spPr>
          <a:xfrm>
            <a:off x="62865" y="1510665"/>
            <a:ext cx="9097010" cy="5184775"/>
          </a:xfrm>
        </p:spPr>
        <p:txBody>
          <a:bodyPr/>
          <a:lstStyle/>
          <a:p>
            <a:r>
              <a:rPr lang="en-US" sz="2200" i="1" dirty="0" smtClean="0">
                <a:cs typeface="+mn-lt"/>
              </a:rPr>
              <a:t> </a:t>
            </a:r>
            <a:r>
              <a:rPr sz="2200" i="1" u="sng" dirty="0" smtClean="0">
                <a:solidFill>
                  <a:srgbClr val="C00000"/>
                </a:solidFill>
                <a:cs typeface="+mn-lt"/>
              </a:rPr>
              <a:t> Single agent vs. multiagent.</a:t>
            </a:r>
          </a:p>
          <a:p>
            <a:r>
              <a:rPr lang="en-US" sz="2400" b="1" dirty="0"/>
              <a:t>Single Agent Environment:</a:t>
            </a:r>
            <a:endParaRPr lang="en-US" sz="2400" dirty="0"/>
          </a:p>
          <a:p>
            <a:r>
              <a:rPr lang="en-US" sz="2400" dirty="0"/>
              <a:t>In a single-agent environment, there is only one entity or agent responsible for performing the tasks within the environment.</a:t>
            </a:r>
          </a:p>
          <a:p>
            <a:r>
              <a:rPr lang="en-US" sz="2400" b="1" dirty="0"/>
              <a:t>Example:</a:t>
            </a:r>
            <a:endParaRPr lang="en-US" sz="2400" dirty="0"/>
          </a:p>
          <a:p>
            <a:pPr lvl="1"/>
            <a:r>
              <a:rPr lang="en-US" sz="2400" dirty="0"/>
              <a:t>A robot is assigned to clean a single room. The robot is the only entity responsible for navigating through the room, identifying dirty areas, and cleaning them. There are no other agents involved in the task.</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25</a:t>
            </a:fld>
            <a:endParaRPr lang="en-US"/>
          </a:p>
        </p:txBody>
      </p:sp>
    </p:spTree>
    <p:extLst>
      <p:ext uri="{BB962C8B-B14F-4D97-AF65-F5344CB8AC3E}">
        <p14:creationId xmlns:p14="http://schemas.microsoft.com/office/powerpoint/2010/main" val="32940114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task environments</a:t>
            </a:r>
          </a:p>
        </p:txBody>
      </p:sp>
      <p:sp>
        <p:nvSpPr>
          <p:cNvPr id="3" name="Content Placeholder 2"/>
          <p:cNvSpPr>
            <a:spLocks noGrp="1"/>
          </p:cNvSpPr>
          <p:nvPr>
            <p:ph sz="quarter" idx="1"/>
          </p:nvPr>
        </p:nvSpPr>
        <p:spPr>
          <a:xfrm>
            <a:off x="62865" y="1510665"/>
            <a:ext cx="9097010" cy="5347335"/>
          </a:xfrm>
        </p:spPr>
        <p:txBody>
          <a:bodyPr/>
          <a:lstStyle/>
          <a:p>
            <a:r>
              <a:rPr lang="en-US" sz="2200" i="1" dirty="0" smtClean="0">
                <a:cs typeface="+mn-lt"/>
              </a:rPr>
              <a:t> </a:t>
            </a:r>
            <a:r>
              <a:rPr sz="2200" i="1" u="sng" dirty="0" smtClean="0">
                <a:solidFill>
                  <a:srgbClr val="C00000"/>
                </a:solidFill>
                <a:cs typeface="+mn-lt"/>
              </a:rPr>
              <a:t> Single agent vs. multiagent.</a:t>
            </a:r>
          </a:p>
          <a:p>
            <a:r>
              <a:rPr lang="en-US" sz="2400" b="1" dirty="0"/>
              <a:t>Multiagent Environment:</a:t>
            </a:r>
            <a:endParaRPr lang="en-US" sz="2400" dirty="0"/>
          </a:p>
          <a:p>
            <a:r>
              <a:rPr lang="en-US" sz="2400" dirty="0"/>
              <a:t>In a multiagent environment, there are multiple agents, each with its own goals, and they may interact with or influence each other.</a:t>
            </a:r>
          </a:p>
          <a:p>
            <a:r>
              <a:rPr lang="en-US" sz="2400" b="1" dirty="0"/>
              <a:t>Example:</a:t>
            </a:r>
            <a:endParaRPr lang="en-US" sz="2400" dirty="0"/>
          </a:p>
          <a:p>
            <a:pPr lvl="1"/>
            <a:r>
              <a:rPr lang="en-US" sz="2400" dirty="0"/>
              <a:t>Consider a scenario where two robots are assigned to clean different rooms in a house. Each robot is a separate agent with the goal of cleaning its designated room. The robots may need to coordinate their actions to avoid collisions or share information about their progress. In this case, the environment involves multiple agents working simultaneously.</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26</a:t>
            </a:fld>
            <a:endParaRPr lang="en-US"/>
          </a:p>
        </p:txBody>
      </p:sp>
    </p:spTree>
    <p:extLst>
      <p:ext uri="{BB962C8B-B14F-4D97-AF65-F5344CB8AC3E}">
        <p14:creationId xmlns:p14="http://schemas.microsoft.com/office/powerpoint/2010/main" val="20793821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task environments</a:t>
            </a:r>
          </a:p>
        </p:txBody>
      </p:sp>
      <p:sp>
        <p:nvSpPr>
          <p:cNvPr id="3" name="Content Placeholder 2"/>
          <p:cNvSpPr>
            <a:spLocks noGrp="1"/>
          </p:cNvSpPr>
          <p:nvPr>
            <p:ph sz="quarter" idx="1"/>
          </p:nvPr>
        </p:nvSpPr>
        <p:spPr>
          <a:xfrm>
            <a:off x="62865" y="1510665"/>
            <a:ext cx="9097010" cy="5184775"/>
          </a:xfrm>
        </p:spPr>
        <p:txBody>
          <a:bodyPr/>
          <a:lstStyle/>
          <a:p>
            <a:r>
              <a:rPr lang="en-US" sz="2200" i="1" dirty="0" smtClean="0">
                <a:cs typeface="+mn-lt"/>
              </a:rPr>
              <a:t> </a:t>
            </a:r>
            <a:r>
              <a:rPr lang="en-US" sz="2200" i="1" u="sng" dirty="0" smtClean="0">
                <a:solidFill>
                  <a:srgbClr val="C00000"/>
                </a:solidFill>
                <a:cs typeface="+mn-lt"/>
              </a:rPr>
              <a:t> </a:t>
            </a:r>
            <a:r>
              <a:rPr sz="2200" i="1" u="sng" dirty="0" smtClean="0">
                <a:solidFill>
                  <a:srgbClr val="C00000"/>
                </a:solidFill>
                <a:cs typeface="+mn-lt"/>
              </a:rPr>
              <a:t>Static vs, dynamic.</a:t>
            </a:r>
          </a:p>
          <a:p>
            <a:r>
              <a:rPr sz="2200" i="1" dirty="0" smtClean="0">
                <a:cs typeface="+mn-lt"/>
              </a:rPr>
              <a:t>If the environment can change while an agent is deliberating, then we say the environment is dynamic for that agent; otherwise, it is static. </a:t>
            </a:r>
            <a:r>
              <a:rPr sz="2200" i="1" dirty="0" smtClean="0">
                <a:cs typeface="+mn-lt"/>
                <a:sym typeface="+mn-ea"/>
              </a:rPr>
              <a:t>Dynamic environments</a:t>
            </a:r>
            <a:r>
              <a:rPr lang="en-IN" sz="2200" i="1" dirty="0" smtClean="0">
                <a:cs typeface="+mn-lt"/>
                <a:sym typeface="+mn-ea"/>
              </a:rPr>
              <a:t> </a:t>
            </a:r>
            <a:r>
              <a:rPr sz="2200" i="1" dirty="0" smtClean="0">
                <a:cs typeface="+mn-lt"/>
                <a:sym typeface="+mn-ea"/>
              </a:rPr>
              <a:t>are continuously asking the agent what it wants to do; if it hasn't decided yet, that counts as deciding to do nothing.</a:t>
            </a:r>
            <a:r>
              <a:rPr lang="en-IN" sz="2200" i="1" dirty="0" smtClean="0">
                <a:cs typeface="+mn-lt"/>
                <a:sym typeface="+mn-ea"/>
              </a:rPr>
              <a:t> </a:t>
            </a:r>
            <a:r>
              <a:rPr sz="2200" i="1" dirty="0" smtClean="0">
                <a:cs typeface="+mn-lt"/>
                <a:sym typeface="+mn-ea"/>
              </a:rPr>
              <a:t>Taxi driving is clearly dynamic: the other cars and the taxi itself keep moving while the driving algorithm dithers about what to do next.</a:t>
            </a:r>
          </a:p>
          <a:p>
            <a:r>
              <a:rPr sz="2200" i="1" dirty="0" smtClean="0">
                <a:cs typeface="+mn-lt"/>
              </a:rPr>
              <a:t>Static environments are easy to deal with because the agent need not keep looking at the world while it is deciding on an action, nor need it worry about the passage of time. </a:t>
            </a:r>
            <a:r>
              <a:rPr sz="2200" i="1" dirty="0" smtClean="0">
                <a:cs typeface="+mn-lt"/>
                <a:sym typeface="+mn-ea"/>
              </a:rPr>
              <a:t>Crossword puzzles are static.</a:t>
            </a:r>
            <a:endParaRPr sz="2200" i="1" dirty="0" smtClean="0">
              <a:cs typeface="+mn-lt"/>
            </a:endParaRPr>
          </a:p>
          <a:p>
            <a:r>
              <a:rPr sz="2200" i="1" dirty="0" smtClean="0">
                <a:cs typeface="+mn-lt"/>
              </a:rPr>
              <a:t>If the environment itself does not change with the passage of time but the agent's performance score does, then we say the environment is semidynamic.  Chess, when played with a clock, is semidynamic. </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task environments</a:t>
            </a:r>
          </a:p>
        </p:txBody>
      </p:sp>
      <p:sp>
        <p:nvSpPr>
          <p:cNvPr id="3" name="Content Placeholder 2"/>
          <p:cNvSpPr>
            <a:spLocks noGrp="1"/>
          </p:cNvSpPr>
          <p:nvPr>
            <p:ph sz="quarter" idx="1"/>
          </p:nvPr>
        </p:nvSpPr>
        <p:spPr>
          <a:xfrm>
            <a:off x="62865" y="1510665"/>
            <a:ext cx="9097010" cy="5184775"/>
          </a:xfrm>
        </p:spPr>
        <p:txBody>
          <a:bodyPr/>
          <a:lstStyle/>
          <a:p>
            <a:r>
              <a:rPr lang="en-US" sz="2200" i="1" dirty="0" smtClean="0">
                <a:cs typeface="+mn-lt"/>
              </a:rPr>
              <a:t> </a:t>
            </a:r>
            <a:r>
              <a:rPr lang="en-US" sz="2200" i="1" u="sng" dirty="0" smtClean="0">
                <a:solidFill>
                  <a:srgbClr val="C00000"/>
                </a:solidFill>
                <a:cs typeface="+mn-lt"/>
              </a:rPr>
              <a:t> </a:t>
            </a:r>
            <a:r>
              <a:rPr sz="2200" i="1" u="sng" dirty="0" smtClean="0">
                <a:solidFill>
                  <a:srgbClr val="C00000"/>
                </a:solidFill>
                <a:cs typeface="+mn-lt"/>
              </a:rPr>
              <a:t>Static vs, dynamic.</a:t>
            </a:r>
          </a:p>
          <a:p>
            <a:r>
              <a:rPr lang="en-US" sz="2400" b="1" dirty="0"/>
              <a:t>Static Environment:</a:t>
            </a:r>
            <a:endParaRPr lang="en-US" sz="2400" dirty="0"/>
          </a:p>
          <a:p>
            <a:r>
              <a:rPr lang="en-US" sz="2400" dirty="0"/>
              <a:t>In a static environment, the elements and features of the environment do not change over time.</a:t>
            </a:r>
          </a:p>
          <a:p>
            <a:r>
              <a:rPr lang="en-US" sz="2400" b="1" dirty="0"/>
              <a:t>Example:</a:t>
            </a:r>
            <a:endParaRPr lang="en-US" sz="2400" dirty="0"/>
          </a:p>
          <a:p>
            <a:pPr lvl="1"/>
            <a:r>
              <a:rPr lang="en-US" sz="2400" dirty="0"/>
              <a:t>A robot navigating through a museum where the layout, positions of exhibits, and obstacles remain constant. The robot can plan its path without worrying about changes in the environment during its navigation. The environment remains fixed, and there are no dynamic elements.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28</a:t>
            </a:fld>
            <a:endParaRPr lang="en-US"/>
          </a:p>
        </p:txBody>
      </p:sp>
    </p:spTree>
    <p:extLst>
      <p:ext uri="{BB962C8B-B14F-4D97-AF65-F5344CB8AC3E}">
        <p14:creationId xmlns:p14="http://schemas.microsoft.com/office/powerpoint/2010/main" val="32668518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task environments</a:t>
            </a:r>
          </a:p>
        </p:txBody>
      </p:sp>
      <p:sp>
        <p:nvSpPr>
          <p:cNvPr id="3" name="Content Placeholder 2"/>
          <p:cNvSpPr>
            <a:spLocks noGrp="1"/>
          </p:cNvSpPr>
          <p:nvPr>
            <p:ph sz="quarter" idx="1"/>
          </p:nvPr>
        </p:nvSpPr>
        <p:spPr>
          <a:xfrm>
            <a:off x="62865" y="1510665"/>
            <a:ext cx="9097010" cy="5184775"/>
          </a:xfrm>
        </p:spPr>
        <p:txBody>
          <a:bodyPr/>
          <a:lstStyle/>
          <a:p>
            <a:r>
              <a:rPr lang="en-US" sz="2200" i="1" dirty="0" smtClean="0">
                <a:cs typeface="+mn-lt"/>
              </a:rPr>
              <a:t> </a:t>
            </a:r>
            <a:r>
              <a:rPr lang="en-US" sz="2200" i="1" u="sng" dirty="0" smtClean="0">
                <a:solidFill>
                  <a:srgbClr val="C00000"/>
                </a:solidFill>
                <a:cs typeface="+mn-lt"/>
              </a:rPr>
              <a:t> </a:t>
            </a:r>
            <a:r>
              <a:rPr sz="2200" i="1" u="sng" dirty="0" smtClean="0">
                <a:solidFill>
                  <a:srgbClr val="C00000"/>
                </a:solidFill>
                <a:cs typeface="+mn-lt"/>
              </a:rPr>
              <a:t>Static vs, dynamic.</a:t>
            </a:r>
          </a:p>
          <a:p>
            <a:r>
              <a:rPr lang="en-US" sz="2400" b="1" dirty="0"/>
              <a:t>Dynamic Environment:</a:t>
            </a:r>
            <a:endParaRPr lang="en-US" sz="2400" dirty="0"/>
          </a:p>
          <a:p>
            <a:r>
              <a:rPr lang="en-US" sz="2400" dirty="0"/>
              <a:t>In a dynamic environment, the elements and features of the environment can change over time.</a:t>
            </a:r>
          </a:p>
          <a:p>
            <a:r>
              <a:rPr lang="en-US" sz="2400" b="1" dirty="0"/>
              <a:t>Example:</a:t>
            </a:r>
            <a:endParaRPr lang="en-US" sz="2400" dirty="0"/>
          </a:p>
          <a:p>
            <a:pPr lvl="1"/>
            <a:r>
              <a:rPr lang="en-US" sz="2400" dirty="0"/>
              <a:t>Now, consider the same robot navigating through a busy city street. In this dynamic environment, the positions of pedestrians, vehicles, and other obstacles can change rapidly. The robot needs to adapt its navigation in real-time, taking into account the dynamic nature of the surroundings. The environment is not fixed, and various elements can move or change positions.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29</a:t>
            </a:fld>
            <a:endParaRPr lang="en-US"/>
          </a:p>
        </p:txBody>
      </p:sp>
    </p:spTree>
    <p:extLst>
      <p:ext uri="{BB962C8B-B14F-4D97-AF65-F5344CB8AC3E}">
        <p14:creationId xmlns:p14="http://schemas.microsoft.com/office/powerpoint/2010/main" val="1509760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a:t>
            </a:r>
            <a:r>
              <a:rPr lang="en-IN" altLang="en-US" dirty="0" smtClean="0"/>
              <a:t>utcomes</a:t>
            </a:r>
            <a:r>
              <a:rPr lang="en-US" dirty="0" smtClean="0"/>
              <a:t> </a:t>
            </a:r>
            <a:endParaRPr lang="en-US" dirty="0"/>
          </a:p>
        </p:txBody>
      </p:sp>
      <p:sp>
        <p:nvSpPr>
          <p:cNvPr id="3" name="Content Placeholder 2"/>
          <p:cNvSpPr>
            <a:spLocks noGrp="1"/>
          </p:cNvSpPr>
          <p:nvPr>
            <p:ph sz="quarter" idx="1"/>
          </p:nvPr>
        </p:nvSpPr>
        <p:spPr>
          <a:xfrm>
            <a:off x="284480" y="1600200"/>
            <a:ext cx="8725535" cy="4921250"/>
          </a:xfrm>
        </p:spPr>
        <p:txBody>
          <a:bodyPr/>
          <a:lstStyle/>
          <a:p>
            <a:r>
              <a:rPr lang="en-US" sz="2000" dirty="0" smtClean="0"/>
              <a:t>Develop a basic understanding of the building blocks of AI as presented in terms of intelligent agents.</a:t>
            </a:r>
          </a:p>
          <a:p>
            <a:r>
              <a:rPr lang="en-US" sz="2000" dirty="0" smtClean="0"/>
              <a:t>2 Apply an appropriate problem-solving method and knowledge-representation scheme.</a:t>
            </a:r>
          </a:p>
          <a:p>
            <a:r>
              <a:rPr lang="en-US" sz="2000" dirty="0" smtClean="0"/>
              <a:t>3 Develop an ability to analyze and formalize the problem (as a state space, graph, etc.). They will be able to evaluate and select the appropriate search method.</a:t>
            </a:r>
          </a:p>
          <a:p>
            <a:r>
              <a:rPr lang="en-US" sz="2000" dirty="0" smtClean="0"/>
              <a:t>4 Apply problem solving concepts with data science and will be able to tackle them from a statistical perspective.</a:t>
            </a:r>
          </a:p>
          <a:p>
            <a:r>
              <a:rPr lang="en-US" sz="2000" dirty="0" smtClean="0"/>
              <a:t>Choose and apply appropriately from a wider range of exploratory and inferential </a:t>
            </a:r>
            <a:r>
              <a:rPr lang="en-IN" altLang="en-US" sz="2000" dirty="0" smtClean="0"/>
              <a:t> </a:t>
            </a:r>
            <a:r>
              <a:rPr lang="en-US" sz="2000" dirty="0" smtClean="0"/>
              <a:t>methods for analyzing data and will be able to evaluate and interpret the results</a:t>
            </a:r>
            <a:r>
              <a:rPr lang="en-IN" altLang="en-US" sz="2000" dirty="0" smtClean="0"/>
              <a:t> </a:t>
            </a:r>
            <a:r>
              <a:rPr lang="en-US" sz="2000" dirty="0" smtClean="0"/>
              <a:t>contextually.</a:t>
            </a:r>
          </a:p>
          <a:p>
            <a:r>
              <a:rPr lang="en-US" sz="2000" dirty="0" smtClean="0"/>
              <a:t>6 Understand and apply types of machine learning methods for real world problems.</a:t>
            </a:r>
          </a:p>
        </p:txBody>
      </p:sp>
      <p:sp>
        <p:nvSpPr>
          <p:cNvPr id="6" name="Slide Number Placeholder 5"/>
          <p:cNvSpPr>
            <a:spLocks noGrp="1"/>
          </p:cNvSpPr>
          <p:nvPr>
            <p:ph type="sldNum" sz="quarter" idx="12"/>
          </p:nvPr>
        </p:nvSpPr>
        <p:spPr/>
        <p:txBody>
          <a:bodyPr>
            <a:normAutofit fontScale="85000" lnSpcReduction="20000"/>
          </a:bodyPr>
          <a:lstStyle/>
          <a:p>
            <a:r>
              <a:rPr lang="en-US" dirty="0" smtClean="0"/>
              <a:t>3</a:t>
            </a:r>
            <a:endParaRPr lang="en-US" dirty="0"/>
          </a:p>
        </p:txBody>
      </p:sp>
      <p:sp>
        <p:nvSpPr>
          <p:cNvPr id="5" name="Rectangle 4"/>
          <p:cNvSpPr/>
          <p:nvPr/>
        </p:nvSpPr>
        <p:spPr>
          <a:xfrm>
            <a:off x="5050847" y="6400800"/>
            <a:ext cx="1548245" cy="4571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task environments</a:t>
            </a:r>
          </a:p>
        </p:txBody>
      </p:sp>
      <p:sp>
        <p:nvSpPr>
          <p:cNvPr id="3" name="Content Placeholder 2"/>
          <p:cNvSpPr>
            <a:spLocks noGrp="1"/>
          </p:cNvSpPr>
          <p:nvPr>
            <p:ph sz="quarter" idx="1"/>
          </p:nvPr>
        </p:nvSpPr>
        <p:spPr>
          <a:xfrm>
            <a:off x="62865" y="1510665"/>
            <a:ext cx="9097010" cy="5184775"/>
          </a:xfrm>
        </p:spPr>
        <p:txBody>
          <a:bodyPr/>
          <a:lstStyle/>
          <a:p>
            <a:r>
              <a:rPr lang="en-US" sz="2200" i="1" dirty="0" smtClean="0">
                <a:cs typeface="+mn-lt"/>
              </a:rPr>
              <a:t> </a:t>
            </a:r>
            <a:r>
              <a:rPr lang="en-US" sz="2200" i="1" u="sng" dirty="0" smtClean="0">
                <a:solidFill>
                  <a:srgbClr val="C00000"/>
                </a:solidFill>
                <a:cs typeface="+mn-lt"/>
              </a:rPr>
              <a:t>Deterministic vs. stochastic.</a:t>
            </a:r>
          </a:p>
          <a:p>
            <a:r>
              <a:rPr lang="en-US" sz="2200" i="1" dirty="0" smtClean="0">
                <a:cs typeface="+mn-lt"/>
              </a:rPr>
              <a:t>If the next state of the environment is completely determined by the current state and the action executed by the agent, then we say the environment is deterministic; otherwise, it is stochastic.</a:t>
            </a:r>
          </a:p>
          <a:p>
            <a:r>
              <a:rPr lang="en-US" sz="2200" i="1" dirty="0" smtClean="0">
                <a:cs typeface="+mn-lt"/>
              </a:rPr>
              <a:t> Taxi driving is clearly stochastic in this sense, because one can never predict the behavior of traffic exactly; moreover, one's tires blow out and one's engine seizes up without warning. The vacuum world as we described it is deterministic</a:t>
            </a:r>
            <a:r>
              <a:rPr lang="en-IN" altLang="en-US" sz="2200" i="1" dirty="0" smtClean="0">
                <a:cs typeface="+mn-lt"/>
              </a:rPr>
              <a:t> </a:t>
            </a:r>
            <a:r>
              <a:rPr lang="en-US" sz="2200" i="1" dirty="0" smtClean="0">
                <a:cs typeface="+mn-lt"/>
              </a:rPr>
              <a:t>but variations can include stochastic elements such as randomly appearing dirt and an unreliable suction mechanism</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task environments</a:t>
            </a:r>
          </a:p>
        </p:txBody>
      </p:sp>
      <p:sp>
        <p:nvSpPr>
          <p:cNvPr id="3" name="Content Placeholder 2"/>
          <p:cNvSpPr>
            <a:spLocks noGrp="1"/>
          </p:cNvSpPr>
          <p:nvPr>
            <p:ph sz="quarter" idx="1"/>
          </p:nvPr>
        </p:nvSpPr>
        <p:spPr>
          <a:xfrm>
            <a:off x="62865" y="1510665"/>
            <a:ext cx="9097010" cy="5184775"/>
          </a:xfrm>
        </p:spPr>
        <p:txBody>
          <a:bodyPr/>
          <a:lstStyle/>
          <a:p>
            <a:r>
              <a:rPr lang="en-US" sz="2400" i="1" dirty="0" smtClean="0">
                <a:cs typeface="+mn-lt"/>
              </a:rPr>
              <a:t> </a:t>
            </a:r>
            <a:r>
              <a:rPr lang="en-US" sz="2400" b="1" dirty="0"/>
              <a:t>Deterministic Environment:</a:t>
            </a:r>
            <a:endParaRPr lang="en-US" sz="2400" dirty="0"/>
          </a:p>
          <a:p>
            <a:r>
              <a:rPr lang="en-US" sz="2400" dirty="0"/>
              <a:t>In a deterministic environment, the outcome of an action is entirely predictable, given the current state of the environment and the action taken.</a:t>
            </a:r>
          </a:p>
          <a:p>
            <a:r>
              <a:rPr lang="en-US" sz="2400" b="1" dirty="0"/>
              <a:t>Example:</a:t>
            </a:r>
            <a:endParaRPr lang="en-US" sz="2400" dirty="0"/>
          </a:p>
          <a:p>
            <a:pPr lvl="1"/>
            <a:r>
              <a:rPr lang="en-US" sz="2400" dirty="0"/>
              <a:t>Imagine a board game where a player moves a token based on the roll of a fair six-sided die. In a deterministic environment, each roll of the die produces a predictable and fixed outcome. If the player rolls a 3, the token will move three spaces, and this result is consistent every time they roll a 3.</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31</a:t>
            </a:fld>
            <a:endParaRPr lang="en-US"/>
          </a:p>
        </p:txBody>
      </p:sp>
    </p:spTree>
    <p:extLst>
      <p:ext uri="{BB962C8B-B14F-4D97-AF65-F5344CB8AC3E}">
        <p14:creationId xmlns:p14="http://schemas.microsoft.com/office/powerpoint/2010/main" val="40091547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task environments</a:t>
            </a:r>
          </a:p>
        </p:txBody>
      </p:sp>
      <p:sp>
        <p:nvSpPr>
          <p:cNvPr id="3" name="Content Placeholder 2"/>
          <p:cNvSpPr>
            <a:spLocks noGrp="1"/>
          </p:cNvSpPr>
          <p:nvPr>
            <p:ph sz="quarter" idx="1"/>
          </p:nvPr>
        </p:nvSpPr>
        <p:spPr>
          <a:xfrm>
            <a:off x="62865" y="1510665"/>
            <a:ext cx="9097010" cy="5184775"/>
          </a:xfrm>
        </p:spPr>
        <p:txBody>
          <a:bodyPr/>
          <a:lstStyle/>
          <a:p>
            <a:r>
              <a:rPr lang="en-US" sz="2400" b="1" dirty="0"/>
              <a:t>Stochastic Environment:</a:t>
            </a:r>
            <a:endParaRPr lang="en-US" sz="2400" dirty="0"/>
          </a:p>
          <a:p>
            <a:r>
              <a:rPr lang="en-US" sz="2400" dirty="0"/>
              <a:t>In a stochastic environment, the outcome of an action has some level of randomness or uncertainty, even if the current state and action are the same.</a:t>
            </a:r>
          </a:p>
          <a:p>
            <a:r>
              <a:rPr lang="en-US" sz="2400" b="1" dirty="0"/>
              <a:t>Example:</a:t>
            </a:r>
            <a:endParaRPr lang="en-US" sz="2400" dirty="0"/>
          </a:p>
          <a:p>
            <a:pPr lvl="1"/>
            <a:r>
              <a:rPr lang="en-US" sz="2400" dirty="0"/>
              <a:t>Now, consider a modified version of the board game where the player moves the token based on the roll of a biased die. The biased die has a chance of producing different outcomes, and the result may vary even if the player takes the same action multiple times. For example, rolling a 3 might result in the token moving three spaces most of the time, but occasionally it could move four or two spaces due to the biased nature of the die.</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32</a:t>
            </a:fld>
            <a:endParaRPr lang="en-US"/>
          </a:p>
        </p:txBody>
      </p:sp>
    </p:spTree>
    <p:extLst>
      <p:ext uri="{BB962C8B-B14F-4D97-AF65-F5344CB8AC3E}">
        <p14:creationId xmlns:p14="http://schemas.microsoft.com/office/powerpoint/2010/main" val="28706323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task environments</a:t>
            </a:r>
          </a:p>
        </p:txBody>
      </p:sp>
      <p:sp>
        <p:nvSpPr>
          <p:cNvPr id="3" name="Content Placeholder 2"/>
          <p:cNvSpPr>
            <a:spLocks noGrp="1"/>
          </p:cNvSpPr>
          <p:nvPr>
            <p:ph sz="quarter" idx="1"/>
          </p:nvPr>
        </p:nvSpPr>
        <p:spPr>
          <a:xfrm>
            <a:off x="62865" y="1510665"/>
            <a:ext cx="9097010" cy="5184775"/>
          </a:xfrm>
        </p:spPr>
        <p:txBody>
          <a:bodyPr/>
          <a:lstStyle/>
          <a:p>
            <a:r>
              <a:rPr lang="en-US" sz="2200" i="1" dirty="0" smtClean="0">
                <a:cs typeface="+mn-lt"/>
              </a:rPr>
              <a:t> </a:t>
            </a:r>
            <a:r>
              <a:rPr lang="en-US" sz="2200" i="1" u="sng" dirty="0" smtClean="0">
                <a:solidFill>
                  <a:srgbClr val="C00000"/>
                </a:solidFill>
                <a:cs typeface="+mn-lt"/>
              </a:rPr>
              <a:t> </a:t>
            </a:r>
            <a:r>
              <a:rPr sz="2200" i="1" u="sng" dirty="0" smtClean="0">
                <a:solidFill>
                  <a:srgbClr val="C00000"/>
                </a:solidFill>
                <a:cs typeface="+mn-lt"/>
              </a:rPr>
              <a:t> Discrete vs. continuous.</a:t>
            </a:r>
          </a:p>
          <a:p>
            <a:r>
              <a:rPr sz="2200" i="1" dirty="0" smtClean="0">
                <a:cs typeface="+mn-lt"/>
              </a:rPr>
              <a:t>The discrete/continuous distinction can be applied to the state of the environment, to the way time is handled, and to the percepts and actions of the agent. </a:t>
            </a:r>
          </a:p>
          <a:p>
            <a:r>
              <a:rPr sz="2200" i="1" dirty="0" smtClean="0">
                <a:cs typeface="+mn-lt"/>
              </a:rPr>
              <a:t>For example, a discrete-state environment such as a chess game has a finite number of distinct states. Chess also has a discrete set of percepts and actions. </a:t>
            </a:r>
          </a:p>
          <a:p>
            <a:r>
              <a:rPr sz="2200" i="1" dirty="0" smtClean="0">
                <a:cs typeface="+mn-lt"/>
              </a:rPr>
              <a:t>Taxi driving is a continuous</a:t>
            </a:r>
            <a:r>
              <a:rPr lang="en-IN" sz="2200" i="1" dirty="0" smtClean="0">
                <a:cs typeface="+mn-lt"/>
              </a:rPr>
              <a:t> </a:t>
            </a:r>
            <a:r>
              <a:rPr sz="2200" i="1" dirty="0" smtClean="0">
                <a:cs typeface="+mn-lt"/>
              </a:rPr>
              <a:t>state and continuous-time problem: the speed and location of the taxi and of the other vehicles sweep through a range of continuous values and do so smoothly over time. </a:t>
            </a:r>
          </a:p>
          <a:p>
            <a:r>
              <a:rPr sz="2200" i="1" dirty="0" smtClean="0">
                <a:cs typeface="+mn-lt"/>
              </a:rPr>
              <a:t>Taxi-driving actions are also continuous (steering angles, etc.). . </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task environments</a:t>
            </a:r>
          </a:p>
        </p:txBody>
      </p:sp>
      <p:sp>
        <p:nvSpPr>
          <p:cNvPr id="3" name="Content Placeholder 2"/>
          <p:cNvSpPr>
            <a:spLocks noGrp="1"/>
          </p:cNvSpPr>
          <p:nvPr>
            <p:ph sz="quarter" idx="1"/>
          </p:nvPr>
        </p:nvSpPr>
        <p:spPr>
          <a:xfrm>
            <a:off x="62865" y="1510665"/>
            <a:ext cx="9097010" cy="5184775"/>
          </a:xfrm>
        </p:spPr>
        <p:txBody>
          <a:bodyPr/>
          <a:lstStyle/>
          <a:p>
            <a:r>
              <a:rPr lang="en-US" sz="2200" i="1" dirty="0" smtClean="0">
                <a:cs typeface="+mn-lt"/>
              </a:rPr>
              <a:t> </a:t>
            </a:r>
            <a:r>
              <a:rPr lang="en-US" sz="2200" i="1" u="sng" dirty="0" smtClean="0">
                <a:solidFill>
                  <a:srgbClr val="C00000"/>
                </a:solidFill>
                <a:cs typeface="+mn-lt"/>
              </a:rPr>
              <a:t> </a:t>
            </a:r>
            <a:r>
              <a:rPr sz="2200" i="1" u="sng" dirty="0" smtClean="0">
                <a:solidFill>
                  <a:srgbClr val="C00000"/>
                </a:solidFill>
                <a:cs typeface="+mn-lt"/>
              </a:rPr>
              <a:t> Discrete vs. continuous.</a:t>
            </a:r>
          </a:p>
          <a:p>
            <a:r>
              <a:rPr lang="en-US" sz="2400" b="1" dirty="0"/>
              <a:t>Discrete Environment:</a:t>
            </a:r>
            <a:endParaRPr lang="en-US" sz="2400" dirty="0"/>
          </a:p>
          <a:p>
            <a:r>
              <a:rPr lang="en-US" sz="2400" dirty="0"/>
              <a:t>In a discrete environment, the set of possible states and actions is finite, countable, or distinct. There is a clear separation between different states and actions.</a:t>
            </a:r>
          </a:p>
          <a:p>
            <a:r>
              <a:rPr lang="en-US" sz="2400" b="1" dirty="0"/>
              <a:t>Example:</a:t>
            </a:r>
            <a:endParaRPr lang="en-US" sz="2400" dirty="0"/>
          </a:p>
          <a:p>
            <a:pPr lvl="1"/>
            <a:r>
              <a:rPr lang="en-US" sz="2400" dirty="0"/>
              <a:t>Think of a robot navigating through a grid world. The robot can move from one grid cell to another, and each cell represents a distinct, discrete state. The robot's movement is limited to discrete actions, such as moving up, down, left, or right. The state and action spaces are well-defined and discrete.</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34</a:t>
            </a:fld>
            <a:endParaRPr lang="en-US"/>
          </a:p>
        </p:txBody>
      </p:sp>
    </p:spTree>
    <p:extLst>
      <p:ext uri="{BB962C8B-B14F-4D97-AF65-F5344CB8AC3E}">
        <p14:creationId xmlns:p14="http://schemas.microsoft.com/office/powerpoint/2010/main" val="9609722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task environments</a:t>
            </a:r>
          </a:p>
        </p:txBody>
      </p:sp>
      <p:sp>
        <p:nvSpPr>
          <p:cNvPr id="3" name="Content Placeholder 2"/>
          <p:cNvSpPr>
            <a:spLocks noGrp="1"/>
          </p:cNvSpPr>
          <p:nvPr>
            <p:ph sz="quarter" idx="1"/>
          </p:nvPr>
        </p:nvSpPr>
        <p:spPr>
          <a:xfrm>
            <a:off x="62865" y="1510665"/>
            <a:ext cx="9097010" cy="5184775"/>
          </a:xfrm>
        </p:spPr>
        <p:txBody>
          <a:bodyPr/>
          <a:lstStyle/>
          <a:p>
            <a:r>
              <a:rPr lang="en-US" sz="2200" i="1" dirty="0" smtClean="0">
                <a:cs typeface="+mn-lt"/>
              </a:rPr>
              <a:t> </a:t>
            </a:r>
            <a:r>
              <a:rPr lang="en-US" sz="2200" i="1" u="sng" dirty="0" smtClean="0">
                <a:solidFill>
                  <a:srgbClr val="C00000"/>
                </a:solidFill>
                <a:cs typeface="+mn-lt"/>
              </a:rPr>
              <a:t> </a:t>
            </a:r>
            <a:r>
              <a:rPr sz="2200" i="1" u="sng" dirty="0" smtClean="0">
                <a:solidFill>
                  <a:srgbClr val="C00000"/>
                </a:solidFill>
                <a:cs typeface="+mn-lt"/>
              </a:rPr>
              <a:t> Discrete vs. continuous.</a:t>
            </a:r>
          </a:p>
          <a:p>
            <a:r>
              <a:rPr lang="en-US" sz="2400" b="1" dirty="0"/>
              <a:t>Continuous Environment:</a:t>
            </a:r>
            <a:endParaRPr lang="en-US" sz="2400" dirty="0"/>
          </a:p>
          <a:p>
            <a:r>
              <a:rPr lang="en-US" sz="2400" dirty="0"/>
              <a:t>In a continuous environment, the set of possible states and actions is uncountable and can take on a continuous range of values. There is no clear separation between different states or actions.</a:t>
            </a:r>
          </a:p>
          <a:p>
            <a:r>
              <a:rPr lang="en-US" sz="2400" b="1" dirty="0"/>
              <a:t>Example:</a:t>
            </a:r>
            <a:endParaRPr lang="en-US" sz="2400" dirty="0"/>
          </a:p>
          <a:p>
            <a:pPr lvl="1"/>
            <a:r>
              <a:rPr lang="en-US" sz="2400" dirty="0"/>
              <a:t>Now, consider a robotic arm in a factory. The position of the robotic arm can take on a continuous range of values, and its movement is not constrained to discrete steps. The state space, representing the position of the arm, and the action space, representing the movement, are continuous. The arm can move smoothly between any two positions.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35</a:t>
            </a:fld>
            <a:endParaRPr lang="en-US"/>
          </a:p>
        </p:txBody>
      </p:sp>
    </p:spTree>
    <p:extLst>
      <p:ext uri="{BB962C8B-B14F-4D97-AF65-F5344CB8AC3E}">
        <p14:creationId xmlns:p14="http://schemas.microsoft.com/office/powerpoint/2010/main" val="10746334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task environments</a:t>
            </a:r>
          </a:p>
        </p:txBody>
      </p:sp>
      <p:sp>
        <p:nvSpPr>
          <p:cNvPr id="3" name="Content Placeholder 2"/>
          <p:cNvSpPr>
            <a:spLocks noGrp="1"/>
          </p:cNvSpPr>
          <p:nvPr>
            <p:ph sz="quarter" idx="1"/>
          </p:nvPr>
        </p:nvSpPr>
        <p:spPr>
          <a:xfrm>
            <a:off x="62865" y="1510665"/>
            <a:ext cx="9097010" cy="5184775"/>
          </a:xfrm>
        </p:spPr>
        <p:txBody>
          <a:bodyPr/>
          <a:lstStyle/>
          <a:p>
            <a:r>
              <a:rPr lang="en-US" sz="2200" i="1" dirty="0" smtClean="0">
                <a:cs typeface="+mn-lt"/>
              </a:rPr>
              <a:t> </a:t>
            </a:r>
            <a:r>
              <a:rPr lang="en-US" sz="2200" i="1" u="sng" dirty="0" smtClean="0">
                <a:solidFill>
                  <a:srgbClr val="C00000"/>
                </a:solidFill>
                <a:cs typeface="+mn-lt"/>
              </a:rPr>
              <a:t> Episodic vs. sequentia</a:t>
            </a:r>
            <a:r>
              <a:rPr lang="en-IN" altLang="en-US" sz="2200" i="1" u="sng" dirty="0" smtClean="0">
                <a:solidFill>
                  <a:srgbClr val="C00000"/>
                </a:solidFill>
                <a:cs typeface="+mn-lt"/>
              </a:rPr>
              <a:t>l</a:t>
            </a:r>
            <a:endParaRPr lang="en-US" sz="2200" i="1" u="sng" dirty="0" smtClean="0">
              <a:solidFill>
                <a:srgbClr val="C00000"/>
              </a:solidFill>
              <a:cs typeface="+mn-lt"/>
            </a:endParaRPr>
          </a:p>
          <a:p>
            <a:r>
              <a:rPr lang="en-US" sz="2200" i="1" dirty="0" smtClean="0">
                <a:cs typeface="+mn-lt"/>
              </a:rPr>
              <a:t>In an episodic task environment, the agent's experience is divided into atomic</a:t>
            </a:r>
            <a:r>
              <a:rPr lang="en-IN" altLang="en-US" sz="2200" i="1" dirty="0" smtClean="0">
                <a:cs typeface="+mn-lt"/>
              </a:rPr>
              <a:t> </a:t>
            </a:r>
            <a:r>
              <a:rPr lang="en-US" sz="2200" i="1" dirty="0" smtClean="0">
                <a:cs typeface="+mn-lt"/>
              </a:rPr>
              <a:t>episodes. Each episode consists of the agent perceiving and then performing a single action. Crucially, the next episode does not depend on the actions taken in previous episodes. In episodic environments, the choice of action in each episode depends only on the episode itself. Many classification tasks are episodic. For example, an agent that has to spot defective parts on an assembly line bases each decision on the current part, regardless of previous decisions; moreover, the current decision doesn't affect whether the next</a:t>
            </a:r>
            <a:r>
              <a:rPr lang="en-IN" altLang="en-US" sz="2200" i="1" dirty="0" smtClean="0">
                <a:cs typeface="+mn-lt"/>
              </a:rPr>
              <a:t> </a:t>
            </a:r>
            <a:r>
              <a:rPr lang="en-US" sz="2200" i="1" dirty="0" smtClean="0">
                <a:cs typeface="+mn-lt"/>
              </a:rPr>
              <a:t>part is defective. </a:t>
            </a:r>
          </a:p>
          <a:p>
            <a:r>
              <a:rPr lang="en-IN" altLang="en-US" sz="2200" i="1" dirty="0" smtClean="0">
                <a:cs typeface="+mn-lt"/>
              </a:rPr>
              <a:t>I</a:t>
            </a:r>
            <a:r>
              <a:rPr lang="en-US" sz="2200" i="1" dirty="0" smtClean="0">
                <a:cs typeface="+mn-lt"/>
              </a:rPr>
              <a:t>n sequential environments, on the other hand, the current decision could affect all future decisions. Chess and taxi driving are sequential: in both cases, short-term actions can have long-term consequences. Episodic environments are much simpler than sequential environments because the agent does not need to think ahead.</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task environments</a:t>
            </a:r>
          </a:p>
        </p:txBody>
      </p:sp>
      <p:sp>
        <p:nvSpPr>
          <p:cNvPr id="3" name="Content Placeholder 2"/>
          <p:cNvSpPr>
            <a:spLocks noGrp="1"/>
          </p:cNvSpPr>
          <p:nvPr>
            <p:ph sz="quarter" idx="1"/>
          </p:nvPr>
        </p:nvSpPr>
        <p:spPr>
          <a:xfrm>
            <a:off x="62865" y="1510665"/>
            <a:ext cx="9097010" cy="5184775"/>
          </a:xfrm>
        </p:spPr>
        <p:txBody>
          <a:bodyPr/>
          <a:lstStyle/>
          <a:p>
            <a:r>
              <a:rPr lang="en-US" sz="2200" i="1" dirty="0" smtClean="0">
                <a:cs typeface="+mn-lt"/>
              </a:rPr>
              <a:t> </a:t>
            </a:r>
            <a:r>
              <a:rPr lang="en-US" sz="2200" i="1" u="sng" dirty="0" smtClean="0">
                <a:solidFill>
                  <a:srgbClr val="C00000"/>
                </a:solidFill>
                <a:cs typeface="+mn-lt"/>
              </a:rPr>
              <a:t> Episodic vs. sequentia</a:t>
            </a:r>
            <a:r>
              <a:rPr lang="en-IN" altLang="en-US" sz="2200" i="1" u="sng" dirty="0" smtClean="0">
                <a:solidFill>
                  <a:srgbClr val="C00000"/>
                </a:solidFill>
                <a:cs typeface="+mn-lt"/>
              </a:rPr>
              <a:t>l</a:t>
            </a:r>
            <a:endParaRPr lang="en-US" sz="2200" i="1" u="sng" dirty="0" smtClean="0">
              <a:solidFill>
                <a:srgbClr val="C00000"/>
              </a:solidFill>
              <a:cs typeface="+mn-lt"/>
            </a:endParaRPr>
          </a:p>
          <a:p>
            <a:r>
              <a:rPr lang="en-US" sz="2400" b="1" dirty="0"/>
              <a:t>Episodic Environment:</a:t>
            </a:r>
            <a:endParaRPr lang="en-US" sz="2400" dirty="0"/>
          </a:p>
          <a:p>
            <a:r>
              <a:rPr lang="en-US" sz="2400" dirty="0"/>
              <a:t>In an episodic environment, the agent's experience is divided into distinct episodes, and each episode is a self-contained task with a clear beginning and end. The agent's actions within one episode do not affect subsequent episodes.</a:t>
            </a:r>
          </a:p>
          <a:p>
            <a:r>
              <a:rPr lang="en-US" sz="2400" b="1" dirty="0"/>
              <a:t>Example:</a:t>
            </a:r>
            <a:endParaRPr lang="en-US" sz="2400" dirty="0"/>
          </a:p>
          <a:p>
            <a:pPr lvl="1"/>
            <a:r>
              <a:rPr lang="en-US" sz="2400" dirty="0"/>
              <a:t>Think of a game of chess. Each game is an episode with a clear start (initial board setup) and end (checkmate or stalemate). The outcome of one game doesn't influence the next game. The agent (player) starts fresh with a new board at the beginning of each game.</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37</a:t>
            </a:fld>
            <a:endParaRPr lang="en-US"/>
          </a:p>
        </p:txBody>
      </p:sp>
    </p:spTree>
    <p:extLst>
      <p:ext uri="{BB962C8B-B14F-4D97-AF65-F5344CB8AC3E}">
        <p14:creationId xmlns:p14="http://schemas.microsoft.com/office/powerpoint/2010/main" val="18391267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task environments</a:t>
            </a:r>
          </a:p>
        </p:txBody>
      </p:sp>
      <p:sp>
        <p:nvSpPr>
          <p:cNvPr id="3" name="Content Placeholder 2"/>
          <p:cNvSpPr>
            <a:spLocks noGrp="1"/>
          </p:cNvSpPr>
          <p:nvPr>
            <p:ph sz="quarter" idx="1"/>
          </p:nvPr>
        </p:nvSpPr>
        <p:spPr>
          <a:xfrm>
            <a:off x="62865" y="1510665"/>
            <a:ext cx="9097010" cy="5184775"/>
          </a:xfrm>
        </p:spPr>
        <p:txBody>
          <a:bodyPr/>
          <a:lstStyle/>
          <a:p>
            <a:r>
              <a:rPr lang="en-US" sz="2200" i="1" dirty="0" smtClean="0">
                <a:cs typeface="+mn-lt"/>
              </a:rPr>
              <a:t> </a:t>
            </a:r>
            <a:r>
              <a:rPr lang="en-US" sz="2200" i="1" u="sng" dirty="0" smtClean="0">
                <a:solidFill>
                  <a:srgbClr val="C00000"/>
                </a:solidFill>
                <a:cs typeface="+mn-lt"/>
              </a:rPr>
              <a:t> Episodic vs. sequentia</a:t>
            </a:r>
            <a:r>
              <a:rPr lang="en-IN" altLang="en-US" sz="2200" i="1" u="sng" dirty="0" smtClean="0">
                <a:solidFill>
                  <a:srgbClr val="C00000"/>
                </a:solidFill>
                <a:cs typeface="+mn-lt"/>
              </a:rPr>
              <a:t>l</a:t>
            </a:r>
            <a:endParaRPr lang="en-US" sz="2200" i="1" u="sng" dirty="0" smtClean="0">
              <a:solidFill>
                <a:srgbClr val="C00000"/>
              </a:solidFill>
              <a:cs typeface="+mn-lt"/>
            </a:endParaRPr>
          </a:p>
          <a:p>
            <a:r>
              <a:rPr lang="en-US" sz="2400" b="1" dirty="0"/>
              <a:t>Sequential Environment:</a:t>
            </a:r>
            <a:endParaRPr lang="en-US" sz="2400" dirty="0"/>
          </a:p>
          <a:p>
            <a:r>
              <a:rPr lang="en-US" sz="2400" dirty="0"/>
              <a:t>In a sequential environment, the agent's actions have a lasting impact on future states, and the current state depends on the agent's history of actions and observations.</a:t>
            </a:r>
          </a:p>
          <a:p>
            <a:r>
              <a:rPr lang="en-US" sz="2400" b="1" dirty="0"/>
              <a:t>Example:</a:t>
            </a:r>
            <a:endParaRPr lang="en-US" sz="2400" dirty="0"/>
          </a:p>
          <a:p>
            <a:pPr lvl="1"/>
            <a:r>
              <a:rPr lang="en-US" sz="2400" dirty="0"/>
              <a:t>Consider a video game where a character explores a virtual world. The character's actions, such as collecting items or defeating enemies, affect its future state and capabilities. The environment is sequential because the consequences of the character's actions persist over time, and the current state depends on the sequence of actions taken.</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38</a:t>
            </a:fld>
            <a:endParaRPr lang="en-US"/>
          </a:p>
        </p:txBody>
      </p:sp>
    </p:spTree>
    <p:extLst>
      <p:ext uri="{BB962C8B-B14F-4D97-AF65-F5344CB8AC3E}">
        <p14:creationId xmlns:p14="http://schemas.microsoft.com/office/powerpoint/2010/main" val="4513365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task environments</a:t>
            </a:r>
          </a:p>
        </p:txBody>
      </p:sp>
      <p:sp>
        <p:nvSpPr>
          <p:cNvPr id="3" name="Content Placeholder 2"/>
          <p:cNvSpPr>
            <a:spLocks noGrp="1"/>
          </p:cNvSpPr>
          <p:nvPr>
            <p:ph sz="quarter" idx="1"/>
          </p:nvPr>
        </p:nvSpPr>
        <p:spPr>
          <a:xfrm>
            <a:off x="62865" y="1510665"/>
            <a:ext cx="9097010" cy="5184775"/>
          </a:xfrm>
        </p:spPr>
        <p:txBody>
          <a:bodyPr/>
          <a:lstStyle/>
          <a:p>
            <a:r>
              <a:rPr lang="en-US" sz="2400" b="1" dirty="0"/>
              <a:t>Scenario: Robot Vacuum in a </a:t>
            </a:r>
            <a:r>
              <a:rPr lang="en-US" sz="2400" b="1" dirty="0" smtClean="0"/>
              <a:t>House</a:t>
            </a:r>
          </a:p>
          <a:p>
            <a:r>
              <a:rPr lang="en-US" sz="2400" b="1" dirty="0"/>
              <a:t>Fully Observable vs. Partially Observable:</a:t>
            </a:r>
            <a:endParaRPr lang="en-US" sz="2400" dirty="0"/>
          </a:p>
          <a:p>
            <a:r>
              <a:rPr lang="en-US" sz="2400" b="1" dirty="0"/>
              <a:t>Fully Observable:</a:t>
            </a:r>
            <a:endParaRPr lang="en-US" sz="2400" dirty="0"/>
          </a:p>
          <a:p>
            <a:pPr lvl="1"/>
            <a:r>
              <a:rPr lang="en-US" sz="2400" dirty="0"/>
              <a:t>The robot vacuum has sensors covering the entire house, providing complete information about the location of furniture, walls, and dirty areas in the entire environment.</a:t>
            </a:r>
          </a:p>
          <a:p>
            <a:r>
              <a:rPr lang="en-US" sz="2400" b="1" dirty="0"/>
              <a:t>Partially Observable:</a:t>
            </a:r>
            <a:endParaRPr lang="en-US" sz="2400" dirty="0"/>
          </a:p>
          <a:p>
            <a:pPr lvl="1"/>
            <a:r>
              <a:rPr lang="en-US" sz="2400" dirty="0"/>
              <a:t>The robot vacuum has a limited sensor range, so it can only perceive and gather information about a small portion of the room at any given time. As it moves, it updates its knowledge based on new observations, but it doesn't have complete information about the entire house.</a:t>
            </a:r>
          </a:p>
          <a:p>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39</a:t>
            </a:fld>
            <a:endParaRPr lang="en-US"/>
          </a:p>
        </p:txBody>
      </p:sp>
    </p:spTree>
    <p:extLst>
      <p:ext uri="{BB962C8B-B14F-4D97-AF65-F5344CB8AC3E}">
        <p14:creationId xmlns:p14="http://schemas.microsoft.com/office/powerpoint/2010/main" val="1554807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Grading</a:t>
            </a:r>
            <a:endParaRPr lang="en-US" dirty="0"/>
          </a:p>
        </p:txBody>
      </p:sp>
      <p:sp>
        <p:nvSpPr>
          <p:cNvPr id="2" name="Footer Placeholder 1"/>
          <p:cNvSpPr>
            <a:spLocks noGrp="1"/>
          </p:cNvSpPr>
          <p:nvPr>
            <p:ph type="ftr" sz="quarter" idx="11"/>
          </p:nvPr>
        </p:nvSpPr>
        <p:spPr>
          <a:xfrm>
            <a:off x="609600" y="6248400"/>
            <a:ext cx="5421313" cy="365125"/>
          </a:xfrm>
        </p:spPr>
        <p:txBody>
          <a:bodyPr/>
          <a:lstStyle/>
          <a:p>
            <a:r>
              <a:rPr lang="en-US" smtClean="0"/>
              <a:t>CS380</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r>
              <a:rPr lang="en-US" dirty="0" smtClean="0"/>
              <a:t>8</a:t>
            </a:r>
            <a:endParaRPr lang="en-US" dirty="0"/>
          </a:p>
        </p:txBody>
      </p:sp>
      <p:graphicFrame>
        <p:nvGraphicFramePr>
          <p:cNvPr id="13" name="Content Placeholder 12"/>
          <p:cNvGraphicFramePr>
            <a:graphicFrameLocks noGrp="1"/>
          </p:cNvGraphicFramePr>
          <p:nvPr>
            <p:ph sz="quarter" idx="1"/>
          </p:nvPr>
        </p:nvGraphicFramePr>
        <p:xfrm>
          <a:off x="612648" y="1752600"/>
          <a:ext cx="8153400" cy="1280160"/>
        </p:xfrm>
        <a:graphic>
          <a:graphicData uri="http://schemas.openxmlformats.org/drawingml/2006/table">
            <a:tbl>
              <a:tblPr firstRow="1" bandRow="1">
                <a:tableStyleId>{8A107856-5554-42FB-B03E-39F5DBC370BA}</a:tableStyleId>
              </a:tblPr>
              <a:tblGrid>
                <a:gridCol w="4076700"/>
                <a:gridCol w="4076700"/>
              </a:tblGrid>
              <a:tr h="370840">
                <a:tc>
                  <a:txBody>
                    <a:bodyPr/>
                    <a:lstStyle/>
                    <a:p>
                      <a:pPr algn="l" fontAlgn="b"/>
                      <a:r>
                        <a:rPr lang="en-IN" altLang="en-US" sz="2800" b="1" i="0" u="none" strike="noStrike" dirty="0">
                          <a:solidFill>
                            <a:srgbClr val="000000"/>
                          </a:solidFill>
                          <a:effectLst/>
                          <a:latin typeface="Calibri" panose="020F0502020204030204"/>
                        </a:rPr>
                        <a:t>Internal Assessment</a:t>
                      </a:r>
                    </a:p>
                  </a:txBody>
                  <a:tcPr marL="0" marR="0" marT="0" marB="0" anchor="b"/>
                </a:tc>
                <a:tc>
                  <a:txBody>
                    <a:bodyPr/>
                    <a:lstStyle/>
                    <a:p>
                      <a:pPr algn="r" fontAlgn="b"/>
                      <a:r>
                        <a:rPr lang="en-IN" altLang="en-US" sz="2800" b="0" i="0" u="none" strike="noStrike" dirty="0">
                          <a:solidFill>
                            <a:srgbClr val="000000"/>
                          </a:solidFill>
                          <a:effectLst/>
                          <a:latin typeface="Calibri" panose="020F0502020204030204"/>
                        </a:rPr>
                        <a:t>20 Marks</a:t>
                      </a:r>
                    </a:p>
                  </a:txBody>
                  <a:tcPr marL="0" marR="0" marT="0" marB="0" anchor="b"/>
                </a:tc>
              </a:tr>
              <a:tr h="370840">
                <a:tc>
                  <a:txBody>
                    <a:bodyPr/>
                    <a:lstStyle/>
                    <a:p>
                      <a:pPr algn="l" fontAlgn="b"/>
                      <a:r>
                        <a:rPr lang="en-IN" altLang="en-US" sz="2800" b="1" i="0" u="none" strike="noStrike" dirty="0">
                          <a:solidFill>
                            <a:srgbClr val="000000"/>
                          </a:solidFill>
                          <a:effectLst/>
                          <a:latin typeface="Calibri" panose="020F0502020204030204"/>
                        </a:rPr>
                        <a:t>Theory</a:t>
                      </a:r>
                    </a:p>
                  </a:txBody>
                  <a:tcPr marL="0" marR="0" marT="0" marB="0" anchor="b"/>
                </a:tc>
                <a:tc>
                  <a:txBody>
                    <a:bodyPr/>
                    <a:lstStyle/>
                    <a:p>
                      <a:pPr algn="r" fontAlgn="b"/>
                      <a:r>
                        <a:rPr lang="en-IN" altLang="en-US" sz="2800" u="none" strike="noStrike">
                          <a:effectLst/>
                        </a:rPr>
                        <a:t>80 Marks</a:t>
                      </a:r>
                      <a:endParaRPr lang="en-IN" altLang="en-US" sz="2800" b="0" i="0" u="none" strike="noStrike">
                        <a:solidFill>
                          <a:srgbClr val="000000"/>
                        </a:solidFill>
                        <a:effectLst/>
                        <a:latin typeface="Calibri" panose="020F0502020204030204"/>
                      </a:endParaRPr>
                    </a:p>
                  </a:txBody>
                  <a:tcPr marL="0" marR="0" marT="0" marB="0" anchor="b"/>
                </a:tc>
              </a:tr>
              <a:tr h="370840">
                <a:tc>
                  <a:txBody>
                    <a:bodyPr/>
                    <a:lstStyle/>
                    <a:p>
                      <a:pPr algn="l" fontAlgn="b"/>
                      <a:r>
                        <a:rPr lang="en-IN" altLang="en-US" sz="2800" b="1" u="none" strike="noStrike" dirty="0">
                          <a:effectLst/>
                        </a:rPr>
                        <a:t>Total</a:t>
                      </a:r>
                      <a:endParaRPr lang="en-IN" altLang="en-US" sz="2800" b="1" i="0" u="none" strike="noStrike" dirty="0">
                        <a:solidFill>
                          <a:srgbClr val="000000"/>
                        </a:solidFill>
                        <a:effectLst/>
                        <a:latin typeface="Calibri" panose="020F0502020204030204"/>
                      </a:endParaRPr>
                    </a:p>
                  </a:txBody>
                  <a:tcPr marL="0" marR="0" marT="0" marB="0" anchor="b"/>
                </a:tc>
                <a:tc>
                  <a:txBody>
                    <a:bodyPr/>
                    <a:lstStyle/>
                    <a:p>
                      <a:pPr algn="r" fontAlgn="b"/>
                      <a:r>
                        <a:rPr lang="en-IN" altLang="en-US" sz="2800" b="0" i="0" u="none" strike="noStrike">
                          <a:solidFill>
                            <a:srgbClr val="000000"/>
                          </a:solidFill>
                          <a:effectLst/>
                          <a:latin typeface="Calibri" panose="020F0502020204030204"/>
                        </a:rPr>
                        <a:t>100 Marks</a:t>
                      </a:r>
                    </a:p>
                  </a:txBody>
                  <a:tcPr marL="0" marR="0" marT="0" marB="0" anchor="b"/>
                </a:tc>
              </a:tr>
            </a:tbl>
          </a:graphicData>
        </a:graphic>
      </p:graphicFrame>
      <p:sp>
        <p:nvSpPr>
          <p:cNvPr id="5" name="Text Box 4"/>
          <p:cNvSpPr txBox="1"/>
          <p:nvPr/>
        </p:nvSpPr>
        <p:spPr>
          <a:xfrm>
            <a:off x="133350" y="3200400"/>
            <a:ext cx="8835390" cy="1938020"/>
          </a:xfrm>
          <a:prstGeom prst="rect">
            <a:avLst/>
          </a:prstGeom>
          <a:noFill/>
        </p:spPr>
        <p:txBody>
          <a:bodyPr wrap="square" rtlCol="0">
            <a:spAutoFit/>
          </a:bodyPr>
          <a:lstStyle/>
          <a:p>
            <a:r>
              <a:rPr lang="en-US" sz="2400" b="1"/>
              <a:t>Text Book:</a:t>
            </a:r>
          </a:p>
          <a:p>
            <a:r>
              <a:rPr lang="en-IN" sz="2400" b="1"/>
              <a:t>1. Stuart Russell and Peter Norvig, Artificial Intelligence: A Modern Approach, 2nd Edition, Pearson Education.</a:t>
            </a:r>
          </a:p>
          <a:p>
            <a:r>
              <a:rPr lang="en-IN" sz="2400" b="1"/>
              <a:t>2. Elaine Rich, Kevin Knight, Shivshankar B Nair, Artificial Intelligence, McGraw Hill, 3rd Edition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task environments</a:t>
            </a:r>
          </a:p>
        </p:txBody>
      </p:sp>
      <p:sp>
        <p:nvSpPr>
          <p:cNvPr id="3" name="Content Placeholder 2"/>
          <p:cNvSpPr>
            <a:spLocks noGrp="1"/>
          </p:cNvSpPr>
          <p:nvPr>
            <p:ph sz="quarter" idx="1"/>
          </p:nvPr>
        </p:nvSpPr>
        <p:spPr>
          <a:xfrm>
            <a:off x="62865" y="1510665"/>
            <a:ext cx="9097010" cy="5184775"/>
          </a:xfrm>
        </p:spPr>
        <p:txBody>
          <a:bodyPr/>
          <a:lstStyle/>
          <a:p>
            <a:r>
              <a:rPr lang="en-US" sz="2400" b="1" dirty="0"/>
              <a:t>Scenario: Robot Vacuum in a </a:t>
            </a:r>
            <a:r>
              <a:rPr lang="en-US" sz="2400" b="1" dirty="0" smtClean="0"/>
              <a:t>House</a:t>
            </a:r>
          </a:p>
          <a:p>
            <a:r>
              <a:rPr lang="en-US" sz="2400" b="1" dirty="0"/>
              <a:t>Single Agent vs. Multiagent:</a:t>
            </a:r>
            <a:endParaRPr lang="en-US" sz="2400" dirty="0"/>
          </a:p>
          <a:p>
            <a:r>
              <a:rPr lang="en-US" sz="2400" b="1" dirty="0"/>
              <a:t>Single Agent:</a:t>
            </a:r>
            <a:endParaRPr lang="en-US" sz="2400" dirty="0"/>
          </a:p>
          <a:p>
            <a:pPr lvl="1"/>
            <a:r>
              <a:rPr lang="en-US" sz="2400" dirty="0"/>
              <a:t>There is only one robot vacuum in the house responsible for cleaning all the rooms.</a:t>
            </a:r>
          </a:p>
          <a:p>
            <a:r>
              <a:rPr lang="en-US" sz="2400" b="1" dirty="0"/>
              <a:t>Multiagent:</a:t>
            </a:r>
            <a:endParaRPr lang="en-US" sz="2400" dirty="0"/>
          </a:p>
          <a:p>
            <a:pPr lvl="1"/>
            <a:r>
              <a:rPr lang="en-US" sz="2400" dirty="0"/>
              <a:t>There are multiple robot vacuums, each assigned to clean a specific room. The robots may need to coordinate their movements to efficiently cover the entire house without collisions.</a:t>
            </a:r>
          </a:p>
          <a:p>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40</a:t>
            </a:fld>
            <a:endParaRPr lang="en-US"/>
          </a:p>
        </p:txBody>
      </p:sp>
    </p:spTree>
    <p:extLst>
      <p:ext uri="{BB962C8B-B14F-4D97-AF65-F5344CB8AC3E}">
        <p14:creationId xmlns:p14="http://schemas.microsoft.com/office/powerpoint/2010/main" val="14239994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task environments</a:t>
            </a:r>
          </a:p>
        </p:txBody>
      </p:sp>
      <p:sp>
        <p:nvSpPr>
          <p:cNvPr id="3" name="Content Placeholder 2"/>
          <p:cNvSpPr>
            <a:spLocks noGrp="1"/>
          </p:cNvSpPr>
          <p:nvPr>
            <p:ph sz="quarter" idx="1"/>
          </p:nvPr>
        </p:nvSpPr>
        <p:spPr>
          <a:xfrm>
            <a:off x="62865" y="1510665"/>
            <a:ext cx="9097010" cy="5184775"/>
          </a:xfrm>
        </p:spPr>
        <p:txBody>
          <a:bodyPr/>
          <a:lstStyle/>
          <a:p>
            <a:r>
              <a:rPr lang="en-US" sz="2400" b="1" dirty="0"/>
              <a:t>Scenario: Robot Vacuum in a </a:t>
            </a:r>
            <a:r>
              <a:rPr lang="en-US" sz="2400" b="1" dirty="0" smtClean="0"/>
              <a:t>House</a:t>
            </a:r>
          </a:p>
          <a:p>
            <a:r>
              <a:rPr lang="en-US" sz="2400" b="1" dirty="0"/>
              <a:t>Static vs. Dynamic:</a:t>
            </a:r>
            <a:endParaRPr lang="en-US" sz="2400" dirty="0"/>
          </a:p>
          <a:p>
            <a:r>
              <a:rPr lang="en-US" sz="2400" b="1" dirty="0"/>
              <a:t>Static:</a:t>
            </a:r>
            <a:endParaRPr lang="en-US" sz="2400" dirty="0"/>
          </a:p>
          <a:p>
            <a:pPr lvl="1"/>
            <a:r>
              <a:rPr lang="en-US" sz="2400" dirty="0"/>
              <a:t>The layout of the house remains constant, and there are no changes in the positions of furniture or obstacles during the cleaning process.</a:t>
            </a:r>
          </a:p>
          <a:p>
            <a:r>
              <a:rPr lang="en-US" sz="2400" b="1" dirty="0"/>
              <a:t>Dynamic:</a:t>
            </a:r>
            <a:endParaRPr lang="en-US" sz="2400" dirty="0"/>
          </a:p>
          <a:p>
            <a:pPr lvl="1"/>
            <a:r>
              <a:rPr lang="en-US" sz="2400" dirty="0"/>
              <a:t>Family members or pets are moving around the house, introducing dynamic elements that the robot must navigate around. The positions of these dynamic elements change over time.</a:t>
            </a:r>
          </a:p>
          <a:p>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41</a:t>
            </a:fld>
            <a:endParaRPr lang="en-US"/>
          </a:p>
        </p:txBody>
      </p:sp>
    </p:spTree>
    <p:extLst>
      <p:ext uri="{BB962C8B-B14F-4D97-AF65-F5344CB8AC3E}">
        <p14:creationId xmlns:p14="http://schemas.microsoft.com/office/powerpoint/2010/main" val="33499798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task environments</a:t>
            </a:r>
          </a:p>
        </p:txBody>
      </p:sp>
      <p:sp>
        <p:nvSpPr>
          <p:cNvPr id="3" name="Content Placeholder 2"/>
          <p:cNvSpPr>
            <a:spLocks noGrp="1"/>
          </p:cNvSpPr>
          <p:nvPr>
            <p:ph sz="quarter" idx="1"/>
          </p:nvPr>
        </p:nvSpPr>
        <p:spPr>
          <a:xfrm>
            <a:off x="62865" y="1510665"/>
            <a:ext cx="9097010" cy="5184775"/>
          </a:xfrm>
        </p:spPr>
        <p:txBody>
          <a:bodyPr/>
          <a:lstStyle/>
          <a:p>
            <a:r>
              <a:rPr lang="en-US" sz="2400" b="1" dirty="0"/>
              <a:t>Scenario: Robot Vacuum in a </a:t>
            </a:r>
            <a:r>
              <a:rPr lang="en-US" sz="2400" b="1" dirty="0" smtClean="0"/>
              <a:t>House</a:t>
            </a:r>
          </a:p>
          <a:p>
            <a:r>
              <a:rPr lang="en-US" sz="2400" b="1" dirty="0"/>
              <a:t>Deterministic vs. Stochastic:</a:t>
            </a:r>
            <a:endParaRPr lang="en-US" sz="2400" dirty="0"/>
          </a:p>
          <a:p>
            <a:r>
              <a:rPr lang="en-US" sz="2400" b="1" dirty="0"/>
              <a:t>Deterministic:</a:t>
            </a:r>
            <a:endParaRPr lang="en-US" sz="2400" dirty="0"/>
          </a:p>
          <a:p>
            <a:pPr lvl="1"/>
            <a:r>
              <a:rPr lang="en-US" sz="2400" dirty="0"/>
              <a:t>The robot's cleaning actions have predictable outcomes. If it detects a dirty area, it will always follow the same algorithm to clean it.</a:t>
            </a:r>
          </a:p>
          <a:p>
            <a:r>
              <a:rPr lang="en-US" sz="2400" b="1" dirty="0"/>
              <a:t>Stochastic:</a:t>
            </a:r>
            <a:endParaRPr lang="en-US" sz="2400" dirty="0"/>
          </a:p>
          <a:p>
            <a:pPr lvl="1"/>
            <a:r>
              <a:rPr lang="en-US" sz="2400" dirty="0"/>
              <a:t>The robot encounters different levels of dirtiness in the house, and its cleaning efficiency may vary due to the stochastic nature of dirt distribution. The outcomes of cleaning actions may have some randomness.</a:t>
            </a:r>
          </a:p>
          <a:p>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42</a:t>
            </a:fld>
            <a:endParaRPr lang="en-US"/>
          </a:p>
        </p:txBody>
      </p:sp>
    </p:spTree>
    <p:extLst>
      <p:ext uri="{BB962C8B-B14F-4D97-AF65-F5344CB8AC3E}">
        <p14:creationId xmlns:p14="http://schemas.microsoft.com/office/powerpoint/2010/main" val="38199519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task environments</a:t>
            </a:r>
          </a:p>
        </p:txBody>
      </p:sp>
      <p:sp>
        <p:nvSpPr>
          <p:cNvPr id="3" name="Content Placeholder 2"/>
          <p:cNvSpPr>
            <a:spLocks noGrp="1"/>
          </p:cNvSpPr>
          <p:nvPr>
            <p:ph sz="quarter" idx="1"/>
          </p:nvPr>
        </p:nvSpPr>
        <p:spPr>
          <a:xfrm>
            <a:off x="62865" y="1510665"/>
            <a:ext cx="9097010" cy="5184775"/>
          </a:xfrm>
        </p:spPr>
        <p:txBody>
          <a:bodyPr/>
          <a:lstStyle/>
          <a:p>
            <a:r>
              <a:rPr lang="en-US" sz="2400" b="1" dirty="0"/>
              <a:t>Scenario: Robot Vacuum in a </a:t>
            </a:r>
            <a:r>
              <a:rPr lang="en-US" sz="2400" b="1" dirty="0" smtClean="0"/>
              <a:t>House</a:t>
            </a:r>
          </a:p>
          <a:p>
            <a:r>
              <a:rPr lang="en-US" sz="2400" b="1" dirty="0"/>
              <a:t>Discrete vs. Continuous:</a:t>
            </a:r>
            <a:endParaRPr lang="en-US" sz="2400" dirty="0"/>
          </a:p>
          <a:p>
            <a:r>
              <a:rPr lang="en-US" sz="2400" b="1" dirty="0"/>
              <a:t>Discrete:</a:t>
            </a:r>
            <a:endParaRPr lang="en-US" sz="2400" dirty="0"/>
          </a:p>
          <a:p>
            <a:pPr lvl="1"/>
            <a:r>
              <a:rPr lang="en-US" sz="2400" dirty="0"/>
              <a:t>The robot moves from one grid cell to another within each room. Its cleaning actions are limited to discrete movements and operations.</a:t>
            </a:r>
          </a:p>
          <a:p>
            <a:r>
              <a:rPr lang="en-US" sz="2400" b="1" dirty="0"/>
              <a:t>Continuous:</a:t>
            </a:r>
            <a:endParaRPr lang="en-US" sz="2400" dirty="0"/>
          </a:p>
          <a:p>
            <a:pPr lvl="1"/>
            <a:r>
              <a:rPr lang="en-US" sz="2400" dirty="0"/>
              <a:t>The robot's sensors and movements operate in a continuous space, allowing it to smoothly navigate around obstacles without being constrained to discrete steps.</a:t>
            </a:r>
          </a:p>
          <a:p>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43</a:t>
            </a:fld>
            <a:endParaRPr lang="en-US"/>
          </a:p>
        </p:txBody>
      </p:sp>
    </p:spTree>
    <p:extLst>
      <p:ext uri="{BB962C8B-B14F-4D97-AF65-F5344CB8AC3E}">
        <p14:creationId xmlns:p14="http://schemas.microsoft.com/office/powerpoint/2010/main" val="27240611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task environments</a:t>
            </a:r>
          </a:p>
        </p:txBody>
      </p:sp>
      <p:sp>
        <p:nvSpPr>
          <p:cNvPr id="3" name="Content Placeholder 2"/>
          <p:cNvSpPr>
            <a:spLocks noGrp="1"/>
          </p:cNvSpPr>
          <p:nvPr>
            <p:ph sz="quarter" idx="1"/>
          </p:nvPr>
        </p:nvSpPr>
        <p:spPr>
          <a:xfrm>
            <a:off x="62865" y="1510665"/>
            <a:ext cx="9097010" cy="5184775"/>
          </a:xfrm>
        </p:spPr>
        <p:txBody>
          <a:bodyPr/>
          <a:lstStyle/>
          <a:p>
            <a:r>
              <a:rPr lang="en-US" sz="2400" b="1" dirty="0"/>
              <a:t>Scenario: Robot Vacuum in a </a:t>
            </a:r>
            <a:r>
              <a:rPr lang="en-US" sz="2400" b="1" dirty="0" smtClean="0"/>
              <a:t>House</a:t>
            </a:r>
          </a:p>
          <a:p>
            <a:r>
              <a:rPr lang="en-US" sz="2400" b="1" dirty="0"/>
              <a:t>Episodic vs. Sequential:</a:t>
            </a:r>
            <a:endParaRPr lang="en-US" sz="2400" dirty="0"/>
          </a:p>
          <a:p>
            <a:r>
              <a:rPr lang="en-US" sz="2400" b="1" dirty="0"/>
              <a:t>Episodic:</a:t>
            </a:r>
            <a:endParaRPr lang="en-US" sz="2400" dirty="0"/>
          </a:p>
          <a:p>
            <a:pPr lvl="1"/>
            <a:r>
              <a:rPr lang="en-US" sz="2400" dirty="0"/>
              <a:t>Each room-cleaning task can be considered as an episode with a clear beginning (entering the room) and end (finishing cleaning). The outcome of cleaning one room doesn't affect the cleaning of other rooms.</a:t>
            </a:r>
          </a:p>
          <a:p>
            <a:r>
              <a:rPr lang="en-US" sz="2400" b="1" dirty="0"/>
              <a:t>Sequential:</a:t>
            </a:r>
            <a:endParaRPr lang="en-US" sz="2400" dirty="0"/>
          </a:p>
          <a:p>
            <a:pPr lvl="1"/>
            <a:r>
              <a:rPr lang="en-US" sz="2400" dirty="0"/>
              <a:t>The robot's actions, such as deciding where to move next based on its cleaning progress, are sequential. The consequences of its cleaning actions persist, and the state of the environment depends on its history of movements and observations.</a:t>
            </a:r>
          </a:p>
          <a:p>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44</a:t>
            </a:fld>
            <a:endParaRPr lang="en-US"/>
          </a:p>
        </p:txBody>
      </p:sp>
    </p:spTree>
    <p:extLst>
      <p:ext uri="{BB962C8B-B14F-4D97-AF65-F5344CB8AC3E}">
        <p14:creationId xmlns:p14="http://schemas.microsoft.com/office/powerpoint/2010/main" val="18766800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task environments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45</a:t>
            </a:fld>
            <a:endParaRPr lang="en-US"/>
          </a:p>
        </p:txBody>
      </p:sp>
      <p:pic>
        <p:nvPicPr>
          <p:cNvPr id="4" name="Content Placeholder 3"/>
          <p:cNvPicPr>
            <a:picLocks noGrp="1" noChangeAspect="1"/>
          </p:cNvPicPr>
          <p:nvPr>
            <p:ph sz="quarter" idx="1"/>
          </p:nvPr>
        </p:nvPicPr>
        <p:blipFill>
          <a:blip r:embed="rId3"/>
          <a:stretch>
            <a:fillRect/>
          </a:stretch>
        </p:blipFill>
        <p:spPr>
          <a:xfrm>
            <a:off x="800735" y="2286000"/>
            <a:ext cx="7542530" cy="3276600"/>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task environments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46</a:t>
            </a:fld>
            <a:endParaRPr lang="en-US"/>
          </a:p>
        </p:txBody>
      </p:sp>
      <p:pic>
        <p:nvPicPr>
          <p:cNvPr id="4" name="Content Placeholder 3"/>
          <p:cNvPicPr>
            <a:picLocks noGrp="1" noChangeAspect="1"/>
          </p:cNvPicPr>
          <p:nvPr>
            <p:ph sz="quarter" idx="1"/>
          </p:nvPr>
        </p:nvPicPr>
        <p:blipFill>
          <a:blip r:embed="rId3"/>
          <a:stretch>
            <a:fillRect/>
          </a:stretch>
        </p:blipFill>
        <p:spPr>
          <a:xfrm>
            <a:off x="1600200" y="1524000"/>
            <a:ext cx="6469380" cy="5250815"/>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task environments</a:t>
            </a:r>
          </a:p>
        </p:txBody>
      </p:sp>
      <p:sp>
        <p:nvSpPr>
          <p:cNvPr id="3" name="Content Placeholder 2"/>
          <p:cNvSpPr>
            <a:spLocks noGrp="1"/>
          </p:cNvSpPr>
          <p:nvPr>
            <p:ph sz="quarter" idx="1"/>
          </p:nvPr>
        </p:nvSpPr>
        <p:spPr>
          <a:xfrm>
            <a:off x="62865" y="1510665"/>
            <a:ext cx="9097010" cy="5184775"/>
          </a:xfrm>
        </p:spPr>
        <p:txBody>
          <a:bodyPr/>
          <a:lstStyle/>
          <a:p>
            <a:endParaRPr sz="2200" i="1" dirty="0" smtClean="0">
              <a:cs typeface="+mn-lt"/>
            </a:endParaRP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47</a:t>
            </a:fld>
            <a:endParaRPr lang="en-US"/>
          </a:p>
        </p:txBody>
      </p:sp>
      <p:graphicFrame>
        <p:nvGraphicFramePr>
          <p:cNvPr id="10" name="Table 9"/>
          <p:cNvGraphicFramePr>
            <a:graphicFrameLocks noGrp="1"/>
          </p:cNvGraphicFramePr>
          <p:nvPr/>
        </p:nvGraphicFramePr>
        <p:xfrm>
          <a:off x="838200" y="2233930"/>
          <a:ext cx="3366135" cy="4044950"/>
        </p:xfrm>
        <a:graphic>
          <a:graphicData uri="http://schemas.openxmlformats.org/drawingml/2006/table">
            <a:tbl>
              <a:tblPr/>
              <a:tblGrid>
                <a:gridCol w="1164590"/>
                <a:gridCol w="2201545"/>
              </a:tblGrid>
              <a:tr h="674370">
                <a:tc gridSpan="2">
                  <a:txBody>
                    <a:bodyPr/>
                    <a:lstStyle/>
                    <a:p>
                      <a:pPr marL="0" marR="0" algn="ctr">
                        <a:lnSpc>
                          <a:spcPct val="150000"/>
                        </a:lnSpc>
                        <a:spcBef>
                          <a:spcPts val="0"/>
                        </a:spcBef>
                      </a:pPr>
                      <a:r>
                        <a:rPr lang="en-US" sz="1400" b="1" dirty="0">
                          <a:solidFill>
                            <a:srgbClr val="FFFFFF"/>
                          </a:solidFill>
                          <a:latin typeface="Times New Roman" panose="02020603050405020304" pitchFamily="18" charset="0"/>
                          <a:ea typeface="Times New Roman" panose="02020603050405020304"/>
                          <a:cs typeface="Times New Roman" panose="02020603050405020304" pitchFamily="18" charset="0"/>
                        </a:rPr>
                        <a:t>PEAS Descriptors for automated Taxi Driver</a:t>
                      </a:r>
                      <a:endParaRPr lang="en-US" sz="140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r>
              <a:tr h="673735">
                <a:tc>
                  <a:txBody>
                    <a:bodyPr/>
                    <a:lstStyle/>
                    <a:p>
                      <a:pPr marL="0" marR="0" algn="just">
                        <a:lnSpc>
                          <a:spcPct val="150000"/>
                        </a:lnSpc>
                        <a:spcBef>
                          <a:spcPts val="0"/>
                        </a:spcBef>
                      </a:pPr>
                      <a:r>
                        <a:rPr lang="en-IN" sz="1400" b="1" dirty="0">
                          <a:solidFill>
                            <a:srgbClr val="FFFFFF"/>
                          </a:solidFill>
                          <a:latin typeface="Times New Roman" panose="02020603050405020304" pitchFamily="18" charset="0"/>
                          <a:ea typeface="Times New Roman" panose="02020603050405020304"/>
                          <a:cs typeface="Times New Roman" panose="02020603050405020304" pitchFamily="18" charset="0"/>
                        </a:rPr>
                        <a:t>Performance Measure</a:t>
                      </a:r>
                      <a:endParaRPr lang="en-US" sz="140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l">
                        <a:lnSpc>
                          <a:spcPct val="150000"/>
                        </a:lnSpc>
                        <a:spcBef>
                          <a:spcPts val="0"/>
                        </a:spcBef>
                      </a:pPr>
                      <a:r>
                        <a:rPr lang="en-IN" sz="1400" b="1" dirty="0">
                          <a:solidFill>
                            <a:srgbClr val="282625"/>
                          </a:solidFill>
                          <a:latin typeface="Times New Roman" panose="02020603050405020304" pitchFamily="18" charset="0"/>
                          <a:ea typeface="Times New Roman" panose="02020603050405020304"/>
                          <a:cs typeface="Times New Roman" panose="02020603050405020304" pitchFamily="18" charset="0"/>
                        </a:rPr>
                        <a:t>Safety, time, legal drive, comfort</a:t>
                      </a:r>
                      <a:endParaRPr lang="en-US" sz="140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r>
              <a:tr h="674370">
                <a:tc>
                  <a:txBody>
                    <a:bodyPr/>
                    <a:lstStyle/>
                    <a:p>
                      <a:pPr marL="0" marR="0" algn="just">
                        <a:lnSpc>
                          <a:spcPct val="150000"/>
                        </a:lnSpc>
                        <a:spcBef>
                          <a:spcPts val="0"/>
                        </a:spcBef>
                      </a:pPr>
                      <a:r>
                        <a:rPr lang="en-IN" sz="1400" b="1" dirty="0">
                          <a:solidFill>
                            <a:srgbClr val="FFFFFF"/>
                          </a:solidFill>
                          <a:latin typeface="Times New Roman" panose="02020603050405020304" pitchFamily="18" charset="0"/>
                          <a:ea typeface="Times New Roman" panose="02020603050405020304"/>
                          <a:cs typeface="Times New Roman" panose="02020603050405020304" pitchFamily="18" charset="0"/>
                        </a:rPr>
                        <a:t>Environment</a:t>
                      </a:r>
                      <a:endParaRPr lang="en-US" sz="140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l">
                        <a:lnSpc>
                          <a:spcPct val="150000"/>
                        </a:lnSpc>
                        <a:spcBef>
                          <a:spcPts val="0"/>
                        </a:spcBef>
                      </a:pPr>
                      <a:r>
                        <a:rPr lang="en-IN" sz="1400" b="1" dirty="0">
                          <a:solidFill>
                            <a:srgbClr val="282625"/>
                          </a:solidFill>
                          <a:latin typeface="Times New Roman" panose="02020603050405020304" pitchFamily="18" charset="0"/>
                          <a:ea typeface="Times New Roman" panose="02020603050405020304"/>
                          <a:cs typeface="Times New Roman" panose="02020603050405020304" pitchFamily="18" charset="0"/>
                        </a:rPr>
                        <a:t>Roads, other cars, pedestrians, road signs</a:t>
                      </a:r>
                      <a:endParaRPr lang="en-US" sz="140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4370">
                <a:tc>
                  <a:txBody>
                    <a:bodyPr/>
                    <a:lstStyle/>
                    <a:p>
                      <a:pPr marL="0" marR="0" algn="just">
                        <a:lnSpc>
                          <a:spcPct val="150000"/>
                        </a:lnSpc>
                        <a:spcBef>
                          <a:spcPts val="0"/>
                        </a:spcBef>
                      </a:pPr>
                      <a:r>
                        <a:rPr lang="en-IN" sz="1400" b="1">
                          <a:solidFill>
                            <a:srgbClr val="FFFFFF"/>
                          </a:solidFill>
                          <a:latin typeface="Times New Roman" panose="02020603050405020304" pitchFamily="18" charset="0"/>
                          <a:ea typeface="Times New Roman" panose="02020603050405020304"/>
                          <a:cs typeface="Times New Roman" panose="02020603050405020304" pitchFamily="18" charset="0"/>
                        </a:rPr>
                        <a:t>Actuators</a:t>
                      </a:r>
                      <a:endParaRPr lang="en-US" sz="1400">
                        <a:latin typeface="Times New Roman" panose="02020603050405020304" pitchFamily="18" charset="0"/>
                        <a:ea typeface="Times New Roman" panose="02020603050405020304"/>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just">
                        <a:lnSpc>
                          <a:spcPct val="150000"/>
                        </a:lnSpc>
                        <a:spcBef>
                          <a:spcPts val="0"/>
                        </a:spcBef>
                      </a:pPr>
                      <a:r>
                        <a:rPr lang="en-IN" sz="1400" b="1" dirty="0">
                          <a:solidFill>
                            <a:srgbClr val="282625"/>
                          </a:solidFill>
                          <a:latin typeface="Times New Roman" panose="02020603050405020304" pitchFamily="18" charset="0"/>
                          <a:ea typeface="Times New Roman" panose="02020603050405020304"/>
                          <a:cs typeface="Times New Roman" panose="02020603050405020304" pitchFamily="18" charset="0"/>
                        </a:rPr>
                        <a:t>Steering, accelerator, brake, signal, horn</a:t>
                      </a:r>
                      <a:endParaRPr lang="en-US" sz="140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r>
              <a:tr h="1348105">
                <a:tc>
                  <a:txBody>
                    <a:bodyPr/>
                    <a:lstStyle/>
                    <a:p>
                      <a:pPr marL="0" marR="0" algn="just">
                        <a:lnSpc>
                          <a:spcPct val="150000"/>
                        </a:lnSpc>
                        <a:spcBef>
                          <a:spcPts val="0"/>
                        </a:spcBef>
                      </a:pPr>
                      <a:r>
                        <a:rPr lang="en-IN" sz="1400" b="1">
                          <a:solidFill>
                            <a:srgbClr val="FFFFFF"/>
                          </a:solidFill>
                          <a:latin typeface="Times New Roman" panose="02020603050405020304" pitchFamily="18" charset="0"/>
                          <a:ea typeface="Times New Roman" panose="02020603050405020304"/>
                          <a:cs typeface="Times New Roman" panose="02020603050405020304" pitchFamily="18" charset="0"/>
                        </a:rPr>
                        <a:t>Sensors</a:t>
                      </a:r>
                      <a:endParaRPr lang="en-US" sz="1400">
                        <a:latin typeface="Times New Roman" panose="02020603050405020304" pitchFamily="18" charset="0"/>
                        <a:ea typeface="Times New Roman" panose="02020603050405020304"/>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l">
                        <a:lnSpc>
                          <a:spcPct val="150000"/>
                        </a:lnSpc>
                        <a:spcBef>
                          <a:spcPts val="0"/>
                        </a:spcBef>
                      </a:pPr>
                      <a:r>
                        <a:rPr lang="en-IN" sz="1400" b="1" dirty="0">
                          <a:solidFill>
                            <a:srgbClr val="282625"/>
                          </a:solidFill>
                          <a:latin typeface="Times New Roman" panose="02020603050405020304" pitchFamily="18" charset="0"/>
                          <a:ea typeface="Times New Roman" panose="02020603050405020304"/>
                          <a:cs typeface="Times New Roman" panose="02020603050405020304" pitchFamily="18" charset="0"/>
                        </a:rPr>
                        <a:t>Camera, sonar, GPS, Speedometer, odometer, accelerometer, engine sensors, keyboard</a:t>
                      </a:r>
                      <a:endParaRPr lang="en-US" sz="140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nvGraphicFramePr>
        <p:xfrm>
          <a:off x="4939665" y="2633980"/>
          <a:ext cx="3618230" cy="3658870"/>
        </p:xfrm>
        <a:graphic>
          <a:graphicData uri="http://schemas.openxmlformats.org/drawingml/2006/table">
            <a:tbl>
              <a:tblPr/>
              <a:tblGrid>
                <a:gridCol w="1395095"/>
                <a:gridCol w="2223135"/>
              </a:tblGrid>
              <a:tr h="276225">
                <a:tc gridSpan="2">
                  <a:txBody>
                    <a:bodyPr/>
                    <a:lstStyle/>
                    <a:p>
                      <a:pPr marL="0" marR="0" algn="ctr">
                        <a:lnSpc>
                          <a:spcPct val="115000"/>
                        </a:lnSpc>
                        <a:spcBef>
                          <a:spcPts val="0"/>
                        </a:spcBef>
                        <a:spcAft>
                          <a:spcPts val="1000"/>
                        </a:spcAft>
                      </a:pPr>
                      <a:r>
                        <a:rPr lang="en-IN" sz="1400" b="1" dirty="0">
                          <a:solidFill>
                            <a:srgbClr val="FFFFFF"/>
                          </a:solidFill>
                          <a:latin typeface="Times New Roman" panose="02020603050405020304" pitchFamily="18" charset="0"/>
                          <a:ea typeface="Times New Roman" panose="02020603050405020304"/>
                          <a:cs typeface="Times New Roman" panose="02020603050405020304" pitchFamily="18" charset="0"/>
                        </a:rPr>
                        <a:t>PEAS for vacuum cleaner</a:t>
                      </a:r>
                      <a:endParaRPr lang="en-US" sz="140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r>
              <a:tr h="911225">
                <a:tc>
                  <a:txBody>
                    <a:bodyPr/>
                    <a:lstStyle/>
                    <a:p>
                      <a:pPr marL="0" marR="0" algn="just">
                        <a:lnSpc>
                          <a:spcPct val="150000"/>
                        </a:lnSpc>
                        <a:spcBef>
                          <a:spcPts val="0"/>
                        </a:spcBef>
                      </a:pPr>
                      <a:r>
                        <a:rPr lang="en-IN" sz="1400" b="1">
                          <a:solidFill>
                            <a:srgbClr val="FFFFFF"/>
                          </a:solidFill>
                          <a:latin typeface="Times New Roman" panose="02020603050405020304" pitchFamily="18" charset="0"/>
                          <a:ea typeface="Times New Roman" panose="02020603050405020304"/>
                          <a:cs typeface="Times New Roman" panose="02020603050405020304" pitchFamily="18" charset="0"/>
                        </a:rPr>
                        <a:t>Performance Measure</a:t>
                      </a:r>
                      <a:endParaRPr lang="en-US" sz="1400">
                        <a:latin typeface="Times New Roman" panose="02020603050405020304" pitchFamily="18" charset="0"/>
                        <a:ea typeface="Times New Roman" panose="02020603050405020304"/>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1000"/>
                        </a:spcAft>
                      </a:pPr>
                      <a:r>
                        <a:rPr lang="en-IN" sz="1400">
                          <a:latin typeface="Times New Roman" panose="02020603050405020304" pitchFamily="18" charset="0"/>
                          <a:ea typeface="Times New Roman" panose="02020603050405020304"/>
                          <a:cs typeface="Times New Roman" panose="02020603050405020304" pitchFamily="18" charset="0"/>
                        </a:rPr>
                        <a:t>cleanness, efficiency: distance traveled to clean, battery life, security</a:t>
                      </a:r>
                      <a:endParaRPr lang="en-US" sz="1400">
                        <a:latin typeface="Times New Roman" panose="02020603050405020304" pitchFamily="18" charset="0"/>
                        <a:ea typeface="Times New Roman" panose="02020603050405020304"/>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r>
              <a:tr h="683260">
                <a:tc>
                  <a:txBody>
                    <a:bodyPr/>
                    <a:lstStyle/>
                    <a:p>
                      <a:pPr marL="0" marR="0" algn="just">
                        <a:lnSpc>
                          <a:spcPct val="150000"/>
                        </a:lnSpc>
                        <a:spcBef>
                          <a:spcPts val="0"/>
                        </a:spcBef>
                      </a:pPr>
                      <a:r>
                        <a:rPr lang="en-IN" sz="1400" b="1">
                          <a:solidFill>
                            <a:srgbClr val="FFFFFF"/>
                          </a:solidFill>
                          <a:latin typeface="Times New Roman" panose="02020603050405020304" pitchFamily="18" charset="0"/>
                          <a:ea typeface="Times New Roman" panose="02020603050405020304"/>
                          <a:cs typeface="Times New Roman" panose="02020603050405020304" pitchFamily="18" charset="0"/>
                        </a:rPr>
                        <a:t>Environment</a:t>
                      </a:r>
                      <a:endParaRPr lang="en-US" sz="1400">
                        <a:latin typeface="Times New Roman" panose="02020603050405020304" pitchFamily="18" charset="0"/>
                        <a:ea typeface="Times New Roman" panose="02020603050405020304"/>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1000"/>
                        </a:spcAft>
                      </a:pPr>
                      <a:r>
                        <a:rPr lang="en-IN" sz="1400" dirty="0">
                          <a:latin typeface="Times New Roman" panose="02020603050405020304" pitchFamily="18" charset="0"/>
                          <a:ea typeface="Times New Roman" panose="02020603050405020304"/>
                          <a:cs typeface="Times New Roman" panose="02020603050405020304" pitchFamily="18" charset="0"/>
                        </a:rPr>
                        <a:t>room, table, wood floor, carpet, different obstacles</a:t>
                      </a:r>
                      <a:endParaRPr lang="en-US" sz="140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2625">
                <a:tc>
                  <a:txBody>
                    <a:bodyPr/>
                    <a:lstStyle/>
                    <a:p>
                      <a:pPr marL="0" marR="0" algn="just">
                        <a:lnSpc>
                          <a:spcPct val="150000"/>
                        </a:lnSpc>
                        <a:spcBef>
                          <a:spcPts val="0"/>
                        </a:spcBef>
                      </a:pPr>
                      <a:r>
                        <a:rPr lang="en-IN" sz="1400" b="1">
                          <a:solidFill>
                            <a:srgbClr val="FFFFFF"/>
                          </a:solidFill>
                          <a:latin typeface="Times New Roman" panose="02020603050405020304" pitchFamily="18" charset="0"/>
                          <a:ea typeface="Times New Roman" panose="02020603050405020304"/>
                          <a:cs typeface="Times New Roman" panose="02020603050405020304" pitchFamily="18" charset="0"/>
                        </a:rPr>
                        <a:t>Actuators</a:t>
                      </a:r>
                      <a:endParaRPr lang="en-US" sz="1400">
                        <a:latin typeface="Times New Roman" panose="02020603050405020304" pitchFamily="18" charset="0"/>
                        <a:ea typeface="Times New Roman" panose="02020603050405020304"/>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1000"/>
                        </a:spcAft>
                      </a:pPr>
                      <a:r>
                        <a:rPr lang="en-IN" sz="1400" dirty="0">
                          <a:latin typeface="Times New Roman" panose="02020603050405020304" pitchFamily="18" charset="0"/>
                          <a:ea typeface="Times New Roman" panose="02020603050405020304"/>
                          <a:cs typeface="Times New Roman" panose="02020603050405020304" pitchFamily="18" charset="0"/>
                        </a:rPr>
                        <a:t>wheels, different brushes, vacuum extractor</a:t>
                      </a:r>
                      <a:endParaRPr lang="en-US" sz="140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r>
              <a:tr h="1105535">
                <a:tc>
                  <a:txBody>
                    <a:bodyPr/>
                    <a:lstStyle/>
                    <a:p>
                      <a:pPr marL="0" marR="0" algn="just">
                        <a:lnSpc>
                          <a:spcPct val="150000"/>
                        </a:lnSpc>
                        <a:spcBef>
                          <a:spcPts val="0"/>
                        </a:spcBef>
                      </a:pPr>
                      <a:r>
                        <a:rPr lang="en-IN" sz="1400" b="1" dirty="0">
                          <a:solidFill>
                            <a:srgbClr val="FFFFFF"/>
                          </a:solidFill>
                          <a:latin typeface="Times New Roman" panose="02020603050405020304" pitchFamily="18" charset="0"/>
                          <a:ea typeface="Times New Roman" panose="02020603050405020304"/>
                          <a:cs typeface="Times New Roman" panose="02020603050405020304" pitchFamily="18" charset="0"/>
                        </a:rPr>
                        <a:t>Sensors</a:t>
                      </a:r>
                      <a:endParaRPr lang="en-US" sz="140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1000"/>
                        </a:spcAft>
                      </a:pPr>
                      <a:r>
                        <a:rPr lang="en-IN" sz="1400" dirty="0">
                          <a:latin typeface="Times New Roman" panose="02020603050405020304" pitchFamily="18" charset="0"/>
                          <a:ea typeface="Times New Roman" panose="02020603050405020304"/>
                          <a:cs typeface="Times New Roman" panose="02020603050405020304" pitchFamily="18" charset="0"/>
                        </a:rPr>
                        <a:t>camera, dirt detection sensor, cliff sensor, bump sensors, infrared wall sensors</a:t>
                      </a:r>
                      <a:endParaRPr lang="en-US" sz="140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Types of </a:t>
            </a:r>
            <a:r>
              <a:rPr lang="en-IN" dirty="0" smtClean="0"/>
              <a:t>Agents</a:t>
            </a:r>
          </a:p>
        </p:txBody>
      </p:sp>
      <p:sp>
        <p:nvSpPr>
          <p:cNvPr id="3" name="Content Placeholder 2"/>
          <p:cNvSpPr>
            <a:spLocks noGrp="1"/>
          </p:cNvSpPr>
          <p:nvPr>
            <p:ph sz="quarter" idx="1"/>
          </p:nvPr>
        </p:nvSpPr>
        <p:spPr>
          <a:xfrm>
            <a:off x="233680" y="1589405"/>
            <a:ext cx="8778240" cy="5142230"/>
          </a:xfrm>
        </p:spPr>
        <p:txBody>
          <a:bodyPr/>
          <a:lstStyle/>
          <a:p>
            <a:pPr marL="514350" indent="-514350">
              <a:buAutoNum type="arabicPeriod"/>
            </a:pPr>
            <a:r>
              <a:rPr lang="en-US" sz="2600" dirty="0">
                <a:latin typeface="Times New Roman" panose="02020603050405020304" pitchFamily="18" charset="0"/>
                <a:cs typeface="Times New Roman" panose="02020603050405020304" pitchFamily="18" charset="0"/>
                <a:sym typeface="+mn-ea"/>
              </a:rPr>
              <a:t>Simple reflex agent</a:t>
            </a:r>
            <a:endParaRPr lang="en-US" sz="2600" dirty="0">
              <a:latin typeface="Times New Roman" panose="02020603050405020304" pitchFamily="18" charset="0"/>
              <a:cs typeface="Times New Roman" panose="02020603050405020304" pitchFamily="18" charset="0"/>
            </a:endParaRPr>
          </a:p>
          <a:p>
            <a:pPr marL="514350" indent="-514350">
              <a:buAutoNum type="arabicPeriod"/>
            </a:pPr>
            <a:r>
              <a:rPr lang="en-US" sz="2600" dirty="0">
                <a:latin typeface="Times New Roman" panose="02020603050405020304" pitchFamily="18" charset="0"/>
                <a:cs typeface="Times New Roman" panose="02020603050405020304" pitchFamily="18" charset="0"/>
                <a:sym typeface="+mn-ea"/>
              </a:rPr>
              <a:t>Model based agent</a:t>
            </a:r>
            <a:endParaRPr lang="en-US" sz="2600" dirty="0">
              <a:latin typeface="Times New Roman" panose="02020603050405020304" pitchFamily="18" charset="0"/>
              <a:cs typeface="Times New Roman" panose="02020603050405020304" pitchFamily="18" charset="0"/>
            </a:endParaRPr>
          </a:p>
          <a:p>
            <a:pPr marL="514350" indent="-514350">
              <a:buAutoNum type="arabicPeriod"/>
            </a:pPr>
            <a:r>
              <a:rPr lang="en-US" sz="2600" dirty="0">
                <a:latin typeface="Times New Roman" panose="02020603050405020304" pitchFamily="18" charset="0"/>
                <a:cs typeface="Times New Roman" panose="02020603050405020304" pitchFamily="18" charset="0"/>
                <a:sym typeface="+mn-ea"/>
              </a:rPr>
              <a:t>Goal based agent</a:t>
            </a:r>
            <a:endParaRPr lang="en-US" sz="2600" dirty="0">
              <a:latin typeface="Times New Roman" panose="02020603050405020304" pitchFamily="18" charset="0"/>
              <a:cs typeface="Times New Roman" panose="02020603050405020304" pitchFamily="18" charset="0"/>
            </a:endParaRPr>
          </a:p>
          <a:p>
            <a:pPr marL="514350" indent="-514350">
              <a:buAutoNum type="arabicPeriod"/>
            </a:pPr>
            <a:r>
              <a:rPr lang="en-US" sz="2600" dirty="0">
                <a:latin typeface="Times New Roman" panose="02020603050405020304" pitchFamily="18" charset="0"/>
                <a:cs typeface="Times New Roman" panose="02020603050405020304" pitchFamily="18" charset="0"/>
                <a:sym typeface="+mn-ea"/>
              </a:rPr>
              <a:t>Utility based agent</a:t>
            </a:r>
            <a:endParaRPr lang="en-US" sz="2600" dirty="0">
              <a:latin typeface="Times New Roman" panose="02020603050405020304" pitchFamily="18" charset="0"/>
              <a:cs typeface="Times New Roman" panose="02020603050405020304" pitchFamily="18" charset="0"/>
            </a:endParaRPr>
          </a:p>
          <a:p>
            <a:pPr marL="514350" indent="-514350">
              <a:buAutoNum type="arabicPeriod"/>
            </a:pPr>
            <a:r>
              <a:rPr lang="en-US" sz="2600" dirty="0">
                <a:latin typeface="Times New Roman" panose="02020603050405020304" pitchFamily="18" charset="0"/>
                <a:cs typeface="Times New Roman" panose="02020603050405020304" pitchFamily="18" charset="0"/>
                <a:sym typeface="+mn-ea"/>
              </a:rPr>
              <a:t>Learning agent</a:t>
            </a:r>
            <a:endParaRPr lang="en-US" sz="2600" dirty="0">
              <a:latin typeface="Times New Roman" panose="02020603050405020304" pitchFamily="18" charset="0"/>
              <a:cs typeface="Times New Roman" panose="02020603050405020304" pitchFamily="18" charset="0"/>
            </a:endParaRPr>
          </a:p>
          <a:p>
            <a:endParaRPr sz="2600" dirty="0" smtClean="0">
              <a:sym typeface="+mn-ea"/>
            </a:endParaRP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Types of </a:t>
            </a:r>
            <a:r>
              <a:rPr lang="en-IN" dirty="0" smtClean="0">
                <a:sym typeface="+mn-ea"/>
              </a:rPr>
              <a:t>Agents</a:t>
            </a:r>
            <a:endParaRPr dirty="0" smtClean="0"/>
          </a:p>
        </p:txBody>
      </p:sp>
      <p:sp>
        <p:nvSpPr>
          <p:cNvPr id="3" name="Content Placeholder 2"/>
          <p:cNvSpPr>
            <a:spLocks noGrp="1"/>
          </p:cNvSpPr>
          <p:nvPr>
            <p:ph sz="quarter" idx="1"/>
          </p:nvPr>
        </p:nvSpPr>
        <p:spPr>
          <a:xfrm>
            <a:off x="233680" y="1589405"/>
            <a:ext cx="8778240" cy="5142230"/>
          </a:xfrm>
        </p:spPr>
        <p:txBody>
          <a:bodyPr/>
          <a:lstStyle/>
          <a:p>
            <a:pPr marL="0" indent="0" algn="ctr" hangingPunct="0">
              <a:buNone/>
            </a:pPr>
            <a:r>
              <a:rPr lang="en-US" sz="2600" b="1" dirty="0">
                <a:solidFill>
                  <a:srgbClr val="D62A2A"/>
                </a:solidFill>
                <a:latin typeface="Times New Roman" panose="02020603050405020304" pitchFamily="18" charset="0"/>
                <a:cs typeface="Times New Roman" panose="02020603050405020304" pitchFamily="18" charset="0"/>
                <a:sym typeface="+mn-ea"/>
              </a:rPr>
              <a:t>1. Simple reflex agent</a:t>
            </a:r>
            <a:endParaRPr lang="en-US" sz="2600" b="1" dirty="0">
              <a:solidFill>
                <a:srgbClr val="D62A2A"/>
              </a:solidFill>
              <a:latin typeface="Times New Roman" panose="02020603050405020304" pitchFamily="18" charset="0"/>
              <a:cs typeface="Times New Roman" panose="02020603050405020304" pitchFamily="18" charset="0"/>
            </a:endParaRPr>
          </a:p>
          <a:p>
            <a:pPr marL="0" indent="0" hangingPunct="0">
              <a:buNone/>
            </a:pPr>
            <a:r>
              <a:rPr lang="en-US" sz="2600" dirty="0">
                <a:latin typeface="Times New Roman" panose="02020603050405020304" pitchFamily="18" charset="0"/>
                <a:cs typeface="Times New Roman" panose="02020603050405020304" pitchFamily="18" charset="0"/>
                <a:sym typeface="+mn-ea"/>
              </a:rPr>
              <a:t>Simple reflex agent is said to be the simplest kind of agent. </a:t>
            </a:r>
            <a:endParaRPr lang="en-US" sz="2600" dirty="0">
              <a:latin typeface="Times New Roman" panose="02020603050405020304" pitchFamily="18" charset="0"/>
              <a:cs typeface="Times New Roman" panose="02020603050405020304" pitchFamily="18" charset="0"/>
            </a:endParaRPr>
          </a:p>
          <a:p>
            <a:pPr marL="0" indent="0" hangingPunct="0">
              <a:buNone/>
            </a:pPr>
            <a:r>
              <a:rPr lang="en-US" sz="2600" dirty="0">
                <a:latin typeface="Times New Roman" panose="02020603050405020304" pitchFamily="18" charset="0"/>
                <a:cs typeface="Times New Roman" panose="02020603050405020304" pitchFamily="18" charset="0"/>
                <a:sym typeface="+mn-ea"/>
              </a:rPr>
              <a:t>These agents select an action based on the current percept ignoring the rest of the percept history.</a:t>
            </a:r>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sym typeface="+mn-ea"/>
              </a:rPr>
              <a:t> These percept to action mapping which is known as </a:t>
            </a:r>
            <a:r>
              <a:rPr lang="en-US" sz="2600" i="1" dirty="0">
                <a:latin typeface="Times New Roman" panose="02020603050405020304" pitchFamily="18" charset="0"/>
                <a:cs typeface="Times New Roman" panose="02020603050405020304" pitchFamily="18" charset="0"/>
                <a:sym typeface="+mn-ea"/>
              </a:rPr>
              <a:t>condition-action rules</a:t>
            </a:r>
            <a:r>
              <a:rPr lang="en-US" sz="2600" dirty="0">
                <a:latin typeface="Times New Roman" panose="02020603050405020304" pitchFamily="18" charset="0"/>
                <a:cs typeface="Times New Roman" panose="02020603050405020304" pitchFamily="18" charset="0"/>
                <a:sym typeface="+mn-ea"/>
              </a:rPr>
              <a:t> (so-called </a:t>
            </a:r>
            <a:r>
              <a:rPr lang="en-US" sz="2600" i="1" dirty="0">
                <a:latin typeface="Times New Roman" panose="02020603050405020304" pitchFamily="18" charset="0"/>
                <a:cs typeface="Times New Roman" panose="02020603050405020304" pitchFamily="18" charset="0"/>
                <a:sym typeface="+mn-ea"/>
              </a:rPr>
              <a:t>situation–action</a:t>
            </a:r>
            <a:r>
              <a:rPr lang="en-US" sz="2600" dirty="0">
                <a:latin typeface="Times New Roman" panose="02020603050405020304" pitchFamily="18" charset="0"/>
                <a:cs typeface="Times New Roman" panose="02020603050405020304" pitchFamily="18" charset="0"/>
                <a:sym typeface="+mn-ea"/>
              </a:rPr>
              <a:t> </a:t>
            </a:r>
            <a:r>
              <a:rPr lang="en-US" sz="2600" i="1" dirty="0">
                <a:latin typeface="Times New Roman" panose="02020603050405020304" pitchFamily="18" charset="0"/>
                <a:cs typeface="Times New Roman" panose="02020603050405020304" pitchFamily="18" charset="0"/>
                <a:sym typeface="+mn-ea"/>
              </a:rPr>
              <a:t>rules, productions, or if–then rules) </a:t>
            </a:r>
            <a:r>
              <a:rPr lang="en-US" sz="2600" dirty="0">
                <a:latin typeface="Times New Roman" panose="02020603050405020304" pitchFamily="18" charset="0"/>
                <a:cs typeface="Times New Roman" panose="02020603050405020304" pitchFamily="18" charset="0"/>
                <a:sym typeface="+mn-ea"/>
              </a:rPr>
              <a:t>in the simple reflex agent. </a:t>
            </a:r>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sym typeface="+mn-ea"/>
              </a:rPr>
              <a:t>It can be represented as follows:</a:t>
            </a:r>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sym typeface="+mn-ea"/>
              </a:rPr>
              <a:t/>
            </a:r>
            <a:br>
              <a:rPr lang="en-US" sz="2600" dirty="0">
                <a:latin typeface="Times New Roman" panose="02020603050405020304" pitchFamily="18" charset="0"/>
                <a:cs typeface="Times New Roman" panose="02020603050405020304" pitchFamily="18" charset="0"/>
                <a:sym typeface="+mn-ea"/>
              </a:rPr>
            </a:br>
            <a:r>
              <a:rPr lang="en-US" sz="2600" dirty="0">
                <a:latin typeface="Times New Roman" panose="02020603050405020304" pitchFamily="18" charset="0"/>
                <a:cs typeface="Times New Roman" panose="02020603050405020304" pitchFamily="18" charset="0"/>
                <a:sym typeface="+mn-ea"/>
              </a:rPr>
              <a:t> </a:t>
            </a:r>
            <a:r>
              <a:rPr lang="en-US" sz="2600" b="1" dirty="0">
                <a:latin typeface="Times New Roman" panose="02020603050405020304" pitchFamily="18" charset="0"/>
                <a:cs typeface="Times New Roman" panose="02020603050405020304" pitchFamily="18" charset="0"/>
                <a:sym typeface="+mn-ea"/>
              </a:rPr>
              <a:t>if </a:t>
            </a:r>
            <a:r>
              <a:rPr lang="en-US" sz="2600" i="1" dirty="0">
                <a:latin typeface="Times New Roman" panose="02020603050405020304" pitchFamily="18" charset="0"/>
                <a:cs typeface="Times New Roman" panose="02020603050405020304" pitchFamily="18" charset="0"/>
                <a:sym typeface="+mn-ea"/>
              </a:rPr>
              <a:t>{set of percepts}</a:t>
            </a:r>
            <a:r>
              <a:rPr lang="en-US" sz="2600" b="1" dirty="0">
                <a:latin typeface="Times New Roman" panose="02020603050405020304" pitchFamily="18" charset="0"/>
                <a:cs typeface="Times New Roman" panose="02020603050405020304" pitchFamily="18" charset="0"/>
                <a:sym typeface="+mn-ea"/>
              </a:rPr>
              <a:t> then </a:t>
            </a:r>
            <a:r>
              <a:rPr lang="en-US" sz="2600" i="1" dirty="0">
                <a:latin typeface="Times New Roman" panose="02020603050405020304" pitchFamily="18" charset="0"/>
                <a:cs typeface="Times New Roman" panose="02020603050405020304" pitchFamily="18" charset="0"/>
                <a:sym typeface="+mn-ea"/>
              </a:rPr>
              <a:t>{set of actions}</a:t>
            </a:r>
            <a:endParaRPr lang="en-US" sz="2600" dirty="0">
              <a:latin typeface="Times New Roman" panose="02020603050405020304" pitchFamily="18" charset="0"/>
              <a:cs typeface="Times New Roman" panose="02020603050405020304" pitchFamily="18" charset="0"/>
            </a:endParaRPr>
          </a:p>
          <a:p>
            <a:endParaRPr sz="2600" dirty="0" smtClean="0">
              <a:sym typeface="+mn-ea"/>
            </a:endParaRP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Grading</a:t>
            </a:r>
            <a:endParaRPr lang="en-US" dirty="0"/>
          </a:p>
        </p:txBody>
      </p:sp>
      <p:sp>
        <p:nvSpPr>
          <p:cNvPr id="2" name="Footer Placeholder 1"/>
          <p:cNvSpPr>
            <a:spLocks noGrp="1"/>
          </p:cNvSpPr>
          <p:nvPr>
            <p:ph type="ftr" sz="quarter" idx="11"/>
          </p:nvPr>
        </p:nvSpPr>
        <p:spPr>
          <a:xfrm>
            <a:off x="609600" y="6248400"/>
            <a:ext cx="5421313" cy="365125"/>
          </a:xfrm>
        </p:spPr>
        <p:txBody>
          <a:bodyPr/>
          <a:lstStyle/>
          <a:p>
            <a:r>
              <a:rPr lang="en-US" smtClean="0"/>
              <a:t>CS380</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r>
              <a:rPr lang="en-US" dirty="0" smtClean="0"/>
              <a:t>8</a:t>
            </a:r>
            <a:endParaRPr lang="en-US" dirty="0"/>
          </a:p>
        </p:txBody>
      </p:sp>
      <p:sp>
        <p:nvSpPr>
          <p:cNvPr id="5" name="Text Box 4"/>
          <p:cNvSpPr txBox="1"/>
          <p:nvPr/>
        </p:nvSpPr>
        <p:spPr>
          <a:xfrm>
            <a:off x="152400" y="1981200"/>
            <a:ext cx="8835390" cy="3415030"/>
          </a:xfrm>
          <a:prstGeom prst="rect">
            <a:avLst/>
          </a:prstGeom>
          <a:noFill/>
        </p:spPr>
        <p:txBody>
          <a:bodyPr wrap="square" rtlCol="0">
            <a:spAutoFit/>
          </a:bodyPr>
          <a:lstStyle/>
          <a:p>
            <a:r>
              <a:rPr lang="en-IN" sz="2400" b="1"/>
              <a:t>Online References:</a:t>
            </a:r>
          </a:p>
          <a:p>
            <a:endParaRPr lang="en-IN" sz="2400" b="1"/>
          </a:p>
          <a:p>
            <a:r>
              <a:rPr lang="en-IN" sz="2400" b="1"/>
              <a:t>Website/Reference link</a:t>
            </a:r>
          </a:p>
          <a:p>
            <a:r>
              <a:rPr lang="en-IN" sz="2400" b="1"/>
              <a:t>1. https://nptel.ac.in/noc/courses/noc19/SEM2/noc19-cs83/</a:t>
            </a:r>
          </a:p>
          <a:p>
            <a:r>
              <a:rPr lang="en-IN" sz="2400" b="1"/>
              <a:t>2. https://nptel.ac.in/courses/106/105/106105077/</a:t>
            </a:r>
          </a:p>
          <a:p>
            <a:r>
              <a:rPr lang="en-IN" sz="2400" b="1"/>
              <a:t>3. https://www.coursera.org/specializations/jhu-data-science</a:t>
            </a:r>
          </a:p>
          <a:p>
            <a:r>
              <a:rPr lang="en-IN" sz="2400" b="1"/>
              <a:t>4. https://www.coursera.org/learn/machine-learning</a:t>
            </a:r>
          </a:p>
          <a:p>
            <a:r>
              <a:rPr lang="en-IN" sz="2400" b="1"/>
              <a:t>5. https://www.udemy.com/course/statistics-for-data-science-and-business-analysis/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Types of </a:t>
            </a:r>
            <a:r>
              <a:rPr lang="en-IN" dirty="0" smtClean="0">
                <a:sym typeface="+mn-ea"/>
              </a:rPr>
              <a:t>Agents</a:t>
            </a:r>
            <a:endParaRPr dirty="0" smtClean="0"/>
          </a:p>
        </p:txBody>
      </p:sp>
      <p:sp>
        <p:nvSpPr>
          <p:cNvPr id="3" name="Content Placeholder 2"/>
          <p:cNvSpPr>
            <a:spLocks noGrp="1"/>
          </p:cNvSpPr>
          <p:nvPr>
            <p:ph sz="quarter" idx="1"/>
          </p:nvPr>
        </p:nvSpPr>
        <p:spPr>
          <a:xfrm>
            <a:off x="233680" y="1589405"/>
            <a:ext cx="8778240" cy="5142230"/>
          </a:xfrm>
        </p:spPr>
        <p:txBody>
          <a:bodyPr/>
          <a:lstStyle/>
          <a:p>
            <a:pPr marL="0" indent="0" algn="ctr">
              <a:buNone/>
            </a:pPr>
            <a:r>
              <a:rPr lang="en-US" sz="2600" b="1" dirty="0">
                <a:sym typeface="+mn-ea"/>
              </a:rPr>
              <a:t> </a:t>
            </a:r>
            <a:r>
              <a:rPr lang="en-US" sz="2600" dirty="0">
                <a:solidFill>
                  <a:schemeClr val="accent5">
                    <a:lumMod val="75000"/>
                  </a:schemeClr>
                </a:solidFill>
                <a:latin typeface="Times New Roman" panose="02020603050405020304" pitchFamily="18" charset="0"/>
                <a:cs typeface="Times New Roman" panose="02020603050405020304" pitchFamily="18" charset="0"/>
                <a:sym typeface="+mn-ea"/>
              </a:rPr>
              <a:t>Limitations</a:t>
            </a:r>
            <a:endParaRPr lang="en-US" sz="2600" dirty="0">
              <a:solidFill>
                <a:schemeClr val="accent5">
                  <a:lumMod val="75000"/>
                </a:schemeClr>
              </a:solidFill>
              <a:latin typeface="Times New Roman" panose="02020603050405020304" pitchFamily="18" charset="0"/>
              <a:cs typeface="Times New Roman" panose="02020603050405020304" pitchFamily="18" charset="0"/>
            </a:endParaRPr>
          </a:p>
          <a:p>
            <a:r>
              <a:rPr lang="en-US" sz="2800" b="1" dirty="0"/>
              <a:t>Sensors:</a:t>
            </a:r>
            <a:r>
              <a:rPr lang="en-US" sz="2800" dirty="0"/>
              <a:t> Collect information about the current state of the environment.</a:t>
            </a:r>
          </a:p>
          <a:p>
            <a:r>
              <a:rPr lang="en-US" sz="2800" b="1" dirty="0"/>
              <a:t>Rules/Conditions:</a:t>
            </a:r>
            <a:r>
              <a:rPr lang="en-US" sz="2800" dirty="0"/>
              <a:t> Define a set of rules or conditions based on the sensor input to make decisions.</a:t>
            </a:r>
          </a:p>
          <a:p>
            <a:r>
              <a:rPr lang="en-US" sz="2800" b="1" dirty="0"/>
              <a:t>Actuators:</a:t>
            </a:r>
            <a:r>
              <a:rPr lang="en-US" sz="2800" dirty="0"/>
              <a:t> Execute actions based on the decision made by the rules.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50</a:t>
            </a:fld>
            <a:endParaRPr lang="en-US"/>
          </a:p>
        </p:txBody>
      </p:sp>
    </p:spTree>
    <p:extLst>
      <p:ext uri="{BB962C8B-B14F-4D97-AF65-F5344CB8AC3E}">
        <p14:creationId xmlns:p14="http://schemas.microsoft.com/office/powerpoint/2010/main" val="40061117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Types of </a:t>
            </a:r>
            <a:r>
              <a:rPr lang="en-IN" dirty="0" smtClean="0">
                <a:sym typeface="+mn-ea"/>
              </a:rPr>
              <a:t>Agents</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800" b="1" dirty="0"/>
              <a:t>Example:</a:t>
            </a:r>
          </a:p>
          <a:p>
            <a:r>
              <a:rPr lang="en-US" sz="2800" dirty="0"/>
              <a:t>Let's consider a simple reflex agent for a thermostat that controls the heating system in a room. The goal is to maintain the room temperature at a comfortable level (e.g., 20 degrees Celsius). The agent will have a sensor to measure the current room temperature and an actuator to control the heating system.</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51</a:t>
            </a:fld>
            <a:endParaRPr lang="en-US"/>
          </a:p>
        </p:txBody>
      </p:sp>
    </p:spTree>
    <p:extLst>
      <p:ext uri="{BB962C8B-B14F-4D97-AF65-F5344CB8AC3E}">
        <p14:creationId xmlns:p14="http://schemas.microsoft.com/office/powerpoint/2010/main" val="42211809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Types of </a:t>
            </a:r>
            <a:r>
              <a:rPr lang="en-IN" dirty="0" smtClean="0">
                <a:sym typeface="+mn-ea"/>
              </a:rPr>
              <a:t>Agents</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400" b="1" dirty="0"/>
              <a:t># Simple Reflex Agent Program for a Thermostat</a:t>
            </a:r>
          </a:p>
          <a:p>
            <a:endParaRPr lang="en-US" sz="2400" b="1" dirty="0"/>
          </a:p>
          <a:p>
            <a:r>
              <a:rPr lang="en-US" sz="2400" b="1" dirty="0" err="1"/>
              <a:t>def</a:t>
            </a:r>
            <a:r>
              <a:rPr lang="en-US" sz="2400" b="1" dirty="0"/>
              <a:t> </a:t>
            </a:r>
            <a:r>
              <a:rPr lang="en-US" sz="2400" b="1" dirty="0" err="1"/>
              <a:t>simple_reflex_agent</a:t>
            </a:r>
            <a:r>
              <a:rPr lang="en-US" sz="2400" b="1" dirty="0"/>
              <a:t>(</a:t>
            </a:r>
            <a:r>
              <a:rPr lang="en-US" sz="2400" b="1" dirty="0" err="1"/>
              <a:t>current_temperature</a:t>
            </a:r>
            <a:r>
              <a:rPr lang="en-US" sz="2400" b="1" dirty="0"/>
              <a:t>):</a:t>
            </a:r>
          </a:p>
          <a:p>
            <a:r>
              <a:rPr lang="en-US" sz="2400" b="1" dirty="0"/>
              <a:t>    # Rules/Conditions</a:t>
            </a:r>
          </a:p>
          <a:p>
            <a:r>
              <a:rPr lang="en-US" sz="2400" b="1" dirty="0"/>
              <a:t>    if </a:t>
            </a:r>
            <a:r>
              <a:rPr lang="en-US" sz="2400" b="1" dirty="0" err="1"/>
              <a:t>current_temperature</a:t>
            </a:r>
            <a:r>
              <a:rPr lang="en-US" sz="2400" b="1" dirty="0"/>
              <a:t> &lt; 20:</a:t>
            </a:r>
          </a:p>
          <a:p>
            <a:r>
              <a:rPr lang="en-US" sz="2400" b="1" dirty="0"/>
              <a:t>        return "Turn on heating"</a:t>
            </a:r>
          </a:p>
          <a:p>
            <a:r>
              <a:rPr lang="en-US" sz="2400" b="1" dirty="0"/>
              <a:t>    </a:t>
            </a:r>
            <a:r>
              <a:rPr lang="en-US" sz="2400" b="1" dirty="0" err="1"/>
              <a:t>elif</a:t>
            </a:r>
            <a:r>
              <a:rPr lang="en-US" sz="2400" b="1" dirty="0"/>
              <a:t> </a:t>
            </a:r>
            <a:r>
              <a:rPr lang="en-US" sz="2400" b="1" dirty="0" err="1"/>
              <a:t>current_temperature</a:t>
            </a:r>
            <a:r>
              <a:rPr lang="en-US" sz="2400" b="1" dirty="0"/>
              <a:t> &gt; 20:</a:t>
            </a:r>
          </a:p>
          <a:p>
            <a:r>
              <a:rPr lang="en-US" sz="2400" b="1" dirty="0"/>
              <a:t>        return "Turn off heating"</a:t>
            </a:r>
          </a:p>
          <a:p>
            <a:r>
              <a:rPr lang="en-US" sz="2400" b="1" dirty="0"/>
              <a:t>    else:</a:t>
            </a:r>
          </a:p>
          <a:p>
            <a:r>
              <a:rPr lang="en-US" sz="2400" b="1" dirty="0"/>
              <a:t>        return "Maintain current state"</a:t>
            </a:r>
          </a:p>
          <a:p>
            <a:endParaRPr lang="en-US" sz="2400" b="1"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52</a:t>
            </a:fld>
            <a:endParaRPr lang="en-US"/>
          </a:p>
        </p:txBody>
      </p:sp>
    </p:spTree>
    <p:extLst>
      <p:ext uri="{BB962C8B-B14F-4D97-AF65-F5344CB8AC3E}">
        <p14:creationId xmlns:p14="http://schemas.microsoft.com/office/powerpoint/2010/main" val="31877155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Types of </a:t>
            </a:r>
            <a:r>
              <a:rPr lang="en-IN" dirty="0" smtClean="0">
                <a:sym typeface="+mn-ea"/>
              </a:rPr>
              <a:t>Agents</a:t>
            </a:r>
            <a:endParaRPr dirty="0" smtClean="0"/>
          </a:p>
        </p:txBody>
      </p:sp>
      <p:sp>
        <p:nvSpPr>
          <p:cNvPr id="3" name="Content Placeholder 2"/>
          <p:cNvSpPr>
            <a:spLocks noGrp="1"/>
          </p:cNvSpPr>
          <p:nvPr>
            <p:ph sz="quarter" idx="1"/>
          </p:nvPr>
        </p:nvSpPr>
        <p:spPr>
          <a:xfrm>
            <a:off x="233680" y="1589405"/>
            <a:ext cx="8778240" cy="5142230"/>
          </a:xfrm>
        </p:spPr>
        <p:txBody>
          <a:bodyPr/>
          <a:lstStyle/>
          <a:p>
            <a:r>
              <a:rPr lang="en-US" sz="2200" b="1" dirty="0"/>
              <a:t># Example Usage</a:t>
            </a:r>
          </a:p>
          <a:p>
            <a:r>
              <a:rPr lang="en-US" sz="2200" b="1" dirty="0" err="1"/>
              <a:t>current_room_temperature</a:t>
            </a:r>
            <a:r>
              <a:rPr lang="en-US" sz="2200" b="1" dirty="0"/>
              <a:t> = 18  # Assume the current room temperature is 18 degrees Celsius</a:t>
            </a:r>
          </a:p>
          <a:p>
            <a:r>
              <a:rPr lang="en-US" sz="2200" b="1" dirty="0"/>
              <a:t>action = </a:t>
            </a:r>
            <a:r>
              <a:rPr lang="en-US" sz="2200" b="1" dirty="0" err="1"/>
              <a:t>simple_reflex_agent</a:t>
            </a:r>
            <a:r>
              <a:rPr lang="en-US" sz="2200" b="1" dirty="0"/>
              <a:t>(</a:t>
            </a:r>
            <a:r>
              <a:rPr lang="en-US" sz="2200" b="1" dirty="0" err="1"/>
              <a:t>current_room_temperature</a:t>
            </a:r>
            <a:r>
              <a:rPr lang="en-US" sz="2200" b="1" dirty="0"/>
              <a:t>)</a:t>
            </a:r>
          </a:p>
          <a:p>
            <a:endParaRPr lang="en-US" sz="2200" b="1" dirty="0"/>
          </a:p>
          <a:p>
            <a:r>
              <a:rPr lang="en-US" sz="2200" b="1" dirty="0"/>
              <a:t># Actuators</a:t>
            </a:r>
          </a:p>
          <a:p>
            <a:r>
              <a:rPr lang="en-US" sz="2200" b="1" dirty="0"/>
              <a:t>if action == "Turn on heating":</a:t>
            </a:r>
          </a:p>
          <a:p>
            <a:r>
              <a:rPr lang="en-US" sz="2200" b="1" dirty="0"/>
              <a:t>    print("Heating system turned on.")</a:t>
            </a:r>
          </a:p>
          <a:p>
            <a:r>
              <a:rPr lang="en-US" sz="2200" b="1" dirty="0" err="1"/>
              <a:t>elif</a:t>
            </a:r>
            <a:r>
              <a:rPr lang="en-US" sz="2200" b="1" dirty="0"/>
              <a:t> action == "Turn off heating":</a:t>
            </a:r>
          </a:p>
          <a:p>
            <a:r>
              <a:rPr lang="en-US" sz="2200" b="1" dirty="0"/>
              <a:t>    print("Heating system turned off.")</a:t>
            </a:r>
          </a:p>
          <a:p>
            <a:r>
              <a:rPr lang="en-US" sz="2200" b="1" dirty="0"/>
              <a:t>else:</a:t>
            </a:r>
          </a:p>
          <a:p>
            <a:r>
              <a:rPr lang="en-US" sz="2200" b="1" dirty="0"/>
              <a:t>    print("Room temperature is at a comfortable level.")</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53</a:t>
            </a:fld>
            <a:endParaRPr lang="en-US"/>
          </a:p>
        </p:txBody>
      </p:sp>
    </p:spTree>
    <p:extLst>
      <p:ext uri="{BB962C8B-B14F-4D97-AF65-F5344CB8AC3E}">
        <p14:creationId xmlns:p14="http://schemas.microsoft.com/office/powerpoint/2010/main" val="8776332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Types of </a:t>
            </a:r>
            <a:r>
              <a:rPr lang="en-IN" dirty="0" smtClean="0">
                <a:sym typeface="+mn-ea"/>
              </a:rPr>
              <a:t>Agents</a:t>
            </a:r>
            <a:endParaRPr dirty="0" smtClean="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54</a:t>
            </a:fld>
            <a:endParaRPr lang="en-US"/>
          </a:p>
        </p:txBody>
      </p:sp>
      <p:pic>
        <p:nvPicPr>
          <p:cNvPr id="4" name="Content Placeholder 3"/>
          <p:cNvPicPr>
            <a:picLocks noGrp="1" noChangeAspect="1"/>
          </p:cNvPicPr>
          <p:nvPr>
            <p:ph sz="quarter" idx="1"/>
          </p:nvPr>
        </p:nvPicPr>
        <p:blipFill>
          <a:blip r:embed="rId3"/>
          <a:stretch>
            <a:fillRect/>
          </a:stretch>
        </p:blipFill>
        <p:spPr>
          <a:xfrm>
            <a:off x="995680" y="1447800"/>
            <a:ext cx="7067550" cy="3190875"/>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Types of </a:t>
            </a:r>
            <a:r>
              <a:rPr lang="en-IN" dirty="0" smtClean="0">
                <a:sym typeface="+mn-ea"/>
              </a:rPr>
              <a:t>Agents</a:t>
            </a:r>
            <a:endParaRPr dirty="0" smtClean="0"/>
          </a:p>
        </p:txBody>
      </p:sp>
      <p:sp>
        <p:nvSpPr>
          <p:cNvPr id="3" name="Content Placeholder 2"/>
          <p:cNvSpPr>
            <a:spLocks noGrp="1"/>
          </p:cNvSpPr>
          <p:nvPr>
            <p:ph sz="quarter" idx="1"/>
          </p:nvPr>
        </p:nvSpPr>
        <p:spPr>
          <a:xfrm>
            <a:off x="233680" y="1589405"/>
            <a:ext cx="8778240" cy="5142230"/>
          </a:xfrm>
        </p:spPr>
        <p:txBody>
          <a:bodyPr/>
          <a:lstStyle/>
          <a:p>
            <a:pPr marL="0" indent="0" algn="ctr">
              <a:buNone/>
            </a:pPr>
            <a:r>
              <a:rPr lang="en-US" sz="2600" b="1" dirty="0">
                <a:sym typeface="+mn-ea"/>
              </a:rPr>
              <a:t> </a:t>
            </a:r>
            <a:r>
              <a:rPr lang="en-US" sz="2600" dirty="0">
                <a:solidFill>
                  <a:schemeClr val="accent5">
                    <a:lumMod val="75000"/>
                  </a:schemeClr>
                </a:solidFill>
                <a:latin typeface="Times New Roman" panose="02020603050405020304" pitchFamily="18" charset="0"/>
                <a:cs typeface="Times New Roman" panose="02020603050405020304" pitchFamily="18" charset="0"/>
                <a:sym typeface="+mn-ea"/>
              </a:rPr>
              <a:t>Limitations</a:t>
            </a:r>
            <a:endParaRPr lang="en-US" sz="2600" dirty="0">
              <a:solidFill>
                <a:schemeClr val="accent5">
                  <a:lumMod val="75000"/>
                </a:schemeClr>
              </a:solidFill>
              <a:latin typeface="Times New Roman" panose="02020603050405020304" pitchFamily="18" charset="0"/>
              <a:cs typeface="Times New Roman" panose="02020603050405020304" pitchFamily="18" charset="0"/>
            </a:endParaRPr>
          </a:p>
          <a:p>
            <a:pPr lvl="0" hangingPunct="0"/>
            <a:r>
              <a:rPr lang="en-US" sz="2600" dirty="0">
                <a:latin typeface="Times New Roman" panose="02020603050405020304" pitchFamily="18" charset="0"/>
                <a:cs typeface="Times New Roman" panose="02020603050405020304" pitchFamily="18" charset="0"/>
                <a:sym typeface="+mn-ea"/>
              </a:rPr>
              <a:t>Intelligence level in these agents is very limited.</a:t>
            </a:r>
            <a:endParaRPr lang="en-US" sz="2600" dirty="0">
              <a:latin typeface="Times New Roman" panose="02020603050405020304" pitchFamily="18" charset="0"/>
              <a:cs typeface="Times New Roman" panose="02020603050405020304" pitchFamily="18" charset="0"/>
            </a:endParaRPr>
          </a:p>
          <a:p>
            <a:pPr lvl="0" hangingPunct="0"/>
            <a:r>
              <a:rPr lang="en-US" sz="2600" dirty="0">
                <a:latin typeface="Times New Roman" panose="02020603050405020304" pitchFamily="18" charset="0"/>
                <a:cs typeface="Times New Roman" panose="02020603050405020304" pitchFamily="18" charset="0"/>
                <a:sym typeface="+mn-ea"/>
              </a:rPr>
              <a:t>It works only in a fully observable environment.</a:t>
            </a:r>
            <a:endParaRPr lang="en-US" sz="2600" dirty="0">
              <a:latin typeface="Times New Roman" panose="02020603050405020304" pitchFamily="18" charset="0"/>
              <a:cs typeface="Times New Roman" panose="02020603050405020304" pitchFamily="18" charset="0"/>
            </a:endParaRPr>
          </a:p>
          <a:p>
            <a:pPr lvl="0" hangingPunct="0"/>
            <a:r>
              <a:rPr lang="en-US" sz="2600" dirty="0">
                <a:latin typeface="Times New Roman" panose="02020603050405020304" pitchFamily="18" charset="0"/>
                <a:cs typeface="Times New Roman" panose="02020603050405020304" pitchFamily="18" charset="0"/>
                <a:sym typeface="+mn-ea"/>
              </a:rPr>
              <a:t>It does not hold any knowledge or information of </a:t>
            </a:r>
            <a:r>
              <a:rPr lang="en-US" sz="2600" dirty="0" err="1">
                <a:latin typeface="Times New Roman" panose="02020603050405020304" pitchFamily="18" charset="0"/>
                <a:cs typeface="Times New Roman" panose="02020603050405020304" pitchFamily="18" charset="0"/>
                <a:sym typeface="+mn-ea"/>
              </a:rPr>
              <a:t>nonperceptual</a:t>
            </a:r>
            <a:r>
              <a:rPr lang="en-US" sz="2600" dirty="0">
                <a:latin typeface="Times New Roman" panose="02020603050405020304" pitchFamily="18" charset="0"/>
                <a:cs typeface="Times New Roman" panose="02020603050405020304" pitchFamily="18" charset="0"/>
                <a:sym typeface="+mn-ea"/>
              </a:rPr>
              <a:t> parts of state.</a:t>
            </a:r>
            <a:endParaRPr lang="en-US" sz="2600" dirty="0">
              <a:latin typeface="Times New Roman" panose="02020603050405020304" pitchFamily="18" charset="0"/>
              <a:cs typeface="Times New Roman" panose="02020603050405020304" pitchFamily="18" charset="0"/>
            </a:endParaRPr>
          </a:p>
          <a:p>
            <a:pPr lvl="0" hangingPunct="0"/>
            <a:r>
              <a:rPr lang="en-US" sz="2600" dirty="0">
                <a:latin typeface="Times New Roman" panose="02020603050405020304" pitchFamily="18" charset="0"/>
                <a:cs typeface="Times New Roman" panose="02020603050405020304" pitchFamily="18" charset="0"/>
                <a:sym typeface="+mn-ea"/>
              </a:rPr>
              <a:t>Because of the static knowledge based; it’s usually too big to generate and store.</a:t>
            </a:r>
            <a:endParaRPr lang="en-US" sz="2600" dirty="0">
              <a:latin typeface="Times New Roman" panose="02020603050405020304" pitchFamily="18" charset="0"/>
              <a:cs typeface="Times New Roman" panose="02020603050405020304" pitchFamily="18" charset="0"/>
            </a:endParaRPr>
          </a:p>
          <a:p>
            <a:pPr lvl="0" hangingPunct="0"/>
            <a:r>
              <a:rPr lang="en-US" sz="2600" dirty="0">
                <a:latin typeface="Times New Roman" panose="02020603050405020304" pitchFamily="18" charset="0"/>
                <a:cs typeface="Times New Roman" panose="02020603050405020304" pitchFamily="18" charset="0"/>
                <a:sym typeface="+mn-ea"/>
              </a:rPr>
              <a:t>If any change in the environment happens, the collection of the rules are required to be updated.</a:t>
            </a:r>
            <a:endParaRPr sz="2600" dirty="0" smtClean="0">
              <a:sym typeface="+mn-ea"/>
            </a:endParaRP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Types of </a:t>
            </a:r>
            <a:r>
              <a:rPr lang="en-IN" dirty="0" smtClean="0">
                <a:sym typeface="+mn-ea"/>
              </a:rPr>
              <a:t>Agents</a:t>
            </a:r>
            <a:endParaRPr dirty="0" smtClean="0"/>
          </a:p>
        </p:txBody>
      </p:sp>
      <p:sp>
        <p:nvSpPr>
          <p:cNvPr id="3" name="Content Placeholder 2"/>
          <p:cNvSpPr>
            <a:spLocks noGrp="1"/>
          </p:cNvSpPr>
          <p:nvPr>
            <p:ph sz="quarter" idx="1"/>
          </p:nvPr>
        </p:nvSpPr>
        <p:spPr>
          <a:xfrm>
            <a:off x="233680" y="1589405"/>
            <a:ext cx="8778240" cy="5142230"/>
          </a:xfrm>
        </p:spPr>
        <p:txBody>
          <a:bodyPr/>
          <a:lstStyle/>
          <a:p>
            <a:pPr marL="0" indent="0" algn="ctr">
              <a:buNone/>
            </a:pPr>
            <a:r>
              <a:rPr lang="en-US" sz="2600" b="1" dirty="0" smtClean="0">
                <a:solidFill>
                  <a:srgbClr val="D62A2A"/>
                </a:solidFill>
                <a:latin typeface="Times New Roman" panose="02020603050405020304" pitchFamily="18" charset="0"/>
                <a:cs typeface="Times New Roman" panose="02020603050405020304" pitchFamily="18" charset="0"/>
                <a:sym typeface="+mn-ea"/>
              </a:rPr>
              <a:t> 2. Model based agent</a:t>
            </a:r>
            <a:endParaRPr lang="en-US" sz="2600" dirty="0" smtClean="0">
              <a:solidFill>
                <a:srgbClr val="D62A2A"/>
              </a:solidFill>
              <a:latin typeface="Times New Roman" panose="02020603050405020304" pitchFamily="18" charset="0"/>
              <a:cs typeface="Times New Roman" panose="02020603050405020304" pitchFamily="18" charset="0"/>
            </a:endParaRPr>
          </a:p>
          <a:p>
            <a:r>
              <a:rPr lang="en-US" sz="2800" dirty="0"/>
              <a:t>A model-based agent is an artificial intelligence agent that maintains an internal model or representation of the world. Unlike a simple reflex agent, a model-based agent considers not only the current percept but also incorporates past percepts and actions to build a model of how the world behaves. This internal model helps the agent make more informed decisions by anticipating the consequences of its actions.</a:t>
            </a:r>
            <a:endParaRPr sz="2600" dirty="0" smtClean="0">
              <a:sym typeface="+mn-ea"/>
            </a:endParaRP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Types of </a:t>
            </a:r>
            <a:r>
              <a:rPr lang="en-IN" dirty="0" smtClean="0">
                <a:sym typeface="+mn-ea"/>
              </a:rPr>
              <a:t>Agents</a:t>
            </a:r>
            <a:endParaRPr dirty="0" smtClean="0"/>
          </a:p>
        </p:txBody>
      </p:sp>
      <p:sp>
        <p:nvSpPr>
          <p:cNvPr id="3" name="Content Placeholder 2"/>
          <p:cNvSpPr>
            <a:spLocks noGrp="1"/>
          </p:cNvSpPr>
          <p:nvPr>
            <p:ph sz="quarter" idx="1"/>
          </p:nvPr>
        </p:nvSpPr>
        <p:spPr>
          <a:xfrm>
            <a:off x="233680" y="1589405"/>
            <a:ext cx="8778240" cy="5142230"/>
          </a:xfrm>
        </p:spPr>
        <p:txBody>
          <a:bodyPr/>
          <a:lstStyle/>
          <a:p>
            <a:pPr marL="0" indent="0" algn="ctr">
              <a:buNone/>
            </a:pPr>
            <a:r>
              <a:rPr lang="en-US" sz="2600" b="1" dirty="0" smtClean="0">
                <a:solidFill>
                  <a:srgbClr val="D62A2A"/>
                </a:solidFill>
                <a:latin typeface="Times New Roman" panose="02020603050405020304" pitchFamily="18" charset="0"/>
                <a:cs typeface="Times New Roman" panose="02020603050405020304" pitchFamily="18" charset="0"/>
                <a:sym typeface="+mn-ea"/>
              </a:rPr>
              <a:t> 2. Model based agent</a:t>
            </a:r>
            <a:endParaRPr lang="en-US" sz="2600" dirty="0" smtClean="0">
              <a:solidFill>
                <a:srgbClr val="D62A2A"/>
              </a:solidFill>
              <a:latin typeface="Times New Roman" panose="02020603050405020304" pitchFamily="18" charset="0"/>
              <a:cs typeface="Times New Roman" panose="02020603050405020304" pitchFamily="18" charset="0"/>
            </a:endParaRPr>
          </a:p>
          <a:p>
            <a:r>
              <a:rPr lang="en-US" sz="2800" b="1" dirty="0"/>
              <a:t>Model-Based Agent Program:</a:t>
            </a:r>
          </a:p>
          <a:p>
            <a:r>
              <a:rPr lang="en-US" sz="2800" b="1" dirty="0"/>
              <a:t>Percept History:</a:t>
            </a:r>
            <a:r>
              <a:rPr lang="en-US" sz="2800" dirty="0"/>
              <a:t> Maintain a history of past percepts and actions.</a:t>
            </a:r>
          </a:p>
          <a:p>
            <a:r>
              <a:rPr lang="en-US" sz="2800" b="1" dirty="0"/>
              <a:t>Update Model:</a:t>
            </a:r>
            <a:r>
              <a:rPr lang="en-US" sz="2800" dirty="0"/>
              <a:t> Use the percept history to update the internal model of the world.</a:t>
            </a:r>
          </a:p>
          <a:p>
            <a:r>
              <a:rPr lang="en-US" sz="2800" b="1" dirty="0"/>
              <a:t>Decision Making:</a:t>
            </a:r>
            <a:r>
              <a:rPr lang="en-US" sz="2800" dirty="0"/>
              <a:t> Make decisions based on the updated model.</a:t>
            </a:r>
          </a:p>
          <a:p>
            <a:r>
              <a:rPr lang="en-US" sz="2800" b="1" dirty="0"/>
              <a:t>Actuators:</a:t>
            </a:r>
            <a:r>
              <a:rPr lang="en-US" sz="2800" dirty="0"/>
              <a:t> Execute actions based on the decision made by the updated model.</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57</a:t>
            </a:fld>
            <a:endParaRPr lang="en-US"/>
          </a:p>
        </p:txBody>
      </p:sp>
    </p:spTree>
    <p:extLst>
      <p:ext uri="{BB962C8B-B14F-4D97-AF65-F5344CB8AC3E}">
        <p14:creationId xmlns:p14="http://schemas.microsoft.com/office/powerpoint/2010/main" val="10834369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Types of </a:t>
            </a:r>
            <a:r>
              <a:rPr lang="en-IN" dirty="0" smtClean="0">
                <a:sym typeface="+mn-ea"/>
              </a:rPr>
              <a:t>Agents</a:t>
            </a:r>
            <a:endParaRPr dirty="0" smtClean="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58</a:t>
            </a:fld>
            <a:endParaRPr lang="en-US"/>
          </a:p>
        </p:txBody>
      </p:sp>
      <p:pic>
        <p:nvPicPr>
          <p:cNvPr id="4" name="Content Placeholder 3"/>
          <p:cNvPicPr>
            <a:picLocks noGrp="1" noChangeAspect="1"/>
          </p:cNvPicPr>
          <p:nvPr>
            <p:ph sz="quarter" idx="1"/>
          </p:nvPr>
        </p:nvPicPr>
        <p:blipFill>
          <a:blip r:embed="rId3"/>
          <a:stretch>
            <a:fillRect/>
          </a:stretch>
        </p:blipFill>
        <p:spPr>
          <a:xfrm>
            <a:off x="1256030" y="2057400"/>
            <a:ext cx="6631940" cy="3933190"/>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Types of </a:t>
            </a:r>
            <a:r>
              <a:rPr lang="en-IN" dirty="0" smtClean="0">
                <a:sym typeface="+mn-ea"/>
              </a:rPr>
              <a:t>Agents</a:t>
            </a:r>
            <a:endParaRPr dirty="0" smtClean="0"/>
          </a:p>
        </p:txBody>
      </p:sp>
      <p:sp>
        <p:nvSpPr>
          <p:cNvPr id="3" name="Content Placeholder 2"/>
          <p:cNvSpPr>
            <a:spLocks noGrp="1"/>
          </p:cNvSpPr>
          <p:nvPr>
            <p:ph sz="quarter" idx="1"/>
          </p:nvPr>
        </p:nvSpPr>
        <p:spPr>
          <a:xfrm>
            <a:off x="233680" y="1589405"/>
            <a:ext cx="8778240" cy="5142230"/>
          </a:xfrm>
        </p:spPr>
        <p:txBody>
          <a:bodyPr/>
          <a:lstStyle/>
          <a:p>
            <a:pPr marL="0" indent="0" algn="ctr">
              <a:buNone/>
            </a:pPr>
            <a:r>
              <a:rPr lang="en-US" sz="2600" b="1" dirty="0" smtClean="0">
                <a:solidFill>
                  <a:srgbClr val="D62A2A"/>
                </a:solidFill>
                <a:latin typeface="Times New Roman" panose="02020603050405020304" pitchFamily="18" charset="0"/>
                <a:cs typeface="Times New Roman" panose="02020603050405020304" pitchFamily="18" charset="0"/>
                <a:sym typeface="+mn-ea"/>
              </a:rPr>
              <a:t> 2. Model based agent</a:t>
            </a:r>
            <a:endParaRPr lang="en-US" sz="2600" dirty="0" smtClean="0">
              <a:solidFill>
                <a:srgbClr val="D62A2A"/>
              </a:solidFill>
              <a:latin typeface="Times New Roman" panose="02020603050405020304" pitchFamily="18" charset="0"/>
              <a:cs typeface="Times New Roman" panose="02020603050405020304" pitchFamily="18" charset="0"/>
            </a:endParaRPr>
          </a:p>
          <a:p>
            <a:r>
              <a:rPr lang="en-US" sz="2800" b="1" dirty="0"/>
              <a:t>Example:</a:t>
            </a:r>
          </a:p>
          <a:p>
            <a:r>
              <a:rPr lang="en-US" sz="2800" dirty="0"/>
              <a:t>C</a:t>
            </a:r>
            <a:r>
              <a:rPr lang="en-US" sz="2800" dirty="0" smtClean="0"/>
              <a:t>onsider </a:t>
            </a:r>
            <a:r>
              <a:rPr lang="en-US" sz="2800" dirty="0"/>
              <a:t>a simple model-based agent for a vacuum cleaner. The goal is to clean a room, and the agent needs to decide whether to move left, move right, or clean based on its internal model of the room's state.</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59</a:t>
            </a:fld>
            <a:endParaRPr lang="en-US"/>
          </a:p>
        </p:txBody>
      </p:sp>
    </p:spTree>
    <p:extLst>
      <p:ext uri="{BB962C8B-B14F-4D97-AF65-F5344CB8AC3E}">
        <p14:creationId xmlns:p14="http://schemas.microsoft.com/office/powerpoint/2010/main" val="1782195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 Introduction to AI</a:t>
            </a:r>
          </a:p>
        </p:txBody>
      </p:sp>
      <p:sp>
        <p:nvSpPr>
          <p:cNvPr id="3" name="Content Placeholder 2"/>
          <p:cNvSpPr>
            <a:spLocks noGrp="1"/>
          </p:cNvSpPr>
          <p:nvPr>
            <p:ph sz="quarter" idx="1"/>
          </p:nvPr>
        </p:nvSpPr>
        <p:spPr>
          <a:xfrm>
            <a:off x="309880" y="1589405"/>
            <a:ext cx="8601075" cy="4969510"/>
          </a:xfrm>
        </p:spPr>
        <p:txBody>
          <a:bodyPr/>
          <a:lstStyle/>
          <a:p>
            <a:r>
              <a:rPr sz="2600" dirty="0" smtClean="0"/>
              <a:t>According to the father of Artificial Intelligence, John McCarthy, it is “The science and engineering of making intelligent machines, especially intelligent computer programs”.</a:t>
            </a:r>
          </a:p>
          <a:p>
            <a:r>
              <a:rPr sz="2600" dirty="0" smtClean="0"/>
              <a:t>Artificial Intelligence is a way of making a computer, a computer-controlled robot, or a software think intelligently, in the similar manner the intelligent humans think.</a:t>
            </a:r>
          </a:p>
          <a:p>
            <a:r>
              <a:rPr sz="2600" dirty="0" smtClean="0"/>
              <a:t>AI is accomplished by studying how human brain thinks, and how humans learn, decide, and work while trying to solve a problem, and then using the outcomes of this study as a basis of developing intelligent software and systems.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Types of </a:t>
            </a:r>
            <a:r>
              <a:rPr lang="en-IN" dirty="0" smtClean="0">
                <a:sym typeface="+mn-ea"/>
              </a:rPr>
              <a:t>Agents</a:t>
            </a:r>
            <a:endParaRPr dirty="0" smtClean="0"/>
          </a:p>
        </p:txBody>
      </p:sp>
      <p:sp>
        <p:nvSpPr>
          <p:cNvPr id="3" name="Content Placeholder 2"/>
          <p:cNvSpPr>
            <a:spLocks noGrp="1"/>
          </p:cNvSpPr>
          <p:nvPr>
            <p:ph sz="quarter" idx="1"/>
          </p:nvPr>
        </p:nvSpPr>
        <p:spPr>
          <a:xfrm>
            <a:off x="233680" y="1589405"/>
            <a:ext cx="8778240" cy="5142230"/>
          </a:xfrm>
        </p:spPr>
        <p:txBody>
          <a:bodyPr/>
          <a:lstStyle/>
          <a:p>
            <a:pPr marL="0" indent="0" algn="ctr">
              <a:buNone/>
            </a:pPr>
            <a:r>
              <a:rPr lang="en-US" sz="2600" b="1" dirty="0" smtClean="0">
                <a:solidFill>
                  <a:srgbClr val="D62A2A"/>
                </a:solidFill>
                <a:latin typeface="Times New Roman" panose="02020603050405020304" pitchFamily="18" charset="0"/>
                <a:cs typeface="Times New Roman" panose="02020603050405020304" pitchFamily="18" charset="0"/>
                <a:sym typeface="+mn-ea"/>
              </a:rPr>
              <a:t> 2. Model based agent</a:t>
            </a:r>
            <a:endParaRPr lang="en-US" sz="2600" dirty="0" smtClean="0">
              <a:solidFill>
                <a:srgbClr val="D62A2A"/>
              </a:solidFill>
              <a:latin typeface="Times New Roman" panose="02020603050405020304" pitchFamily="18" charset="0"/>
              <a:cs typeface="Times New Roman" panose="02020603050405020304" pitchFamily="18" charset="0"/>
            </a:endParaRPr>
          </a:p>
          <a:p>
            <a:r>
              <a:rPr lang="en-US" sz="2800" b="1" dirty="0"/>
              <a:t>class </a:t>
            </a:r>
            <a:r>
              <a:rPr lang="en-US" sz="2800" b="1" dirty="0" err="1"/>
              <a:t>VacuumCleanerAgent</a:t>
            </a:r>
            <a:r>
              <a:rPr lang="en-US" sz="2800" b="1" dirty="0"/>
              <a:t>:</a:t>
            </a:r>
          </a:p>
          <a:p>
            <a:r>
              <a:rPr lang="en-US" sz="2800" dirty="0"/>
              <a:t>    </a:t>
            </a:r>
            <a:r>
              <a:rPr lang="en-US" sz="2800" dirty="0" err="1"/>
              <a:t>def</a:t>
            </a:r>
            <a:r>
              <a:rPr lang="en-US" sz="2800" dirty="0"/>
              <a:t> __</a:t>
            </a:r>
            <a:r>
              <a:rPr lang="en-US" sz="2800" dirty="0" err="1"/>
              <a:t>init</a:t>
            </a:r>
            <a:r>
              <a:rPr lang="en-US" sz="2800" dirty="0"/>
              <a:t>__(self):</a:t>
            </a:r>
          </a:p>
          <a:p>
            <a:r>
              <a:rPr lang="en-US" sz="2800" dirty="0"/>
              <a:t>        </a:t>
            </a:r>
            <a:r>
              <a:rPr lang="en-US" sz="2800" dirty="0" err="1"/>
              <a:t>self.internal_model</a:t>
            </a:r>
            <a:r>
              <a:rPr lang="en-US" sz="2800" dirty="0"/>
              <a:t> = {'A': 'Dirty', 'B': 'Dirty'}  # Initial model of room state</a:t>
            </a:r>
          </a:p>
          <a:p>
            <a:r>
              <a:rPr lang="en-US" sz="2800" dirty="0"/>
              <a:t>        </a:t>
            </a:r>
            <a:r>
              <a:rPr lang="en-US" sz="2800" dirty="0" err="1"/>
              <a:t>self.percept_history</a:t>
            </a:r>
            <a:r>
              <a:rPr lang="en-US" sz="2800" dirty="0"/>
              <a:t> = </a:t>
            </a:r>
            <a:r>
              <a:rPr lang="en-US" sz="2800" dirty="0" smtClean="0"/>
              <a:t>[]</a:t>
            </a:r>
            <a:endParaRPr lang="en-US" sz="2800" b="1" dirty="0"/>
          </a:p>
          <a:p>
            <a:r>
              <a:rPr lang="en-US" sz="2800" b="1" dirty="0"/>
              <a:t>    </a:t>
            </a:r>
            <a:r>
              <a:rPr lang="en-US" sz="2800" b="1" dirty="0" err="1"/>
              <a:t>def</a:t>
            </a:r>
            <a:r>
              <a:rPr lang="en-US" sz="2800" b="1" dirty="0"/>
              <a:t> </a:t>
            </a:r>
            <a:r>
              <a:rPr lang="en-US" sz="2800" b="1" dirty="0" err="1"/>
              <a:t>update_model</a:t>
            </a:r>
            <a:r>
              <a:rPr lang="en-US" sz="2800" b="1" dirty="0"/>
              <a:t>(self, percept, action):</a:t>
            </a:r>
          </a:p>
          <a:p>
            <a:r>
              <a:rPr lang="en-US" sz="2800" b="1" dirty="0"/>
              <a:t>        </a:t>
            </a:r>
            <a:r>
              <a:rPr lang="en-US" sz="2800" dirty="0">
                <a:solidFill>
                  <a:srgbClr val="FF0000"/>
                </a:solidFill>
              </a:rPr>
              <a:t># Update internal model based on the percept and action</a:t>
            </a:r>
          </a:p>
          <a:p>
            <a:r>
              <a:rPr lang="en-US" sz="2800" dirty="0"/>
              <a:t>        </a:t>
            </a:r>
            <a:r>
              <a:rPr lang="en-US" sz="2800" dirty="0" err="1"/>
              <a:t>self.percept_history.append</a:t>
            </a:r>
            <a:r>
              <a:rPr lang="en-US" sz="2800" dirty="0"/>
              <a:t>((percept, action))</a:t>
            </a:r>
          </a:p>
          <a:p>
            <a:endParaRPr lang="en-US" sz="2800" b="1"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60</a:t>
            </a:fld>
            <a:endParaRPr lang="en-US"/>
          </a:p>
        </p:txBody>
      </p:sp>
    </p:spTree>
    <p:extLst>
      <p:ext uri="{BB962C8B-B14F-4D97-AF65-F5344CB8AC3E}">
        <p14:creationId xmlns:p14="http://schemas.microsoft.com/office/powerpoint/2010/main" val="13634286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Types of </a:t>
            </a:r>
            <a:r>
              <a:rPr lang="en-IN" dirty="0" smtClean="0">
                <a:sym typeface="+mn-ea"/>
              </a:rPr>
              <a:t>Agents</a:t>
            </a:r>
            <a:endParaRPr dirty="0" smtClean="0"/>
          </a:p>
        </p:txBody>
      </p:sp>
      <p:sp>
        <p:nvSpPr>
          <p:cNvPr id="3" name="Content Placeholder 2"/>
          <p:cNvSpPr>
            <a:spLocks noGrp="1"/>
          </p:cNvSpPr>
          <p:nvPr>
            <p:ph sz="quarter" idx="1"/>
          </p:nvPr>
        </p:nvSpPr>
        <p:spPr>
          <a:xfrm>
            <a:off x="233680" y="1589405"/>
            <a:ext cx="8778240" cy="5142230"/>
          </a:xfrm>
        </p:spPr>
        <p:txBody>
          <a:bodyPr/>
          <a:lstStyle/>
          <a:p>
            <a:pPr marL="0" indent="0" algn="ctr">
              <a:buNone/>
            </a:pPr>
            <a:r>
              <a:rPr lang="en-US" sz="2600" b="1" dirty="0" smtClean="0">
                <a:solidFill>
                  <a:srgbClr val="D62A2A"/>
                </a:solidFill>
                <a:latin typeface="Times New Roman" panose="02020603050405020304" pitchFamily="18" charset="0"/>
                <a:cs typeface="Times New Roman" panose="02020603050405020304" pitchFamily="18" charset="0"/>
                <a:sym typeface="+mn-ea"/>
              </a:rPr>
              <a:t> 2. Model based agent</a:t>
            </a:r>
            <a:endParaRPr lang="en-US" sz="2600" dirty="0" smtClean="0">
              <a:solidFill>
                <a:srgbClr val="D62A2A"/>
              </a:solidFill>
              <a:latin typeface="Times New Roman" panose="02020603050405020304" pitchFamily="18" charset="0"/>
              <a:cs typeface="Times New Roman" panose="02020603050405020304" pitchFamily="18" charset="0"/>
            </a:endParaRPr>
          </a:p>
          <a:p>
            <a:r>
              <a:rPr lang="en-US" sz="2800" dirty="0">
                <a:solidFill>
                  <a:srgbClr val="FF0000"/>
                </a:solidFill>
              </a:rPr>
              <a:t> # Update the model based on the observed state</a:t>
            </a:r>
          </a:p>
          <a:p>
            <a:r>
              <a:rPr lang="en-US" sz="2800" dirty="0"/>
              <a:t>        location, status = percept</a:t>
            </a:r>
          </a:p>
          <a:p>
            <a:r>
              <a:rPr lang="en-US" sz="2800" dirty="0"/>
              <a:t>        </a:t>
            </a:r>
            <a:r>
              <a:rPr lang="en-US" sz="2800" dirty="0" err="1"/>
              <a:t>self.internal_model</a:t>
            </a:r>
            <a:r>
              <a:rPr lang="en-US" sz="2800" dirty="0"/>
              <a:t>[location] = </a:t>
            </a:r>
            <a:r>
              <a:rPr lang="en-US" sz="2800" dirty="0" smtClean="0"/>
              <a:t>status</a:t>
            </a:r>
          </a:p>
          <a:p>
            <a:r>
              <a:rPr lang="en-US" sz="2800" dirty="0" err="1"/>
              <a:t>def</a:t>
            </a:r>
            <a:r>
              <a:rPr lang="en-US" sz="2800" dirty="0"/>
              <a:t> </a:t>
            </a:r>
            <a:r>
              <a:rPr lang="en-US" sz="2800" dirty="0" err="1"/>
              <a:t>decide_action</a:t>
            </a:r>
            <a:r>
              <a:rPr lang="en-US" sz="2800" dirty="0"/>
              <a:t>(self):</a:t>
            </a:r>
          </a:p>
          <a:p>
            <a:r>
              <a:rPr lang="en-US" sz="2800" dirty="0">
                <a:solidFill>
                  <a:srgbClr val="FF0000"/>
                </a:solidFill>
              </a:rPr>
              <a:t>        # Decision making based on the internal model</a:t>
            </a:r>
          </a:p>
          <a:p>
            <a:r>
              <a:rPr lang="en-US" sz="2800" dirty="0"/>
              <a:t>        </a:t>
            </a:r>
            <a:r>
              <a:rPr lang="en-US" sz="2800" dirty="0" err="1"/>
              <a:t>dirty_locations</a:t>
            </a:r>
            <a:r>
              <a:rPr lang="en-US" sz="2800" dirty="0"/>
              <a:t> = [</a:t>
            </a:r>
            <a:r>
              <a:rPr lang="en-US" sz="2800" dirty="0" err="1"/>
              <a:t>loc</a:t>
            </a:r>
            <a:r>
              <a:rPr lang="en-US" sz="2800" dirty="0"/>
              <a:t> for </a:t>
            </a:r>
            <a:r>
              <a:rPr lang="en-US" sz="2800" dirty="0" err="1"/>
              <a:t>loc</a:t>
            </a:r>
            <a:r>
              <a:rPr lang="en-US" sz="2800" dirty="0"/>
              <a:t>, status in </a:t>
            </a:r>
            <a:r>
              <a:rPr lang="en-US" sz="2800" dirty="0" err="1"/>
              <a:t>self.internal_model.items</a:t>
            </a:r>
            <a:r>
              <a:rPr lang="en-US" sz="2800" dirty="0"/>
              <a:t>() if status == 'Dirty']</a:t>
            </a:r>
          </a:p>
          <a:p>
            <a:endParaRPr lang="en-US" sz="28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61</a:t>
            </a:fld>
            <a:endParaRPr lang="en-US"/>
          </a:p>
        </p:txBody>
      </p:sp>
    </p:spTree>
    <p:extLst>
      <p:ext uri="{BB962C8B-B14F-4D97-AF65-F5344CB8AC3E}">
        <p14:creationId xmlns:p14="http://schemas.microsoft.com/office/powerpoint/2010/main" val="11243410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Types of </a:t>
            </a:r>
            <a:r>
              <a:rPr lang="en-IN" dirty="0" smtClean="0">
                <a:sym typeface="+mn-ea"/>
              </a:rPr>
              <a:t>Agents</a:t>
            </a:r>
            <a:endParaRPr dirty="0" smtClean="0"/>
          </a:p>
        </p:txBody>
      </p:sp>
      <p:sp>
        <p:nvSpPr>
          <p:cNvPr id="3" name="Content Placeholder 2"/>
          <p:cNvSpPr>
            <a:spLocks noGrp="1"/>
          </p:cNvSpPr>
          <p:nvPr>
            <p:ph sz="quarter" idx="1"/>
          </p:nvPr>
        </p:nvSpPr>
        <p:spPr>
          <a:xfrm>
            <a:off x="233680" y="1589405"/>
            <a:ext cx="8778240" cy="5142230"/>
          </a:xfrm>
        </p:spPr>
        <p:txBody>
          <a:bodyPr/>
          <a:lstStyle/>
          <a:p>
            <a:pPr marL="0" indent="0" algn="ctr">
              <a:buNone/>
            </a:pPr>
            <a:r>
              <a:rPr lang="en-US" sz="2600" b="1" dirty="0" smtClean="0">
                <a:solidFill>
                  <a:srgbClr val="D62A2A"/>
                </a:solidFill>
                <a:latin typeface="Times New Roman" panose="02020603050405020304" pitchFamily="18" charset="0"/>
                <a:cs typeface="Times New Roman" panose="02020603050405020304" pitchFamily="18" charset="0"/>
                <a:sym typeface="+mn-ea"/>
              </a:rPr>
              <a:t> 2. Model based agent</a:t>
            </a:r>
            <a:endParaRPr lang="en-US" sz="2600" dirty="0" smtClean="0">
              <a:solidFill>
                <a:srgbClr val="D62A2A"/>
              </a:solidFill>
              <a:latin typeface="Times New Roman" panose="02020603050405020304" pitchFamily="18" charset="0"/>
              <a:cs typeface="Times New Roman" panose="02020603050405020304" pitchFamily="18" charset="0"/>
            </a:endParaRPr>
          </a:p>
          <a:p>
            <a:r>
              <a:rPr lang="en-US" sz="2800" dirty="0"/>
              <a:t>if </a:t>
            </a:r>
            <a:r>
              <a:rPr lang="en-US" sz="2800" dirty="0" err="1"/>
              <a:t>dirty_locations</a:t>
            </a:r>
            <a:r>
              <a:rPr lang="en-US" sz="2800" dirty="0"/>
              <a:t>:</a:t>
            </a:r>
          </a:p>
          <a:p>
            <a:r>
              <a:rPr lang="en-US" sz="2800" dirty="0">
                <a:solidFill>
                  <a:srgbClr val="FF0000"/>
                </a:solidFill>
              </a:rPr>
              <a:t>            # If there are dirty locations, choose one to clean</a:t>
            </a:r>
          </a:p>
          <a:p>
            <a:r>
              <a:rPr lang="en-US" sz="2800" dirty="0"/>
              <a:t>            return 'Clean', </a:t>
            </a:r>
            <a:r>
              <a:rPr lang="en-US" sz="2800" dirty="0" err="1"/>
              <a:t>dirty_locations</a:t>
            </a:r>
            <a:r>
              <a:rPr lang="en-US" sz="2800" dirty="0"/>
              <a:t>[0]</a:t>
            </a:r>
          </a:p>
          <a:p>
            <a:r>
              <a:rPr lang="en-US" sz="2800" dirty="0"/>
              <a:t>        else:</a:t>
            </a:r>
          </a:p>
          <a:p>
            <a:r>
              <a:rPr lang="en-US" sz="2800" dirty="0">
                <a:solidFill>
                  <a:srgbClr val="FF0000"/>
                </a:solidFill>
              </a:rPr>
              <a:t>            # If the room is clean, move to the next available location</a:t>
            </a:r>
          </a:p>
          <a:p>
            <a:r>
              <a:rPr lang="en-US" sz="2800" dirty="0"/>
              <a:t>            </a:t>
            </a:r>
            <a:r>
              <a:rPr lang="en-US" sz="2800" dirty="0" err="1"/>
              <a:t>last_location</a:t>
            </a:r>
            <a:r>
              <a:rPr lang="en-US" sz="2800" dirty="0"/>
              <a:t>, _ = </a:t>
            </a:r>
            <a:r>
              <a:rPr lang="en-US" sz="2800" dirty="0" err="1"/>
              <a:t>self.percept_history</a:t>
            </a:r>
            <a:r>
              <a:rPr lang="en-US" sz="2800" dirty="0"/>
              <a:t>[-1] if </a:t>
            </a:r>
            <a:r>
              <a:rPr lang="en-US" sz="2800" dirty="0" err="1"/>
              <a:t>self.percept_history</a:t>
            </a:r>
            <a:r>
              <a:rPr lang="en-US" sz="2800" dirty="0"/>
              <a:t> else ('A', 'Clean')</a:t>
            </a:r>
          </a:p>
          <a:p>
            <a:r>
              <a:rPr lang="en-US" sz="2800" dirty="0"/>
              <a:t>            return 'Move', 'B' if </a:t>
            </a:r>
            <a:r>
              <a:rPr lang="en-US" sz="2800" dirty="0" err="1"/>
              <a:t>last_location</a:t>
            </a:r>
            <a:r>
              <a:rPr lang="en-US" sz="2800" dirty="0"/>
              <a:t> == 'A' else 'A'</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62</a:t>
            </a:fld>
            <a:endParaRPr lang="en-US"/>
          </a:p>
        </p:txBody>
      </p:sp>
    </p:spTree>
    <p:extLst>
      <p:ext uri="{BB962C8B-B14F-4D97-AF65-F5344CB8AC3E}">
        <p14:creationId xmlns:p14="http://schemas.microsoft.com/office/powerpoint/2010/main" val="26219215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Types of </a:t>
            </a:r>
            <a:r>
              <a:rPr lang="en-IN" dirty="0" smtClean="0">
                <a:sym typeface="+mn-ea"/>
              </a:rPr>
              <a:t>Agents</a:t>
            </a:r>
            <a:endParaRPr dirty="0" smtClean="0"/>
          </a:p>
        </p:txBody>
      </p:sp>
      <p:sp>
        <p:nvSpPr>
          <p:cNvPr id="3" name="Content Placeholder 2"/>
          <p:cNvSpPr>
            <a:spLocks noGrp="1"/>
          </p:cNvSpPr>
          <p:nvPr>
            <p:ph sz="quarter" idx="1"/>
          </p:nvPr>
        </p:nvSpPr>
        <p:spPr>
          <a:xfrm>
            <a:off x="233680" y="1589405"/>
            <a:ext cx="8778240" cy="5142230"/>
          </a:xfrm>
        </p:spPr>
        <p:txBody>
          <a:bodyPr/>
          <a:lstStyle/>
          <a:p>
            <a:pPr marL="0" indent="0" algn="ctr">
              <a:buNone/>
            </a:pPr>
            <a:r>
              <a:rPr lang="en-US" sz="1800" b="1" dirty="0" smtClean="0">
                <a:solidFill>
                  <a:srgbClr val="D62A2A"/>
                </a:solidFill>
                <a:latin typeface="Times New Roman" panose="02020603050405020304" pitchFamily="18" charset="0"/>
                <a:cs typeface="Times New Roman" panose="02020603050405020304" pitchFamily="18" charset="0"/>
                <a:sym typeface="+mn-ea"/>
              </a:rPr>
              <a:t> 2. Model based agent</a:t>
            </a:r>
            <a:endParaRPr lang="en-US" sz="1800" dirty="0" smtClean="0">
              <a:solidFill>
                <a:srgbClr val="D62A2A"/>
              </a:solidFill>
              <a:latin typeface="Times New Roman" panose="02020603050405020304" pitchFamily="18" charset="0"/>
              <a:cs typeface="Times New Roman" panose="02020603050405020304" pitchFamily="18" charset="0"/>
            </a:endParaRPr>
          </a:p>
          <a:p>
            <a:r>
              <a:rPr lang="en-US" sz="2200" dirty="0">
                <a:solidFill>
                  <a:srgbClr val="FF0000"/>
                </a:solidFill>
              </a:rPr>
              <a:t># </a:t>
            </a:r>
            <a:r>
              <a:rPr lang="en-US" sz="2200" dirty="0" smtClean="0">
                <a:solidFill>
                  <a:srgbClr val="FF0000"/>
                </a:solidFill>
              </a:rPr>
              <a:t>Example</a:t>
            </a:r>
            <a:endParaRPr lang="en-US" sz="2200" dirty="0">
              <a:solidFill>
                <a:srgbClr val="FF0000"/>
              </a:solidFill>
            </a:endParaRPr>
          </a:p>
          <a:p>
            <a:r>
              <a:rPr lang="en-US" sz="2200" dirty="0" err="1"/>
              <a:t>vacuum_agent</a:t>
            </a:r>
            <a:r>
              <a:rPr lang="en-US" sz="2200" dirty="0"/>
              <a:t> = </a:t>
            </a:r>
            <a:r>
              <a:rPr lang="en-US" sz="2200" dirty="0" err="1"/>
              <a:t>VacuumCleanerAgent</a:t>
            </a:r>
            <a:r>
              <a:rPr lang="en-US" sz="2200" dirty="0" smtClean="0"/>
              <a:t>()</a:t>
            </a:r>
            <a:endParaRPr lang="en-US" sz="2200" dirty="0"/>
          </a:p>
          <a:p>
            <a:r>
              <a:rPr lang="en-US" sz="2200" dirty="0">
                <a:solidFill>
                  <a:srgbClr val="FF0000"/>
                </a:solidFill>
              </a:rPr>
              <a:t># Initial percept</a:t>
            </a:r>
          </a:p>
          <a:p>
            <a:r>
              <a:rPr lang="en-US" sz="2200" dirty="0" err="1"/>
              <a:t>initial_percept</a:t>
            </a:r>
            <a:r>
              <a:rPr lang="en-US" sz="2200" dirty="0"/>
              <a:t> = ('A', 'Dirty</a:t>
            </a:r>
            <a:r>
              <a:rPr lang="en-US" sz="2200" dirty="0" smtClean="0"/>
              <a:t>')</a:t>
            </a:r>
            <a:endParaRPr lang="en-US" sz="2200" dirty="0"/>
          </a:p>
          <a:p>
            <a:r>
              <a:rPr lang="en-US" sz="2200" dirty="0">
                <a:solidFill>
                  <a:srgbClr val="FF0000"/>
                </a:solidFill>
              </a:rPr>
              <a:t># Agent makes a decision and takes an action</a:t>
            </a:r>
          </a:p>
          <a:p>
            <a:r>
              <a:rPr lang="en-US" sz="2200" dirty="0"/>
              <a:t>action, location = </a:t>
            </a:r>
            <a:r>
              <a:rPr lang="en-US" sz="2200" dirty="0" err="1"/>
              <a:t>vacuum_agent.decide_action</a:t>
            </a:r>
            <a:r>
              <a:rPr lang="en-US" sz="2200" dirty="0"/>
              <a:t>()</a:t>
            </a:r>
          </a:p>
          <a:p>
            <a:r>
              <a:rPr lang="en-US" sz="2200" dirty="0"/>
              <a:t>print(</a:t>
            </a:r>
            <a:r>
              <a:rPr lang="en-US" sz="2200" dirty="0" err="1"/>
              <a:t>f"Action</a:t>
            </a:r>
            <a:r>
              <a:rPr lang="en-US" sz="2200" dirty="0"/>
              <a:t>: {action}, Location: {location</a:t>
            </a:r>
            <a:r>
              <a:rPr lang="en-US" sz="2200" dirty="0" smtClean="0"/>
              <a:t>}")</a:t>
            </a:r>
            <a:endParaRPr lang="en-US" sz="2200" dirty="0"/>
          </a:p>
          <a:p>
            <a:r>
              <a:rPr lang="en-US" sz="2200" dirty="0">
                <a:solidFill>
                  <a:srgbClr val="FF0000"/>
                </a:solidFill>
              </a:rPr>
              <a:t># Update internal model based on the percept and action</a:t>
            </a:r>
          </a:p>
          <a:p>
            <a:r>
              <a:rPr lang="en-US" sz="2200" dirty="0" err="1"/>
              <a:t>vacuum_agent.update_model</a:t>
            </a:r>
            <a:r>
              <a:rPr lang="en-US" sz="2200" dirty="0"/>
              <a:t>(</a:t>
            </a:r>
            <a:r>
              <a:rPr lang="en-US" sz="2200" dirty="0" err="1"/>
              <a:t>initial_percept</a:t>
            </a:r>
            <a:r>
              <a:rPr lang="en-US" sz="2200" dirty="0"/>
              <a:t>, action</a:t>
            </a:r>
            <a:r>
              <a:rPr lang="en-US" sz="2200" dirty="0" smtClean="0"/>
              <a:t>)</a:t>
            </a:r>
            <a:endParaRPr lang="en-US" sz="2200" dirty="0"/>
          </a:p>
          <a:p>
            <a:r>
              <a:rPr lang="en-US" sz="2200" dirty="0">
                <a:solidFill>
                  <a:srgbClr val="FF0000"/>
                </a:solidFill>
              </a:rPr>
              <a:t># Display the updated internal model</a:t>
            </a:r>
          </a:p>
          <a:p>
            <a:r>
              <a:rPr lang="en-US" sz="2200" dirty="0"/>
              <a:t>print("Internal Model:", </a:t>
            </a:r>
            <a:r>
              <a:rPr lang="en-US" sz="2200" dirty="0" err="1"/>
              <a:t>vacuum_agent.internal_model</a:t>
            </a:r>
            <a:r>
              <a:rPr lang="en-US" sz="2200" dirty="0"/>
              <a:t>)</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63</a:t>
            </a:fld>
            <a:endParaRPr lang="en-US"/>
          </a:p>
        </p:txBody>
      </p:sp>
    </p:spTree>
    <p:extLst>
      <p:ext uri="{BB962C8B-B14F-4D97-AF65-F5344CB8AC3E}">
        <p14:creationId xmlns:p14="http://schemas.microsoft.com/office/powerpoint/2010/main" val="24150885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Types of </a:t>
            </a:r>
            <a:r>
              <a:rPr lang="en-IN" dirty="0" smtClean="0">
                <a:sym typeface="+mn-ea"/>
              </a:rPr>
              <a:t>Agents</a:t>
            </a:r>
            <a:endParaRPr dirty="0" smtClean="0"/>
          </a:p>
        </p:txBody>
      </p:sp>
      <p:sp>
        <p:nvSpPr>
          <p:cNvPr id="3" name="Content Placeholder 2"/>
          <p:cNvSpPr>
            <a:spLocks noGrp="1"/>
          </p:cNvSpPr>
          <p:nvPr>
            <p:ph sz="quarter" idx="1"/>
          </p:nvPr>
        </p:nvSpPr>
        <p:spPr>
          <a:xfrm>
            <a:off x="233680" y="1589405"/>
            <a:ext cx="8778240" cy="4964430"/>
          </a:xfrm>
        </p:spPr>
        <p:txBody>
          <a:bodyPr/>
          <a:lstStyle/>
          <a:p>
            <a:pPr marL="0" indent="0" algn="ctr">
              <a:buNone/>
            </a:pPr>
            <a:r>
              <a:rPr lang="en-US" sz="2600" b="1" dirty="0">
                <a:solidFill>
                  <a:srgbClr val="D62A2A"/>
                </a:solidFill>
                <a:latin typeface="Times New Roman" panose="02020603050405020304" pitchFamily="18" charset="0"/>
                <a:cs typeface="Times New Roman" panose="02020603050405020304" pitchFamily="18" charset="0"/>
                <a:sym typeface="+mn-ea"/>
              </a:rPr>
              <a:t> 3. Goal based </a:t>
            </a:r>
            <a:endParaRPr lang="en-US" sz="2600" b="1" dirty="0">
              <a:solidFill>
                <a:srgbClr val="D62A2A"/>
              </a:solidFill>
              <a:latin typeface="Times New Roman" panose="02020603050405020304" pitchFamily="18" charset="0"/>
              <a:cs typeface="Times New Roman" panose="02020603050405020304" pitchFamily="18" charset="0"/>
            </a:endParaRPr>
          </a:p>
          <a:p>
            <a:r>
              <a:rPr lang="en-US" sz="2800" dirty="0"/>
              <a:t>A goal-based agent is an artificial intelligence agent that operates by considering its goals and making decisions to achieve those goals. Unlike simple reflex agents and model-based agents, goal-based agents focus on achieving specific objectives rather than just reacting to the current state of the environment.</a:t>
            </a:r>
            <a:endParaRPr sz="2600" dirty="0" smtClean="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64</a:t>
            </a:fld>
            <a:endParaRPr lang="en-US"/>
          </a:p>
        </p:txBody>
      </p:sp>
    </p:spTree>
    <p:extLst>
      <p:ext uri="{BB962C8B-B14F-4D97-AF65-F5344CB8AC3E}">
        <p14:creationId xmlns:p14="http://schemas.microsoft.com/office/powerpoint/2010/main" val="27600508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Types of </a:t>
            </a:r>
            <a:r>
              <a:rPr lang="en-IN" dirty="0" smtClean="0">
                <a:sym typeface="+mn-ea"/>
              </a:rPr>
              <a:t>Agents</a:t>
            </a:r>
            <a:endParaRPr dirty="0" smtClean="0"/>
          </a:p>
        </p:txBody>
      </p:sp>
      <p:sp>
        <p:nvSpPr>
          <p:cNvPr id="3" name="Content Placeholder 2"/>
          <p:cNvSpPr>
            <a:spLocks noGrp="1"/>
          </p:cNvSpPr>
          <p:nvPr>
            <p:ph sz="quarter" idx="1"/>
          </p:nvPr>
        </p:nvSpPr>
        <p:spPr>
          <a:xfrm>
            <a:off x="233680" y="1589405"/>
            <a:ext cx="8778240" cy="4964430"/>
          </a:xfrm>
        </p:spPr>
        <p:txBody>
          <a:bodyPr/>
          <a:lstStyle/>
          <a:p>
            <a:pPr marL="0" indent="0" algn="ctr">
              <a:buNone/>
            </a:pPr>
            <a:r>
              <a:rPr lang="en-US" sz="2600" b="1" dirty="0">
                <a:solidFill>
                  <a:srgbClr val="D62A2A"/>
                </a:solidFill>
                <a:latin typeface="Times New Roman" panose="02020603050405020304" pitchFamily="18" charset="0"/>
                <a:cs typeface="Times New Roman" panose="02020603050405020304" pitchFamily="18" charset="0"/>
                <a:sym typeface="+mn-ea"/>
              </a:rPr>
              <a:t> 3. Goal based </a:t>
            </a:r>
            <a:endParaRPr lang="en-US" sz="2600" b="1" dirty="0">
              <a:solidFill>
                <a:srgbClr val="D62A2A"/>
              </a:solidFill>
              <a:latin typeface="Times New Roman" panose="02020603050405020304" pitchFamily="18" charset="0"/>
              <a:cs typeface="Times New Roman" panose="02020603050405020304" pitchFamily="18" charset="0"/>
            </a:endParaRPr>
          </a:p>
          <a:p>
            <a:r>
              <a:rPr lang="en-US" sz="2800" b="1" dirty="0"/>
              <a:t>Goal-Based Agent Program:</a:t>
            </a:r>
          </a:p>
          <a:p>
            <a:r>
              <a:rPr lang="en-US" sz="2800" b="1" dirty="0"/>
              <a:t>Goals:</a:t>
            </a:r>
            <a:r>
              <a:rPr lang="en-US" sz="2800" dirty="0"/>
              <a:t> Define the goals or objectives the agent wants to achieve.</a:t>
            </a:r>
          </a:p>
          <a:p>
            <a:r>
              <a:rPr lang="en-US" sz="2800" b="1" dirty="0"/>
              <a:t>Action Planning:</a:t>
            </a:r>
            <a:r>
              <a:rPr lang="en-US" sz="2800" dirty="0"/>
              <a:t> Develop a plan or sequence of actions to reach the goals.</a:t>
            </a:r>
          </a:p>
          <a:p>
            <a:r>
              <a:rPr lang="en-US" sz="2800" b="1" dirty="0"/>
              <a:t>Decision Making:</a:t>
            </a:r>
            <a:r>
              <a:rPr lang="en-US" sz="2800" dirty="0"/>
              <a:t> Make decisions based on the current state and the plan to move closer to the goals.</a:t>
            </a:r>
          </a:p>
          <a:p>
            <a:r>
              <a:rPr lang="en-US" sz="2800" b="1" dirty="0"/>
              <a:t>Actuators:</a:t>
            </a:r>
            <a:r>
              <a:rPr lang="en-US" sz="2800" dirty="0"/>
              <a:t> Execute actions based on the decision made by the goal-based planning.</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65</a:t>
            </a:fld>
            <a:endParaRPr lang="en-US"/>
          </a:p>
        </p:txBody>
      </p:sp>
    </p:spTree>
    <p:extLst>
      <p:ext uri="{BB962C8B-B14F-4D97-AF65-F5344CB8AC3E}">
        <p14:creationId xmlns:p14="http://schemas.microsoft.com/office/powerpoint/2010/main" val="25590641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Types of </a:t>
            </a:r>
            <a:r>
              <a:rPr lang="en-IN" dirty="0" smtClean="0">
                <a:sym typeface="+mn-ea"/>
              </a:rPr>
              <a:t>Agents</a:t>
            </a:r>
            <a:endParaRPr dirty="0" smtClean="0"/>
          </a:p>
        </p:txBody>
      </p:sp>
      <p:sp>
        <p:nvSpPr>
          <p:cNvPr id="3" name="Content Placeholder 2"/>
          <p:cNvSpPr>
            <a:spLocks noGrp="1"/>
          </p:cNvSpPr>
          <p:nvPr>
            <p:ph sz="quarter" idx="1"/>
          </p:nvPr>
        </p:nvSpPr>
        <p:spPr>
          <a:xfrm>
            <a:off x="233680" y="1589405"/>
            <a:ext cx="8778240" cy="4964430"/>
          </a:xfrm>
        </p:spPr>
        <p:txBody>
          <a:bodyPr/>
          <a:lstStyle/>
          <a:p>
            <a:pPr marL="0" indent="0" algn="ctr">
              <a:buNone/>
            </a:pPr>
            <a:r>
              <a:rPr lang="en-US" sz="2600" b="1" dirty="0">
                <a:solidFill>
                  <a:srgbClr val="D62A2A"/>
                </a:solidFill>
                <a:latin typeface="Times New Roman" panose="02020603050405020304" pitchFamily="18" charset="0"/>
                <a:cs typeface="Times New Roman" panose="02020603050405020304" pitchFamily="18" charset="0"/>
                <a:sym typeface="+mn-ea"/>
              </a:rPr>
              <a:t> 3. Goal based </a:t>
            </a:r>
            <a:endParaRPr lang="en-US" sz="2600" b="1" dirty="0">
              <a:solidFill>
                <a:srgbClr val="D62A2A"/>
              </a:solidFill>
              <a:latin typeface="Times New Roman" panose="02020603050405020304" pitchFamily="18" charset="0"/>
              <a:cs typeface="Times New Roman" panose="02020603050405020304" pitchFamily="18" charset="0"/>
            </a:endParaRPr>
          </a:p>
          <a:p>
            <a:r>
              <a:rPr lang="en-US" sz="2800" dirty="0"/>
              <a:t>consider a simple goal-based agent for a delivery robot. The goal is to deliver a package from point A to point B. The agent will have to navigate through a grid-like environment to reach its destination</a:t>
            </a:r>
            <a:r>
              <a:rPr lang="en-US" sz="2800" dirty="0" smtClean="0"/>
              <a:t>.</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66</a:t>
            </a:fld>
            <a:endParaRPr lang="en-US"/>
          </a:p>
        </p:txBody>
      </p:sp>
    </p:spTree>
    <p:extLst>
      <p:ext uri="{BB962C8B-B14F-4D97-AF65-F5344CB8AC3E}">
        <p14:creationId xmlns:p14="http://schemas.microsoft.com/office/powerpoint/2010/main" val="14786251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Types of </a:t>
            </a:r>
            <a:r>
              <a:rPr lang="en-IN" dirty="0" smtClean="0">
                <a:sym typeface="+mn-ea"/>
              </a:rPr>
              <a:t>Agents</a:t>
            </a:r>
            <a:endParaRPr dirty="0" smtClean="0"/>
          </a:p>
        </p:txBody>
      </p:sp>
      <p:sp>
        <p:nvSpPr>
          <p:cNvPr id="3" name="Content Placeholder 2"/>
          <p:cNvSpPr>
            <a:spLocks noGrp="1"/>
          </p:cNvSpPr>
          <p:nvPr>
            <p:ph sz="quarter" idx="1"/>
          </p:nvPr>
        </p:nvSpPr>
        <p:spPr>
          <a:xfrm>
            <a:off x="233680" y="1589405"/>
            <a:ext cx="8778240" cy="4964430"/>
          </a:xfrm>
        </p:spPr>
        <p:txBody>
          <a:bodyPr/>
          <a:lstStyle/>
          <a:p>
            <a:pPr marL="0" indent="0" algn="ctr">
              <a:buNone/>
            </a:pPr>
            <a:r>
              <a:rPr lang="en-US" sz="2600" b="1" dirty="0">
                <a:solidFill>
                  <a:srgbClr val="D62A2A"/>
                </a:solidFill>
                <a:latin typeface="Times New Roman" panose="02020603050405020304" pitchFamily="18" charset="0"/>
                <a:cs typeface="Times New Roman" panose="02020603050405020304" pitchFamily="18" charset="0"/>
                <a:sym typeface="+mn-ea"/>
              </a:rPr>
              <a:t> 3. Goal based </a:t>
            </a:r>
            <a:endParaRPr lang="en-US" sz="2600" b="1" dirty="0">
              <a:solidFill>
                <a:srgbClr val="D62A2A"/>
              </a:solidFill>
              <a:latin typeface="Times New Roman" panose="02020603050405020304" pitchFamily="18" charset="0"/>
              <a:cs typeface="Times New Roman" panose="02020603050405020304" pitchFamily="18" charset="0"/>
            </a:endParaRPr>
          </a:p>
          <a:p>
            <a:r>
              <a:rPr lang="en-US" sz="2800" dirty="0">
                <a:solidFill>
                  <a:schemeClr val="accent5">
                    <a:lumMod val="75000"/>
                  </a:schemeClr>
                </a:solidFill>
              </a:rPr>
              <a:t># Goal-Based Agent Program for a Delivery </a:t>
            </a:r>
            <a:r>
              <a:rPr lang="en-US" sz="2800" dirty="0" smtClean="0">
                <a:solidFill>
                  <a:schemeClr val="accent5">
                    <a:lumMod val="75000"/>
                  </a:schemeClr>
                </a:solidFill>
              </a:rPr>
              <a:t>Robot</a:t>
            </a:r>
            <a:endParaRPr lang="en-US" sz="2800" dirty="0">
              <a:solidFill>
                <a:schemeClr val="accent5">
                  <a:lumMod val="75000"/>
                </a:schemeClr>
              </a:solidFill>
            </a:endParaRPr>
          </a:p>
          <a:p>
            <a:r>
              <a:rPr lang="en-US" sz="2800" dirty="0"/>
              <a:t>class </a:t>
            </a:r>
            <a:r>
              <a:rPr lang="en-US" sz="2800" dirty="0" err="1"/>
              <a:t>DeliveryRobotAgent</a:t>
            </a:r>
            <a:r>
              <a:rPr lang="en-US" sz="2800" dirty="0"/>
              <a:t>:</a:t>
            </a:r>
          </a:p>
          <a:p>
            <a:r>
              <a:rPr lang="en-US" sz="2800" dirty="0"/>
              <a:t>    </a:t>
            </a:r>
            <a:r>
              <a:rPr lang="en-US" sz="2800" dirty="0" err="1"/>
              <a:t>def</a:t>
            </a:r>
            <a:r>
              <a:rPr lang="en-US" sz="2800" dirty="0"/>
              <a:t> __</a:t>
            </a:r>
            <a:r>
              <a:rPr lang="en-US" sz="2800" dirty="0" err="1"/>
              <a:t>init</a:t>
            </a:r>
            <a:r>
              <a:rPr lang="en-US" sz="2800" dirty="0"/>
              <a:t>__(self, </a:t>
            </a:r>
            <a:r>
              <a:rPr lang="en-US" sz="2800" dirty="0" err="1"/>
              <a:t>current_location</a:t>
            </a:r>
            <a:r>
              <a:rPr lang="en-US" sz="2800" dirty="0"/>
              <a:t>, destination):</a:t>
            </a:r>
          </a:p>
          <a:p>
            <a:r>
              <a:rPr lang="en-US" sz="2800" dirty="0"/>
              <a:t>        </a:t>
            </a:r>
            <a:r>
              <a:rPr lang="en-US" sz="2800" dirty="0" err="1"/>
              <a:t>self.current_location</a:t>
            </a:r>
            <a:r>
              <a:rPr lang="en-US" sz="2800" dirty="0"/>
              <a:t> = </a:t>
            </a:r>
            <a:r>
              <a:rPr lang="en-US" sz="2800" dirty="0" err="1"/>
              <a:t>current_location</a:t>
            </a:r>
            <a:endParaRPr lang="en-US" sz="2800" dirty="0"/>
          </a:p>
          <a:p>
            <a:r>
              <a:rPr lang="en-US" sz="2800" dirty="0"/>
              <a:t>        </a:t>
            </a:r>
            <a:r>
              <a:rPr lang="en-US" sz="2800" dirty="0" err="1"/>
              <a:t>self.destination</a:t>
            </a:r>
            <a:r>
              <a:rPr lang="en-US" sz="2800" dirty="0"/>
              <a:t> = </a:t>
            </a:r>
            <a:r>
              <a:rPr lang="en-US" sz="2800" dirty="0" smtClean="0"/>
              <a:t>destination</a:t>
            </a:r>
            <a:endParaRPr lang="en-US" sz="2800" dirty="0"/>
          </a:p>
          <a:p>
            <a:r>
              <a:rPr lang="en-US" sz="2800" dirty="0"/>
              <a:t>    </a:t>
            </a:r>
            <a:r>
              <a:rPr lang="en-US" sz="2800" dirty="0" err="1"/>
              <a:t>def</a:t>
            </a:r>
            <a:r>
              <a:rPr lang="en-US" sz="2800" dirty="0"/>
              <a:t> </a:t>
            </a:r>
            <a:r>
              <a:rPr lang="en-US" sz="2800" dirty="0" err="1"/>
              <a:t>define_goals</a:t>
            </a:r>
            <a:r>
              <a:rPr lang="en-US" sz="2800" dirty="0"/>
              <a:t>(self):</a:t>
            </a:r>
          </a:p>
          <a:p>
            <a:r>
              <a:rPr lang="en-US" sz="2800" dirty="0">
                <a:solidFill>
                  <a:schemeClr val="accent5">
                    <a:lumMod val="75000"/>
                  </a:schemeClr>
                </a:solidFill>
              </a:rPr>
              <a:t>        # Define the goal of reaching the destination</a:t>
            </a:r>
          </a:p>
          <a:p>
            <a:r>
              <a:rPr lang="en-US" sz="2800" dirty="0"/>
              <a:t>        return </a:t>
            </a:r>
            <a:r>
              <a:rPr lang="en-US" sz="2800" dirty="0" err="1"/>
              <a:t>f"Reach</a:t>
            </a:r>
            <a:r>
              <a:rPr lang="en-US" sz="2800" dirty="0"/>
              <a:t> {</a:t>
            </a:r>
            <a:r>
              <a:rPr lang="en-US" sz="2800" dirty="0" err="1"/>
              <a:t>self.destination</a:t>
            </a:r>
            <a:r>
              <a:rPr lang="en-US" sz="2800" dirty="0"/>
              <a:t>}"</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67</a:t>
            </a:fld>
            <a:endParaRPr lang="en-US"/>
          </a:p>
        </p:txBody>
      </p:sp>
    </p:spTree>
    <p:extLst>
      <p:ext uri="{BB962C8B-B14F-4D97-AF65-F5344CB8AC3E}">
        <p14:creationId xmlns:p14="http://schemas.microsoft.com/office/powerpoint/2010/main" val="4724040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Types of </a:t>
            </a:r>
            <a:r>
              <a:rPr lang="en-IN" dirty="0" smtClean="0">
                <a:sym typeface="+mn-ea"/>
              </a:rPr>
              <a:t>Agents</a:t>
            </a:r>
            <a:endParaRPr dirty="0" smtClean="0"/>
          </a:p>
        </p:txBody>
      </p:sp>
      <p:sp>
        <p:nvSpPr>
          <p:cNvPr id="3" name="Content Placeholder 2"/>
          <p:cNvSpPr>
            <a:spLocks noGrp="1"/>
          </p:cNvSpPr>
          <p:nvPr>
            <p:ph sz="quarter" idx="1"/>
          </p:nvPr>
        </p:nvSpPr>
        <p:spPr>
          <a:xfrm>
            <a:off x="233680" y="1589405"/>
            <a:ext cx="8778240" cy="4964430"/>
          </a:xfrm>
        </p:spPr>
        <p:txBody>
          <a:bodyPr/>
          <a:lstStyle/>
          <a:p>
            <a:pPr marL="0" indent="0" algn="ctr">
              <a:buNone/>
            </a:pPr>
            <a:r>
              <a:rPr lang="en-US" sz="2600" b="1" dirty="0">
                <a:solidFill>
                  <a:srgbClr val="D62A2A"/>
                </a:solidFill>
                <a:latin typeface="Times New Roman" panose="02020603050405020304" pitchFamily="18" charset="0"/>
                <a:cs typeface="Times New Roman" panose="02020603050405020304" pitchFamily="18" charset="0"/>
                <a:sym typeface="+mn-ea"/>
              </a:rPr>
              <a:t> 3. Goal based </a:t>
            </a:r>
            <a:endParaRPr lang="en-US" sz="2600" b="1" dirty="0">
              <a:solidFill>
                <a:srgbClr val="D62A2A"/>
              </a:solidFill>
              <a:latin typeface="Times New Roman" panose="02020603050405020304" pitchFamily="18" charset="0"/>
              <a:cs typeface="Times New Roman" panose="02020603050405020304" pitchFamily="18" charset="0"/>
            </a:endParaRPr>
          </a:p>
          <a:p>
            <a:r>
              <a:rPr lang="en-US" sz="2800" dirty="0" err="1"/>
              <a:t>def</a:t>
            </a:r>
            <a:r>
              <a:rPr lang="en-US" sz="2800" dirty="0"/>
              <a:t> </a:t>
            </a:r>
            <a:r>
              <a:rPr lang="en-US" sz="2800" dirty="0" err="1"/>
              <a:t>plan_action_sequence</a:t>
            </a:r>
            <a:r>
              <a:rPr lang="en-US" sz="2800" dirty="0"/>
              <a:t>(self):</a:t>
            </a:r>
          </a:p>
          <a:p>
            <a:r>
              <a:rPr lang="en-US" sz="2800" dirty="0">
                <a:solidFill>
                  <a:schemeClr val="accent5">
                    <a:lumMod val="75000"/>
                  </a:schemeClr>
                </a:solidFill>
              </a:rPr>
              <a:t>        # Create a plan to move from the current location to the destination</a:t>
            </a:r>
          </a:p>
          <a:p>
            <a:r>
              <a:rPr lang="en-US" sz="2800" dirty="0">
                <a:solidFill>
                  <a:schemeClr val="accent5">
                    <a:lumMod val="75000"/>
                  </a:schemeClr>
                </a:solidFill>
              </a:rPr>
              <a:t>        # For simplicity, let's assume a grid-like environment</a:t>
            </a:r>
          </a:p>
          <a:p>
            <a:r>
              <a:rPr lang="en-US" sz="2800" dirty="0"/>
              <a:t>        actions = []</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68</a:t>
            </a:fld>
            <a:endParaRPr lang="en-US"/>
          </a:p>
        </p:txBody>
      </p:sp>
    </p:spTree>
    <p:extLst>
      <p:ext uri="{BB962C8B-B14F-4D97-AF65-F5344CB8AC3E}">
        <p14:creationId xmlns:p14="http://schemas.microsoft.com/office/powerpoint/2010/main" val="20154494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Types of </a:t>
            </a:r>
            <a:r>
              <a:rPr lang="en-IN" dirty="0" smtClean="0">
                <a:sym typeface="+mn-ea"/>
              </a:rPr>
              <a:t>Agents</a:t>
            </a:r>
            <a:endParaRPr dirty="0" smtClean="0"/>
          </a:p>
        </p:txBody>
      </p:sp>
      <p:sp>
        <p:nvSpPr>
          <p:cNvPr id="3" name="Content Placeholder 2"/>
          <p:cNvSpPr>
            <a:spLocks noGrp="1"/>
          </p:cNvSpPr>
          <p:nvPr>
            <p:ph sz="quarter" idx="1"/>
          </p:nvPr>
        </p:nvSpPr>
        <p:spPr>
          <a:xfrm>
            <a:off x="0" y="1589405"/>
            <a:ext cx="9372600" cy="4964430"/>
          </a:xfrm>
        </p:spPr>
        <p:txBody>
          <a:bodyPr/>
          <a:lstStyle/>
          <a:p>
            <a:pPr marL="0" indent="0" algn="ctr">
              <a:buNone/>
            </a:pPr>
            <a:r>
              <a:rPr lang="en-US" sz="2600" b="1" dirty="0">
                <a:solidFill>
                  <a:srgbClr val="D62A2A"/>
                </a:solidFill>
                <a:latin typeface="Times New Roman" panose="02020603050405020304" pitchFamily="18" charset="0"/>
                <a:cs typeface="Times New Roman" panose="02020603050405020304" pitchFamily="18" charset="0"/>
                <a:sym typeface="+mn-ea"/>
              </a:rPr>
              <a:t> 3. Goal based </a:t>
            </a:r>
            <a:endParaRPr lang="en-US" sz="2600" b="1" dirty="0">
              <a:solidFill>
                <a:srgbClr val="D62A2A"/>
              </a:solidFill>
              <a:latin typeface="Times New Roman" panose="02020603050405020304" pitchFamily="18" charset="0"/>
              <a:cs typeface="Times New Roman" panose="02020603050405020304" pitchFamily="18" charset="0"/>
            </a:endParaRPr>
          </a:p>
          <a:p>
            <a:r>
              <a:rPr lang="en-US" sz="2800" dirty="0"/>
              <a:t>while </a:t>
            </a:r>
            <a:r>
              <a:rPr lang="en-US" sz="2800" dirty="0" err="1"/>
              <a:t>self.current_location</a:t>
            </a:r>
            <a:r>
              <a:rPr lang="en-US" sz="2800" dirty="0"/>
              <a:t> != </a:t>
            </a:r>
            <a:r>
              <a:rPr lang="en-US" sz="2800" dirty="0" err="1"/>
              <a:t>self.destination</a:t>
            </a:r>
            <a:r>
              <a:rPr lang="en-US" sz="2800" dirty="0"/>
              <a:t>:</a:t>
            </a:r>
          </a:p>
          <a:p>
            <a:r>
              <a:rPr lang="en-US" sz="2800" dirty="0"/>
              <a:t>            if </a:t>
            </a:r>
            <a:r>
              <a:rPr lang="en-US" sz="2800" dirty="0" err="1"/>
              <a:t>self.current_location</a:t>
            </a:r>
            <a:r>
              <a:rPr lang="en-US" sz="2800" dirty="0"/>
              <a:t>[0] &lt; </a:t>
            </a:r>
            <a:r>
              <a:rPr lang="en-US" sz="2800" dirty="0" err="1"/>
              <a:t>self.destination</a:t>
            </a:r>
            <a:r>
              <a:rPr lang="en-US" sz="2800" dirty="0"/>
              <a:t>[0]:</a:t>
            </a:r>
          </a:p>
          <a:p>
            <a:r>
              <a:rPr lang="en-US" sz="2800" dirty="0"/>
              <a:t>                </a:t>
            </a:r>
            <a:r>
              <a:rPr lang="en-US" sz="2800" dirty="0" err="1"/>
              <a:t>actions.append</a:t>
            </a:r>
            <a:r>
              <a:rPr lang="en-US" sz="2800" dirty="0"/>
              <a:t>('Move right')</a:t>
            </a:r>
          </a:p>
          <a:p>
            <a:r>
              <a:rPr lang="en-US" sz="2800" dirty="0"/>
              <a:t>                </a:t>
            </a:r>
            <a:r>
              <a:rPr lang="en-US" sz="2800" dirty="0" err="1"/>
              <a:t>self.current_location</a:t>
            </a:r>
            <a:r>
              <a:rPr lang="en-US" sz="2800" dirty="0"/>
              <a:t> = (</a:t>
            </a:r>
            <a:r>
              <a:rPr lang="en-US" sz="2800" dirty="0" err="1"/>
              <a:t>self.current_location</a:t>
            </a:r>
            <a:r>
              <a:rPr lang="en-US" sz="2800" dirty="0"/>
              <a:t>[0] + 1, </a:t>
            </a:r>
            <a:r>
              <a:rPr lang="en-US" sz="2800" dirty="0" err="1"/>
              <a:t>self.current_location</a:t>
            </a:r>
            <a:r>
              <a:rPr lang="en-US" sz="2800" dirty="0"/>
              <a:t>[1])</a:t>
            </a:r>
          </a:p>
          <a:p>
            <a:r>
              <a:rPr lang="en-US" sz="2800" dirty="0"/>
              <a:t>            </a:t>
            </a:r>
            <a:r>
              <a:rPr lang="en-US" sz="2800" dirty="0" err="1"/>
              <a:t>elif</a:t>
            </a:r>
            <a:r>
              <a:rPr lang="en-US" sz="2800" dirty="0"/>
              <a:t> </a:t>
            </a:r>
            <a:r>
              <a:rPr lang="en-US" sz="2800" dirty="0" err="1"/>
              <a:t>self.current_location</a:t>
            </a:r>
            <a:r>
              <a:rPr lang="en-US" sz="2800" dirty="0"/>
              <a:t>[0] &gt; </a:t>
            </a:r>
            <a:r>
              <a:rPr lang="en-US" sz="2800" dirty="0" err="1"/>
              <a:t>self.destination</a:t>
            </a:r>
            <a:r>
              <a:rPr lang="en-US" sz="2800" dirty="0"/>
              <a:t>[0]:</a:t>
            </a:r>
          </a:p>
          <a:p>
            <a:r>
              <a:rPr lang="en-US" sz="2800" dirty="0"/>
              <a:t>                </a:t>
            </a:r>
            <a:r>
              <a:rPr lang="en-US" sz="2800" dirty="0" err="1"/>
              <a:t>actions.append</a:t>
            </a:r>
            <a:r>
              <a:rPr lang="en-US" sz="2800" dirty="0"/>
              <a:t>('Move left')</a:t>
            </a:r>
          </a:p>
          <a:p>
            <a:r>
              <a:rPr lang="en-US" sz="2800" dirty="0"/>
              <a:t>                </a:t>
            </a:r>
            <a:r>
              <a:rPr lang="en-US" sz="2800" dirty="0" err="1"/>
              <a:t>self.current_location</a:t>
            </a:r>
            <a:r>
              <a:rPr lang="en-US" sz="2800" dirty="0"/>
              <a:t> = (</a:t>
            </a:r>
            <a:r>
              <a:rPr lang="en-US" sz="2800" dirty="0" err="1"/>
              <a:t>self.current_location</a:t>
            </a:r>
            <a:r>
              <a:rPr lang="en-US" sz="2800" dirty="0"/>
              <a:t>[0] - 1, </a:t>
            </a:r>
            <a:r>
              <a:rPr lang="en-US" sz="2800" dirty="0" err="1"/>
              <a:t>self.current_location</a:t>
            </a:r>
            <a:r>
              <a:rPr lang="en-US" sz="2800" dirty="0"/>
              <a:t>[1])</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69</a:t>
            </a:fld>
            <a:endParaRPr lang="en-US"/>
          </a:p>
        </p:txBody>
      </p:sp>
    </p:spTree>
    <p:extLst>
      <p:ext uri="{BB962C8B-B14F-4D97-AF65-F5344CB8AC3E}">
        <p14:creationId xmlns:p14="http://schemas.microsoft.com/office/powerpoint/2010/main" val="3778103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 Introduction to AI</a:t>
            </a:r>
          </a:p>
        </p:txBody>
      </p:sp>
      <p:sp>
        <p:nvSpPr>
          <p:cNvPr id="3" name="Content Placeholder 2"/>
          <p:cNvSpPr>
            <a:spLocks noGrp="1"/>
          </p:cNvSpPr>
          <p:nvPr>
            <p:ph sz="quarter" idx="1"/>
          </p:nvPr>
        </p:nvSpPr>
        <p:spPr>
          <a:xfrm>
            <a:off x="309880" y="1589405"/>
            <a:ext cx="8601075" cy="4969510"/>
          </a:xfrm>
        </p:spPr>
        <p:txBody>
          <a:bodyPr/>
          <a:lstStyle/>
          <a:p>
            <a:r>
              <a:rPr lang="en-IN" sz="2600" dirty="0" smtClean="0"/>
              <a:t>D</a:t>
            </a:r>
            <a:r>
              <a:rPr sz="2600" dirty="0" smtClean="0"/>
              <a:t>efinitions of artificial intelligence, organized into four categories</a:t>
            </a:r>
            <a:r>
              <a:rPr lang="en-IN" sz="2600" dirty="0" smtClean="0"/>
              <a:t>:</a:t>
            </a:r>
          </a:p>
          <a:p>
            <a:pPr marL="0" lvl="0" indent="0" algn="just" hangingPunct="0">
              <a:buNone/>
            </a:pPr>
            <a:r>
              <a:rPr lang="en-US" sz="2600" dirty="0">
                <a:latin typeface="Times New Roman" panose="02020603050405020304" pitchFamily="18" charset="0"/>
                <a:cs typeface="Times New Roman" panose="02020603050405020304" pitchFamily="18" charset="0"/>
                <a:sym typeface="+mn-ea"/>
              </a:rPr>
              <a:t>1. System that reasons (thinks) like human</a:t>
            </a:r>
            <a:r>
              <a:rPr lang="en-US" sz="2600" b="1" dirty="0">
                <a:latin typeface="Times New Roman" panose="02020603050405020304" pitchFamily="18" charset="0"/>
                <a:cs typeface="Times New Roman" panose="02020603050405020304" pitchFamily="18" charset="0"/>
                <a:sym typeface="+mn-ea"/>
              </a:rPr>
              <a:t> </a:t>
            </a:r>
            <a:endParaRPr lang="en-US" sz="2600" b="1" dirty="0">
              <a:solidFill>
                <a:schemeClr val="tx1"/>
              </a:solidFill>
              <a:latin typeface="Times New Roman" panose="02020603050405020304" pitchFamily="18" charset="0"/>
              <a:cs typeface="Times New Roman" panose="02020603050405020304" pitchFamily="18" charset="0"/>
            </a:endParaRPr>
          </a:p>
          <a:p>
            <a:pPr marL="0" indent="0" algn="just" hangingPunct="0">
              <a:buNone/>
            </a:pPr>
            <a:r>
              <a:rPr lang="en-US" sz="2600" dirty="0">
                <a:latin typeface="Times New Roman" panose="02020603050405020304" pitchFamily="18" charset="0"/>
                <a:cs typeface="Times New Roman" panose="02020603050405020304" pitchFamily="18" charset="0"/>
                <a:sym typeface="+mn-ea"/>
              </a:rPr>
              <a:t>2. System that reasons (thinks) rationally</a:t>
            </a:r>
            <a:endParaRPr lang="en-US" sz="2600" dirty="0">
              <a:solidFill>
                <a:schemeClr val="tx1"/>
              </a:solidFill>
              <a:latin typeface="Times New Roman" panose="02020603050405020304" pitchFamily="18" charset="0"/>
              <a:cs typeface="Times New Roman" panose="02020603050405020304" pitchFamily="18" charset="0"/>
            </a:endParaRPr>
          </a:p>
          <a:p>
            <a:pPr marL="0" indent="0" algn="just" hangingPunct="0">
              <a:buNone/>
            </a:pPr>
            <a:r>
              <a:rPr lang="en-US" sz="2600" dirty="0">
                <a:latin typeface="Times New Roman" panose="02020603050405020304" pitchFamily="18" charset="0"/>
                <a:cs typeface="Times New Roman" panose="02020603050405020304" pitchFamily="18" charset="0"/>
                <a:sym typeface="+mn-ea"/>
              </a:rPr>
              <a:t>3. System that acts like human</a:t>
            </a:r>
            <a:endParaRPr lang="en-US" sz="2600" dirty="0">
              <a:solidFill>
                <a:schemeClr val="tx1"/>
              </a:solidFill>
              <a:latin typeface="Times New Roman" panose="02020603050405020304" pitchFamily="18" charset="0"/>
              <a:cs typeface="Times New Roman" panose="02020603050405020304" pitchFamily="18" charset="0"/>
            </a:endParaRPr>
          </a:p>
          <a:p>
            <a:pPr marL="0" indent="0" algn="just" hangingPunct="0">
              <a:buNone/>
            </a:pPr>
            <a:r>
              <a:rPr lang="en-US" sz="2600" dirty="0">
                <a:latin typeface="Times New Roman" panose="02020603050405020304" pitchFamily="18" charset="0"/>
                <a:cs typeface="Times New Roman" panose="02020603050405020304" pitchFamily="18" charset="0"/>
                <a:sym typeface="+mn-ea"/>
              </a:rPr>
              <a:t>4. System that acts rationally</a:t>
            </a:r>
            <a:endParaRPr lang="en-US" sz="2600" dirty="0">
              <a:solidFill>
                <a:schemeClr val="tx1"/>
              </a:solidFill>
              <a:latin typeface="Times New Roman" panose="02020603050405020304" pitchFamily="18" charset="0"/>
              <a:cs typeface="Times New Roman" panose="02020603050405020304" pitchFamily="18" charset="0"/>
            </a:endParaRPr>
          </a:p>
          <a:p>
            <a:endParaRPr lang="en-IN" sz="2600" dirty="0" smtClean="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Types of </a:t>
            </a:r>
            <a:r>
              <a:rPr lang="en-IN" dirty="0" smtClean="0">
                <a:sym typeface="+mn-ea"/>
              </a:rPr>
              <a:t>Agents</a:t>
            </a:r>
            <a:endParaRPr dirty="0" smtClean="0"/>
          </a:p>
        </p:txBody>
      </p:sp>
      <p:sp>
        <p:nvSpPr>
          <p:cNvPr id="3" name="Content Placeholder 2"/>
          <p:cNvSpPr>
            <a:spLocks noGrp="1"/>
          </p:cNvSpPr>
          <p:nvPr>
            <p:ph sz="quarter" idx="1"/>
          </p:nvPr>
        </p:nvSpPr>
        <p:spPr>
          <a:xfrm>
            <a:off x="0" y="1589405"/>
            <a:ext cx="9372600" cy="4964430"/>
          </a:xfrm>
        </p:spPr>
        <p:txBody>
          <a:bodyPr/>
          <a:lstStyle/>
          <a:p>
            <a:pPr marL="0" indent="0" algn="ctr">
              <a:buNone/>
            </a:pPr>
            <a:r>
              <a:rPr lang="en-US" sz="2600" b="1" dirty="0">
                <a:solidFill>
                  <a:srgbClr val="D62A2A"/>
                </a:solidFill>
                <a:latin typeface="Times New Roman" panose="02020603050405020304" pitchFamily="18" charset="0"/>
                <a:cs typeface="Times New Roman" panose="02020603050405020304" pitchFamily="18" charset="0"/>
                <a:sym typeface="+mn-ea"/>
              </a:rPr>
              <a:t> 3. Goal based </a:t>
            </a:r>
            <a:endParaRPr lang="en-US" sz="2600" b="1" dirty="0">
              <a:solidFill>
                <a:srgbClr val="D62A2A"/>
              </a:solidFill>
              <a:latin typeface="Times New Roman" panose="02020603050405020304" pitchFamily="18" charset="0"/>
              <a:cs typeface="Times New Roman" panose="02020603050405020304" pitchFamily="18" charset="0"/>
            </a:endParaRPr>
          </a:p>
          <a:p>
            <a:r>
              <a:rPr lang="en-US" sz="2800" dirty="0"/>
              <a:t> if </a:t>
            </a:r>
            <a:r>
              <a:rPr lang="en-US" sz="2800" dirty="0" err="1"/>
              <a:t>self.current_location</a:t>
            </a:r>
            <a:r>
              <a:rPr lang="en-US" sz="2800" dirty="0"/>
              <a:t>[1] &lt; </a:t>
            </a:r>
            <a:r>
              <a:rPr lang="en-US" sz="2800" dirty="0" err="1"/>
              <a:t>self.destination</a:t>
            </a:r>
            <a:r>
              <a:rPr lang="en-US" sz="2800" dirty="0"/>
              <a:t>[1]:</a:t>
            </a:r>
          </a:p>
          <a:p>
            <a:r>
              <a:rPr lang="en-US" sz="2800" dirty="0"/>
              <a:t>                </a:t>
            </a:r>
            <a:r>
              <a:rPr lang="en-US" sz="2800" dirty="0" err="1"/>
              <a:t>actions.append</a:t>
            </a:r>
            <a:r>
              <a:rPr lang="en-US" sz="2800" dirty="0"/>
              <a:t>('Move up')</a:t>
            </a:r>
          </a:p>
          <a:p>
            <a:r>
              <a:rPr lang="en-US" sz="2800" dirty="0"/>
              <a:t>                </a:t>
            </a:r>
            <a:r>
              <a:rPr lang="en-US" sz="2800" dirty="0" err="1"/>
              <a:t>self.current_location</a:t>
            </a:r>
            <a:r>
              <a:rPr lang="en-US" sz="2800" dirty="0"/>
              <a:t> = (</a:t>
            </a:r>
            <a:r>
              <a:rPr lang="en-US" sz="2800" dirty="0" err="1"/>
              <a:t>self.current_location</a:t>
            </a:r>
            <a:r>
              <a:rPr lang="en-US" sz="2800" dirty="0"/>
              <a:t>[0], </a:t>
            </a:r>
            <a:r>
              <a:rPr lang="en-US" sz="2800" dirty="0" err="1"/>
              <a:t>self.current_location</a:t>
            </a:r>
            <a:r>
              <a:rPr lang="en-US" sz="2800" dirty="0"/>
              <a:t>[1] + 1)</a:t>
            </a:r>
          </a:p>
          <a:p>
            <a:r>
              <a:rPr lang="en-US" sz="2800" dirty="0"/>
              <a:t>            </a:t>
            </a:r>
            <a:r>
              <a:rPr lang="en-US" sz="2800" dirty="0" err="1"/>
              <a:t>elif</a:t>
            </a:r>
            <a:r>
              <a:rPr lang="en-US" sz="2800" dirty="0"/>
              <a:t> </a:t>
            </a:r>
            <a:r>
              <a:rPr lang="en-US" sz="2800" dirty="0" err="1"/>
              <a:t>self.current_location</a:t>
            </a:r>
            <a:r>
              <a:rPr lang="en-US" sz="2800" dirty="0"/>
              <a:t>[1] &gt; </a:t>
            </a:r>
            <a:r>
              <a:rPr lang="en-US" sz="2800" dirty="0" err="1"/>
              <a:t>self.destination</a:t>
            </a:r>
            <a:r>
              <a:rPr lang="en-US" sz="2800" dirty="0"/>
              <a:t>[1]:</a:t>
            </a:r>
          </a:p>
          <a:p>
            <a:r>
              <a:rPr lang="en-US" sz="2800" dirty="0"/>
              <a:t>                </a:t>
            </a:r>
            <a:r>
              <a:rPr lang="en-US" sz="2800" dirty="0" err="1"/>
              <a:t>actions.append</a:t>
            </a:r>
            <a:r>
              <a:rPr lang="en-US" sz="2800" dirty="0"/>
              <a:t>('Move down')</a:t>
            </a:r>
          </a:p>
          <a:p>
            <a:r>
              <a:rPr lang="en-US" sz="2800" dirty="0"/>
              <a:t>                </a:t>
            </a:r>
            <a:r>
              <a:rPr lang="en-US" sz="2800" dirty="0" err="1"/>
              <a:t>self.current_location</a:t>
            </a:r>
            <a:r>
              <a:rPr lang="en-US" sz="2800" dirty="0"/>
              <a:t> = (</a:t>
            </a:r>
            <a:r>
              <a:rPr lang="en-US" sz="2800" dirty="0" err="1"/>
              <a:t>self.current_location</a:t>
            </a:r>
            <a:r>
              <a:rPr lang="en-US" sz="2800" dirty="0"/>
              <a:t>[0], </a:t>
            </a:r>
            <a:r>
              <a:rPr lang="en-US" sz="2800" dirty="0" err="1"/>
              <a:t>self.current_location</a:t>
            </a:r>
            <a:r>
              <a:rPr lang="en-US" sz="2800" dirty="0"/>
              <a:t>[1] - 1</a:t>
            </a:r>
            <a:r>
              <a:rPr lang="en-US" sz="2800" dirty="0" smtClean="0"/>
              <a:t>)</a:t>
            </a:r>
            <a:endParaRPr lang="en-US" sz="2800" dirty="0"/>
          </a:p>
          <a:p>
            <a:r>
              <a:rPr lang="en-US" sz="2800" dirty="0"/>
              <a:t>        return actions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70</a:t>
            </a:fld>
            <a:endParaRPr lang="en-US"/>
          </a:p>
        </p:txBody>
      </p:sp>
    </p:spTree>
    <p:extLst>
      <p:ext uri="{BB962C8B-B14F-4D97-AF65-F5344CB8AC3E}">
        <p14:creationId xmlns:p14="http://schemas.microsoft.com/office/powerpoint/2010/main" val="27066383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Types of </a:t>
            </a:r>
            <a:r>
              <a:rPr lang="en-IN" dirty="0" smtClean="0">
                <a:sym typeface="+mn-ea"/>
              </a:rPr>
              <a:t>Agents</a:t>
            </a:r>
            <a:endParaRPr dirty="0" smtClean="0"/>
          </a:p>
        </p:txBody>
      </p:sp>
      <p:sp>
        <p:nvSpPr>
          <p:cNvPr id="3" name="Content Placeholder 2"/>
          <p:cNvSpPr>
            <a:spLocks noGrp="1"/>
          </p:cNvSpPr>
          <p:nvPr>
            <p:ph sz="quarter" idx="1"/>
          </p:nvPr>
        </p:nvSpPr>
        <p:spPr>
          <a:xfrm>
            <a:off x="0" y="1589404"/>
            <a:ext cx="9372600" cy="5268595"/>
          </a:xfrm>
        </p:spPr>
        <p:txBody>
          <a:bodyPr/>
          <a:lstStyle/>
          <a:p>
            <a:pPr marL="0" indent="0" algn="ctr">
              <a:buNone/>
            </a:pPr>
            <a:r>
              <a:rPr lang="en-US" sz="2600" b="1" dirty="0">
                <a:solidFill>
                  <a:srgbClr val="D62A2A"/>
                </a:solidFill>
                <a:latin typeface="Times New Roman" panose="02020603050405020304" pitchFamily="18" charset="0"/>
                <a:cs typeface="Times New Roman" panose="02020603050405020304" pitchFamily="18" charset="0"/>
                <a:sym typeface="+mn-ea"/>
              </a:rPr>
              <a:t> 3. Goal based </a:t>
            </a:r>
            <a:endParaRPr lang="en-US" sz="2600" b="1" dirty="0">
              <a:solidFill>
                <a:srgbClr val="D62A2A"/>
              </a:solidFill>
              <a:latin typeface="Times New Roman" panose="02020603050405020304" pitchFamily="18" charset="0"/>
              <a:cs typeface="Times New Roman" panose="02020603050405020304" pitchFamily="18" charset="0"/>
            </a:endParaRPr>
          </a:p>
          <a:p>
            <a:r>
              <a:rPr lang="en-US" sz="2000" dirty="0" err="1"/>
              <a:t>def</a:t>
            </a:r>
            <a:r>
              <a:rPr lang="en-US" sz="2000" dirty="0"/>
              <a:t> </a:t>
            </a:r>
            <a:r>
              <a:rPr lang="en-US" sz="2000" dirty="0" err="1"/>
              <a:t>execute_action</a:t>
            </a:r>
            <a:r>
              <a:rPr lang="en-US" sz="2000" dirty="0"/>
              <a:t>(self, action):</a:t>
            </a:r>
          </a:p>
          <a:p>
            <a:r>
              <a:rPr lang="en-US" sz="2000" dirty="0">
                <a:solidFill>
                  <a:schemeClr val="accent5">
                    <a:lumMod val="75000"/>
                  </a:schemeClr>
                </a:solidFill>
              </a:rPr>
              <a:t>        # Execute the planned action</a:t>
            </a:r>
          </a:p>
          <a:p>
            <a:r>
              <a:rPr lang="en-US" sz="2000" dirty="0"/>
              <a:t>        print(</a:t>
            </a:r>
            <a:r>
              <a:rPr lang="en-US" sz="2000" dirty="0" err="1"/>
              <a:t>f"Executing</a:t>
            </a:r>
            <a:r>
              <a:rPr lang="en-US" sz="2000" dirty="0"/>
              <a:t>: {action</a:t>
            </a:r>
            <a:r>
              <a:rPr lang="en-US" sz="2000" dirty="0" smtClean="0"/>
              <a:t>}")</a:t>
            </a:r>
            <a:endParaRPr lang="en-US" sz="2000" dirty="0"/>
          </a:p>
          <a:p>
            <a:r>
              <a:rPr lang="en-US" sz="2000" dirty="0">
                <a:solidFill>
                  <a:schemeClr val="accent5">
                    <a:lumMod val="75000"/>
                  </a:schemeClr>
                </a:solidFill>
              </a:rPr>
              <a:t># Example Usage</a:t>
            </a:r>
          </a:p>
          <a:p>
            <a:r>
              <a:rPr lang="en-US" sz="2000" dirty="0" err="1"/>
              <a:t>robot_agent</a:t>
            </a:r>
            <a:r>
              <a:rPr lang="en-US" sz="2000" dirty="0"/>
              <a:t> = </a:t>
            </a:r>
            <a:r>
              <a:rPr lang="en-US" sz="2000" dirty="0" err="1"/>
              <a:t>DeliveryRobotAgent</a:t>
            </a:r>
            <a:r>
              <a:rPr lang="en-US" sz="2000" dirty="0"/>
              <a:t>(</a:t>
            </a:r>
            <a:r>
              <a:rPr lang="en-US" sz="2000" dirty="0" err="1"/>
              <a:t>current_location</a:t>
            </a:r>
            <a:r>
              <a:rPr lang="en-US" sz="2000" dirty="0"/>
              <a:t>=(0, 0), destination=(3, 2</a:t>
            </a:r>
            <a:r>
              <a:rPr lang="en-US" sz="2000" dirty="0" smtClean="0"/>
              <a:t>))</a:t>
            </a:r>
            <a:endParaRPr lang="en-US" sz="2000" dirty="0"/>
          </a:p>
          <a:p>
            <a:r>
              <a:rPr lang="en-US" sz="2000" dirty="0">
                <a:solidFill>
                  <a:schemeClr val="accent5">
                    <a:lumMod val="75000"/>
                  </a:schemeClr>
                </a:solidFill>
              </a:rPr>
              <a:t># Define the goal</a:t>
            </a:r>
          </a:p>
          <a:p>
            <a:r>
              <a:rPr lang="en-US" sz="2000" dirty="0"/>
              <a:t>goal = </a:t>
            </a:r>
            <a:r>
              <a:rPr lang="en-US" sz="2000" dirty="0" err="1"/>
              <a:t>robot_agent.define_goals</a:t>
            </a:r>
            <a:r>
              <a:rPr lang="en-US" sz="2000" dirty="0" smtClean="0"/>
              <a:t>()</a:t>
            </a:r>
          </a:p>
          <a:p>
            <a:r>
              <a:rPr lang="en-US" sz="2000" dirty="0" smtClean="0">
                <a:solidFill>
                  <a:schemeClr val="accent5">
                    <a:lumMod val="75000"/>
                  </a:schemeClr>
                </a:solidFill>
              </a:rPr>
              <a:t># </a:t>
            </a:r>
            <a:r>
              <a:rPr lang="en-US" sz="2000" dirty="0">
                <a:solidFill>
                  <a:schemeClr val="accent5">
                    <a:lumMod val="75000"/>
                  </a:schemeClr>
                </a:solidFill>
              </a:rPr>
              <a:t>Plan the action sequence</a:t>
            </a:r>
          </a:p>
          <a:p>
            <a:r>
              <a:rPr lang="en-US" sz="2000" dirty="0" err="1"/>
              <a:t>action_sequence</a:t>
            </a:r>
            <a:r>
              <a:rPr lang="en-US" sz="2000" dirty="0"/>
              <a:t> = </a:t>
            </a:r>
            <a:r>
              <a:rPr lang="en-US" sz="2000" dirty="0" err="1"/>
              <a:t>robot_agent.plan_action_sequence</a:t>
            </a:r>
            <a:r>
              <a:rPr lang="en-US" sz="2000" dirty="0" smtClean="0"/>
              <a:t>()</a:t>
            </a:r>
            <a:endParaRPr lang="en-US" sz="2000" dirty="0"/>
          </a:p>
          <a:p>
            <a:r>
              <a:rPr lang="en-US" sz="2000" dirty="0">
                <a:solidFill>
                  <a:schemeClr val="accent5">
                    <a:lumMod val="75000"/>
                  </a:schemeClr>
                </a:solidFill>
              </a:rPr>
              <a:t># Execute each action in the sequence</a:t>
            </a:r>
          </a:p>
          <a:p>
            <a:r>
              <a:rPr lang="en-US" sz="2000" dirty="0"/>
              <a:t>for action in </a:t>
            </a:r>
            <a:r>
              <a:rPr lang="en-US" sz="2000" dirty="0" err="1"/>
              <a:t>action_sequence</a:t>
            </a:r>
            <a:r>
              <a:rPr lang="en-US" sz="2000" dirty="0"/>
              <a:t>:</a:t>
            </a:r>
          </a:p>
          <a:p>
            <a:r>
              <a:rPr lang="en-US" sz="2000" dirty="0"/>
              <a:t>    </a:t>
            </a:r>
            <a:r>
              <a:rPr lang="en-US" sz="2000" dirty="0" err="1"/>
              <a:t>robot_agent.execute_action</a:t>
            </a:r>
            <a:r>
              <a:rPr lang="en-US" sz="2000" dirty="0"/>
              <a:t>(action)</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71</a:t>
            </a:fld>
            <a:endParaRPr lang="en-US"/>
          </a:p>
        </p:txBody>
      </p:sp>
    </p:spTree>
    <p:extLst>
      <p:ext uri="{BB962C8B-B14F-4D97-AF65-F5344CB8AC3E}">
        <p14:creationId xmlns:p14="http://schemas.microsoft.com/office/powerpoint/2010/main" val="5475034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Types of </a:t>
            </a:r>
            <a:r>
              <a:rPr lang="en-IN" dirty="0" smtClean="0">
                <a:sym typeface="+mn-ea"/>
              </a:rPr>
              <a:t>Agents</a:t>
            </a:r>
            <a:endParaRPr dirty="0" smtClean="0"/>
          </a:p>
        </p:txBody>
      </p:sp>
      <p:sp>
        <p:nvSpPr>
          <p:cNvPr id="3" name="Content Placeholder 2"/>
          <p:cNvSpPr>
            <a:spLocks noGrp="1"/>
          </p:cNvSpPr>
          <p:nvPr>
            <p:ph sz="quarter" idx="1"/>
          </p:nvPr>
        </p:nvSpPr>
        <p:spPr>
          <a:xfrm>
            <a:off x="0" y="1589404"/>
            <a:ext cx="9372600" cy="5268595"/>
          </a:xfrm>
        </p:spPr>
        <p:txBody>
          <a:bodyPr/>
          <a:lstStyle/>
          <a:p>
            <a:pPr marL="0" indent="0" algn="ctr">
              <a:buNone/>
            </a:pPr>
            <a:r>
              <a:rPr lang="en-US" sz="2600" b="1" dirty="0">
                <a:solidFill>
                  <a:srgbClr val="D62A2A"/>
                </a:solidFill>
                <a:latin typeface="Times New Roman" panose="02020603050405020304" pitchFamily="18" charset="0"/>
                <a:cs typeface="Times New Roman" panose="02020603050405020304" pitchFamily="18" charset="0"/>
                <a:sym typeface="+mn-ea"/>
              </a:rPr>
              <a:t> 3. Goal based </a:t>
            </a:r>
          </a:p>
          <a:p>
            <a:r>
              <a:rPr lang="en-US" sz="2400" dirty="0" smtClean="0"/>
              <a:t>In </a:t>
            </a:r>
            <a:r>
              <a:rPr lang="en-US" sz="2400" dirty="0"/>
              <a:t>this example, the </a:t>
            </a:r>
            <a:r>
              <a:rPr lang="en-US" sz="2400" dirty="0" smtClean="0"/>
              <a:t>‘</a:t>
            </a:r>
            <a:r>
              <a:rPr lang="en-US" sz="2400" dirty="0" err="1" smtClean="0"/>
              <a:t>DeliveryRobotAgent</a:t>
            </a:r>
            <a:r>
              <a:rPr lang="en-US" sz="2400" dirty="0" smtClean="0"/>
              <a:t>’ </a:t>
            </a:r>
            <a:r>
              <a:rPr lang="en-US" sz="2400" dirty="0"/>
              <a:t>defines a goal of reaching a destination. It then plans a sequence of actions to move from the current location to the destination using simple grid-based movements (move left/right/up/down). The agent executes each action in the sequence until it reaches the goal.</a:t>
            </a:r>
          </a:p>
          <a:p>
            <a:endParaRPr lang="en-US" sz="2400" dirty="0"/>
          </a:p>
          <a:p>
            <a:r>
              <a:rPr lang="en-US" sz="2400" dirty="0"/>
              <a:t>This showcases the basic structure of a goal-based agent, where the agent plans and executes actions to achieve a predefined goal. In more complex scenarios, the planning process might involve more sophisticated algorithms, and the goals could be dynamically adjusted based on the environment's changing conditions.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72</a:t>
            </a:fld>
            <a:endParaRPr lang="en-US"/>
          </a:p>
        </p:txBody>
      </p:sp>
    </p:spTree>
    <p:extLst>
      <p:ext uri="{BB962C8B-B14F-4D97-AF65-F5344CB8AC3E}">
        <p14:creationId xmlns:p14="http://schemas.microsoft.com/office/powerpoint/2010/main" val="31544970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Types of </a:t>
            </a:r>
            <a:r>
              <a:rPr lang="en-IN" dirty="0" smtClean="0">
                <a:sym typeface="+mn-ea"/>
              </a:rPr>
              <a:t>Agents</a:t>
            </a:r>
            <a:endParaRPr dirty="0" smtClean="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73</a:t>
            </a:fld>
            <a:endParaRPr lang="en-US"/>
          </a:p>
        </p:txBody>
      </p:sp>
      <p:pic>
        <p:nvPicPr>
          <p:cNvPr id="4" name="Content Placeholder 3"/>
          <p:cNvPicPr>
            <a:picLocks noGrp="1" noChangeAspect="1"/>
          </p:cNvPicPr>
          <p:nvPr>
            <p:ph sz="quarter" idx="1"/>
          </p:nvPr>
        </p:nvPicPr>
        <p:blipFill>
          <a:blip r:embed="rId3"/>
          <a:stretch>
            <a:fillRect/>
          </a:stretch>
        </p:blipFill>
        <p:spPr>
          <a:xfrm>
            <a:off x="1045845" y="2275840"/>
            <a:ext cx="7153275" cy="3590925"/>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Types of </a:t>
            </a:r>
            <a:r>
              <a:rPr lang="en-IN" dirty="0" smtClean="0">
                <a:sym typeface="+mn-ea"/>
              </a:rPr>
              <a:t>Agents</a:t>
            </a:r>
            <a:endParaRPr dirty="0" smtClean="0"/>
          </a:p>
        </p:txBody>
      </p:sp>
      <p:sp>
        <p:nvSpPr>
          <p:cNvPr id="3" name="Content Placeholder 2"/>
          <p:cNvSpPr>
            <a:spLocks noGrp="1"/>
          </p:cNvSpPr>
          <p:nvPr>
            <p:ph sz="quarter" idx="1"/>
          </p:nvPr>
        </p:nvSpPr>
        <p:spPr>
          <a:xfrm>
            <a:off x="44450" y="1589405"/>
            <a:ext cx="9039860" cy="5161280"/>
          </a:xfrm>
        </p:spPr>
        <p:txBody>
          <a:bodyPr/>
          <a:lstStyle/>
          <a:p>
            <a:pPr marL="0" indent="0" algn="ctr">
              <a:buNone/>
            </a:pPr>
            <a:r>
              <a:rPr lang="en-US" sz="2600" b="1" dirty="0">
                <a:solidFill>
                  <a:srgbClr val="D62A2A"/>
                </a:solidFill>
                <a:latin typeface="Times New Roman" panose="02020603050405020304" pitchFamily="18" charset="0"/>
                <a:cs typeface="Times New Roman" panose="02020603050405020304" pitchFamily="18" charset="0"/>
                <a:sym typeface="+mn-ea"/>
              </a:rPr>
              <a:t>4. Utility based agent</a:t>
            </a:r>
            <a:endParaRPr lang="en-US" sz="2600" b="1" dirty="0">
              <a:solidFill>
                <a:srgbClr val="D62A2A"/>
              </a:solidFill>
              <a:latin typeface="Times New Roman" panose="02020603050405020304" pitchFamily="18" charset="0"/>
              <a:cs typeface="Times New Roman" panose="02020603050405020304" pitchFamily="18" charset="0"/>
            </a:endParaRPr>
          </a:p>
          <a:p>
            <a:r>
              <a:rPr lang="en-US" sz="2800" dirty="0"/>
              <a:t>A utility-based agent is an artificial intelligence agent that makes decisions by considering the utility or desirability of different actions. The agent evaluates the outcomes of various actions and selects the one with the highest expected utility. Utility is a measure of the desirability or satisfaction associated with achieving a particular state or outcome.</a:t>
            </a:r>
            <a:endParaRPr sz="2600" dirty="0" smtClean="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Types of </a:t>
            </a:r>
            <a:r>
              <a:rPr lang="en-IN" dirty="0" smtClean="0">
                <a:sym typeface="+mn-ea"/>
              </a:rPr>
              <a:t>Agents</a:t>
            </a:r>
            <a:endParaRPr dirty="0" smtClean="0"/>
          </a:p>
        </p:txBody>
      </p:sp>
      <p:sp>
        <p:nvSpPr>
          <p:cNvPr id="3" name="Content Placeholder 2"/>
          <p:cNvSpPr>
            <a:spLocks noGrp="1"/>
          </p:cNvSpPr>
          <p:nvPr>
            <p:ph sz="quarter" idx="1"/>
          </p:nvPr>
        </p:nvSpPr>
        <p:spPr>
          <a:xfrm>
            <a:off x="0" y="1589404"/>
            <a:ext cx="9372600" cy="5268595"/>
          </a:xfrm>
        </p:spPr>
        <p:txBody>
          <a:bodyPr/>
          <a:lstStyle/>
          <a:p>
            <a:pPr marL="0" indent="0" algn="ctr">
              <a:buNone/>
            </a:pPr>
            <a:r>
              <a:rPr lang="en-US" sz="2600" b="1" dirty="0">
                <a:solidFill>
                  <a:srgbClr val="D62A2A"/>
                </a:solidFill>
                <a:latin typeface="Times New Roman" panose="02020603050405020304" pitchFamily="18" charset="0"/>
                <a:cs typeface="Times New Roman" panose="02020603050405020304" pitchFamily="18" charset="0"/>
                <a:sym typeface="+mn-ea"/>
              </a:rPr>
              <a:t>4. Utility based agent</a:t>
            </a:r>
            <a:endParaRPr lang="en-US" sz="2600" b="1" dirty="0">
              <a:solidFill>
                <a:srgbClr val="D62A2A"/>
              </a:solidFill>
              <a:latin typeface="Times New Roman" panose="02020603050405020304" pitchFamily="18" charset="0"/>
              <a:cs typeface="Times New Roman" panose="02020603050405020304" pitchFamily="18" charset="0"/>
            </a:endParaRPr>
          </a:p>
          <a:p>
            <a:r>
              <a:rPr lang="en-US" sz="2400" b="1" dirty="0" smtClean="0"/>
              <a:t>Utility-Based </a:t>
            </a:r>
            <a:r>
              <a:rPr lang="en-US" sz="2400" b="1" dirty="0"/>
              <a:t>Agent Program:</a:t>
            </a:r>
          </a:p>
          <a:p>
            <a:r>
              <a:rPr lang="en-US" sz="2400" b="1" dirty="0"/>
              <a:t>Define Utility Function:</a:t>
            </a:r>
            <a:r>
              <a:rPr lang="en-US" sz="2400" dirty="0"/>
              <a:t> Specify a utility function that assigns a numerical value to each possible state or outcome, indicating its desirability.</a:t>
            </a:r>
          </a:p>
          <a:p>
            <a:r>
              <a:rPr lang="en-US" sz="2400" b="1" dirty="0"/>
              <a:t>Evaluate Actions:</a:t>
            </a:r>
            <a:r>
              <a:rPr lang="en-US" sz="2400" dirty="0"/>
              <a:t> For each possible action, estimate the expected utility by considering the potential outcomes and their associated utilities.</a:t>
            </a:r>
          </a:p>
          <a:p>
            <a:r>
              <a:rPr lang="en-US" sz="2400" b="1" dirty="0"/>
              <a:t>Decision Making:</a:t>
            </a:r>
            <a:r>
              <a:rPr lang="en-US" sz="2400" dirty="0"/>
              <a:t> Select the action with the highest expected utility.</a:t>
            </a:r>
          </a:p>
          <a:p>
            <a:r>
              <a:rPr lang="en-US" sz="2400" b="1" dirty="0"/>
              <a:t>Actuators:</a:t>
            </a:r>
            <a:r>
              <a:rPr lang="en-US" sz="2400" dirty="0"/>
              <a:t> Execute the chosen action.</a:t>
            </a:r>
          </a:p>
          <a:p>
            <a:r>
              <a:rPr lang="en-US" sz="2400" b="1" dirty="0"/>
              <a:t>Example:</a:t>
            </a:r>
          </a:p>
          <a:p>
            <a:r>
              <a:rPr lang="en-US" sz="2400" dirty="0" smtClean="0"/>
              <a:t>Consider </a:t>
            </a:r>
            <a:r>
              <a:rPr lang="en-US" sz="2400" dirty="0"/>
              <a:t>a simple utility-based agent for a restaurant recommendation system. The goal is to recommend a restaurant to a user based on their preferences for cuisine, price, and distance.</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75</a:t>
            </a:fld>
            <a:endParaRPr lang="en-US"/>
          </a:p>
        </p:txBody>
      </p:sp>
    </p:spTree>
    <p:extLst>
      <p:ext uri="{BB962C8B-B14F-4D97-AF65-F5344CB8AC3E}">
        <p14:creationId xmlns:p14="http://schemas.microsoft.com/office/powerpoint/2010/main" val="37392227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Types of </a:t>
            </a:r>
            <a:r>
              <a:rPr lang="en-IN" dirty="0" smtClean="0">
                <a:sym typeface="+mn-ea"/>
              </a:rPr>
              <a:t>Agents</a:t>
            </a:r>
            <a:endParaRPr dirty="0" smtClean="0"/>
          </a:p>
        </p:txBody>
      </p:sp>
      <p:sp>
        <p:nvSpPr>
          <p:cNvPr id="3" name="Content Placeholder 2"/>
          <p:cNvSpPr>
            <a:spLocks noGrp="1"/>
          </p:cNvSpPr>
          <p:nvPr>
            <p:ph sz="quarter" idx="1"/>
          </p:nvPr>
        </p:nvSpPr>
        <p:spPr>
          <a:xfrm>
            <a:off x="0" y="1589404"/>
            <a:ext cx="9372600" cy="5268595"/>
          </a:xfrm>
        </p:spPr>
        <p:txBody>
          <a:bodyPr/>
          <a:lstStyle/>
          <a:p>
            <a:pPr marL="0" indent="0" algn="ctr">
              <a:buNone/>
            </a:pPr>
            <a:r>
              <a:rPr lang="en-US" sz="2600" b="1" dirty="0">
                <a:solidFill>
                  <a:srgbClr val="D62A2A"/>
                </a:solidFill>
                <a:latin typeface="Times New Roman" panose="02020603050405020304" pitchFamily="18" charset="0"/>
                <a:cs typeface="Times New Roman" panose="02020603050405020304" pitchFamily="18" charset="0"/>
                <a:sym typeface="+mn-ea"/>
              </a:rPr>
              <a:t> 4. Utility based agent</a:t>
            </a:r>
            <a:endParaRPr lang="en-US" sz="2600" b="1" dirty="0">
              <a:solidFill>
                <a:srgbClr val="D62A2A"/>
              </a:solidFill>
              <a:latin typeface="Times New Roman" panose="02020603050405020304" pitchFamily="18" charset="0"/>
              <a:cs typeface="Times New Roman" panose="02020603050405020304" pitchFamily="18" charset="0"/>
            </a:endParaRPr>
          </a:p>
          <a:p>
            <a:r>
              <a:rPr lang="en-US" sz="2400" b="1" dirty="0" smtClean="0"/>
              <a:t>Utility-Based </a:t>
            </a:r>
            <a:r>
              <a:rPr lang="en-US" sz="2400" b="1" dirty="0"/>
              <a:t>Agent Program:</a:t>
            </a:r>
          </a:p>
          <a:p>
            <a:r>
              <a:rPr lang="en-US" sz="2400" b="1" dirty="0"/>
              <a:t>Define Utility Function:</a:t>
            </a:r>
            <a:r>
              <a:rPr lang="en-US" sz="2400" dirty="0"/>
              <a:t> Specify a utility function that assigns a numerical value to each possible state or outcome, indicating its desirability.</a:t>
            </a:r>
          </a:p>
          <a:p>
            <a:r>
              <a:rPr lang="en-US" sz="2400" b="1" dirty="0"/>
              <a:t>Evaluate Actions:</a:t>
            </a:r>
            <a:r>
              <a:rPr lang="en-US" sz="2400" dirty="0"/>
              <a:t> For each possible action, estimate the expected utility by considering the potential outcomes and their associated utilities.</a:t>
            </a:r>
          </a:p>
          <a:p>
            <a:r>
              <a:rPr lang="en-US" sz="2400" b="1" dirty="0"/>
              <a:t>Decision Making:</a:t>
            </a:r>
            <a:r>
              <a:rPr lang="en-US" sz="2400" dirty="0"/>
              <a:t> Select the action with the highest expected utility.</a:t>
            </a:r>
          </a:p>
          <a:p>
            <a:r>
              <a:rPr lang="en-US" sz="2400" b="1" dirty="0"/>
              <a:t>Actuators:</a:t>
            </a:r>
            <a:r>
              <a:rPr lang="en-US" sz="2400" dirty="0"/>
              <a:t> Execute the chosen action</a:t>
            </a:r>
            <a:r>
              <a:rPr lang="en-US" sz="2400" dirty="0" smtClean="0"/>
              <a:t>.</a:t>
            </a:r>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76</a:t>
            </a:fld>
            <a:endParaRPr lang="en-US"/>
          </a:p>
        </p:txBody>
      </p:sp>
    </p:spTree>
    <p:extLst>
      <p:ext uri="{BB962C8B-B14F-4D97-AF65-F5344CB8AC3E}">
        <p14:creationId xmlns:p14="http://schemas.microsoft.com/office/powerpoint/2010/main" val="11207059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Types of </a:t>
            </a:r>
            <a:r>
              <a:rPr lang="en-IN" dirty="0" smtClean="0">
                <a:sym typeface="+mn-ea"/>
              </a:rPr>
              <a:t>Agents</a:t>
            </a:r>
            <a:endParaRPr dirty="0" smtClean="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77</a:t>
            </a:fld>
            <a:endParaRPr lang="en-US"/>
          </a:p>
        </p:txBody>
      </p:sp>
      <p:pic>
        <p:nvPicPr>
          <p:cNvPr id="4" name="Content Placeholder 3"/>
          <p:cNvPicPr>
            <a:picLocks noGrp="1" noChangeAspect="1"/>
          </p:cNvPicPr>
          <p:nvPr>
            <p:ph sz="quarter" idx="1"/>
          </p:nvPr>
        </p:nvPicPr>
        <p:blipFill>
          <a:blip r:embed="rId3"/>
          <a:stretch>
            <a:fillRect/>
          </a:stretch>
        </p:blipFill>
        <p:spPr>
          <a:xfrm>
            <a:off x="301625" y="2364740"/>
            <a:ext cx="8524875" cy="3609975"/>
          </a:xfrm>
          <a:prstGeom prst="rect">
            <a:avLst/>
          </a:prstGeo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sym typeface="+mn-ea"/>
              </a:rPr>
              <a:t>Types of </a:t>
            </a:r>
            <a:r>
              <a:rPr lang="en-IN" dirty="0" smtClean="0">
                <a:sym typeface="+mn-ea"/>
              </a:rPr>
              <a:t>Agents</a:t>
            </a:r>
            <a:endParaRPr dirty="0" smtClean="0"/>
          </a:p>
        </p:txBody>
      </p:sp>
      <p:sp>
        <p:nvSpPr>
          <p:cNvPr id="3" name="Content Placeholder 2"/>
          <p:cNvSpPr>
            <a:spLocks noGrp="1"/>
          </p:cNvSpPr>
          <p:nvPr>
            <p:ph sz="quarter" idx="1"/>
          </p:nvPr>
        </p:nvSpPr>
        <p:spPr>
          <a:xfrm>
            <a:off x="44450" y="1589405"/>
            <a:ext cx="9039860" cy="5161280"/>
          </a:xfrm>
        </p:spPr>
        <p:txBody>
          <a:bodyPr/>
          <a:lstStyle/>
          <a:p>
            <a:pPr marL="0" indent="0" algn="ctr">
              <a:buNone/>
            </a:pPr>
            <a:r>
              <a:rPr lang="en-US" sz="2600" b="1" dirty="0">
                <a:solidFill>
                  <a:srgbClr val="D62A2A"/>
                </a:solidFill>
                <a:latin typeface="Times New Roman" panose="02020603050405020304" pitchFamily="18" charset="0"/>
                <a:cs typeface="Times New Roman" panose="02020603050405020304" pitchFamily="18" charset="0"/>
                <a:sym typeface="+mn-ea"/>
              </a:rPr>
              <a:t>5. Learning agent</a:t>
            </a:r>
            <a:endParaRPr lang="en-US" sz="2600" b="1" dirty="0">
              <a:solidFill>
                <a:srgbClr val="D62A2A"/>
              </a:solidFill>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sym typeface="+mn-ea"/>
              </a:rPr>
              <a:t>By actively exploring and experimenting with their environment, the most powerful agents are able to learn. </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sym typeface="+mn-ea"/>
              </a:rPr>
              <a:t>A learning agent can be further divided into the four conceptual components </a:t>
            </a:r>
            <a:endParaRPr lang="en-US" sz="2600" dirty="0">
              <a:latin typeface="Times New Roman" panose="02020603050405020304" pitchFamily="18" charset="0"/>
              <a:cs typeface="Times New Roman" panose="02020603050405020304" pitchFamily="18" charset="0"/>
            </a:endParaRPr>
          </a:p>
          <a:p>
            <a:endParaRPr sz="2600" dirty="0" smtClean="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78</a:t>
            </a:fld>
            <a:endParaRPr lang="en-US"/>
          </a:p>
        </p:txBody>
      </p:sp>
      <p:pic>
        <p:nvPicPr>
          <p:cNvPr id="5122" name="Picture 25"/>
          <p:cNvPicPr>
            <a:picLocks noChangeAspect="1" noChangeArrowheads="1"/>
          </p:cNvPicPr>
          <p:nvPr/>
        </p:nvPicPr>
        <p:blipFill>
          <a:blip r:embed="rId3"/>
          <a:srcRect/>
          <a:stretch>
            <a:fillRect/>
          </a:stretch>
        </p:blipFill>
        <p:spPr bwMode="auto">
          <a:xfrm>
            <a:off x="2057400" y="3388995"/>
            <a:ext cx="6848475" cy="33616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 Introduction to AI</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8</a:t>
            </a:fld>
            <a:endParaRPr lang="en-US"/>
          </a:p>
        </p:txBody>
      </p:sp>
      <p:pic>
        <p:nvPicPr>
          <p:cNvPr id="4" name="Content Placeholder 3"/>
          <p:cNvPicPr>
            <a:picLocks noGrp="1" noChangeAspect="1"/>
          </p:cNvPicPr>
          <p:nvPr>
            <p:ph sz="quarter" idx="1"/>
          </p:nvPr>
        </p:nvPicPr>
        <p:blipFill>
          <a:blip r:embed="rId3"/>
          <a:stretch>
            <a:fillRect/>
          </a:stretch>
        </p:blipFill>
        <p:spPr>
          <a:xfrm>
            <a:off x="970280" y="1589405"/>
            <a:ext cx="7279005" cy="496951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 Introduction to AI</a:t>
            </a:r>
          </a:p>
        </p:txBody>
      </p:sp>
      <p:sp>
        <p:nvSpPr>
          <p:cNvPr id="3" name="Content Placeholder 2"/>
          <p:cNvSpPr>
            <a:spLocks noGrp="1"/>
          </p:cNvSpPr>
          <p:nvPr>
            <p:ph sz="quarter" idx="1"/>
          </p:nvPr>
        </p:nvSpPr>
        <p:spPr>
          <a:xfrm>
            <a:off x="309880" y="1589405"/>
            <a:ext cx="8601075" cy="4969510"/>
          </a:xfrm>
        </p:spPr>
        <p:txBody>
          <a:bodyPr/>
          <a:lstStyle/>
          <a:p>
            <a:r>
              <a:rPr sz="2600" dirty="0" smtClean="0"/>
              <a:t>The Turing Test approach</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9</a:t>
            </a:fld>
            <a:endParaRPr lang="en-US"/>
          </a:p>
        </p:txBody>
      </p:sp>
      <p:pic>
        <p:nvPicPr>
          <p:cNvPr id="4" name="Picture 3"/>
          <p:cNvPicPr>
            <a:picLocks noChangeAspect="1"/>
          </p:cNvPicPr>
          <p:nvPr/>
        </p:nvPicPr>
        <p:blipFill>
          <a:blip r:embed="rId3"/>
          <a:stretch>
            <a:fillRect/>
          </a:stretch>
        </p:blipFill>
        <p:spPr>
          <a:xfrm>
            <a:off x="2077720" y="2362200"/>
            <a:ext cx="4988560" cy="3742055"/>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346</TotalTime>
  <Words>5850</Words>
  <Application>Microsoft Office PowerPoint</Application>
  <PresentationFormat>On-screen Show (4:3)</PresentationFormat>
  <Paragraphs>616</Paragraphs>
  <Slides>78</Slides>
  <Notes>74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Calibri</vt:lpstr>
      <vt:lpstr>Times New Roman</vt:lpstr>
      <vt:lpstr>Tw Cen MT</vt:lpstr>
      <vt:lpstr>Wingdings</vt:lpstr>
      <vt:lpstr>Wingdings 2</vt:lpstr>
      <vt:lpstr>Theme2</vt:lpstr>
      <vt:lpstr>ITDO6014 aI AND DS-1</vt:lpstr>
      <vt:lpstr>Course Objectives</vt:lpstr>
      <vt:lpstr>Course Outcomes </vt:lpstr>
      <vt:lpstr>Grading</vt:lpstr>
      <vt:lpstr>Grading</vt:lpstr>
      <vt:lpstr> Introduction to AI</vt:lpstr>
      <vt:lpstr> Introduction to AI</vt:lpstr>
      <vt:lpstr> Introduction to AI</vt:lpstr>
      <vt:lpstr> Introduction to AI</vt:lpstr>
      <vt:lpstr> Introduction to AI</vt:lpstr>
      <vt:lpstr> Introduction to AI</vt:lpstr>
      <vt:lpstr> Introduction to AI</vt:lpstr>
      <vt:lpstr>History of AI</vt:lpstr>
      <vt:lpstr>Branches of AI</vt:lpstr>
      <vt:lpstr>AI Programming</vt:lpstr>
      <vt:lpstr>AI Agent</vt:lpstr>
      <vt:lpstr>AI Agent</vt:lpstr>
      <vt:lpstr>AI Agent</vt:lpstr>
      <vt:lpstr>AI Agent</vt:lpstr>
      <vt:lpstr>AI Agent</vt:lpstr>
      <vt:lpstr>Properties of task environments</vt:lpstr>
      <vt:lpstr>Properties of task environments</vt:lpstr>
      <vt:lpstr>Properties of task environments</vt:lpstr>
      <vt:lpstr>Properties of task environments</vt:lpstr>
      <vt:lpstr>Properties of task environments</vt:lpstr>
      <vt:lpstr>Properties of task environments</vt:lpstr>
      <vt:lpstr>Properties of task environments</vt:lpstr>
      <vt:lpstr>Properties of task environments</vt:lpstr>
      <vt:lpstr>Properties of task environments</vt:lpstr>
      <vt:lpstr>Properties of task environments</vt:lpstr>
      <vt:lpstr>Properties of task environments</vt:lpstr>
      <vt:lpstr>Properties of task environments</vt:lpstr>
      <vt:lpstr>Properties of task environments</vt:lpstr>
      <vt:lpstr>Properties of task environments</vt:lpstr>
      <vt:lpstr>Properties of task environments</vt:lpstr>
      <vt:lpstr>Properties of task environments</vt:lpstr>
      <vt:lpstr>Properties of task environments</vt:lpstr>
      <vt:lpstr>Properties of task environments</vt:lpstr>
      <vt:lpstr>Properties of task environments</vt:lpstr>
      <vt:lpstr>Properties of task environments</vt:lpstr>
      <vt:lpstr>Properties of task environments</vt:lpstr>
      <vt:lpstr>Properties of task environments</vt:lpstr>
      <vt:lpstr>Properties of task environments</vt:lpstr>
      <vt:lpstr>Properties of task environments</vt:lpstr>
      <vt:lpstr>Properties of task environments</vt:lpstr>
      <vt:lpstr>Properties of task environments</vt:lpstr>
      <vt:lpstr>Properties of task environments</vt:lpstr>
      <vt:lpstr>Types of Agents</vt:lpstr>
      <vt:lpstr>Types of Agents</vt:lpstr>
      <vt:lpstr>Types of Agents</vt:lpstr>
      <vt:lpstr>Types of Agents</vt:lpstr>
      <vt:lpstr>Types of Agents</vt:lpstr>
      <vt:lpstr>Types of Agents</vt:lpstr>
      <vt:lpstr>Types of Agents</vt:lpstr>
      <vt:lpstr>Types of Agents</vt:lpstr>
      <vt:lpstr>Types of Agents</vt:lpstr>
      <vt:lpstr>Types of Agents</vt:lpstr>
      <vt:lpstr>Types of Agents</vt:lpstr>
      <vt:lpstr>Types of Agents</vt:lpstr>
      <vt:lpstr>Types of Agents</vt:lpstr>
      <vt:lpstr>Types of Agents</vt:lpstr>
      <vt:lpstr>Types of Agents</vt:lpstr>
      <vt:lpstr>Types of Agents</vt:lpstr>
      <vt:lpstr>Types of Agents</vt:lpstr>
      <vt:lpstr>Types of Agents</vt:lpstr>
      <vt:lpstr>Types of Agents</vt:lpstr>
      <vt:lpstr>Types of Agents</vt:lpstr>
      <vt:lpstr>Types of Agents</vt:lpstr>
      <vt:lpstr>Types of Agents</vt:lpstr>
      <vt:lpstr>Types of Agents</vt:lpstr>
      <vt:lpstr>Types of Agents</vt:lpstr>
      <vt:lpstr>Types of Agents</vt:lpstr>
      <vt:lpstr>Types of Agents</vt:lpstr>
      <vt:lpstr>Types of Agents</vt:lpstr>
      <vt:lpstr>Types of Agents</vt:lpstr>
      <vt:lpstr>Types of Agents</vt:lpstr>
      <vt:lpstr>Types of Agents</vt:lpstr>
      <vt:lpstr>Types of Agents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380 Web Programming</dc:title>
  <dc:creator>Xenia Mountrouidou</dc:creator>
  <cp:lastModifiedBy>DIMPLE</cp:lastModifiedBy>
  <cp:revision>137</cp:revision>
  <dcterms:created xsi:type="dcterms:W3CDTF">2011-07-13T20:09:00Z</dcterms:created>
  <dcterms:modified xsi:type="dcterms:W3CDTF">2024-01-08T09:48:46Z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6D7272323F974677AABC47BDB25A194B</vt:lpwstr>
  </property>
  <property fmtid="{D5CDD505-2E9C-101B-9397-08002B2CF9AE}" pid="3" name="KSOProductBuildVer">
    <vt:lpwstr>1033-11.2.0.11440</vt:lpwstr>
  </property>
</Properties>
</file>