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Lst>
  <p:sldSz cy="6858000" cx="9144000"/>
  <p:notesSz cx="6858000" cy="9144000"/>
  <p:embeddedFontLst>
    <p:embeddedFont>
      <p:font typeface="Inter"/>
      <p:bold r:id="rId1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59">
          <p15:clr>
            <a:srgbClr val="A4A3A4"/>
          </p15:clr>
        </p15:guide>
        <p15:guide id="2" pos="2952">
          <p15:clr>
            <a:srgbClr val="A4A3A4"/>
          </p15:clr>
        </p15:guide>
      </p15:sldGuideLst>
    </p:ext>
    <p:ext uri="GoogleSlidesCustomDataVersion2">
      <go:slidesCustomData xmlns:go="http://customooxmlschemas.google.com/" r:id="rId142" roundtripDataSignature="AMtx7miTSGbVYf4B2V3JwTK0RTMht7Uh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59" orient="horz"/>
        <p:guide pos="2952"/>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2" Type="http://customschemas.google.com/relationships/presentationmetadata" Target="metadata"/><Relationship Id="rId141" Type="http://schemas.openxmlformats.org/officeDocument/2006/relationships/font" Target="fonts/Inter-bold.fntdata"/><Relationship Id="rId140" Type="http://schemas.openxmlformats.org/officeDocument/2006/relationships/slide" Target="slides/slide134.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4" name="Google Shape;914;p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5" name="Google Shape;915;p10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2" name="Google Shape;922;p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3" name="Google Shape;923;p10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1" name="Google Shape;931;p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2" name="Google Shape;932;p10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9" name="Google Shape;939;p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0" name="Google Shape;940;p10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7" name="Google Shape;947;p1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8" name="Google Shape;948;p10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5" name="Google Shape;955;p1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6" name="Google Shape;956;p10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3" name="Google Shape;963;p1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4" name="Google Shape;964;p10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2" name="Google Shape;972;p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3" name="Google Shape;973;p10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0" name="Google Shape;980;p1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1" name="Google Shape;981;p10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8" name="Google Shape;988;p1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9" name="Google Shape;989;p10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6" name="Google Shape;996;p1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7" name="Google Shape;997;p1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4" name="Google Shape;1004;p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5" name="Google Shape;1005;p1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2" name="Google Shape;1012;p1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3" name="Google Shape;1013;p1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0" name="Google Shape;1020;p1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1" name="Google Shape;1021;p1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8" name="Google Shape;1028;p1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9" name="Google Shape;1029;p1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6" name="Google Shape;1036;p1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7" name="Google Shape;1037;p1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4" name="Google Shape;1044;p1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5" name="Google Shape;1045;p1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2" name="Google Shape;1052;p1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3" name="Google Shape;1053;p1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p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1" name="Google Shape;1061;p1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2" name="Google Shape;1062;p1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9" name="Google Shape;1069;p1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0" name="Google Shape;1070;p1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p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7" name="Google Shape;1077;p1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8" name="Google Shape;1078;p1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6" name="Google Shape;1086;p1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7" name="Google Shape;1087;p1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p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4" name="Google Shape;1094;p1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5" name="Google Shape;1095;p1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p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2" name="Google Shape;1102;p1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3" name="Google Shape;1103;p1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p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0" name="Google Shape;1110;p1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1" name="Google Shape;1111;p1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8" name="Google Shape;1118;p1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9" name="Google Shape;1119;p1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p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7" name="Google Shape;1127;p1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8" name="Google Shape;1128;p1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p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5" name="Google Shape;1135;p1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6" name="Google Shape;1136;p1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p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3" name="Google Shape;1143;p1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4" name="Google Shape;1144;p1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p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2" name="Google Shape;1152;p1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3" name="Google Shape;1153;p1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p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1" name="Google Shape;1161;p1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2" name="Google Shape;1162;p1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p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0" name="Google Shape;1170;p1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1" name="Google Shape;1171;p1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p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8" name="Google Shape;1178;p1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9" name="Google Shape;1179;p1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p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6" name="Google Shape;1186;p1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7" name="Google Shape;1187;p1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p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5" name="Google Shape;1195;p1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6" name="Google Shape;1196;p1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Google Shape;422;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5" name="Google Shape;455;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3" name="Google Shape;463;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1" name="Google Shape;471;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9" name="Google Shape;479;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7" name="Google Shape;487;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5" name="Google Shape;495;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3" name="Google Shape;503;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1" name="Google Shape;511;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0" name="Google Shape;520;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8" name="Google Shape;528;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6" name="Google Shape;536;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4" name="Google Shape;544;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3" name="Google Shape;553;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1" name="Google Shape;561;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9" name="Google Shape;569;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7" name="Google Shape;577;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5" name="Google Shape;585;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3" name="Google Shape;593;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1" name="Google Shape;601;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9" name="Google Shape;609;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p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7" name="Google Shape;617;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6" name="Google Shape;626;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4" name="Google Shape;634;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3" name="Google Shape;643;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p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1" name="Google Shape;651;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2" name="Google Shape;652;p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9" name="Google Shape;659;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0" name="Google Shape;660;p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7" name="Google Shape;667;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8" name="Google Shape;668;p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6" name="Google Shape;676;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4" name="Google Shape;684;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2" name="Google Shape;692;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3" name="Google Shape;693;p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0" name="Google Shape;700;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p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8" name="Google Shape;708;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9" name="Google Shape;709;p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6" name="Google Shape;716;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p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5" name="Google Shape;725;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6" name="Google Shape;726;p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4" name="Google Shape;734;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5" name="Google Shape;735;p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2" name="Google Shape;742;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3" name="Google Shape;743;p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0" name="Google Shape;750;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1" name="Google Shape;751;p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8" name="Google Shape;758;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9" name="Google Shape;759;p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8" name="Google Shape;768;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9" name="Google Shape;769;p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6" name="Google Shape;776;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7" name="Google Shape;777;p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6" name="Google Shape;786;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7" name="Google Shape;787;p8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4" name="Google Shape;794;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5" name="Google Shape;795;p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2" name="Google Shape;802;p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3" name="Google Shape;803;p8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0" name="Google Shape;810;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1" name="Google Shape;811;p8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8" name="Google Shape;818;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9" name="Google Shape;819;p8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6" name="Google Shape;826;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7" name="Google Shape;827;p8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4" name="Google Shape;834;p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5" name="Google Shape;835;p9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2" name="Google Shape;842;p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3" name="Google Shape;843;p9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0" name="Google Shape;850;p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1" name="Google Shape;851;p9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8" name="Google Shape;858;p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9" name="Google Shape;859;p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6" name="Google Shape;866;p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7" name="Google Shape;867;p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4" name="Google Shape;874;p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5" name="Google Shape;875;p9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2" name="Google Shape;882;p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3" name="Google Shape;883;p9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0" name="Google Shape;890;p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1" name="Google Shape;891;p9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8" name="Google Shape;898;p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9" name="Google Shape;899;p9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6" name="Google Shape;906;p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7" name="Google Shape;907;p9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17" name="Shape 17"/>
        <p:cNvGrpSpPr/>
        <p:nvPr/>
      </p:nvGrpSpPr>
      <p:grpSpPr>
        <a:xfrm>
          <a:off x="0" y="0"/>
          <a:ext cx="0" cy="0"/>
          <a:chOff x="0" y="0"/>
          <a:chExt cx="0" cy="0"/>
        </a:xfrm>
      </p:grpSpPr>
      <p:sp>
        <p:nvSpPr>
          <p:cNvPr id="18" name="Google Shape;18;p138"/>
          <p:cNvSpPr/>
          <p:nvPr/>
        </p:nvSpPr>
        <p:spPr>
          <a:xfrm>
            <a:off x="0" y="5970588"/>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9" name="Google Shape;19;p138"/>
          <p:cNvSpPr/>
          <p:nvPr/>
        </p:nvSpPr>
        <p:spPr>
          <a:xfrm>
            <a:off x="-9525" y="6053138"/>
            <a:ext cx="2249488"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0" name="Google Shape;20;p138"/>
          <p:cNvSpPr/>
          <p:nvPr/>
        </p:nvSpPr>
        <p:spPr>
          <a:xfrm>
            <a:off x="2359025" y="6043613"/>
            <a:ext cx="6784975" cy="7143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1" name="Google Shape;21;p138"/>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8"/>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3" name="Google Shape;23;p138"/>
          <p:cNvSpPr txBox="1"/>
          <p:nvPr>
            <p:ph idx="10" type="dt"/>
          </p:nvPr>
        </p:nvSpPr>
        <p:spPr>
          <a:xfrm>
            <a:off x="76200" y="6069013"/>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8"/>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blipFill rotWithShape="1">
          <a:blip r:embed="rId2">
            <a:alphaModFix/>
          </a:blip>
          <a:tile algn="tl" flip="none" tx="0" sx="100000" ty="0" sy="100000"/>
        </a:blipFill>
      </p:bgPr>
    </p:bg>
    <p:spTree>
      <p:nvGrpSpPr>
        <p:cNvPr id="82" name="Shape 82"/>
        <p:cNvGrpSpPr/>
        <p:nvPr/>
      </p:nvGrpSpPr>
      <p:grpSpPr>
        <a:xfrm>
          <a:off x="0" y="0"/>
          <a:ext cx="0" cy="0"/>
          <a:chOff x="0" y="0"/>
          <a:chExt cx="0" cy="0"/>
        </a:xfrm>
      </p:grpSpPr>
      <p:sp>
        <p:nvSpPr>
          <p:cNvPr id="83" name="Google Shape;83;p146"/>
          <p:cNvSpPr/>
          <p:nvPr/>
        </p:nvSpPr>
        <p:spPr>
          <a:xfrm>
            <a:off x="-9525" y="4572000"/>
            <a:ext cx="9144000" cy="88741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4" name="Google Shape;84;p146"/>
          <p:cNvSpPr/>
          <p:nvPr/>
        </p:nvSpPr>
        <p:spPr>
          <a:xfrm>
            <a:off x="-9525" y="4664075"/>
            <a:ext cx="1463675" cy="7127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5" name="Google Shape;85;p146"/>
          <p:cNvSpPr/>
          <p:nvPr/>
        </p:nvSpPr>
        <p:spPr>
          <a:xfrm>
            <a:off x="1544638" y="4654550"/>
            <a:ext cx="7599362" cy="7127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6" name="Google Shape;86;p146"/>
          <p:cNvSpPr/>
          <p:nvPr/>
        </p:nvSpPr>
        <p:spPr>
          <a:xfrm>
            <a:off x="1447800" y="0"/>
            <a:ext cx="100013" cy="68675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7" name="Google Shape;87;p146"/>
          <p:cNvSpPr txBox="1"/>
          <p:nvPr>
            <p:ph idx="1" type="body"/>
          </p:nvPr>
        </p:nvSpPr>
        <p:spPr>
          <a:xfrm>
            <a:off x="1600200" y="5486400"/>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020"/>
              <a:buFont typeface="Twentieth Century"/>
              <a:buNone/>
              <a:defRPr sz="1700"/>
            </a:lvl1pPr>
            <a:lvl2pPr indent="-228600" lvl="1" marL="914400" algn="l">
              <a:spcBef>
                <a:spcPts val="550"/>
              </a:spcBef>
              <a:spcAft>
                <a:spcPts val="0"/>
              </a:spcAft>
              <a:buSzPts val="840"/>
              <a:buFont typeface="Twentieth Century"/>
              <a:buNone/>
              <a:defRPr sz="1200"/>
            </a:lvl2pPr>
            <a:lvl3pPr indent="-228600" lvl="2" marL="1371600" algn="l">
              <a:spcBef>
                <a:spcPts val="500"/>
              </a:spcBef>
              <a:spcAft>
                <a:spcPts val="0"/>
              </a:spcAft>
              <a:buSzPts val="750"/>
              <a:buFont typeface="Twentieth Century"/>
              <a:buNone/>
              <a:defRPr sz="1000"/>
            </a:lvl3pPr>
            <a:lvl4pPr indent="-228600" lvl="3" marL="1828800" algn="l">
              <a:spcBef>
                <a:spcPts val="400"/>
              </a:spcBef>
              <a:spcAft>
                <a:spcPts val="0"/>
              </a:spcAft>
              <a:buSzPts val="675"/>
              <a:buFont typeface="Twentieth Century"/>
              <a:buNone/>
              <a:defRPr sz="900"/>
            </a:lvl4pPr>
            <a:lvl5pPr indent="-228600" lvl="4" marL="2286000" algn="l">
              <a:spcBef>
                <a:spcPts val="400"/>
              </a:spcBef>
              <a:spcAft>
                <a:spcPts val="0"/>
              </a:spcAft>
              <a:buSzPts val="585"/>
              <a:buFont typeface="Twentieth Century"/>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146"/>
          <p:cNvSpPr txBox="1"/>
          <p:nvPr>
            <p:ph type="title"/>
          </p:nvPr>
        </p:nvSpPr>
        <p:spPr>
          <a:xfrm>
            <a:off x="1600200" y="4648200"/>
            <a:ext cx="7315200"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2800"/>
              <a:buFont typeface="Twentieth Century"/>
              <a:buNone/>
              <a:defRPr b="0" sz="28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46"/>
          <p:cNvSpPr/>
          <p:nvPr>
            <p:ph idx="2" type="pic"/>
          </p:nvPr>
        </p:nvSpPr>
        <p:spPr>
          <a:xfrm>
            <a:off x="1560576" y="0"/>
            <a:ext cx="7583424" cy="4568952"/>
          </a:xfrm>
          <a:prstGeom prst="rect">
            <a:avLst/>
          </a:prstGeom>
          <a:solidFill>
            <a:srgbClr val="CAD4EA"/>
          </a:solidFill>
          <a:ln>
            <a:noFill/>
          </a:ln>
        </p:spPr>
      </p:sp>
      <p:sp>
        <p:nvSpPr>
          <p:cNvPr id="90" name="Google Shape;90;p146"/>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6"/>
          <p:cNvSpPr txBox="1"/>
          <p:nvPr>
            <p:ph idx="12" type="sldNum"/>
          </p:nvPr>
        </p:nvSpPr>
        <p:spPr>
          <a:xfrm>
            <a:off x="0" y="4667250"/>
            <a:ext cx="1447800" cy="6635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2800">
                <a:solidFill>
                  <a:srgbClr val="FFFFFF"/>
                </a:solidFill>
                <a:latin typeface="Twentieth Century"/>
                <a:ea typeface="Twentieth Century"/>
                <a:cs typeface="Twentieth Century"/>
                <a:sym typeface="Twentieth Century"/>
              </a:defRPr>
            </a:lvl1pPr>
            <a:lvl2pPr indent="0" lvl="1" marL="0" algn="ctr">
              <a:spcBef>
                <a:spcPts val="0"/>
              </a:spcBef>
              <a:buNone/>
              <a:defRPr b="1" sz="2800">
                <a:solidFill>
                  <a:srgbClr val="FFFFFF"/>
                </a:solidFill>
                <a:latin typeface="Twentieth Century"/>
                <a:ea typeface="Twentieth Century"/>
                <a:cs typeface="Twentieth Century"/>
                <a:sym typeface="Twentieth Century"/>
              </a:defRPr>
            </a:lvl2pPr>
            <a:lvl3pPr indent="0" lvl="2" marL="0" algn="ctr">
              <a:spcBef>
                <a:spcPts val="0"/>
              </a:spcBef>
              <a:buNone/>
              <a:defRPr b="1" sz="2800">
                <a:solidFill>
                  <a:srgbClr val="FFFFFF"/>
                </a:solidFill>
                <a:latin typeface="Twentieth Century"/>
                <a:ea typeface="Twentieth Century"/>
                <a:cs typeface="Twentieth Century"/>
                <a:sym typeface="Twentieth Century"/>
              </a:defRPr>
            </a:lvl3pPr>
            <a:lvl4pPr indent="0" lvl="3" marL="0" algn="ctr">
              <a:spcBef>
                <a:spcPts val="0"/>
              </a:spcBef>
              <a:buNone/>
              <a:defRPr b="1" sz="2800">
                <a:solidFill>
                  <a:srgbClr val="FFFFFF"/>
                </a:solidFill>
                <a:latin typeface="Twentieth Century"/>
                <a:ea typeface="Twentieth Century"/>
                <a:cs typeface="Twentieth Century"/>
                <a:sym typeface="Twentieth Century"/>
              </a:defRPr>
            </a:lvl4pPr>
            <a:lvl5pPr indent="0" lvl="4" marL="0" algn="ctr">
              <a:spcBef>
                <a:spcPts val="0"/>
              </a:spcBef>
              <a:buNone/>
              <a:defRPr b="1" sz="2800">
                <a:solidFill>
                  <a:srgbClr val="FFFFFF"/>
                </a:solidFill>
                <a:latin typeface="Twentieth Century"/>
                <a:ea typeface="Twentieth Century"/>
                <a:cs typeface="Twentieth Century"/>
                <a:sym typeface="Twentieth Century"/>
              </a:defRPr>
            </a:lvl5pPr>
            <a:lvl6pPr indent="0" lvl="5" marL="0" algn="ctr">
              <a:spcBef>
                <a:spcPts val="0"/>
              </a:spcBef>
              <a:buNone/>
              <a:defRPr b="1" sz="2800">
                <a:solidFill>
                  <a:srgbClr val="FFFFFF"/>
                </a:solidFill>
                <a:latin typeface="Twentieth Century"/>
                <a:ea typeface="Twentieth Century"/>
                <a:cs typeface="Twentieth Century"/>
                <a:sym typeface="Twentieth Century"/>
              </a:defRPr>
            </a:lvl6pPr>
            <a:lvl7pPr indent="0" lvl="6" marL="0" algn="ctr">
              <a:spcBef>
                <a:spcPts val="0"/>
              </a:spcBef>
              <a:buNone/>
              <a:defRPr b="1" sz="2800">
                <a:solidFill>
                  <a:srgbClr val="FFFFFF"/>
                </a:solidFill>
                <a:latin typeface="Twentieth Century"/>
                <a:ea typeface="Twentieth Century"/>
                <a:cs typeface="Twentieth Century"/>
                <a:sym typeface="Twentieth Century"/>
              </a:defRPr>
            </a:lvl7pPr>
            <a:lvl8pPr indent="0" lvl="7" marL="0" algn="ctr">
              <a:spcBef>
                <a:spcPts val="0"/>
              </a:spcBef>
              <a:buNone/>
              <a:defRPr b="1" sz="2800">
                <a:solidFill>
                  <a:srgbClr val="FFFFFF"/>
                </a:solidFill>
                <a:latin typeface="Twentieth Century"/>
                <a:ea typeface="Twentieth Century"/>
                <a:cs typeface="Twentieth Century"/>
                <a:sym typeface="Twentieth Century"/>
              </a:defRPr>
            </a:lvl8pPr>
            <a:lvl9pPr indent="0" lvl="8" marL="0" algn="ctr">
              <a:spcBef>
                <a:spcPts val="0"/>
              </a:spcBef>
              <a:buNone/>
              <a:defRPr b="1" sz="28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14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7"/>
          <p:cNvSpPr txBox="1"/>
          <p:nvPr>
            <p:ph idx="1" type="body"/>
          </p:nvPr>
        </p:nvSpPr>
        <p:spPr>
          <a:xfrm rot="5400000">
            <a:off x="2426494" y="-213518"/>
            <a:ext cx="4525963" cy="8153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5" name="Google Shape;95;p147"/>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4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7" name="Shape 97"/>
        <p:cNvGrpSpPr/>
        <p:nvPr/>
      </p:nvGrpSpPr>
      <p:grpSpPr>
        <a:xfrm>
          <a:off x="0" y="0"/>
          <a:ext cx="0" cy="0"/>
          <a:chOff x="0" y="0"/>
          <a:chExt cx="0" cy="0"/>
        </a:xfrm>
      </p:grpSpPr>
      <p:sp>
        <p:nvSpPr>
          <p:cNvPr id="98" name="Google Shape;98;p148"/>
          <p:cNvSpPr/>
          <p:nvPr/>
        </p:nvSpPr>
        <p:spPr>
          <a:xfrm>
            <a:off x="6096000" y="0"/>
            <a:ext cx="320675"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9" name="Google Shape;99;p148"/>
          <p:cNvSpPr/>
          <p:nvPr/>
        </p:nvSpPr>
        <p:spPr>
          <a:xfrm>
            <a:off x="6142038" y="609600"/>
            <a:ext cx="2286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00" name="Google Shape;100;p148"/>
          <p:cNvSpPr/>
          <p:nvPr/>
        </p:nvSpPr>
        <p:spPr>
          <a:xfrm>
            <a:off x="6142038" y="0"/>
            <a:ext cx="2286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01" name="Google Shape;101;p148"/>
          <p:cNvSpPr txBox="1"/>
          <p:nvPr>
            <p:ph type="title"/>
          </p:nvPr>
        </p:nvSpPr>
        <p:spPr>
          <a:xfrm rot="5400000">
            <a:off x="4823619" y="2339182"/>
            <a:ext cx="5516563"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48"/>
          <p:cNvSpPr txBox="1"/>
          <p:nvPr>
            <p:ph idx="1" type="body"/>
          </p:nvPr>
        </p:nvSpPr>
        <p:spPr>
          <a:xfrm rot="5400000">
            <a:off x="480218" y="586582"/>
            <a:ext cx="5516564" cy="55626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148"/>
          <p:cNvSpPr txBox="1"/>
          <p:nvPr>
            <p:ph idx="10" type="dt"/>
          </p:nvPr>
        </p:nvSpPr>
        <p:spPr>
          <a:xfrm>
            <a:off x="6553200" y="6248400"/>
            <a:ext cx="2209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8"/>
          <p:cNvSpPr txBox="1"/>
          <p:nvPr>
            <p:ph idx="12" type="sldNum"/>
          </p:nvPr>
        </p:nvSpPr>
        <p:spPr>
          <a:xfrm rot="5400000">
            <a:off x="5989638" y="144462"/>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9"/>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139"/>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7" name="Google Shape;37;p139"/>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39" name="Shape 39"/>
        <p:cNvGrpSpPr/>
        <p:nvPr/>
      </p:nvGrpSpPr>
      <p:grpSpPr>
        <a:xfrm>
          <a:off x="0" y="0"/>
          <a:ext cx="0" cy="0"/>
          <a:chOff x="0" y="0"/>
          <a:chExt cx="0" cy="0"/>
        </a:xfrm>
      </p:grpSpPr>
      <p:sp>
        <p:nvSpPr>
          <p:cNvPr id="40" name="Google Shape;40;p137"/>
          <p:cNvSpPr/>
          <p:nvPr/>
        </p:nvSpPr>
        <p:spPr>
          <a:xfrm>
            <a:off x="0" y="5970588"/>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1" name="Google Shape;41;p137"/>
          <p:cNvSpPr/>
          <p:nvPr/>
        </p:nvSpPr>
        <p:spPr>
          <a:xfrm>
            <a:off x="-9525" y="6053138"/>
            <a:ext cx="2249488"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2" name="Google Shape;42;p137"/>
          <p:cNvSpPr/>
          <p:nvPr/>
        </p:nvSpPr>
        <p:spPr>
          <a:xfrm>
            <a:off x="2359025" y="6043613"/>
            <a:ext cx="6784975" cy="7143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3" name="Google Shape;43;p137"/>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7"/>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5" name="Google Shape;45;p137"/>
          <p:cNvSpPr txBox="1"/>
          <p:nvPr>
            <p:ph idx="10" type="dt"/>
          </p:nvPr>
        </p:nvSpPr>
        <p:spPr>
          <a:xfrm>
            <a:off x="76200" y="6069013"/>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37"/>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14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0"/>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0" name="Google Shape;50;p14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4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100000" ty="0" sy="100000"/>
        </a:blipFill>
      </p:bgPr>
    </p:bg>
    <p:spTree>
      <p:nvGrpSpPr>
        <p:cNvPr id="52" name="Shape 52"/>
        <p:cNvGrpSpPr/>
        <p:nvPr/>
      </p:nvGrpSpPr>
      <p:grpSpPr>
        <a:xfrm>
          <a:off x="0" y="0"/>
          <a:ext cx="0" cy="0"/>
          <a:chOff x="0" y="0"/>
          <a:chExt cx="0" cy="0"/>
        </a:xfrm>
      </p:grpSpPr>
      <p:sp>
        <p:nvSpPr>
          <p:cNvPr id="53" name="Google Shape;53;p141"/>
          <p:cNvSpPr/>
          <p:nvPr/>
        </p:nvSpPr>
        <p:spPr>
          <a:xfrm>
            <a:off x="0" y="1524000"/>
            <a:ext cx="9144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4" name="Google Shape;54;p141"/>
          <p:cNvSpPr/>
          <p:nvPr/>
        </p:nvSpPr>
        <p:spPr>
          <a:xfrm>
            <a:off x="0" y="1600200"/>
            <a:ext cx="1295400" cy="990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5" name="Google Shape;55;p141"/>
          <p:cNvSpPr/>
          <p:nvPr/>
        </p:nvSpPr>
        <p:spPr>
          <a:xfrm>
            <a:off x="1371600" y="1600200"/>
            <a:ext cx="7772400" cy="990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6" name="Google Shape;56;p141"/>
          <p:cNvSpPr txBox="1"/>
          <p:nvPr>
            <p:ph idx="1" type="body"/>
          </p:nvPr>
        </p:nvSpPr>
        <p:spPr>
          <a:xfrm>
            <a:off x="1371600" y="2743200"/>
            <a:ext cx="7123113" cy="1673225"/>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680"/>
              <a:buNone/>
              <a:defRPr sz="2800">
                <a:solidFill>
                  <a:schemeClr val="dk2"/>
                </a:solidFill>
              </a:defRPr>
            </a:lvl1pPr>
            <a:lvl2pPr indent="-228600" lvl="1" marL="914400" algn="l">
              <a:spcBef>
                <a:spcPts val="550"/>
              </a:spcBef>
              <a:spcAft>
                <a:spcPts val="0"/>
              </a:spcAft>
              <a:buSzPts val="1260"/>
              <a:buNone/>
              <a:defRPr sz="1800">
                <a:solidFill>
                  <a:srgbClr val="888888"/>
                </a:solidFill>
              </a:defRPr>
            </a:lvl2pPr>
            <a:lvl3pPr indent="-228600" lvl="2" marL="1371600" algn="l">
              <a:spcBef>
                <a:spcPts val="500"/>
              </a:spcBef>
              <a:spcAft>
                <a:spcPts val="0"/>
              </a:spcAft>
              <a:buSzPts val="1200"/>
              <a:buNone/>
              <a:defRPr sz="1600">
                <a:solidFill>
                  <a:srgbClr val="888888"/>
                </a:solidFill>
              </a:defRPr>
            </a:lvl3pPr>
            <a:lvl4pPr indent="-228600" lvl="3" marL="1828800" algn="l">
              <a:spcBef>
                <a:spcPts val="400"/>
              </a:spcBef>
              <a:spcAft>
                <a:spcPts val="0"/>
              </a:spcAft>
              <a:buSzPts val="1050"/>
              <a:buNone/>
              <a:defRPr sz="1400">
                <a:solidFill>
                  <a:srgbClr val="888888"/>
                </a:solidFill>
              </a:defRPr>
            </a:lvl4pPr>
            <a:lvl5pPr indent="-228600" lvl="4" marL="2286000" algn="l">
              <a:spcBef>
                <a:spcPts val="400"/>
              </a:spcBef>
              <a:spcAft>
                <a:spcPts val="0"/>
              </a:spcAft>
              <a:buSzPts val="910"/>
              <a:buNone/>
              <a:defRPr sz="1400">
                <a:solidFill>
                  <a:srgbClr val="888888"/>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7" name="Google Shape;57;p141"/>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4400"/>
              <a:buFont typeface="Twentieth Century"/>
              <a:buNone/>
              <a:defRPr b="0" sz="4400" cap="none">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1"/>
          <p:cNvSpPr txBox="1"/>
          <p:nvPr>
            <p:ph idx="12" type="sldNum"/>
          </p:nvPr>
        </p:nvSpPr>
        <p:spPr>
          <a:xfrm>
            <a:off x="0" y="1752600"/>
            <a:ext cx="1295400" cy="70167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400">
                <a:solidFill>
                  <a:srgbClr val="FFFFFF"/>
                </a:solidFill>
                <a:latin typeface="Twentieth Century"/>
                <a:ea typeface="Twentieth Century"/>
                <a:cs typeface="Twentieth Century"/>
                <a:sym typeface="Twentieth Century"/>
              </a:defRPr>
            </a:lvl1pPr>
            <a:lvl2pPr indent="0" lvl="1" marL="0" algn="ctr">
              <a:spcBef>
                <a:spcPts val="0"/>
              </a:spcBef>
              <a:buNone/>
              <a:defRPr b="1" sz="2400">
                <a:solidFill>
                  <a:srgbClr val="FFFFFF"/>
                </a:solidFill>
                <a:latin typeface="Twentieth Century"/>
                <a:ea typeface="Twentieth Century"/>
                <a:cs typeface="Twentieth Century"/>
                <a:sym typeface="Twentieth Century"/>
              </a:defRPr>
            </a:lvl2pPr>
            <a:lvl3pPr indent="0" lvl="2" marL="0" algn="ctr">
              <a:spcBef>
                <a:spcPts val="0"/>
              </a:spcBef>
              <a:buNone/>
              <a:defRPr b="1" sz="2400">
                <a:solidFill>
                  <a:srgbClr val="FFFFFF"/>
                </a:solidFill>
                <a:latin typeface="Twentieth Century"/>
                <a:ea typeface="Twentieth Century"/>
                <a:cs typeface="Twentieth Century"/>
                <a:sym typeface="Twentieth Century"/>
              </a:defRPr>
            </a:lvl3pPr>
            <a:lvl4pPr indent="0" lvl="3" marL="0" algn="ctr">
              <a:spcBef>
                <a:spcPts val="0"/>
              </a:spcBef>
              <a:buNone/>
              <a:defRPr b="1" sz="2400">
                <a:solidFill>
                  <a:srgbClr val="FFFFFF"/>
                </a:solidFill>
                <a:latin typeface="Twentieth Century"/>
                <a:ea typeface="Twentieth Century"/>
                <a:cs typeface="Twentieth Century"/>
                <a:sym typeface="Twentieth Century"/>
              </a:defRPr>
            </a:lvl4pPr>
            <a:lvl5pPr indent="0" lvl="4" marL="0" algn="ctr">
              <a:spcBef>
                <a:spcPts val="0"/>
              </a:spcBef>
              <a:buNone/>
              <a:defRPr b="1" sz="2400">
                <a:solidFill>
                  <a:srgbClr val="FFFFFF"/>
                </a:solidFill>
                <a:latin typeface="Twentieth Century"/>
                <a:ea typeface="Twentieth Century"/>
                <a:cs typeface="Twentieth Century"/>
                <a:sym typeface="Twentieth Century"/>
              </a:defRPr>
            </a:lvl5pPr>
            <a:lvl6pPr indent="0" lvl="5" marL="0" algn="ctr">
              <a:spcBef>
                <a:spcPts val="0"/>
              </a:spcBef>
              <a:buNone/>
              <a:defRPr b="1" sz="2400">
                <a:solidFill>
                  <a:srgbClr val="FFFFFF"/>
                </a:solidFill>
                <a:latin typeface="Twentieth Century"/>
                <a:ea typeface="Twentieth Century"/>
                <a:cs typeface="Twentieth Century"/>
                <a:sym typeface="Twentieth Century"/>
              </a:defRPr>
            </a:lvl6pPr>
            <a:lvl7pPr indent="0" lvl="6" marL="0" algn="ctr">
              <a:spcBef>
                <a:spcPts val="0"/>
              </a:spcBef>
              <a:buNone/>
              <a:defRPr b="1" sz="2400">
                <a:solidFill>
                  <a:srgbClr val="FFFFFF"/>
                </a:solidFill>
                <a:latin typeface="Twentieth Century"/>
                <a:ea typeface="Twentieth Century"/>
                <a:cs typeface="Twentieth Century"/>
                <a:sym typeface="Twentieth Century"/>
              </a:defRPr>
            </a:lvl7pPr>
            <a:lvl8pPr indent="0" lvl="7" marL="0" algn="ctr">
              <a:spcBef>
                <a:spcPts val="0"/>
              </a:spcBef>
              <a:buNone/>
              <a:defRPr b="1" sz="2400">
                <a:solidFill>
                  <a:srgbClr val="FFFFFF"/>
                </a:solidFill>
                <a:latin typeface="Twentieth Century"/>
                <a:ea typeface="Twentieth Century"/>
                <a:cs typeface="Twentieth Century"/>
                <a:sym typeface="Twentieth Century"/>
              </a:defRPr>
            </a:lvl8pPr>
            <a:lvl9pPr indent="0" lvl="8" marL="0" algn="ctr">
              <a:spcBef>
                <a:spcPts val="0"/>
              </a:spcBef>
              <a:buNone/>
              <a:defRPr b="1" sz="2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142"/>
          <p:cNvSpPr txBox="1"/>
          <p:nvPr>
            <p:ph type="title"/>
          </p:nvPr>
        </p:nvSpPr>
        <p:spPr>
          <a:xfrm>
            <a:off x="533400" y="273050"/>
            <a:ext cx="8153400" cy="869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2"/>
          <p:cNvSpPr txBox="1"/>
          <p:nvPr>
            <p:ph idx="1" type="body"/>
          </p:nvPr>
        </p:nvSpPr>
        <p:spPr>
          <a:xfrm>
            <a:off x="609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142"/>
          <p:cNvSpPr txBox="1"/>
          <p:nvPr>
            <p:ph idx="2" type="body"/>
          </p:nvPr>
        </p:nvSpPr>
        <p:spPr>
          <a:xfrm>
            <a:off x="4800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142"/>
          <p:cNvSpPr txBox="1"/>
          <p:nvPr>
            <p:ph idx="3" type="body"/>
          </p:nvPr>
        </p:nvSpPr>
        <p:spPr>
          <a:xfrm>
            <a:off x="609600" y="1752600"/>
            <a:ext cx="3886200" cy="640080"/>
          </a:xfrm>
          <a:prstGeom prst="rect">
            <a:avLst/>
          </a:prstGeom>
          <a:solidFill>
            <a:schemeClr val="accent2"/>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5" name="Google Shape;65;p142"/>
          <p:cNvSpPr txBox="1"/>
          <p:nvPr>
            <p:ph idx="4" type="body"/>
          </p:nvPr>
        </p:nvSpPr>
        <p:spPr>
          <a:xfrm>
            <a:off x="4800600" y="1752600"/>
            <a:ext cx="3886200" cy="640080"/>
          </a:xfrm>
          <a:prstGeom prst="rect">
            <a:avLst/>
          </a:prstGeom>
          <a:solidFill>
            <a:schemeClr val="accent4"/>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142"/>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14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3"/>
          <p:cNvSpPr txBox="1"/>
          <p:nvPr>
            <p:ph idx="11" type="ftr"/>
          </p:nvPr>
        </p:nvSpPr>
        <p:spPr>
          <a:xfrm>
            <a:off x="609600" y="6248400"/>
            <a:ext cx="5421313"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72" name="Google Shape;72;p14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3" name="Shape 73"/>
        <p:cNvGrpSpPr/>
        <p:nvPr/>
      </p:nvGrpSpPr>
      <p:grpSpPr>
        <a:xfrm>
          <a:off x="0" y="0"/>
          <a:ext cx="0" cy="0"/>
          <a:chOff x="0" y="0"/>
          <a:chExt cx="0" cy="0"/>
        </a:xfrm>
      </p:grpSpPr>
      <p:sp>
        <p:nvSpPr>
          <p:cNvPr id="74" name="Google Shape;74;p144"/>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44"/>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chemeClr val="dk2"/>
                </a:solidFill>
                <a:latin typeface="Twentieth Century"/>
                <a:ea typeface="Twentieth Century"/>
                <a:cs typeface="Twentieth Century"/>
                <a:sym typeface="Twentieth Century"/>
              </a:defRPr>
            </a:lvl1pPr>
            <a:lvl2pPr indent="0" lvl="1" marL="0" algn="ctr">
              <a:spcBef>
                <a:spcPts val="0"/>
              </a:spcBef>
              <a:buNone/>
              <a:defRPr b="1" sz="1400">
                <a:solidFill>
                  <a:schemeClr val="dk2"/>
                </a:solidFill>
                <a:latin typeface="Twentieth Century"/>
                <a:ea typeface="Twentieth Century"/>
                <a:cs typeface="Twentieth Century"/>
                <a:sym typeface="Twentieth Century"/>
              </a:defRPr>
            </a:lvl2pPr>
            <a:lvl3pPr indent="0" lvl="2" marL="0" algn="ctr">
              <a:spcBef>
                <a:spcPts val="0"/>
              </a:spcBef>
              <a:buNone/>
              <a:defRPr b="1" sz="1400">
                <a:solidFill>
                  <a:schemeClr val="dk2"/>
                </a:solidFill>
                <a:latin typeface="Twentieth Century"/>
                <a:ea typeface="Twentieth Century"/>
                <a:cs typeface="Twentieth Century"/>
                <a:sym typeface="Twentieth Century"/>
              </a:defRPr>
            </a:lvl3pPr>
            <a:lvl4pPr indent="0" lvl="3" marL="0" algn="ctr">
              <a:spcBef>
                <a:spcPts val="0"/>
              </a:spcBef>
              <a:buNone/>
              <a:defRPr b="1" sz="1400">
                <a:solidFill>
                  <a:schemeClr val="dk2"/>
                </a:solidFill>
                <a:latin typeface="Twentieth Century"/>
                <a:ea typeface="Twentieth Century"/>
                <a:cs typeface="Twentieth Century"/>
                <a:sym typeface="Twentieth Century"/>
              </a:defRPr>
            </a:lvl4pPr>
            <a:lvl5pPr indent="0" lvl="4" marL="0" algn="ctr">
              <a:spcBef>
                <a:spcPts val="0"/>
              </a:spcBef>
              <a:buNone/>
              <a:defRPr b="1" sz="1400">
                <a:solidFill>
                  <a:schemeClr val="dk2"/>
                </a:solidFill>
                <a:latin typeface="Twentieth Century"/>
                <a:ea typeface="Twentieth Century"/>
                <a:cs typeface="Twentieth Century"/>
                <a:sym typeface="Twentieth Century"/>
              </a:defRPr>
            </a:lvl5pPr>
            <a:lvl6pPr indent="0" lvl="5" marL="0" algn="ctr">
              <a:spcBef>
                <a:spcPts val="0"/>
              </a:spcBef>
              <a:buNone/>
              <a:defRPr b="1" sz="1400">
                <a:solidFill>
                  <a:schemeClr val="dk2"/>
                </a:solidFill>
                <a:latin typeface="Twentieth Century"/>
                <a:ea typeface="Twentieth Century"/>
                <a:cs typeface="Twentieth Century"/>
                <a:sym typeface="Twentieth Century"/>
              </a:defRPr>
            </a:lvl6pPr>
            <a:lvl7pPr indent="0" lvl="6" marL="0" algn="ctr">
              <a:spcBef>
                <a:spcPts val="0"/>
              </a:spcBef>
              <a:buNone/>
              <a:defRPr b="1" sz="1400">
                <a:solidFill>
                  <a:schemeClr val="dk2"/>
                </a:solidFill>
                <a:latin typeface="Twentieth Century"/>
                <a:ea typeface="Twentieth Century"/>
                <a:cs typeface="Twentieth Century"/>
                <a:sym typeface="Twentieth Century"/>
              </a:defRPr>
            </a:lvl7pPr>
            <a:lvl8pPr indent="0" lvl="7" marL="0" algn="ctr">
              <a:spcBef>
                <a:spcPts val="0"/>
              </a:spcBef>
              <a:buNone/>
              <a:defRPr b="1" sz="1400">
                <a:solidFill>
                  <a:schemeClr val="dk2"/>
                </a:solidFill>
                <a:latin typeface="Twentieth Century"/>
                <a:ea typeface="Twentieth Century"/>
                <a:cs typeface="Twentieth Century"/>
                <a:sym typeface="Twentieth Century"/>
              </a:defRPr>
            </a:lvl8pPr>
            <a:lvl9pPr indent="0" lvl="8" marL="0" algn="ctr">
              <a:spcBef>
                <a:spcPts val="0"/>
              </a:spcBef>
              <a:buNone/>
              <a:defRPr b="1" sz="1400">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45"/>
          <p:cNvSpPr txBox="1"/>
          <p:nvPr>
            <p:ph type="title"/>
          </p:nvPr>
        </p:nvSpPr>
        <p:spPr>
          <a:xfrm>
            <a:off x="609600" y="273050"/>
            <a:ext cx="8077200" cy="869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400"/>
              <a:buFont typeface="Twentieth Century"/>
              <a:buNone/>
              <a:defRPr b="0" sz="4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45"/>
          <p:cNvSpPr txBox="1"/>
          <p:nvPr>
            <p:ph idx="1" type="body"/>
          </p:nvPr>
        </p:nvSpPr>
        <p:spPr>
          <a:xfrm>
            <a:off x="609600" y="1752600"/>
            <a:ext cx="1600200" cy="4343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Autofit/>
          </a:bodyPr>
          <a:lstStyle>
            <a:lvl1pPr indent="-228600" lvl="0" marL="4572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145"/>
          <p:cNvSpPr txBox="1"/>
          <p:nvPr>
            <p:ph idx="2" type="body"/>
          </p:nvPr>
        </p:nvSpPr>
        <p:spPr>
          <a:xfrm>
            <a:off x="2362200" y="1752600"/>
            <a:ext cx="6400800" cy="44196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145"/>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4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3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9pPr>
          </a:lstStyle>
          <a:p/>
        </p:txBody>
      </p:sp>
      <p:sp>
        <p:nvSpPr>
          <p:cNvPr id="11" name="Google Shape;11;p136"/>
          <p:cNvSpPr txBox="1"/>
          <p:nvPr>
            <p:ph idx="1" type="body"/>
          </p:nvPr>
        </p:nvSpPr>
        <p:spPr>
          <a:xfrm>
            <a:off x="612775" y="1600200"/>
            <a:ext cx="8153400" cy="4525963"/>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lt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lt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lt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04DA3"/>
              </a:buClr>
              <a:buSzPts val="1500"/>
              <a:buFont typeface="Noto Sans Symbols"/>
              <a:buChar char="■"/>
              <a:defRPr b="0" i="0" sz="2000" u="none" cap="none" strike="noStrike">
                <a:solidFill>
                  <a:schemeClr val="lt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C4652D"/>
              </a:buClr>
              <a:buSzPts val="1300"/>
              <a:buFont typeface="Noto Sans Symbols"/>
              <a:buChar char="■"/>
              <a:defRPr b="0" i="0" sz="2000" u="none" cap="none" strike="noStrike">
                <a:solidFill>
                  <a:schemeClr val="lt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9pPr>
          </a:lstStyle>
          <a:p/>
        </p:txBody>
      </p:sp>
      <p:sp>
        <p:nvSpPr>
          <p:cNvPr id="12" name="Google Shape;12;p136"/>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3" name="Google Shape;13;p136"/>
          <p:cNvSpPr/>
          <p:nvPr/>
        </p:nvSpPr>
        <p:spPr>
          <a:xfrm>
            <a:off x="0" y="1235075"/>
            <a:ext cx="9144000" cy="31908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4" name="Google Shape;14;p136"/>
          <p:cNvSpPr/>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5" name="Google Shape;15;p136"/>
          <p:cNvSpPr/>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 name="Google Shape;16;p13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
        <p:nvSpPr>
          <p:cNvPr id="26" name="Google Shape;26;p13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27" name="Google Shape;27;p135"/>
          <p:cNvSpPr txBox="1"/>
          <p:nvPr>
            <p:ph idx="1" type="body"/>
          </p:nvPr>
        </p:nvSpPr>
        <p:spPr>
          <a:xfrm>
            <a:off x="612775" y="1600200"/>
            <a:ext cx="8153400" cy="4525963"/>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04DA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C4652D"/>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28" name="Google Shape;28;p135"/>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400">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29" name="Google Shape;29;p135"/>
          <p:cNvSpPr/>
          <p:nvPr/>
        </p:nvSpPr>
        <p:spPr>
          <a:xfrm>
            <a:off x="0" y="1235075"/>
            <a:ext cx="9144000" cy="31908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0" name="Google Shape;30;p135"/>
          <p:cNvSpPr/>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1" name="Google Shape;31;p135"/>
          <p:cNvSpPr/>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2" name="Google Shape;32;p13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sz="1400" u="none">
                <a:solidFill>
                  <a:srgbClr val="FFFFFF"/>
                </a:solidFill>
                <a:latin typeface="Twentieth Century"/>
                <a:ea typeface="Twentieth Century"/>
                <a:cs typeface="Twentieth Century"/>
                <a:sym typeface="Twentieth Century"/>
              </a:defRPr>
            </a:lvl1pPr>
            <a:lvl2pPr indent="0" lvl="1" marL="0" marR="0" rtl="0" algn="ctr">
              <a:spcBef>
                <a:spcPts val="0"/>
              </a:spcBef>
              <a:buNone/>
              <a:defRPr b="1" sz="1400" u="none">
                <a:solidFill>
                  <a:srgbClr val="FFFFFF"/>
                </a:solidFill>
                <a:latin typeface="Twentieth Century"/>
                <a:ea typeface="Twentieth Century"/>
                <a:cs typeface="Twentieth Century"/>
                <a:sym typeface="Twentieth Century"/>
              </a:defRPr>
            </a:lvl2pPr>
            <a:lvl3pPr indent="0" lvl="2" marL="0" marR="0" rtl="0" algn="ctr">
              <a:spcBef>
                <a:spcPts val="0"/>
              </a:spcBef>
              <a:buNone/>
              <a:defRPr b="1" sz="1400" u="none">
                <a:solidFill>
                  <a:srgbClr val="FFFFFF"/>
                </a:solidFill>
                <a:latin typeface="Twentieth Century"/>
                <a:ea typeface="Twentieth Century"/>
                <a:cs typeface="Twentieth Century"/>
                <a:sym typeface="Twentieth Century"/>
              </a:defRPr>
            </a:lvl3pPr>
            <a:lvl4pPr indent="0" lvl="3" marL="0" marR="0" rtl="0" algn="ctr">
              <a:spcBef>
                <a:spcPts val="0"/>
              </a:spcBef>
              <a:buNone/>
              <a:defRPr b="1" sz="1400" u="none">
                <a:solidFill>
                  <a:srgbClr val="FFFFFF"/>
                </a:solidFill>
                <a:latin typeface="Twentieth Century"/>
                <a:ea typeface="Twentieth Century"/>
                <a:cs typeface="Twentieth Century"/>
                <a:sym typeface="Twentieth Century"/>
              </a:defRPr>
            </a:lvl4pPr>
            <a:lvl5pPr indent="0" lvl="4" marL="0" marR="0" rtl="0" algn="ctr">
              <a:spcBef>
                <a:spcPts val="0"/>
              </a:spcBef>
              <a:buNone/>
              <a:defRPr b="1" sz="1400" u="none">
                <a:solidFill>
                  <a:srgbClr val="FFFFFF"/>
                </a:solidFill>
                <a:latin typeface="Twentieth Century"/>
                <a:ea typeface="Twentieth Century"/>
                <a:cs typeface="Twentieth Century"/>
                <a:sym typeface="Twentieth Century"/>
              </a:defRPr>
            </a:lvl5pPr>
            <a:lvl6pPr indent="0" lvl="5" marL="0" marR="0" rtl="0" algn="ctr">
              <a:spcBef>
                <a:spcPts val="0"/>
              </a:spcBef>
              <a:buNone/>
              <a:defRPr b="1" sz="1400" u="none">
                <a:solidFill>
                  <a:srgbClr val="FFFFFF"/>
                </a:solidFill>
                <a:latin typeface="Twentieth Century"/>
                <a:ea typeface="Twentieth Century"/>
                <a:cs typeface="Twentieth Century"/>
                <a:sym typeface="Twentieth Century"/>
              </a:defRPr>
            </a:lvl6pPr>
            <a:lvl7pPr indent="0" lvl="6" marL="0" marR="0" rtl="0" algn="ctr">
              <a:spcBef>
                <a:spcPts val="0"/>
              </a:spcBef>
              <a:buNone/>
              <a:defRPr b="1" sz="1400" u="none">
                <a:solidFill>
                  <a:srgbClr val="FFFFFF"/>
                </a:solidFill>
                <a:latin typeface="Twentieth Century"/>
                <a:ea typeface="Twentieth Century"/>
                <a:cs typeface="Twentieth Century"/>
                <a:sym typeface="Twentieth Century"/>
              </a:defRPr>
            </a:lvl7pPr>
            <a:lvl8pPr indent="0" lvl="7" marL="0" marR="0" rtl="0" algn="ctr">
              <a:spcBef>
                <a:spcPts val="0"/>
              </a:spcBef>
              <a:buNone/>
              <a:defRPr b="1" sz="1400" u="none">
                <a:solidFill>
                  <a:srgbClr val="FFFFFF"/>
                </a:solidFill>
                <a:latin typeface="Twentieth Century"/>
                <a:ea typeface="Twentieth Century"/>
                <a:cs typeface="Twentieth Century"/>
                <a:sym typeface="Twentieth Century"/>
              </a:defRPr>
            </a:lvl8pPr>
            <a:lvl9pPr indent="0" lvl="8" marL="0" marR="0" rtl="0" algn="ctr">
              <a:spcBef>
                <a:spcPts val="0"/>
              </a:spcBef>
              <a:buNone/>
              <a:defRPr b="1" sz="1400" u="non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26.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22.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 Id="rId3" Type="http://schemas.openxmlformats.org/officeDocument/2006/relationships/image" Target="../media/image32.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 Id="rId3" Type="http://schemas.openxmlformats.org/officeDocument/2006/relationships/image" Target="../media/image24.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 Id="rId3" Type="http://schemas.openxmlformats.org/officeDocument/2006/relationships/image" Target="../media/image4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 Id="rId3" Type="http://schemas.openxmlformats.org/officeDocument/2006/relationships/image" Target="../media/image37.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 Id="rId3" Type="http://schemas.openxmlformats.org/officeDocument/2006/relationships/image" Target="../media/image33.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 Id="rId3" Type="http://schemas.openxmlformats.org/officeDocument/2006/relationships/image" Target="../media/image29.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 Id="rId3" Type="http://schemas.openxmlformats.org/officeDocument/2006/relationships/image" Target="../media/image38.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 Id="rId3" Type="http://schemas.openxmlformats.org/officeDocument/2006/relationships/image" Target="../media/image42.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 Id="rId3" Type="http://schemas.openxmlformats.org/officeDocument/2006/relationships/image" Target="../media/image3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 Id="rId3" Type="http://schemas.openxmlformats.org/officeDocument/2006/relationships/image" Target="../media/image23.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 Id="rId3" Type="http://schemas.openxmlformats.org/officeDocument/2006/relationships/image" Target="../media/image35.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4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1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2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3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3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1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3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1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3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1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
          <p:cNvSpPr txBox="1"/>
          <p:nvPr>
            <p:ph type="ctrTitle"/>
          </p:nvPr>
        </p:nvSpPr>
        <p:spPr>
          <a:xfrm>
            <a:off x="167005" y="4038600"/>
            <a:ext cx="8672195" cy="1828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ITDO6014</a:t>
            </a:r>
            <a:br>
              <a:rPr lang="en-US"/>
            </a:br>
            <a:r>
              <a:rPr lang="en-US"/>
              <a:t>AI AND DS-1</a:t>
            </a:r>
            <a:endParaRPr/>
          </a:p>
        </p:txBody>
      </p:sp>
      <p:sp>
        <p:nvSpPr>
          <p:cNvPr id="110" name="Google Shape;110;p1"/>
          <p:cNvSpPr txBox="1"/>
          <p:nvPr>
            <p:ph idx="1" type="subTitle"/>
          </p:nvPr>
        </p:nvSpPr>
        <p:spPr>
          <a:xfrm>
            <a:off x="2362200" y="6050037"/>
            <a:ext cx="6477000"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560"/>
              <a:buNone/>
            </a:pPr>
            <a:r>
              <a:rPr lang="en-US"/>
              <a:t>Module 3: Knowledge Representation</a:t>
            </a:r>
            <a:endParaRPr/>
          </a:p>
        </p:txBody>
      </p:sp>
      <p:sp>
        <p:nvSpPr>
          <p:cNvPr id="111" name="Google Shape;111;p1"/>
          <p:cNvSpPr txBox="1"/>
          <p:nvPr>
            <p:ph idx="11" type="ftr"/>
          </p:nvPr>
        </p:nvSpPr>
        <p:spPr>
          <a:xfrm>
            <a:off x="2085975" y="236538"/>
            <a:ext cx="58674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lt1"/>
                </a:solidFill>
                <a:latin typeface="Twentieth Century"/>
                <a:ea typeface="Twentieth Century"/>
                <a:cs typeface="Twentieth Century"/>
                <a:sym typeface="Twentieth Century"/>
              </a:rPr>
              <a:t>CS380</a:t>
            </a:r>
            <a:endParaRPr sz="1800">
              <a:solidFill>
                <a:schemeClr val="lt1"/>
              </a:solidFill>
              <a:latin typeface="Twentieth Century"/>
              <a:ea typeface="Twentieth Century"/>
              <a:cs typeface="Twentieth Century"/>
              <a:sym typeface="Twentieth Century"/>
            </a:endParaRPr>
          </a:p>
        </p:txBody>
      </p:sp>
      <p:sp>
        <p:nvSpPr>
          <p:cNvPr id="112" name="Google Shape;112;p1"/>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Knowledge-Based Agent</a:t>
            </a:r>
            <a:endParaRPr/>
          </a:p>
        </p:txBody>
      </p:sp>
      <p:sp>
        <p:nvSpPr>
          <p:cNvPr id="184" name="Google Shape;184;p10"/>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The knowledge-based agent takes percept as input and returns an action as output. The agent maintains the knowledge base, KB, and it initially has some background knowledge of the real world. It also has a counter to indicate the time for the whole process, and this counter is initialized with zero.</a:t>
            </a:r>
            <a:endParaRPr/>
          </a:p>
          <a:p>
            <a:pPr indent="-319405" lvl="0" marL="319405" rtl="0" algn="l">
              <a:spcBef>
                <a:spcPts val="700"/>
              </a:spcBef>
              <a:spcAft>
                <a:spcPts val="0"/>
              </a:spcAft>
              <a:buSzPts val="1440"/>
              <a:buChar char="◻"/>
            </a:pPr>
            <a:r>
              <a:rPr lang="en-US" sz="2400"/>
              <a:t>Each time when the function is called, it performs its three operations:</a:t>
            </a:r>
            <a:endParaRPr/>
          </a:p>
          <a:p>
            <a:pPr indent="-319405" lvl="0" marL="319405" rtl="0" algn="l">
              <a:spcBef>
                <a:spcPts val="700"/>
              </a:spcBef>
              <a:spcAft>
                <a:spcPts val="0"/>
              </a:spcAft>
              <a:buSzPts val="1440"/>
              <a:buChar char="◻"/>
            </a:pPr>
            <a:r>
              <a:rPr lang="en-US" sz="2400"/>
              <a:t>Firstly it TELLs the KB what it perceives.</a:t>
            </a:r>
            <a:endParaRPr/>
          </a:p>
          <a:p>
            <a:pPr indent="-319405" lvl="0" marL="319405" rtl="0" algn="l">
              <a:spcBef>
                <a:spcPts val="700"/>
              </a:spcBef>
              <a:spcAft>
                <a:spcPts val="0"/>
              </a:spcAft>
              <a:buSzPts val="1440"/>
              <a:buChar char="◻"/>
            </a:pPr>
            <a:r>
              <a:rPr lang="en-US" sz="2400"/>
              <a:t>Secondly, it asks KB what action it should take</a:t>
            </a:r>
            <a:endParaRPr/>
          </a:p>
          <a:p>
            <a:pPr indent="-319405" lvl="0" marL="319405" rtl="0" algn="l">
              <a:spcBef>
                <a:spcPts val="700"/>
              </a:spcBef>
              <a:spcAft>
                <a:spcPts val="0"/>
              </a:spcAft>
              <a:buSzPts val="1440"/>
              <a:buChar char="◻"/>
            </a:pPr>
            <a:r>
              <a:rPr lang="en-US" sz="2400"/>
              <a:t>Third agent program TELLS the KB that which action was chosen.</a:t>
            </a:r>
            <a:endParaRPr/>
          </a:p>
        </p:txBody>
      </p:sp>
      <p:sp>
        <p:nvSpPr>
          <p:cNvPr id="185" name="Google Shape;185;p1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100"/>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Resolution in FOL</a:t>
            </a:r>
            <a:endParaRPr/>
          </a:p>
        </p:txBody>
      </p:sp>
      <p:sp>
        <p:nvSpPr>
          <p:cNvPr id="918" name="Google Shape;918;p10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919" name="Google Shape;919;p100"/>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Example:</a:t>
            </a:r>
            <a:endParaRPr/>
          </a:p>
          <a:p>
            <a:pPr indent="-319405" lvl="0" marL="319405" rtl="0" algn="l">
              <a:spcBef>
                <a:spcPts val="700"/>
              </a:spcBef>
              <a:spcAft>
                <a:spcPts val="0"/>
              </a:spcAft>
              <a:buSzPts val="1440"/>
              <a:buChar char="◻"/>
            </a:pPr>
            <a:r>
              <a:rPr b="1" lang="en-US" sz="2400"/>
              <a:t>John likes all kind of food.</a:t>
            </a:r>
            <a:endParaRPr sz="2400"/>
          </a:p>
          <a:p>
            <a:pPr indent="-319405" lvl="0" marL="319405" rtl="0" algn="l">
              <a:spcBef>
                <a:spcPts val="700"/>
              </a:spcBef>
              <a:spcAft>
                <a:spcPts val="0"/>
              </a:spcAft>
              <a:buSzPts val="1440"/>
              <a:buChar char="◻"/>
            </a:pPr>
            <a:r>
              <a:rPr b="1" lang="en-US" sz="2400"/>
              <a:t>Apple and vegetable are food</a:t>
            </a:r>
            <a:endParaRPr sz="2400"/>
          </a:p>
          <a:p>
            <a:pPr indent="-319405" lvl="0" marL="319405" rtl="0" algn="l">
              <a:spcBef>
                <a:spcPts val="700"/>
              </a:spcBef>
              <a:spcAft>
                <a:spcPts val="0"/>
              </a:spcAft>
              <a:buSzPts val="1440"/>
              <a:buChar char="◻"/>
            </a:pPr>
            <a:r>
              <a:rPr b="1" lang="en-US" sz="2400"/>
              <a:t>Anything anyone eats and not killed is food.</a:t>
            </a:r>
            <a:endParaRPr sz="2400"/>
          </a:p>
          <a:p>
            <a:pPr indent="-319405" lvl="0" marL="319405" rtl="0" algn="l">
              <a:spcBef>
                <a:spcPts val="700"/>
              </a:spcBef>
              <a:spcAft>
                <a:spcPts val="0"/>
              </a:spcAft>
              <a:buSzPts val="1440"/>
              <a:buChar char="◻"/>
            </a:pPr>
            <a:r>
              <a:rPr b="1" lang="en-US" sz="2400"/>
              <a:t>Anil eats peanuts and still alive</a:t>
            </a:r>
            <a:endParaRPr sz="2400"/>
          </a:p>
          <a:p>
            <a:pPr indent="-319405" lvl="0" marL="319405" rtl="0" algn="l">
              <a:spcBef>
                <a:spcPts val="700"/>
              </a:spcBef>
              <a:spcAft>
                <a:spcPts val="0"/>
              </a:spcAft>
              <a:buSzPts val="1440"/>
              <a:buChar char="◻"/>
            </a:pPr>
            <a:r>
              <a:rPr b="1" lang="en-US" sz="2400"/>
              <a:t>Harry eats everything that Anil eats.</a:t>
            </a:r>
            <a:endParaRPr/>
          </a:p>
          <a:p>
            <a:pPr indent="-319405" lvl="0" marL="319405" rtl="0" algn="l">
              <a:spcBef>
                <a:spcPts val="700"/>
              </a:spcBef>
              <a:spcAft>
                <a:spcPts val="0"/>
              </a:spcAft>
              <a:buSzPts val="1440"/>
              <a:buChar char="◻"/>
            </a:pPr>
            <a:br>
              <a:rPr lang="en-US" sz="2400"/>
            </a:br>
            <a:r>
              <a:rPr b="1" lang="en-US" sz="2400"/>
              <a:t>Prove by resolution that John likes peanuts.</a:t>
            </a:r>
            <a:endParaRPr sz="2400"/>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101"/>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Resolution in FOL</a:t>
            </a:r>
            <a:endParaRPr/>
          </a:p>
        </p:txBody>
      </p:sp>
      <p:sp>
        <p:nvSpPr>
          <p:cNvPr id="926" name="Google Shape;926;p10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927" name="Google Shape;927;p101"/>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Step-1: Conversion of Facts into FOL</a:t>
            </a:r>
            <a:endParaRPr sz="2400"/>
          </a:p>
          <a:p>
            <a:pPr indent="-319405" lvl="0" marL="319405" rtl="0" algn="l">
              <a:spcBef>
                <a:spcPts val="700"/>
              </a:spcBef>
              <a:spcAft>
                <a:spcPts val="0"/>
              </a:spcAft>
              <a:buSzPts val="1440"/>
              <a:buChar char="◻"/>
            </a:pPr>
            <a:r>
              <a:rPr lang="en-US" sz="2400"/>
              <a:t>In the first step we will convert all the given statements into its first order logic.</a:t>
            </a:r>
            <a:endParaRPr/>
          </a:p>
          <a:p>
            <a:pPr indent="-227965" lvl="0" marL="319405" rtl="0" algn="l">
              <a:spcBef>
                <a:spcPts val="700"/>
              </a:spcBef>
              <a:spcAft>
                <a:spcPts val="0"/>
              </a:spcAft>
              <a:buSzPts val="1440"/>
              <a:buNone/>
            </a:pPr>
            <a:r>
              <a:t/>
            </a:r>
            <a:endParaRPr sz="2400"/>
          </a:p>
        </p:txBody>
      </p:sp>
      <p:pic>
        <p:nvPicPr>
          <p:cNvPr id="928" name="Google Shape;928;p101"/>
          <p:cNvPicPr preferRelativeResize="0"/>
          <p:nvPr/>
        </p:nvPicPr>
        <p:blipFill rotWithShape="1">
          <a:blip r:embed="rId3">
            <a:alphaModFix/>
          </a:blip>
          <a:srcRect b="0" l="0" r="0" t="0"/>
          <a:stretch/>
        </p:blipFill>
        <p:spPr>
          <a:xfrm>
            <a:off x="381000" y="3124200"/>
            <a:ext cx="4419600" cy="3349445"/>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102"/>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Resolution in FOL</a:t>
            </a:r>
            <a:endParaRPr/>
          </a:p>
        </p:txBody>
      </p:sp>
      <p:sp>
        <p:nvSpPr>
          <p:cNvPr id="935" name="Google Shape;935;p10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936" name="Google Shape;936;p102"/>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Step-2: Conversion of FOL into CNF</a:t>
            </a:r>
            <a:endParaRPr sz="2400"/>
          </a:p>
          <a:p>
            <a:pPr indent="-319405" lvl="0" marL="319405" rtl="0" algn="l">
              <a:spcBef>
                <a:spcPts val="700"/>
              </a:spcBef>
              <a:spcAft>
                <a:spcPts val="0"/>
              </a:spcAft>
              <a:buSzPts val="1440"/>
              <a:buChar char="◻"/>
            </a:pPr>
            <a:r>
              <a:rPr lang="en-US" sz="2400"/>
              <a:t>In First order logic resolution, it is required to convert the FOL into CNF as CNF form makes easier for resolution proofs.</a:t>
            </a:r>
            <a:endParaRPr/>
          </a:p>
          <a:p>
            <a:pPr indent="-319405" lvl="0" marL="319405" rtl="0" algn="l">
              <a:spcBef>
                <a:spcPts val="700"/>
              </a:spcBef>
              <a:spcAft>
                <a:spcPts val="0"/>
              </a:spcAft>
              <a:buSzPts val="1440"/>
              <a:buChar char="◻"/>
            </a:pPr>
            <a:r>
              <a:rPr b="1" lang="en-US" sz="2400"/>
              <a:t>Eliminate all implication (→) and rewrite (P →Q = ~P VQ)</a:t>
            </a:r>
            <a:endParaRPr b="1" sz="2400"/>
          </a:p>
          <a:p>
            <a:pPr indent="-273050" lvl="1" marL="640080" rtl="0" algn="l">
              <a:spcBef>
                <a:spcPts val="550"/>
              </a:spcBef>
              <a:spcAft>
                <a:spcPts val="0"/>
              </a:spcAft>
              <a:buSzPts val="1680"/>
              <a:buChar char="🞑"/>
            </a:pPr>
            <a:r>
              <a:rPr lang="en-US" sz="2400"/>
              <a:t>∀x ¬ food(x) V likes(John, x)</a:t>
            </a:r>
            <a:endParaRPr/>
          </a:p>
          <a:p>
            <a:pPr indent="-273050" lvl="1" marL="640080" rtl="0" algn="l">
              <a:spcBef>
                <a:spcPts val="550"/>
              </a:spcBef>
              <a:spcAft>
                <a:spcPts val="0"/>
              </a:spcAft>
              <a:buSzPts val="1680"/>
              <a:buChar char="🞑"/>
            </a:pPr>
            <a:r>
              <a:rPr lang="en-US" sz="2400"/>
              <a:t>food(Apple) Λ food(vegetables)</a:t>
            </a:r>
            <a:endParaRPr/>
          </a:p>
          <a:p>
            <a:pPr indent="-273050" lvl="1" marL="640080" rtl="0" algn="l">
              <a:spcBef>
                <a:spcPts val="550"/>
              </a:spcBef>
              <a:spcAft>
                <a:spcPts val="0"/>
              </a:spcAft>
              <a:buSzPts val="1680"/>
              <a:buChar char="🞑"/>
            </a:pPr>
            <a:r>
              <a:rPr lang="en-US" sz="2400"/>
              <a:t>∀x ∀y ¬ [eats(x, y) Λ ¬ killed(x)] V food(y)</a:t>
            </a:r>
            <a:endParaRPr/>
          </a:p>
          <a:p>
            <a:pPr indent="-273050" lvl="1" marL="640080" rtl="0" algn="l">
              <a:spcBef>
                <a:spcPts val="550"/>
              </a:spcBef>
              <a:spcAft>
                <a:spcPts val="0"/>
              </a:spcAft>
              <a:buSzPts val="1680"/>
              <a:buChar char="🞑"/>
            </a:pPr>
            <a:r>
              <a:rPr lang="en-US" sz="2400"/>
              <a:t>eats (Anil, Peanuts) Λ alive(Anil)</a:t>
            </a:r>
            <a:endParaRPr/>
          </a:p>
          <a:p>
            <a:pPr indent="-273050" lvl="1" marL="640080" rtl="0" algn="l">
              <a:spcBef>
                <a:spcPts val="550"/>
              </a:spcBef>
              <a:spcAft>
                <a:spcPts val="0"/>
              </a:spcAft>
              <a:buSzPts val="1680"/>
              <a:buChar char="🞑"/>
            </a:pPr>
            <a:r>
              <a:rPr lang="en-US" sz="2400"/>
              <a:t>∀x ¬ eats(Anil, x) V eats(Harry, x)</a:t>
            </a:r>
            <a:endParaRPr/>
          </a:p>
          <a:p>
            <a:pPr indent="-273050" lvl="1" marL="640080" rtl="0" algn="l">
              <a:spcBef>
                <a:spcPts val="550"/>
              </a:spcBef>
              <a:spcAft>
                <a:spcPts val="0"/>
              </a:spcAft>
              <a:buSzPts val="1680"/>
              <a:buChar char="🞑"/>
            </a:pPr>
            <a:r>
              <a:rPr lang="en-US" sz="2400"/>
              <a:t>∀x¬ [¬ killed(x) ] V alive(x)</a:t>
            </a:r>
            <a:endParaRPr/>
          </a:p>
          <a:p>
            <a:pPr indent="-273050" lvl="1" marL="640080" rtl="0" algn="l">
              <a:spcBef>
                <a:spcPts val="550"/>
              </a:spcBef>
              <a:spcAft>
                <a:spcPts val="0"/>
              </a:spcAft>
              <a:buSzPts val="1680"/>
              <a:buChar char="🞑"/>
            </a:pPr>
            <a:r>
              <a:rPr lang="en-US" sz="2400"/>
              <a:t>∀x ¬ alive(x) V ¬ killed(x)</a:t>
            </a:r>
            <a:endParaRPr/>
          </a:p>
          <a:p>
            <a:pPr indent="-273050" lvl="1" marL="640080" rtl="0" algn="l">
              <a:spcBef>
                <a:spcPts val="550"/>
              </a:spcBef>
              <a:spcAft>
                <a:spcPts val="0"/>
              </a:spcAft>
              <a:buSzPts val="1680"/>
              <a:buChar char="🞑"/>
            </a:pPr>
            <a:r>
              <a:rPr lang="en-US" sz="2400"/>
              <a:t>likes(John, Peanuts).</a:t>
            </a:r>
            <a:endParaRPr sz="2400"/>
          </a:p>
          <a:p>
            <a:pPr indent="-227965" lvl="0" marL="319405" rtl="0" algn="l">
              <a:spcBef>
                <a:spcPts val="700"/>
              </a:spcBef>
              <a:spcAft>
                <a:spcPts val="0"/>
              </a:spcAft>
              <a:buSzPts val="1440"/>
              <a:buNone/>
            </a:pPr>
            <a:r>
              <a:t/>
            </a:r>
            <a:endParaRPr sz="2400"/>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103"/>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Resolution in FOL</a:t>
            </a:r>
            <a:endParaRPr/>
          </a:p>
        </p:txBody>
      </p:sp>
      <p:sp>
        <p:nvSpPr>
          <p:cNvPr id="943" name="Google Shape;943;p10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944" name="Google Shape;944;p103"/>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b="1" lang="en-US"/>
              <a:t>Move negation (¬)inwards and rewrite</a:t>
            </a:r>
            <a:endParaRPr/>
          </a:p>
          <a:p>
            <a:pPr indent="-273050" lvl="1" marL="640080" rtl="0" algn="l">
              <a:spcBef>
                <a:spcPts val="550"/>
              </a:spcBef>
              <a:spcAft>
                <a:spcPts val="0"/>
              </a:spcAft>
              <a:buSzPts val="1820"/>
              <a:buChar char="🞑"/>
            </a:pPr>
            <a:r>
              <a:rPr lang="en-US"/>
              <a:t>∀x ¬ food(x) V likes(John, x)</a:t>
            </a:r>
            <a:endParaRPr/>
          </a:p>
          <a:p>
            <a:pPr indent="-273050" lvl="1" marL="640080" rtl="0" algn="l">
              <a:spcBef>
                <a:spcPts val="550"/>
              </a:spcBef>
              <a:spcAft>
                <a:spcPts val="0"/>
              </a:spcAft>
              <a:buSzPts val="1820"/>
              <a:buChar char="🞑"/>
            </a:pPr>
            <a:r>
              <a:rPr lang="en-US"/>
              <a:t>food(Apple) Λ food(vegetables)</a:t>
            </a:r>
            <a:endParaRPr/>
          </a:p>
          <a:p>
            <a:pPr indent="-273050" lvl="1" marL="640080" rtl="0" algn="l">
              <a:spcBef>
                <a:spcPts val="550"/>
              </a:spcBef>
              <a:spcAft>
                <a:spcPts val="0"/>
              </a:spcAft>
              <a:buSzPts val="1820"/>
              <a:buChar char="🞑"/>
            </a:pPr>
            <a:r>
              <a:rPr lang="en-US"/>
              <a:t>∀x ∀y ¬ eats(x, y) V killed(x) V food(y)</a:t>
            </a:r>
            <a:endParaRPr/>
          </a:p>
          <a:p>
            <a:pPr indent="-273050" lvl="1" marL="640080" rtl="0" algn="l">
              <a:spcBef>
                <a:spcPts val="550"/>
              </a:spcBef>
              <a:spcAft>
                <a:spcPts val="0"/>
              </a:spcAft>
              <a:buSzPts val="1820"/>
              <a:buChar char="🞑"/>
            </a:pPr>
            <a:r>
              <a:rPr lang="en-US"/>
              <a:t>eats (Anil, Peanuts) Λ alive(Anil)</a:t>
            </a:r>
            <a:endParaRPr/>
          </a:p>
          <a:p>
            <a:pPr indent="-273050" lvl="1" marL="640080" rtl="0" algn="l">
              <a:spcBef>
                <a:spcPts val="550"/>
              </a:spcBef>
              <a:spcAft>
                <a:spcPts val="0"/>
              </a:spcAft>
              <a:buSzPts val="1820"/>
              <a:buChar char="🞑"/>
            </a:pPr>
            <a:r>
              <a:rPr lang="en-US"/>
              <a:t>∀x ¬ eats(Anil, x) V eats(Harry, x)</a:t>
            </a:r>
            <a:endParaRPr/>
          </a:p>
          <a:p>
            <a:pPr indent="-273050" lvl="1" marL="640080" rtl="0" algn="l">
              <a:spcBef>
                <a:spcPts val="550"/>
              </a:spcBef>
              <a:spcAft>
                <a:spcPts val="0"/>
              </a:spcAft>
              <a:buSzPts val="1820"/>
              <a:buChar char="🞑"/>
            </a:pPr>
            <a:r>
              <a:rPr lang="en-US"/>
              <a:t>∀x ¬killed(x) ] V alive(x)</a:t>
            </a:r>
            <a:endParaRPr/>
          </a:p>
          <a:p>
            <a:pPr indent="-273050" lvl="1" marL="640080" rtl="0" algn="l">
              <a:spcBef>
                <a:spcPts val="550"/>
              </a:spcBef>
              <a:spcAft>
                <a:spcPts val="0"/>
              </a:spcAft>
              <a:buSzPts val="1820"/>
              <a:buChar char="🞑"/>
            </a:pPr>
            <a:r>
              <a:rPr lang="en-US"/>
              <a:t>∀x ¬ alive(x) V ¬ killed(x)</a:t>
            </a:r>
            <a:endParaRPr/>
          </a:p>
          <a:p>
            <a:pPr indent="-273050" lvl="1" marL="640080" rtl="0" algn="l">
              <a:spcBef>
                <a:spcPts val="550"/>
              </a:spcBef>
              <a:spcAft>
                <a:spcPts val="0"/>
              </a:spcAft>
              <a:buSzPts val="1820"/>
              <a:buChar char="🞑"/>
            </a:pPr>
            <a:r>
              <a:rPr lang="en-US"/>
              <a:t>likes(John, Peanuts).</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104"/>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Resolution in FOL</a:t>
            </a:r>
            <a:endParaRPr/>
          </a:p>
        </p:txBody>
      </p:sp>
      <p:sp>
        <p:nvSpPr>
          <p:cNvPr id="951" name="Google Shape;951;p10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952" name="Google Shape;952;p104"/>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b="1" lang="en-US"/>
              <a:t>Rename variables or standardize variables</a:t>
            </a:r>
            <a:endParaRPr/>
          </a:p>
          <a:p>
            <a:pPr indent="-273050" lvl="1" marL="640080" rtl="0" algn="l">
              <a:spcBef>
                <a:spcPts val="550"/>
              </a:spcBef>
              <a:spcAft>
                <a:spcPts val="0"/>
              </a:spcAft>
              <a:buSzPts val="1820"/>
              <a:buChar char="🞑"/>
            </a:pPr>
            <a:r>
              <a:rPr lang="en-US"/>
              <a:t>∀x ¬ food(x) V likes(John, x)</a:t>
            </a:r>
            <a:endParaRPr/>
          </a:p>
          <a:p>
            <a:pPr indent="-273050" lvl="1" marL="640080" rtl="0" algn="l">
              <a:spcBef>
                <a:spcPts val="550"/>
              </a:spcBef>
              <a:spcAft>
                <a:spcPts val="0"/>
              </a:spcAft>
              <a:buSzPts val="1820"/>
              <a:buChar char="🞑"/>
            </a:pPr>
            <a:r>
              <a:rPr lang="en-US"/>
              <a:t>food(Apple) Λ food(vegetables)</a:t>
            </a:r>
            <a:endParaRPr/>
          </a:p>
          <a:p>
            <a:pPr indent="-273050" lvl="1" marL="640080" rtl="0" algn="l">
              <a:spcBef>
                <a:spcPts val="550"/>
              </a:spcBef>
              <a:spcAft>
                <a:spcPts val="0"/>
              </a:spcAft>
              <a:buSzPts val="1820"/>
              <a:buChar char="🞑"/>
            </a:pPr>
            <a:r>
              <a:rPr lang="en-US"/>
              <a:t>∀y ∀z ¬ eats(y, z) V killed(y) V food(z)</a:t>
            </a:r>
            <a:endParaRPr/>
          </a:p>
          <a:p>
            <a:pPr indent="-273050" lvl="1" marL="640080" rtl="0" algn="l">
              <a:spcBef>
                <a:spcPts val="550"/>
              </a:spcBef>
              <a:spcAft>
                <a:spcPts val="0"/>
              </a:spcAft>
              <a:buSzPts val="1820"/>
              <a:buChar char="🞑"/>
            </a:pPr>
            <a:r>
              <a:rPr lang="en-US"/>
              <a:t>eats (Anil, Peanuts) Λ alive(Anil)</a:t>
            </a:r>
            <a:endParaRPr/>
          </a:p>
          <a:p>
            <a:pPr indent="-273050" lvl="1" marL="640080" rtl="0" algn="l">
              <a:spcBef>
                <a:spcPts val="550"/>
              </a:spcBef>
              <a:spcAft>
                <a:spcPts val="0"/>
              </a:spcAft>
              <a:buSzPts val="1820"/>
              <a:buChar char="🞑"/>
            </a:pPr>
            <a:r>
              <a:rPr lang="en-US"/>
              <a:t>∀w¬ eats(Anil, w) V eats(Harry, w)</a:t>
            </a:r>
            <a:endParaRPr/>
          </a:p>
          <a:p>
            <a:pPr indent="-273050" lvl="1" marL="640080" rtl="0" algn="l">
              <a:spcBef>
                <a:spcPts val="550"/>
              </a:spcBef>
              <a:spcAft>
                <a:spcPts val="0"/>
              </a:spcAft>
              <a:buSzPts val="1820"/>
              <a:buChar char="🞑"/>
            </a:pPr>
            <a:r>
              <a:rPr lang="en-US"/>
              <a:t>∀g ¬killed(g) ] V alive(g)</a:t>
            </a:r>
            <a:endParaRPr/>
          </a:p>
          <a:p>
            <a:pPr indent="-273050" lvl="1" marL="640080" rtl="0" algn="l">
              <a:spcBef>
                <a:spcPts val="550"/>
              </a:spcBef>
              <a:spcAft>
                <a:spcPts val="0"/>
              </a:spcAft>
              <a:buSzPts val="1820"/>
              <a:buChar char="🞑"/>
            </a:pPr>
            <a:r>
              <a:rPr lang="en-US"/>
              <a:t>∀k ¬ alive(k) V ¬ killed(k)</a:t>
            </a:r>
            <a:endParaRPr/>
          </a:p>
          <a:p>
            <a:pPr indent="-273050" lvl="1" marL="640080" rtl="0" algn="l">
              <a:spcBef>
                <a:spcPts val="550"/>
              </a:spcBef>
              <a:spcAft>
                <a:spcPts val="0"/>
              </a:spcAft>
              <a:buSzPts val="1820"/>
              <a:buChar char="🞑"/>
            </a:pPr>
            <a:r>
              <a:rPr lang="en-US"/>
              <a:t>likes(John, Peanuts).</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105"/>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Resolution in FOL</a:t>
            </a:r>
            <a:endParaRPr/>
          </a:p>
        </p:txBody>
      </p:sp>
      <p:sp>
        <p:nvSpPr>
          <p:cNvPr id="959" name="Google Shape;959;p10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960" name="Google Shape;960;p105"/>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b="1" lang="en-US"/>
              <a:t>Eliminate existential instantiation quantifier by elimination.</a:t>
            </a:r>
            <a:br>
              <a:rPr lang="en-US"/>
            </a:br>
            <a:r>
              <a:rPr lang="en-US"/>
              <a:t>In this step, we will eliminate existential quantifier ∃, and this process is known as </a:t>
            </a:r>
            <a:r>
              <a:rPr b="1" lang="en-US"/>
              <a:t>Skolemization</a:t>
            </a:r>
            <a:r>
              <a:rPr lang="en-US"/>
              <a:t>. But in this example problem since there is no existential quantifier so all the statements will remain same in this step.</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106"/>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Resolution in FOL</a:t>
            </a:r>
            <a:endParaRPr/>
          </a:p>
        </p:txBody>
      </p:sp>
      <p:sp>
        <p:nvSpPr>
          <p:cNvPr id="967" name="Google Shape;967;p10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968" name="Google Shape;968;p106"/>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260"/>
              <a:buChar char="◻"/>
            </a:pPr>
            <a:r>
              <a:rPr b="1" lang="en-US" sz="2100"/>
              <a:t>Drop Universal quantifiers.</a:t>
            </a:r>
            <a:br>
              <a:rPr lang="en-US" sz="2100"/>
            </a:br>
            <a:r>
              <a:rPr lang="en-US" sz="2100"/>
              <a:t>In this step we will drop all universal quantifier since all the statements are not implicitly quantified so we don't need it.</a:t>
            </a:r>
            <a:endParaRPr/>
          </a:p>
          <a:p>
            <a:pPr indent="-273050" lvl="1" marL="640080" rtl="0" algn="l">
              <a:spcBef>
                <a:spcPts val="550"/>
              </a:spcBef>
              <a:spcAft>
                <a:spcPts val="0"/>
              </a:spcAft>
              <a:buSzPts val="1470"/>
              <a:buChar char="🞑"/>
            </a:pPr>
            <a:r>
              <a:rPr lang="en-US" sz="2100"/>
              <a:t>¬ food(x) V likes(John, x)</a:t>
            </a:r>
            <a:endParaRPr/>
          </a:p>
          <a:p>
            <a:pPr indent="-273050" lvl="1" marL="640080" rtl="0" algn="l">
              <a:spcBef>
                <a:spcPts val="550"/>
              </a:spcBef>
              <a:spcAft>
                <a:spcPts val="0"/>
              </a:spcAft>
              <a:buSzPts val="1470"/>
              <a:buChar char="🞑"/>
            </a:pPr>
            <a:r>
              <a:rPr lang="en-US" sz="2100"/>
              <a:t>food(Apple)</a:t>
            </a:r>
            <a:endParaRPr/>
          </a:p>
          <a:p>
            <a:pPr indent="-273050" lvl="1" marL="640080" rtl="0" algn="l">
              <a:spcBef>
                <a:spcPts val="550"/>
              </a:spcBef>
              <a:spcAft>
                <a:spcPts val="0"/>
              </a:spcAft>
              <a:buSzPts val="1470"/>
              <a:buChar char="🞑"/>
            </a:pPr>
            <a:r>
              <a:rPr lang="en-US" sz="2100"/>
              <a:t>food(vegetables)</a:t>
            </a:r>
            <a:endParaRPr/>
          </a:p>
          <a:p>
            <a:pPr indent="-273050" lvl="1" marL="640080" rtl="0" algn="l">
              <a:spcBef>
                <a:spcPts val="550"/>
              </a:spcBef>
              <a:spcAft>
                <a:spcPts val="0"/>
              </a:spcAft>
              <a:buSzPts val="1470"/>
              <a:buChar char="🞑"/>
            </a:pPr>
            <a:r>
              <a:rPr lang="en-US" sz="2100"/>
              <a:t>¬ eats(y, z) V killed(y) V food(z)</a:t>
            </a:r>
            <a:endParaRPr/>
          </a:p>
          <a:p>
            <a:pPr indent="-273050" lvl="1" marL="640080" rtl="0" algn="l">
              <a:spcBef>
                <a:spcPts val="550"/>
              </a:spcBef>
              <a:spcAft>
                <a:spcPts val="0"/>
              </a:spcAft>
              <a:buSzPts val="1470"/>
              <a:buChar char="🞑"/>
            </a:pPr>
            <a:r>
              <a:rPr lang="en-US" sz="2100"/>
              <a:t>eats (Anil, Peanuts)</a:t>
            </a:r>
            <a:endParaRPr/>
          </a:p>
          <a:p>
            <a:pPr indent="-273050" lvl="1" marL="640080" rtl="0" algn="l">
              <a:spcBef>
                <a:spcPts val="550"/>
              </a:spcBef>
              <a:spcAft>
                <a:spcPts val="0"/>
              </a:spcAft>
              <a:buSzPts val="1470"/>
              <a:buChar char="🞑"/>
            </a:pPr>
            <a:r>
              <a:rPr lang="en-US" sz="2100"/>
              <a:t>alive(Anil)</a:t>
            </a:r>
            <a:endParaRPr/>
          </a:p>
          <a:p>
            <a:pPr indent="-273050" lvl="1" marL="640080" rtl="0" algn="l">
              <a:spcBef>
                <a:spcPts val="550"/>
              </a:spcBef>
              <a:spcAft>
                <a:spcPts val="0"/>
              </a:spcAft>
              <a:buSzPts val="1470"/>
              <a:buChar char="🞑"/>
            </a:pPr>
            <a:r>
              <a:rPr lang="en-US" sz="2100"/>
              <a:t>¬ eats(Anil, w) V eats(Harry, w)</a:t>
            </a:r>
            <a:endParaRPr/>
          </a:p>
          <a:p>
            <a:pPr indent="-273050" lvl="1" marL="640080" rtl="0" algn="l">
              <a:spcBef>
                <a:spcPts val="550"/>
              </a:spcBef>
              <a:spcAft>
                <a:spcPts val="0"/>
              </a:spcAft>
              <a:buSzPts val="1470"/>
              <a:buChar char="🞑"/>
            </a:pPr>
            <a:r>
              <a:rPr lang="en-US" sz="2100"/>
              <a:t>killed(g) V alive(g)</a:t>
            </a:r>
            <a:endParaRPr/>
          </a:p>
          <a:p>
            <a:pPr indent="-273050" lvl="1" marL="640080" rtl="0" algn="l">
              <a:spcBef>
                <a:spcPts val="550"/>
              </a:spcBef>
              <a:spcAft>
                <a:spcPts val="0"/>
              </a:spcAft>
              <a:buSzPts val="1470"/>
              <a:buChar char="🞑"/>
            </a:pPr>
            <a:r>
              <a:rPr lang="en-US" sz="2100"/>
              <a:t>¬ alive(k) V ¬ killed(k)</a:t>
            </a:r>
            <a:endParaRPr/>
          </a:p>
          <a:p>
            <a:pPr indent="-273050" lvl="1" marL="640080" rtl="0" algn="l">
              <a:spcBef>
                <a:spcPts val="550"/>
              </a:spcBef>
              <a:spcAft>
                <a:spcPts val="0"/>
              </a:spcAft>
              <a:buSzPts val="1470"/>
              <a:buChar char="🞑"/>
            </a:pPr>
            <a:r>
              <a:rPr lang="en-US" sz="2100"/>
              <a:t>likes(John, Peanuts).</a:t>
            </a:r>
            <a:endParaRPr/>
          </a:p>
        </p:txBody>
      </p:sp>
      <p:sp>
        <p:nvSpPr>
          <p:cNvPr id="969" name="Google Shape;969;p106"/>
          <p:cNvSpPr/>
          <p:nvPr/>
        </p:nvSpPr>
        <p:spPr>
          <a:xfrm>
            <a:off x="5791200" y="4876800"/>
            <a:ext cx="33528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33333"/>
                </a:solidFill>
                <a:latin typeface="Arial"/>
                <a:ea typeface="Arial"/>
                <a:cs typeface="Arial"/>
                <a:sym typeface="Arial"/>
              </a:rPr>
              <a:t>Note: Statements "food(Apple) Λ food(vegetables)" and "eats (Anil, Peanuts) Λ alive(Anil)" can be written in two separate statements.</a:t>
            </a:r>
            <a:endParaRPr b="0" i="0" sz="1800">
              <a:solidFill>
                <a:srgbClr val="333333"/>
              </a:solidFill>
              <a:latin typeface="Arial"/>
              <a:ea typeface="Arial"/>
              <a:cs typeface="Arial"/>
              <a:sym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107"/>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Resolution in FOL</a:t>
            </a:r>
            <a:endParaRPr/>
          </a:p>
        </p:txBody>
      </p:sp>
      <p:sp>
        <p:nvSpPr>
          <p:cNvPr id="976" name="Google Shape;976;p10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977" name="Google Shape;977;p107"/>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200"/>
              <a:buChar char="◻"/>
            </a:pPr>
            <a:r>
              <a:rPr b="1" lang="en-US" sz="2000"/>
              <a:t>Step-3: Negate the statement to be proved</a:t>
            </a:r>
            <a:endParaRPr sz="2000"/>
          </a:p>
          <a:p>
            <a:pPr indent="-319405" lvl="0" marL="319405" rtl="0" algn="l">
              <a:spcBef>
                <a:spcPts val="700"/>
              </a:spcBef>
              <a:spcAft>
                <a:spcPts val="0"/>
              </a:spcAft>
              <a:buSzPts val="1200"/>
              <a:buChar char="◻"/>
            </a:pPr>
            <a:r>
              <a:rPr lang="en-US" sz="2000"/>
              <a:t>In this statement, we will apply negation to the conclusion statements, which will be written as ¬likes(John, Peanuts)</a:t>
            </a:r>
            <a:endParaRPr/>
          </a:p>
          <a:p>
            <a:pPr indent="-243205" lvl="0" marL="319405" rtl="0" algn="l">
              <a:spcBef>
                <a:spcPts val="700"/>
              </a:spcBef>
              <a:spcAft>
                <a:spcPts val="0"/>
              </a:spcAft>
              <a:buSzPts val="1200"/>
              <a:buNone/>
            </a:pPr>
            <a:r>
              <a:t/>
            </a:r>
            <a:endParaRPr sz="2000"/>
          </a:p>
          <a:p>
            <a:pPr indent="-319405" lvl="0" marL="319405" rtl="0" algn="l">
              <a:spcBef>
                <a:spcPts val="700"/>
              </a:spcBef>
              <a:spcAft>
                <a:spcPts val="0"/>
              </a:spcAft>
              <a:buSzPts val="1200"/>
              <a:buChar char="◻"/>
            </a:pPr>
            <a:r>
              <a:rPr b="1" lang="en-US" sz="2000"/>
              <a:t>Step-4: Draw Resolution graph:</a:t>
            </a:r>
            <a:endParaRPr/>
          </a:p>
          <a:p>
            <a:pPr indent="-319405" lvl="0" marL="319405" rtl="0" algn="l">
              <a:spcBef>
                <a:spcPts val="700"/>
              </a:spcBef>
              <a:spcAft>
                <a:spcPts val="0"/>
              </a:spcAft>
              <a:buSzPts val="1200"/>
              <a:buChar char="◻"/>
            </a:pPr>
            <a:r>
              <a:rPr lang="en-US" sz="2000"/>
              <a:t>Now in this step, we will solve the problem by resolution tree using substitution. For the above problem, it will be given as follows:</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108"/>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Resolution in FOL</a:t>
            </a:r>
            <a:endParaRPr/>
          </a:p>
        </p:txBody>
      </p:sp>
      <p:sp>
        <p:nvSpPr>
          <p:cNvPr id="984" name="Google Shape;984;p10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pic>
        <p:nvPicPr>
          <p:cNvPr id="985" name="Google Shape;985;p108"/>
          <p:cNvPicPr preferRelativeResize="0"/>
          <p:nvPr>
            <p:ph idx="1" type="body"/>
          </p:nvPr>
        </p:nvPicPr>
        <p:blipFill rotWithShape="1">
          <a:blip r:embed="rId3">
            <a:alphaModFix/>
          </a:blip>
          <a:srcRect b="0" l="0" r="0" t="0"/>
          <a:stretch/>
        </p:blipFill>
        <p:spPr>
          <a:xfrm>
            <a:off x="1905000" y="1752600"/>
            <a:ext cx="5486400" cy="4599951"/>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109"/>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Resolution in FOL</a:t>
            </a:r>
            <a:endParaRPr/>
          </a:p>
        </p:txBody>
      </p:sp>
      <p:sp>
        <p:nvSpPr>
          <p:cNvPr id="992" name="Google Shape;992;p10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993" name="Google Shape;993;p109"/>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320"/>
              <a:buChar char="◻"/>
            </a:pPr>
            <a:r>
              <a:rPr lang="en-US" sz="2200"/>
              <a:t>Explanation of Resolution graph:</a:t>
            </a:r>
            <a:endParaRPr/>
          </a:p>
          <a:p>
            <a:pPr indent="-319405" lvl="0" marL="319405" rtl="0" algn="l">
              <a:spcBef>
                <a:spcPts val="700"/>
              </a:spcBef>
              <a:spcAft>
                <a:spcPts val="0"/>
              </a:spcAft>
              <a:buSzPts val="1320"/>
              <a:buChar char="◻"/>
            </a:pPr>
            <a:r>
              <a:rPr lang="en-US" sz="2200"/>
              <a:t>In the first step of resolution graph, </a:t>
            </a:r>
            <a:r>
              <a:rPr b="1" lang="en-US" sz="2200"/>
              <a:t>¬likes(John, Peanuts) </a:t>
            </a:r>
            <a:r>
              <a:rPr lang="en-US" sz="2200"/>
              <a:t>, and </a:t>
            </a:r>
            <a:r>
              <a:rPr b="1" lang="en-US" sz="2200"/>
              <a:t>likes(John, x) </a:t>
            </a:r>
            <a:r>
              <a:rPr lang="en-US" sz="2200"/>
              <a:t>get resolved(canceled) by substitution of </a:t>
            </a:r>
            <a:r>
              <a:rPr b="1" lang="en-US" sz="2200"/>
              <a:t>{Peanuts/x}</a:t>
            </a:r>
            <a:r>
              <a:rPr lang="en-US" sz="2200"/>
              <a:t>, and we are left with </a:t>
            </a:r>
            <a:r>
              <a:rPr b="1" lang="en-US" sz="2200"/>
              <a:t>¬ food(Peanuts)</a:t>
            </a:r>
            <a:endParaRPr sz="2200"/>
          </a:p>
          <a:p>
            <a:pPr indent="-319405" lvl="0" marL="319405" rtl="0" algn="l">
              <a:spcBef>
                <a:spcPts val="700"/>
              </a:spcBef>
              <a:spcAft>
                <a:spcPts val="0"/>
              </a:spcAft>
              <a:buSzPts val="1320"/>
              <a:buChar char="◻"/>
            </a:pPr>
            <a:r>
              <a:rPr lang="en-US" sz="2200"/>
              <a:t>In the second step of the resolution graph, </a:t>
            </a:r>
            <a:r>
              <a:rPr b="1" lang="en-US" sz="2200"/>
              <a:t>¬ food(Peanuts) </a:t>
            </a:r>
            <a:r>
              <a:rPr lang="en-US" sz="2200"/>
              <a:t>, and </a:t>
            </a:r>
            <a:r>
              <a:rPr b="1" lang="en-US" sz="2200"/>
              <a:t>food(z) </a:t>
            </a:r>
            <a:r>
              <a:rPr lang="en-US" sz="2200"/>
              <a:t>get resolved (canceled) by substitution of </a:t>
            </a:r>
            <a:r>
              <a:rPr b="1" lang="en-US" sz="2200"/>
              <a:t>{ Peanuts/z}</a:t>
            </a:r>
            <a:r>
              <a:rPr lang="en-US" sz="2200"/>
              <a:t>, and we are left with </a:t>
            </a:r>
            <a:r>
              <a:rPr b="1" lang="en-US" sz="2200"/>
              <a:t>¬ eats(y, Peanuts) V killed(y) </a:t>
            </a:r>
            <a:r>
              <a:rPr lang="en-US" sz="2200"/>
              <a:t>.</a:t>
            </a:r>
            <a:endParaRPr/>
          </a:p>
          <a:p>
            <a:pPr indent="-319405" lvl="0" marL="319405" rtl="0" algn="l">
              <a:spcBef>
                <a:spcPts val="700"/>
              </a:spcBef>
              <a:spcAft>
                <a:spcPts val="0"/>
              </a:spcAft>
              <a:buSzPts val="1320"/>
              <a:buChar char="◻"/>
            </a:pPr>
            <a:r>
              <a:rPr lang="en-US" sz="2200"/>
              <a:t>In the third step of the resolution graph, </a:t>
            </a:r>
            <a:r>
              <a:rPr b="1" lang="en-US" sz="2200"/>
              <a:t>¬ eats(y, Peanuts) </a:t>
            </a:r>
            <a:r>
              <a:rPr lang="en-US" sz="2200"/>
              <a:t>and </a:t>
            </a:r>
            <a:r>
              <a:rPr b="1" lang="en-US" sz="2200"/>
              <a:t>eats (Anil, Peanuts) </a:t>
            </a:r>
            <a:r>
              <a:rPr lang="en-US" sz="2200"/>
              <a:t>get resolved by substitution </a:t>
            </a:r>
            <a:r>
              <a:rPr b="1" lang="en-US" sz="2200"/>
              <a:t>{Anil/y}</a:t>
            </a:r>
            <a:r>
              <a:rPr lang="en-US" sz="2200"/>
              <a:t>, and we are left with </a:t>
            </a:r>
            <a:r>
              <a:rPr b="1" lang="en-US" sz="2200"/>
              <a:t>Killed(Anil) </a:t>
            </a:r>
            <a:r>
              <a:rPr lang="en-US" sz="2200"/>
              <a:t>.</a:t>
            </a:r>
            <a:endParaRPr/>
          </a:p>
          <a:p>
            <a:pPr indent="-319405" lvl="0" marL="319405" rtl="0" algn="l">
              <a:spcBef>
                <a:spcPts val="700"/>
              </a:spcBef>
              <a:spcAft>
                <a:spcPts val="0"/>
              </a:spcAft>
              <a:buSzPts val="1320"/>
              <a:buChar char="◻"/>
            </a:pPr>
            <a:r>
              <a:rPr lang="en-US" sz="2200"/>
              <a:t>In the fourth step of the resolution graph, </a:t>
            </a:r>
            <a:r>
              <a:rPr b="1" lang="en-US" sz="2200"/>
              <a:t>Killed(Anil) </a:t>
            </a:r>
            <a:r>
              <a:rPr lang="en-US" sz="2200"/>
              <a:t>and </a:t>
            </a:r>
            <a:r>
              <a:rPr b="1" lang="en-US" sz="2200"/>
              <a:t>¬ killed(k) </a:t>
            </a:r>
            <a:r>
              <a:rPr lang="en-US" sz="2200"/>
              <a:t>get resolve by substitution </a:t>
            </a:r>
            <a:r>
              <a:rPr b="1" lang="en-US" sz="2200"/>
              <a:t>{Anil/k}</a:t>
            </a:r>
            <a:r>
              <a:rPr lang="en-US" sz="2200"/>
              <a:t>, and we are left with </a:t>
            </a:r>
            <a:r>
              <a:rPr b="1" lang="en-US" sz="2200"/>
              <a:t>¬ alive(Anil) </a:t>
            </a:r>
            <a:r>
              <a:rPr lang="en-US" sz="2200"/>
              <a:t>.</a:t>
            </a:r>
            <a:endParaRPr/>
          </a:p>
          <a:p>
            <a:pPr indent="-319405" lvl="0" marL="319405" rtl="0" algn="l">
              <a:spcBef>
                <a:spcPts val="700"/>
              </a:spcBef>
              <a:spcAft>
                <a:spcPts val="0"/>
              </a:spcAft>
              <a:buSzPts val="1320"/>
              <a:buChar char="◻"/>
            </a:pPr>
            <a:r>
              <a:rPr lang="en-US" sz="2200"/>
              <a:t>In the last step of the resolution graph </a:t>
            </a:r>
            <a:r>
              <a:rPr b="1" lang="en-US" sz="2200"/>
              <a:t>¬ alive(Anil) </a:t>
            </a:r>
            <a:r>
              <a:rPr lang="en-US" sz="2200"/>
              <a:t>and </a:t>
            </a:r>
            <a:r>
              <a:rPr b="1" lang="en-US" sz="2200"/>
              <a:t>alive(Anil) </a:t>
            </a:r>
            <a:r>
              <a:rPr lang="en-US" sz="2200"/>
              <a:t>get resolved.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Knowledge-Based Agent</a:t>
            </a:r>
            <a:endParaRPr/>
          </a:p>
        </p:txBody>
      </p:sp>
      <p:sp>
        <p:nvSpPr>
          <p:cNvPr id="192" name="Google Shape;192;p11"/>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The MAKE-PERCEPT-SENTENCE generates a sentence as setting that the agent perceived the given percept at the given time.</a:t>
            </a:r>
            <a:endParaRPr/>
          </a:p>
          <a:p>
            <a:pPr indent="-319405" lvl="0" marL="319405" rtl="0" algn="l">
              <a:spcBef>
                <a:spcPts val="700"/>
              </a:spcBef>
              <a:spcAft>
                <a:spcPts val="0"/>
              </a:spcAft>
              <a:buSzPts val="1440"/>
              <a:buChar char="◻"/>
            </a:pPr>
            <a:r>
              <a:rPr lang="en-US" sz="2400"/>
              <a:t>The MAKE-ACTION-QUERY generates a sentence to ask which action should be done at the current time.</a:t>
            </a:r>
            <a:endParaRPr/>
          </a:p>
          <a:p>
            <a:pPr indent="-319405" lvl="0" marL="319405" rtl="0" algn="l">
              <a:spcBef>
                <a:spcPts val="700"/>
              </a:spcBef>
              <a:spcAft>
                <a:spcPts val="0"/>
              </a:spcAft>
              <a:buSzPts val="1440"/>
              <a:buChar char="◻"/>
            </a:pPr>
            <a:r>
              <a:rPr lang="en-US" sz="2400"/>
              <a:t>MAKE-ACTION-SENTENCE generates a sentence which asserts that the chosen action was executed.</a:t>
            </a:r>
            <a:endParaRPr/>
          </a:p>
        </p:txBody>
      </p:sp>
      <p:sp>
        <p:nvSpPr>
          <p:cNvPr id="193" name="Google Shape;193;p1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110"/>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Forward chaining</a:t>
            </a:r>
            <a:endParaRPr/>
          </a:p>
        </p:txBody>
      </p:sp>
      <p:sp>
        <p:nvSpPr>
          <p:cNvPr id="1000" name="Google Shape;1000;p11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1001" name="Google Shape;1001;p110"/>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Inference engine:</a:t>
            </a:r>
            <a:endParaRPr/>
          </a:p>
          <a:p>
            <a:pPr indent="-319405" lvl="0" marL="319405" rtl="0" algn="l">
              <a:spcBef>
                <a:spcPts val="700"/>
              </a:spcBef>
              <a:spcAft>
                <a:spcPts val="0"/>
              </a:spcAft>
              <a:buSzPts val="1440"/>
              <a:buChar char="◻"/>
            </a:pPr>
            <a:r>
              <a:rPr lang="en-US" sz="2400"/>
              <a:t>The inference engine is the component of the intelligent system in artificial intelligence, which applies logical rules to the knowledge base to infer new information from known facts. The first inference engine was part of the expert system. Inference engine commonly proceeds in two modes, which are:</a:t>
            </a:r>
            <a:endParaRPr/>
          </a:p>
          <a:p>
            <a:pPr indent="-319405" lvl="0" marL="319405" rtl="0" algn="l">
              <a:spcBef>
                <a:spcPts val="700"/>
              </a:spcBef>
              <a:spcAft>
                <a:spcPts val="0"/>
              </a:spcAft>
              <a:buSzPts val="1440"/>
              <a:buChar char="◻"/>
            </a:pPr>
            <a:r>
              <a:rPr b="1" lang="en-US" sz="2400"/>
              <a:t>Forward chaining</a:t>
            </a:r>
            <a:endParaRPr sz="2400"/>
          </a:p>
          <a:p>
            <a:pPr indent="-319405" lvl="0" marL="319405" rtl="0" algn="l">
              <a:spcBef>
                <a:spcPts val="700"/>
              </a:spcBef>
              <a:spcAft>
                <a:spcPts val="0"/>
              </a:spcAft>
              <a:buSzPts val="1440"/>
              <a:buChar char="◻"/>
            </a:pPr>
            <a:r>
              <a:rPr b="1" lang="en-US" sz="2400"/>
              <a:t>Backward chaining</a:t>
            </a:r>
            <a:endParaRPr sz="2400"/>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111"/>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Forward chaining</a:t>
            </a:r>
            <a:endParaRPr/>
          </a:p>
        </p:txBody>
      </p:sp>
      <p:sp>
        <p:nvSpPr>
          <p:cNvPr id="1008" name="Google Shape;1008;p11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1009" name="Google Shape;1009;p111"/>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Forward Chaining</a:t>
            </a:r>
            <a:endParaRPr/>
          </a:p>
          <a:p>
            <a:pPr indent="-319405" lvl="0" marL="319405" rtl="0" algn="l">
              <a:spcBef>
                <a:spcPts val="700"/>
              </a:spcBef>
              <a:spcAft>
                <a:spcPts val="0"/>
              </a:spcAft>
              <a:buSzPts val="1440"/>
              <a:buChar char="◻"/>
            </a:pPr>
            <a:r>
              <a:rPr lang="en-US" sz="2400"/>
              <a:t>Forward chaining is also known as a forward deduction or forward reasoning method when using an inference engine. Forward chaining is a form of reasoning which start with atomic sentences in the knowledge base and applies inference rules (Modus Ponens) in the forward direction to extract more data until a goal is reached.</a:t>
            </a:r>
            <a:endParaRPr/>
          </a:p>
          <a:p>
            <a:pPr indent="-319405" lvl="0" marL="319405" rtl="0" algn="l">
              <a:spcBef>
                <a:spcPts val="700"/>
              </a:spcBef>
              <a:spcAft>
                <a:spcPts val="0"/>
              </a:spcAft>
              <a:buSzPts val="1440"/>
              <a:buChar char="◻"/>
            </a:pPr>
            <a:r>
              <a:rPr lang="en-US" sz="2400"/>
              <a:t>The Forward-chaining algorithm starts from known facts, triggers all rules whose premises are satisfied, and add their conclusion to the known facts. This process repeats until the problem is solved.</a:t>
            </a:r>
            <a:endParaRPr/>
          </a:p>
          <a:p>
            <a:pPr indent="-227965" lvl="0" marL="319405" rtl="0" algn="l">
              <a:spcBef>
                <a:spcPts val="700"/>
              </a:spcBef>
              <a:spcAft>
                <a:spcPts val="0"/>
              </a:spcAft>
              <a:buSzPts val="1440"/>
              <a:buNone/>
            </a:pPr>
            <a:r>
              <a:t/>
            </a:r>
            <a:endParaRPr sz="2400"/>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112"/>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Forward chaining</a:t>
            </a:r>
            <a:endParaRPr/>
          </a:p>
        </p:txBody>
      </p:sp>
      <p:sp>
        <p:nvSpPr>
          <p:cNvPr id="1016" name="Google Shape;1016;p11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1017" name="Google Shape;1017;p112"/>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Properties of Forward-Chaining:</a:t>
            </a:r>
            <a:endParaRPr sz="2400"/>
          </a:p>
          <a:p>
            <a:pPr indent="-319405" lvl="0" marL="319405" rtl="0" algn="l">
              <a:spcBef>
                <a:spcPts val="700"/>
              </a:spcBef>
              <a:spcAft>
                <a:spcPts val="0"/>
              </a:spcAft>
              <a:buSzPts val="1440"/>
              <a:buChar char="◻"/>
            </a:pPr>
            <a:r>
              <a:rPr lang="en-US" sz="2400"/>
              <a:t>It is a down-up approach, as it moves from bottom to top.</a:t>
            </a:r>
            <a:endParaRPr/>
          </a:p>
          <a:p>
            <a:pPr indent="-319405" lvl="0" marL="319405" rtl="0" algn="l">
              <a:spcBef>
                <a:spcPts val="700"/>
              </a:spcBef>
              <a:spcAft>
                <a:spcPts val="0"/>
              </a:spcAft>
              <a:buSzPts val="1440"/>
              <a:buChar char="◻"/>
            </a:pPr>
            <a:r>
              <a:rPr lang="en-US" sz="2400"/>
              <a:t>It is a process of making a conclusion based on known facts or data, by starting from the initial state and reaches the goal state.</a:t>
            </a:r>
            <a:endParaRPr/>
          </a:p>
          <a:p>
            <a:pPr indent="-319405" lvl="0" marL="319405" rtl="0" algn="l">
              <a:spcBef>
                <a:spcPts val="700"/>
              </a:spcBef>
              <a:spcAft>
                <a:spcPts val="0"/>
              </a:spcAft>
              <a:buSzPts val="1440"/>
              <a:buChar char="◻"/>
            </a:pPr>
            <a:r>
              <a:rPr lang="en-US" sz="2400"/>
              <a:t>Forward-chaining approach is also called as data-driven as we reach to the goal using available data.</a:t>
            </a:r>
            <a:endParaRPr/>
          </a:p>
          <a:p>
            <a:pPr indent="-319405" lvl="0" marL="319405" rtl="0" algn="l">
              <a:spcBef>
                <a:spcPts val="700"/>
              </a:spcBef>
              <a:spcAft>
                <a:spcPts val="0"/>
              </a:spcAft>
              <a:buSzPts val="1440"/>
              <a:buChar char="◻"/>
            </a:pPr>
            <a:r>
              <a:rPr lang="en-US" sz="2400"/>
              <a:t>Forward -chaining approach is commonly used in the expert system, such as CLIPS, business, and production rule systems.</a:t>
            </a:r>
            <a:endParaRPr/>
          </a:p>
          <a:p>
            <a:pPr indent="0" lvl="0" marL="0" rtl="0" algn="l">
              <a:spcBef>
                <a:spcPts val="700"/>
              </a:spcBef>
              <a:spcAft>
                <a:spcPts val="0"/>
              </a:spcAft>
              <a:buSzPts val="1440"/>
              <a:buNone/>
            </a:pPr>
            <a:br>
              <a:rPr lang="en-US" sz="2400"/>
            </a:br>
            <a:endParaRPr sz="2400"/>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113"/>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Forward chaining</a:t>
            </a:r>
            <a:endParaRPr/>
          </a:p>
        </p:txBody>
      </p:sp>
      <p:sp>
        <p:nvSpPr>
          <p:cNvPr id="1024" name="Google Shape;1024;p11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pic>
        <p:nvPicPr>
          <p:cNvPr id="1025" name="Google Shape;1025;p113"/>
          <p:cNvPicPr preferRelativeResize="0"/>
          <p:nvPr>
            <p:ph idx="1" type="body"/>
          </p:nvPr>
        </p:nvPicPr>
        <p:blipFill rotWithShape="1">
          <a:blip r:embed="rId3">
            <a:alphaModFix/>
          </a:blip>
          <a:srcRect b="0" l="0" r="0" t="0"/>
          <a:stretch/>
        </p:blipFill>
        <p:spPr>
          <a:xfrm>
            <a:off x="838200" y="2667000"/>
            <a:ext cx="7381876" cy="236220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114"/>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Forward chaining</a:t>
            </a:r>
            <a:endParaRPr/>
          </a:p>
        </p:txBody>
      </p:sp>
      <p:sp>
        <p:nvSpPr>
          <p:cNvPr id="1032" name="Google Shape;1032;p11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1033" name="Google Shape;1033;p114"/>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Consider the following famous example which we will use in both approaches:</a:t>
            </a:r>
            <a:br>
              <a:rPr lang="en-US" sz="2400"/>
            </a:br>
            <a:r>
              <a:rPr lang="en-US" sz="2400"/>
              <a:t>Example:</a:t>
            </a:r>
            <a:endParaRPr/>
          </a:p>
          <a:p>
            <a:pPr indent="-319405" lvl="0" marL="319405" rtl="0" algn="l">
              <a:spcBef>
                <a:spcPts val="700"/>
              </a:spcBef>
              <a:spcAft>
                <a:spcPts val="0"/>
              </a:spcAft>
              <a:buSzPts val="1440"/>
              <a:buChar char="◻"/>
            </a:pPr>
            <a:r>
              <a:rPr b="1" lang="en-US" sz="2400"/>
              <a:t>"As per the law, it is a crime for an American to sell weapons to hostile nations. Country A, an enemy of America, has some missiles, and all the missiles were sold to it by Robert, who is an American citizen."</a:t>
            </a:r>
            <a:endParaRPr sz="2400"/>
          </a:p>
          <a:p>
            <a:pPr indent="-319405" lvl="0" marL="319405" rtl="0" algn="l">
              <a:spcBef>
                <a:spcPts val="700"/>
              </a:spcBef>
              <a:spcAft>
                <a:spcPts val="0"/>
              </a:spcAft>
              <a:buSzPts val="1440"/>
              <a:buChar char="◻"/>
            </a:pPr>
            <a:r>
              <a:rPr lang="en-US" sz="2400"/>
              <a:t>Prove that </a:t>
            </a:r>
            <a:r>
              <a:rPr b="1" lang="en-US" sz="2400"/>
              <a:t>"Robert is criminal."</a:t>
            </a:r>
            <a:endParaRPr sz="2400"/>
          </a:p>
          <a:p>
            <a:pPr indent="-319405" lvl="0" marL="319405" rtl="0" algn="l">
              <a:spcBef>
                <a:spcPts val="700"/>
              </a:spcBef>
              <a:spcAft>
                <a:spcPts val="0"/>
              </a:spcAft>
              <a:buSzPts val="1440"/>
              <a:buChar char="◻"/>
            </a:pPr>
            <a:r>
              <a:rPr lang="en-US" sz="2400"/>
              <a:t>To solve the above problem, first, we will convert all the above facts into first-order definite clauses, and then we will use a forward-chaining algorithm to reach the goal.</a:t>
            </a:r>
            <a:endParaRPr/>
          </a:p>
          <a:p>
            <a:pPr indent="-227965" lvl="0" marL="319405" rtl="0" algn="l">
              <a:spcBef>
                <a:spcPts val="700"/>
              </a:spcBef>
              <a:spcAft>
                <a:spcPts val="0"/>
              </a:spcAft>
              <a:buSzPts val="1440"/>
              <a:buNone/>
            </a:pPr>
            <a:r>
              <a:t/>
            </a:r>
            <a:endParaRPr sz="2400"/>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115"/>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Forward chaining</a:t>
            </a:r>
            <a:endParaRPr/>
          </a:p>
        </p:txBody>
      </p:sp>
      <p:sp>
        <p:nvSpPr>
          <p:cNvPr id="1040" name="Google Shape;1040;p11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1041" name="Google Shape;1041;p115"/>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It is a crime for an American to sell weapons to hostile nations. (Let's say p, q, and r are variables)</a:t>
            </a:r>
            <a:br>
              <a:rPr lang="en-US" sz="2400"/>
            </a:br>
            <a:r>
              <a:rPr b="1" lang="en-US" sz="2400"/>
              <a:t>American (p) ∧ weapon(q) ∧ sells (p, q, r) ∧ hostile(r) → Criminal(p)       ...(1)</a:t>
            </a:r>
            <a:endParaRPr sz="2400"/>
          </a:p>
          <a:p>
            <a:pPr indent="-319405" lvl="0" marL="319405" rtl="0" algn="l">
              <a:spcBef>
                <a:spcPts val="700"/>
              </a:spcBef>
              <a:spcAft>
                <a:spcPts val="0"/>
              </a:spcAft>
              <a:buSzPts val="1440"/>
              <a:buChar char="◻"/>
            </a:pPr>
            <a:r>
              <a:rPr lang="en-US" sz="2400"/>
              <a:t>Country A has some missiles. </a:t>
            </a:r>
            <a:r>
              <a:rPr b="1" lang="en-US" sz="2400"/>
              <a:t> ∃ p Owns(A, p) ∧ Missile(p)</a:t>
            </a:r>
            <a:r>
              <a:rPr lang="en-US" sz="2400"/>
              <a:t>. It can be written in two definite clauses by using Existential Instantiation, introducing new Constant T1.</a:t>
            </a:r>
            <a:br>
              <a:rPr lang="en-US" sz="2400"/>
            </a:br>
            <a:r>
              <a:rPr b="1" lang="en-US" sz="2400"/>
              <a:t>Owns(A, T1)             ......(2)</a:t>
            </a:r>
            <a:br>
              <a:rPr lang="en-US" sz="2400"/>
            </a:br>
            <a:r>
              <a:rPr b="1" lang="en-US" sz="2400"/>
              <a:t>Missile(T1)             .......(3)</a:t>
            </a:r>
            <a:endParaRPr sz="2400"/>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116"/>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Forward chaining</a:t>
            </a:r>
            <a:endParaRPr/>
          </a:p>
        </p:txBody>
      </p:sp>
      <p:sp>
        <p:nvSpPr>
          <p:cNvPr id="1048" name="Google Shape;1048;p11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1049" name="Google Shape;1049;p116"/>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All of the missiles were sold to country A by Robert.</a:t>
            </a:r>
            <a:br>
              <a:rPr lang="en-US" sz="2400"/>
            </a:br>
            <a:r>
              <a:rPr lang="en-US" sz="2400"/>
              <a:t>∀ </a:t>
            </a:r>
            <a:r>
              <a:rPr b="1" lang="en-US" sz="2400"/>
              <a:t>Missiles(p) ∧ Owns (A, p) → Sells (Robert, p, A)       ......(4)</a:t>
            </a:r>
            <a:endParaRPr sz="2400"/>
          </a:p>
          <a:p>
            <a:pPr indent="-319405" lvl="0" marL="319405" rtl="0" algn="l">
              <a:spcBef>
                <a:spcPts val="700"/>
              </a:spcBef>
              <a:spcAft>
                <a:spcPts val="0"/>
              </a:spcAft>
              <a:buSzPts val="1440"/>
              <a:buChar char="◻"/>
            </a:pPr>
            <a:r>
              <a:rPr lang="en-US" sz="2400"/>
              <a:t>Missiles are weapons.</a:t>
            </a:r>
            <a:br>
              <a:rPr lang="en-US" sz="2400"/>
            </a:br>
            <a:r>
              <a:rPr b="1" lang="en-US" sz="2400"/>
              <a:t>Missile(p) → Weapons (p)             .......(5)</a:t>
            </a:r>
            <a:endParaRPr sz="2400"/>
          </a:p>
          <a:p>
            <a:pPr indent="-319405" lvl="0" marL="319405" rtl="0" algn="l">
              <a:spcBef>
                <a:spcPts val="700"/>
              </a:spcBef>
              <a:spcAft>
                <a:spcPts val="0"/>
              </a:spcAft>
              <a:buSzPts val="1440"/>
              <a:buChar char="◻"/>
            </a:pPr>
            <a:r>
              <a:rPr lang="en-US" sz="2400"/>
              <a:t>Enemy of America is known as hostile.</a:t>
            </a:r>
            <a:br>
              <a:rPr lang="en-US" sz="2400"/>
            </a:br>
            <a:r>
              <a:rPr b="1" lang="en-US" sz="2400"/>
              <a:t>Enemy(p, America) →Hostile(p)             ........(6)</a:t>
            </a:r>
            <a:endParaRPr sz="2400"/>
          </a:p>
          <a:p>
            <a:pPr indent="-319405" lvl="0" marL="319405" rtl="0" algn="l">
              <a:spcBef>
                <a:spcPts val="700"/>
              </a:spcBef>
              <a:spcAft>
                <a:spcPts val="0"/>
              </a:spcAft>
              <a:buSzPts val="1440"/>
              <a:buChar char="◻"/>
            </a:pPr>
            <a:r>
              <a:rPr lang="en-US" sz="2400"/>
              <a:t>Country A is an enemy of America.</a:t>
            </a:r>
            <a:br>
              <a:rPr lang="en-US" sz="2400"/>
            </a:br>
            <a:r>
              <a:rPr b="1" lang="en-US" sz="2400"/>
              <a:t>Enemy (A, America)             .........(7)</a:t>
            </a:r>
            <a:endParaRPr sz="2400"/>
          </a:p>
          <a:p>
            <a:pPr indent="-319405" lvl="0" marL="319405" rtl="0" algn="l">
              <a:spcBef>
                <a:spcPts val="700"/>
              </a:spcBef>
              <a:spcAft>
                <a:spcPts val="0"/>
              </a:spcAft>
              <a:buSzPts val="1440"/>
              <a:buChar char="◻"/>
            </a:pPr>
            <a:r>
              <a:rPr lang="en-US" sz="2400"/>
              <a:t>Robert is American</a:t>
            </a:r>
            <a:br>
              <a:rPr lang="en-US" sz="2400"/>
            </a:br>
            <a:r>
              <a:rPr b="1" lang="en-US" sz="2400"/>
              <a:t>American(Robert).             ..........(8)</a:t>
            </a:r>
            <a:endParaRPr sz="2400"/>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17"/>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Forward chaining</a:t>
            </a:r>
            <a:endParaRPr/>
          </a:p>
        </p:txBody>
      </p:sp>
      <p:sp>
        <p:nvSpPr>
          <p:cNvPr id="1056" name="Google Shape;1056;p11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1057" name="Google Shape;1057;p117"/>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Forward chaining proof:</a:t>
            </a:r>
            <a:endParaRPr/>
          </a:p>
          <a:p>
            <a:pPr indent="-319405" lvl="0" marL="319405" rtl="0" algn="l">
              <a:spcBef>
                <a:spcPts val="700"/>
              </a:spcBef>
              <a:spcAft>
                <a:spcPts val="0"/>
              </a:spcAft>
              <a:buSzPts val="1440"/>
              <a:buChar char="◻"/>
            </a:pPr>
            <a:r>
              <a:rPr b="1" lang="en-US" sz="2400"/>
              <a:t>Step-1:</a:t>
            </a:r>
            <a:endParaRPr sz="2400"/>
          </a:p>
          <a:p>
            <a:pPr indent="-319405" lvl="0" marL="319405" rtl="0" algn="l">
              <a:spcBef>
                <a:spcPts val="700"/>
              </a:spcBef>
              <a:spcAft>
                <a:spcPts val="0"/>
              </a:spcAft>
              <a:buSzPts val="1440"/>
              <a:buChar char="◻"/>
            </a:pPr>
            <a:r>
              <a:rPr lang="en-US" sz="2400"/>
              <a:t>In the first step we will start with the known facts and will choose the sentences which do not have implications, such as: </a:t>
            </a:r>
            <a:r>
              <a:rPr b="1" lang="en-US" sz="2400"/>
              <a:t>American(Robert), Enemy(A, America), Owns(A, T1), and Missile(T1)</a:t>
            </a:r>
            <a:r>
              <a:rPr lang="en-US" sz="2400"/>
              <a:t>. All these facts will be represented as below.</a:t>
            </a:r>
            <a:endParaRPr/>
          </a:p>
          <a:p>
            <a:pPr indent="-227965" lvl="0" marL="319405" rtl="0" algn="l">
              <a:spcBef>
                <a:spcPts val="700"/>
              </a:spcBef>
              <a:spcAft>
                <a:spcPts val="0"/>
              </a:spcAft>
              <a:buSzPts val="1440"/>
              <a:buNone/>
            </a:pPr>
            <a:r>
              <a:t/>
            </a:r>
            <a:endParaRPr sz="2400"/>
          </a:p>
        </p:txBody>
      </p:sp>
      <p:pic>
        <p:nvPicPr>
          <p:cNvPr id="1058" name="Google Shape;1058;p117"/>
          <p:cNvPicPr preferRelativeResize="0"/>
          <p:nvPr/>
        </p:nvPicPr>
        <p:blipFill rotWithShape="1">
          <a:blip r:embed="rId3">
            <a:alphaModFix/>
          </a:blip>
          <a:srcRect b="0" l="0" r="0" t="0"/>
          <a:stretch/>
        </p:blipFill>
        <p:spPr>
          <a:xfrm>
            <a:off x="635648" y="4876800"/>
            <a:ext cx="7872704" cy="771525"/>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118"/>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Forward chaining</a:t>
            </a:r>
            <a:endParaRPr/>
          </a:p>
        </p:txBody>
      </p:sp>
      <p:sp>
        <p:nvSpPr>
          <p:cNvPr id="1065" name="Google Shape;1065;p11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1066" name="Google Shape;1066;p118"/>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Step-2:</a:t>
            </a:r>
            <a:endParaRPr sz="2400"/>
          </a:p>
          <a:p>
            <a:pPr indent="-319405" lvl="0" marL="319405" rtl="0" algn="l">
              <a:spcBef>
                <a:spcPts val="700"/>
              </a:spcBef>
              <a:spcAft>
                <a:spcPts val="0"/>
              </a:spcAft>
              <a:buSzPts val="1440"/>
              <a:buChar char="◻"/>
            </a:pPr>
            <a:r>
              <a:rPr lang="en-US" sz="2400"/>
              <a:t>At the second step, we will see those facts which infer from available facts and with satisfied premises.</a:t>
            </a:r>
            <a:endParaRPr/>
          </a:p>
          <a:p>
            <a:pPr indent="-319405" lvl="0" marL="319405" rtl="0" algn="l">
              <a:spcBef>
                <a:spcPts val="700"/>
              </a:spcBef>
              <a:spcAft>
                <a:spcPts val="0"/>
              </a:spcAft>
              <a:buSzPts val="1440"/>
              <a:buChar char="◻"/>
            </a:pPr>
            <a:r>
              <a:rPr lang="en-US" sz="2400"/>
              <a:t>Rule-(1) does not satisfy premises, so it will not be added in the first iteration.</a:t>
            </a:r>
            <a:endParaRPr/>
          </a:p>
          <a:p>
            <a:pPr indent="-319405" lvl="0" marL="319405" rtl="0" algn="l">
              <a:spcBef>
                <a:spcPts val="700"/>
              </a:spcBef>
              <a:spcAft>
                <a:spcPts val="0"/>
              </a:spcAft>
              <a:buSzPts val="1440"/>
              <a:buChar char="◻"/>
            </a:pPr>
            <a:r>
              <a:rPr lang="en-US" sz="2400"/>
              <a:t>Rule-(2) and (3) are already added.</a:t>
            </a:r>
            <a:endParaRPr/>
          </a:p>
          <a:p>
            <a:pPr indent="-319405" lvl="0" marL="319405" rtl="0" algn="l">
              <a:spcBef>
                <a:spcPts val="700"/>
              </a:spcBef>
              <a:spcAft>
                <a:spcPts val="0"/>
              </a:spcAft>
              <a:buSzPts val="1440"/>
              <a:buChar char="◻"/>
            </a:pPr>
            <a:r>
              <a:rPr lang="en-US" sz="2400"/>
              <a:t>Rule-(4) satisfy with the substitution {p/T1}, </a:t>
            </a:r>
            <a:r>
              <a:rPr b="1" lang="en-US" sz="2400"/>
              <a:t>so Sells (Robert, T1, A)</a:t>
            </a:r>
            <a:r>
              <a:rPr lang="en-US" sz="2400"/>
              <a:t> is added, which infers from the conjunction of Rule (2) and (3).</a:t>
            </a:r>
            <a:endParaRPr/>
          </a:p>
          <a:p>
            <a:pPr indent="-319405" lvl="0" marL="319405" rtl="0" algn="l">
              <a:spcBef>
                <a:spcPts val="700"/>
              </a:spcBef>
              <a:spcAft>
                <a:spcPts val="0"/>
              </a:spcAft>
              <a:buSzPts val="1440"/>
              <a:buChar char="◻"/>
            </a:pPr>
            <a:r>
              <a:rPr lang="en-US" sz="2400"/>
              <a:t>Rule-(6) is satisfied with the substitution(p/A), so Hostile(A) is added and which infers from Rule-(7).</a:t>
            </a:r>
            <a:endParaRPr/>
          </a:p>
          <a:p>
            <a:pPr indent="-227965" lvl="0" marL="319405" rtl="0" algn="l">
              <a:spcBef>
                <a:spcPts val="700"/>
              </a:spcBef>
              <a:spcAft>
                <a:spcPts val="0"/>
              </a:spcAft>
              <a:buSzPts val="1440"/>
              <a:buNone/>
            </a:pPr>
            <a:r>
              <a:t/>
            </a:r>
            <a:endParaRPr sz="2400"/>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119"/>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Forward chaining</a:t>
            </a:r>
            <a:endParaRPr/>
          </a:p>
        </p:txBody>
      </p:sp>
      <p:sp>
        <p:nvSpPr>
          <p:cNvPr id="1073" name="Google Shape;1073;p11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pic>
        <p:nvPicPr>
          <p:cNvPr id="1074" name="Google Shape;1074;p119"/>
          <p:cNvPicPr preferRelativeResize="0"/>
          <p:nvPr>
            <p:ph idx="1" type="body"/>
          </p:nvPr>
        </p:nvPicPr>
        <p:blipFill rotWithShape="1">
          <a:blip r:embed="rId3">
            <a:alphaModFix/>
          </a:blip>
          <a:srcRect b="0" l="0" r="0" t="0"/>
          <a:stretch/>
        </p:blipFill>
        <p:spPr>
          <a:xfrm>
            <a:off x="1524000" y="3200400"/>
            <a:ext cx="6135628" cy="16811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Knowledge-Based Agent</a:t>
            </a:r>
            <a:endParaRPr/>
          </a:p>
        </p:txBody>
      </p:sp>
      <p:sp>
        <p:nvSpPr>
          <p:cNvPr id="200" name="Google Shape;200;p12"/>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Various levels of knowledge-based agent:</a:t>
            </a:r>
            <a:endParaRPr/>
          </a:p>
          <a:p>
            <a:pPr indent="-319405" lvl="0" marL="319405" rtl="0" algn="l">
              <a:spcBef>
                <a:spcPts val="700"/>
              </a:spcBef>
              <a:spcAft>
                <a:spcPts val="0"/>
              </a:spcAft>
              <a:buSzPts val="1440"/>
              <a:buChar char="◻"/>
            </a:pPr>
            <a:r>
              <a:rPr lang="en-US" sz="2400"/>
              <a:t>A knowledge-based agent can be viewed at different levels which are given below:</a:t>
            </a:r>
            <a:endParaRPr/>
          </a:p>
          <a:p>
            <a:pPr indent="-319405" lvl="0" marL="319405" rtl="0" algn="l">
              <a:spcBef>
                <a:spcPts val="700"/>
              </a:spcBef>
              <a:spcAft>
                <a:spcPts val="0"/>
              </a:spcAft>
              <a:buSzPts val="1440"/>
              <a:buChar char="◻"/>
            </a:pPr>
            <a:r>
              <a:rPr lang="en-US" sz="2400"/>
              <a:t>1. Knowledge level</a:t>
            </a:r>
            <a:endParaRPr/>
          </a:p>
          <a:p>
            <a:pPr indent="-319405" lvl="0" marL="319405" rtl="0" algn="l">
              <a:spcBef>
                <a:spcPts val="700"/>
              </a:spcBef>
              <a:spcAft>
                <a:spcPts val="0"/>
              </a:spcAft>
              <a:buSzPts val="1440"/>
              <a:buChar char="◻"/>
            </a:pPr>
            <a:r>
              <a:rPr lang="en-US" sz="2400"/>
              <a:t>Knowledge level is the first level of knowledge-based agent, and in this level, we need to specify what the agent knows, and what the agent goals are. With these specifications, we can fix its behavior. For example, suppose an automated taxi agent needs to go from a station A to station B, and he knows the way from A to B, so this comes at the knowledge level.</a:t>
            </a:r>
            <a:endParaRPr/>
          </a:p>
        </p:txBody>
      </p:sp>
      <p:sp>
        <p:nvSpPr>
          <p:cNvPr id="201" name="Google Shape;201;p1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120"/>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Forward chaining</a:t>
            </a:r>
            <a:endParaRPr/>
          </a:p>
        </p:txBody>
      </p:sp>
      <p:sp>
        <p:nvSpPr>
          <p:cNvPr id="1081" name="Google Shape;1081;p12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1082" name="Google Shape;1082;p120"/>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Step-3:</a:t>
            </a:r>
            <a:endParaRPr sz="2400"/>
          </a:p>
          <a:p>
            <a:pPr indent="-319405" lvl="0" marL="319405" rtl="0" algn="l">
              <a:spcBef>
                <a:spcPts val="700"/>
              </a:spcBef>
              <a:spcAft>
                <a:spcPts val="0"/>
              </a:spcAft>
              <a:buSzPts val="1440"/>
              <a:buChar char="◻"/>
            </a:pPr>
            <a:r>
              <a:rPr lang="en-US" sz="2400"/>
              <a:t>At step-3, as we can check Rule-(1) is satisfied with the substitution </a:t>
            </a:r>
            <a:r>
              <a:rPr b="1" lang="en-US" sz="2400"/>
              <a:t>{p/Robert, q/T1, r/A}, so we can add Criminal(Robert)</a:t>
            </a:r>
            <a:r>
              <a:rPr lang="en-US" sz="2400"/>
              <a:t> which infers all the available facts. And hence we reached our goal statement.</a:t>
            </a:r>
            <a:endParaRPr/>
          </a:p>
          <a:p>
            <a:pPr indent="-227965" lvl="0" marL="319405" rtl="0" algn="l">
              <a:spcBef>
                <a:spcPts val="700"/>
              </a:spcBef>
              <a:spcAft>
                <a:spcPts val="0"/>
              </a:spcAft>
              <a:buSzPts val="1440"/>
              <a:buNone/>
            </a:pPr>
            <a:r>
              <a:t/>
            </a:r>
            <a:endParaRPr sz="2400"/>
          </a:p>
        </p:txBody>
      </p:sp>
      <p:pic>
        <p:nvPicPr>
          <p:cNvPr id="1083" name="Google Shape;1083;p120"/>
          <p:cNvPicPr preferRelativeResize="0"/>
          <p:nvPr/>
        </p:nvPicPr>
        <p:blipFill rotWithShape="1">
          <a:blip r:embed="rId3">
            <a:alphaModFix/>
          </a:blip>
          <a:srcRect b="0" l="0" r="0" t="0"/>
          <a:stretch/>
        </p:blipFill>
        <p:spPr>
          <a:xfrm>
            <a:off x="3352800" y="3525091"/>
            <a:ext cx="5676900" cy="3326663"/>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121"/>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Backward Chaining</a:t>
            </a:r>
            <a:endParaRPr/>
          </a:p>
        </p:txBody>
      </p:sp>
      <p:sp>
        <p:nvSpPr>
          <p:cNvPr id="1090" name="Google Shape;1090;p12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pic>
        <p:nvPicPr>
          <p:cNvPr descr="Backward Chaining" id="1091" name="Google Shape;1091;p121"/>
          <p:cNvPicPr preferRelativeResize="0"/>
          <p:nvPr>
            <p:ph idx="1" type="body"/>
          </p:nvPr>
        </p:nvPicPr>
        <p:blipFill rotWithShape="1">
          <a:blip r:embed="rId3">
            <a:alphaModFix/>
          </a:blip>
          <a:srcRect b="0" l="0" r="0" t="0"/>
          <a:stretch/>
        </p:blipFill>
        <p:spPr>
          <a:xfrm>
            <a:off x="1010380" y="2667000"/>
            <a:ext cx="7123240" cy="2481262"/>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122"/>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Backward Chaining</a:t>
            </a:r>
            <a:endParaRPr/>
          </a:p>
        </p:txBody>
      </p:sp>
      <p:sp>
        <p:nvSpPr>
          <p:cNvPr id="1098" name="Google Shape;1098;p12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1099" name="Google Shape;1099;p122"/>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Backward-chaining is also known as a backward deduction or backward reasoning method when using an inference engine. A backward chaining algorithm is a form of reasoning, which starts with the goal and works backward, chaining through rules to find known facts that support the goal.</a:t>
            </a:r>
            <a:endParaRPr/>
          </a:p>
          <a:p>
            <a:pPr indent="-319405" lvl="0" marL="319405" rtl="0" algn="l">
              <a:spcBef>
                <a:spcPts val="700"/>
              </a:spcBef>
              <a:spcAft>
                <a:spcPts val="0"/>
              </a:spcAft>
              <a:buSzPts val="1440"/>
              <a:buChar char="◻"/>
            </a:pPr>
            <a:r>
              <a:rPr b="1" lang="en-US" sz="2400"/>
              <a:t>Properties of backward chaining:</a:t>
            </a:r>
            <a:endParaRPr sz="2400"/>
          </a:p>
          <a:p>
            <a:pPr indent="-319405" lvl="0" marL="319405" rtl="0" algn="l">
              <a:spcBef>
                <a:spcPts val="700"/>
              </a:spcBef>
              <a:spcAft>
                <a:spcPts val="0"/>
              </a:spcAft>
              <a:buSzPts val="1440"/>
              <a:buChar char="◻"/>
            </a:pPr>
            <a:r>
              <a:rPr lang="en-US" sz="2400"/>
              <a:t>It is known as a top-down approach.</a:t>
            </a:r>
            <a:endParaRPr/>
          </a:p>
          <a:p>
            <a:pPr indent="-319405" lvl="0" marL="319405" rtl="0" algn="l">
              <a:spcBef>
                <a:spcPts val="700"/>
              </a:spcBef>
              <a:spcAft>
                <a:spcPts val="0"/>
              </a:spcAft>
              <a:buSzPts val="1440"/>
              <a:buChar char="◻"/>
            </a:pPr>
            <a:r>
              <a:rPr lang="en-US" sz="2400"/>
              <a:t>Backward-chaining is based on modus ponens inference rule.</a:t>
            </a:r>
            <a:endParaRPr/>
          </a:p>
          <a:p>
            <a:pPr indent="-319405" lvl="0" marL="319405" rtl="0" algn="l">
              <a:spcBef>
                <a:spcPts val="700"/>
              </a:spcBef>
              <a:spcAft>
                <a:spcPts val="0"/>
              </a:spcAft>
              <a:buSzPts val="1440"/>
              <a:buChar char="◻"/>
            </a:pPr>
            <a:r>
              <a:rPr lang="en-US" sz="2400"/>
              <a:t>In backward chaining, the goal is broken into sub-goal or sub-goals to prove the facts true.</a:t>
            </a:r>
            <a:endParaRPr/>
          </a:p>
          <a:p>
            <a:pPr indent="-227965" lvl="0" marL="319405" rtl="0" algn="l">
              <a:spcBef>
                <a:spcPts val="700"/>
              </a:spcBef>
              <a:spcAft>
                <a:spcPts val="0"/>
              </a:spcAft>
              <a:buSzPts val="1440"/>
              <a:buNone/>
            </a:pPr>
            <a:r>
              <a:t/>
            </a:r>
            <a:endParaRPr sz="2400"/>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123"/>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Backward Chaining</a:t>
            </a:r>
            <a:endParaRPr/>
          </a:p>
        </p:txBody>
      </p:sp>
      <p:sp>
        <p:nvSpPr>
          <p:cNvPr id="1106" name="Google Shape;1106;p12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1107" name="Google Shape;1107;p123"/>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It is called a goal-driven approach, as a list of goals decides which rules are selected and used.</a:t>
            </a:r>
            <a:endParaRPr/>
          </a:p>
          <a:p>
            <a:pPr indent="-319405" lvl="0" marL="319405" rtl="0" algn="l">
              <a:spcBef>
                <a:spcPts val="700"/>
              </a:spcBef>
              <a:spcAft>
                <a:spcPts val="0"/>
              </a:spcAft>
              <a:buSzPts val="1440"/>
              <a:buChar char="◻"/>
            </a:pPr>
            <a:r>
              <a:rPr lang="en-US" sz="2400"/>
              <a:t>Backward -chaining algorithm is used in game theory, automated theorem proving tools, inference engines, proof assistants, and various AI applications.</a:t>
            </a:r>
            <a:endParaRPr/>
          </a:p>
          <a:p>
            <a:pPr indent="-319405" lvl="0" marL="319405" rtl="0" algn="l">
              <a:spcBef>
                <a:spcPts val="700"/>
              </a:spcBef>
              <a:spcAft>
                <a:spcPts val="0"/>
              </a:spcAft>
              <a:buSzPts val="1440"/>
              <a:buChar char="◻"/>
            </a:pPr>
            <a:r>
              <a:rPr lang="en-US" sz="2400"/>
              <a:t>The backward-chaining method mostly used a </a:t>
            </a:r>
            <a:r>
              <a:rPr b="1" lang="en-US" sz="2400"/>
              <a:t>depth-first search</a:t>
            </a:r>
            <a:r>
              <a:rPr lang="en-US" sz="2400"/>
              <a:t> strategy for proof.</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124"/>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Backward Chaining</a:t>
            </a:r>
            <a:endParaRPr/>
          </a:p>
        </p:txBody>
      </p:sp>
      <p:sp>
        <p:nvSpPr>
          <p:cNvPr id="1114" name="Google Shape;1114;p12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1115" name="Google Shape;1115;p124"/>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Example:</a:t>
            </a:r>
            <a:endParaRPr/>
          </a:p>
          <a:p>
            <a:pPr indent="-319405" lvl="0" marL="319405" rtl="0" algn="l">
              <a:spcBef>
                <a:spcPts val="700"/>
              </a:spcBef>
              <a:spcAft>
                <a:spcPts val="0"/>
              </a:spcAft>
              <a:buSzPts val="1440"/>
              <a:buChar char="◻"/>
            </a:pPr>
            <a:r>
              <a:rPr lang="en-US" sz="2400"/>
              <a:t>In backward-chaining, we will use the same above example, and will rewrite all the rules.</a:t>
            </a:r>
            <a:endParaRPr/>
          </a:p>
          <a:p>
            <a:pPr indent="-319405" lvl="0" marL="319405" rtl="0" algn="l">
              <a:spcBef>
                <a:spcPts val="700"/>
              </a:spcBef>
              <a:spcAft>
                <a:spcPts val="0"/>
              </a:spcAft>
              <a:buSzPts val="1440"/>
              <a:buChar char="◻"/>
            </a:pPr>
            <a:r>
              <a:rPr b="1" lang="en-US" sz="2400"/>
              <a:t>American (p) ∧ weapon(q) ∧ sells (p, q, r) ∧ hostile(r) → Criminal(p) ...(1)</a:t>
            </a:r>
            <a:br>
              <a:rPr lang="en-US" sz="2400"/>
            </a:br>
            <a:r>
              <a:rPr b="1" lang="en-US" sz="2400"/>
              <a:t>Owns(A, T1)                 ........(2)</a:t>
            </a:r>
            <a:endParaRPr sz="2400"/>
          </a:p>
          <a:p>
            <a:pPr indent="-319405" lvl="0" marL="319405" rtl="0" algn="l">
              <a:spcBef>
                <a:spcPts val="700"/>
              </a:spcBef>
              <a:spcAft>
                <a:spcPts val="0"/>
              </a:spcAft>
              <a:buSzPts val="1440"/>
              <a:buChar char="◻"/>
            </a:pPr>
            <a:r>
              <a:rPr b="1" lang="en-US" sz="2400"/>
              <a:t>Missile(T1)</a:t>
            </a:r>
            <a:endParaRPr sz="2400"/>
          </a:p>
          <a:p>
            <a:pPr indent="-319405" lvl="0" marL="319405" rtl="0" algn="l">
              <a:spcBef>
                <a:spcPts val="700"/>
              </a:spcBef>
              <a:spcAft>
                <a:spcPts val="0"/>
              </a:spcAft>
              <a:buSzPts val="1440"/>
              <a:buChar char="◻"/>
            </a:pPr>
            <a:r>
              <a:rPr b="1" lang="en-US" sz="2400"/>
              <a:t>?p Missiles(p) ∧ Owns (A, p) → Sells (Robert, p, A)           ......(4)</a:t>
            </a:r>
            <a:endParaRPr sz="2400"/>
          </a:p>
          <a:p>
            <a:pPr indent="-319405" lvl="0" marL="319405" rtl="0" algn="l">
              <a:spcBef>
                <a:spcPts val="700"/>
              </a:spcBef>
              <a:spcAft>
                <a:spcPts val="0"/>
              </a:spcAft>
              <a:buSzPts val="1440"/>
              <a:buChar char="◻"/>
            </a:pPr>
            <a:r>
              <a:rPr b="1" lang="en-US" sz="2400"/>
              <a:t>Missile(p) → Weapons (p)                 .......(5)</a:t>
            </a:r>
            <a:endParaRPr sz="2400"/>
          </a:p>
          <a:p>
            <a:pPr indent="-319405" lvl="0" marL="319405" rtl="0" algn="l">
              <a:spcBef>
                <a:spcPts val="700"/>
              </a:spcBef>
              <a:spcAft>
                <a:spcPts val="0"/>
              </a:spcAft>
              <a:buSzPts val="1440"/>
              <a:buChar char="◻"/>
            </a:pPr>
            <a:r>
              <a:rPr b="1" lang="en-US" sz="2400"/>
              <a:t>Enemy(p, America) →Hostile(p)                 ........(6)</a:t>
            </a:r>
            <a:endParaRPr sz="2400"/>
          </a:p>
          <a:p>
            <a:pPr indent="-319405" lvl="0" marL="319405" rtl="0" algn="l">
              <a:spcBef>
                <a:spcPts val="700"/>
              </a:spcBef>
              <a:spcAft>
                <a:spcPts val="0"/>
              </a:spcAft>
              <a:buSzPts val="1440"/>
              <a:buChar char="◻"/>
            </a:pPr>
            <a:r>
              <a:rPr b="1" lang="en-US" sz="2400"/>
              <a:t>Enemy (A, America)                 .........(7)</a:t>
            </a:r>
            <a:endParaRPr sz="2400"/>
          </a:p>
          <a:p>
            <a:pPr indent="-319405" lvl="0" marL="319405" rtl="0" algn="l">
              <a:spcBef>
                <a:spcPts val="700"/>
              </a:spcBef>
              <a:spcAft>
                <a:spcPts val="0"/>
              </a:spcAft>
              <a:buSzPts val="1440"/>
              <a:buChar char="◻"/>
            </a:pPr>
            <a:r>
              <a:rPr b="1" lang="en-US" sz="2400"/>
              <a:t>American(Robert).                 ..........(8)</a:t>
            </a:r>
            <a:endParaRPr sz="2400"/>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125"/>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Backward Chaining</a:t>
            </a:r>
            <a:endParaRPr/>
          </a:p>
        </p:txBody>
      </p:sp>
      <p:sp>
        <p:nvSpPr>
          <p:cNvPr id="1122" name="Google Shape;1122;p12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1123" name="Google Shape;1123;p125"/>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Backward-Chaining proof:</a:t>
            </a:r>
            <a:endParaRPr/>
          </a:p>
          <a:p>
            <a:pPr indent="-319405" lvl="0" marL="319405" rtl="0" algn="l">
              <a:spcBef>
                <a:spcPts val="700"/>
              </a:spcBef>
              <a:spcAft>
                <a:spcPts val="0"/>
              </a:spcAft>
              <a:buSzPts val="1440"/>
              <a:buChar char="◻"/>
            </a:pPr>
            <a:r>
              <a:rPr lang="en-US" sz="2400"/>
              <a:t>In Backward chaining, we will start with our goal predicate, which is </a:t>
            </a:r>
            <a:r>
              <a:rPr b="1" lang="en-US" sz="2400"/>
              <a:t>Criminal(Robert)</a:t>
            </a:r>
            <a:r>
              <a:rPr lang="en-US" sz="2400"/>
              <a:t>, and then infer further rules.</a:t>
            </a:r>
            <a:endParaRPr/>
          </a:p>
          <a:p>
            <a:pPr indent="-319405" lvl="0" marL="319405" rtl="0" algn="l">
              <a:spcBef>
                <a:spcPts val="700"/>
              </a:spcBef>
              <a:spcAft>
                <a:spcPts val="0"/>
              </a:spcAft>
              <a:buSzPts val="1440"/>
              <a:buChar char="◻"/>
            </a:pPr>
            <a:r>
              <a:rPr b="1" lang="en-US" sz="2400"/>
              <a:t>Step-1:</a:t>
            </a:r>
            <a:endParaRPr sz="2400"/>
          </a:p>
          <a:p>
            <a:pPr indent="-319405" lvl="0" marL="319405" rtl="0" algn="l">
              <a:spcBef>
                <a:spcPts val="700"/>
              </a:spcBef>
              <a:spcAft>
                <a:spcPts val="0"/>
              </a:spcAft>
              <a:buSzPts val="1440"/>
              <a:buChar char="◻"/>
            </a:pPr>
            <a:r>
              <a:rPr lang="en-US" sz="2400"/>
              <a:t>At the first step, we will take the goal fact. And from the goal fact, we will infer other facts, and at last, we will prove those facts true. So our goal fact is "Robert is Criminal," so following is the predicate of it.</a:t>
            </a:r>
            <a:endParaRPr/>
          </a:p>
        </p:txBody>
      </p:sp>
      <p:pic>
        <p:nvPicPr>
          <p:cNvPr id="1124" name="Google Shape;1124;p125"/>
          <p:cNvPicPr preferRelativeResize="0"/>
          <p:nvPr/>
        </p:nvPicPr>
        <p:blipFill rotWithShape="1">
          <a:blip r:embed="rId3">
            <a:alphaModFix/>
          </a:blip>
          <a:srcRect b="0" l="0" r="0" t="0"/>
          <a:stretch/>
        </p:blipFill>
        <p:spPr>
          <a:xfrm>
            <a:off x="2895600" y="4876800"/>
            <a:ext cx="2547257" cy="990600"/>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126"/>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Backward Chaining</a:t>
            </a:r>
            <a:endParaRPr/>
          </a:p>
        </p:txBody>
      </p:sp>
      <p:sp>
        <p:nvSpPr>
          <p:cNvPr id="1131" name="Google Shape;1131;p12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1132" name="Google Shape;1132;p126"/>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Step-2:</a:t>
            </a:r>
            <a:endParaRPr sz="2400"/>
          </a:p>
          <a:p>
            <a:pPr indent="-319405" lvl="0" marL="319405" rtl="0" algn="l">
              <a:spcBef>
                <a:spcPts val="700"/>
              </a:spcBef>
              <a:spcAft>
                <a:spcPts val="0"/>
              </a:spcAft>
              <a:buSzPts val="1440"/>
              <a:buChar char="◻"/>
            </a:pPr>
            <a:r>
              <a:rPr lang="en-US" sz="2400"/>
              <a:t>At the second step, we will infer other facts form goal fact which satisfies the rules. So as we can see in Rule-1, the goal predicate Criminal (Robert) is present with substitution {Robert/P}. So we will add all the conjunctive facts below the first level and will replace p with Robert.</a:t>
            </a:r>
            <a:endParaRPr/>
          </a:p>
          <a:p>
            <a:pPr indent="-319405" lvl="0" marL="319405" rtl="0" algn="l">
              <a:spcBef>
                <a:spcPts val="700"/>
              </a:spcBef>
              <a:spcAft>
                <a:spcPts val="0"/>
              </a:spcAft>
              <a:buSzPts val="1440"/>
              <a:buChar char="◻"/>
            </a:pPr>
            <a:r>
              <a:rPr b="1" lang="en-US" sz="2400"/>
              <a:t>Here we can see American (Robert) is a fact, so it is proved here.</a:t>
            </a:r>
            <a:endParaRPr sz="2400"/>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127"/>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Backward Chaining</a:t>
            </a:r>
            <a:endParaRPr/>
          </a:p>
        </p:txBody>
      </p:sp>
      <p:sp>
        <p:nvSpPr>
          <p:cNvPr id="1139" name="Google Shape;1139;p12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pic>
        <p:nvPicPr>
          <p:cNvPr id="1140" name="Google Shape;1140;p127"/>
          <p:cNvPicPr preferRelativeResize="0"/>
          <p:nvPr>
            <p:ph idx="1" type="body"/>
          </p:nvPr>
        </p:nvPicPr>
        <p:blipFill rotWithShape="1">
          <a:blip r:embed="rId3">
            <a:alphaModFix/>
          </a:blip>
          <a:srcRect b="0" l="0" r="0" t="0"/>
          <a:stretch/>
        </p:blipFill>
        <p:spPr>
          <a:xfrm>
            <a:off x="1219200" y="2133600"/>
            <a:ext cx="6705600" cy="375513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128"/>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Backward Chaining</a:t>
            </a:r>
            <a:endParaRPr/>
          </a:p>
        </p:txBody>
      </p:sp>
      <p:sp>
        <p:nvSpPr>
          <p:cNvPr id="1147" name="Google Shape;1147;p12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1148" name="Google Shape;1148;p128"/>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Step-3:</a:t>
            </a:r>
            <a:r>
              <a:rPr lang="en-US" sz="2400"/>
              <a:t>t At step-3, we will extract further fact Missile(q) which infer from Weapon(q), as it satisfies Rule-(5). Weapon (q) is also true with the substitution of a constant T1 at q.</a:t>
            </a:r>
            <a:endParaRPr/>
          </a:p>
        </p:txBody>
      </p:sp>
      <p:pic>
        <p:nvPicPr>
          <p:cNvPr id="1149" name="Google Shape;1149;p128"/>
          <p:cNvPicPr preferRelativeResize="0"/>
          <p:nvPr/>
        </p:nvPicPr>
        <p:blipFill rotWithShape="1">
          <a:blip r:embed="rId3">
            <a:alphaModFix/>
          </a:blip>
          <a:srcRect b="0" l="0" r="0" t="0"/>
          <a:stretch/>
        </p:blipFill>
        <p:spPr>
          <a:xfrm>
            <a:off x="1447800" y="2738470"/>
            <a:ext cx="5738159" cy="4097045"/>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129"/>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Backward Chaining</a:t>
            </a:r>
            <a:endParaRPr/>
          </a:p>
        </p:txBody>
      </p:sp>
      <p:sp>
        <p:nvSpPr>
          <p:cNvPr id="1156" name="Google Shape;1156;p12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1157" name="Google Shape;1157;p129"/>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200"/>
              <a:buChar char="◻"/>
            </a:pPr>
            <a:r>
              <a:rPr b="1" lang="en-US" sz="2000"/>
              <a:t>Step-4:</a:t>
            </a:r>
            <a:endParaRPr sz="2000"/>
          </a:p>
          <a:p>
            <a:pPr indent="-319405" lvl="0" marL="319405" rtl="0" algn="l">
              <a:spcBef>
                <a:spcPts val="700"/>
              </a:spcBef>
              <a:spcAft>
                <a:spcPts val="0"/>
              </a:spcAft>
              <a:buSzPts val="1200"/>
              <a:buChar char="◻"/>
            </a:pPr>
            <a:r>
              <a:rPr lang="en-US" sz="2000"/>
              <a:t>At step-4, we can infer facts Missile(T1) and Owns(A, T1) form Sells(Robert, T1, r) which satisfies the </a:t>
            </a:r>
            <a:r>
              <a:rPr b="1" lang="en-US" sz="2000"/>
              <a:t>Rule- 4</a:t>
            </a:r>
            <a:r>
              <a:rPr lang="en-US" sz="2000"/>
              <a:t>, with the substitution of A in place of r. So these two statements are proved here.</a:t>
            </a:r>
            <a:endParaRPr/>
          </a:p>
        </p:txBody>
      </p:sp>
      <p:pic>
        <p:nvPicPr>
          <p:cNvPr id="1158" name="Google Shape;1158;p129"/>
          <p:cNvPicPr preferRelativeResize="0"/>
          <p:nvPr/>
        </p:nvPicPr>
        <p:blipFill rotWithShape="1">
          <a:blip r:embed="rId3">
            <a:alphaModFix/>
          </a:blip>
          <a:srcRect b="0" l="0" r="0" t="0"/>
          <a:stretch/>
        </p:blipFill>
        <p:spPr>
          <a:xfrm>
            <a:off x="3581400" y="2792725"/>
            <a:ext cx="5420367" cy="4065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Knowledge-Based Agent</a:t>
            </a:r>
            <a:endParaRPr/>
          </a:p>
        </p:txBody>
      </p:sp>
      <p:sp>
        <p:nvSpPr>
          <p:cNvPr id="208" name="Google Shape;208;p13"/>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2. Logical level:</a:t>
            </a:r>
            <a:endParaRPr/>
          </a:p>
          <a:p>
            <a:pPr indent="-319405" lvl="0" marL="319405" rtl="0" algn="l">
              <a:spcBef>
                <a:spcPts val="700"/>
              </a:spcBef>
              <a:spcAft>
                <a:spcPts val="0"/>
              </a:spcAft>
              <a:buSzPts val="1440"/>
              <a:buChar char="◻"/>
            </a:pPr>
            <a:r>
              <a:rPr lang="en-US" sz="2400"/>
              <a:t>At this level, we understand that how the knowledge representation of knowledge is stored. At this level, sentences are encoded into different logics. At the logical level, an encoding of knowledge into logical sentences occurs. At the logical level we can expect to the automated taxi agent to reach to the destination B.</a:t>
            </a:r>
            <a:endParaRPr/>
          </a:p>
          <a:p>
            <a:pPr indent="-319405" lvl="0" marL="319405" rtl="0" algn="l">
              <a:spcBef>
                <a:spcPts val="700"/>
              </a:spcBef>
              <a:spcAft>
                <a:spcPts val="0"/>
              </a:spcAft>
              <a:buSzPts val="1440"/>
              <a:buChar char="◻"/>
            </a:pPr>
            <a:r>
              <a:rPr lang="en-US" sz="2400"/>
              <a:t>3. Implementation level:</a:t>
            </a:r>
            <a:endParaRPr/>
          </a:p>
          <a:p>
            <a:pPr indent="-319405" lvl="0" marL="319405" rtl="0" algn="l">
              <a:spcBef>
                <a:spcPts val="700"/>
              </a:spcBef>
              <a:spcAft>
                <a:spcPts val="0"/>
              </a:spcAft>
              <a:buSzPts val="1440"/>
              <a:buChar char="◻"/>
            </a:pPr>
            <a:r>
              <a:rPr lang="en-US" sz="2400"/>
              <a:t>This is the physical representation of logic and knowledge. At the implementation level agent perform actions as per logical and knowledge level. At this level, an automated taxi agent actually implement his knowledge and logic so that he can reach to the destination.</a:t>
            </a:r>
            <a:endParaRPr/>
          </a:p>
        </p:txBody>
      </p:sp>
      <p:sp>
        <p:nvSpPr>
          <p:cNvPr id="209" name="Google Shape;209;p1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30"/>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Backward Chaining</a:t>
            </a:r>
            <a:endParaRPr/>
          </a:p>
        </p:txBody>
      </p:sp>
      <p:sp>
        <p:nvSpPr>
          <p:cNvPr id="1165" name="Google Shape;1165;p13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1166" name="Google Shape;1166;p130"/>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200"/>
              <a:buChar char="◻"/>
            </a:pPr>
            <a:r>
              <a:rPr b="1" lang="en-US" sz="2000"/>
              <a:t>Step-5:</a:t>
            </a:r>
            <a:endParaRPr sz="2000"/>
          </a:p>
          <a:p>
            <a:pPr indent="-319405" lvl="0" marL="319405" rtl="0" algn="l">
              <a:spcBef>
                <a:spcPts val="700"/>
              </a:spcBef>
              <a:spcAft>
                <a:spcPts val="0"/>
              </a:spcAft>
              <a:buSzPts val="1200"/>
              <a:buChar char="◻"/>
            </a:pPr>
            <a:r>
              <a:rPr lang="en-US" sz="2000"/>
              <a:t>At step-5, we can infer the fact </a:t>
            </a:r>
            <a:r>
              <a:rPr b="1" lang="en-US" sz="2000"/>
              <a:t>Enemy(A, America)</a:t>
            </a:r>
            <a:r>
              <a:rPr lang="en-US" sz="2000"/>
              <a:t> from </a:t>
            </a:r>
            <a:r>
              <a:rPr b="1" lang="en-US" sz="2000"/>
              <a:t>Hostile(A)</a:t>
            </a:r>
            <a:r>
              <a:rPr lang="en-US" sz="2000"/>
              <a:t> which satisfies Rule- 6. And hence all the statements are proved true using backward chaining.</a:t>
            </a:r>
            <a:endParaRPr/>
          </a:p>
        </p:txBody>
      </p:sp>
      <p:pic>
        <p:nvPicPr>
          <p:cNvPr id="1167" name="Google Shape;1167;p130"/>
          <p:cNvPicPr preferRelativeResize="0"/>
          <p:nvPr/>
        </p:nvPicPr>
        <p:blipFill rotWithShape="1">
          <a:blip r:embed="rId3">
            <a:alphaModFix/>
          </a:blip>
          <a:srcRect b="0" l="0" r="0" t="0"/>
          <a:stretch/>
        </p:blipFill>
        <p:spPr>
          <a:xfrm>
            <a:off x="3886200" y="2651760"/>
            <a:ext cx="5257800" cy="4206240"/>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131"/>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Backward Chaining</a:t>
            </a:r>
            <a:endParaRPr/>
          </a:p>
        </p:txBody>
      </p:sp>
      <p:sp>
        <p:nvSpPr>
          <p:cNvPr id="1174" name="Google Shape;1174;p13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1175" name="Google Shape;1175;p131"/>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200"/>
              <a:buChar char="◻"/>
            </a:pPr>
            <a:r>
              <a:rPr lang="en-US" sz="2000"/>
              <a:t>1) Gita loves all types of clothes.</a:t>
            </a:r>
            <a:endParaRPr/>
          </a:p>
          <a:p>
            <a:pPr indent="-319405" lvl="0" marL="319405" rtl="0" algn="l">
              <a:spcBef>
                <a:spcPts val="700"/>
              </a:spcBef>
              <a:spcAft>
                <a:spcPts val="0"/>
              </a:spcAft>
              <a:buSzPts val="1200"/>
              <a:buChar char="◻"/>
            </a:pPr>
            <a:r>
              <a:rPr lang="en-US" sz="2000"/>
              <a:t>2) Suits are clothes.</a:t>
            </a:r>
            <a:endParaRPr/>
          </a:p>
          <a:p>
            <a:pPr indent="-319405" lvl="0" marL="319405" rtl="0" algn="l">
              <a:spcBef>
                <a:spcPts val="700"/>
              </a:spcBef>
              <a:spcAft>
                <a:spcPts val="0"/>
              </a:spcAft>
              <a:buSzPts val="1200"/>
              <a:buChar char="◻"/>
            </a:pPr>
            <a:r>
              <a:rPr lang="en-US" sz="2000"/>
              <a:t>3) Jackets are clothes.</a:t>
            </a:r>
            <a:endParaRPr/>
          </a:p>
          <a:p>
            <a:pPr indent="-319405" lvl="0" marL="319405" rtl="0" algn="l">
              <a:spcBef>
                <a:spcPts val="700"/>
              </a:spcBef>
              <a:spcAft>
                <a:spcPts val="0"/>
              </a:spcAft>
              <a:buSzPts val="1200"/>
              <a:buChar char="◻"/>
            </a:pPr>
            <a:r>
              <a:rPr lang="en-US" sz="2000"/>
              <a:t>4)Anything any wear and isn’t bad is clothes.</a:t>
            </a:r>
            <a:endParaRPr/>
          </a:p>
          <a:p>
            <a:pPr indent="-319405" lvl="0" marL="319405" rtl="0" algn="l">
              <a:spcBef>
                <a:spcPts val="700"/>
              </a:spcBef>
              <a:spcAft>
                <a:spcPts val="0"/>
              </a:spcAft>
              <a:buSzPts val="1200"/>
              <a:buChar char="◻"/>
            </a:pPr>
            <a:r>
              <a:rPr lang="en-US" sz="2000"/>
              <a:t>5) Sita wears skirt and is good.</a:t>
            </a:r>
            <a:endParaRPr/>
          </a:p>
          <a:p>
            <a:pPr indent="-319405" lvl="0" marL="319405" rtl="0" algn="l">
              <a:spcBef>
                <a:spcPts val="700"/>
              </a:spcBef>
              <a:spcAft>
                <a:spcPts val="0"/>
              </a:spcAft>
              <a:buSzPts val="1200"/>
              <a:buChar char="◻"/>
            </a:pPr>
            <a:r>
              <a:rPr lang="en-US" sz="2000"/>
              <a:t>6) Renu wears anything Sita wears.</a:t>
            </a:r>
            <a:endParaRPr/>
          </a:p>
          <a:p>
            <a:pPr indent="-319405" lvl="0" marL="319405" rtl="0" algn="l">
              <a:spcBef>
                <a:spcPts val="700"/>
              </a:spcBef>
              <a:spcAft>
                <a:spcPts val="0"/>
              </a:spcAft>
              <a:buSzPts val="1200"/>
              <a:buChar char="◻"/>
            </a:pPr>
            <a:r>
              <a:rPr b="1" lang="en-US" sz="2000"/>
              <a:t>Apply backward chaining and prove that Gita loves Kurtis.</a:t>
            </a:r>
            <a:endParaRPr sz="2000"/>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0" name="Shape 1180"/>
        <p:cNvGrpSpPr/>
        <p:nvPr/>
      </p:nvGrpSpPr>
      <p:grpSpPr>
        <a:xfrm>
          <a:off x="0" y="0"/>
          <a:ext cx="0" cy="0"/>
          <a:chOff x="0" y="0"/>
          <a:chExt cx="0" cy="0"/>
        </a:xfrm>
      </p:grpSpPr>
      <p:sp>
        <p:nvSpPr>
          <p:cNvPr id="1181" name="Google Shape;1181;p132"/>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Backward Chaining</a:t>
            </a:r>
            <a:endParaRPr/>
          </a:p>
        </p:txBody>
      </p:sp>
      <p:sp>
        <p:nvSpPr>
          <p:cNvPr id="1182" name="Google Shape;1182;p13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1183" name="Google Shape;1183;p132"/>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200"/>
              <a:buChar char="◻"/>
            </a:pPr>
            <a:r>
              <a:rPr b="1" lang="en-US" sz="2000"/>
              <a:t>Solution:</a:t>
            </a:r>
            <a:r>
              <a:rPr lang="en-US" sz="2000"/>
              <a:t> Convert the given axioms into FOPL as:</a:t>
            </a:r>
            <a:endParaRPr/>
          </a:p>
          <a:p>
            <a:pPr indent="-319405" lvl="0" marL="319405" rtl="0" algn="l">
              <a:spcBef>
                <a:spcPts val="700"/>
              </a:spcBef>
              <a:spcAft>
                <a:spcPts val="0"/>
              </a:spcAft>
              <a:buSzPts val="1200"/>
              <a:buChar char="◻"/>
            </a:pPr>
            <a:r>
              <a:rPr lang="en-US" sz="2000"/>
              <a:t>x: clothes(x)?loves(Gita, x).</a:t>
            </a:r>
            <a:endParaRPr/>
          </a:p>
          <a:p>
            <a:pPr indent="-319405" lvl="0" marL="319405" rtl="0" algn="l">
              <a:spcBef>
                <a:spcPts val="700"/>
              </a:spcBef>
              <a:spcAft>
                <a:spcPts val="0"/>
              </a:spcAft>
              <a:buSzPts val="1200"/>
              <a:buChar char="◻"/>
            </a:pPr>
            <a:r>
              <a:rPr lang="en-US" sz="2000"/>
              <a:t>Suits(x)?Clothes(x).</a:t>
            </a:r>
            <a:endParaRPr/>
          </a:p>
          <a:p>
            <a:pPr indent="-319405" lvl="0" marL="319405" rtl="0" algn="l">
              <a:spcBef>
                <a:spcPts val="700"/>
              </a:spcBef>
              <a:spcAft>
                <a:spcPts val="0"/>
              </a:spcAft>
              <a:buSzPts val="1200"/>
              <a:buChar char="◻"/>
            </a:pPr>
            <a:r>
              <a:rPr lang="en-US" sz="2000"/>
              <a:t>Jackets(x)?Clothes(x).</a:t>
            </a:r>
            <a:endParaRPr/>
          </a:p>
          <a:p>
            <a:pPr indent="-319405" lvl="0" marL="319405" rtl="0" algn="l">
              <a:spcBef>
                <a:spcPts val="700"/>
              </a:spcBef>
              <a:spcAft>
                <a:spcPts val="0"/>
              </a:spcAft>
              <a:buSzPts val="1200"/>
              <a:buChar char="◻"/>
            </a:pPr>
            <a:r>
              <a:rPr lang="en-US" sz="2000"/>
              <a:t>wears(x,y)?? ¬bad(y)?Clothes(x)</a:t>
            </a:r>
            <a:endParaRPr/>
          </a:p>
          <a:p>
            <a:pPr indent="-319405" lvl="0" marL="319405" rtl="0" algn="l">
              <a:spcBef>
                <a:spcPts val="700"/>
              </a:spcBef>
              <a:spcAft>
                <a:spcPts val="0"/>
              </a:spcAft>
              <a:buSzPts val="1200"/>
              <a:buChar char="◻"/>
            </a:pPr>
            <a:r>
              <a:rPr lang="en-US" sz="2000"/>
              <a:t>wears(Sita,skirt)? ¬good(Sita)</a:t>
            </a:r>
            <a:endParaRPr/>
          </a:p>
          <a:p>
            <a:pPr indent="-319405" lvl="0" marL="319405" rtl="0" algn="l">
              <a:spcBef>
                <a:spcPts val="700"/>
              </a:spcBef>
              <a:spcAft>
                <a:spcPts val="0"/>
              </a:spcAft>
              <a:buSzPts val="1200"/>
              <a:buChar char="◻"/>
            </a:pPr>
            <a:r>
              <a:rPr lang="en-US" sz="2000"/>
              <a:t>wears(Sita,x)?wears(Renu,x)</a:t>
            </a:r>
            <a:endParaRPr/>
          </a:p>
          <a:p>
            <a:pPr indent="-319405" lvl="0" marL="319405" rtl="0" algn="l">
              <a:spcBef>
                <a:spcPts val="700"/>
              </a:spcBef>
              <a:spcAft>
                <a:spcPts val="0"/>
              </a:spcAft>
              <a:buSzPts val="1200"/>
              <a:buChar char="◻"/>
            </a:pPr>
            <a:r>
              <a:rPr b="1" lang="en-US" sz="2000"/>
              <a:t>To prove:</a:t>
            </a:r>
            <a:r>
              <a:rPr lang="en-US" sz="2000"/>
              <a:t> Gita loves Kurtis.</a:t>
            </a:r>
            <a:endParaRPr/>
          </a:p>
          <a:p>
            <a:pPr indent="-319405" lvl="0" marL="319405" rtl="0" algn="l">
              <a:spcBef>
                <a:spcPts val="700"/>
              </a:spcBef>
              <a:spcAft>
                <a:spcPts val="0"/>
              </a:spcAft>
              <a:buSzPts val="1200"/>
              <a:buChar char="◻"/>
            </a:pPr>
            <a:r>
              <a:rPr b="1" lang="en-US" sz="2000"/>
              <a:t>FOPL:</a:t>
            </a:r>
            <a:r>
              <a:rPr lang="en-US" sz="2000"/>
              <a:t> loves(Gita, Kurtis).</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133"/>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Backward Chaining</a:t>
            </a:r>
            <a:endParaRPr/>
          </a:p>
        </p:txBody>
      </p:sp>
      <p:sp>
        <p:nvSpPr>
          <p:cNvPr id="1190" name="Google Shape;1190;p13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1191" name="Google Shape;1191;p133"/>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200"/>
              <a:buChar char="◻"/>
            </a:pPr>
            <a:r>
              <a:rPr b="1" lang="en-US" sz="2000"/>
              <a:t>Apply backward chaining in the below graph:</a:t>
            </a:r>
            <a:endParaRPr/>
          </a:p>
          <a:p>
            <a:pPr indent="-243205" lvl="0" marL="319405" rtl="0" algn="l">
              <a:spcBef>
                <a:spcPts val="700"/>
              </a:spcBef>
              <a:spcAft>
                <a:spcPts val="0"/>
              </a:spcAft>
              <a:buSzPts val="1200"/>
              <a:buNone/>
            </a:pPr>
            <a:r>
              <a:t/>
            </a:r>
            <a:endParaRPr b="1" sz="2000"/>
          </a:p>
          <a:p>
            <a:pPr indent="-243205" lvl="0" marL="319405" rtl="0" algn="l">
              <a:spcBef>
                <a:spcPts val="700"/>
              </a:spcBef>
              <a:spcAft>
                <a:spcPts val="0"/>
              </a:spcAft>
              <a:buSzPts val="1200"/>
              <a:buNone/>
            </a:pPr>
            <a:r>
              <a:t/>
            </a:r>
            <a:endParaRPr b="1" sz="2000"/>
          </a:p>
          <a:p>
            <a:pPr indent="-243205" lvl="0" marL="319405" rtl="0" algn="l">
              <a:spcBef>
                <a:spcPts val="700"/>
              </a:spcBef>
              <a:spcAft>
                <a:spcPts val="0"/>
              </a:spcAft>
              <a:buSzPts val="1200"/>
              <a:buNone/>
            </a:pPr>
            <a:r>
              <a:t/>
            </a:r>
            <a:endParaRPr b="1" sz="2000"/>
          </a:p>
          <a:p>
            <a:pPr indent="-243205" lvl="0" marL="319405" rtl="0" algn="l">
              <a:spcBef>
                <a:spcPts val="700"/>
              </a:spcBef>
              <a:spcAft>
                <a:spcPts val="0"/>
              </a:spcAft>
              <a:buSzPts val="1200"/>
              <a:buNone/>
            </a:pPr>
            <a:r>
              <a:t/>
            </a:r>
            <a:endParaRPr b="1" sz="2000"/>
          </a:p>
          <a:p>
            <a:pPr indent="-243205" lvl="0" marL="319405" rtl="0" algn="l">
              <a:spcBef>
                <a:spcPts val="700"/>
              </a:spcBef>
              <a:spcAft>
                <a:spcPts val="0"/>
              </a:spcAft>
              <a:buSzPts val="1200"/>
              <a:buNone/>
            </a:pPr>
            <a:r>
              <a:t/>
            </a:r>
            <a:endParaRPr b="1" sz="2000"/>
          </a:p>
          <a:p>
            <a:pPr indent="-243205" lvl="0" marL="319405" rtl="0" algn="l">
              <a:spcBef>
                <a:spcPts val="700"/>
              </a:spcBef>
              <a:spcAft>
                <a:spcPts val="0"/>
              </a:spcAft>
              <a:buSzPts val="1200"/>
              <a:buNone/>
            </a:pPr>
            <a:r>
              <a:t/>
            </a:r>
            <a:endParaRPr b="1" sz="2000"/>
          </a:p>
          <a:p>
            <a:pPr indent="-243205" lvl="0" marL="319405" rtl="0" algn="l">
              <a:spcBef>
                <a:spcPts val="700"/>
              </a:spcBef>
              <a:spcAft>
                <a:spcPts val="0"/>
              </a:spcAft>
              <a:buSzPts val="1200"/>
              <a:buNone/>
            </a:pPr>
            <a:r>
              <a:t/>
            </a:r>
            <a:endParaRPr b="1" sz="2000"/>
          </a:p>
          <a:p>
            <a:pPr indent="-243205" lvl="0" marL="319405" rtl="0" algn="l">
              <a:spcBef>
                <a:spcPts val="700"/>
              </a:spcBef>
              <a:spcAft>
                <a:spcPts val="0"/>
              </a:spcAft>
              <a:buSzPts val="1200"/>
              <a:buNone/>
            </a:pPr>
            <a:r>
              <a:t/>
            </a:r>
            <a:endParaRPr b="1" sz="2000"/>
          </a:p>
          <a:p>
            <a:pPr indent="-243205" lvl="0" marL="319405" rtl="0" algn="l">
              <a:spcBef>
                <a:spcPts val="700"/>
              </a:spcBef>
              <a:spcAft>
                <a:spcPts val="0"/>
              </a:spcAft>
              <a:buSzPts val="1200"/>
              <a:buNone/>
            </a:pPr>
            <a:r>
              <a:t/>
            </a:r>
            <a:endParaRPr b="1" sz="2000"/>
          </a:p>
          <a:p>
            <a:pPr indent="-319405" lvl="0" marL="319405" rtl="0" algn="l">
              <a:spcBef>
                <a:spcPts val="700"/>
              </a:spcBef>
              <a:spcAft>
                <a:spcPts val="0"/>
              </a:spcAft>
              <a:buSzPts val="1200"/>
              <a:buChar char="◻"/>
            </a:pPr>
            <a:r>
              <a:rPr lang="en-US" sz="2000"/>
              <a:t>It is clear from the above graph Gita wears Kurtis and does not look bad. Hence, </a:t>
            </a:r>
            <a:r>
              <a:rPr b="1" lang="en-US" sz="2000"/>
              <a:t>Gita loves Kurtis. </a:t>
            </a:r>
            <a:endParaRPr b="1" sz="2000"/>
          </a:p>
          <a:p>
            <a:pPr indent="-243205" lvl="0" marL="319405" rtl="0" algn="l">
              <a:spcBef>
                <a:spcPts val="700"/>
              </a:spcBef>
              <a:spcAft>
                <a:spcPts val="0"/>
              </a:spcAft>
              <a:buSzPts val="1200"/>
              <a:buNone/>
            </a:pPr>
            <a:r>
              <a:t/>
            </a:r>
            <a:endParaRPr sz="2000"/>
          </a:p>
        </p:txBody>
      </p:sp>
      <p:pic>
        <p:nvPicPr>
          <p:cNvPr id="1192" name="Google Shape;1192;p133"/>
          <p:cNvPicPr preferRelativeResize="0"/>
          <p:nvPr/>
        </p:nvPicPr>
        <p:blipFill rotWithShape="1">
          <a:blip r:embed="rId3">
            <a:alphaModFix/>
          </a:blip>
          <a:srcRect b="0" l="0" r="0" t="0"/>
          <a:stretch/>
        </p:blipFill>
        <p:spPr>
          <a:xfrm>
            <a:off x="2133600" y="2286000"/>
            <a:ext cx="5029200" cy="3415435"/>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7" name="Shape 1197"/>
        <p:cNvGrpSpPr/>
        <p:nvPr/>
      </p:nvGrpSpPr>
      <p:grpSpPr>
        <a:xfrm>
          <a:off x="0" y="0"/>
          <a:ext cx="0" cy="0"/>
          <a:chOff x="0" y="0"/>
          <a:chExt cx="0" cy="0"/>
        </a:xfrm>
      </p:grpSpPr>
      <p:sp>
        <p:nvSpPr>
          <p:cNvPr id="1198" name="Google Shape;1198;p134"/>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Backward Chaining</a:t>
            </a:r>
            <a:endParaRPr/>
          </a:p>
        </p:txBody>
      </p:sp>
      <p:sp>
        <p:nvSpPr>
          <p:cNvPr id="1199" name="Google Shape;1199;p13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1200" name="Google Shape;1200;p134"/>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200"/>
              <a:buChar char="◻"/>
            </a:pPr>
            <a:r>
              <a:rPr b="1" lang="en-US" sz="2000"/>
              <a:t>Example : https://analyticssteps.com/blogs/forward-chaining-vs-backward-chaining</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Knowledge-Based Agent</a:t>
            </a:r>
            <a:endParaRPr/>
          </a:p>
        </p:txBody>
      </p:sp>
      <p:sp>
        <p:nvSpPr>
          <p:cNvPr id="216" name="Google Shape;216;p14"/>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Approaches to designing a knowledge-based agent:</a:t>
            </a:r>
            <a:endParaRPr/>
          </a:p>
          <a:p>
            <a:pPr indent="-319405" lvl="0" marL="319405" rtl="0" algn="l">
              <a:spcBef>
                <a:spcPts val="700"/>
              </a:spcBef>
              <a:spcAft>
                <a:spcPts val="0"/>
              </a:spcAft>
              <a:buSzPts val="1440"/>
              <a:buChar char="◻"/>
            </a:pPr>
            <a:r>
              <a:rPr lang="en-US" sz="2400"/>
              <a:t>There are mainly two approaches to build a knowledge-based agent:</a:t>
            </a:r>
            <a:endParaRPr/>
          </a:p>
          <a:p>
            <a:pPr indent="-319405" lvl="0" marL="319405" rtl="0" algn="l">
              <a:spcBef>
                <a:spcPts val="700"/>
              </a:spcBef>
              <a:spcAft>
                <a:spcPts val="0"/>
              </a:spcAft>
              <a:buSzPts val="1440"/>
              <a:buChar char="◻"/>
            </a:pPr>
            <a:r>
              <a:rPr b="1" lang="en-US" sz="2400"/>
              <a:t>1. Declarative approach:</a:t>
            </a:r>
            <a:r>
              <a:rPr lang="en-US" sz="2400"/>
              <a:t> We can create a knowledge-based agent by initializing with an empty knowledge base and telling the agent all the sentences with which we want to start with. This approach is called Declarative approach.</a:t>
            </a:r>
            <a:endParaRPr/>
          </a:p>
          <a:p>
            <a:pPr indent="-319405" lvl="0" marL="319405" rtl="0" algn="l">
              <a:spcBef>
                <a:spcPts val="700"/>
              </a:spcBef>
              <a:spcAft>
                <a:spcPts val="0"/>
              </a:spcAft>
              <a:buSzPts val="1440"/>
              <a:buChar char="◻"/>
            </a:pPr>
            <a:r>
              <a:rPr b="1" lang="en-US" sz="2400"/>
              <a:t>2. Procedural approach:</a:t>
            </a:r>
            <a:r>
              <a:rPr lang="en-US" sz="2400"/>
              <a:t> In the procedural approach, we directly encode desired behavior as a program code. Which means we just need to write a program that already encodes the desired behavior or agent.</a:t>
            </a:r>
            <a:endParaRPr/>
          </a:p>
        </p:txBody>
      </p:sp>
      <p:sp>
        <p:nvSpPr>
          <p:cNvPr id="217" name="Google Shape;217;p1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Knowledge-Based Agent</a:t>
            </a:r>
            <a:endParaRPr/>
          </a:p>
        </p:txBody>
      </p:sp>
      <p:sp>
        <p:nvSpPr>
          <p:cNvPr id="224" name="Google Shape;224;p15"/>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The Wumpus World in Artificial intelligence</a:t>
            </a:r>
            <a:endParaRPr/>
          </a:p>
        </p:txBody>
      </p:sp>
      <p:sp>
        <p:nvSpPr>
          <p:cNvPr id="225" name="Google Shape;225;p1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pic>
        <p:nvPicPr>
          <p:cNvPr id="226" name="Google Shape;226;p15"/>
          <p:cNvPicPr preferRelativeResize="0"/>
          <p:nvPr/>
        </p:nvPicPr>
        <p:blipFill rotWithShape="1">
          <a:blip r:embed="rId3">
            <a:alphaModFix/>
          </a:blip>
          <a:srcRect b="0" l="0" r="0" t="0"/>
          <a:stretch/>
        </p:blipFill>
        <p:spPr>
          <a:xfrm>
            <a:off x="2057400" y="2438400"/>
            <a:ext cx="4200525" cy="3657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Knowledge-Based Agent</a:t>
            </a:r>
            <a:endParaRPr/>
          </a:p>
        </p:txBody>
      </p:sp>
      <p:sp>
        <p:nvSpPr>
          <p:cNvPr id="233" name="Google Shape;233;p16"/>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There are also some components which can help the agent to navigate the cave. These components are given as follows:</a:t>
            </a:r>
            <a:endParaRPr/>
          </a:p>
          <a:p>
            <a:pPr indent="-319405" lvl="0" marL="319405" rtl="0" algn="l">
              <a:spcBef>
                <a:spcPts val="700"/>
              </a:spcBef>
              <a:spcAft>
                <a:spcPts val="0"/>
              </a:spcAft>
              <a:buSzPts val="1440"/>
              <a:buChar char="◻"/>
            </a:pPr>
            <a:r>
              <a:rPr lang="en-US" sz="2400"/>
              <a:t>The rooms adjacent to the Wumpus room are smelly, so that it would have some stench.</a:t>
            </a:r>
            <a:endParaRPr/>
          </a:p>
          <a:p>
            <a:pPr indent="-319405" lvl="0" marL="319405" rtl="0" algn="l">
              <a:spcBef>
                <a:spcPts val="700"/>
              </a:spcBef>
              <a:spcAft>
                <a:spcPts val="0"/>
              </a:spcAft>
              <a:buSzPts val="1440"/>
              <a:buChar char="◻"/>
            </a:pPr>
            <a:r>
              <a:rPr lang="en-US" sz="2400"/>
              <a:t>The room adjacent to PITs has a breeze, so if the agent reaches near to PIT, then he will perceive the breeze.</a:t>
            </a:r>
            <a:endParaRPr/>
          </a:p>
          <a:p>
            <a:pPr indent="-319405" lvl="0" marL="319405" rtl="0" algn="l">
              <a:spcBef>
                <a:spcPts val="700"/>
              </a:spcBef>
              <a:spcAft>
                <a:spcPts val="0"/>
              </a:spcAft>
              <a:buSzPts val="1440"/>
              <a:buChar char="◻"/>
            </a:pPr>
            <a:r>
              <a:rPr lang="en-US" sz="2400"/>
              <a:t>There will be glitter in the room if and only if the room has gold.</a:t>
            </a:r>
            <a:endParaRPr/>
          </a:p>
          <a:p>
            <a:pPr indent="-319405" lvl="0" marL="319405" rtl="0" algn="l">
              <a:spcBef>
                <a:spcPts val="700"/>
              </a:spcBef>
              <a:spcAft>
                <a:spcPts val="0"/>
              </a:spcAft>
              <a:buSzPts val="1440"/>
              <a:buChar char="◻"/>
            </a:pPr>
            <a:r>
              <a:rPr lang="en-US" sz="2400"/>
              <a:t>The Wumpus can be killed by the agent if the agent is facing to it, and Wumpus will emit a horrible scream which can be heard anywhere in the cave.</a:t>
            </a:r>
            <a:endParaRPr/>
          </a:p>
          <a:p>
            <a:pPr indent="-227965" lvl="0" marL="319405" rtl="0" algn="l">
              <a:spcBef>
                <a:spcPts val="700"/>
              </a:spcBef>
              <a:spcAft>
                <a:spcPts val="0"/>
              </a:spcAft>
              <a:buSzPts val="1440"/>
              <a:buNone/>
            </a:pPr>
            <a:r>
              <a:t/>
            </a:r>
            <a:endParaRPr sz="2400"/>
          </a:p>
        </p:txBody>
      </p:sp>
      <p:sp>
        <p:nvSpPr>
          <p:cNvPr id="234" name="Google Shape;234;p1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Knowledge-Based Agent</a:t>
            </a:r>
            <a:endParaRPr/>
          </a:p>
        </p:txBody>
      </p:sp>
      <p:sp>
        <p:nvSpPr>
          <p:cNvPr id="241" name="Google Shape;241;p17"/>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PEAS description of Wumpus world:</a:t>
            </a:r>
            <a:endParaRPr/>
          </a:p>
          <a:p>
            <a:pPr indent="-319405" lvl="0" marL="319405" rtl="0" algn="l">
              <a:spcBef>
                <a:spcPts val="700"/>
              </a:spcBef>
              <a:spcAft>
                <a:spcPts val="0"/>
              </a:spcAft>
              <a:buSzPts val="1440"/>
              <a:buChar char="◻"/>
            </a:pPr>
            <a:r>
              <a:rPr lang="en-US" sz="2400"/>
              <a:t>To explain the Wumpus world we have given PEAS description as below:</a:t>
            </a:r>
            <a:endParaRPr/>
          </a:p>
          <a:p>
            <a:pPr indent="-319405" lvl="0" marL="319405" rtl="0" algn="l">
              <a:spcBef>
                <a:spcPts val="700"/>
              </a:spcBef>
              <a:spcAft>
                <a:spcPts val="0"/>
              </a:spcAft>
              <a:buSzPts val="1440"/>
              <a:buChar char="◻"/>
            </a:pPr>
            <a:r>
              <a:rPr lang="en-US" sz="2400"/>
              <a:t>Performance measure:</a:t>
            </a:r>
            <a:endParaRPr/>
          </a:p>
          <a:p>
            <a:pPr indent="-319405" lvl="0" marL="319405" rtl="0" algn="l">
              <a:spcBef>
                <a:spcPts val="700"/>
              </a:spcBef>
              <a:spcAft>
                <a:spcPts val="0"/>
              </a:spcAft>
              <a:buSzPts val="1440"/>
              <a:buChar char="◻"/>
            </a:pPr>
            <a:r>
              <a:rPr lang="en-US" sz="2400"/>
              <a:t>+1000 reward points if the agent comes out of the cave with the gold.</a:t>
            </a:r>
            <a:endParaRPr/>
          </a:p>
          <a:p>
            <a:pPr indent="-319405" lvl="0" marL="319405" rtl="0" algn="l">
              <a:spcBef>
                <a:spcPts val="700"/>
              </a:spcBef>
              <a:spcAft>
                <a:spcPts val="0"/>
              </a:spcAft>
              <a:buSzPts val="1440"/>
              <a:buChar char="◻"/>
            </a:pPr>
            <a:r>
              <a:rPr lang="en-US" sz="2400"/>
              <a:t>-1000 points penalty for being eaten by the Wumpus or falling into the pit.</a:t>
            </a:r>
            <a:endParaRPr/>
          </a:p>
          <a:p>
            <a:pPr indent="-319405" lvl="0" marL="319405" rtl="0" algn="l">
              <a:spcBef>
                <a:spcPts val="700"/>
              </a:spcBef>
              <a:spcAft>
                <a:spcPts val="0"/>
              </a:spcAft>
              <a:buSzPts val="1440"/>
              <a:buChar char="◻"/>
            </a:pPr>
            <a:r>
              <a:rPr lang="en-US" sz="2400"/>
              <a:t>-1 for each action, and -10 for using an arrow.</a:t>
            </a:r>
            <a:endParaRPr/>
          </a:p>
          <a:p>
            <a:pPr indent="-319405" lvl="0" marL="319405" rtl="0" algn="l">
              <a:spcBef>
                <a:spcPts val="700"/>
              </a:spcBef>
              <a:spcAft>
                <a:spcPts val="0"/>
              </a:spcAft>
              <a:buSzPts val="1440"/>
              <a:buChar char="◻"/>
            </a:pPr>
            <a:r>
              <a:rPr lang="en-US" sz="2400"/>
              <a:t>The game ends if either agent dies or came out of the cave.</a:t>
            </a:r>
            <a:endParaRPr/>
          </a:p>
        </p:txBody>
      </p:sp>
      <p:sp>
        <p:nvSpPr>
          <p:cNvPr id="242" name="Google Shape;242;p1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Knowledge-Based Agent</a:t>
            </a:r>
            <a:endParaRPr/>
          </a:p>
        </p:txBody>
      </p:sp>
      <p:sp>
        <p:nvSpPr>
          <p:cNvPr id="249" name="Google Shape;249;p18"/>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Actuators:</a:t>
            </a:r>
            <a:endParaRPr/>
          </a:p>
          <a:p>
            <a:pPr indent="-319405" lvl="0" marL="319405" rtl="0" algn="l">
              <a:spcBef>
                <a:spcPts val="700"/>
              </a:spcBef>
              <a:spcAft>
                <a:spcPts val="0"/>
              </a:spcAft>
              <a:buSzPts val="1440"/>
              <a:buChar char="◻"/>
            </a:pPr>
            <a:r>
              <a:rPr lang="en-US" sz="2400"/>
              <a:t>Left turn,</a:t>
            </a:r>
            <a:endParaRPr/>
          </a:p>
          <a:p>
            <a:pPr indent="-319405" lvl="0" marL="319405" rtl="0" algn="l">
              <a:spcBef>
                <a:spcPts val="700"/>
              </a:spcBef>
              <a:spcAft>
                <a:spcPts val="0"/>
              </a:spcAft>
              <a:buSzPts val="1440"/>
              <a:buChar char="◻"/>
            </a:pPr>
            <a:r>
              <a:rPr lang="en-US" sz="2400"/>
              <a:t>Right turn</a:t>
            </a:r>
            <a:endParaRPr/>
          </a:p>
          <a:p>
            <a:pPr indent="-319405" lvl="0" marL="319405" rtl="0" algn="l">
              <a:spcBef>
                <a:spcPts val="700"/>
              </a:spcBef>
              <a:spcAft>
                <a:spcPts val="0"/>
              </a:spcAft>
              <a:buSzPts val="1440"/>
              <a:buChar char="◻"/>
            </a:pPr>
            <a:r>
              <a:rPr lang="en-US" sz="2400"/>
              <a:t>Move forward</a:t>
            </a:r>
            <a:endParaRPr/>
          </a:p>
          <a:p>
            <a:pPr indent="-319405" lvl="0" marL="319405" rtl="0" algn="l">
              <a:spcBef>
                <a:spcPts val="700"/>
              </a:spcBef>
              <a:spcAft>
                <a:spcPts val="0"/>
              </a:spcAft>
              <a:buSzPts val="1440"/>
              <a:buChar char="◻"/>
            </a:pPr>
            <a:r>
              <a:rPr lang="en-US" sz="2400"/>
              <a:t>Grab</a:t>
            </a:r>
            <a:endParaRPr/>
          </a:p>
          <a:p>
            <a:pPr indent="-319405" lvl="0" marL="319405" rtl="0" algn="l">
              <a:spcBef>
                <a:spcPts val="700"/>
              </a:spcBef>
              <a:spcAft>
                <a:spcPts val="0"/>
              </a:spcAft>
              <a:buSzPts val="1440"/>
              <a:buChar char="◻"/>
            </a:pPr>
            <a:r>
              <a:rPr lang="en-US" sz="2400"/>
              <a:t>Release</a:t>
            </a:r>
            <a:endParaRPr/>
          </a:p>
          <a:p>
            <a:pPr indent="-319405" lvl="0" marL="319405" rtl="0" algn="l">
              <a:spcBef>
                <a:spcPts val="700"/>
              </a:spcBef>
              <a:spcAft>
                <a:spcPts val="0"/>
              </a:spcAft>
              <a:buSzPts val="1440"/>
              <a:buChar char="◻"/>
            </a:pPr>
            <a:r>
              <a:rPr lang="en-US" sz="2400"/>
              <a:t>Shoot.</a:t>
            </a:r>
            <a:endParaRPr/>
          </a:p>
        </p:txBody>
      </p:sp>
      <p:sp>
        <p:nvSpPr>
          <p:cNvPr id="250" name="Google Shape;250;p1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Knowledge-Based Agent</a:t>
            </a:r>
            <a:endParaRPr/>
          </a:p>
        </p:txBody>
      </p:sp>
      <p:sp>
        <p:nvSpPr>
          <p:cNvPr id="257" name="Google Shape;257;p19"/>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320"/>
              <a:buChar char="◻"/>
            </a:pPr>
            <a:r>
              <a:rPr lang="en-US" sz="2200"/>
              <a:t>Sensors: The agent will perceive the </a:t>
            </a:r>
            <a:r>
              <a:rPr b="1" lang="en-US" sz="2200"/>
              <a:t>stench</a:t>
            </a:r>
            <a:r>
              <a:rPr lang="en-US" sz="2200"/>
              <a:t> if he is in the room adjacent to the Wumpus. (Not diagonally).</a:t>
            </a:r>
            <a:endParaRPr/>
          </a:p>
          <a:p>
            <a:pPr indent="-319405" lvl="0" marL="319405" rtl="0" algn="l">
              <a:spcBef>
                <a:spcPts val="700"/>
              </a:spcBef>
              <a:spcAft>
                <a:spcPts val="0"/>
              </a:spcAft>
              <a:buSzPts val="1320"/>
              <a:buChar char="◻"/>
            </a:pPr>
            <a:r>
              <a:rPr lang="en-US" sz="2200"/>
              <a:t>The agent will perceive </a:t>
            </a:r>
            <a:r>
              <a:rPr b="1" lang="en-US" sz="2200"/>
              <a:t>breeze</a:t>
            </a:r>
            <a:r>
              <a:rPr lang="en-US" sz="2200"/>
              <a:t> if he is in the room directly adjacent to the Pit.</a:t>
            </a:r>
            <a:endParaRPr/>
          </a:p>
          <a:p>
            <a:pPr indent="-319405" lvl="0" marL="319405" rtl="0" algn="l">
              <a:spcBef>
                <a:spcPts val="700"/>
              </a:spcBef>
              <a:spcAft>
                <a:spcPts val="0"/>
              </a:spcAft>
              <a:buSzPts val="1320"/>
              <a:buChar char="◻"/>
            </a:pPr>
            <a:r>
              <a:rPr lang="en-US" sz="2200"/>
              <a:t>The agent will perceive the </a:t>
            </a:r>
            <a:r>
              <a:rPr b="1" lang="en-US" sz="2200"/>
              <a:t>glitter</a:t>
            </a:r>
            <a:r>
              <a:rPr lang="en-US" sz="2200"/>
              <a:t> in the room where the gold is present.</a:t>
            </a:r>
            <a:endParaRPr/>
          </a:p>
          <a:p>
            <a:pPr indent="-319405" lvl="0" marL="319405" rtl="0" algn="l">
              <a:spcBef>
                <a:spcPts val="700"/>
              </a:spcBef>
              <a:spcAft>
                <a:spcPts val="0"/>
              </a:spcAft>
              <a:buSzPts val="1320"/>
              <a:buChar char="◻"/>
            </a:pPr>
            <a:r>
              <a:rPr lang="en-US" sz="2200"/>
              <a:t>The agent will perceive the </a:t>
            </a:r>
            <a:r>
              <a:rPr b="1" lang="en-US" sz="2200"/>
              <a:t>bump</a:t>
            </a:r>
            <a:r>
              <a:rPr lang="en-US" sz="2200"/>
              <a:t> if he walks into a wall.</a:t>
            </a:r>
            <a:endParaRPr/>
          </a:p>
          <a:p>
            <a:pPr indent="-319405" lvl="0" marL="319405" rtl="0" algn="l">
              <a:spcBef>
                <a:spcPts val="700"/>
              </a:spcBef>
              <a:spcAft>
                <a:spcPts val="0"/>
              </a:spcAft>
              <a:buSzPts val="1320"/>
              <a:buChar char="◻"/>
            </a:pPr>
            <a:r>
              <a:rPr lang="en-US" sz="2200"/>
              <a:t>When the Wumpus is shot, it emits a horrible </a:t>
            </a:r>
            <a:r>
              <a:rPr b="1" lang="en-US" sz="2200"/>
              <a:t>scream</a:t>
            </a:r>
            <a:r>
              <a:rPr lang="en-US" sz="2200"/>
              <a:t> which can be perceived anywhere in the cave.</a:t>
            </a:r>
            <a:endParaRPr/>
          </a:p>
          <a:p>
            <a:pPr indent="-319405" lvl="0" marL="319405" rtl="0" algn="l">
              <a:spcBef>
                <a:spcPts val="700"/>
              </a:spcBef>
              <a:spcAft>
                <a:spcPts val="0"/>
              </a:spcAft>
              <a:buSzPts val="1320"/>
              <a:buChar char="◻"/>
            </a:pPr>
            <a:r>
              <a:rPr lang="en-US" sz="2200"/>
              <a:t>These percepts can be represented as five element list, in which we will have different indicators for each sensor.</a:t>
            </a:r>
            <a:endParaRPr/>
          </a:p>
          <a:p>
            <a:pPr indent="-319405" lvl="0" marL="319405" rtl="0" algn="l">
              <a:spcBef>
                <a:spcPts val="700"/>
              </a:spcBef>
              <a:spcAft>
                <a:spcPts val="0"/>
              </a:spcAft>
              <a:buSzPts val="1320"/>
              <a:buChar char="◻"/>
            </a:pPr>
            <a:r>
              <a:rPr lang="en-US" sz="2200"/>
              <a:t>Example if agent perceives stench, breeze, but no glitter, no bump, and no scream then it can be represented as:</a:t>
            </a:r>
            <a:br>
              <a:rPr lang="en-US" sz="2200"/>
            </a:br>
            <a:r>
              <a:rPr b="1" lang="en-US" sz="2200"/>
              <a:t>[Stench, Breeze, None, None, None]</a:t>
            </a:r>
            <a:r>
              <a:rPr lang="en-US" sz="2200"/>
              <a:t>.</a:t>
            </a:r>
            <a:endParaRPr/>
          </a:p>
        </p:txBody>
      </p:sp>
      <p:sp>
        <p:nvSpPr>
          <p:cNvPr id="258" name="Google Shape;258;p1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Knowledge-Based Agent</a:t>
            </a:r>
            <a:endParaRPr/>
          </a:p>
        </p:txBody>
      </p:sp>
      <p:sp>
        <p:nvSpPr>
          <p:cNvPr id="119" name="Google Shape;119;p2"/>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60"/>
              <a:buChar char="◻"/>
            </a:pPr>
            <a:r>
              <a:rPr lang="en-US" sz="2600"/>
              <a:t>An intelligent agent needs knowledge about the real world for taking decisions and reasoning to act efficiently.</a:t>
            </a:r>
            <a:endParaRPr/>
          </a:p>
          <a:p>
            <a:pPr indent="-319405" lvl="0" marL="319405" rtl="0" algn="l">
              <a:spcBef>
                <a:spcPts val="700"/>
              </a:spcBef>
              <a:spcAft>
                <a:spcPts val="0"/>
              </a:spcAft>
              <a:buSzPts val="1560"/>
              <a:buChar char="◻"/>
            </a:pPr>
            <a:r>
              <a:rPr lang="en-US" sz="2600"/>
              <a:t>Knowledge-based agents are those agents who have the capability of maintaining an internal state of knowledge, reason over that knowledge, update their knowledge after observations and take actions. These agents can represent the world with some formal representation and act intelligently.</a:t>
            </a:r>
            <a:endParaRPr/>
          </a:p>
          <a:p>
            <a:pPr indent="-319405" lvl="0" marL="319405" rtl="0" algn="l">
              <a:spcBef>
                <a:spcPts val="700"/>
              </a:spcBef>
              <a:spcAft>
                <a:spcPts val="0"/>
              </a:spcAft>
              <a:buSzPts val="1560"/>
              <a:buChar char="◻"/>
            </a:pPr>
            <a:r>
              <a:rPr lang="en-US" sz="2600"/>
              <a:t>Knowledge-based agents are composed of two main parts:</a:t>
            </a:r>
            <a:endParaRPr/>
          </a:p>
          <a:p>
            <a:pPr indent="-319405" lvl="0" marL="319405" rtl="0" algn="l">
              <a:spcBef>
                <a:spcPts val="700"/>
              </a:spcBef>
              <a:spcAft>
                <a:spcPts val="0"/>
              </a:spcAft>
              <a:buSzPts val="1560"/>
              <a:buChar char="◻"/>
            </a:pPr>
            <a:r>
              <a:rPr lang="en-US" sz="2600"/>
              <a:t>Knowledge-base and</a:t>
            </a:r>
            <a:endParaRPr/>
          </a:p>
          <a:p>
            <a:pPr indent="-319405" lvl="0" marL="319405" rtl="0" algn="l">
              <a:spcBef>
                <a:spcPts val="700"/>
              </a:spcBef>
              <a:spcAft>
                <a:spcPts val="0"/>
              </a:spcAft>
              <a:buSzPts val="1560"/>
              <a:buChar char="◻"/>
            </a:pPr>
            <a:r>
              <a:rPr lang="en-US" sz="2600"/>
              <a:t>Inference system.</a:t>
            </a:r>
            <a:endParaRPr sz="2600"/>
          </a:p>
        </p:txBody>
      </p:sp>
      <p:sp>
        <p:nvSpPr>
          <p:cNvPr id="120" name="Google Shape;120;p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Knowledge-Based Agent</a:t>
            </a:r>
            <a:endParaRPr/>
          </a:p>
        </p:txBody>
      </p:sp>
      <p:sp>
        <p:nvSpPr>
          <p:cNvPr id="265" name="Google Shape;265;p20"/>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The Wumpus world Properties:</a:t>
            </a:r>
            <a:endParaRPr/>
          </a:p>
          <a:p>
            <a:pPr indent="-319405" lvl="0" marL="319405" rtl="0" algn="l">
              <a:spcBef>
                <a:spcPts val="700"/>
              </a:spcBef>
              <a:spcAft>
                <a:spcPts val="0"/>
              </a:spcAft>
              <a:buSzPts val="1440"/>
              <a:buChar char="◻"/>
            </a:pPr>
            <a:r>
              <a:rPr b="1" lang="en-US" sz="2400"/>
              <a:t>Partially observable:</a:t>
            </a:r>
            <a:r>
              <a:rPr lang="en-US" sz="2400"/>
              <a:t> The Wumpus world is partially observable because the agent can only perceive the close environment such as an adjacent room.</a:t>
            </a:r>
            <a:endParaRPr/>
          </a:p>
          <a:p>
            <a:pPr indent="-319405" lvl="0" marL="319405" rtl="0" algn="l">
              <a:spcBef>
                <a:spcPts val="700"/>
              </a:spcBef>
              <a:spcAft>
                <a:spcPts val="0"/>
              </a:spcAft>
              <a:buSzPts val="1440"/>
              <a:buChar char="◻"/>
            </a:pPr>
            <a:r>
              <a:rPr b="1" lang="en-US" sz="2400"/>
              <a:t>Deterministic:</a:t>
            </a:r>
            <a:r>
              <a:rPr lang="en-US" sz="2400"/>
              <a:t> It is deterministic, as the result and outcome of the world are already known.</a:t>
            </a:r>
            <a:endParaRPr/>
          </a:p>
          <a:p>
            <a:pPr indent="-319405" lvl="0" marL="319405" rtl="0" algn="l">
              <a:spcBef>
                <a:spcPts val="700"/>
              </a:spcBef>
              <a:spcAft>
                <a:spcPts val="0"/>
              </a:spcAft>
              <a:buSzPts val="1440"/>
              <a:buChar char="◻"/>
            </a:pPr>
            <a:r>
              <a:rPr b="1" lang="en-US" sz="2400"/>
              <a:t>Sequential:</a:t>
            </a:r>
            <a:r>
              <a:rPr lang="en-US" sz="2400"/>
              <a:t> The order is important, so it is sequential.</a:t>
            </a:r>
            <a:endParaRPr/>
          </a:p>
          <a:p>
            <a:pPr indent="-319405" lvl="0" marL="319405" rtl="0" algn="l">
              <a:spcBef>
                <a:spcPts val="700"/>
              </a:spcBef>
              <a:spcAft>
                <a:spcPts val="0"/>
              </a:spcAft>
              <a:buSzPts val="1440"/>
              <a:buChar char="◻"/>
            </a:pPr>
            <a:r>
              <a:rPr b="1" lang="en-US" sz="2400"/>
              <a:t>Static:</a:t>
            </a:r>
            <a:r>
              <a:rPr lang="en-US" sz="2400"/>
              <a:t> It is static as Wumpus and Pits are not moving.</a:t>
            </a:r>
            <a:endParaRPr/>
          </a:p>
          <a:p>
            <a:pPr indent="-319405" lvl="0" marL="319405" rtl="0" algn="l">
              <a:spcBef>
                <a:spcPts val="700"/>
              </a:spcBef>
              <a:spcAft>
                <a:spcPts val="0"/>
              </a:spcAft>
              <a:buSzPts val="1440"/>
              <a:buChar char="◻"/>
            </a:pPr>
            <a:r>
              <a:rPr b="1" lang="en-US" sz="2400"/>
              <a:t>Discrete:</a:t>
            </a:r>
            <a:r>
              <a:rPr lang="en-US" sz="2400"/>
              <a:t> The environment is discrete.</a:t>
            </a:r>
            <a:endParaRPr/>
          </a:p>
          <a:p>
            <a:pPr indent="-319405" lvl="0" marL="319405" rtl="0" algn="l">
              <a:spcBef>
                <a:spcPts val="700"/>
              </a:spcBef>
              <a:spcAft>
                <a:spcPts val="0"/>
              </a:spcAft>
              <a:buSzPts val="1440"/>
              <a:buChar char="◻"/>
            </a:pPr>
            <a:r>
              <a:rPr b="1" lang="en-US" sz="2400"/>
              <a:t>One agent:</a:t>
            </a:r>
            <a:r>
              <a:rPr lang="en-US" sz="2400"/>
              <a:t> The environment is a single agent as we have one agent only and Wumpus is not considered as an agent.</a:t>
            </a:r>
            <a:endParaRPr/>
          </a:p>
        </p:txBody>
      </p:sp>
      <p:sp>
        <p:nvSpPr>
          <p:cNvPr id="266" name="Google Shape;266;p2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Knowledge-Based Agent</a:t>
            </a:r>
            <a:endParaRPr/>
          </a:p>
        </p:txBody>
      </p:sp>
      <p:pic>
        <p:nvPicPr>
          <p:cNvPr id="273" name="Google Shape;273;p21"/>
          <p:cNvPicPr preferRelativeResize="0"/>
          <p:nvPr>
            <p:ph idx="1" type="body"/>
          </p:nvPr>
        </p:nvPicPr>
        <p:blipFill rotWithShape="1">
          <a:blip r:embed="rId3">
            <a:alphaModFix/>
          </a:blip>
          <a:srcRect b="0" l="0" r="0" t="0"/>
          <a:stretch/>
        </p:blipFill>
        <p:spPr>
          <a:xfrm>
            <a:off x="1066800" y="1905000"/>
            <a:ext cx="6781799" cy="4419600"/>
          </a:xfrm>
          <a:prstGeom prst="rect">
            <a:avLst/>
          </a:prstGeom>
          <a:noFill/>
          <a:ln>
            <a:noFill/>
          </a:ln>
        </p:spPr>
      </p:pic>
      <p:sp>
        <p:nvSpPr>
          <p:cNvPr id="274" name="Google Shape;274;p2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Knowledge-Based Agent</a:t>
            </a:r>
            <a:endParaRPr/>
          </a:p>
        </p:txBody>
      </p:sp>
      <p:sp>
        <p:nvSpPr>
          <p:cNvPr id="281" name="Google Shape;281;p2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pic>
        <p:nvPicPr>
          <p:cNvPr id="282" name="Google Shape;282;p22"/>
          <p:cNvPicPr preferRelativeResize="0"/>
          <p:nvPr>
            <p:ph idx="1" type="body"/>
          </p:nvPr>
        </p:nvPicPr>
        <p:blipFill rotWithShape="1">
          <a:blip r:embed="rId3">
            <a:alphaModFix/>
          </a:blip>
          <a:srcRect b="0" l="0" r="0" t="0"/>
          <a:stretch/>
        </p:blipFill>
        <p:spPr>
          <a:xfrm>
            <a:off x="1524000" y="2209800"/>
            <a:ext cx="6172200" cy="399453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pic>
        <p:nvPicPr>
          <p:cNvPr id="289" name="Google Shape;289;p23"/>
          <p:cNvPicPr preferRelativeResize="0"/>
          <p:nvPr>
            <p:ph idx="1" type="body"/>
          </p:nvPr>
        </p:nvPicPr>
        <p:blipFill rotWithShape="1">
          <a:blip r:embed="rId3">
            <a:alphaModFix/>
          </a:blip>
          <a:srcRect b="0" l="0" r="0" t="10955"/>
          <a:stretch/>
        </p:blipFill>
        <p:spPr>
          <a:xfrm>
            <a:off x="1630151" y="2133600"/>
            <a:ext cx="5959898" cy="4425950"/>
          </a:xfrm>
          <a:prstGeom prst="rect">
            <a:avLst/>
          </a:prstGeom>
          <a:noFill/>
          <a:ln>
            <a:noFill/>
          </a:ln>
        </p:spPr>
      </p:pic>
      <p:sp>
        <p:nvSpPr>
          <p:cNvPr id="290" name="Google Shape;290;p2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297" name="Google Shape;297;p2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298" name="Google Shape;298;p24"/>
          <p:cNvSpPr txBox="1"/>
          <p:nvPr>
            <p:ph idx="1" type="body"/>
          </p:nvPr>
        </p:nvSpPr>
        <p:spPr>
          <a:xfrm>
            <a:off x="304800" y="1589566"/>
            <a:ext cx="86868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Humans are best at understanding, reasoning, and interpreting knowledge. Human knows things, which is knowledge and as per their knowledge they perform various actions in the real world. </a:t>
            </a:r>
            <a:r>
              <a:rPr b="1" lang="en-US"/>
              <a:t>But how machines do all these things comes under knowledge representation and reasoning</a:t>
            </a:r>
            <a:r>
              <a:rPr lang="en-US"/>
              <a:t>. Hence we can describe Knowledge representation as following:</a:t>
            </a:r>
            <a:endParaRPr/>
          </a:p>
          <a:p>
            <a:pPr indent="-319405" lvl="0" marL="319405" rtl="0" algn="l">
              <a:spcBef>
                <a:spcPts val="700"/>
              </a:spcBef>
              <a:spcAft>
                <a:spcPts val="0"/>
              </a:spcAft>
              <a:buSzPts val="1740"/>
              <a:buChar char="◻"/>
            </a:pPr>
            <a:r>
              <a:rPr lang="en-US"/>
              <a:t>Knowledge representation and reasoning (KR, KRR) is the part of Artificial intelligence which concerned with AI agents thinking and how thinking contributes to intelligent behavior of agents.</a:t>
            </a:r>
            <a:endParaRPr/>
          </a:p>
          <a:p>
            <a:pPr indent="-208915" lvl="0" marL="319405" rtl="0" algn="l">
              <a:spcBef>
                <a:spcPts val="700"/>
              </a:spcBef>
              <a:spcAft>
                <a:spcPts val="0"/>
              </a:spcAft>
              <a:buSzPts val="174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305" name="Google Shape;305;p2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306" name="Google Shape;306;p25"/>
          <p:cNvSpPr txBox="1"/>
          <p:nvPr>
            <p:ph idx="1" type="body"/>
          </p:nvPr>
        </p:nvSpPr>
        <p:spPr>
          <a:xfrm>
            <a:off x="304800" y="1589566"/>
            <a:ext cx="86868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It is responsible for representing information about the real world so that a computer can understand and can utilize this knowledge to solve the complex real world problems such as diagnosis a medical condition or communicating with humans in natural language.</a:t>
            </a:r>
            <a:endParaRPr/>
          </a:p>
          <a:p>
            <a:pPr indent="-319405" lvl="0" marL="319405" rtl="0" algn="l">
              <a:spcBef>
                <a:spcPts val="700"/>
              </a:spcBef>
              <a:spcAft>
                <a:spcPts val="0"/>
              </a:spcAft>
              <a:buSzPts val="1740"/>
              <a:buChar char="◻"/>
            </a:pPr>
            <a:r>
              <a:rPr lang="en-US"/>
              <a:t>It is also a way which describes how we can represent knowledge in artificial intelligence. Knowledge representation is not just storing data into some database, but it also enables an intelligent machine to learn from that knowledge and experiences so that it can behave intelligently like a human.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313" name="Google Shape;313;p2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314" name="Google Shape;314;p26"/>
          <p:cNvSpPr txBox="1"/>
          <p:nvPr>
            <p:ph idx="1" type="body"/>
          </p:nvPr>
        </p:nvSpPr>
        <p:spPr>
          <a:xfrm>
            <a:off x="304800" y="1589566"/>
            <a:ext cx="86868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Following are the kind of knowledge which needs to be represented in AI systems:</a:t>
            </a:r>
            <a:endParaRPr/>
          </a:p>
          <a:p>
            <a:pPr indent="-319405" lvl="0" marL="319405" rtl="0" algn="l">
              <a:spcBef>
                <a:spcPts val="700"/>
              </a:spcBef>
              <a:spcAft>
                <a:spcPts val="0"/>
              </a:spcAft>
              <a:buSzPts val="1740"/>
              <a:buChar char="◻"/>
            </a:pPr>
            <a:r>
              <a:rPr b="1" lang="en-US"/>
              <a:t>Object:</a:t>
            </a:r>
            <a:r>
              <a:rPr lang="en-US"/>
              <a:t> All the facts about objects in our world domain. E.g., Guitars contains strings, trumpets are brass instruments.</a:t>
            </a:r>
            <a:endParaRPr/>
          </a:p>
          <a:p>
            <a:pPr indent="-319405" lvl="0" marL="319405" rtl="0" algn="l">
              <a:spcBef>
                <a:spcPts val="700"/>
              </a:spcBef>
              <a:spcAft>
                <a:spcPts val="0"/>
              </a:spcAft>
              <a:buSzPts val="1740"/>
              <a:buChar char="◻"/>
            </a:pPr>
            <a:r>
              <a:rPr b="1" lang="en-US"/>
              <a:t>Events:</a:t>
            </a:r>
            <a:r>
              <a:rPr lang="en-US"/>
              <a:t> Events are the actions which occur in our world.</a:t>
            </a:r>
            <a:endParaRPr/>
          </a:p>
          <a:p>
            <a:pPr indent="-319405" lvl="0" marL="319405" rtl="0" algn="l">
              <a:spcBef>
                <a:spcPts val="700"/>
              </a:spcBef>
              <a:spcAft>
                <a:spcPts val="0"/>
              </a:spcAft>
              <a:buSzPts val="1740"/>
              <a:buChar char="◻"/>
            </a:pPr>
            <a:r>
              <a:rPr b="1" lang="en-US"/>
              <a:t>Performance:</a:t>
            </a:r>
            <a:r>
              <a:rPr lang="en-US"/>
              <a:t> It describe behavior which involves knowledge about how to do things.</a:t>
            </a:r>
            <a:endParaRPr/>
          </a:p>
          <a:p>
            <a:pPr indent="-319405" lvl="0" marL="319405" rtl="0" algn="l">
              <a:spcBef>
                <a:spcPts val="700"/>
              </a:spcBef>
              <a:spcAft>
                <a:spcPts val="0"/>
              </a:spcAft>
              <a:buSzPts val="1740"/>
              <a:buChar char="◻"/>
            </a:pPr>
            <a:r>
              <a:rPr b="1" lang="en-US"/>
              <a:t>Meta-knowledge:</a:t>
            </a:r>
            <a:r>
              <a:rPr lang="en-US"/>
              <a:t> It is knowledge about what we know.</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321" name="Google Shape;321;p2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322" name="Google Shape;322;p27"/>
          <p:cNvSpPr txBox="1"/>
          <p:nvPr>
            <p:ph idx="1" type="body"/>
          </p:nvPr>
        </p:nvSpPr>
        <p:spPr>
          <a:xfrm>
            <a:off x="304800" y="1589566"/>
            <a:ext cx="86868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b="1" lang="en-US"/>
              <a:t>Facts:</a:t>
            </a:r>
            <a:r>
              <a:rPr lang="en-US"/>
              <a:t> Facts are the truths about the real world and what we represent.</a:t>
            </a:r>
            <a:endParaRPr/>
          </a:p>
          <a:p>
            <a:pPr indent="-208915" lvl="0" marL="319405" rtl="0" algn="l">
              <a:spcBef>
                <a:spcPts val="700"/>
              </a:spcBef>
              <a:spcAft>
                <a:spcPts val="0"/>
              </a:spcAft>
              <a:buSzPts val="174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329" name="Google Shape;329;p2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330" name="Google Shape;330;p28"/>
          <p:cNvSpPr txBox="1"/>
          <p:nvPr>
            <p:ph idx="1" type="body"/>
          </p:nvPr>
        </p:nvSpPr>
        <p:spPr>
          <a:xfrm>
            <a:off x="304800" y="1589566"/>
            <a:ext cx="86868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Approaches to knowledge representation:</a:t>
            </a:r>
            <a:endParaRPr/>
          </a:p>
          <a:p>
            <a:pPr indent="-319405" lvl="0" marL="319405" rtl="0" algn="l">
              <a:spcBef>
                <a:spcPts val="700"/>
              </a:spcBef>
              <a:spcAft>
                <a:spcPts val="0"/>
              </a:spcAft>
              <a:buSzPts val="1740"/>
              <a:buChar char="◻"/>
            </a:pPr>
            <a:r>
              <a:rPr lang="en-US"/>
              <a:t>There are mainly four approaches to knowledge representation, which are given below:</a:t>
            </a:r>
            <a:endParaRPr/>
          </a:p>
          <a:p>
            <a:pPr indent="-319405" lvl="0" marL="319405" rtl="0" algn="l">
              <a:spcBef>
                <a:spcPts val="700"/>
              </a:spcBef>
              <a:spcAft>
                <a:spcPts val="0"/>
              </a:spcAft>
              <a:buSzPts val="1740"/>
              <a:buChar char="◻"/>
            </a:pPr>
            <a:r>
              <a:rPr lang="en-US"/>
              <a:t>1. Simple relational knowledge:</a:t>
            </a:r>
            <a:endParaRPr/>
          </a:p>
          <a:p>
            <a:pPr indent="-319405" lvl="0" marL="319405" rtl="0" algn="l">
              <a:spcBef>
                <a:spcPts val="700"/>
              </a:spcBef>
              <a:spcAft>
                <a:spcPts val="0"/>
              </a:spcAft>
              <a:buSzPts val="1740"/>
              <a:buChar char="◻"/>
            </a:pPr>
            <a:r>
              <a:rPr lang="en-US"/>
              <a:t>It is the simplest way of storing facts which uses the relational method, and each fact about a set of the object is set out systematically in columns.</a:t>
            </a:r>
            <a:endParaRPr/>
          </a:p>
          <a:p>
            <a:pPr indent="-319405" lvl="0" marL="319405" rtl="0" algn="l">
              <a:spcBef>
                <a:spcPts val="700"/>
              </a:spcBef>
              <a:spcAft>
                <a:spcPts val="0"/>
              </a:spcAft>
              <a:buSzPts val="1740"/>
              <a:buChar char="◻"/>
            </a:pPr>
            <a:r>
              <a:rPr lang="en-US"/>
              <a:t>This approach of knowledge representation is famous in database systems where the relationship between different entities is represented.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337" name="Google Shape;337;p2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338" name="Google Shape;338;p29"/>
          <p:cNvSpPr txBox="1"/>
          <p:nvPr>
            <p:ph idx="1" type="body"/>
          </p:nvPr>
        </p:nvSpPr>
        <p:spPr>
          <a:xfrm>
            <a:off x="304800" y="1589566"/>
            <a:ext cx="86868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b="1" lang="en-US"/>
              <a:t>Example: The following is the simple relational knowledge representation.</a:t>
            </a:r>
            <a:endParaRPr/>
          </a:p>
        </p:txBody>
      </p:sp>
      <p:pic>
        <p:nvPicPr>
          <p:cNvPr id="339" name="Google Shape;339;p29"/>
          <p:cNvPicPr preferRelativeResize="0"/>
          <p:nvPr/>
        </p:nvPicPr>
        <p:blipFill rotWithShape="1">
          <a:blip r:embed="rId3">
            <a:alphaModFix/>
          </a:blip>
          <a:srcRect b="0" l="0" r="0" t="0"/>
          <a:stretch/>
        </p:blipFill>
        <p:spPr>
          <a:xfrm>
            <a:off x="416874" y="3119093"/>
            <a:ext cx="8309900" cy="220937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Knowledge-Based Agent</a:t>
            </a:r>
            <a:endParaRPr/>
          </a:p>
        </p:txBody>
      </p:sp>
      <p:sp>
        <p:nvSpPr>
          <p:cNvPr id="127" name="Google Shape;127;p3"/>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lang="en-US" sz="2800"/>
              <a:t>A knowledge-based agent must able to do the following:</a:t>
            </a:r>
            <a:endParaRPr/>
          </a:p>
          <a:p>
            <a:pPr indent="-319405" lvl="0" marL="319405" rtl="0" algn="l">
              <a:spcBef>
                <a:spcPts val="700"/>
              </a:spcBef>
              <a:spcAft>
                <a:spcPts val="0"/>
              </a:spcAft>
              <a:buSzPts val="1680"/>
              <a:buChar char="◻"/>
            </a:pPr>
            <a:r>
              <a:rPr lang="en-US" sz="2800"/>
              <a:t>An agent should be able to represent states, actions, etc.</a:t>
            </a:r>
            <a:endParaRPr/>
          </a:p>
          <a:p>
            <a:pPr indent="-319405" lvl="0" marL="319405" rtl="0" algn="l">
              <a:spcBef>
                <a:spcPts val="700"/>
              </a:spcBef>
              <a:spcAft>
                <a:spcPts val="0"/>
              </a:spcAft>
              <a:buSzPts val="1680"/>
              <a:buChar char="◻"/>
            </a:pPr>
            <a:r>
              <a:rPr lang="en-US" sz="2800"/>
              <a:t>An agent Should be able to incorporate new percepts</a:t>
            </a:r>
            <a:endParaRPr/>
          </a:p>
          <a:p>
            <a:pPr indent="-319405" lvl="0" marL="319405" rtl="0" algn="l">
              <a:spcBef>
                <a:spcPts val="700"/>
              </a:spcBef>
              <a:spcAft>
                <a:spcPts val="0"/>
              </a:spcAft>
              <a:buSzPts val="1680"/>
              <a:buChar char="◻"/>
            </a:pPr>
            <a:r>
              <a:rPr lang="en-US" sz="2800"/>
              <a:t>An agent can update the internal representation of the world</a:t>
            </a:r>
            <a:endParaRPr/>
          </a:p>
          <a:p>
            <a:pPr indent="-319405" lvl="0" marL="319405" rtl="0" algn="l">
              <a:spcBef>
                <a:spcPts val="700"/>
              </a:spcBef>
              <a:spcAft>
                <a:spcPts val="0"/>
              </a:spcAft>
              <a:buSzPts val="1680"/>
              <a:buChar char="◻"/>
            </a:pPr>
            <a:r>
              <a:rPr lang="en-US" sz="2800"/>
              <a:t>An agent can deduce the internal representation of the world</a:t>
            </a:r>
            <a:endParaRPr/>
          </a:p>
          <a:p>
            <a:pPr indent="-319405" lvl="0" marL="319405" rtl="0" algn="l">
              <a:spcBef>
                <a:spcPts val="700"/>
              </a:spcBef>
              <a:spcAft>
                <a:spcPts val="0"/>
              </a:spcAft>
              <a:buSzPts val="1680"/>
              <a:buChar char="◻"/>
            </a:pPr>
            <a:r>
              <a:rPr lang="en-US" sz="2800"/>
              <a:t>An agent can deduce appropriate actions</a:t>
            </a:r>
            <a:endParaRPr/>
          </a:p>
        </p:txBody>
      </p:sp>
      <p:sp>
        <p:nvSpPr>
          <p:cNvPr id="128" name="Google Shape;128;p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346" name="Google Shape;346;p3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347" name="Google Shape;347;p30"/>
          <p:cNvSpPr txBox="1"/>
          <p:nvPr>
            <p:ph idx="1" type="body"/>
          </p:nvPr>
        </p:nvSpPr>
        <p:spPr>
          <a:xfrm>
            <a:off x="304800" y="1589566"/>
            <a:ext cx="86868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2. Inheritable knowledge:</a:t>
            </a:r>
            <a:endParaRPr/>
          </a:p>
          <a:p>
            <a:pPr indent="-319405" lvl="0" marL="319405" rtl="0" algn="l">
              <a:spcBef>
                <a:spcPts val="700"/>
              </a:spcBef>
              <a:spcAft>
                <a:spcPts val="0"/>
              </a:spcAft>
              <a:buSzPts val="1740"/>
              <a:buChar char="◻"/>
            </a:pPr>
            <a:r>
              <a:rPr lang="en-US"/>
              <a:t>In the inheritable knowledge approach, all data must be stored into a hierarchy of classes.</a:t>
            </a:r>
            <a:endParaRPr/>
          </a:p>
          <a:p>
            <a:pPr indent="-319405" lvl="0" marL="319405" rtl="0" algn="l">
              <a:spcBef>
                <a:spcPts val="700"/>
              </a:spcBef>
              <a:spcAft>
                <a:spcPts val="0"/>
              </a:spcAft>
              <a:buSzPts val="1740"/>
              <a:buChar char="◻"/>
            </a:pPr>
            <a:r>
              <a:rPr lang="en-US"/>
              <a:t>All classes should be arranged in a generalized form or a </a:t>
            </a:r>
            <a:r>
              <a:rPr lang="en-US"/>
              <a:t>hierarchical</a:t>
            </a:r>
            <a:r>
              <a:rPr lang="en-US"/>
              <a:t> manner.</a:t>
            </a:r>
            <a:endParaRPr/>
          </a:p>
          <a:p>
            <a:pPr indent="-319405" lvl="0" marL="319405" rtl="0" algn="l">
              <a:spcBef>
                <a:spcPts val="700"/>
              </a:spcBef>
              <a:spcAft>
                <a:spcPts val="0"/>
              </a:spcAft>
              <a:buSzPts val="1740"/>
              <a:buChar char="◻"/>
            </a:pPr>
            <a:r>
              <a:rPr lang="en-US"/>
              <a:t>In this approach, we apply inheritance property.</a:t>
            </a:r>
            <a:endParaRPr/>
          </a:p>
          <a:p>
            <a:pPr indent="-319405" lvl="0" marL="319405" rtl="0" algn="l">
              <a:spcBef>
                <a:spcPts val="700"/>
              </a:spcBef>
              <a:spcAft>
                <a:spcPts val="0"/>
              </a:spcAft>
              <a:buSzPts val="1740"/>
              <a:buChar char="◻"/>
            </a:pPr>
            <a:r>
              <a:rPr lang="en-US"/>
              <a:t>Elements inherit values from other members of a class.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354" name="Google Shape;354;p3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pic>
        <p:nvPicPr>
          <p:cNvPr id="355" name="Google Shape;355;p31"/>
          <p:cNvPicPr preferRelativeResize="0"/>
          <p:nvPr>
            <p:ph idx="1" type="body"/>
          </p:nvPr>
        </p:nvPicPr>
        <p:blipFill rotWithShape="1">
          <a:blip r:embed="rId3">
            <a:alphaModFix/>
          </a:blip>
          <a:srcRect b="0" l="0" r="0" t="0"/>
          <a:stretch/>
        </p:blipFill>
        <p:spPr>
          <a:xfrm>
            <a:off x="1905000" y="1905000"/>
            <a:ext cx="5486400" cy="451207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362" name="Google Shape;362;p3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363" name="Google Shape;363;p32"/>
          <p:cNvSpPr txBox="1"/>
          <p:nvPr>
            <p:ph idx="1" type="body"/>
          </p:nvPr>
        </p:nvSpPr>
        <p:spPr>
          <a:xfrm>
            <a:off x="304800" y="1589566"/>
            <a:ext cx="86868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Inferential knowledge:</a:t>
            </a:r>
            <a:endParaRPr/>
          </a:p>
          <a:p>
            <a:pPr indent="-319405" lvl="0" marL="319405" rtl="0" algn="l">
              <a:spcBef>
                <a:spcPts val="700"/>
              </a:spcBef>
              <a:spcAft>
                <a:spcPts val="0"/>
              </a:spcAft>
              <a:buSzPts val="1740"/>
              <a:buChar char="◻"/>
            </a:pPr>
            <a:r>
              <a:rPr lang="en-US"/>
              <a:t>Inferential knowledge approach represents knowledge in the form of formal logics.</a:t>
            </a:r>
            <a:endParaRPr/>
          </a:p>
          <a:p>
            <a:pPr indent="-319405" lvl="0" marL="319405" rtl="0" algn="l">
              <a:spcBef>
                <a:spcPts val="700"/>
              </a:spcBef>
              <a:spcAft>
                <a:spcPts val="0"/>
              </a:spcAft>
              <a:buSzPts val="1740"/>
              <a:buChar char="◻"/>
            </a:pPr>
            <a:r>
              <a:rPr lang="en-US"/>
              <a:t>This approach can be used to derive more facts.</a:t>
            </a:r>
            <a:endParaRPr/>
          </a:p>
          <a:p>
            <a:pPr indent="-319405" lvl="0" marL="319405" rtl="0" algn="l">
              <a:spcBef>
                <a:spcPts val="700"/>
              </a:spcBef>
              <a:spcAft>
                <a:spcPts val="0"/>
              </a:spcAft>
              <a:buSzPts val="1740"/>
              <a:buChar char="◻"/>
            </a:pPr>
            <a:r>
              <a:rPr lang="en-US"/>
              <a:t>It guaranteed correctness.</a:t>
            </a:r>
            <a:endParaRPr/>
          </a:p>
          <a:p>
            <a:pPr indent="-319405" lvl="0" marL="319405" rtl="0" algn="l">
              <a:spcBef>
                <a:spcPts val="700"/>
              </a:spcBef>
              <a:spcAft>
                <a:spcPts val="0"/>
              </a:spcAft>
              <a:buSzPts val="1740"/>
              <a:buChar char="◻"/>
            </a:pPr>
            <a:r>
              <a:rPr b="1" lang="en-US"/>
              <a:t>Example:</a:t>
            </a:r>
            <a:r>
              <a:rPr lang="en-US"/>
              <a:t> Let's suppose there are two statements:</a:t>
            </a:r>
            <a:endParaRPr/>
          </a:p>
          <a:p>
            <a:pPr indent="-273050" lvl="1" marL="640080" rtl="0" algn="l">
              <a:spcBef>
                <a:spcPts val="550"/>
              </a:spcBef>
              <a:spcAft>
                <a:spcPts val="0"/>
              </a:spcAft>
              <a:buSzPts val="1820"/>
              <a:buChar char="🞑"/>
            </a:pPr>
            <a:r>
              <a:rPr lang="en-US"/>
              <a:t>Marcus is a man</a:t>
            </a:r>
            <a:endParaRPr/>
          </a:p>
          <a:p>
            <a:pPr indent="-273050" lvl="1" marL="640080" rtl="0" algn="l">
              <a:spcBef>
                <a:spcPts val="550"/>
              </a:spcBef>
              <a:spcAft>
                <a:spcPts val="0"/>
              </a:spcAft>
              <a:buSzPts val="1820"/>
              <a:buChar char="🞑"/>
            </a:pPr>
            <a:r>
              <a:rPr lang="en-US"/>
              <a:t>All men are mortal</a:t>
            </a:r>
            <a:br>
              <a:rPr lang="en-US"/>
            </a:br>
            <a:r>
              <a:rPr lang="en-US"/>
              <a:t>Then it can represent as;</a:t>
            </a:r>
            <a:br>
              <a:rPr lang="en-US"/>
            </a:br>
            <a:r>
              <a:rPr b="1" lang="en-US"/>
              <a:t>man(Marcus)</a:t>
            </a:r>
            <a:br>
              <a:rPr b="1" lang="en-US"/>
            </a:br>
            <a:r>
              <a:rPr b="1" lang="en-US"/>
              <a:t>∀x = man (x) ----------&gt; mortal (x)s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370" name="Google Shape;370;p3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371" name="Google Shape;371;p33"/>
          <p:cNvSpPr txBox="1"/>
          <p:nvPr>
            <p:ph idx="1" type="body"/>
          </p:nvPr>
        </p:nvSpPr>
        <p:spPr>
          <a:xfrm>
            <a:off x="304800" y="1589566"/>
            <a:ext cx="86868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Techniques of knowledge representation</a:t>
            </a:r>
            <a:endParaRPr/>
          </a:p>
          <a:p>
            <a:pPr indent="-319405" lvl="0" marL="319405" rtl="0" algn="l">
              <a:spcBef>
                <a:spcPts val="700"/>
              </a:spcBef>
              <a:spcAft>
                <a:spcPts val="0"/>
              </a:spcAft>
              <a:buSzPts val="1740"/>
              <a:buChar char="◻"/>
            </a:pPr>
            <a:r>
              <a:rPr lang="en-US"/>
              <a:t>There are mainly four ways of knowledge representation which are given as follows:</a:t>
            </a:r>
            <a:endParaRPr/>
          </a:p>
          <a:p>
            <a:pPr indent="-319405" lvl="0" marL="319405" rtl="0" algn="l">
              <a:spcBef>
                <a:spcPts val="700"/>
              </a:spcBef>
              <a:spcAft>
                <a:spcPts val="0"/>
              </a:spcAft>
              <a:buSzPts val="1740"/>
              <a:buChar char="◻"/>
            </a:pPr>
            <a:r>
              <a:rPr lang="en-US"/>
              <a:t>Logical Representation</a:t>
            </a:r>
            <a:endParaRPr/>
          </a:p>
          <a:p>
            <a:pPr indent="-319405" lvl="0" marL="319405" rtl="0" algn="l">
              <a:spcBef>
                <a:spcPts val="700"/>
              </a:spcBef>
              <a:spcAft>
                <a:spcPts val="0"/>
              </a:spcAft>
              <a:buSzPts val="1740"/>
              <a:buChar char="◻"/>
            </a:pPr>
            <a:r>
              <a:rPr lang="en-US"/>
              <a:t>Semantic Network Representation</a:t>
            </a:r>
            <a:endParaRPr/>
          </a:p>
          <a:p>
            <a:pPr indent="-319405" lvl="0" marL="319405" rtl="0" algn="l">
              <a:spcBef>
                <a:spcPts val="700"/>
              </a:spcBef>
              <a:spcAft>
                <a:spcPts val="0"/>
              </a:spcAft>
              <a:buSzPts val="1740"/>
              <a:buChar char="◻"/>
            </a:pPr>
            <a:r>
              <a:rPr lang="en-US"/>
              <a:t>Frame Representation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378" name="Google Shape;378;p3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379" name="Google Shape;379;p34"/>
          <p:cNvSpPr txBox="1"/>
          <p:nvPr>
            <p:ph idx="1" type="body"/>
          </p:nvPr>
        </p:nvSpPr>
        <p:spPr>
          <a:xfrm>
            <a:off x="304800" y="1589566"/>
            <a:ext cx="86868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1. Logical Representation</a:t>
            </a:r>
            <a:endParaRPr/>
          </a:p>
          <a:p>
            <a:pPr indent="-319405" lvl="0" marL="319405" rtl="0" algn="l">
              <a:spcBef>
                <a:spcPts val="700"/>
              </a:spcBef>
              <a:spcAft>
                <a:spcPts val="0"/>
              </a:spcAft>
              <a:buSzPts val="1740"/>
              <a:buChar char="◻"/>
            </a:pPr>
            <a:r>
              <a:rPr lang="en-US"/>
              <a:t>Logical representation is a language with some concrete rules which deals with propositions and has no ambiguity in representation. Logical representation means drawing a conclusion based on various conditions. This representation lays down some important communication rules. It consists of precisely defined syntax and semantics which supports the sound inference. Each sentence can be translated into logics using syntax and semantics.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386" name="Google Shape;386;p3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387" name="Google Shape;387;p35"/>
          <p:cNvSpPr txBox="1"/>
          <p:nvPr>
            <p:ph idx="1" type="body"/>
          </p:nvPr>
        </p:nvSpPr>
        <p:spPr>
          <a:xfrm>
            <a:off x="304800" y="1589566"/>
            <a:ext cx="86868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Syntax:</a:t>
            </a:r>
            <a:endParaRPr/>
          </a:p>
          <a:p>
            <a:pPr indent="-319405" lvl="0" marL="319405" rtl="0" algn="l">
              <a:spcBef>
                <a:spcPts val="700"/>
              </a:spcBef>
              <a:spcAft>
                <a:spcPts val="0"/>
              </a:spcAft>
              <a:buSzPts val="1740"/>
              <a:buChar char="◻"/>
            </a:pPr>
            <a:r>
              <a:rPr lang="en-US"/>
              <a:t>Syntaxes are the rules which decide how we can construct legal sentences in the logic.</a:t>
            </a:r>
            <a:endParaRPr/>
          </a:p>
          <a:p>
            <a:pPr indent="-319405" lvl="0" marL="319405" rtl="0" algn="l">
              <a:spcBef>
                <a:spcPts val="700"/>
              </a:spcBef>
              <a:spcAft>
                <a:spcPts val="0"/>
              </a:spcAft>
              <a:buSzPts val="1740"/>
              <a:buChar char="◻"/>
            </a:pPr>
            <a:r>
              <a:rPr lang="en-US"/>
              <a:t>It determines which symbol we can use in knowledge representation.</a:t>
            </a:r>
            <a:endParaRPr/>
          </a:p>
          <a:p>
            <a:pPr indent="-319405" lvl="0" marL="319405" rtl="0" algn="l">
              <a:spcBef>
                <a:spcPts val="700"/>
              </a:spcBef>
              <a:spcAft>
                <a:spcPts val="0"/>
              </a:spcAft>
              <a:buSzPts val="1740"/>
              <a:buChar char="◻"/>
            </a:pPr>
            <a:r>
              <a:rPr lang="en-US"/>
              <a:t>How to write those symbols.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394" name="Google Shape;394;p3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395" name="Google Shape;395;p36"/>
          <p:cNvSpPr txBox="1"/>
          <p:nvPr>
            <p:ph idx="1" type="body"/>
          </p:nvPr>
        </p:nvSpPr>
        <p:spPr>
          <a:xfrm>
            <a:off x="304800" y="1589566"/>
            <a:ext cx="86868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Semantics:</a:t>
            </a:r>
            <a:endParaRPr/>
          </a:p>
          <a:p>
            <a:pPr indent="-319405" lvl="0" marL="319405" rtl="0" algn="l">
              <a:spcBef>
                <a:spcPts val="700"/>
              </a:spcBef>
              <a:spcAft>
                <a:spcPts val="0"/>
              </a:spcAft>
              <a:buSzPts val="1740"/>
              <a:buChar char="◻"/>
            </a:pPr>
            <a:r>
              <a:rPr lang="en-US"/>
              <a:t>Semantics are the rules by which we can interpret the sentence in the logic.</a:t>
            </a:r>
            <a:endParaRPr/>
          </a:p>
          <a:p>
            <a:pPr indent="-319405" lvl="0" marL="319405" rtl="0" algn="l">
              <a:spcBef>
                <a:spcPts val="700"/>
              </a:spcBef>
              <a:spcAft>
                <a:spcPts val="0"/>
              </a:spcAft>
              <a:buSzPts val="1740"/>
              <a:buChar char="◻"/>
            </a:pPr>
            <a:r>
              <a:rPr lang="en-US"/>
              <a:t>Semantic also involves assigning a meaning to each sentence.</a:t>
            </a:r>
            <a:endParaRPr/>
          </a:p>
          <a:p>
            <a:pPr indent="-319405" lvl="0" marL="319405" rtl="0" algn="l">
              <a:spcBef>
                <a:spcPts val="700"/>
              </a:spcBef>
              <a:spcAft>
                <a:spcPts val="0"/>
              </a:spcAft>
              <a:buSzPts val="1740"/>
              <a:buChar char="◻"/>
            </a:pPr>
            <a:r>
              <a:rPr lang="en-US"/>
              <a:t>Logical representation can be categorised into mainly two logics:</a:t>
            </a:r>
            <a:endParaRPr/>
          </a:p>
          <a:p>
            <a:pPr indent="-319405" lvl="0" marL="319405" rtl="0" algn="l">
              <a:spcBef>
                <a:spcPts val="700"/>
              </a:spcBef>
              <a:spcAft>
                <a:spcPts val="0"/>
              </a:spcAft>
              <a:buSzPts val="1740"/>
              <a:buChar char="◻"/>
            </a:pPr>
            <a:r>
              <a:rPr lang="en-US"/>
              <a:t>Propositional Logics</a:t>
            </a:r>
            <a:endParaRPr/>
          </a:p>
          <a:p>
            <a:pPr indent="-319405" lvl="0" marL="319405" rtl="0" algn="l">
              <a:spcBef>
                <a:spcPts val="700"/>
              </a:spcBef>
              <a:spcAft>
                <a:spcPts val="0"/>
              </a:spcAft>
              <a:buSzPts val="1740"/>
              <a:buChar char="◻"/>
            </a:pPr>
            <a:r>
              <a:rPr lang="en-US"/>
              <a:t>Predicate logics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402" name="Google Shape;402;p3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403" name="Google Shape;403;p37"/>
          <p:cNvSpPr txBox="1"/>
          <p:nvPr>
            <p:ph idx="1" type="body"/>
          </p:nvPr>
        </p:nvSpPr>
        <p:spPr>
          <a:xfrm>
            <a:off x="304800" y="1589566"/>
            <a:ext cx="86868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2. Semantic Network Representation</a:t>
            </a:r>
            <a:endParaRPr/>
          </a:p>
          <a:p>
            <a:pPr indent="-319405" lvl="0" marL="319405" rtl="0" algn="l">
              <a:spcBef>
                <a:spcPts val="700"/>
              </a:spcBef>
              <a:spcAft>
                <a:spcPts val="0"/>
              </a:spcAft>
              <a:buSzPts val="1740"/>
              <a:buChar char="◻"/>
            </a:pPr>
            <a:r>
              <a:rPr lang="en-US"/>
              <a:t>Semantic networks are alternative of predicate logic for knowledge representation. In Semantic networks, we can represent our knowledge in the form of graphical networks. This network consists of nodes representing objects and arcs which describe the relationship between those objects. Semantic networks can categorize the object in different forms and can also link those objects. Semantic networks are easy to understand and can be easily extended.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410" name="Google Shape;410;p3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411" name="Google Shape;411;p38"/>
          <p:cNvSpPr txBox="1"/>
          <p:nvPr>
            <p:ph idx="1" type="body"/>
          </p:nvPr>
        </p:nvSpPr>
        <p:spPr>
          <a:xfrm>
            <a:off x="304800" y="1589566"/>
            <a:ext cx="86868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This representation consist of mainly two types of relations:</a:t>
            </a:r>
            <a:endParaRPr/>
          </a:p>
          <a:p>
            <a:pPr indent="-319405" lvl="0" marL="319405" rtl="0" algn="l">
              <a:spcBef>
                <a:spcPts val="700"/>
              </a:spcBef>
              <a:spcAft>
                <a:spcPts val="0"/>
              </a:spcAft>
              <a:buSzPts val="1740"/>
              <a:buChar char="◻"/>
            </a:pPr>
            <a:r>
              <a:rPr lang="en-US"/>
              <a:t>IS-A relation (Inheritance)</a:t>
            </a:r>
            <a:endParaRPr/>
          </a:p>
          <a:p>
            <a:pPr indent="-319405" lvl="0" marL="319405" rtl="0" algn="l">
              <a:spcBef>
                <a:spcPts val="700"/>
              </a:spcBef>
              <a:spcAft>
                <a:spcPts val="0"/>
              </a:spcAft>
              <a:buSzPts val="1740"/>
              <a:buChar char="◻"/>
            </a:pPr>
            <a:r>
              <a:rPr lang="en-US"/>
              <a:t>Kind-of-relation</a:t>
            </a:r>
            <a:endParaRPr/>
          </a:p>
          <a:p>
            <a:pPr indent="-319405" lvl="0" marL="319405" rtl="0" algn="l">
              <a:spcBef>
                <a:spcPts val="700"/>
              </a:spcBef>
              <a:spcAft>
                <a:spcPts val="0"/>
              </a:spcAft>
              <a:buSzPts val="1740"/>
              <a:buChar char="◻"/>
            </a:pPr>
            <a:r>
              <a:rPr b="1" lang="en-US"/>
              <a:t>Example:</a:t>
            </a:r>
            <a:r>
              <a:rPr lang="en-US"/>
              <a:t> Following are some statements which we need to represent in the form of nodes and arcs.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418" name="Google Shape;418;p3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419" name="Google Shape;419;p39"/>
          <p:cNvSpPr txBox="1"/>
          <p:nvPr>
            <p:ph idx="1" type="body"/>
          </p:nvPr>
        </p:nvSpPr>
        <p:spPr>
          <a:xfrm>
            <a:off x="304800" y="1589566"/>
            <a:ext cx="86868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Statements:</a:t>
            </a:r>
            <a:endParaRPr/>
          </a:p>
          <a:p>
            <a:pPr indent="-319405" lvl="0" marL="319405" rtl="0" algn="l">
              <a:spcBef>
                <a:spcPts val="700"/>
              </a:spcBef>
              <a:spcAft>
                <a:spcPts val="0"/>
              </a:spcAft>
              <a:buSzPts val="1740"/>
              <a:buChar char="◻"/>
            </a:pPr>
            <a:r>
              <a:rPr lang="en-US"/>
              <a:t>Jerry is a cat.</a:t>
            </a:r>
            <a:endParaRPr/>
          </a:p>
          <a:p>
            <a:pPr indent="-319405" lvl="0" marL="319405" rtl="0" algn="l">
              <a:spcBef>
                <a:spcPts val="700"/>
              </a:spcBef>
              <a:spcAft>
                <a:spcPts val="0"/>
              </a:spcAft>
              <a:buSzPts val="1740"/>
              <a:buChar char="◻"/>
            </a:pPr>
            <a:r>
              <a:rPr lang="en-US"/>
              <a:t>Jerry is a mammal</a:t>
            </a:r>
            <a:endParaRPr/>
          </a:p>
          <a:p>
            <a:pPr indent="-319405" lvl="0" marL="319405" rtl="0" algn="l">
              <a:spcBef>
                <a:spcPts val="700"/>
              </a:spcBef>
              <a:spcAft>
                <a:spcPts val="0"/>
              </a:spcAft>
              <a:buSzPts val="1740"/>
              <a:buChar char="◻"/>
            </a:pPr>
            <a:r>
              <a:rPr lang="en-US"/>
              <a:t>Jerry is owned by Priya.</a:t>
            </a:r>
            <a:endParaRPr/>
          </a:p>
          <a:p>
            <a:pPr indent="-319405" lvl="0" marL="319405" rtl="0" algn="l">
              <a:spcBef>
                <a:spcPts val="700"/>
              </a:spcBef>
              <a:spcAft>
                <a:spcPts val="0"/>
              </a:spcAft>
              <a:buSzPts val="1740"/>
              <a:buChar char="◻"/>
            </a:pPr>
            <a:r>
              <a:rPr lang="en-US"/>
              <a:t>Jerry is brown colored.</a:t>
            </a:r>
            <a:endParaRPr/>
          </a:p>
          <a:p>
            <a:pPr indent="-319405" lvl="0" marL="319405" rtl="0" algn="l">
              <a:spcBef>
                <a:spcPts val="700"/>
              </a:spcBef>
              <a:spcAft>
                <a:spcPts val="0"/>
              </a:spcAft>
              <a:buSzPts val="1740"/>
              <a:buChar char="◻"/>
            </a:pPr>
            <a:r>
              <a:rPr lang="en-US"/>
              <a:t>All Mammals are animal.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Knowledge-Based Agent</a:t>
            </a:r>
            <a:endParaRPr/>
          </a:p>
        </p:txBody>
      </p:sp>
      <p:sp>
        <p:nvSpPr>
          <p:cNvPr id="135" name="Google Shape;135;p4"/>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lang="en-US" sz="2800"/>
              <a:t>The architecture of knowledge-based agent:</a:t>
            </a:r>
            <a:endParaRPr/>
          </a:p>
          <a:p>
            <a:pPr indent="-319405" lvl="0" marL="319405" rtl="0" algn="l">
              <a:spcBef>
                <a:spcPts val="700"/>
              </a:spcBef>
              <a:spcAft>
                <a:spcPts val="0"/>
              </a:spcAft>
              <a:buSzPts val="1680"/>
              <a:buChar char="◻"/>
            </a:pPr>
            <a:br>
              <a:rPr lang="en-US" sz="2800"/>
            </a:br>
            <a:endParaRPr sz="2800"/>
          </a:p>
        </p:txBody>
      </p:sp>
      <p:sp>
        <p:nvSpPr>
          <p:cNvPr id="136" name="Google Shape;136;p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pic>
        <p:nvPicPr>
          <p:cNvPr id="137" name="Google Shape;137;p4"/>
          <p:cNvPicPr preferRelativeResize="0"/>
          <p:nvPr/>
        </p:nvPicPr>
        <p:blipFill rotWithShape="1">
          <a:blip r:embed="rId3">
            <a:alphaModFix/>
          </a:blip>
          <a:srcRect b="0" l="0" r="0" t="0"/>
          <a:stretch/>
        </p:blipFill>
        <p:spPr>
          <a:xfrm>
            <a:off x="1066800" y="2362200"/>
            <a:ext cx="6867092" cy="38862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426" name="Google Shape;426;p4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pic>
        <p:nvPicPr>
          <p:cNvPr id="427" name="Google Shape;427;p40"/>
          <p:cNvPicPr preferRelativeResize="0"/>
          <p:nvPr>
            <p:ph idx="1" type="body"/>
          </p:nvPr>
        </p:nvPicPr>
        <p:blipFill rotWithShape="1">
          <a:blip r:embed="rId3">
            <a:alphaModFix/>
          </a:blip>
          <a:srcRect b="0" l="0" r="0" t="0"/>
          <a:stretch/>
        </p:blipFill>
        <p:spPr>
          <a:xfrm>
            <a:off x="184907" y="1828801"/>
            <a:ext cx="8578093" cy="460250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434" name="Google Shape;434;p4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435" name="Google Shape;435;p41"/>
          <p:cNvSpPr txBox="1"/>
          <p:nvPr>
            <p:ph idx="1" type="body"/>
          </p:nvPr>
        </p:nvSpPr>
        <p:spPr>
          <a:xfrm>
            <a:off x="304800" y="1589566"/>
            <a:ext cx="86868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3. Frame Representation</a:t>
            </a:r>
            <a:endParaRPr/>
          </a:p>
          <a:p>
            <a:pPr indent="-319405" lvl="0" marL="319405" rtl="0" algn="l">
              <a:spcBef>
                <a:spcPts val="700"/>
              </a:spcBef>
              <a:spcAft>
                <a:spcPts val="0"/>
              </a:spcAft>
              <a:buSzPts val="1740"/>
              <a:buChar char="◻"/>
            </a:pPr>
            <a:r>
              <a:rPr lang="en-US"/>
              <a:t>A frame is a record like structure which consists of a collection of attributes and its values to describe an entity in the world. Frames are the AI data structure which divides knowledge into substructures by representing stereotypes situations. It consists of a collection of slots and slot values. These slots may be of any type and sizes. Slots have names and values which are called facets.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442" name="Google Shape;442;p4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443" name="Google Shape;443;p42"/>
          <p:cNvSpPr txBox="1"/>
          <p:nvPr>
            <p:ph idx="1" type="body"/>
          </p:nvPr>
        </p:nvSpPr>
        <p:spPr>
          <a:xfrm>
            <a:off x="304800" y="1589566"/>
            <a:ext cx="86868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Example: 1</a:t>
            </a:r>
            <a:endParaRPr/>
          </a:p>
          <a:p>
            <a:pPr indent="-319405" lvl="0" marL="319405" rtl="0" algn="l">
              <a:spcBef>
                <a:spcPts val="700"/>
              </a:spcBef>
              <a:spcAft>
                <a:spcPts val="0"/>
              </a:spcAft>
              <a:buSzPts val="1740"/>
              <a:buChar char="◻"/>
            </a:pPr>
            <a:r>
              <a:rPr lang="en-US"/>
              <a:t>Let's take an example of a frame for a book</a:t>
            </a:r>
            <a:endParaRPr/>
          </a:p>
        </p:txBody>
      </p:sp>
      <p:pic>
        <p:nvPicPr>
          <p:cNvPr id="444" name="Google Shape;444;p42"/>
          <p:cNvPicPr preferRelativeResize="0"/>
          <p:nvPr/>
        </p:nvPicPr>
        <p:blipFill rotWithShape="1">
          <a:blip r:embed="rId3">
            <a:alphaModFix/>
          </a:blip>
          <a:srcRect b="0" l="0" r="0" t="0"/>
          <a:stretch/>
        </p:blipFill>
        <p:spPr>
          <a:xfrm>
            <a:off x="557134" y="2895600"/>
            <a:ext cx="8179254" cy="358183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451" name="Google Shape;451;p4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452" name="Google Shape;452;p43"/>
          <p:cNvSpPr txBox="1"/>
          <p:nvPr>
            <p:ph idx="1" type="body"/>
          </p:nvPr>
        </p:nvSpPr>
        <p:spPr>
          <a:xfrm>
            <a:off x="0" y="1589566"/>
            <a:ext cx="91440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20"/>
              <a:buChar char="◻"/>
            </a:pPr>
            <a:r>
              <a:rPr lang="en-US" sz="2700"/>
              <a:t>Propositional logic:</a:t>
            </a:r>
            <a:endParaRPr/>
          </a:p>
          <a:p>
            <a:pPr indent="-319405" lvl="0" marL="319405" rtl="0" algn="l">
              <a:spcBef>
                <a:spcPts val="700"/>
              </a:spcBef>
              <a:spcAft>
                <a:spcPts val="0"/>
              </a:spcAft>
              <a:buSzPts val="1620"/>
              <a:buChar char="◻"/>
            </a:pPr>
            <a:r>
              <a:rPr lang="en-US" sz="2700"/>
              <a:t>Propositional logic (PL) is the simplest form of logic where all the statements are made by propositions. A proposition is a declarative statement which is either true or false. It is a technique of knowledge representation in logical and mathematical form.</a:t>
            </a:r>
            <a:endParaRPr/>
          </a:p>
          <a:p>
            <a:pPr indent="-319405" lvl="0" marL="319405" rtl="0" algn="l">
              <a:spcBef>
                <a:spcPts val="700"/>
              </a:spcBef>
              <a:spcAft>
                <a:spcPts val="0"/>
              </a:spcAft>
              <a:buSzPts val="1620"/>
              <a:buChar char="◻"/>
            </a:pPr>
            <a:r>
              <a:rPr lang="en-US" sz="2700"/>
              <a:t>Example:</a:t>
            </a:r>
            <a:endParaRPr/>
          </a:p>
          <a:p>
            <a:pPr indent="-319405" lvl="0" marL="319405" rtl="0" algn="l">
              <a:spcBef>
                <a:spcPts val="700"/>
              </a:spcBef>
              <a:spcAft>
                <a:spcPts val="0"/>
              </a:spcAft>
              <a:buSzPts val="1620"/>
              <a:buChar char="◻"/>
            </a:pPr>
            <a:r>
              <a:rPr lang="en-US" sz="2700"/>
              <a:t>a) It is Sunday.  </a:t>
            </a:r>
            <a:endParaRPr/>
          </a:p>
          <a:p>
            <a:pPr indent="-319405" lvl="0" marL="319405" rtl="0" algn="l">
              <a:spcBef>
                <a:spcPts val="700"/>
              </a:spcBef>
              <a:spcAft>
                <a:spcPts val="0"/>
              </a:spcAft>
              <a:buSzPts val="1620"/>
              <a:buChar char="◻"/>
            </a:pPr>
            <a:r>
              <a:rPr lang="en-US" sz="2700"/>
              <a:t>b) The Sun rises from West (False proposition)  </a:t>
            </a:r>
            <a:endParaRPr/>
          </a:p>
          <a:p>
            <a:pPr indent="-319405" lvl="0" marL="319405" rtl="0" algn="l">
              <a:spcBef>
                <a:spcPts val="700"/>
              </a:spcBef>
              <a:spcAft>
                <a:spcPts val="0"/>
              </a:spcAft>
              <a:buSzPts val="1620"/>
              <a:buChar char="◻"/>
            </a:pPr>
            <a:r>
              <a:rPr lang="en-US" sz="2700"/>
              <a:t>c) 3+3= 7(False proposition)  </a:t>
            </a:r>
            <a:endParaRPr/>
          </a:p>
          <a:p>
            <a:pPr indent="-319405" lvl="0" marL="319405" rtl="0" algn="l">
              <a:spcBef>
                <a:spcPts val="700"/>
              </a:spcBef>
              <a:spcAft>
                <a:spcPts val="0"/>
              </a:spcAft>
              <a:buSzPts val="1620"/>
              <a:buChar char="◻"/>
            </a:pPr>
            <a:r>
              <a:rPr lang="en-US" sz="2700"/>
              <a:t>d) 5 is a prime number. </a:t>
            </a:r>
            <a:endParaRPr/>
          </a:p>
          <a:p>
            <a:pPr indent="-216534" lvl="0" marL="319405" rtl="0" algn="l">
              <a:spcBef>
                <a:spcPts val="700"/>
              </a:spcBef>
              <a:spcAft>
                <a:spcPts val="0"/>
              </a:spcAft>
              <a:buSzPts val="1620"/>
              <a:buNone/>
            </a:pPr>
            <a:r>
              <a:t/>
            </a:r>
            <a:endParaRPr sz="27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459" name="Google Shape;459;p4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460" name="Google Shape;460;p44"/>
          <p:cNvSpPr txBox="1"/>
          <p:nvPr>
            <p:ph idx="1" type="body"/>
          </p:nvPr>
        </p:nvSpPr>
        <p:spPr>
          <a:xfrm>
            <a:off x="0" y="1589566"/>
            <a:ext cx="91440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b="1" lang="en-US" sz="2800"/>
              <a:t>Following are some basic facts about propositional logic:</a:t>
            </a:r>
            <a:endParaRPr sz="2800"/>
          </a:p>
          <a:p>
            <a:pPr indent="-319405" lvl="0" marL="319405" rtl="0" algn="l">
              <a:spcBef>
                <a:spcPts val="700"/>
              </a:spcBef>
              <a:spcAft>
                <a:spcPts val="0"/>
              </a:spcAft>
              <a:buSzPts val="1680"/>
              <a:buChar char="◻"/>
            </a:pPr>
            <a:r>
              <a:rPr lang="en-US" sz="2800"/>
              <a:t>Propositional logic is also called Boolean logic as it works on 0 and 1.</a:t>
            </a:r>
            <a:endParaRPr/>
          </a:p>
          <a:p>
            <a:pPr indent="-319405" lvl="0" marL="319405" rtl="0" algn="l">
              <a:spcBef>
                <a:spcPts val="700"/>
              </a:spcBef>
              <a:spcAft>
                <a:spcPts val="0"/>
              </a:spcAft>
              <a:buSzPts val="1680"/>
              <a:buChar char="◻"/>
            </a:pPr>
            <a:r>
              <a:rPr lang="en-US" sz="2800"/>
              <a:t>In propositional logic, we use symbolic variables to represent the logic, and we can use any symbol for a representing a proposition, such A, B, C, P, Q, R, etc.</a:t>
            </a:r>
            <a:endParaRPr/>
          </a:p>
          <a:p>
            <a:pPr indent="-319405" lvl="0" marL="319405" rtl="0" algn="l">
              <a:spcBef>
                <a:spcPts val="700"/>
              </a:spcBef>
              <a:spcAft>
                <a:spcPts val="0"/>
              </a:spcAft>
              <a:buSzPts val="1680"/>
              <a:buChar char="◻"/>
            </a:pPr>
            <a:r>
              <a:rPr lang="en-US" sz="2800"/>
              <a:t>Propositions can be either true or false, but it cannot be both.</a:t>
            </a:r>
            <a:endParaRPr/>
          </a:p>
          <a:p>
            <a:pPr indent="-319405" lvl="0" marL="319405" rtl="0" algn="l">
              <a:spcBef>
                <a:spcPts val="700"/>
              </a:spcBef>
              <a:spcAft>
                <a:spcPts val="0"/>
              </a:spcAft>
              <a:buSzPts val="1680"/>
              <a:buChar char="◻"/>
            </a:pPr>
            <a:r>
              <a:rPr lang="en-US" sz="2800"/>
              <a:t>Propositional logic consists of an object, relations or function, and </a:t>
            </a:r>
            <a:r>
              <a:rPr b="1" lang="en-US" sz="2800"/>
              <a:t>logical connectives</a:t>
            </a:r>
            <a:r>
              <a:rPr lang="en-US" sz="2800"/>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467" name="Google Shape;467;p4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468" name="Google Shape;468;p45"/>
          <p:cNvSpPr txBox="1"/>
          <p:nvPr>
            <p:ph idx="1" type="body"/>
          </p:nvPr>
        </p:nvSpPr>
        <p:spPr>
          <a:xfrm>
            <a:off x="0" y="1589566"/>
            <a:ext cx="91440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lang="en-US" sz="2800"/>
              <a:t>These connectives are also called logical operators.</a:t>
            </a:r>
            <a:endParaRPr/>
          </a:p>
          <a:p>
            <a:pPr indent="-319405" lvl="0" marL="319405" rtl="0" algn="l">
              <a:spcBef>
                <a:spcPts val="700"/>
              </a:spcBef>
              <a:spcAft>
                <a:spcPts val="0"/>
              </a:spcAft>
              <a:buSzPts val="1680"/>
              <a:buChar char="◻"/>
            </a:pPr>
            <a:r>
              <a:rPr lang="en-US" sz="2800"/>
              <a:t>The propositions and connectives are the basic elements of the propositional logic.</a:t>
            </a:r>
            <a:endParaRPr/>
          </a:p>
          <a:p>
            <a:pPr indent="-319405" lvl="0" marL="319405" rtl="0" algn="l">
              <a:spcBef>
                <a:spcPts val="700"/>
              </a:spcBef>
              <a:spcAft>
                <a:spcPts val="0"/>
              </a:spcAft>
              <a:buSzPts val="1680"/>
              <a:buChar char="◻"/>
            </a:pPr>
            <a:r>
              <a:rPr lang="en-US" sz="2800"/>
              <a:t>Connectives can be said as a logical operator which connects two sentences.</a:t>
            </a:r>
            <a:endParaRPr/>
          </a:p>
          <a:p>
            <a:pPr indent="-319405" lvl="0" marL="319405" rtl="0" algn="l">
              <a:spcBef>
                <a:spcPts val="700"/>
              </a:spcBef>
              <a:spcAft>
                <a:spcPts val="0"/>
              </a:spcAft>
              <a:buSzPts val="1680"/>
              <a:buChar char="◻"/>
            </a:pPr>
            <a:r>
              <a:rPr lang="en-US" sz="2800"/>
              <a:t>A proposition formula which is always true is called </a:t>
            </a:r>
            <a:r>
              <a:rPr b="1" lang="en-US" sz="2800"/>
              <a:t>tautology</a:t>
            </a:r>
            <a:r>
              <a:rPr lang="en-US" sz="2800"/>
              <a:t>, and it is also called a valid sentence.</a:t>
            </a:r>
            <a:endParaRPr/>
          </a:p>
          <a:p>
            <a:pPr indent="-319405" lvl="0" marL="319405" rtl="0" algn="l">
              <a:spcBef>
                <a:spcPts val="700"/>
              </a:spcBef>
              <a:spcAft>
                <a:spcPts val="0"/>
              </a:spcAft>
              <a:buSzPts val="1680"/>
              <a:buChar char="◻"/>
            </a:pPr>
            <a:r>
              <a:rPr lang="en-US" sz="2800"/>
              <a:t>A proposition formula which is always false is called </a:t>
            </a:r>
            <a:r>
              <a:rPr b="1" lang="en-US" sz="2800"/>
              <a:t>Contradiction</a:t>
            </a:r>
            <a:r>
              <a:rPr lang="en-US" sz="2800"/>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475" name="Google Shape;475;p4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476" name="Google Shape;476;p46"/>
          <p:cNvSpPr txBox="1"/>
          <p:nvPr>
            <p:ph idx="1" type="body"/>
          </p:nvPr>
        </p:nvSpPr>
        <p:spPr>
          <a:xfrm>
            <a:off x="0" y="1589566"/>
            <a:ext cx="91440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lang="en-US" sz="2800"/>
              <a:t>A proposition formula which has both true and false values is called</a:t>
            </a:r>
            <a:endParaRPr/>
          </a:p>
          <a:p>
            <a:pPr indent="-319405" lvl="0" marL="319405" rtl="0" algn="l">
              <a:spcBef>
                <a:spcPts val="700"/>
              </a:spcBef>
              <a:spcAft>
                <a:spcPts val="0"/>
              </a:spcAft>
              <a:buSzPts val="1680"/>
              <a:buChar char="◻"/>
            </a:pPr>
            <a:r>
              <a:rPr lang="en-US" sz="2800"/>
              <a:t>Statements which are questions, commands, or opinions are not propositions such as "</a:t>
            </a:r>
            <a:r>
              <a:rPr b="1" lang="en-US" sz="2800"/>
              <a:t>Where is Rohini</a:t>
            </a:r>
            <a:r>
              <a:rPr lang="en-US" sz="2800"/>
              <a:t>", "</a:t>
            </a:r>
            <a:r>
              <a:rPr b="1" lang="en-US" sz="2800"/>
              <a:t>How are you</a:t>
            </a:r>
            <a:r>
              <a:rPr lang="en-US" sz="2800"/>
              <a:t>", "</a:t>
            </a:r>
            <a:r>
              <a:rPr b="1" lang="en-US" sz="2800"/>
              <a:t>What is your name</a:t>
            </a:r>
            <a:r>
              <a:rPr lang="en-US" sz="2800"/>
              <a:t>", are not propositions.</a:t>
            </a:r>
            <a:endParaRPr/>
          </a:p>
          <a:p>
            <a:pPr indent="-319405" lvl="0" marL="319405" rtl="0" algn="l">
              <a:spcBef>
                <a:spcPts val="700"/>
              </a:spcBef>
              <a:spcAft>
                <a:spcPts val="0"/>
              </a:spcAft>
              <a:buSzPts val="1680"/>
              <a:buChar char="◻"/>
            </a:pPr>
            <a:r>
              <a:rPr lang="en-US" sz="2800"/>
              <a:t>Syntax of propositional logic:</a:t>
            </a:r>
            <a:endParaRPr/>
          </a:p>
          <a:p>
            <a:pPr indent="-319405" lvl="0" marL="319405" rtl="0" algn="l">
              <a:spcBef>
                <a:spcPts val="700"/>
              </a:spcBef>
              <a:spcAft>
                <a:spcPts val="0"/>
              </a:spcAft>
              <a:buSzPts val="1680"/>
              <a:buChar char="◻"/>
            </a:pPr>
            <a:r>
              <a:rPr lang="en-US" sz="2800"/>
              <a:t>The syntax of propositional logic defines the allowable sentences for the knowledge representation. There are two types of Propositions:</a:t>
            </a:r>
            <a:endParaRPr/>
          </a:p>
          <a:p>
            <a:pPr indent="-319405" lvl="0" marL="319405" rtl="0" algn="l">
              <a:spcBef>
                <a:spcPts val="700"/>
              </a:spcBef>
              <a:spcAft>
                <a:spcPts val="0"/>
              </a:spcAft>
              <a:buSzPts val="1680"/>
              <a:buChar char="◻"/>
            </a:pPr>
            <a:r>
              <a:rPr b="1" lang="en-US" sz="2800"/>
              <a:t>Atomic Propositions</a:t>
            </a:r>
            <a:endParaRPr sz="2800"/>
          </a:p>
          <a:p>
            <a:pPr indent="-319405" lvl="0" marL="319405" rtl="0" algn="l">
              <a:spcBef>
                <a:spcPts val="700"/>
              </a:spcBef>
              <a:spcAft>
                <a:spcPts val="0"/>
              </a:spcAft>
              <a:buSzPts val="1680"/>
              <a:buChar char="◻"/>
            </a:pPr>
            <a:r>
              <a:rPr b="1" lang="en-US" sz="2800"/>
              <a:t>Compound propositions</a:t>
            </a:r>
            <a:endParaRPr sz="2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483" name="Google Shape;483;p4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484" name="Google Shape;484;p47"/>
          <p:cNvSpPr txBox="1"/>
          <p:nvPr>
            <p:ph idx="1" type="body"/>
          </p:nvPr>
        </p:nvSpPr>
        <p:spPr>
          <a:xfrm>
            <a:off x="0" y="1589566"/>
            <a:ext cx="91440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b="1" lang="en-US" sz="2800"/>
              <a:t>Atomic Proposition:</a:t>
            </a:r>
            <a:r>
              <a:rPr lang="en-US" sz="2800"/>
              <a:t> Atomic propositions are the simple propositions. It consists of a single proposition symbol. These are the sentences which must be either true or false.</a:t>
            </a:r>
            <a:endParaRPr/>
          </a:p>
          <a:p>
            <a:pPr indent="-319405" lvl="0" marL="319405" rtl="0" algn="l">
              <a:spcBef>
                <a:spcPts val="700"/>
              </a:spcBef>
              <a:spcAft>
                <a:spcPts val="0"/>
              </a:spcAft>
              <a:buSzPts val="1680"/>
              <a:buChar char="◻"/>
            </a:pPr>
            <a:r>
              <a:rPr b="1" lang="en-US" sz="2800"/>
              <a:t>Example:</a:t>
            </a:r>
            <a:endParaRPr/>
          </a:p>
          <a:p>
            <a:pPr indent="-319405" lvl="0" marL="319405" rtl="0" algn="l">
              <a:spcBef>
                <a:spcPts val="700"/>
              </a:spcBef>
              <a:spcAft>
                <a:spcPts val="0"/>
              </a:spcAft>
              <a:buSzPts val="1680"/>
              <a:buChar char="◻"/>
            </a:pPr>
            <a:r>
              <a:rPr lang="en-US" sz="2800"/>
              <a:t>a) 2+2 is 4, it is an atomic proposition as it is a </a:t>
            </a:r>
            <a:r>
              <a:rPr b="1" lang="en-US" sz="2800"/>
              <a:t>true</a:t>
            </a:r>
            <a:r>
              <a:rPr lang="en-US" sz="2800"/>
              <a:t> fact.  </a:t>
            </a:r>
            <a:endParaRPr/>
          </a:p>
          <a:p>
            <a:pPr indent="-319405" lvl="0" marL="319405" rtl="0" algn="l">
              <a:spcBef>
                <a:spcPts val="700"/>
              </a:spcBef>
              <a:spcAft>
                <a:spcPts val="0"/>
              </a:spcAft>
              <a:buSzPts val="1680"/>
              <a:buChar char="◻"/>
            </a:pPr>
            <a:r>
              <a:rPr lang="en-US" sz="2800"/>
              <a:t>b) "The Sun is cold" is also a proposition as it is a </a:t>
            </a:r>
            <a:r>
              <a:rPr b="1" lang="en-US" sz="2800"/>
              <a:t>false</a:t>
            </a:r>
            <a:r>
              <a:rPr lang="en-US" sz="2800"/>
              <a:t> fact.   </a:t>
            </a:r>
            <a:endParaRPr/>
          </a:p>
          <a:p>
            <a:pPr indent="-212725" lvl="0" marL="319405" rtl="0" algn="l">
              <a:spcBef>
                <a:spcPts val="700"/>
              </a:spcBef>
              <a:spcAft>
                <a:spcPts val="0"/>
              </a:spcAft>
              <a:buSzPts val="1680"/>
              <a:buNone/>
            </a:pPr>
            <a:r>
              <a:t/>
            </a:r>
            <a:endParaRPr sz="28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491" name="Google Shape;491;p4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492" name="Google Shape;492;p48"/>
          <p:cNvSpPr txBox="1"/>
          <p:nvPr>
            <p:ph idx="1" type="body"/>
          </p:nvPr>
        </p:nvSpPr>
        <p:spPr>
          <a:xfrm>
            <a:off x="0" y="1589566"/>
            <a:ext cx="91440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b="1" lang="en-US" sz="2800"/>
              <a:t>Compound proposition:</a:t>
            </a:r>
            <a:r>
              <a:rPr lang="en-US" sz="2800"/>
              <a:t> Compound propositions are constructed by combining simpler or atomic propositions, using parenthesis and logical connectives.</a:t>
            </a:r>
            <a:endParaRPr/>
          </a:p>
          <a:p>
            <a:pPr indent="-319405" lvl="0" marL="319405" rtl="0" algn="l">
              <a:spcBef>
                <a:spcPts val="700"/>
              </a:spcBef>
              <a:spcAft>
                <a:spcPts val="0"/>
              </a:spcAft>
              <a:buSzPts val="1680"/>
              <a:buChar char="◻"/>
            </a:pPr>
            <a:r>
              <a:rPr b="1" lang="en-US" sz="2800"/>
              <a:t>Example:</a:t>
            </a:r>
            <a:endParaRPr sz="2800"/>
          </a:p>
          <a:p>
            <a:pPr indent="-319405" lvl="0" marL="319405" rtl="0" algn="l">
              <a:spcBef>
                <a:spcPts val="700"/>
              </a:spcBef>
              <a:spcAft>
                <a:spcPts val="0"/>
              </a:spcAft>
              <a:buSzPts val="1680"/>
              <a:buChar char="◻"/>
            </a:pPr>
            <a:r>
              <a:rPr lang="en-US" sz="2800"/>
              <a:t>a) "It is raining today, and street is wet."  </a:t>
            </a:r>
            <a:endParaRPr/>
          </a:p>
          <a:p>
            <a:pPr indent="-319405" lvl="0" marL="319405" rtl="0" algn="l">
              <a:spcBef>
                <a:spcPts val="700"/>
              </a:spcBef>
              <a:spcAft>
                <a:spcPts val="0"/>
              </a:spcAft>
              <a:buSzPts val="1680"/>
              <a:buChar char="◻"/>
            </a:pPr>
            <a:r>
              <a:rPr lang="en-US" sz="2800"/>
              <a:t>b) "Ankit is a doctor, and his clinic is in Mumbai."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499" name="Google Shape;499;p4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500" name="Google Shape;500;p49"/>
          <p:cNvSpPr txBox="1"/>
          <p:nvPr>
            <p:ph idx="1" type="body"/>
          </p:nvPr>
        </p:nvSpPr>
        <p:spPr>
          <a:xfrm>
            <a:off x="0" y="1589566"/>
            <a:ext cx="91440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b="1" lang="en-US" sz="2800"/>
              <a:t>Conjunction:</a:t>
            </a:r>
            <a:r>
              <a:rPr lang="en-US" sz="2800"/>
              <a:t> A sentence which has </a:t>
            </a:r>
            <a:r>
              <a:rPr b="1" lang="en-US" sz="2800"/>
              <a:t>∧ </a:t>
            </a:r>
            <a:r>
              <a:rPr lang="en-US" sz="2800"/>
              <a:t>connective such as, </a:t>
            </a:r>
            <a:r>
              <a:rPr b="1" lang="en-US" sz="2800"/>
              <a:t>P ∧ Q</a:t>
            </a:r>
            <a:r>
              <a:rPr lang="en-US" sz="2800"/>
              <a:t> is called a conjunction.</a:t>
            </a:r>
            <a:br>
              <a:rPr lang="en-US" sz="2800"/>
            </a:br>
            <a:r>
              <a:rPr b="1" lang="en-US" sz="2800"/>
              <a:t>Example:</a:t>
            </a:r>
            <a:r>
              <a:rPr lang="en-US" sz="2800"/>
              <a:t> Rohan is intelligent and hardworking. It can be written as,</a:t>
            </a:r>
            <a:br>
              <a:rPr lang="en-US" sz="2800"/>
            </a:br>
            <a:r>
              <a:rPr b="1" lang="en-US" sz="2800"/>
              <a:t>P= Rohan is intelligent</a:t>
            </a:r>
            <a:r>
              <a:rPr lang="en-US" sz="2800"/>
              <a:t>,</a:t>
            </a:r>
            <a:br>
              <a:rPr lang="en-US" sz="2800"/>
            </a:br>
            <a:r>
              <a:rPr b="1" lang="en-US" sz="2800"/>
              <a:t>Q= Rohan is hardworking. → P∧ Q</a:t>
            </a:r>
            <a:r>
              <a:rPr lang="en-US" sz="2800"/>
              <a:t>.</a:t>
            </a:r>
            <a:endParaRPr/>
          </a:p>
          <a:p>
            <a:pPr indent="-319405" lvl="0" marL="319405" rtl="0" algn="l">
              <a:spcBef>
                <a:spcPts val="700"/>
              </a:spcBef>
              <a:spcAft>
                <a:spcPts val="0"/>
              </a:spcAft>
              <a:buSzPts val="1680"/>
              <a:buChar char="◻"/>
            </a:pPr>
            <a:r>
              <a:rPr b="1" lang="en-US" sz="2800"/>
              <a:t>Disjunction:</a:t>
            </a:r>
            <a:r>
              <a:rPr lang="en-US" sz="2800"/>
              <a:t> A sentence which has ∨ connective, such as </a:t>
            </a:r>
            <a:r>
              <a:rPr b="1" lang="en-US" sz="2800"/>
              <a:t>P ∨ Q</a:t>
            </a:r>
            <a:r>
              <a:rPr lang="en-US" sz="2800"/>
              <a:t>. is called disjunction, where P and Q are the propositions.</a:t>
            </a:r>
            <a:br>
              <a:rPr lang="en-US" sz="2800"/>
            </a:br>
            <a:r>
              <a:rPr b="1" lang="en-US" sz="2800"/>
              <a:t>Example: "Ritika is a doctor or Engineer"</a:t>
            </a:r>
            <a:r>
              <a:rPr lang="en-US" sz="2800"/>
              <a:t>,</a:t>
            </a:r>
            <a:br>
              <a:rPr lang="en-US" sz="2800"/>
            </a:br>
            <a:r>
              <a:rPr lang="en-US" sz="2800"/>
              <a:t>Here P= Ritika is Doctor. Q= Ritika is Doctor, so we can write it as </a:t>
            </a:r>
            <a:r>
              <a:rPr b="1" lang="en-US" sz="2800"/>
              <a:t>P ∨ Q</a:t>
            </a:r>
            <a:r>
              <a:rPr lang="en-US" sz="2800"/>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Knowledge-Based Agent</a:t>
            </a:r>
            <a:endParaRPr/>
          </a:p>
        </p:txBody>
      </p:sp>
      <p:sp>
        <p:nvSpPr>
          <p:cNvPr id="144" name="Google Shape;144;p5"/>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lang="en-US" sz="2800"/>
              <a:t>The above diagram is representing a generalized architecture for a knowledge-based agent. The knowledge-based agent (KBA) take input from the environment by perceiving the environment. The input is taken by the inference engine of the agent and which also communicate with KB to decide as per the knowledge store in KB. The learning element of KBA regularly updates the KB by learning new knowledge.</a:t>
            </a:r>
            <a:br>
              <a:rPr lang="en-US" sz="2800"/>
            </a:br>
            <a:endParaRPr sz="2800"/>
          </a:p>
        </p:txBody>
      </p:sp>
      <p:sp>
        <p:nvSpPr>
          <p:cNvPr id="145" name="Google Shape;145;p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507" name="Google Shape;507;p5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508" name="Google Shape;508;p50"/>
          <p:cNvSpPr txBox="1"/>
          <p:nvPr>
            <p:ph idx="1" type="body"/>
          </p:nvPr>
        </p:nvSpPr>
        <p:spPr>
          <a:xfrm>
            <a:off x="0" y="1589566"/>
            <a:ext cx="91440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b="1" lang="en-US" sz="2800"/>
              <a:t>Implication:</a:t>
            </a:r>
            <a:r>
              <a:rPr lang="en-US" sz="2800"/>
              <a:t> A sentence such as P → Q, is called an implication. Implications are also known as if-then rules. It can be represented as</a:t>
            </a:r>
            <a:br>
              <a:rPr lang="en-US" sz="2800"/>
            </a:br>
            <a:r>
              <a:rPr lang="en-US" sz="2800"/>
              <a:t>            </a:t>
            </a:r>
            <a:r>
              <a:rPr b="1" lang="en-US" sz="2800"/>
              <a:t>If</a:t>
            </a:r>
            <a:r>
              <a:rPr lang="en-US" sz="2800"/>
              <a:t> it is raining, then the street is wet.</a:t>
            </a:r>
            <a:br>
              <a:rPr lang="en-US" sz="2800"/>
            </a:br>
            <a:r>
              <a:rPr lang="en-US" sz="2800"/>
              <a:t>        Let P= It is raining, and Q= Street is wet, so it is represented as P → Q</a:t>
            </a:r>
            <a:endParaRPr/>
          </a:p>
          <a:p>
            <a:pPr indent="-319405" lvl="0" marL="319405" rtl="0" algn="l">
              <a:spcBef>
                <a:spcPts val="700"/>
              </a:spcBef>
              <a:spcAft>
                <a:spcPts val="0"/>
              </a:spcAft>
              <a:buSzPts val="1680"/>
              <a:buChar char="◻"/>
            </a:pPr>
            <a:r>
              <a:rPr b="1" lang="en-US" sz="2800"/>
              <a:t>Biconditional:</a:t>
            </a:r>
            <a:r>
              <a:rPr lang="en-US" sz="2800"/>
              <a:t> A sentence such as </a:t>
            </a:r>
            <a:r>
              <a:rPr b="1" lang="en-US" sz="2800"/>
              <a:t>P⇔ Q is a Biconditional sentence, example If I am breathing, then I am alive</a:t>
            </a:r>
            <a:br>
              <a:rPr lang="en-US" sz="2800"/>
            </a:br>
            <a:r>
              <a:rPr lang="en-US" sz="2800"/>
              <a:t>            P= I am breathing, Q= I am alive, it can be represented as P ⇔ Q.</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515" name="Google Shape;515;p5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516" name="Google Shape;516;p51"/>
          <p:cNvSpPr txBox="1"/>
          <p:nvPr>
            <p:ph idx="1" type="body"/>
          </p:nvPr>
        </p:nvSpPr>
        <p:spPr>
          <a:xfrm>
            <a:off x="0" y="1589566"/>
            <a:ext cx="91440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lang="en-US" sz="2800"/>
              <a:t>Following is the summarized table for Propositional Logic Connectives:</a:t>
            </a:r>
            <a:endParaRPr/>
          </a:p>
          <a:p>
            <a:pPr indent="-212725" lvl="0" marL="319405" rtl="0" algn="l">
              <a:spcBef>
                <a:spcPts val="700"/>
              </a:spcBef>
              <a:spcAft>
                <a:spcPts val="0"/>
              </a:spcAft>
              <a:buSzPts val="1680"/>
              <a:buNone/>
            </a:pPr>
            <a:r>
              <a:t/>
            </a:r>
            <a:endParaRPr sz="2800"/>
          </a:p>
        </p:txBody>
      </p:sp>
      <p:pic>
        <p:nvPicPr>
          <p:cNvPr id="517" name="Google Shape;517;p51"/>
          <p:cNvPicPr preferRelativeResize="0"/>
          <p:nvPr/>
        </p:nvPicPr>
        <p:blipFill rotWithShape="1">
          <a:blip r:embed="rId3">
            <a:alphaModFix/>
          </a:blip>
          <a:srcRect b="0" l="0" r="0" t="0"/>
          <a:stretch/>
        </p:blipFill>
        <p:spPr>
          <a:xfrm>
            <a:off x="838200" y="2971800"/>
            <a:ext cx="7546267" cy="16287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524" name="Google Shape;524;p5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525" name="Google Shape;525;p52"/>
          <p:cNvSpPr txBox="1"/>
          <p:nvPr>
            <p:ph idx="1" type="body"/>
          </p:nvPr>
        </p:nvSpPr>
        <p:spPr>
          <a:xfrm>
            <a:off x="0" y="1589566"/>
            <a:ext cx="91440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lang="en-US" sz="2800"/>
              <a:t>Truth Table:</a:t>
            </a:r>
            <a:endParaRPr/>
          </a:p>
          <a:p>
            <a:pPr indent="-319405" lvl="0" marL="319405" rtl="0" algn="l">
              <a:spcBef>
                <a:spcPts val="700"/>
              </a:spcBef>
              <a:spcAft>
                <a:spcPts val="0"/>
              </a:spcAft>
              <a:buSzPts val="1680"/>
              <a:buChar char="◻"/>
            </a:pPr>
            <a:r>
              <a:rPr lang="en-US" sz="2800"/>
              <a:t>In propositional logic, we need to know the truth values of propositions in all possible scenarios. We can combine all the possible combination with logical connectives, and the representation of these combinations in a tabular format is called </a:t>
            </a:r>
            <a:r>
              <a:rPr b="1" lang="en-US" sz="2800"/>
              <a:t>Truth table</a:t>
            </a:r>
            <a:r>
              <a:rPr lang="en-US" sz="2800"/>
              <a:t>. Following are the truth table for all logical connectives: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532" name="Google Shape;532;p5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pic>
        <p:nvPicPr>
          <p:cNvPr id="533" name="Google Shape;533;p53"/>
          <p:cNvPicPr preferRelativeResize="0"/>
          <p:nvPr>
            <p:ph idx="1" type="body"/>
          </p:nvPr>
        </p:nvPicPr>
        <p:blipFill rotWithShape="1">
          <a:blip r:embed="rId3">
            <a:alphaModFix/>
          </a:blip>
          <a:srcRect b="0" l="0" r="0" t="0"/>
          <a:stretch/>
        </p:blipFill>
        <p:spPr>
          <a:xfrm>
            <a:off x="409077" y="2057400"/>
            <a:ext cx="8333936" cy="375224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540" name="Google Shape;540;p5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pic>
        <p:nvPicPr>
          <p:cNvPr id="541" name="Google Shape;541;p54"/>
          <p:cNvPicPr preferRelativeResize="0"/>
          <p:nvPr>
            <p:ph idx="1" type="body"/>
          </p:nvPr>
        </p:nvPicPr>
        <p:blipFill rotWithShape="1">
          <a:blip r:embed="rId3">
            <a:alphaModFix/>
          </a:blip>
          <a:srcRect b="0" l="0" r="0" t="0"/>
          <a:stretch/>
        </p:blipFill>
        <p:spPr>
          <a:xfrm>
            <a:off x="685800" y="1752600"/>
            <a:ext cx="8001000" cy="51054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548" name="Google Shape;548;p5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549" name="Google Shape;549;p55"/>
          <p:cNvSpPr txBox="1"/>
          <p:nvPr>
            <p:ph idx="1" type="body"/>
          </p:nvPr>
        </p:nvSpPr>
        <p:spPr>
          <a:xfrm>
            <a:off x="0" y="1589566"/>
            <a:ext cx="91440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lang="en-US" sz="2800"/>
              <a:t>Truth table with three propositions:</a:t>
            </a:r>
            <a:endParaRPr/>
          </a:p>
          <a:p>
            <a:pPr indent="-319405" lvl="0" marL="319405" rtl="0" algn="l">
              <a:spcBef>
                <a:spcPts val="700"/>
              </a:spcBef>
              <a:spcAft>
                <a:spcPts val="0"/>
              </a:spcAft>
              <a:buSzPts val="1680"/>
              <a:buChar char="◻"/>
            </a:pPr>
            <a:r>
              <a:rPr lang="en-US" sz="2800"/>
              <a:t>We can build a proposition composing three propositions P, Q, and R. This truth table is made-up of 8n Tuples as we have taken three proposition symbols.</a:t>
            </a:r>
            <a:endParaRPr/>
          </a:p>
        </p:txBody>
      </p:sp>
      <p:pic>
        <p:nvPicPr>
          <p:cNvPr id="550" name="Google Shape;550;p55"/>
          <p:cNvPicPr preferRelativeResize="0"/>
          <p:nvPr/>
        </p:nvPicPr>
        <p:blipFill rotWithShape="1">
          <a:blip r:embed="rId3">
            <a:alphaModFix/>
          </a:blip>
          <a:srcRect b="0" l="0" r="0" t="0"/>
          <a:stretch/>
        </p:blipFill>
        <p:spPr>
          <a:xfrm>
            <a:off x="529652" y="3733800"/>
            <a:ext cx="8130495" cy="236547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5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557" name="Google Shape;557;p5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558" name="Google Shape;558;p56"/>
          <p:cNvSpPr txBox="1"/>
          <p:nvPr>
            <p:ph idx="1" type="body"/>
          </p:nvPr>
        </p:nvSpPr>
        <p:spPr>
          <a:xfrm>
            <a:off x="0" y="1589566"/>
            <a:ext cx="91440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lang="en-US" sz="2800"/>
              <a:t>Logical equivalence:</a:t>
            </a:r>
            <a:endParaRPr/>
          </a:p>
          <a:p>
            <a:pPr indent="-319405" lvl="0" marL="319405" rtl="0" algn="l">
              <a:spcBef>
                <a:spcPts val="700"/>
              </a:spcBef>
              <a:spcAft>
                <a:spcPts val="0"/>
              </a:spcAft>
              <a:buSzPts val="1680"/>
              <a:buChar char="◻"/>
            </a:pPr>
            <a:r>
              <a:rPr lang="en-US" sz="2800"/>
              <a:t>Logical equivalence is one of the features of propositional logic. Two propositions are said to be logically equivalent if and only if the columns in the truth table are identical to each other.</a:t>
            </a:r>
            <a:endParaRPr/>
          </a:p>
          <a:p>
            <a:pPr indent="-319405" lvl="0" marL="319405" rtl="0" algn="l">
              <a:spcBef>
                <a:spcPts val="700"/>
              </a:spcBef>
              <a:spcAft>
                <a:spcPts val="0"/>
              </a:spcAft>
              <a:buSzPts val="1680"/>
              <a:buChar char="◻"/>
            </a:pPr>
            <a:r>
              <a:rPr lang="en-US" sz="2800"/>
              <a:t>Let's take two propositions A and B, so for logical equivalence, we can write it as A⇔B. In below truth table we can see that column for ¬A∨ B and A→B, are identical hence A is Equivalent to B</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565" name="Google Shape;565;p5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pic>
        <p:nvPicPr>
          <p:cNvPr id="566" name="Google Shape;566;p57"/>
          <p:cNvPicPr preferRelativeResize="0"/>
          <p:nvPr>
            <p:ph idx="1" type="body"/>
          </p:nvPr>
        </p:nvPicPr>
        <p:blipFill rotWithShape="1">
          <a:blip r:embed="rId3">
            <a:alphaModFix/>
          </a:blip>
          <a:srcRect b="0" l="0" r="0" t="0"/>
          <a:stretch/>
        </p:blipFill>
        <p:spPr>
          <a:xfrm>
            <a:off x="186362" y="3048000"/>
            <a:ext cx="8940149" cy="166131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5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573" name="Google Shape;573;p5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574" name="Google Shape;574;p58"/>
          <p:cNvSpPr txBox="1"/>
          <p:nvPr>
            <p:ph idx="1" type="body"/>
          </p:nvPr>
        </p:nvSpPr>
        <p:spPr>
          <a:xfrm>
            <a:off x="0" y="1589566"/>
            <a:ext cx="91440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Properties of Operators:</a:t>
            </a:r>
            <a:endParaRPr/>
          </a:p>
          <a:p>
            <a:pPr indent="-319405" lvl="0" marL="319405" rtl="0" algn="l">
              <a:spcBef>
                <a:spcPts val="700"/>
              </a:spcBef>
              <a:spcAft>
                <a:spcPts val="0"/>
              </a:spcAft>
              <a:buSzPts val="1740"/>
              <a:buChar char="◻"/>
            </a:pPr>
            <a:r>
              <a:rPr b="1" lang="en-US"/>
              <a:t>Commutativity:</a:t>
            </a:r>
            <a:endParaRPr/>
          </a:p>
          <a:p>
            <a:pPr indent="-273050" lvl="1" marL="640080" rtl="0" algn="l">
              <a:spcBef>
                <a:spcPts val="550"/>
              </a:spcBef>
              <a:spcAft>
                <a:spcPts val="0"/>
              </a:spcAft>
              <a:buSzPts val="1820"/>
              <a:buChar char="🞑"/>
            </a:pPr>
            <a:r>
              <a:rPr lang="en-US"/>
              <a:t>P∧ Q= Q ∧ P, or</a:t>
            </a:r>
            <a:endParaRPr/>
          </a:p>
          <a:p>
            <a:pPr indent="-273050" lvl="1" marL="640080" rtl="0" algn="l">
              <a:spcBef>
                <a:spcPts val="550"/>
              </a:spcBef>
              <a:spcAft>
                <a:spcPts val="0"/>
              </a:spcAft>
              <a:buSzPts val="1820"/>
              <a:buChar char="🞑"/>
            </a:pPr>
            <a:r>
              <a:rPr lang="en-US"/>
              <a:t>P ∨ Q = Q ∨ P.</a:t>
            </a:r>
            <a:endParaRPr/>
          </a:p>
          <a:p>
            <a:pPr indent="-319405" lvl="0" marL="319405" rtl="0" algn="l">
              <a:spcBef>
                <a:spcPts val="700"/>
              </a:spcBef>
              <a:spcAft>
                <a:spcPts val="0"/>
              </a:spcAft>
              <a:buSzPts val="1740"/>
              <a:buChar char="◻"/>
            </a:pPr>
            <a:r>
              <a:rPr b="1" lang="en-US"/>
              <a:t>Associativity:</a:t>
            </a:r>
            <a:endParaRPr/>
          </a:p>
          <a:p>
            <a:pPr indent="-273050" lvl="1" marL="640080" rtl="0" algn="l">
              <a:spcBef>
                <a:spcPts val="550"/>
              </a:spcBef>
              <a:spcAft>
                <a:spcPts val="0"/>
              </a:spcAft>
              <a:buSzPts val="1820"/>
              <a:buChar char="🞑"/>
            </a:pPr>
            <a:r>
              <a:rPr lang="en-US"/>
              <a:t>(P ∧ Q) ∧ R= P ∧ (Q ∧ R),</a:t>
            </a:r>
            <a:endParaRPr/>
          </a:p>
          <a:p>
            <a:pPr indent="-273050" lvl="1" marL="640080" rtl="0" algn="l">
              <a:spcBef>
                <a:spcPts val="550"/>
              </a:spcBef>
              <a:spcAft>
                <a:spcPts val="0"/>
              </a:spcAft>
              <a:buSzPts val="1820"/>
              <a:buChar char="🞑"/>
            </a:pPr>
            <a:r>
              <a:rPr lang="en-US"/>
              <a:t>(P ∨ Q) ∨ R= P ∨ (Q ∨ R)</a:t>
            </a:r>
            <a:endParaRPr/>
          </a:p>
          <a:p>
            <a:pPr indent="-319405" lvl="0" marL="319405" rtl="0" algn="l">
              <a:spcBef>
                <a:spcPts val="700"/>
              </a:spcBef>
              <a:spcAft>
                <a:spcPts val="0"/>
              </a:spcAft>
              <a:buSzPts val="1740"/>
              <a:buChar char="◻"/>
            </a:pPr>
            <a:r>
              <a:rPr b="1" lang="en-US"/>
              <a:t>Double-negation elimination:</a:t>
            </a:r>
            <a:endParaRPr/>
          </a:p>
          <a:p>
            <a:pPr indent="-273050" lvl="1" marL="640080" rtl="0" algn="l">
              <a:spcBef>
                <a:spcPts val="550"/>
              </a:spcBef>
              <a:spcAft>
                <a:spcPts val="0"/>
              </a:spcAft>
              <a:buSzPts val="1820"/>
              <a:buChar char="🞑"/>
            </a:pPr>
            <a:r>
              <a:rPr lang="en-US"/>
              <a:t>¬ (¬P) = P.</a:t>
            </a:r>
            <a:endParaRPr/>
          </a:p>
          <a:p>
            <a:pPr indent="-157480" lvl="1" marL="640080" rtl="0" algn="l">
              <a:spcBef>
                <a:spcPts val="550"/>
              </a:spcBef>
              <a:spcAft>
                <a:spcPts val="0"/>
              </a:spcAft>
              <a:buSzPts val="182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581" name="Google Shape;581;p5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582" name="Google Shape;582;p59"/>
          <p:cNvSpPr txBox="1"/>
          <p:nvPr>
            <p:ph idx="1" type="body"/>
          </p:nvPr>
        </p:nvSpPr>
        <p:spPr>
          <a:xfrm>
            <a:off x="0" y="1589566"/>
            <a:ext cx="91440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b="1" lang="en-US"/>
              <a:t>Identity element:</a:t>
            </a:r>
            <a:endParaRPr/>
          </a:p>
          <a:p>
            <a:pPr indent="-273050" lvl="1" marL="640080" rtl="0" algn="l">
              <a:spcBef>
                <a:spcPts val="550"/>
              </a:spcBef>
              <a:spcAft>
                <a:spcPts val="0"/>
              </a:spcAft>
              <a:buSzPts val="1820"/>
              <a:buChar char="🞑"/>
            </a:pPr>
            <a:r>
              <a:rPr lang="en-US"/>
              <a:t>P ∧ True = P,</a:t>
            </a:r>
            <a:endParaRPr/>
          </a:p>
          <a:p>
            <a:pPr indent="-273050" lvl="1" marL="640080" rtl="0" algn="l">
              <a:spcBef>
                <a:spcPts val="550"/>
              </a:spcBef>
              <a:spcAft>
                <a:spcPts val="0"/>
              </a:spcAft>
              <a:buSzPts val="1820"/>
              <a:buChar char="🞑"/>
            </a:pPr>
            <a:r>
              <a:rPr lang="en-US"/>
              <a:t>P ∨ True= True.</a:t>
            </a:r>
            <a:endParaRPr/>
          </a:p>
          <a:p>
            <a:pPr indent="-319405" lvl="0" marL="319405" rtl="0" algn="l">
              <a:spcBef>
                <a:spcPts val="700"/>
              </a:spcBef>
              <a:spcAft>
                <a:spcPts val="0"/>
              </a:spcAft>
              <a:buSzPts val="1740"/>
              <a:buChar char="◻"/>
            </a:pPr>
            <a:r>
              <a:rPr b="1" lang="en-US"/>
              <a:t>Distributive:</a:t>
            </a:r>
            <a:endParaRPr/>
          </a:p>
          <a:p>
            <a:pPr indent="-273050" lvl="1" marL="640080" rtl="0" algn="l">
              <a:spcBef>
                <a:spcPts val="550"/>
              </a:spcBef>
              <a:spcAft>
                <a:spcPts val="0"/>
              </a:spcAft>
              <a:buSzPts val="1820"/>
              <a:buChar char="🞑"/>
            </a:pPr>
            <a:r>
              <a:rPr lang="en-US"/>
              <a:t>P∧ (Q ∨ R) = (P ∧ Q) ∨ (P ∧ R).</a:t>
            </a:r>
            <a:endParaRPr/>
          </a:p>
          <a:p>
            <a:pPr indent="-273050" lvl="1" marL="640080" rtl="0" algn="l">
              <a:spcBef>
                <a:spcPts val="550"/>
              </a:spcBef>
              <a:spcAft>
                <a:spcPts val="0"/>
              </a:spcAft>
              <a:buSzPts val="1820"/>
              <a:buChar char="🞑"/>
            </a:pPr>
            <a:r>
              <a:rPr lang="en-US"/>
              <a:t>P ∨ (Q ∧ R) = (P ∨ Q) ∧ (P ∨ R).</a:t>
            </a:r>
            <a:endParaRPr/>
          </a:p>
          <a:p>
            <a:pPr indent="-319405" lvl="0" marL="319405" rtl="0" algn="l">
              <a:spcBef>
                <a:spcPts val="700"/>
              </a:spcBef>
              <a:spcAft>
                <a:spcPts val="0"/>
              </a:spcAft>
              <a:buSzPts val="1740"/>
              <a:buChar char="◻"/>
            </a:pPr>
            <a:r>
              <a:rPr b="1" lang="en-US"/>
              <a:t>DE Morgan's Law:</a:t>
            </a:r>
            <a:endParaRPr/>
          </a:p>
          <a:p>
            <a:pPr indent="-273050" lvl="1" marL="640080" rtl="0" algn="l">
              <a:spcBef>
                <a:spcPts val="550"/>
              </a:spcBef>
              <a:spcAft>
                <a:spcPts val="0"/>
              </a:spcAft>
              <a:buSzPts val="1820"/>
              <a:buChar char="🞑"/>
            </a:pPr>
            <a:r>
              <a:rPr lang="en-US"/>
              <a:t>¬ (P ∧ Q) = (¬P) ∨ (¬Q)</a:t>
            </a:r>
            <a:endParaRPr/>
          </a:p>
          <a:p>
            <a:pPr indent="-273050" lvl="1" marL="640080" rtl="0" algn="l">
              <a:spcBef>
                <a:spcPts val="550"/>
              </a:spcBef>
              <a:spcAft>
                <a:spcPts val="0"/>
              </a:spcAft>
              <a:buSzPts val="1820"/>
              <a:buChar char="🞑"/>
            </a:pPr>
            <a:r>
              <a:rPr lang="en-US"/>
              <a:t>¬ (P ∨ Q) = (¬ P) ∧ (¬Q).</a:t>
            </a:r>
            <a:endParaRPr/>
          </a:p>
          <a:p>
            <a:pPr indent="-157480" lvl="1" marL="640080" rtl="0" algn="l">
              <a:spcBef>
                <a:spcPts val="550"/>
              </a:spcBef>
              <a:spcAft>
                <a:spcPts val="0"/>
              </a:spcAft>
              <a:buSzPts val="182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Knowledge-Based Agent</a:t>
            </a:r>
            <a:endParaRPr/>
          </a:p>
        </p:txBody>
      </p:sp>
      <p:sp>
        <p:nvSpPr>
          <p:cNvPr id="152" name="Google Shape;152;p6"/>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lang="en-US" sz="2800"/>
              <a:t>Knowledge base: Knowledge-base is a central component of a knowledge-based agent, it is also known as KB. It is a collection of sentences (here 'sentence' is a technical term and it is not identical to sentence in English). These sentences are expressed in a language which is called a knowledge representation language. The Knowledge-base of KBA stores fact about the world.</a:t>
            </a:r>
            <a:endParaRPr/>
          </a:p>
          <a:p>
            <a:pPr indent="-319405" lvl="0" marL="319405" rtl="0" algn="l">
              <a:spcBef>
                <a:spcPts val="700"/>
              </a:spcBef>
              <a:spcAft>
                <a:spcPts val="0"/>
              </a:spcAft>
              <a:buSzPts val="1680"/>
              <a:buChar char="◻"/>
            </a:pPr>
            <a:r>
              <a:rPr lang="en-US" sz="2800"/>
              <a:t>Knowledge-base is required for updating knowledge for an agent to learn with experiences and take action as per the knowledge.</a:t>
            </a:r>
            <a:endParaRPr/>
          </a:p>
        </p:txBody>
      </p:sp>
      <p:sp>
        <p:nvSpPr>
          <p:cNvPr id="153" name="Google Shape;153;p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6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589" name="Google Shape;589;p6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590" name="Google Shape;590;p60"/>
          <p:cNvSpPr txBox="1"/>
          <p:nvPr>
            <p:ph idx="1" type="body"/>
          </p:nvPr>
        </p:nvSpPr>
        <p:spPr>
          <a:xfrm>
            <a:off x="0" y="1589566"/>
            <a:ext cx="91440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Limitations of Propositional logic:</a:t>
            </a:r>
            <a:endParaRPr/>
          </a:p>
          <a:p>
            <a:pPr indent="-319405" lvl="0" marL="319405" rtl="0" algn="l">
              <a:spcBef>
                <a:spcPts val="700"/>
              </a:spcBef>
              <a:spcAft>
                <a:spcPts val="0"/>
              </a:spcAft>
              <a:buSzPts val="1740"/>
              <a:buChar char="◻"/>
            </a:pPr>
            <a:r>
              <a:rPr lang="en-US"/>
              <a:t>We cannot represent relations like ALL, some, or none with propositional logic. Example:</a:t>
            </a:r>
            <a:endParaRPr/>
          </a:p>
          <a:p>
            <a:pPr indent="-273050" lvl="1" marL="640080" rtl="0" algn="l">
              <a:spcBef>
                <a:spcPts val="550"/>
              </a:spcBef>
              <a:spcAft>
                <a:spcPts val="0"/>
              </a:spcAft>
              <a:buSzPts val="1820"/>
              <a:buChar char="🞑"/>
            </a:pPr>
            <a:r>
              <a:rPr b="1" lang="en-US"/>
              <a:t>All the girls are intelligent.</a:t>
            </a:r>
            <a:endParaRPr/>
          </a:p>
          <a:p>
            <a:pPr indent="-273050" lvl="1" marL="640080" rtl="0" algn="l">
              <a:spcBef>
                <a:spcPts val="550"/>
              </a:spcBef>
              <a:spcAft>
                <a:spcPts val="0"/>
              </a:spcAft>
              <a:buSzPts val="1820"/>
              <a:buChar char="🞑"/>
            </a:pPr>
            <a:r>
              <a:rPr b="1" lang="en-US"/>
              <a:t>Some apples are sweet.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61"/>
          <p:cNvSpPr txBox="1"/>
          <p:nvPr>
            <p:ph type="title"/>
          </p:nvPr>
        </p:nvSpPr>
        <p:spPr>
          <a:xfrm>
            <a:off x="-152400" y="228600"/>
            <a:ext cx="9677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Rules of Inference in Artificial intelligence</a:t>
            </a:r>
            <a:endParaRPr/>
          </a:p>
        </p:txBody>
      </p:sp>
      <p:sp>
        <p:nvSpPr>
          <p:cNvPr id="597" name="Google Shape;597;p6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598" name="Google Shape;598;p61"/>
          <p:cNvSpPr txBox="1"/>
          <p:nvPr>
            <p:ph idx="1" type="body"/>
          </p:nvPr>
        </p:nvSpPr>
        <p:spPr>
          <a:xfrm>
            <a:off x="0" y="1589566"/>
            <a:ext cx="91440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Inference:</a:t>
            </a:r>
            <a:endParaRPr/>
          </a:p>
          <a:p>
            <a:pPr indent="-319405" lvl="0" marL="319405" rtl="0" algn="l">
              <a:spcBef>
                <a:spcPts val="700"/>
              </a:spcBef>
              <a:spcAft>
                <a:spcPts val="0"/>
              </a:spcAft>
              <a:buSzPts val="1740"/>
              <a:buChar char="◻"/>
            </a:pPr>
            <a:r>
              <a:rPr lang="en-US"/>
              <a:t>In artificial intelligence, we need intelligent computers which can create new logic from old logic or by evidence, </a:t>
            </a:r>
            <a:r>
              <a:rPr b="1" lang="en-US"/>
              <a:t>so generating the conclusions from evidence and facts is termed as Inference</a:t>
            </a:r>
            <a:r>
              <a:rPr lang="en-US"/>
              <a:t>.</a:t>
            </a:r>
            <a:endParaRPr/>
          </a:p>
          <a:p>
            <a:pPr indent="-208915" lvl="0" marL="319405" rtl="0" algn="l">
              <a:spcBef>
                <a:spcPts val="700"/>
              </a:spcBef>
              <a:spcAft>
                <a:spcPts val="0"/>
              </a:spcAft>
              <a:buSzPts val="1740"/>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6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605" name="Google Shape;605;p6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606" name="Google Shape;606;p62"/>
          <p:cNvSpPr txBox="1"/>
          <p:nvPr>
            <p:ph idx="1" type="body"/>
          </p:nvPr>
        </p:nvSpPr>
        <p:spPr>
          <a:xfrm>
            <a:off x="0" y="1589566"/>
            <a:ext cx="91440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00"/>
              <a:buChar char="◻"/>
            </a:pPr>
            <a:r>
              <a:rPr lang="en-US" sz="2500"/>
              <a:t>Inference rules: In inference rules, the implication among all the connectives plays an important role. Following are some terminologies related to inference rules:</a:t>
            </a:r>
            <a:endParaRPr/>
          </a:p>
          <a:p>
            <a:pPr indent="-319405" lvl="0" marL="319405" rtl="0" algn="l">
              <a:spcBef>
                <a:spcPts val="700"/>
              </a:spcBef>
              <a:spcAft>
                <a:spcPts val="0"/>
              </a:spcAft>
              <a:buSzPts val="1500"/>
              <a:buChar char="◻"/>
            </a:pPr>
            <a:r>
              <a:rPr b="1" lang="en-US" sz="2500"/>
              <a:t>Implication:</a:t>
            </a:r>
            <a:r>
              <a:rPr lang="en-US" sz="2500"/>
              <a:t> It is one of the logical connectives which can be represented as P → Q. It is a Boolean expression.</a:t>
            </a:r>
            <a:endParaRPr/>
          </a:p>
          <a:p>
            <a:pPr indent="-319405" lvl="0" marL="319405" rtl="0" algn="l">
              <a:spcBef>
                <a:spcPts val="700"/>
              </a:spcBef>
              <a:spcAft>
                <a:spcPts val="0"/>
              </a:spcAft>
              <a:buSzPts val="1500"/>
              <a:buChar char="◻"/>
            </a:pPr>
            <a:r>
              <a:rPr b="1" lang="en-US" sz="2500"/>
              <a:t>Converse:</a:t>
            </a:r>
            <a:r>
              <a:rPr lang="en-US" sz="2500"/>
              <a:t> The converse of implication, which means the right-hand side proposition goes to the left-hand side and vice-versa. It can be written as Q → P.</a:t>
            </a:r>
            <a:endParaRPr/>
          </a:p>
          <a:p>
            <a:pPr indent="-319405" lvl="0" marL="319405" rtl="0" algn="l">
              <a:spcBef>
                <a:spcPts val="700"/>
              </a:spcBef>
              <a:spcAft>
                <a:spcPts val="0"/>
              </a:spcAft>
              <a:buSzPts val="1500"/>
              <a:buChar char="◻"/>
            </a:pPr>
            <a:r>
              <a:rPr b="1" lang="en-US" sz="2500"/>
              <a:t>Contrapositive:</a:t>
            </a:r>
            <a:r>
              <a:rPr lang="en-US" sz="2500"/>
              <a:t> The negation of converse is termed as contrapositive, and it can be represented as ¬ Q → ¬ P.</a:t>
            </a:r>
            <a:endParaRPr/>
          </a:p>
          <a:p>
            <a:pPr indent="-319405" lvl="0" marL="319405" rtl="0" algn="l">
              <a:spcBef>
                <a:spcPts val="700"/>
              </a:spcBef>
              <a:spcAft>
                <a:spcPts val="0"/>
              </a:spcAft>
              <a:buSzPts val="1500"/>
              <a:buChar char="◻"/>
            </a:pPr>
            <a:r>
              <a:rPr b="1" lang="en-US" sz="2500"/>
              <a:t>Inverse:</a:t>
            </a:r>
            <a:r>
              <a:rPr lang="en-US" sz="2500"/>
              <a:t> The negation of implication is called inverse. It can be represented as ¬ P → ¬ Q.</a:t>
            </a:r>
            <a:endParaRPr/>
          </a:p>
          <a:p>
            <a:pPr indent="-224155" lvl="0" marL="319405" rtl="0" algn="l">
              <a:spcBef>
                <a:spcPts val="700"/>
              </a:spcBef>
              <a:spcAft>
                <a:spcPts val="0"/>
              </a:spcAft>
              <a:buSzPts val="1500"/>
              <a:buNone/>
            </a:pPr>
            <a:r>
              <a:t/>
            </a:r>
            <a:endParaRPr sz="25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6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613" name="Google Shape;613;p6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pic>
        <p:nvPicPr>
          <p:cNvPr id="614" name="Google Shape;614;p63"/>
          <p:cNvPicPr preferRelativeResize="0"/>
          <p:nvPr>
            <p:ph idx="1" type="body"/>
          </p:nvPr>
        </p:nvPicPr>
        <p:blipFill rotWithShape="1">
          <a:blip r:embed="rId3">
            <a:alphaModFix/>
          </a:blip>
          <a:srcRect b="0" l="0" r="0" t="0"/>
          <a:stretch/>
        </p:blipFill>
        <p:spPr>
          <a:xfrm>
            <a:off x="0" y="3124200"/>
            <a:ext cx="8551002" cy="1918494"/>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6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621" name="Google Shape;621;p6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622" name="Google Shape;622;p64"/>
          <p:cNvSpPr txBox="1"/>
          <p:nvPr>
            <p:ph idx="1" type="body"/>
          </p:nvPr>
        </p:nvSpPr>
        <p:spPr>
          <a:xfrm>
            <a:off x="0" y="1589566"/>
            <a:ext cx="91440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00"/>
              <a:buChar char="◻"/>
            </a:pPr>
            <a:r>
              <a:rPr lang="en-US" sz="2500"/>
              <a:t>1. Modus Ponens:</a:t>
            </a:r>
            <a:endParaRPr/>
          </a:p>
          <a:p>
            <a:pPr indent="-319405" lvl="0" marL="319405" rtl="0" algn="l">
              <a:spcBef>
                <a:spcPts val="700"/>
              </a:spcBef>
              <a:spcAft>
                <a:spcPts val="0"/>
              </a:spcAft>
              <a:buSzPts val="1500"/>
              <a:buChar char="◻"/>
            </a:pPr>
            <a:r>
              <a:rPr lang="en-US" sz="2500"/>
              <a:t>The Modus Ponens rule is one of the most important rules of inference, and it states that if P and P → Q is true, then we can infer that Q will be true. It can be represented as:</a:t>
            </a:r>
            <a:endParaRPr/>
          </a:p>
          <a:p>
            <a:pPr indent="0" lvl="0" marL="0" rtl="0" algn="l">
              <a:spcBef>
                <a:spcPts val="700"/>
              </a:spcBef>
              <a:spcAft>
                <a:spcPts val="0"/>
              </a:spcAft>
              <a:buSzPts val="1500"/>
              <a:buNone/>
            </a:pPr>
            <a:r>
              <a:t/>
            </a:r>
            <a:endParaRPr sz="2500"/>
          </a:p>
          <a:p>
            <a:pPr indent="-319405" lvl="0" marL="319405" rtl="0" algn="l">
              <a:spcBef>
                <a:spcPts val="700"/>
              </a:spcBef>
              <a:spcAft>
                <a:spcPts val="0"/>
              </a:spcAft>
              <a:buSzPts val="1680"/>
              <a:buChar char="◻"/>
            </a:pPr>
            <a:r>
              <a:rPr b="1" lang="en-US" sz="2800"/>
              <a:t>Example:</a:t>
            </a:r>
            <a:endParaRPr sz="2800"/>
          </a:p>
          <a:p>
            <a:pPr indent="-319405" lvl="0" marL="319405" rtl="0" algn="l">
              <a:spcBef>
                <a:spcPts val="700"/>
              </a:spcBef>
              <a:spcAft>
                <a:spcPts val="0"/>
              </a:spcAft>
              <a:buSzPts val="1680"/>
              <a:buChar char="◻"/>
            </a:pPr>
            <a:r>
              <a:rPr lang="en-US" sz="2800"/>
              <a:t>Statement-1: "If I am sleepy then I go to bed" ==&gt; P→ Q</a:t>
            </a:r>
            <a:br>
              <a:rPr lang="en-US" sz="2800"/>
            </a:br>
            <a:r>
              <a:rPr lang="en-US" sz="2800"/>
              <a:t>Statement-2: "I am sleepy" ==&gt; P</a:t>
            </a:r>
            <a:br>
              <a:rPr lang="en-US" sz="2800"/>
            </a:br>
            <a:r>
              <a:rPr lang="en-US" sz="2800"/>
              <a:t>Conclusion: "I go to bed." ==&gt; Q.</a:t>
            </a:r>
            <a:br>
              <a:rPr lang="en-US" sz="2800"/>
            </a:br>
            <a:r>
              <a:rPr lang="en-US" sz="2800"/>
              <a:t>Hence, we can say that, if P→ Q is true and P is true then Q will be true.</a:t>
            </a:r>
            <a:endParaRPr/>
          </a:p>
          <a:p>
            <a:pPr indent="-224155" lvl="0" marL="319405" rtl="0" algn="l">
              <a:spcBef>
                <a:spcPts val="700"/>
              </a:spcBef>
              <a:spcAft>
                <a:spcPts val="0"/>
              </a:spcAft>
              <a:buSzPts val="1500"/>
              <a:buNone/>
            </a:pPr>
            <a:r>
              <a:t/>
            </a:r>
            <a:endParaRPr sz="2500"/>
          </a:p>
        </p:txBody>
      </p:sp>
      <p:pic>
        <p:nvPicPr>
          <p:cNvPr id="623" name="Google Shape;623;p64"/>
          <p:cNvPicPr preferRelativeResize="0"/>
          <p:nvPr/>
        </p:nvPicPr>
        <p:blipFill rotWithShape="1">
          <a:blip r:embed="rId3">
            <a:alphaModFix/>
          </a:blip>
          <a:srcRect b="6256" l="0" r="54717" t="0"/>
          <a:stretch/>
        </p:blipFill>
        <p:spPr>
          <a:xfrm>
            <a:off x="1981200" y="3352800"/>
            <a:ext cx="4682108" cy="8382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6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630" name="Google Shape;630;p6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pic>
        <p:nvPicPr>
          <p:cNvPr id="631" name="Google Shape;631;p65"/>
          <p:cNvPicPr preferRelativeResize="0"/>
          <p:nvPr>
            <p:ph idx="1" type="body"/>
          </p:nvPr>
        </p:nvPicPr>
        <p:blipFill rotWithShape="1">
          <a:blip r:embed="rId3">
            <a:alphaModFix/>
          </a:blip>
          <a:srcRect b="0" l="0" r="0" t="0"/>
          <a:stretch/>
        </p:blipFill>
        <p:spPr>
          <a:xfrm>
            <a:off x="762000" y="3048000"/>
            <a:ext cx="7759190" cy="1815014"/>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6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638" name="Google Shape;638;p6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639" name="Google Shape;639;p66"/>
          <p:cNvSpPr txBox="1"/>
          <p:nvPr>
            <p:ph idx="1" type="body"/>
          </p:nvPr>
        </p:nvSpPr>
        <p:spPr>
          <a:xfrm>
            <a:off x="0" y="1589566"/>
            <a:ext cx="91440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lang="en-US" sz="2800"/>
              <a:t>2. Modus Tollens:</a:t>
            </a:r>
            <a:endParaRPr/>
          </a:p>
          <a:p>
            <a:pPr indent="-319405" lvl="0" marL="319405" rtl="0" algn="l">
              <a:spcBef>
                <a:spcPts val="700"/>
              </a:spcBef>
              <a:spcAft>
                <a:spcPts val="0"/>
              </a:spcAft>
              <a:buSzPts val="1680"/>
              <a:buChar char="◻"/>
            </a:pPr>
            <a:r>
              <a:rPr lang="en-US" sz="2800"/>
              <a:t>The Modus Tollens rule state that if P→ Q is true and </a:t>
            </a:r>
            <a:r>
              <a:rPr b="1" lang="en-US" sz="2800"/>
              <a:t>¬ Q is true, then ¬ P</a:t>
            </a:r>
            <a:r>
              <a:rPr lang="en-US" sz="2800"/>
              <a:t> will also true. It can be represented as</a:t>
            </a:r>
            <a:endParaRPr/>
          </a:p>
          <a:p>
            <a:pPr indent="-212725" lvl="0" marL="319405" rtl="0" algn="l">
              <a:spcBef>
                <a:spcPts val="700"/>
              </a:spcBef>
              <a:spcAft>
                <a:spcPts val="0"/>
              </a:spcAft>
              <a:buSzPts val="1680"/>
              <a:buNone/>
            </a:pPr>
            <a:r>
              <a:t/>
            </a:r>
            <a:endParaRPr b="1" sz="2800"/>
          </a:p>
          <a:p>
            <a:pPr indent="-212725" lvl="0" marL="319405" rtl="0" algn="l">
              <a:spcBef>
                <a:spcPts val="700"/>
              </a:spcBef>
              <a:spcAft>
                <a:spcPts val="0"/>
              </a:spcAft>
              <a:buSzPts val="1680"/>
              <a:buNone/>
            </a:pPr>
            <a:r>
              <a:t/>
            </a:r>
            <a:endParaRPr b="1" sz="2800"/>
          </a:p>
          <a:p>
            <a:pPr indent="-212725" lvl="0" marL="319405" rtl="0" algn="l">
              <a:spcBef>
                <a:spcPts val="700"/>
              </a:spcBef>
              <a:spcAft>
                <a:spcPts val="0"/>
              </a:spcAft>
              <a:buSzPts val="1680"/>
              <a:buNone/>
            </a:pPr>
            <a:r>
              <a:t/>
            </a:r>
            <a:endParaRPr b="1" sz="2800"/>
          </a:p>
          <a:p>
            <a:pPr indent="-319405" lvl="0" marL="319405" rtl="0" algn="l">
              <a:spcBef>
                <a:spcPts val="700"/>
              </a:spcBef>
              <a:spcAft>
                <a:spcPts val="0"/>
              </a:spcAft>
              <a:buSzPts val="1680"/>
              <a:buChar char="◻"/>
            </a:pPr>
            <a:r>
              <a:rPr b="1" lang="en-US" sz="2800"/>
              <a:t>Statement-1:</a:t>
            </a:r>
            <a:r>
              <a:rPr lang="en-US" sz="2800"/>
              <a:t> "If I am sleepy then I go to bed" ==&gt; P→ Q</a:t>
            </a:r>
            <a:br>
              <a:rPr lang="en-US" sz="2800"/>
            </a:br>
            <a:r>
              <a:rPr b="1" lang="en-US" sz="2800"/>
              <a:t>Statement-2:</a:t>
            </a:r>
            <a:r>
              <a:rPr lang="en-US" sz="2800"/>
              <a:t> "I do not go to the bed."==&gt; ~Q</a:t>
            </a:r>
            <a:br>
              <a:rPr lang="en-US" sz="2800"/>
            </a:br>
            <a:r>
              <a:rPr b="1" lang="en-US" sz="2800"/>
              <a:t>Statement-3:</a:t>
            </a:r>
            <a:r>
              <a:rPr lang="en-US" sz="2800"/>
              <a:t> Which infers that "</a:t>
            </a:r>
            <a:r>
              <a:rPr b="1" lang="en-US" sz="2800"/>
              <a:t>I am not sleepy</a:t>
            </a:r>
            <a:r>
              <a:rPr lang="en-US" sz="2800"/>
              <a:t>" =&gt; ~P</a:t>
            </a:r>
            <a:endParaRPr sz="2500"/>
          </a:p>
        </p:txBody>
      </p:sp>
      <p:pic>
        <p:nvPicPr>
          <p:cNvPr id="640" name="Google Shape;640;p66"/>
          <p:cNvPicPr preferRelativeResize="0"/>
          <p:nvPr/>
        </p:nvPicPr>
        <p:blipFill rotWithShape="1">
          <a:blip r:embed="rId3">
            <a:alphaModFix/>
          </a:blip>
          <a:srcRect b="2000" l="0" r="44961" t="0"/>
          <a:stretch/>
        </p:blipFill>
        <p:spPr>
          <a:xfrm>
            <a:off x="1676400" y="3429000"/>
            <a:ext cx="5435082" cy="7620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6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647" name="Google Shape;647;p6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pic>
        <p:nvPicPr>
          <p:cNvPr id="648" name="Google Shape;648;p67"/>
          <p:cNvPicPr preferRelativeResize="0"/>
          <p:nvPr>
            <p:ph idx="1" type="body"/>
          </p:nvPr>
        </p:nvPicPr>
        <p:blipFill rotWithShape="1">
          <a:blip r:embed="rId3">
            <a:alphaModFix/>
          </a:blip>
          <a:srcRect b="0" l="0" r="0" t="0"/>
          <a:stretch/>
        </p:blipFill>
        <p:spPr>
          <a:xfrm>
            <a:off x="486060" y="3505200"/>
            <a:ext cx="8657940" cy="1488082"/>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6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655" name="Google Shape;655;p6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656" name="Google Shape;656;p68"/>
          <p:cNvSpPr txBox="1"/>
          <p:nvPr>
            <p:ph idx="1" type="body"/>
          </p:nvPr>
        </p:nvSpPr>
        <p:spPr>
          <a:xfrm>
            <a:off x="0" y="1589566"/>
            <a:ext cx="91440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lang="en-US" sz="2800"/>
              <a:t>3. Hypothetical Syllogism:</a:t>
            </a:r>
            <a:endParaRPr/>
          </a:p>
          <a:p>
            <a:pPr indent="-319405" lvl="0" marL="319405" rtl="0" algn="l">
              <a:spcBef>
                <a:spcPts val="700"/>
              </a:spcBef>
              <a:spcAft>
                <a:spcPts val="0"/>
              </a:spcAft>
              <a:buSzPts val="1680"/>
              <a:buChar char="◻"/>
            </a:pPr>
            <a:r>
              <a:rPr lang="en-US" sz="2800"/>
              <a:t>The Hypothetical Syllogism rule state that if P→R is true whenever P→Q is true, and Q→R is true. It can be represented as the following notation:</a:t>
            </a:r>
            <a:endParaRPr/>
          </a:p>
          <a:p>
            <a:pPr indent="-319405" lvl="0" marL="319405" rtl="0" algn="l">
              <a:spcBef>
                <a:spcPts val="700"/>
              </a:spcBef>
              <a:spcAft>
                <a:spcPts val="0"/>
              </a:spcAft>
              <a:buSzPts val="1680"/>
              <a:buChar char="◻"/>
            </a:pPr>
            <a:r>
              <a:rPr b="1" lang="en-US" sz="2800"/>
              <a:t>Example:</a:t>
            </a:r>
            <a:endParaRPr sz="2800"/>
          </a:p>
          <a:p>
            <a:pPr indent="-319405" lvl="0" marL="319405" rtl="0" algn="l">
              <a:spcBef>
                <a:spcPts val="700"/>
              </a:spcBef>
              <a:spcAft>
                <a:spcPts val="0"/>
              </a:spcAft>
              <a:buSzPts val="1680"/>
              <a:buChar char="◻"/>
            </a:pPr>
            <a:r>
              <a:rPr b="1" lang="en-US" sz="2800"/>
              <a:t>Statement-1:</a:t>
            </a:r>
            <a:r>
              <a:rPr lang="en-US" sz="2800"/>
              <a:t> If you have my home key then you can unlock my home. </a:t>
            </a:r>
            <a:r>
              <a:rPr b="1" lang="en-US" sz="2800"/>
              <a:t>P→Q</a:t>
            </a:r>
            <a:br>
              <a:rPr lang="en-US" sz="2800"/>
            </a:br>
            <a:r>
              <a:rPr b="1" lang="en-US" sz="2800"/>
              <a:t>Statement-2:</a:t>
            </a:r>
            <a:r>
              <a:rPr lang="en-US" sz="2800"/>
              <a:t> If you can unlock my home then you can take my money. </a:t>
            </a:r>
            <a:r>
              <a:rPr b="1" lang="en-US" sz="2800"/>
              <a:t>Q→R</a:t>
            </a:r>
            <a:br>
              <a:rPr lang="en-US" sz="2800"/>
            </a:br>
            <a:r>
              <a:rPr b="1" lang="en-US" sz="2800"/>
              <a:t>Conclusion:</a:t>
            </a:r>
            <a:r>
              <a:rPr lang="en-US" sz="2800"/>
              <a:t> If you have my home key then you can take my money. </a:t>
            </a:r>
            <a:r>
              <a:rPr b="1" lang="en-US" sz="2800"/>
              <a:t>P→R</a:t>
            </a:r>
            <a:endParaRPr sz="28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6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663" name="Google Shape;663;p6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pic>
        <p:nvPicPr>
          <p:cNvPr id="664" name="Google Shape;664;p69"/>
          <p:cNvPicPr preferRelativeResize="0"/>
          <p:nvPr>
            <p:ph idx="1" type="body"/>
          </p:nvPr>
        </p:nvPicPr>
        <p:blipFill rotWithShape="1">
          <a:blip r:embed="rId3">
            <a:alphaModFix/>
          </a:blip>
          <a:srcRect b="0" l="0" r="0" t="0"/>
          <a:stretch/>
        </p:blipFill>
        <p:spPr>
          <a:xfrm>
            <a:off x="609600" y="3048000"/>
            <a:ext cx="7867279" cy="21398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Knowledge-Based Agent</a:t>
            </a:r>
            <a:endParaRPr/>
          </a:p>
        </p:txBody>
      </p:sp>
      <p:sp>
        <p:nvSpPr>
          <p:cNvPr id="160" name="Google Shape;160;p7"/>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lang="en-US" sz="2800"/>
              <a:t>Inference system: Inference means deriving new sentences from old. Inference system allows us to add a new sentence to the knowledge base. A sentence is a proposition about the world. Inference system applies logical rules to the KB to deduce new information.</a:t>
            </a:r>
            <a:endParaRPr sz="2800"/>
          </a:p>
          <a:p>
            <a:pPr indent="-319405" lvl="0" marL="319405" rtl="0" algn="l">
              <a:spcBef>
                <a:spcPts val="700"/>
              </a:spcBef>
              <a:spcAft>
                <a:spcPts val="0"/>
              </a:spcAft>
              <a:buSzPts val="1680"/>
              <a:buChar char="◻"/>
            </a:pPr>
            <a:r>
              <a:rPr lang="en-US" sz="2800"/>
              <a:t>Inference system generates new facts so that an agent can update the KB. An inference system works mainly in two rules which are given as:</a:t>
            </a:r>
            <a:endParaRPr sz="2800"/>
          </a:p>
          <a:p>
            <a:pPr indent="-319405" lvl="0" marL="319405" rtl="0" algn="l">
              <a:spcBef>
                <a:spcPts val="700"/>
              </a:spcBef>
              <a:spcAft>
                <a:spcPts val="0"/>
              </a:spcAft>
              <a:buSzPts val="1680"/>
              <a:buChar char="◻"/>
            </a:pPr>
            <a:r>
              <a:rPr lang="en-US" sz="2800"/>
              <a:t>Forward chaining</a:t>
            </a:r>
            <a:endParaRPr/>
          </a:p>
          <a:p>
            <a:pPr indent="-319405" lvl="0" marL="319405" rtl="0" algn="l">
              <a:spcBef>
                <a:spcPts val="700"/>
              </a:spcBef>
              <a:spcAft>
                <a:spcPts val="0"/>
              </a:spcAft>
              <a:buSzPts val="1680"/>
              <a:buChar char="◻"/>
            </a:pPr>
            <a:r>
              <a:rPr lang="en-US" sz="2800"/>
              <a:t>Backward chaining</a:t>
            </a:r>
            <a:endParaRPr/>
          </a:p>
        </p:txBody>
      </p:sp>
      <p:sp>
        <p:nvSpPr>
          <p:cNvPr id="161" name="Google Shape;161;p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7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671" name="Google Shape;671;p7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672" name="Google Shape;672;p70"/>
          <p:cNvSpPr txBox="1"/>
          <p:nvPr>
            <p:ph idx="1" type="body"/>
          </p:nvPr>
        </p:nvSpPr>
        <p:spPr>
          <a:xfrm>
            <a:off x="0" y="1589566"/>
            <a:ext cx="9144000" cy="5268433"/>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4. Disjunctive Syllogism:</a:t>
            </a:r>
            <a:endParaRPr/>
          </a:p>
          <a:p>
            <a:pPr indent="-319405" lvl="0" marL="319405" rtl="0" algn="l">
              <a:spcBef>
                <a:spcPts val="700"/>
              </a:spcBef>
              <a:spcAft>
                <a:spcPts val="0"/>
              </a:spcAft>
              <a:buSzPts val="1440"/>
              <a:buChar char="◻"/>
            </a:pPr>
            <a:r>
              <a:rPr lang="en-US" sz="2400"/>
              <a:t>The Disjunctive syllogism rule state that if P∨Q is true, and ¬P is true, then Q will be true. It can be represented as:</a:t>
            </a:r>
            <a:endParaRPr/>
          </a:p>
        </p:txBody>
      </p:sp>
      <p:pic>
        <p:nvPicPr>
          <p:cNvPr id="673" name="Google Shape;673;p70"/>
          <p:cNvPicPr preferRelativeResize="0"/>
          <p:nvPr/>
        </p:nvPicPr>
        <p:blipFill rotWithShape="1">
          <a:blip r:embed="rId3">
            <a:alphaModFix/>
          </a:blip>
          <a:srcRect b="5660" l="0" r="10309" t="0"/>
          <a:stretch/>
        </p:blipFill>
        <p:spPr>
          <a:xfrm>
            <a:off x="609600" y="2832952"/>
            <a:ext cx="8153400" cy="4025047"/>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7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680" name="Google Shape;680;p7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pic>
        <p:nvPicPr>
          <p:cNvPr id="681" name="Google Shape;681;p71"/>
          <p:cNvPicPr preferRelativeResize="0"/>
          <p:nvPr>
            <p:ph idx="1" type="body"/>
          </p:nvPr>
        </p:nvPicPr>
        <p:blipFill rotWithShape="1">
          <a:blip r:embed="rId3">
            <a:alphaModFix/>
          </a:blip>
          <a:srcRect b="0" l="0" r="0" t="0"/>
          <a:stretch/>
        </p:blipFill>
        <p:spPr>
          <a:xfrm>
            <a:off x="533400" y="1623180"/>
            <a:ext cx="8229600" cy="5251059"/>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7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 Representation</a:t>
            </a:r>
            <a:endParaRPr/>
          </a:p>
        </p:txBody>
      </p:sp>
      <p:sp>
        <p:nvSpPr>
          <p:cNvPr id="688" name="Google Shape;688;p7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pic>
        <p:nvPicPr>
          <p:cNvPr id="689" name="Google Shape;689;p72"/>
          <p:cNvPicPr preferRelativeResize="0"/>
          <p:nvPr>
            <p:ph idx="1" type="body"/>
          </p:nvPr>
        </p:nvPicPr>
        <p:blipFill rotWithShape="1">
          <a:blip r:embed="rId3">
            <a:alphaModFix/>
          </a:blip>
          <a:srcRect b="0" l="0" r="0" t="0"/>
          <a:stretch/>
        </p:blipFill>
        <p:spPr>
          <a:xfrm>
            <a:off x="297930" y="2057400"/>
            <a:ext cx="8498943" cy="4033792"/>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73"/>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First-Order Logic in Artificial intelligence</a:t>
            </a:r>
            <a:endParaRPr/>
          </a:p>
        </p:txBody>
      </p:sp>
      <p:sp>
        <p:nvSpPr>
          <p:cNvPr id="696" name="Google Shape;696;p7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697" name="Google Shape;697;p73"/>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60"/>
              <a:buChar char="◻"/>
            </a:pPr>
            <a:r>
              <a:rPr lang="en-US" sz="2600"/>
              <a:t>In the topic of Propositional logic, we have seen that how to represent statements using propositional logic. But unfortunately, in propositional logic, we can only represent the facts, which are either true or false. PL is not sufficient to represent the complex sentences or natural language statements. The propositional logic has very limited expressive power. Consider the following sentence, which we cannot represent using PL logic.</a:t>
            </a:r>
            <a:endParaRPr/>
          </a:p>
          <a:p>
            <a:pPr indent="-319405" lvl="0" marL="319405" rtl="0" algn="l">
              <a:spcBef>
                <a:spcPts val="700"/>
              </a:spcBef>
              <a:spcAft>
                <a:spcPts val="0"/>
              </a:spcAft>
              <a:buSzPts val="1560"/>
              <a:buChar char="◻"/>
            </a:pPr>
            <a:r>
              <a:rPr b="1" lang="en-US" sz="2600"/>
              <a:t>"Some humans are intelligent", or</a:t>
            </a:r>
            <a:endParaRPr sz="2600"/>
          </a:p>
          <a:p>
            <a:pPr indent="-319405" lvl="0" marL="319405" rtl="0" algn="l">
              <a:spcBef>
                <a:spcPts val="700"/>
              </a:spcBef>
              <a:spcAft>
                <a:spcPts val="0"/>
              </a:spcAft>
              <a:buSzPts val="1560"/>
              <a:buChar char="◻"/>
            </a:pPr>
            <a:r>
              <a:rPr b="1" lang="en-US" sz="2600"/>
              <a:t>"Sachin likes cricket."</a:t>
            </a:r>
            <a:endParaRPr sz="2600"/>
          </a:p>
          <a:p>
            <a:pPr indent="-319405" lvl="0" marL="319405" rtl="0" algn="l">
              <a:spcBef>
                <a:spcPts val="700"/>
              </a:spcBef>
              <a:spcAft>
                <a:spcPts val="0"/>
              </a:spcAft>
              <a:buSzPts val="1560"/>
              <a:buChar char="◻"/>
            </a:pPr>
            <a:r>
              <a:rPr lang="en-US" sz="2600"/>
              <a:t>To represent the above statements, PL logic is not sufficient, so we required some more powerful logic, such as first-order logic.</a:t>
            </a:r>
            <a:endParaRPr/>
          </a:p>
          <a:p>
            <a:pPr indent="-220344" lvl="0" marL="319405" rtl="0" algn="l">
              <a:spcBef>
                <a:spcPts val="700"/>
              </a:spcBef>
              <a:spcAft>
                <a:spcPts val="0"/>
              </a:spcAft>
              <a:buSzPts val="1560"/>
              <a:buNone/>
            </a:pPr>
            <a:r>
              <a:t/>
            </a:r>
            <a:endParaRPr sz="26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74"/>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First-Order Logic in Artificial intelligence</a:t>
            </a:r>
            <a:endParaRPr/>
          </a:p>
        </p:txBody>
      </p:sp>
      <p:sp>
        <p:nvSpPr>
          <p:cNvPr id="704" name="Google Shape;704;p7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705" name="Google Shape;705;p74"/>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lang="en-US" sz="2800"/>
              <a:t>First-Order logic</a:t>
            </a:r>
            <a:endParaRPr/>
          </a:p>
          <a:p>
            <a:pPr indent="-319405" lvl="0" marL="319405" rtl="0" algn="l">
              <a:spcBef>
                <a:spcPts val="700"/>
              </a:spcBef>
              <a:spcAft>
                <a:spcPts val="0"/>
              </a:spcAft>
              <a:buSzPts val="1680"/>
              <a:buChar char="◻"/>
            </a:pPr>
            <a:r>
              <a:rPr lang="en-US" sz="2800"/>
              <a:t>First-order logic is another way of knowledge representation in artificial intelligence. It is an extension to propositional logic.</a:t>
            </a:r>
            <a:endParaRPr/>
          </a:p>
          <a:p>
            <a:pPr indent="-319405" lvl="0" marL="319405" rtl="0" algn="l">
              <a:spcBef>
                <a:spcPts val="700"/>
              </a:spcBef>
              <a:spcAft>
                <a:spcPts val="0"/>
              </a:spcAft>
              <a:buSzPts val="1680"/>
              <a:buChar char="◻"/>
            </a:pPr>
            <a:r>
              <a:rPr lang="en-US" sz="2800"/>
              <a:t>FOL is sufficiently expressive to represent the natural language statements in a concise way.</a:t>
            </a:r>
            <a:endParaRPr/>
          </a:p>
          <a:p>
            <a:pPr indent="-319405" lvl="0" marL="319405" rtl="0" algn="l">
              <a:spcBef>
                <a:spcPts val="700"/>
              </a:spcBef>
              <a:spcAft>
                <a:spcPts val="0"/>
              </a:spcAft>
              <a:buSzPts val="1680"/>
              <a:buChar char="◻"/>
            </a:pPr>
            <a:r>
              <a:rPr lang="en-US" sz="2800"/>
              <a:t>First-order logic is also known as </a:t>
            </a:r>
            <a:r>
              <a:rPr b="1" lang="en-US" sz="2800"/>
              <a:t>Predicate logic or First-order predicate logic</a:t>
            </a:r>
            <a:r>
              <a:rPr lang="en-US" sz="2800"/>
              <a:t>. First-order logic is a powerful language that develops information about the objects in a more easy way and can also express the relationship between those objects.</a:t>
            </a:r>
            <a:endParaRPr/>
          </a:p>
          <a:p>
            <a:pPr indent="-212725" lvl="0" marL="319405" rtl="0" algn="l">
              <a:spcBef>
                <a:spcPts val="700"/>
              </a:spcBef>
              <a:spcAft>
                <a:spcPts val="0"/>
              </a:spcAft>
              <a:buSzPts val="1680"/>
              <a:buNone/>
            </a:pPr>
            <a:r>
              <a:t/>
            </a:r>
            <a:endParaRPr sz="28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75"/>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First-Order Logic in Artificial intelligence</a:t>
            </a:r>
            <a:endParaRPr/>
          </a:p>
        </p:txBody>
      </p:sp>
      <p:sp>
        <p:nvSpPr>
          <p:cNvPr id="712" name="Google Shape;712;p7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713" name="Google Shape;713;p75"/>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First-order logic (like natural language) does not only assume that the world contains facts like propositional logic but also assumes the following things in the world:</a:t>
            </a:r>
            <a:endParaRPr/>
          </a:p>
          <a:p>
            <a:pPr indent="-273050" lvl="1" marL="640080" rtl="0" algn="l">
              <a:spcBef>
                <a:spcPts val="550"/>
              </a:spcBef>
              <a:spcAft>
                <a:spcPts val="0"/>
              </a:spcAft>
              <a:buSzPts val="1680"/>
              <a:buChar char="🞑"/>
            </a:pPr>
            <a:r>
              <a:rPr b="1" lang="en-US" sz="2400"/>
              <a:t>Objects:</a:t>
            </a:r>
            <a:r>
              <a:rPr lang="en-US" sz="2400"/>
              <a:t> A, B, people, numbers, colors, wars, theories, squares, pits, wumpus, ......</a:t>
            </a:r>
            <a:endParaRPr/>
          </a:p>
          <a:p>
            <a:pPr indent="-273050" lvl="1" marL="640080" rtl="0" algn="l">
              <a:spcBef>
                <a:spcPts val="550"/>
              </a:spcBef>
              <a:spcAft>
                <a:spcPts val="0"/>
              </a:spcAft>
              <a:buSzPts val="1680"/>
              <a:buChar char="🞑"/>
            </a:pPr>
            <a:r>
              <a:rPr b="1" lang="en-US" sz="2400"/>
              <a:t>Relations:</a:t>
            </a:r>
            <a:r>
              <a:rPr lang="en-US" sz="2400"/>
              <a:t> </a:t>
            </a:r>
            <a:r>
              <a:rPr b="1" lang="en-US" sz="2400"/>
              <a:t>It can be unary relation such as:</a:t>
            </a:r>
            <a:r>
              <a:rPr lang="en-US" sz="2400"/>
              <a:t> red, round, is adjacent, </a:t>
            </a:r>
            <a:r>
              <a:rPr b="1" lang="en-US" sz="2400"/>
              <a:t>or n-any relation such as:</a:t>
            </a:r>
            <a:r>
              <a:rPr lang="en-US" sz="2400"/>
              <a:t> the sister of, brother of, has color, comes between</a:t>
            </a:r>
            <a:endParaRPr/>
          </a:p>
          <a:p>
            <a:pPr indent="-273050" lvl="1" marL="640080" rtl="0" algn="l">
              <a:spcBef>
                <a:spcPts val="550"/>
              </a:spcBef>
              <a:spcAft>
                <a:spcPts val="0"/>
              </a:spcAft>
              <a:buSzPts val="1680"/>
              <a:buChar char="🞑"/>
            </a:pPr>
            <a:r>
              <a:rPr b="1" lang="en-US" sz="2400"/>
              <a:t>Function:</a:t>
            </a:r>
            <a:r>
              <a:rPr lang="en-US" sz="2400"/>
              <a:t> Father of, best friend, third inning of, end of, ......</a:t>
            </a:r>
            <a:endParaRPr/>
          </a:p>
          <a:p>
            <a:pPr indent="-319405" lvl="0" marL="319405" rtl="0" algn="l">
              <a:spcBef>
                <a:spcPts val="700"/>
              </a:spcBef>
              <a:spcAft>
                <a:spcPts val="0"/>
              </a:spcAft>
              <a:buSzPts val="1440"/>
              <a:buChar char="◻"/>
            </a:pPr>
            <a:r>
              <a:rPr lang="en-US" sz="2400"/>
              <a:t>As a natural language, first-order logic also has two main parts:</a:t>
            </a:r>
            <a:endParaRPr/>
          </a:p>
          <a:p>
            <a:pPr indent="-273050" lvl="1" marL="640080" rtl="0" algn="l">
              <a:spcBef>
                <a:spcPts val="550"/>
              </a:spcBef>
              <a:spcAft>
                <a:spcPts val="0"/>
              </a:spcAft>
              <a:buSzPts val="1680"/>
              <a:buChar char="🞑"/>
            </a:pPr>
            <a:r>
              <a:rPr b="1" lang="en-US" sz="2400"/>
              <a:t>Syntax</a:t>
            </a:r>
            <a:endParaRPr sz="2400"/>
          </a:p>
          <a:p>
            <a:pPr indent="-273050" lvl="1" marL="640080" rtl="0" algn="l">
              <a:spcBef>
                <a:spcPts val="550"/>
              </a:spcBef>
              <a:spcAft>
                <a:spcPts val="0"/>
              </a:spcAft>
              <a:buSzPts val="1680"/>
              <a:buChar char="🞑"/>
            </a:pPr>
            <a:r>
              <a:rPr b="1" lang="en-US" sz="2400"/>
              <a:t>Semantics</a:t>
            </a:r>
            <a:endParaRPr sz="24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76"/>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First-Order Logic in Artificial intelligence</a:t>
            </a:r>
            <a:endParaRPr/>
          </a:p>
        </p:txBody>
      </p:sp>
      <p:sp>
        <p:nvSpPr>
          <p:cNvPr id="720" name="Google Shape;720;p7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721" name="Google Shape;721;p76"/>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Basic Elements of First-order logic:</a:t>
            </a:r>
            <a:endParaRPr/>
          </a:p>
          <a:p>
            <a:pPr indent="-319405" lvl="0" marL="319405" rtl="0" algn="l">
              <a:spcBef>
                <a:spcPts val="700"/>
              </a:spcBef>
              <a:spcAft>
                <a:spcPts val="0"/>
              </a:spcAft>
              <a:buSzPts val="1440"/>
              <a:buChar char="◻"/>
            </a:pPr>
            <a:r>
              <a:rPr lang="en-US" sz="2400"/>
              <a:t>Following are the basic elements of FOL syntax:</a:t>
            </a:r>
            <a:endParaRPr/>
          </a:p>
          <a:p>
            <a:pPr indent="-227965" lvl="0" marL="319405" rtl="0" algn="l">
              <a:spcBef>
                <a:spcPts val="700"/>
              </a:spcBef>
              <a:spcAft>
                <a:spcPts val="0"/>
              </a:spcAft>
              <a:buSzPts val="1440"/>
              <a:buNone/>
            </a:pPr>
            <a:r>
              <a:t/>
            </a:r>
            <a:endParaRPr sz="2400"/>
          </a:p>
        </p:txBody>
      </p:sp>
      <p:pic>
        <p:nvPicPr>
          <p:cNvPr id="722" name="Google Shape;722;p76"/>
          <p:cNvPicPr preferRelativeResize="0"/>
          <p:nvPr/>
        </p:nvPicPr>
        <p:blipFill rotWithShape="1">
          <a:blip r:embed="rId3">
            <a:alphaModFix/>
          </a:blip>
          <a:srcRect b="0" l="0" r="0" t="0"/>
          <a:stretch/>
        </p:blipFill>
        <p:spPr>
          <a:xfrm>
            <a:off x="533400" y="2819400"/>
            <a:ext cx="8185981" cy="346752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77"/>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First-Order Logic in Artificial intelligence</a:t>
            </a:r>
            <a:endParaRPr/>
          </a:p>
        </p:txBody>
      </p:sp>
      <p:sp>
        <p:nvSpPr>
          <p:cNvPr id="729" name="Google Shape;729;p7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730" name="Google Shape;730;p77"/>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First-order logic statements can be divided into two parts:</a:t>
            </a:r>
            <a:endParaRPr sz="2400"/>
          </a:p>
          <a:p>
            <a:pPr indent="-319405" lvl="0" marL="319405" rtl="0" algn="l">
              <a:spcBef>
                <a:spcPts val="700"/>
              </a:spcBef>
              <a:spcAft>
                <a:spcPts val="0"/>
              </a:spcAft>
              <a:buSzPts val="1440"/>
              <a:buChar char="◻"/>
            </a:pPr>
            <a:r>
              <a:rPr b="1" lang="en-US" sz="2400"/>
              <a:t>Subject:</a:t>
            </a:r>
            <a:r>
              <a:rPr lang="en-US" sz="2400"/>
              <a:t> Subject is the main part of the statement.</a:t>
            </a:r>
            <a:endParaRPr/>
          </a:p>
          <a:p>
            <a:pPr indent="-319405" lvl="0" marL="319405" rtl="0" algn="l">
              <a:spcBef>
                <a:spcPts val="700"/>
              </a:spcBef>
              <a:spcAft>
                <a:spcPts val="0"/>
              </a:spcAft>
              <a:buSzPts val="1440"/>
              <a:buChar char="◻"/>
            </a:pPr>
            <a:r>
              <a:rPr b="1" lang="en-US" sz="2400"/>
              <a:t>Predicate:</a:t>
            </a:r>
            <a:r>
              <a:rPr lang="en-US" sz="2400"/>
              <a:t> A predicate can be defined as a relation, which binds two atoms together in a statement.</a:t>
            </a:r>
            <a:endParaRPr/>
          </a:p>
          <a:p>
            <a:pPr indent="-319405" lvl="0" marL="319405" rtl="0" algn="l">
              <a:spcBef>
                <a:spcPts val="700"/>
              </a:spcBef>
              <a:spcAft>
                <a:spcPts val="0"/>
              </a:spcAft>
              <a:buSzPts val="1440"/>
              <a:buChar char="◻"/>
            </a:pPr>
            <a:r>
              <a:rPr b="1" lang="en-US" sz="2400"/>
              <a:t>Consider the statement: "x is an integer."</a:t>
            </a:r>
            <a:r>
              <a:rPr lang="en-US" sz="2400"/>
              <a:t>, it consists of two parts, the first part x is the subject of the statement and second part "is an integer," is known as a predicate.</a:t>
            </a:r>
            <a:endParaRPr/>
          </a:p>
          <a:p>
            <a:pPr indent="-227965" lvl="0" marL="319405" rtl="0" algn="l">
              <a:spcBef>
                <a:spcPts val="700"/>
              </a:spcBef>
              <a:spcAft>
                <a:spcPts val="0"/>
              </a:spcAft>
              <a:buSzPts val="1440"/>
              <a:buNone/>
            </a:pPr>
            <a:r>
              <a:t/>
            </a:r>
            <a:endParaRPr sz="2400"/>
          </a:p>
        </p:txBody>
      </p:sp>
      <p:pic>
        <p:nvPicPr>
          <p:cNvPr id="731" name="Google Shape;731;p77"/>
          <p:cNvPicPr preferRelativeResize="0"/>
          <p:nvPr/>
        </p:nvPicPr>
        <p:blipFill rotWithShape="1">
          <a:blip r:embed="rId3">
            <a:alphaModFix/>
          </a:blip>
          <a:srcRect b="0" l="0" r="0" t="0"/>
          <a:stretch/>
        </p:blipFill>
        <p:spPr>
          <a:xfrm>
            <a:off x="2209800" y="4724400"/>
            <a:ext cx="4068467" cy="150495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78"/>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First-Order Logic in Artificial intelligence</a:t>
            </a:r>
            <a:endParaRPr/>
          </a:p>
        </p:txBody>
      </p:sp>
      <p:sp>
        <p:nvSpPr>
          <p:cNvPr id="738" name="Google Shape;738;p7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739" name="Google Shape;739;p78"/>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Atomic sentences:</a:t>
            </a:r>
            <a:endParaRPr/>
          </a:p>
          <a:p>
            <a:pPr indent="-319405" lvl="0" marL="319405" rtl="0" algn="l">
              <a:spcBef>
                <a:spcPts val="700"/>
              </a:spcBef>
              <a:spcAft>
                <a:spcPts val="0"/>
              </a:spcAft>
              <a:buSzPts val="1440"/>
              <a:buChar char="◻"/>
            </a:pPr>
            <a:r>
              <a:rPr lang="en-US" sz="2400"/>
              <a:t>Atomic sentences are the most basic sentences of first-order logic. These sentences are formed from a predicate symbol followed by a parenthesis with a sequence of terms.</a:t>
            </a:r>
            <a:endParaRPr/>
          </a:p>
          <a:p>
            <a:pPr indent="-319405" lvl="0" marL="319405" rtl="0" algn="l">
              <a:spcBef>
                <a:spcPts val="700"/>
              </a:spcBef>
              <a:spcAft>
                <a:spcPts val="0"/>
              </a:spcAft>
              <a:buSzPts val="1440"/>
              <a:buChar char="◻"/>
            </a:pPr>
            <a:r>
              <a:rPr lang="en-US" sz="2400"/>
              <a:t>We can represent atomic sentences as </a:t>
            </a:r>
            <a:r>
              <a:rPr b="1" lang="en-US" sz="2400"/>
              <a:t>Predicate (term1, term2, ......, term n)</a:t>
            </a:r>
            <a:r>
              <a:rPr lang="en-US" sz="2400"/>
              <a:t>.</a:t>
            </a:r>
            <a:endParaRPr/>
          </a:p>
          <a:p>
            <a:pPr indent="-319405" lvl="0" marL="319405" rtl="0" algn="l">
              <a:spcBef>
                <a:spcPts val="700"/>
              </a:spcBef>
              <a:spcAft>
                <a:spcPts val="0"/>
              </a:spcAft>
              <a:buSzPts val="1440"/>
              <a:buChar char="◻"/>
            </a:pPr>
            <a:r>
              <a:rPr b="1" lang="en-US" sz="2400"/>
              <a:t>Example: Ravi and Ajay are brothers: =&gt; Brothers(Ravi, Ajay).</a:t>
            </a:r>
            <a:br>
              <a:rPr b="1" lang="en-US" sz="2400"/>
            </a:br>
            <a:r>
              <a:rPr b="1" lang="en-US" sz="2400"/>
              <a:t>                Simba is a Lion: =&gt; Lion (Simba)</a:t>
            </a:r>
            <a:r>
              <a:rPr lang="en-US" sz="2400"/>
              <a:t>.</a:t>
            </a:r>
            <a:endParaRPr/>
          </a:p>
          <a:p>
            <a:pPr indent="-319405" lvl="0" marL="319405" rtl="0" algn="l">
              <a:spcBef>
                <a:spcPts val="700"/>
              </a:spcBef>
              <a:spcAft>
                <a:spcPts val="0"/>
              </a:spcAft>
              <a:buSzPts val="1440"/>
              <a:buChar char="◻"/>
            </a:pPr>
            <a:r>
              <a:rPr lang="en-US" sz="2400"/>
              <a:t>Complex Sentences:</a:t>
            </a:r>
            <a:endParaRPr/>
          </a:p>
          <a:p>
            <a:pPr indent="-319405" lvl="0" marL="319405" rtl="0" algn="l">
              <a:spcBef>
                <a:spcPts val="700"/>
              </a:spcBef>
              <a:spcAft>
                <a:spcPts val="0"/>
              </a:spcAft>
              <a:buSzPts val="1440"/>
              <a:buChar char="◻"/>
            </a:pPr>
            <a:r>
              <a:rPr lang="en-US" sz="2400"/>
              <a:t>Complex sentences are made by combining atomic sentences using connectives.</a:t>
            </a:r>
            <a:endParaRPr/>
          </a:p>
          <a:p>
            <a:pPr indent="-227965" lvl="0" marL="319405" rtl="0" algn="l">
              <a:spcBef>
                <a:spcPts val="700"/>
              </a:spcBef>
              <a:spcAft>
                <a:spcPts val="0"/>
              </a:spcAft>
              <a:buSzPts val="1440"/>
              <a:buNone/>
            </a:pPr>
            <a:r>
              <a:t/>
            </a:r>
            <a:endParaRPr sz="24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79"/>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First-Order Logic in Artificial intelligence</a:t>
            </a:r>
            <a:endParaRPr/>
          </a:p>
        </p:txBody>
      </p:sp>
      <p:sp>
        <p:nvSpPr>
          <p:cNvPr id="746" name="Google Shape;746;p7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747" name="Google Shape;747;p79"/>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740"/>
              <a:buChar char="◻"/>
            </a:pPr>
            <a:r>
              <a:rPr lang="en-US"/>
              <a:t>Quantifiers in First-order logic:</a:t>
            </a:r>
            <a:endParaRPr/>
          </a:p>
          <a:p>
            <a:pPr indent="-319405" lvl="0" marL="319405" rtl="0" algn="l">
              <a:spcBef>
                <a:spcPts val="700"/>
              </a:spcBef>
              <a:spcAft>
                <a:spcPts val="0"/>
              </a:spcAft>
              <a:buSzPts val="1740"/>
              <a:buChar char="◻"/>
            </a:pPr>
            <a:r>
              <a:rPr lang="en-US"/>
              <a:t>A quantifier is a language element which generates quantification, and quantification specifies the quantity of specimen in the universe of discourse.</a:t>
            </a:r>
            <a:endParaRPr/>
          </a:p>
          <a:p>
            <a:pPr indent="-319405" lvl="0" marL="319405" rtl="0" algn="l">
              <a:spcBef>
                <a:spcPts val="700"/>
              </a:spcBef>
              <a:spcAft>
                <a:spcPts val="0"/>
              </a:spcAft>
              <a:buSzPts val="1740"/>
              <a:buChar char="◻"/>
            </a:pPr>
            <a:r>
              <a:rPr lang="en-US"/>
              <a:t>These are the symbols that permit to determine or identify the range and scope of the variable in the logical expression. There are two types of quantifier:</a:t>
            </a:r>
            <a:endParaRPr/>
          </a:p>
          <a:p>
            <a:pPr indent="-273050" lvl="1" marL="640080" rtl="0" algn="l">
              <a:spcBef>
                <a:spcPts val="550"/>
              </a:spcBef>
              <a:spcAft>
                <a:spcPts val="0"/>
              </a:spcAft>
              <a:buSzPts val="1820"/>
              <a:buChar char="🞑"/>
            </a:pPr>
            <a:r>
              <a:rPr b="1" lang="en-US"/>
              <a:t>Universal Quantifier, (for all, everyone, everything)</a:t>
            </a:r>
            <a:endParaRPr/>
          </a:p>
          <a:p>
            <a:pPr indent="-273050" lvl="1" marL="640080" rtl="0" algn="l">
              <a:spcBef>
                <a:spcPts val="550"/>
              </a:spcBef>
              <a:spcAft>
                <a:spcPts val="0"/>
              </a:spcAft>
              <a:buSzPts val="1820"/>
              <a:buChar char="🞑"/>
            </a:pPr>
            <a:r>
              <a:rPr b="1" lang="en-US"/>
              <a:t>Existential quantifier, (for some, at least one).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Knowledge-Based Agent</a:t>
            </a:r>
            <a:endParaRPr/>
          </a:p>
        </p:txBody>
      </p:sp>
      <p:sp>
        <p:nvSpPr>
          <p:cNvPr id="168" name="Google Shape;168;p8"/>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b="1" lang="en-US" sz="2800"/>
              <a:t>Following are three operations which are performed by KBA in order to show the intelligent behavior:</a:t>
            </a:r>
            <a:endParaRPr sz="2800"/>
          </a:p>
          <a:p>
            <a:pPr indent="-319405" lvl="0" marL="319405" rtl="0" algn="l">
              <a:spcBef>
                <a:spcPts val="700"/>
              </a:spcBef>
              <a:spcAft>
                <a:spcPts val="0"/>
              </a:spcAft>
              <a:buSzPts val="1680"/>
              <a:buChar char="◻"/>
            </a:pPr>
            <a:r>
              <a:rPr b="1" lang="en-US" sz="2800"/>
              <a:t>TELL:</a:t>
            </a:r>
            <a:r>
              <a:rPr lang="en-US" sz="2800"/>
              <a:t> This operation tells the knowledge base what it perceives from the environment.</a:t>
            </a:r>
            <a:endParaRPr/>
          </a:p>
          <a:p>
            <a:pPr indent="-319405" lvl="0" marL="319405" rtl="0" algn="l">
              <a:spcBef>
                <a:spcPts val="700"/>
              </a:spcBef>
              <a:spcAft>
                <a:spcPts val="0"/>
              </a:spcAft>
              <a:buSzPts val="1680"/>
              <a:buChar char="◻"/>
            </a:pPr>
            <a:r>
              <a:rPr b="1" lang="en-US" sz="2800"/>
              <a:t>ASK:</a:t>
            </a:r>
            <a:r>
              <a:rPr lang="en-US" sz="2800"/>
              <a:t> This operation asks the knowledge base what action it should perform.</a:t>
            </a:r>
            <a:endParaRPr/>
          </a:p>
          <a:p>
            <a:pPr indent="-319405" lvl="0" marL="319405" rtl="0" algn="l">
              <a:spcBef>
                <a:spcPts val="700"/>
              </a:spcBef>
              <a:spcAft>
                <a:spcPts val="0"/>
              </a:spcAft>
              <a:buSzPts val="1680"/>
              <a:buChar char="◻"/>
            </a:pPr>
            <a:r>
              <a:rPr b="1" lang="en-US" sz="2800"/>
              <a:t>Perform:</a:t>
            </a:r>
            <a:r>
              <a:rPr lang="en-US" sz="2800"/>
              <a:t> It performs the selected action.</a:t>
            </a:r>
            <a:endParaRPr/>
          </a:p>
        </p:txBody>
      </p:sp>
      <p:sp>
        <p:nvSpPr>
          <p:cNvPr id="169" name="Google Shape;169;p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80"/>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First-Order Logic in Artificial intelligence</a:t>
            </a:r>
            <a:endParaRPr/>
          </a:p>
        </p:txBody>
      </p:sp>
      <p:sp>
        <p:nvSpPr>
          <p:cNvPr id="754" name="Google Shape;754;p8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755" name="Google Shape;755;p80"/>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60"/>
              <a:buChar char="◻"/>
            </a:pPr>
            <a:r>
              <a:rPr lang="en-US" sz="2600"/>
              <a:t>Universal Quantifier:</a:t>
            </a:r>
            <a:endParaRPr/>
          </a:p>
          <a:p>
            <a:pPr indent="-319405" lvl="0" marL="319405" rtl="0" algn="l">
              <a:spcBef>
                <a:spcPts val="700"/>
              </a:spcBef>
              <a:spcAft>
                <a:spcPts val="0"/>
              </a:spcAft>
              <a:buSzPts val="1560"/>
              <a:buChar char="◻"/>
            </a:pPr>
            <a:r>
              <a:rPr lang="en-US" sz="2600"/>
              <a:t>Universal quantifier is a symbol of logical representation, which specifies that the statement within its range is true for everything or every instance of a particular thing.</a:t>
            </a:r>
            <a:endParaRPr/>
          </a:p>
          <a:p>
            <a:pPr indent="-319405" lvl="0" marL="319405" rtl="0" algn="l">
              <a:spcBef>
                <a:spcPts val="700"/>
              </a:spcBef>
              <a:spcAft>
                <a:spcPts val="0"/>
              </a:spcAft>
              <a:buSzPts val="1560"/>
              <a:buChar char="◻"/>
            </a:pPr>
            <a:r>
              <a:rPr lang="en-US" sz="2600"/>
              <a:t>The Universal quantifier is represented by a symbol ∀, which resembles an inverted A.</a:t>
            </a:r>
            <a:endParaRPr/>
          </a:p>
          <a:p>
            <a:pPr indent="-319405" lvl="0" marL="319405" rtl="0" algn="l">
              <a:spcBef>
                <a:spcPts val="700"/>
              </a:spcBef>
              <a:spcAft>
                <a:spcPts val="0"/>
              </a:spcAft>
              <a:buSzPts val="1560"/>
              <a:buChar char="◻"/>
            </a:pPr>
            <a:r>
              <a:rPr lang="en-US" sz="2600"/>
              <a:t>Note: In universal quantifier we use implication "→".</a:t>
            </a:r>
            <a:endParaRPr/>
          </a:p>
          <a:p>
            <a:pPr indent="-319405" lvl="0" marL="319405" rtl="0" algn="l">
              <a:spcBef>
                <a:spcPts val="700"/>
              </a:spcBef>
              <a:spcAft>
                <a:spcPts val="0"/>
              </a:spcAft>
              <a:buSzPts val="1560"/>
              <a:buChar char="◻"/>
            </a:pPr>
            <a:r>
              <a:rPr lang="en-US" sz="2600"/>
              <a:t>If x is a variable, then ∀x is read as:</a:t>
            </a:r>
            <a:endParaRPr/>
          </a:p>
          <a:p>
            <a:pPr indent="-319405" lvl="0" marL="319405" rtl="0" algn="l">
              <a:spcBef>
                <a:spcPts val="700"/>
              </a:spcBef>
              <a:spcAft>
                <a:spcPts val="0"/>
              </a:spcAft>
              <a:buSzPts val="1560"/>
              <a:buChar char="◻"/>
            </a:pPr>
            <a:r>
              <a:rPr b="1" lang="en-US" sz="2600"/>
              <a:t>For all x</a:t>
            </a:r>
            <a:endParaRPr sz="2600"/>
          </a:p>
          <a:p>
            <a:pPr indent="-319405" lvl="0" marL="319405" rtl="0" algn="l">
              <a:spcBef>
                <a:spcPts val="700"/>
              </a:spcBef>
              <a:spcAft>
                <a:spcPts val="0"/>
              </a:spcAft>
              <a:buSzPts val="1560"/>
              <a:buChar char="◻"/>
            </a:pPr>
            <a:r>
              <a:rPr b="1" lang="en-US" sz="2600"/>
              <a:t>For each x</a:t>
            </a:r>
            <a:endParaRPr sz="2600"/>
          </a:p>
          <a:p>
            <a:pPr indent="-319405" lvl="0" marL="319405" rtl="0" algn="l">
              <a:spcBef>
                <a:spcPts val="700"/>
              </a:spcBef>
              <a:spcAft>
                <a:spcPts val="0"/>
              </a:spcAft>
              <a:buSzPts val="1560"/>
              <a:buChar char="◻"/>
            </a:pPr>
            <a:r>
              <a:rPr b="1" lang="en-US" sz="2600"/>
              <a:t>For every x.</a:t>
            </a:r>
            <a:endParaRPr sz="26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81"/>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First-Order Logic in Artificial intelligence</a:t>
            </a:r>
            <a:endParaRPr/>
          </a:p>
        </p:txBody>
      </p:sp>
      <p:sp>
        <p:nvSpPr>
          <p:cNvPr id="762" name="Google Shape;762;p8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763" name="Google Shape;763;p81"/>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200"/>
              <a:buChar char="◻"/>
            </a:pPr>
            <a:r>
              <a:rPr lang="en-US" sz="2000"/>
              <a:t>Example:</a:t>
            </a:r>
            <a:endParaRPr/>
          </a:p>
          <a:p>
            <a:pPr indent="-319405" lvl="0" marL="319405" rtl="0" algn="l">
              <a:spcBef>
                <a:spcPts val="700"/>
              </a:spcBef>
              <a:spcAft>
                <a:spcPts val="0"/>
              </a:spcAft>
              <a:buSzPts val="1200"/>
              <a:buChar char="◻"/>
            </a:pPr>
            <a:r>
              <a:rPr b="1" lang="en-US" sz="2000"/>
              <a:t>All man drink coffee.</a:t>
            </a:r>
            <a:endParaRPr sz="2000"/>
          </a:p>
          <a:p>
            <a:pPr indent="-319405" lvl="0" marL="319405" rtl="0" algn="l">
              <a:spcBef>
                <a:spcPts val="700"/>
              </a:spcBef>
              <a:spcAft>
                <a:spcPts val="0"/>
              </a:spcAft>
              <a:buSzPts val="1200"/>
              <a:buChar char="◻"/>
            </a:pPr>
            <a:r>
              <a:rPr lang="en-US" sz="2000"/>
              <a:t>Let a variable x which refers to a man so all x can be represented in UOD as below:</a:t>
            </a:r>
            <a:endParaRPr/>
          </a:p>
        </p:txBody>
      </p:sp>
      <p:pic>
        <p:nvPicPr>
          <p:cNvPr id="764" name="Google Shape;764;p81"/>
          <p:cNvPicPr preferRelativeResize="0"/>
          <p:nvPr/>
        </p:nvPicPr>
        <p:blipFill rotWithShape="1">
          <a:blip r:embed="rId3">
            <a:alphaModFix/>
          </a:blip>
          <a:srcRect b="0" l="0" r="0" t="0"/>
          <a:stretch/>
        </p:blipFill>
        <p:spPr>
          <a:xfrm>
            <a:off x="152400" y="2861072"/>
            <a:ext cx="5486400" cy="3996928"/>
          </a:xfrm>
          <a:prstGeom prst="rect">
            <a:avLst/>
          </a:prstGeom>
          <a:noFill/>
          <a:ln>
            <a:noFill/>
          </a:ln>
        </p:spPr>
      </p:pic>
      <p:sp>
        <p:nvSpPr>
          <p:cNvPr id="765" name="Google Shape;765;p81"/>
          <p:cNvSpPr/>
          <p:nvPr/>
        </p:nvSpPr>
        <p:spPr>
          <a:xfrm>
            <a:off x="5791200" y="3657600"/>
            <a:ext cx="32004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wentieth Century"/>
                <a:ea typeface="Twentieth Century"/>
                <a:cs typeface="Twentieth Century"/>
                <a:sym typeface="Twentieth Century"/>
              </a:rPr>
              <a:t>∀x man(x) → drink (x, coffee).</a:t>
            </a:r>
            <a:endParaRPr sz="1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It will be read as: There are all x where x is a man who drink coffee.</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82"/>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First-Order Logic in Artificial intelligence</a:t>
            </a:r>
            <a:endParaRPr/>
          </a:p>
        </p:txBody>
      </p:sp>
      <p:sp>
        <p:nvSpPr>
          <p:cNvPr id="772" name="Google Shape;772;p8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773" name="Google Shape;773;p82"/>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380"/>
              <a:buChar char="◻"/>
            </a:pPr>
            <a:r>
              <a:rPr lang="en-US" sz="2300"/>
              <a:t>Existential Quantifier:</a:t>
            </a:r>
            <a:endParaRPr/>
          </a:p>
          <a:p>
            <a:pPr indent="-319405" lvl="0" marL="319405" rtl="0" algn="l">
              <a:spcBef>
                <a:spcPts val="700"/>
              </a:spcBef>
              <a:spcAft>
                <a:spcPts val="0"/>
              </a:spcAft>
              <a:buSzPts val="1380"/>
              <a:buChar char="◻"/>
            </a:pPr>
            <a:r>
              <a:rPr lang="en-US" sz="2300"/>
              <a:t>Existential quantifiers are the type of quantifiers, which express that the statement within its scope is true for at least one instance of something.</a:t>
            </a:r>
            <a:endParaRPr/>
          </a:p>
          <a:p>
            <a:pPr indent="-319405" lvl="0" marL="319405" rtl="0" algn="l">
              <a:spcBef>
                <a:spcPts val="700"/>
              </a:spcBef>
              <a:spcAft>
                <a:spcPts val="0"/>
              </a:spcAft>
              <a:buSzPts val="1380"/>
              <a:buChar char="◻"/>
            </a:pPr>
            <a:r>
              <a:rPr lang="en-US" sz="2300"/>
              <a:t>It is denoted by the logical operator ∃, which resembles as inverted E. When it is used with a predicate variable then it is called as an existential quantifier.</a:t>
            </a:r>
            <a:endParaRPr/>
          </a:p>
          <a:p>
            <a:pPr indent="-319405" lvl="0" marL="319405" rtl="0" algn="l">
              <a:spcBef>
                <a:spcPts val="700"/>
              </a:spcBef>
              <a:spcAft>
                <a:spcPts val="0"/>
              </a:spcAft>
              <a:buSzPts val="1380"/>
              <a:buChar char="◻"/>
            </a:pPr>
            <a:r>
              <a:rPr lang="en-US" sz="2300"/>
              <a:t>Note: In Existential quantifier we always use AND or Conjunction symbol (∧).</a:t>
            </a:r>
            <a:endParaRPr/>
          </a:p>
          <a:p>
            <a:pPr indent="-319405" lvl="0" marL="319405" rtl="0" algn="l">
              <a:spcBef>
                <a:spcPts val="700"/>
              </a:spcBef>
              <a:spcAft>
                <a:spcPts val="0"/>
              </a:spcAft>
              <a:buSzPts val="1380"/>
              <a:buChar char="◻"/>
            </a:pPr>
            <a:r>
              <a:rPr lang="en-US" sz="2300"/>
              <a:t>If x is a variable, then existential quantifier will be ∃x or ∃(x). And it will be read as:</a:t>
            </a:r>
            <a:endParaRPr/>
          </a:p>
          <a:p>
            <a:pPr indent="-319405" lvl="0" marL="319405" rtl="0" algn="l">
              <a:spcBef>
                <a:spcPts val="700"/>
              </a:spcBef>
              <a:spcAft>
                <a:spcPts val="0"/>
              </a:spcAft>
              <a:buSzPts val="1380"/>
              <a:buChar char="◻"/>
            </a:pPr>
            <a:r>
              <a:rPr b="1" lang="en-US" sz="2300"/>
              <a:t>There exists a 'x.'</a:t>
            </a:r>
            <a:endParaRPr sz="2300"/>
          </a:p>
          <a:p>
            <a:pPr indent="-319405" lvl="0" marL="319405" rtl="0" algn="l">
              <a:spcBef>
                <a:spcPts val="700"/>
              </a:spcBef>
              <a:spcAft>
                <a:spcPts val="0"/>
              </a:spcAft>
              <a:buSzPts val="1380"/>
              <a:buChar char="◻"/>
            </a:pPr>
            <a:r>
              <a:rPr b="1" lang="en-US" sz="2300"/>
              <a:t>For some 'x.'</a:t>
            </a:r>
            <a:endParaRPr sz="2300"/>
          </a:p>
          <a:p>
            <a:pPr indent="-319405" lvl="0" marL="319405" rtl="0" algn="l">
              <a:spcBef>
                <a:spcPts val="700"/>
              </a:spcBef>
              <a:spcAft>
                <a:spcPts val="0"/>
              </a:spcAft>
              <a:buSzPts val="1380"/>
              <a:buChar char="◻"/>
            </a:pPr>
            <a:r>
              <a:rPr b="1" lang="en-US" sz="2300"/>
              <a:t>For at least one 'x.'</a:t>
            </a:r>
            <a:endParaRPr sz="2300"/>
          </a:p>
          <a:p>
            <a:pPr indent="-231775" lvl="0" marL="319405" rtl="0" algn="l">
              <a:spcBef>
                <a:spcPts val="700"/>
              </a:spcBef>
              <a:spcAft>
                <a:spcPts val="0"/>
              </a:spcAft>
              <a:buSzPts val="1380"/>
              <a:buNone/>
            </a:pPr>
            <a:r>
              <a:t/>
            </a:r>
            <a:endParaRPr sz="23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83"/>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First-Order Logic in Artificial intelligence</a:t>
            </a:r>
            <a:endParaRPr/>
          </a:p>
        </p:txBody>
      </p:sp>
      <p:sp>
        <p:nvSpPr>
          <p:cNvPr id="780" name="Google Shape;780;p8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781" name="Google Shape;781;p83"/>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Example:</a:t>
            </a:r>
            <a:endParaRPr/>
          </a:p>
          <a:p>
            <a:pPr indent="-319405" lvl="0" marL="319405" rtl="0" algn="l">
              <a:spcBef>
                <a:spcPts val="700"/>
              </a:spcBef>
              <a:spcAft>
                <a:spcPts val="0"/>
              </a:spcAft>
              <a:buSzPts val="1440"/>
              <a:buChar char="◻"/>
            </a:pPr>
            <a:r>
              <a:rPr b="1" lang="en-US" sz="2400"/>
              <a:t>Some boys are intelligent.</a:t>
            </a:r>
            <a:endParaRPr/>
          </a:p>
          <a:p>
            <a:pPr indent="-227965" lvl="0" marL="319405" rtl="0" algn="l">
              <a:spcBef>
                <a:spcPts val="700"/>
              </a:spcBef>
              <a:spcAft>
                <a:spcPts val="0"/>
              </a:spcAft>
              <a:buSzPts val="1440"/>
              <a:buNone/>
            </a:pPr>
            <a:r>
              <a:t/>
            </a:r>
            <a:endParaRPr sz="2400"/>
          </a:p>
        </p:txBody>
      </p:sp>
      <p:pic>
        <p:nvPicPr>
          <p:cNvPr id="782" name="Google Shape;782;p83"/>
          <p:cNvPicPr preferRelativeResize="0"/>
          <p:nvPr/>
        </p:nvPicPr>
        <p:blipFill rotWithShape="1">
          <a:blip r:embed="rId3">
            <a:alphaModFix/>
          </a:blip>
          <a:srcRect b="0" l="0" r="0" t="0"/>
          <a:stretch/>
        </p:blipFill>
        <p:spPr>
          <a:xfrm>
            <a:off x="235470" y="2743200"/>
            <a:ext cx="5829300" cy="3690107"/>
          </a:xfrm>
          <a:prstGeom prst="rect">
            <a:avLst/>
          </a:prstGeom>
          <a:noFill/>
          <a:ln>
            <a:noFill/>
          </a:ln>
        </p:spPr>
      </p:pic>
      <p:sp>
        <p:nvSpPr>
          <p:cNvPr id="783" name="Google Shape;783;p83"/>
          <p:cNvSpPr/>
          <p:nvPr/>
        </p:nvSpPr>
        <p:spPr>
          <a:xfrm>
            <a:off x="5943600" y="2895600"/>
            <a:ext cx="3048000"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rgbClr val="333333"/>
                </a:solidFill>
                <a:latin typeface="Inter"/>
                <a:ea typeface="Inter"/>
                <a:cs typeface="Inter"/>
                <a:sym typeface="Inter"/>
              </a:rPr>
              <a:t>∃x: boys(x) ∧ intelligent(x)</a:t>
            </a:r>
            <a:endParaRPr sz="1800">
              <a:solidFill>
                <a:srgbClr val="333333"/>
              </a:solidFill>
              <a:latin typeface="Inter"/>
              <a:ea typeface="Inter"/>
              <a:cs typeface="Inter"/>
              <a:sym typeface="Inter"/>
            </a:endParaRPr>
          </a:p>
          <a:p>
            <a:pPr indent="0" lvl="0" marL="0" marR="0" rtl="0" algn="just">
              <a:spcBef>
                <a:spcPts val="0"/>
              </a:spcBef>
              <a:spcAft>
                <a:spcPts val="0"/>
              </a:spcAft>
              <a:buNone/>
            </a:pPr>
            <a:r>
              <a:rPr lang="en-US" sz="1800">
                <a:solidFill>
                  <a:srgbClr val="333333"/>
                </a:solidFill>
                <a:latin typeface="Inter"/>
                <a:ea typeface="Inter"/>
                <a:cs typeface="Inter"/>
                <a:sym typeface="Inter"/>
              </a:rPr>
              <a:t>It will be read as: There are some x where x is a boy who is intelligent.</a:t>
            </a:r>
            <a:endParaRPr b="0" i="0" sz="1800">
              <a:solidFill>
                <a:srgbClr val="333333"/>
              </a:solidFill>
              <a:latin typeface="Inter"/>
              <a:ea typeface="Inter"/>
              <a:cs typeface="Inter"/>
              <a:sym typeface="Inte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84"/>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First-Order Logic in Artificial intelligence</a:t>
            </a:r>
            <a:endParaRPr/>
          </a:p>
        </p:txBody>
      </p:sp>
      <p:sp>
        <p:nvSpPr>
          <p:cNvPr id="790" name="Google Shape;790;p8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791" name="Google Shape;791;p84"/>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Points to remember:</a:t>
            </a:r>
            <a:endParaRPr/>
          </a:p>
          <a:p>
            <a:pPr indent="-319405" lvl="0" marL="319405" rtl="0" algn="l">
              <a:spcBef>
                <a:spcPts val="700"/>
              </a:spcBef>
              <a:spcAft>
                <a:spcPts val="0"/>
              </a:spcAft>
              <a:buSzPts val="1440"/>
              <a:buChar char="◻"/>
            </a:pPr>
            <a:r>
              <a:rPr lang="en-US" sz="2400"/>
              <a:t>The main connective for universal quantifier </a:t>
            </a:r>
            <a:r>
              <a:rPr b="1" lang="en-US" sz="2400"/>
              <a:t>∀</a:t>
            </a:r>
            <a:r>
              <a:rPr lang="en-US" sz="2400"/>
              <a:t> is implication </a:t>
            </a:r>
            <a:r>
              <a:rPr b="1" lang="en-US" sz="2400"/>
              <a:t>→</a:t>
            </a:r>
            <a:r>
              <a:rPr lang="en-US" sz="2400"/>
              <a:t>.</a:t>
            </a:r>
            <a:endParaRPr/>
          </a:p>
          <a:p>
            <a:pPr indent="-319405" lvl="0" marL="319405" rtl="0" algn="l">
              <a:spcBef>
                <a:spcPts val="700"/>
              </a:spcBef>
              <a:spcAft>
                <a:spcPts val="0"/>
              </a:spcAft>
              <a:buSzPts val="1440"/>
              <a:buChar char="◻"/>
            </a:pPr>
            <a:r>
              <a:rPr lang="en-US" sz="2400"/>
              <a:t>The main connective for existential quantifier </a:t>
            </a:r>
            <a:r>
              <a:rPr b="1" lang="en-US" sz="2400"/>
              <a:t>∃</a:t>
            </a:r>
            <a:r>
              <a:rPr lang="en-US" sz="2400"/>
              <a:t> is and </a:t>
            </a:r>
            <a:r>
              <a:rPr b="1" lang="en-US" sz="2400"/>
              <a:t>∧</a:t>
            </a:r>
            <a:r>
              <a:rPr lang="en-US" sz="2400"/>
              <a:t>.</a:t>
            </a:r>
            <a:endParaRPr/>
          </a:p>
          <a:p>
            <a:pPr indent="-319405" lvl="0" marL="319405" rtl="0" algn="l">
              <a:spcBef>
                <a:spcPts val="700"/>
              </a:spcBef>
              <a:spcAft>
                <a:spcPts val="0"/>
              </a:spcAft>
              <a:buSzPts val="1440"/>
              <a:buChar char="◻"/>
            </a:pPr>
            <a:r>
              <a:rPr lang="en-US" sz="2400"/>
              <a:t>Properties of Quantifiers:</a:t>
            </a:r>
            <a:endParaRPr/>
          </a:p>
          <a:p>
            <a:pPr indent="-319405" lvl="0" marL="319405" rtl="0" algn="l">
              <a:spcBef>
                <a:spcPts val="700"/>
              </a:spcBef>
              <a:spcAft>
                <a:spcPts val="0"/>
              </a:spcAft>
              <a:buSzPts val="1440"/>
              <a:buChar char="◻"/>
            </a:pPr>
            <a:r>
              <a:rPr lang="en-US" sz="2400"/>
              <a:t>In universal quantifier, ∀x∀y is similar to ∀y∀x.</a:t>
            </a:r>
            <a:endParaRPr/>
          </a:p>
          <a:p>
            <a:pPr indent="-319405" lvl="0" marL="319405" rtl="0" algn="l">
              <a:spcBef>
                <a:spcPts val="700"/>
              </a:spcBef>
              <a:spcAft>
                <a:spcPts val="0"/>
              </a:spcAft>
              <a:buSzPts val="1440"/>
              <a:buChar char="◻"/>
            </a:pPr>
            <a:r>
              <a:rPr lang="en-US" sz="2400"/>
              <a:t>In Existential quantifier, ∃x∃y is similar to ∃y∃x.</a:t>
            </a:r>
            <a:endParaRPr/>
          </a:p>
          <a:p>
            <a:pPr indent="-319405" lvl="0" marL="319405" rtl="0" algn="l">
              <a:spcBef>
                <a:spcPts val="700"/>
              </a:spcBef>
              <a:spcAft>
                <a:spcPts val="0"/>
              </a:spcAft>
              <a:buSzPts val="1440"/>
              <a:buChar char="◻"/>
            </a:pPr>
            <a:r>
              <a:rPr lang="en-US" sz="2400"/>
              <a:t>∃x∀y is not similar to ∀y∃x.</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85"/>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First-Order Logic in Artificial intelligence</a:t>
            </a:r>
            <a:endParaRPr/>
          </a:p>
        </p:txBody>
      </p:sp>
      <p:sp>
        <p:nvSpPr>
          <p:cNvPr id="798" name="Google Shape;798;p8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799" name="Google Shape;799;p85"/>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Some Examples of FOL using quantifier:</a:t>
            </a:r>
            <a:endParaRPr/>
          </a:p>
          <a:p>
            <a:pPr indent="-319405" lvl="0" marL="319405" rtl="0" algn="l">
              <a:spcBef>
                <a:spcPts val="700"/>
              </a:spcBef>
              <a:spcAft>
                <a:spcPts val="0"/>
              </a:spcAft>
              <a:buSzPts val="1440"/>
              <a:buChar char="◻"/>
            </a:pPr>
            <a:r>
              <a:rPr b="1" lang="en-US" sz="2400"/>
              <a:t>1. All birds fly.</a:t>
            </a:r>
            <a:br>
              <a:rPr lang="en-US" sz="2400"/>
            </a:br>
            <a:r>
              <a:rPr lang="en-US" sz="2400"/>
              <a:t>In this question the predicate is "</a:t>
            </a:r>
            <a:r>
              <a:rPr b="1" lang="en-US" sz="2400"/>
              <a:t>fly(bird)</a:t>
            </a:r>
            <a:r>
              <a:rPr lang="en-US" sz="2400"/>
              <a:t>."</a:t>
            </a:r>
            <a:br>
              <a:rPr lang="en-US" sz="2400"/>
            </a:br>
            <a:r>
              <a:rPr lang="en-US" sz="2400"/>
              <a:t>And since there are all birds who fly so it will be represented as follows.</a:t>
            </a:r>
            <a:br>
              <a:rPr lang="en-US" sz="2400"/>
            </a:br>
            <a:r>
              <a:rPr lang="en-US" sz="2400"/>
              <a:t>              </a:t>
            </a:r>
            <a:r>
              <a:rPr b="1" lang="en-US" sz="2400"/>
              <a:t>∀x bird(x) →fly(x)</a:t>
            </a:r>
            <a:r>
              <a:rPr lang="en-US" sz="2400"/>
              <a:t>.</a:t>
            </a:r>
            <a:endParaRPr/>
          </a:p>
          <a:p>
            <a:pPr indent="-319405" lvl="0" marL="319405" rtl="0" algn="l">
              <a:spcBef>
                <a:spcPts val="700"/>
              </a:spcBef>
              <a:spcAft>
                <a:spcPts val="0"/>
              </a:spcAft>
              <a:buSzPts val="1440"/>
              <a:buChar char="◻"/>
            </a:pPr>
            <a:r>
              <a:rPr b="1" lang="en-US" sz="2400"/>
              <a:t>2. Every man respects his parent.</a:t>
            </a:r>
            <a:br>
              <a:rPr lang="en-US" sz="2400"/>
            </a:br>
            <a:r>
              <a:rPr lang="en-US" sz="2400"/>
              <a:t>In this question, the predicate is "</a:t>
            </a:r>
            <a:r>
              <a:rPr b="1" lang="en-US" sz="2400"/>
              <a:t>respect(x, y)," where x=man, and y= parent</a:t>
            </a:r>
            <a:r>
              <a:rPr lang="en-US" sz="2400"/>
              <a:t>.</a:t>
            </a:r>
            <a:br>
              <a:rPr lang="en-US" sz="2400"/>
            </a:br>
            <a:r>
              <a:rPr lang="en-US" sz="2400"/>
              <a:t>Since there is every man so will use ∀, and it will be represented as follows:</a:t>
            </a:r>
            <a:br>
              <a:rPr lang="en-US" sz="2400"/>
            </a:br>
            <a:r>
              <a:rPr lang="en-US" sz="2400"/>
              <a:t>              </a:t>
            </a:r>
            <a:r>
              <a:rPr b="1" lang="en-US" sz="2400"/>
              <a:t>∀x man(x) → respects (x, parent)</a:t>
            </a:r>
            <a:r>
              <a:rPr lang="en-US" sz="2400"/>
              <a:t>.</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86"/>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First-Order Logic in Artificial intelligence</a:t>
            </a:r>
            <a:endParaRPr/>
          </a:p>
        </p:txBody>
      </p:sp>
      <p:sp>
        <p:nvSpPr>
          <p:cNvPr id="806" name="Google Shape;806;p8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807" name="Google Shape;807;p86"/>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3. Some boys play cricket.</a:t>
            </a:r>
            <a:br>
              <a:rPr lang="en-US" sz="2400"/>
            </a:br>
            <a:r>
              <a:rPr lang="en-US" sz="2400"/>
              <a:t>In this question, the predicate is "</a:t>
            </a:r>
            <a:r>
              <a:rPr b="1" lang="en-US" sz="2400"/>
              <a:t>play(x, y)</a:t>
            </a:r>
            <a:r>
              <a:rPr lang="en-US" sz="2400"/>
              <a:t>," where x= boys, and y= game. Since there are some boys so we will use </a:t>
            </a:r>
            <a:r>
              <a:rPr b="1" lang="en-US" sz="2400"/>
              <a:t>∃, and it will be represented as</a:t>
            </a:r>
            <a:r>
              <a:rPr lang="en-US" sz="2400"/>
              <a:t>:</a:t>
            </a:r>
            <a:br>
              <a:rPr lang="en-US" sz="2400"/>
            </a:br>
            <a:r>
              <a:rPr lang="en-US" sz="2400"/>
              <a:t>              </a:t>
            </a:r>
            <a:r>
              <a:rPr b="1" lang="en-US" sz="2400"/>
              <a:t>∃x boys(x) ∧ play(x, cricket)</a:t>
            </a:r>
            <a:r>
              <a:rPr lang="en-US" sz="2400"/>
              <a:t>.</a:t>
            </a:r>
            <a:endParaRPr/>
          </a:p>
          <a:p>
            <a:pPr indent="-319405" lvl="0" marL="319405" rtl="0" algn="l">
              <a:spcBef>
                <a:spcPts val="700"/>
              </a:spcBef>
              <a:spcAft>
                <a:spcPts val="0"/>
              </a:spcAft>
              <a:buSzPts val="1440"/>
              <a:buChar char="◻"/>
            </a:pPr>
            <a:r>
              <a:rPr b="1" lang="en-US" sz="2400"/>
              <a:t>4. Not all students like both Mathematics and Science.</a:t>
            </a:r>
            <a:br>
              <a:rPr lang="en-US" sz="2400"/>
            </a:br>
            <a:r>
              <a:rPr lang="en-US" sz="2400"/>
              <a:t>In this question, the predicate is "</a:t>
            </a:r>
            <a:r>
              <a:rPr b="1" lang="en-US" sz="2400"/>
              <a:t>like(x, y)," where x= student, and y= subject</a:t>
            </a:r>
            <a:r>
              <a:rPr lang="en-US" sz="2400"/>
              <a:t>.</a:t>
            </a:r>
            <a:br>
              <a:rPr lang="en-US" sz="2400"/>
            </a:br>
            <a:r>
              <a:rPr lang="en-US" sz="2400"/>
              <a:t>Since there are not all students, so we will use </a:t>
            </a:r>
            <a:r>
              <a:rPr b="1" lang="en-US" sz="2400"/>
              <a:t>∀ with negation, so</a:t>
            </a:r>
            <a:r>
              <a:rPr lang="en-US" sz="2400"/>
              <a:t> following representation for this:</a:t>
            </a:r>
            <a:br>
              <a:rPr lang="en-US" sz="2400"/>
            </a:br>
            <a:r>
              <a:rPr lang="en-US" sz="2400"/>
              <a:t>              </a:t>
            </a:r>
            <a:r>
              <a:rPr b="1" lang="en-US" sz="2400"/>
              <a:t>¬∀ (x) [ student(x) → like(x, Mathematics) ∧ like(x, Science)].</a:t>
            </a:r>
            <a:endParaRPr sz="24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87"/>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Unification</a:t>
            </a:r>
            <a:endParaRPr/>
          </a:p>
        </p:txBody>
      </p:sp>
      <p:sp>
        <p:nvSpPr>
          <p:cNvPr id="814" name="Google Shape;814;p8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815" name="Google Shape;815;p87"/>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What is Unification?</a:t>
            </a:r>
            <a:endParaRPr/>
          </a:p>
          <a:p>
            <a:pPr indent="-319405" lvl="0" marL="319405" rtl="0" algn="l">
              <a:spcBef>
                <a:spcPts val="700"/>
              </a:spcBef>
              <a:spcAft>
                <a:spcPts val="0"/>
              </a:spcAft>
              <a:buSzPts val="1440"/>
              <a:buChar char="◻"/>
            </a:pPr>
            <a:r>
              <a:rPr lang="en-US" sz="2400"/>
              <a:t>Unification is a process of making two different logical atomic expressions identical by finding a substitution. Unification depends on the substitution process.</a:t>
            </a:r>
            <a:endParaRPr/>
          </a:p>
          <a:p>
            <a:pPr indent="-319405" lvl="0" marL="319405" rtl="0" algn="l">
              <a:spcBef>
                <a:spcPts val="700"/>
              </a:spcBef>
              <a:spcAft>
                <a:spcPts val="0"/>
              </a:spcAft>
              <a:buSzPts val="1440"/>
              <a:buChar char="◻"/>
            </a:pPr>
            <a:r>
              <a:rPr lang="en-US" sz="2400"/>
              <a:t>It takes two literals as input and makes them identical using substitution.</a:t>
            </a:r>
            <a:endParaRPr/>
          </a:p>
          <a:p>
            <a:pPr indent="-319405" lvl="0" marL="319405" rtl="0" algn="l">
              <a:spcBef>
                <a:spcPts val="700"/>
              </a:spcBef>
              <a:spcAft>
                <a:spcPts val="0"/>
              </a:spcAft>
              <a:buSzPts val="1440"/>
              <a:buChar char="◻"/>
            </a:pPr>
            <a:r>
              <a:rPr lang="en-US" sz="2400"/>
              <a:t>Let Ψ</a:t>
            </a:r>
            <a:r>
              <a:rPr baseline="-25000" lang="en-US" sz="2400"/>
              <a:t>1</a:t>
            </a:r>
            <a:r>
              <a:rPr lang="en-US" sz="2400"/>
              <a:t> and Ψ</a:t>
            </a:r>
            <a:r>
              <a:rPr baseline="-25000" lang="en-US" sz="2400"/>
              <a:t>2</a:t>
            </a:r>
            <a:r>
              <a:rPr lang="en-US" sz="2400"/>
              <a:t> be two atomic sentences and 𝜎 be a unifier such that, </a:t>
            </a:r>
            <a:r>
              <a:rPr b="1" lang="en-US" sz="2400"/>
              <a:t>Ψ</a:t>
            </a:r>
            <a:r>
              <a:rPr b="1" baseline="-25000" lang="en-US" sz="2400"/>
              <a:t>1</a:t>
            </a:r>
            <a:r>
              <a:rPr b="1" lang="en-US" sz="2400"/>
              <a:t>𝜎 = Ψ</a:t>
            </a:r>
            <a:r>
              <a:rPr b="1" baseline="-25000" lang="en-US" sz="2400"/>
              <a:t>2</a:t>
            </a:r>
            <a:r>
              <a:rPr b="1" lang="en-US" sz="2400"/>
              <a:t>𝜎</a:t>
            </a:r>
            <a:r>
              <a:rPr lang="en-US" sz="2400"/>
              <a:t>, then it can be expressed as </a:t>
            </a:r>
            <a:r>
              <a:rPr b="1" lang="en-US" sz="2400"/>
              <a:t>UNIFY(Ψ</a:t>
            </a:r>
            <a:r>
              <a:rPr b="1" baseline="-25000" lang="en-US" sz="2400"/>
              <a:t>1</a:t>
            </a:r>
            <a:r>
              <a:rPr b="1" lang="en-US" sz="2400"/>
              <a:t>, Ψ</a:t>
            </a:r>
            <a:r>
              <a:rPr b="1" baseline="-25000" lang="en-US" sz="2400"/>
              <a:t>2</a:t>
            </a:r>
            <a:r>
              <a:rPr b="1" lang="en-US" sz="2400"/>
              <a:t>)</a:t>
            </a:r>
            <a:r>
              <a:rPr lang="en-US" sz="2400"/>
              <a:t>.</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88"/>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Unification</a:t>
            </a:r>
            <a:endParaRPr/>
          </a:p>
        </p:txBody>
      </p:sp>
      <p:sp>
        <p:nvSpPr>
          <p:cNvPr id="822" name="Google Shape;822;p8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823" name="Google Shape;823;p88"/>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Example: Find the MGU for Unify{King(x), King(John)}</a:t>
            </a:r>
            <a:endParaRPr sz="2400"/>
          </a:p>
          <a:p>
            <a:pPr indent="-319405" lvl="0" marL="319405" rtl="0" algn="l">
              <a:spcBef>
                <a:spcPts val="700"/>
              </a:spcBef>
              <a:spcAft>
                <a:spcPts val="0"/>
              </a:spcAft>
              <a:buSzPts val="1440"/>
              <a:buChar char="◻"/>
            </a:pPr>
            <a:r>
              <a:rPr lang="en-US" sz="2400"/>
              <a:t>Let Ψ</a:t>
            </a:r>
            <a:r>
              <a:rPr baseline="-25000" lang="en-US" sz="2400"/>
              <a:t>1</a:t>
            </a:r>
            <a:r>
              <a:rPr lang="en-US" sz="2400"/>
              <a:t> = King(x), Ψ</a:t>
            </a:r>
            <a:r>
              <a:rPr baseline="-25000" lang="en-US" sz="2400"/>
              <a:t>2</a:t>
            </a:r>
            <a:r>
              <a:rPr lang="en-US" sz="2400"/>
              <a:t> = King(John),</a:t>
            </a:r>
            <a:endParaRPr/>
          </a:p>
          <a:p>
            <a:pPr indent="-319405" lvl="0" marL="319405" rtl="0" algn="l">
              <a:spcBef>
                <a:spcPts val="700"/>
              </a:spcBef>
              <a:spcAft>
                <a:spcPts val="0"/>
              </a:spcAft>
              <a:buSzPts val="1440"/>
              <a:buChar char="◻"/>
            </a:pPr>
            <a:r>
              <a:rPr b="1" lang="en-US" sz="2400"/>
              <a:t>Substitution θ = {John/x}</a:t>
            </a:r>
            <a:r>
              <a:rPr lang="en-US" sz="2400"/>
              <a:t> is a unifier for these atoms and applying this substitution, and both expressions will be identical.</a:t>
            </a:r>
            <a:endParaRPr/>
          </a:p>
          <a:p>
            <a:pPr indent="-319405" lvl="0" marL="319405" rtl="0" algn="l">
              <a:spcBef>
                <a:spcPts val="700"/>
              </a:spcBef>
              <a:spcAft>
                <a:spcPts val="0"/>
              </a:spcAft>
              <a:buSzPts val="1440"/>
              <a:buChar char="◻"/>
            </a:pPr>
            <a:r>
              <a:rPr lang="en-US" sz="2400"/>
              <a:t>The UNIFY algorithm is used for unification, which takes two atomic sentences and returns a unifier for those sentences (If any exist).</a:t>
            </a:r>
            <a:endParaRPr/>
          </a:p>
          <a:p>
            <a:pPr indent="-319405" lvl="0" marL="319405" rtl="0" algn="l">
              <a:spcBef>
                <a:spcPts val="700"/>
              </a:spcBef>
              <a:spcAft>
                <a:spcPts val="0"/>
              </a:spcAft>
              <a:buSzPts val="1440"/>
              <a:buChar char="◻"/>
            </a:pPr>
            <a:r>
              <a:rPr lang="en-US" sz="2400"/>
              <a:t>Unification is a key component of all first-order inference algorithms.</a:t>
            </a:r>
            <a:endParaRPr/>
          </a:p>
          <a:p>
            <a:pPr indent="-319405" lvl="0" marL="319405" rtl="0" algn="l">
              <a:spcBef>
                <a:spcPts val="700"/>
              </a:spcBef>
              <a:spcAft>
                <a:spcPts val="0"/>
              </a:spcAft>
              <a:buSzPts val="1440"/>
              <a:buChar char="◻"/>
            </a:pPr>
            <a:r>
              <a:rPr lang="en-US" sz="2400"/>
              <a:t>It returns fail if the expressions do not match with each other.</a:t>
            </a:r>
            <a:endParaRPr/>
          </a:p>
          <a:p>
            <a:pPr indent="-319405" lvl="0" marL="319405" rtl="0" algn="l">
              <a:spcBef>
                <a:spcPts val="700"/>
              </a:spcBef>
              <a:spcAft>
                <a:spcPts val="0"/>
              </a:spcAft>
              <a:buSzPts val="1440"/>
              <a:buChar char="◻"/>
            </a:pPr>
            <a:r>
              <a:rPr lang="en-US" sz="2400"/>
              <a:t>The substitution variables are called Most General Unifier or MGU.</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89"/>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Unification</a:t>
            </a:r>
            <a:endParaRPr/>
          </a:p>
        </p:txBody>
      </p:sp>
      <p:sp>
        <p:nvSpPr>
          <p:cNvPr id="830" name="Google Shape;830;p8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831" name="Google Shape;831;p89"/>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E.g.</a:t>
            </a:r>
            <a:r>
              <a:rPr lang="en-US" sz="2400"/>
              <a:t> Let's say there are two different expressions, </a:t>
            </a:r>
            <a:r>
              <a:rPr b="1" lang="en-US" sz="2400"/>
              <a:t>P(x, y), and P(a, f(z))</a:t>
            </a:r>
            <a:r>
              <a:rPr lang="en-US" sz="2400"/>
              <a:t>.</a:t>
            </a:r>
            <a:endParaRPr/>
          </a:p>
          <a:p>
            <a:pPr indent="-319405" lvl="0" marL="319405" rtl="0" algn="l">
              <a:spcBef>
                <a:spcPts val="700"/>
              </a:spcBef>
              <a:spcAft>
                <a:spcPts val="0"/>
              </a:spcAft>
              <a:buSzPts val="1440"/>
              <a:buChar char="◻"/>
            </a:pPr>
            <a:r>
              <a:rPr lang="en-US" sz="2400"/>
              <a:t>In this example, we need to make both above statements identical to each other. For this, we will perform the substitution.</a:t>
            </a:r>
            <a:endParaRPr/>
          </a:p>
          <a:p>
            <a:pPr indent="-319405" lvl="0" marL="319405" rtl="0" algn="l">
              <a:spcBef>
                <a:spcPts val="700"/>
              </a:spcBef>
              <a:spcAft>
                <a:spcPts val="0"/>
              </a:spcAft>
              <a:buSzPts val="1440"/>
              <a:buChar char="◻"/>
            </a:pPr>
            <a:r>
              <a:rPr lang="en-US" sz="2400"/>
              <a:t> P(x, y)......... (i)</a:t>
            </a:r>
            <a:br>
              <a:rPr lang="en-US" sz="2400"/>
            </a:br>
            <a:r>
              <a:rPr lang="en-US" sz="2400"/>
              <a:t>            P(a, f(z))......... (ii)</a:t>
            </a:r>
            <a:endParaRPr/>
          </a:p>
          <a:p>
            <a:pPr indent="-319405" lvl="0" marL="319405" rtl="0" algn="l">
              <a:spcBef>
                <a:spcPts val="700"/>
              </a:spcBef>
              <a:spcAft>
                <a:spcPts val="0"/>
              </a:spcAft>
              <a:buSzPts val="1440"/>
              <a:buChar char="◻"/>
            </a:pPr>
            <a:r>
              <a:rPr lang="en-US" sz="2400"/>
              <a:t>Substitute x with a, and y with f(z) in the first expression, and it will be represented as </a:t>
            </a:r>
            <a:r>
              <a:rPr b="1" lang="en-US" sz="2400"/>
              <a:t>a/x</a:t>
            </a:r>
            <a:r>
              <a:rPr lang="en-US" sz="2400"/>
              <a:t> and f(z)/y.</a:t>
            </a:r>
            <a:endParaRPr/>
          </a:p>
          <a:p>
            <a:pPr indent="-319405" lvl="0" marL="319405" rtl="0" algn="l">
              <a:spcBef>
                <a:spcPts val="700"/>
              </a:spcBef>
              <a:spcAft>
                <a:spcPts val="0"/>
              </a:spcAft>
              <a:buSzPts val="1440"/>
              <a:buChar char="◻"/>
            </a:pPr>
            <a:r>
              <a:rPr lang="en-US" sz="2400"/>
              <a:t>With both the substitutions, the first expression will be identical to the second expression and the substitution set will be: </a:t>
            </a:r>
            <a:r>
              <a:rPr b="1" lang="en-US" sz="2400"/>
              <a:t>[a/x, f(z)/y]</a:t>
            </a:r>
            <a:r>
              <a:rPr lang="en-US" sz="2400"/>
              <a:t>.</a:t>
            </a:r>
            <a:endParaRPr/>
          </a:p>
          <a:p>
            <a:pPr indent="-227965" lvl="0" marL="319405" rtl="0" algn="l">
              <a:spcBef>
                <a:spcPts val="700"/>
              </a:spcBef>
              <a:spcAft>
                <a:spcPts val="0"/>
              </a:spcAft>
              <a:buSzPts val="1440"/>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Knowledge-Based Agent</a:t>
            </a:r>
            <a:endParaRPr/>
          </a:p>
        </p:txBody>
      </p:sp>
      <p:sp>
        <p:nvSpPr>
          <p:cNvPr id="176" name="Google Shape;176;p9"/>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lang="en-US" sz="2800"/>
              <a:t>Following is the structure outline of a generic knowledge-based agents program:</a:t>
            </a:r>
            <a:endParaRPr/>
          </a:p>
          <a:p>
            <a:pPr indent="-319405" lvl="0" marL="319405" rtl="0" algn="l">
              <a:spcBef>
                <a:spcPts val="700"/>
              </a:spcBef>
              <a:spcAft>
                <a:spcPts val="0"/>
              </a:spcAft>
              <a:buSzPts val="1680"/>
              <a:buChar char="◻"/>
            </a:pPr>
            <a:r>
              <a:rPr lang="en-US" sz="2800"/>
              <a:t>function KB-AGENT(percept):  </a:t>
            </a:r>
            <a:endParaRPr/>
          </a:p>
          <a:p>
            <a:pPr indent="-319405" lvl="0" marL="319405" rtl="0" algn="l">
              <a:spcBef>
                <a:spcPts val="700"/>
              </a:spcBef>
              <a:spcAft>
                <a:spcPts val="0"/>
              </a:spcAft>
              <a:buSzPts val="1680"/>
              <a:buChar char="◻"/>
            </a:pPr>
            <a:r>
              <a:rPr lang="en-US" sz="2800"/>
              <a:t>persistent: KB, a knowledge base   </a:t>
            </a:r>
            <a:endParaRPr/>
          </a:p>
          <a:p>
            <a:pPr indent="-319405" lvl="0" marL="319405" rtl="0" algn="l">
              <a:spcBef>
                <a:spcPts val="700"/>
              </a:spcBef>
              <a:spcAft>
                <a:spcPts val="0"/>
              </a:spcAft>
              <a:buSzPts val="1680"/>
              <a:buChar char="◻"/>
            </a:pPr>
            <a:r>
              <a:rPr lang="en-US" sz="2800"/>
              <a:t>          t, a counter, initially 0, indicating time   </a:t>
            </a:r>
            <a:endParaRPr/>
          </a:p>
          <a:p>
            <a:pPr indent="-319405" lvl="0" marL="319405" rtl="0" algn="l">
              <a:spcBef>
                <a:spcPts val="700"/>
              </a:spcBef>
              <a:spcAft>
                <a:spcPts val="0"/>
              </a:spcAft>
              <a:buSzPts val="1680"/>
              <a:buChar char="◻"/>
            </a:pPr>
            <a:r>
              <a:rPr lang="en-US" sz="2800"/>
              <a:t>TELL(KB, MAKE-PERCEPT-SENTENCE(percept, t))   </a:t>
            </a:r>
            <a:endParaRPr/>
          </a:p>
          <a:p>
            <a:pPr indent="-319405" lvl="0" marL="319405" rtl="0" algn="l">
              <a:spcBef>
                <a:spcPts val="700"/>
              </a:spcBef>
              <a:spcAft>
                <a:spcPts val="0"/>
              </a:spcAft>
              <a:buSzPts val="1680"/>
              <a:buChar char="◻"/>
            </a:pPr>
            <a:r>
              <a:rPr lang="en-US" sz="2800"/>
              <a:t>Action = ASK(KB, MAKE-ACTION-QUERY(t))   </a:t>
            </a:r>
            <a:endParaRPr/>
          </a:p>
          <a:p>
            <a:pPr indent="-319405" lvl="0" marL="319405" rtl="0" algn="l">
              <a:spcBef>
                <a:spcPts val="700"/>
              </a:spcBef>
              <a:spcAft>
                <a:spcPts val="0"/>
              </a:spcAft>
              <a:buSzPts val="1680"/>
              <a:buChar char="◻"/>
            </a:pPr>
            <a:r>
              <a:rPr lang="en-US" sz="2800"/>
              <a:t>TELL(KB, MAKE-ACTION-SENTENCE(action, t))  </a:t>
            </a:r>
            <a:endParaRPr/>
          </a:p>
          <a:p>
            <a:pPr indent="-319405" lvl="0" marL="319405" rtl="0" algn="l">
              <a:spcBef>
                <a:spcPts val="700"/>
              </a:spcBef>
              <a:spcAft>
                <a:spcPts val="0"/>
              </a:spcAft>
              <a:buSzPts val="1680"/>
              <a:buChar char="◻"/>
            </a:pPr>
            <a:r>
              <a:rPr lang="en-US" sz="2800"/>
              <a:t> t = t + 1  </a:t>
            </a:r>
            <a:endParaRPr/>
          </a:p>
          <a:p>
            <a:pPr indent="-319405" lvl="0" marL="319405" rtl="0" algn="l">
              <a:spcBef>
                <a:spcPts val="700"/>
              </a:spcBef>
              <a:spcAft>
                <a:spcPts val="0"/>
              </a:spcAft>
              <a:buSzPts val="1680"/>
              <a:buChar char="◻"/>
            </a:pPr>
            <a:r>
              <a:rPr lang="en-US" sz="2800"/>
              <a:t> </a:t>
            </a:r>
            <a:r>
              <a:rPr b="1" lang="en-US" sz="2800"/>
              <a:t>return</a:t>
            </a:r>
            <a:r>
              <a:rPr lang="en-US" sz="2800"/>
              <a:t> action   </a:t>
            </a:r>
            <a:endParaRPr/>
          </a:p>
        </p:txBody>
      </p:sp>
      <p:sp>
        <p:nvSpPr>
          <p:cNvPr id="177" name="Google Shape;177;p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90"/>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Unification</a:t>
            </a:r>
            <a:endParaRPr/>
          </a:p>
        </p:txBody>
      </p:sp>
      <p:sp>
        <p:nvSpPr>
          <p:cNvPr id="838" name="Google Shape;838;p9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839" name="Google Shape;839;p90"/>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Following are some basic conditions for unification:</a:t>
            </a:r>
            <a:endParaRPr sz="2400"/>
          </a:p>
          <a:p>
            <a:pPr indent="-319405" lvl="0" marL="319405" rtl="0" algn="l">
              <a:spcBef>
                <a:spcPts val="700"/>
              </a:spcBef>
              <a:spcAft>
                <a:spcPts val="0"/>
              </a:spcAft>
              <a:buSzPts val="1440"/>
              <a:buChar char="◻"/>
            </a:pPr>
            <a:r>
              <a:rPr lang="en-US" sz="2400"/>
              <a:t>Predicate symbol must be same, atoms or expression with different predicate symbol can never be unified.</a:t>
            </a:r>
            <a:endParaRPr/>
          </a:p>
          <a:p>
            <a:pPr indent="-319405" lvl="0" marL="319405" rtl="0" algn="l">
              <a:spcBef>
                <a:spcPts val="700"/>
              </a:spcBef>
              <a:spcAft>
                <a:spcPts val="0"/>
              </a:spcAft>
              <a:buSzPts val="1440"/>
              <a:buChar char="◻"/>
            </a:pPr>
            <a:r>
              <a:rPr lang="en-US" sz="2400"/>
              <a:t>Number of Arguments in both expressions must be identical.</a:t>
            </a:r>
            <a:endParaRPr/>
          </a:p>
          <a:p>
            <a:pPr indent="-319405" lvl="0" marL="319405" rtl="0" algn="l">
              <a:spcBef>
                <a:spcPts val="700"/>
              </a:spcBef>
              <a:spcAft>
                <a:spcPts val="0"/>
              </a:spcAft>
              <a:buSzPts val="1440"/>
              <a:buChar char="◻"/>
            </a:pPr>
            <a:r>
              <a:rPr lang="en-US" sz="2400"/>
              <a:t>Unification will fail if there are two similar variables present in the same expression.</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91"/>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Unification</a:t>
            </a:r>
            <a:endParaRPr/>
          </a:p>
        </p:txBody>
      </p:sp>
      <p:sp>
        <p:nvSpPr>
          <p:cNvPr id="846" name="Google Shape;846;p9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847" name="Google Shape;847;p91"/>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Implementation of the Algorithm</a:t>
            </a:r>
            <a:endParaRPr/>
          </a:p>
          <a:p>
            <a:pPr indent="-319405" lvl="0" marL="319405" rtl="0" algn="l">
              <a:spcBef>
                <a:spcPts val="700"/>
              </a:spcBef>
              <a:spcAft>
                <a:spcPts val="0"/>
              </a:spcAft>
              <a:buSzPts val="1440"/>
              <a:buChar char="◻"/>
            </a:pPr>
            <a:r>
              <a:rPr b="1" lang="en-US" sz="2400"/>
              <a:t>Step.1:</a:t>
            </a:r>
            <a:r>
              <a:rPr lang="en-US" sz="2400"/>
              <a:t> Initialize the substitution set to be empty.</a:t>
            </a:r>
            <a:endParaRPr/>
          </a:p>
          <a:p>
            <a:pPr indent="-319405" lvl="0" marL="319405" rtl="0" algn="l">
              <a:spcBef>
                <a:spcPts val="700"/>
              </a:spcBef>
              <a:spcAft>
                <a:spcPts val="0"/>
              </a:spcAft>
              <a:buSzPts val="1440"/>
              <a:buChar char="◻"/>
            </a:pPr>
            <a:r>
              <a:rPr b="1" lang="en-US" sz="2400"/>
              <a:t>Step.2:</a:t>
            </a:r>
            <a:r>
              <a:rPr lang="en-US" sz="2400"/>
              <a:t> Recursively unify atomic sentences:</a:t>
            </a:r>
            <a:endParaRPr/>
          </a:p>
          <a:p>
            <a:pPr indent="-319405" lvl="0" marL="319405" rtl="0" algn="l">
              <a:spcBef>
                <a:spcPts val="700"/>
              </a:spcBef>
              <a:spcAft>
                <a:spcPts val="0"/>
              </a:spcAft>
              <a:buSzPts val="1440"/>
              <a:buChar char="◻"/>
            </a:pPr>
            <a:r>
              <a:rPr lang="en-US" sz="2400"/>
              <a:t>Check for Identical expression match.</a:t>
            </a:r>
            <a:endParaRPr/>
          </a:p>
          <a:p>
            <a:pPr indent="-319405" lvl="0" marL="319405" rtl="0" algn="l">
              <a:spcBef>
                <a:spcPts val="700"/>
              </a:spcBef>
              <a:spcAft>
                <a:spcPts val="0"/>
              </a:spcAft>
              <a:buSzPts val="1440"/>
              <a:buChar char="◻"/>
            </a:pPr>
            <a:r>
              <a:rPr lang="en-US" sz="2400"/>
              <a:t>If one expression is a variable v</a:t>
            </a:r>
            <a:r>
              <a:rPr baseline="-25000" lang="en-US" sz="2400"/>
              <a:t>i</a:t>
            </a:r>
            <a:r>
              <a:rPr lang="en-US" sz="2400"/>
              <a:t>, and the other is a term t</a:t>
            </a:r>
            <a:r>
              <a:rPr baseline="-25000" lang="en-US" sz="2400"/>
              <a:t>i</a:t>
            </a:r>
            <a:r>
              <a:rPr lang="en-US" sz="2400"/>
              <a:t> which does not contain variable v</a:t>
            </a:r>
            <a:r>
              <a:rPr baseline="-25000" lang="en-US" sz="2400"/>
              <a:t>i</a:t>
            </a:r>
            <a:r>
              <a:rPr lang="en-US" sz="2400"/>
              <a:t>, then:</a:t>
            </a:r>
            <a:endParaRPr/>
          </a:p>
          <a:p>
            <a:pPr indent="-273050" lvl="1" marL="640080" rtl="0" algn="l">
              <a:spcBef>
                <a:spcPts val="550"/>
              </a:spcBef>
              <a:spcAft>
                <a:spcPts val="0"/>
              </a:spcAft>
              <a:buSzPts val="1680"/>
              <a:buChar char="🞑"/>
            </a:pPr>
            <a:r>
              <a:rPr lang="en-US" sz="2400"/>
              <a:t>Substitute t</a:t>
            </a:r>
            <a:r>
              <a:rPr baseline="-25000" lang="en-US" sz="2400"/>
              <a:t>i</a:t>
            </a:r>
            <a:r>
              <a:rPr lang="en-US" sz="2400"/>
              <a:t> / v</a:t>
            </a:r>
            <a:r>
              <a:rPr baseline="-25000" lang="en-US" sz="2400"/>
              <a:t>i</a:t>
            </a:r>
            <a:r>
              <a:rPr lang="en-US" sz="2400"/>
              <a:t> in the existing substitutions</a:t>
            </a:r>
            <a:endParaRPr/>
          </a:p>
          <a:p>
            <a:pPr indent="-273050" lvl="1" marL="640080" rtl="0" algn="l">
              <a:spcBef>
                <a:spcPts val="550"/>
              </a:spcBef>
              <a:spcAft>
                <a:spcPts val="0"/>
              </a:spcAft>
              <a:buSzPts val="1680"/>
              <a:buChar char="🞑"/>
            </a:pPr>
            <a:r>
              <a:rPr lang="en-US" sz="2400"/>
              <a:t>Add t</a:t>
            </a:r>
            <a:r>
              <a:rPr baseline="-25000" lang="en-US" sz="2400"/>
              <a:t>i</a:t>
            </a:r>
            <a:r>
              <a:rPr lang="en-US" sz="2400"/>
              <a:t> /v</a:t>
            </a:r>
            <a:r>
              <a:rPr baseline="-25000" lang="en-US" sz="2400"/>
              <a:t>i</a:t>
            </a:r>
            <a:r>
              <a:rPr lang="en-US" sz="2400"/>
              <a:t> to the substitution setlist.</a:t>
            </a:r>
            <a:endParaRPr/>
          </a:p>
          <a:p>
            <a:pPr indent="-273050" lvl="1" marL="640080" rtl="0" algn="l">
              <a:spcBef>
                <a:spcPts val="550"/>
              </a:spcBef>
              <a:spcAft>
                <a:spcPts val="0"/>
              </a:spcAft>
              <a:buSzPts val="1680"/>
              <a:buChar char="🞑"/>
            </a:pPr>
            <a:r>
              <a:rPr lang="en-US" sz="2400"/>
              <a:t>If both the expressions are functions, then function name must be similar, and the number of arguments must be the same in both the expression.</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92"/>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Unification</a:t>
            </a:r>
            <a:endParaRPr/>
          </a:p>
        </p:txBody>
      </p:sp>
      <p:sp>
        <p:nvSpPr>
          <p:cNvPr id="854" name="Google Shape;854;p9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855" name="Google Shape;855;p92"/>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or each pair of the following atomic sentences find the most general unifier (If exist).</a:t>
            </a:r>
            <a:endParaRPr sz="2400"/>
          </a:p>
          <a:p>
            <a:pPr indent="-319405" lvl="0" marL="319405" rtl="0" algn="l">
              <a:spcBef>
                <a:spcPts val="700"/>
              </a:spcBef>
              <a:spcAft>
                <a:spcPts val="0"/>
              </a:spcAft>
              <a:buSzPts val="1440"/>
              <a:buChar char="◻"/>
            </a:pPr>
            <a:r>
              <a:rPr b="1" lang="en-US" sz="2400"/>
              <a:t>1. Find the MGU of {p(f(a), g(Y)) and p(X, X)}</a:t>
            </a:r>
            <a:endParaRPr sz="2400"/>
          </a:p>
          <a:p>
            <a:pPr indent="-319405" lvl="0" marL="319405" rtl="0" algn="l">
              <a:spcBef>
                <a:spcPts val="700"/>
              </a:spcBef>
              <a:spcAft>
                <a:spcPts val="0"/>
              </a:spcAft>
              <a:buSzPts val="1440"/>
              <a:buChar char="◻"/>
            </a:pPr>
            <a:r>
              <a:rPr lang="en-US" sz="2400"/>
              <a:t>            Sol: S</a:t>
            </a:r>
            <a:r>
              <a:rPr baseline="-25000" lang="en-US" sz="2400"/>
              <a:t>0</a:t>
            </a:r>
            <a:r>
              <a:rPr lang="en-US" sz="2400"/>
              <a:t> =&gt; Here, Ψ</a:t>
            </a:r>
            <a:r>
              <a:rPr baseline="-25000" lang="en-US" sz="2400"/>
              <a:t>1</a:t>
            </a:r>
            <a:r>
              <a:rPr lang="en-US" sz="2400"/>
              <a:t> = p(f(a), g(Y)), and Ψ</a:t>
            </a:r>
            <a:r>
              <a:rPr baseline="-25000" lang="en-US" sz="2400"/>
              <a:t>2</a:t>
            </a:r>
            <a:r>
              <a:rPr lang="en-US" sz="2400"/>
              <a:t> = p(X, X)</a:t>
            </a:r>
            <a:br>
              <a:rPr lang="en-US" sz="2400"/>
            </a:br>
            <a:r>
              <a:rPr lang="en-US" sz="2400"/>
              <a:t>                  SUBST θ= {f(a) / X}</a:t>
            </a:r>
            <a:br>
              <a:rPr lang="en-US" sz="2400"/>
            </a:br>
            <a:r>
              <a:rPr lang="en-US" sz="2400"/>
              <a:t>                  S1 =&gt; Ψ</a:t>
            </a:r>
            <a:r>
              <a:rPr baseline="-25000" lang="en-US" sz="2400"/>
              <a:t>1</a:t>
            </a:r>
            <a:r>
              <a:rPr lang="en-US" sz="2400"/>
              <a:t> = p(f(a), g(Y)), and Ψ</a:t>
            </a:r>
            <a:r>
              <a:rPr baseline="-25000" lang="en-US" sz="2400"/>
              <a:t>2</a:t>
            </a:r>
            <a:r>
              <a:rPr lang="en-US" sz="2400"/>
              <a:t> = p(f(a), f(a))</a:t>
            </a:r>
            <a:br>
              <a:rPr lang="en-US" sz="2400"/>
            </a:br>
            <a:r>
              <a:rPr lang="en-US" sz="2400"/>
              <a:t>                  SUBST θ= {f(a) / g(y)}, </a:t>
            </a:r>
            <a:r>
              <a:rPr b="1" lang="en-US" sz="2400"/>
              <a:t>Unification failed</a:t>
            </a:r>
            <a:r>
              <a:rPr lang="en-US" sz="2400"/>
              <a:t>.</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93"/>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Unification</a:t>
            </a:r>
            <a:endParaRPr/>
          </a:p>
        </p:txBody>
      </p:sp>
      <p:sp>
        <p:nvSpPr>
          <p:cNvPr id="862" name="Google Shape;862;p9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863" name="Google Shape;863;p93"/>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2. Find the MGU of {p(b, X, f(g(Z))) and p(Z, f(Y), f(Y))}</a:t>
            </a:r>
            <a:endParaRPr sz="2400"/>
          </a:p>
          <a:p>
            <a:pPr indent="-319405" lvl="0" marL="319405" rtl="0" algn="l">
              <a:spcBef>
                <a:spcPts val="700"/>
              </a:spcBef>
              <a:spcAft>
                <a:spcPts val="0"/>
              </a:spcAft>
              <a:buSzPts val="1440"/>
              <a:buChar char="◻"/>
            </a:pPr>
            <a:r>
              <a:rPr lang="en-US" sz="2400"/>
              <a:t>Here, Ψ</a:t>
            </a:r>
            <a:r>
              <a:rPr baseline="-25000" lang="en-US" sz="2400"/>
              <a:t>1</a:t>
            </a:r>
            <a:r>
              <a:rPr lang="en-US" sz="2400"/>
              <a:t> = p(b, X, f(g(Z))) , and Ψ</a:t>
            </a:r>
            <a:r>
              <a:rPr baseline="-25000" lang="en-US" sz="2400"/>
              <a:t>2</a:t>
            </a:r>
            <a:r>
              <a:rPr lang="en-US" sz="2400"/>
              <a:t> = p(Z, f(Y), f(Y))</a:t>
            </a:r>
            <a:br>
              <a:rPr lang="en-US" sz="2400"/>
            </a:br>
            <a:r>
              <a:rPr lang="en-US" sz="2400"/>
              <a:t>S</a:t>
            </a:r>
            <a:r>
              <a:rPr baseline="-25000" lang="en-US" sz="2400"/>
              <a:t>0</a:t>
            </a:r>
            <a:r>
              <a:rPr lang="en-US" sz="2400"/>
              <a:t> =&gt; { p(b, X, f(g(Z))); p(Z, f(Y), f(Y))}</a:t>
            </a:r>
            <a:br>
              <a:rPr lang="en-US" sz="2400"/>
            </a:br>
            <a:r>
              <a:rPr lang="en-US" sz="2400"/>
              <a:t>SUBST θ={b/Z}</a:t>
            </a:r>
            <a:endParaRPr/>
          </a:p>
          <a:p>
            <a:pPr indent="-319405" lvl="0" marL="319405" rtl="0" algn="l">
              <a:spcBef>
                <a:spcPts val="700"/>
              </a:spcBef>
              <a:spcAft>
                <a:spcPts val="0"/>
              </a:spcAft>
              <a:buSzPts val="1440"/>
              <a:buChar char="◻"/>
            </a:pPr>
            <a:r>
              <a:rPr lang="en-US" sz="2400"/>
              <a:t>S</a:t>
            </a:r>
            <a:r>
              <a:rPr baseline="-25000" lang="en-US" sz="2400"/>
              <a:t>1</a:t>
            </a:r>
            <a:r>
              <a:rPr lang="en-US" sz="2400"/>
              <a:t> =&gt; { p(b, X, f(g(b))); p(b, f(Y), f(Y))}</a:t>
            </a:r>
            <a:br>
              <a:rPr lang="en-US" sz="2400"/>
            </a:br>
            <a:r>
              <a:rPr lang="en-US" sz="2400"/>
              <a:t>SUBST θ={f(Y) /X}</a:t>
            </a:r>
            <a:endParaRPr/>
          </a:p>
          <a:p>
            <a:pPr indent="-319405" lvl="0" marL="319405" rtl="0" algn="l">
              <a:spcBef>
                <a:spcPts val="700"/>
              </a:spcBef>
              <a:spcAft>
                <a:spcPts val="0"/>
              </a:spcAft>
              <a:buSzPts val="1440"/>
              <a:buChar char="◻"/>
            </a:pPr>
            <a:r>
              <a:rPr lang="en-US" sz="2400"/>
              <a:t>S</a:t>
            </a:r>
            <a:r>
              <a:rPr baseline="-25000" lang="en-US" sz="2400"/>
              <a:t>2</a:t>
            </a:r>
            <a:r>
              <a:rPr lang="en-US" sz="2400"/>
              <a:t> =&gt; { p(b, f(Y), f(g(b))); p(b, f(Y), f(Y))}</a:t>
            </a:r>
            <a:br>
              <a:rPr lang="en-US" sz="2400"/>
            </a:br>
            <a:r>
              <a:rPr lang="en-US" sz="2400"/>
              <a:t>SUBST θ= {g(b) /Y}</a:t>
            </a:r>
            <a:endParaRPr/>
          </a:p>
          <a:p>
            <a:pPr indent="-319405" lvl="0" marL="319405" rtl="0" algn="l">
              <a:spcBef>
                <a:spcPts val="700"/>
              </a:spcBef>
              <a:spcAft>
                <a:spcPts val="0"/>
              </a:spcAft>
              <a:buSzPts val="1440"/>
              <a:buChar char="◻"/>
            </a:pPr>
            <a:r>
              <a:rPr lang="en-US" sz="2400"/>
              <a:t>S</a:t>
            </a:r>
            <a:r>
              <a:rPr baseline="-25000" lang="en-US" sz="2400"/>
              <a:t>2</a:t>
            </a:r>
            <a:r>
              <a:rPr lang="en-US" sz="2400"/>
              <a:t> =&gt; { p(b, f(g(b)), f(g(b)); p(b, f(g(b)), f(g(b))} </a:t>
            </a:r>
            <a:r>
              <a:rPr b="1" lang="en-US" sz="2400"/>
              <a:t>Unified Successfully.</a:t>
            </a:r>
            <a:br>
              <a:rPr b="1" lang="en-US" sz="2400"/>
            </a:br>
            <a:r>
              <a:rPr b="1" lang="en-US" sz="2400"/>
              <a:t>And Unifier = { b/Z, f(Y) /X , g(b) /Y}</a:t>
            </a:r>
            <a:r>
              <a:rPr lang="en-US" sz="2400"/>
              <a:t>.</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94"/>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Unification</a:t>
            </a:r>
            <a:endParaRPr/>
          </a:p>
        </p:txBody>
      </p:sp>
      <p:sp>
        <p:nvSpPr>
          <p:cNvPr id="870" name="Google Shape;870;p9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871" name="Google Shape;871;p94"/>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3. Find the MGU of {p (X, X), and p (Z, f(Z))}</a:t>
            </a:r>
            <a:endParaRPr sz="2400"/>
          </a:p>
          <a:p>
            <a:pPr indent="-319405" lvl="0" marL="319405" rtl="0" algn="l">
              <a:spcBef>
                <a:spcPts val="700"/>
              </a:spcBef>
              <a:spcAft>
                <a:spcPts val="0"/>
              </a:spcAft>
              <a:buSzPts val="1440"/>
              <a:buChar char="◻"/>
            </a:pPr>
            <a:r>
              <a:rPr lang="en-US" sz="2400"/>
              <a:t>Here, Ψ</a:t>
            </a:r>
            <a:r>
              <a:rPr baseline="-25000" lang="en-US" sz="2400"/>
              <a:t>1</a:t>
            </a:r>
            <a:r>
              <a:rPr lang="en-US" sz="2400"/>
              <a:t> = {p (X, X), and Ψ</a:t>
            </a:r>
            <a:r>
              <a:rPr baseline="-25000" lang="en-US" sz="2400"/>
              <a:t>2</a:t>
            </a:r>
            <a:r>
              <a:rPr lang="en-US" sz="2400"/>
              <a:t> = p (Z, f(Z))</a:t>
            </a:r>
            <a:br>
              <a:rPr lang="en-US" sz="2400"/>
            </a:br>
            <a:r>
              <a:rPr lang="en-US" sz="2400"/>
              <a:t>S</a:t>
            </a:r>
            <a:r>
              <a:rPr baseline="-25000" lang="en-US" sz="2400"/>
              <a:t>0</a:t>
            </a:r>
            <a:r>
              <a:rPr lang="en-US" sz="2400"/>
              <a:t> =&gt; {p (X, X), p (Z, f(Z))}</a:t>
            </a:r>
            <a:br>
              <a:rPr lang="en-US" sz="2400"/>
            </a:br>
            <a:r>
              <a:rPr lang="en-US" sz="2400"/>
              <a:t>SUBST θ= {X/Z}</a:t>
            </a:r>
            <a:br>
              <a:rPr lang="en-US" sz="2400"/>
            </a:br>
            <a:r>
              <a:rPr lang="en-US" sz="2400"/>
              <a:t>              S1 =&gt; {p (Z, Z), p (Z, f(Z))}</a:t>
            </a:r>
            <a:br>
              <a:rPr lang="en-US" sz="2400"/>
            </a:br>
            <a:r>
              <a:rPr lang="en-US" sz="2400"/>
              <a:t>SUBST θ= {f(Z) / Z}, </a:t>
            </a:r>
            <a:r>
              <a:rPr b="1" lang="en-US" sz="2400"/>
              <a:t>Unification Failed</a:t>
            </a:r>
            <a:r>
              <a:rPr lang="en-US" sz="2400"/>
              <a:t>.</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95"/>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Unification</a:t>
            </a:r>
            <a:endParaRPr/>
          </a:p>
        </p:txBody>
      </p:sp>
      <p:sp>
        <p:nvSpPr>
          <p:cNvPr id="878" name="Google Shape;878;p9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879" name="Google Shape;879;p95"/>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4. Find the MGU of UNIFY(prime (11), prime(y))</a:t>
            </a:r>
            <a:endParaRPr sz="2400"/>
          </a:p>
          <a:p>
            <a:pPr indent="-319405" lvl="0" marL="319405" rtl="0" algn="l">
              <a:spcBef>
                <a:spcPts val="700"/>
              </a:spcBef>
              <a:spcAft>
                <a:spcPts val="0"/>
              </a:spcAft>
              <a:buSzPts val="1440"/>
              <a:buChar char="◻"/>
            </a:pPr>
            <a:r>
              <a:rPr lang="en-US" sz="2400"/>
              <a:t>Here, Ψ</a:t>
            </a:r>
            <a:r>
              <a:rPr baseline="-25000" lang="en-US" sz="2400"/>
              <a:t>1</a:t>
            </a:r>
            <a:r>
              <a:rPr lang="en-US" sz="2400"/>
              <a:t> = {prime(11) , and Ψ</a:t>
            </a:r>
            <a:r>
              <a:rPr baseline="-25000" lang="en-US" sz="2400"/>
              <a:t>2</a:t>
            </a:r>
            <a:r>
              <a:rPr lang="en-US" sz="2400"/>
              <a:t> = prime(y)}</a:t>
            </a:r>
            <a:br>
              <a:rPr lang="en-US" sz="2400"/>
            </a:br>
            <a:r>
              <a:rPr lang="en-US" sz="2400"/>
              <a:t>S</a:t>
            </a:r>
            <a:r>
              <a:rPr baseline="-25000" lang="en-US" sz="2400"/>
              <a:t>0</a:t>
            </a:r>
            <a:r>
              <a:rPr lang="en-US" sz="2400"/>
              <a:t> =&gt; {prime(11) , prime(y)}</a:t>
            </a:r>
            <a:br>
              <a:rPr lang="en-US" sz="2400"/>
            </a:br>
            <a:r>
              <a:rPr lang="en-US" sz="2400"/>
              <a:t>SUBST θ= {11/y}</a:t>
            </a:r>
            <a:endParaRPr/>
          </a:p>
          <a:p>
            <a:pPr indent="-319405" lvl="0" marL="319405" rtl="0" algn="l">
              <a:spcBef>
                <a:spcPts val="700"/>
              </a:spcBef>
              <a:spcAft>
                <a:spcPts val="0"/>
              </a:spcAft>
              <a:buSzPts val="1440"/>
              <a:buChar char="◻"/>
            </a:pPr>
            <a:r>
              <a:rPr lang="en-US" sz="2400"/>
              <a:t>S</a:t>
            </a:r>
            <a:r>
              <a:rPr baseline="-25000" lang="en-US" sz="2400"/>
              <a:t>1</a:t>
            </a:r>
            <a:r>
              <a:rPr lang="en-US" sz="2400"/>
              <a:t> =&gt; {prime(11) , prime(11)} , </a:t>
            </a:r>
            <a:r>
              <a:rPr b="1" lang="en-US" sz="2400"/>
              <a:t>Successfully unified.</a:t>
            </a:r>
            <a:br>
              <a:rPr lang="en-US" sz="2400"/>
            </a:br>
            <a:r>
              <a:rPr lang="en-US" sz="2400"/>
              <a:t>              </a:t>
            </a:r>
            <a:r>
              <a:rPr b="1" lang="en-US" sz="2400"/>
              <a:t>Unifier: {11/y}.</a:t>
            </a:r>
            <a:endParaRPr sz="2400"/>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96"/>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Unification</a:t>
            </a:r>
            <a:endParaRPr/>
          </a:p>
        </p:txBody>
      </p:sp>
      <p:sp>
        <p:nvSpPr>
          <p:cNvPr id="886" name="Google Shape;886;p9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887" name="Google Shape;887;p96"/>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5. Find the MGU of Q(a, g(x, a), f(y)), Q(a, g(f(b), a), x)}</a:t>
            </a:r>
            <a:endParaRPr sz="2400"/>
          </a:p>
          <a:p>
            <a:pPr indent="-319405" lvl="0" marL="319405" rtl="0" algn="l">
              <a:spcBef>
                <a:spcPts val="700"/>
              </a:spcBef>
              <a:spcAft>
                <a:spcPts val="0"/>
              </a:spcAft>
              <a:buSzPts val="1440"/>
              <a:buChar char="◻"/>
            </a:pPr>
            <a:r>
              <a:rPr lang="en-US" sz="2400"/>
              <a:t>Here, Ψ</a:t>
            </a:r>
            <a:r>
              <a:rPr baseline="-25000" lang="en-US" sz="2400"/>
              <a:t>1</a:t>
            </a:r>
            <a:r>
              <a:rPr lang="en-US" sz="2400"/>
              <a:t> = Q(a, g(x, a), f(y)), and Ψ</a:t>
            </a:r>
            <a:r>
              <a:rPr baseline="-25000" lang="en-US" sz="2400"/>
              <a:t>2</a:t>
            </a:r>
            <a:r>
              <a:rPr lang="en-US" sz="2400"/>
              <a:t> = Q(a, g(f(b), a), x)</a:t>
            </a:r>
            <a:br>
              <a:rPr lang="en-US" sz="2400"/>
            </a:br>
            <a:r>
              <a:rPr lang="en-US" sz="2400"/>
              <a:t>S</a:t>
            </a:r>
            <a:r>
              <a:rPr baseline="-25000" lang="en-US" sz="2400"/>
              <a:t>0</a:t>
            </a:r>
            <a:r>
              <a:rPr lang="en-US" sz="2400"/>
              <a:t> =&gt; {Q(a, g(x, a), f(y)); Q(a, g(f(b), a), x)}</a:t>
            </a:r>
            <a:br>
              <a:rPr lang="en-US" sz="2400"/>
            </a:br>
            <a:r>
              <a:rPr lang="en-US" sz="2400"/>
              <a:t>SUBST θ= {f(b)/x}</a:t>
            </a:r>
            <a:br>
              <a:rPr lang="en-US" sz="2400"/>
            </a:br>
            <a:r>
              <a:rPr lang="en-US" sz="2400"/>
              <a:t>S</a:t>
            </a:r>
            <a:r>
              <a:rPr baseline="-25000" lang="en-US" sz="2400"/>
              <a:t>1</a:t>
            </a:r>
            <a:r>
              <a:rPr lang="en-US" sz="2400"/>
              <a:t> =&gt; {Q(a, g(f(b), a), f(y)); Q(a, g(f(b), a), f(b))}</a:t>
            </a:r>
            <a:endParaRPr/>
          </a:p>
          <a:p>
            <a:pPr indent="-319405" lvl="0" marL="319405" rtl="0" algn="l">
              <a:spcBef>
                <a:spcPts val="700"/>
              </a:spcBef>
              <a:spcAft>
                <a:spcPts val="0"/>
              </a:spcAft>
              <a:buSzPts val="1440"/>
              <a:buChar char="◻"/>
            </a:pPr>
            <a:r>
              <a:rPr lang="en-US" sz="2400"/>
              <a:t>SUBST θ= {b/y}</a:t>
            </a:r>
            <a:br>
              <a:rPr lang="en-US" sz="2400"/>
            </a:br>
            <a:r>
              <a:rPr lang="en-US" sz="2400"/>
              <a:t>S</a:t>
            </a:r>
            <a:r>
              <a:rPr baseline="-25000" lang="en-US" sz="2400"/>
              <a:t>1</a:t>
            </a:r>
            <a:r>
              <a:rPr lang="en-US" sz="2400"/>
              <a:t> =&gt; {Q(a, g(f(b), a), f(b)); Q(a, g(f(b), a), f(b))}, </a:t>
            </a:r>
            <a:r>
              <a:rPr b="1" lang="en-US" sz="2400"/>
              <a:t>Successfully Unified.</a:t>
            </a:r>
            <a:endParaRPr sz="2400"/>
          </a:p>
          <a:p>
            <a:pPr indent="-319405" lvl="0" marL="319405" rtl="0" algn="l">
              <a:spcBef>
                <a:spcPts val="700"/>
              </a:spcBef>
              <a:spcAft>
                <a:spcPts val="0"/>
              </a:spcAft>
              <a:buSzPts val="1440"/>
              <a:buChar char="◻"/>
            </a:pPr>
            <a:r>
              <a:rPr b="1" lang="en-US" sz="2400"/>
              <a:t>Unifier: [ f(b)/x, b/y].</a:t>
            </a:r>
            <a:endParaRPr sz="2400"/>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97"/>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Unification</a:t>
            </a:r>
            <a:endParaRPr/>
          </a:p>
        </p:txBody>
      </p:sp>
      <p:sp>
        <p:nvSpPr>
          <p:cNvPr id="894" name="Google Shape;894;p9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895" name="Google Shape;895;p97"/>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6. UNIFY(knows(Richard, x), knows(Richard, John))</a:t>
            </a:r>
            <a:endParaRPr/>
          </a:p>
          <a:p>
            <a:pPr indent="-319405" lvl="0" marL="319405" rtl="0" algn="l">
              <a:spcBef>
                <a:spcPts val="700"/>
              </a:spcBef>
              <a:spcAft>
                <a:spcPts val="0"/>
              </a:spcAft>
              <a:buSzPts val="1440"/>
              <a:buChar char="◻"/>
            </a:pPr>
            <a:r>
              <a:rPr lang="en-US" sz="2400"/>
              <a:t>Here, Ψ</a:t>
            </a:r>
            <a:r>
              <a:rPr baseline="-25000" lang="en-US" sz="2400"/>
              <a:t>1</a:t>
            </a:r>
            <a:r>
              <a:rPr lang="en-US" sz="2400"/>
              <a:t> = knows(Richard, x), and Ψ</a:t>
            </a:r>
            <a:r>
              <a:rPr baseline="-25000" lang="en-US" sz="2400"/>
              <a:t>2</a:t>
            </a:r>
            <a:r>
              <a:rPr lang="en-US" sz="2400"/>
              <a:t> = knows(Richard, John)</a:t>
            </a:r>
            <a:br>
              <a:rPr lang="en-US" sz="2400"/>
            </a:br>
            <a:r>
              <a:rPr lang="en-US" sz="2400"/>
              <a:t>S</a:t>
            </a:r>
            <a:r>
              <a:rPr baseline="-25000" lang="en-US" sz="2400"/>
              <a:t>0</a:t>
            </a:r>
            <a:r>
              <a:rPr lang="en-US" sz="2400"/>
              <a:t> =&gt; { knows(Richard, x); knows(Richard, John)}</a:t>
            </a:r>
            <a:br>
              <a:rPr lang="en-US" sz="2400"/>
            </a:br>
            <a:r>
              <a:rPr lang="en-US" sz="2400"/>
              <a:t>SUBST θ= {John/x}</a:t>
            </a:r>
            <a:br>
              <a:rPr lang="en-US" sz="2400"/>
            </a:br>
            <a:r>
              <a:rPr lang="en-US" sz="2400"/>
              <a:t>S</a:t>
            </a:r>
            <a:r>
              <a:rPr baseline="-25000" lang="en-US" sz="2400"/>
              <a:t>1</a:t>
            </a:r>
            <a:r>
              <a:rPr lang="en-US" sz="2400"/>
              <a:t> =&gt; { knows(Richard, John); knows(Richard, John)}, </a:t>
            </a:r>
            <a:r>
              <a:rPr b="1" lang="en-US" sz="2400"/>
              <a:t>Successfully Unified.</a:t>
            </a:r>
            <a:br>
              <a:rPr lang="en-US" sz="2400"/>
            </a:br>
            <a:r>
              <a:rPr b="1" lang="en-US" sz="2400"/>
              <a:t>Unifier: {John/x}.</a:t>
            </a:r>
            <a:endParaRPr sz="2400"/>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98"/>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Resolution in FOL</a:t>
            </a:r>
            <a:endParaRPr/>
          </a:p>
        </p:txBody>
      </p:sp>
      <p:sp>
        <p:nvSpPr>
          <p:cNvPr id="902" name="Google Shape;902;p9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903" name="Google Shape;903;p98"/>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Resolution</a:t>
            </a:r>
            <a:endParaRPr/>
          </a:p>
          <a:p>
            <a:pPr indent="-319405" lvl="0" marL="319405" rtl="0" algn="l">
              <a:spcBef>
                <a:spcPts val="700"/>
              </a:spcBef>
              <a:spcAft>
                <a:spcPts val="0"/>
              </a:spcAft>
              <a:buSzPts val="1440"/>
              <a:buChar char="◻"/>
            </a:pPr>
            <a:r>
              <a:rPr lang="en-US" sz="2400"/>
              <a:t>Resolution is a theorem proving technique that proceeds by building refutation proofs, i.e., proofs by contradictions. It was invented by a Mathematician John Alan Robinson in the year 1965.</a:t>
            </a:r>
            <a:endParaRPr/>
          </a:p>
          <a:p>
            <a:pPr indent="-319405" lvl="0" marL="319405" rtl="0" algn="l">
              <a:spcBef>
                <a:spcPts val="700"/>
              </a:spcBef>
              <a:spcAft>
                <a:spcPts val="0"/>
              </a:spcAft>
              <a:buSzPts val="1440"/>
              <a:buChar char="◻"/>
            </a:pPr>
            <a:r>
              <a:rPr lang="en-US" sz="2400"/>
              <a:t>Resolution is used, if there are various statements are given, and we need to prove a conclusion of those statements. Unification is a key concept in proofs by resolutions. Resolution is a single inference rule which can efficiently operate on the </a:t>
            </a:r>
            <a:r>
              <a:rPr b="1" lang="en-US" sz="2400"/>
              <a:t>conjunctive normal form or clausal form</a:t>
            </a:r>
            <a:r>
              <a:rPr lang="en-US" sz="2400"/>
              <a:t>.</a:t>
            </a:r>
            <a:endParaRPr/>
          </a:p>
          <a:p>
            <a:pPr indent="-319405" lvl="0" marL="319405" rtl="0" algn="l">
              <a:spcBef>
                <a:spcPts val="700"/>
              </a:spcBef>
              <a:spcAft>
                <a:spcPts val="0"/>
              </a:spcAft>
              <a:buSzPts val="1440"/>
              <a:buChar char="◻"/>
            </a:pPr>
            <a:r>
              <a:rPr b="1" lang="en-US" sz="2400"/>
              <a:t>Clause</a:t>
            </a:r>
            <a:r>
              <a:rPr lang="en-US" sz="2400"/>
              <a:t>: Disjunction of literals (an atomic sentence) is called a </a:t>
            </a:r>
            <a:r>
              <a:rPr b="1" lang="en-US" sz="2400"/>
              <a:t>clause</a:t>
            </a:r>
            <a:r>
              <a:rPr lang="en-US" sz="2400"/>
              <a:t>. It is also known as a unit clause.</a:t>
            </a:r>
            <a:endParaRPr/>
          </a:p>
          <a:p>
            <a:pPr indent="-319405" lvl="0" marL="319405" rtl="0" algn="l">
              <a:spcBef>
                <a:spcPts val="700"/>
              </a:spcBef>
              <a:spcAft>
                <a:spcPts val="0"/>
              </a:spcAft>
              <a:buSzPts val="1440"/>
              <a:buChar char="◻"/>
            </a:pPr>
            <a:r>
              <a:rPr b="1" lang="en-US" sz="2400"/>
              <a:t>Conjunctive Normal Form</a:t>
            </a:r>
            <a:r>
              <a:rPr lang="en-US" sz="2400"/>
              <a:t>: A sentence represented as a conjunction of clauses is said to be </a:t>
            </a:r>
            <a:r>
              <a:rPr b="1" lang="en-US" sz="2400"/>
              <a:t>conjunctive normal form</a:t>
            </a:r>
            <a:r>
              <a:rPr lang="en-US" sz="2400"/>
              <a:t> or </a:t>
            </a:r>
            <a:r>
              <a:rPr b="1" lang="en-US" sz="2400"/>
              <a:t>CNF</a:t>
            </a:r>
            <a:r>
              <a:rPr lang="en-US" sz="2400"/>
              <a:t>.</a:t>
            </a:r>
            <a:endParaRPr/>
          </a:p>
          <a:p>
            <a:pPr indent="-227965" lvl="0" marL="319405" rtl="0" algn="l">
              <a:spcBef>
                <a:spcPts val="700"/>
              </a:spcBef>
              <a:spcAft>
                <a:spcPts val="0"/>
              </a:spcAft>
              <a:buSzPts val="1440"/>
              <a:buNone/>
            </a:pPr>
            <a:r>
              <a:t/>
            </a:r>
            <a:endParaRPr sz="2400"/>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99"/>
          <p:cNvSpPr txBox="1"/>
          <p:nvPr>
            <p:ph type="title"/>
          </p:nvPr>
        </p:nvSpPr>
        <p:spPr>
          <a:xfrm>
            <a:off x="0" y="228600"/>
            <a:ext cx="91440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Resolution in FOL</a:t>
            </a:r>
            <a:endParaRPr/>
          </a:p>
        </p:txBody>
      </p:sp>
      <p:sp>
        <p:nvSpPr>
          <p:cNvPr id="910" name="Google Shape;910;p9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
        <p:nvSpPr>
          <p:cNvPr id="911" name="Google Shape;911;p99"/>
          <p:cNvSpPr txBox="1"/>
          <p:nvPr>
            <p:ph idx="1" type="body"/>
          </p:nvPr>
        </p:nvSpPr>
        <p:spPr>
          <a:xfrm>
            <a:off x="0" y="1600200"/>
            <a:ext cx="9144000" cy="52578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Steps for Resolution:</a:t>
            </a:r>
            <a:endParaRPr/>
          </a:p>
          <a:p>
            <a:pPr indent="-319405" lvl="0" marL="319405" rtl="0" algn="l">
              <a:spcBef>
                <a:spcPts val="700"/>
              </a:spcBef>
              <a:spcAft>
                <a:spcPts val="0"/>
              </a:spcAft>
              <a:buSzPts val="1440"/>
              <a:buChar char="◻"/>
            </a:pPr>
            <a:r>
              <a:rPr lang="en-US" sz="2400"/>
              <a:t>Conversion of facts into first-order logic.</a:t>
            </a:r>
            <a:endParaRPr/>
          </a:p>
          <a:p>
            <a:pPr indent="-319405" lvl="0" marL="319405" rtl="0" algn="l">
              <a:spcBef>
                <a:spcPts val="700"/>
              </a:spcBef>
              <a:spcAft>
                <a:spcPts val="0"/>
              </a:spcAft>
              <a:buSzPts val="1440"/>
              <a:buChar char="◻"/>
            </a:pPr>
            <a:r>
              <a:rPr lang="en-US" sz="2400"/>
              <a:t>Convert FOL statements into CNF</a:t>
            </a:r>
            <a:endParaRPr/>
          </a:p>
          <a:p>
            <a:pPr indent="-319405" lvl="0" marL="319405" rtl="0" algn="l">
              <a:spcBef>
                <a:spcPts val="700"/>
              </a:spcBef>
              <a:spcAft>
                <a:spcPts val="0"/>
              </a:spcAft>
              <a:buSzPts val="1440"/>
              <a:buChar char="◻"/>
            </a:pPr>
            <a:r>
              <a:rPr lang="en-US" sz="2400"/>
              <a:t>Negate the statement which needs to prove (proof by contradiction)</a:t>
            </a:r>
            <a:endParaRPr/>
          </a:p>
          <a:p>
            <a:pPr indent="-319405" lvl="0" marL="319405" rtl="0" algn="l">
              <a:spcBef>
                <a:spcPts val="700"/>
              </a:spcBef>
              <a:spcAft>
                <a:spcPts val="0"/>
              </a:spcAft>
              <a:buSzPts val="1440"/>
              <a:buChar char="◻"/>
            </a:pPr>
            <a:r>
              <a:rPr lang="en-US" sz="2400"/>
              <a:t>Draw resolution graph (unification).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eme2">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eme2">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2011-07-13T20:09:00Z</dcterms:created>
  <dc:creator>Xenia Mountrouidou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6D7272323F974677AABC47BDB25A194B</vt:lpwstr>
  </property>
  <property fmtid="{D5CDD505-2E9C-101B-9397-08002B2CF9AE}" pid="3" name="KSOProductBuildVer">
    <vt:lpwstr>1033-11.2.0.11440</vt:lpwstr>
  </property>
</Properties>
</file>