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7315200" cy="9601200"/>
  <p:embeddedFontLst>
    <p:embeddedFont>
      <p:font typeface="Tahom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glHyhcBjpevqHotSr4FX6QLV8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EF5997-A6A3-4C8B-91F5-74A3587E44C7}">
  <a:tblStyle styleId="{B9EF5997-A6A3-4C8B-91F5-74A3587E44C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93" name="Google Shape;9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83" name="Google Shape;18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96" name="Google Shape;19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4" name="Google Shape;204;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12" name="Google Shape;212;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18" name="Google Shape;218;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25" name="Google Shape;22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1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58" name="Google Shape;25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65" name="Google Shape;26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00" name="Google Shape;10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272" name="Google Shape;272;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4" name="Google Shape;134;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5" name="Google Shape;145;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55" name="Google Shape;155;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65" name="Google Shape;165;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ahoma"/>
              <a:buNone/>
            </a:pPr>
            <a:fld id="{00000000-1234-1234-1234-123412341234}" type="slidenum">
              <a:rPr b="0" i="0" lang="en-US" sz="13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5" name="Google Shape;17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18" name="Google Shape;1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2" name="Google Shape;72;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3" name="Google Shape;73;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4" name="Google Shape;74;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5" name="Google Shape;75;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81" name="Google Shape;81;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82" name="Google Shape;82;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8" name="Google Shape;88;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2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 name="Google Shape;43;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27"/>
          <p:cNvSpPr/>
          <p:nvPr>
            <p:ph idx="2" type="pic"/>
          </p:nvPr>
        </p:nvSpPr>
        <p:spPr>
          <a:xfrm>
            <a:off x="1792288" y="612775"/>
            <a:ext cx="5486400" cy="4114800"/>
          </a:xfrm>
          <a:prstGeom prst="rect">
            <a:avLst/>
          </a:prstGeom>
          <a:noFill/>
          <a:ln>
            <a:noFill/>
          </a:ln>
        </p:spPr>
      </p:sp>
      <p:sp>
        <p:nvSpPr>
          <p:cNvPr id="49" name="Google Shape;49;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0" name="Google Shape;50;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6" name="Google Shape;56;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7" name="Google Shape;57;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hyperlink" Target="http://plato.stanford.edu/entries/turing-te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7" name="Google Shape;97;p1"/>
          <p:cNvSpPr txBox="1"/>
          <p:nvPr>
            <p:ph type="ctrTitle"/>
          </p:nvPr>
        </p:nvSpPr>
        <p:spPr>
          <a:xfrm>
            <a:off x="1066800" y="2971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400"/>
              <a:buFont typeface="Comic Sans MS"/>
              <a:buNone/>
            </a:pPr>
            <a:r>
              <a:rPr b="1" i="0" lang="en-US" sz="4400" u="none">
                <a:solidFill>
                  <a:schemeClr val="accent2"/>
                </a:solidFill>
                <a:latin typeface="Comic Sans MS"/>
                <a:ea typeface="Comic Sans MS"/>
                <a:cs typeface="Comic Sans MS"/>
                <a:sym typeface="Comic Sans MS"/>
              </a:rPr>
              <a:t>Introduction to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grpSp>
        <p:nvGrpSpPr>
          <p:cNvPr id="187" name="Google Shape;187;p10"/>
          <p:cNvGrpSpPr/>
          <p:nvPr/>
        </p:nvGrpSpPr>
        <p:grpSpPr>
          <a:xfrm>
            <a:off x="4724400" y="4114800"/>
            <a:ext cx="4114800" cy="2290762"/>
            <a:chOff x="2976" y="2592"/>
            <a:chExt cx="2592" cy="1443"/>
          </a:xfrm>
        </p:grpSpPr>
        <p:graphicFrame>
          <p:nvGraphicFramePr>
            <p:cNvPr id="188" name="Google Shape;188;p10"/>
            <p:cNvGraphicFramePr/>
            <p:nvPr/>
          </p:nvGraphicFramePr>
          <p:xfrm>
            <a:off x="2976" y="2592"/>
            <a:ext cx="2592" cy="1443"/>
          </p:xfrm>
          <a:graphic>
            <a:graphicData uri="http://schemas.openxmlformats.org/presentationml/2006/ole">
              <mc:AlternateContent>
                <mc:Choice Requires="v">
                  <p:oleObj r:id="rId4" imgH="1443" imgW="2592" progId="MSPhotoEd.3" spid="_x0000_s1">
                    <p:embed/>
                  </p:oleObj>
                </mc:Choice>
                <mc:Fallback>
                  <p:oleObj r:id="rId5" imgH="1443" imgW="2592" progId="MSPhotoEd.3">
                    <p:embed/>
                    <p:pic>
                      <p:nvPicPr>
                        <p:cNvPr id="188" name="Google Shape;188;p10"/>
                        <p:cNvPicPr preferRelativeResize="0"/>
                        <p:nvPr/>
                      </p:nvPicPr>
                      <p:blipFill rotWithShape="1">
                        <a:blip r:embed="rId6">
                          <a:alphaModFix/>
                        </a:blip>
                        <a:srcRect b="0" l="0" r="0" t="0"/>
                        <a:stretch/>
                      </p:blipFill>
                      <p:spPr>
                        <a:xfrm>
                          <a:off x="2976" y="2592"/>
                          <a:ext cx="2592" cy="1443"/>
                        </a:xfrm>
                        <a:prstGeom prst="rect">
                          <a:avLst/>
                        </a:prstGeom>
                        <a:noFill/>
                        <a:ln>
                          <a:noFill/>
                        </a:ln>
                      </p:spPr>
                    </p:pic>
                  </p:oleObj>
                </mc:Fallback>
              </mc:AlternateContent>
            </a:graphicData>
          </a:graphic>
        </p:graphicFrame>
        <p:sp>
          <p:nvSpPr>
            <p:cNvPr id="189" name="Google Shape;189;p10"/>
            <p:cNvSpPr txBox="1"/>
            <p:nvPr/>
          </p:nvSpPr>
          <p:spPr>
            <a:xfrm>
              <a:off x="4272" y="3552"/>
              <a:ext cx="80" cy="30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pic>
        <p:nvPicPr>
          <p:cNvPr descr="turingtest" id="190" name="Google Shape;190;p10"/>
          <p:cNvPicPr preferRelativeResize="0"/>
          <p:nvPr/>
        </p:nvPicPr>
        <p:blipFill rotWithShape="1">
          <a:blip r:embed="rId7">
            <a:alphaModFix/>
          </a:blip>
          <a:srcRect b="0" l="0" r="0" t="0"/>
          <a:stretch/>
        </p:blipFill>
        <p:spPr>
          <a:xfrm>
            <a:off x="6248400" y="1219200"/>
            <a:ext cx="2819400" cy="2792412"/>
          </a:xfrm>
          <a:prstGeom prst="rect">
            <a:avLst/>
          </a:prstGeom>
          <a:noFill/>
          <a:ln>
            <a:noFill/>
          </a:ln>
        </p:spPr>
      </p:pic>
      <p:sp>
        <p:nvSpPr>
          <p:cNvPr id="191" name="Google Shape;191;p10"/>
          <p:cNvSpPr txBox="1"/>
          <p:nvPr>
            <p:ph idx="1" type="body"/>
          </p:nvPr>
        </p:nvSpPr>
        <p:spPr>
          <a:xfrm>
            <a:off x="304800" y="1828800"/>
            <a:ext cx="62484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993300"/>
              </a:buClr>
              <a:buSzPts val="2800"/>
              <a:buFont typeface="Comic Sans MS"/>
              <a:buNone/>
            </a:pPr>
            <a:r>
              <a:rPr b="1" i="0" lang="en-US" sz="2800" u="none">
                <a:solidFill>
                  <a:srgbClr val="993300"/>
                </a:solidFill>
                <a:latin typeface="Comic Sans MS"/>
                <a:ea typeface="Comic Sans MS"/>
                <a:cs typeface="Comic Sans MS"/>
                <a:sym typeface="Comic Sans MS"/>
              </a:rPr>
              <a:t>Turing Test:</a:t>
            </a:r>
            <a:endParaRPr/>
          </a:p>
          <a:p>
            <a:pPr indent="-342900" lvl="0" marL="342900" rtl="0" algn="l">
              <a:lnSpc>
                <a:spcPct val="80000"/>
              </a:lnSpc>
              <a:spcBef>
                <a:spcPts val="280"/>
              </a:spcBef>
              <a:spcAft>
                <a:spcPts val="0"/>
              </a:spcAft>
              <a:buClr>
                <a:schemeClr val="dk1"/>
              </a:buClr>
              <a:buSzPts val="1400"/>
              <a:buFont typeface="Arial"/>
              <a:buNone/>
            </a:pPr>
            <a:r>
              <a:t/>
            </a:r>
            <a:endParaRPr b="1" i="0" sz="1400" u="none">
              <a:solidFill>
                <a:schemeClr val="accent2"/>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Symbols"/>
              <a:buChar char="▪"/>
            </a:pPr>
            <a:r>
              <a:rPr b="0" i="0" lang="en-US" sz="2000" u="sng">
                <a:solidFill>
                  <a:schemeClr val="dk1"/>
                </a:solidFill>
                <a:hlinkClick r:id="rId8">
                  <a:extLst>
                    <a:ext uri="{A12FA001-AC4F-418D-AE19-62706E023703}">
                      <ahyp:hlinkClr val="tx"/>
                    </a:ext>
                  </a:extLst>
                </a:hlinkClick>
              </a:rPr>
              <a:t>http://plato.stanford.edu/entries/turing-test/</a:t>
            </a:r>
            <a:endParaRPr/>
          </a:p>
          <a:p>
            <a:pPr indent="-292100" lvl="0" marL="342900" rtl="0" algn="l">
              <a:lnSpc>
                <a:spcPct val="80000"/>
              </a:lnSpc>
              <a:spcBef>
                <a:spcPts val="160"/>
              </a:spcBef>
              <a:spcAft>
                <a:spcPts val="0"/>
              </a:spcAft>
              <a:buClr>
                <a:srgbClr val="993300"/>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Symbols"/>
              <a:buChar char="▪"/>
            </a:pPr>
            <a:r>
              <a:rPr b="0" i="0" lang="en-US" sz="2000" u="none">
                <a:solidFill>
                  <a:schemeClr val="dk1"/>
                </a:solidFill>
                <a:latin typeface="Comic Sans MS"/>
                <a:ea typeface="Comic Sans MS"/>
                <a:cs typeface="Comic Sans MS"/>
                <a:sym typeface="Comic Sans MS"/>
              </a:rPr>
              <a:t>Test proposed by Alan Turing in 1950</a:t>
            </a:r>
            <a:endParaRPr/>
          </a:p>
          <a:p>
            <a:pPr indent="-292100" lvl="0" marL="342900" rtl="0" algn="l">
              <a:lnSpc>
                <a:spcPct val="80000"/>
              </a:lnSpc>
              <a:spcBef>
                <a:spcPts val="160"/>
              </a:spcBef>
              <a:spcAft>
                <a:spcPts val="0"/>
              </a:spcAft>
              <a:buClr>
                <a:srgbClr val="993300"/>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Symbols"/>
              <a:buChar char="▪"/>
            </a:pPr>
            <a:r>
              <a:rPr b="0" i="0" lang="en-US" sz="2000" u="none">
                <a:solidFill>
                  <a:schemeClr val="dk1"/>
                </a:solidFill>
                <a:latin typeface="Comic Sans MS"/>
                <a:ea typeface="Comic Sans MS"/>
                <a:cs typeface="Comic Sans MS"/>
                <a:sym typeface="Comic Sans MS"/>
              </a:rPr>
              <a:t>The computer is asked questions by a human interrogator. It passes the test if the interrogator cannot tell whether the responses come from a person</a:t>
            </a:r>
            <a:endParaRPr/>
          </a:p>
          <a:p>
            <a:pPr indent="-292100" lvl="0" marL="342900" rtl="0" algn="l">
              <a:lnSpc>
                <a:spcPct val="80000"/>
              </a:lnSpc>
              <a:spcBef>
                <a:spcPts val="160"/>
              </a:spcBef>
              <a:spcAft>
                <a:spcPts val="0"/>
              </a:spcAft>
              <a:buClr>
                <a:srgbClr val="993300"/>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Symbols"/>
              <a:buChar char="▪"/>
            </a:pPr>
            <a:r>
              <a:rPr b="0" i="0" lang="en-US" sz="2000" u="none">
                <a:solidFill>
                  <a:schemeClr val="dk1"/>
                </a:solidFill>
                <a:latin typeface="Comic Sans MS"/>
                <a:ea typeface="Comic Sans MS"/>
                <a:cs typeface="Comic Sans MS"/>
                <a:sym typeface="Comic Sans MS"/>
              </a:rPr>
              <a:t>Required capabilities: natural language processing, knowledge representation, automated reasoning, learning,...</a:t>
            </a:r>
            <a:endParaRPr/>
          </a:p>
          <a:p>
            <a:pPr indent="-304800" lvl="0" marL="342900" rtl="0" algn="l">
              <a:lnSpc>
                <a:spcPct val="80000"/>
              </a:lnSpc>
              <a:spcBef>
                <a:spcPts val="120"/>
              </a:spcBef>
              <a:spcAft>
                <a:spcPts val="0"/>
              </a:spcAft>
              <a:buClr>
                <a:srgbClr val="993300"/>
              </a:buClr>
              <a:buSzPts val="600"/>
              <a:buFont typeface="Noto Sans Symbols"/>
              <a:buNone/>
            </a:pPr>
            <a:r>
              <a:t/>
            </a:r>
            <a:endParaRPr b="0" i="0" sz="6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Symbols"/>
              <a:buChar char="▪"/>
            </a:pPr>
            <a:r>
              <a:rPr b="0" i="0" lang="en-US" sz="2000" u="none">
                <a:solidFill>
                  <a:schemeClr val="dk1"/>
                </a:solidFill>
                <a:latin typeface="Comic Sans MS"/>
                <a:ea typeface="Comic Sans MS"/>
                <a:cs typeface="Comic Sans MS"/>
                <a:sym typeface="Comic Sans MS"/>
              </a:rPr>
              <a:t>No physical interaction</a:t>
            </a:r>
            <a:endParaRPr/>
          </a:p>
          <a:p>
            <a:pPr indent="-304800" lvl="0" marL="342900" rtl="0" algn="l">
              <a:lnSpc>
                <a:spcPct val="80000"/>
              </a:lnSpc>
              <a:spcBef>
                <a:spcPts val="120"/>
              </a:spcBef>
              <a:spcAft>
                <a:spcPts val="0"/>
              </a:spcAft>
              <a:buClr>
                <a:srgbClr val="993300"/>
              </a:buClr>
              <a:buSzPts val="600"/>
              <a:buFont typeface="Noto Sans Symbols"/>
              <a:buNone/>
            </a:pPr>
            <a:r>
              <a:t/>
            </a:r>
            <a:endParaRPr b="0" i="0" sz="600" u="none">
              <a:solidFill>
                <a:schemeClr val="dk1"/>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993300"/>
              </a:buClr>
              <a:buSzPts val="2000"/>
              <a:buFont typeface="Noto Sans Symbols"/>
              <a:buChar char="▪"/>
            </a:pPr>
            <a:r>
              <a:rPr b="0" i="0" lang="en-US" sz="2000" u="none">
                <a:solidFill>
                  <a:srgbClr val="4D4D4D"/>
                </a:solidFill>
                <a:latin typeface="Comic Sans MS"/>
                <a:ea typeface="Comic Sans MS"/>
                <a:cs typeface="Comic Sans MS"/>
                <a:sym typeface="Comic Sans MS"/>
              </a:rPr>
              <a:t>Chinese Room (J. Searle)</a:t>
            </a:r>
            <a:endParaRPr/>
          </a:p>
        </p:txBody>
      </p:sp>
      <p:sp>
        <p:nvSpPr>
          <p:cNvPr id="192" name="Google Shape;192;p10"/>
          <p:cNvSpPr txBox="1"/>
          <p:nvPr>
            <p:ph type="title"/>
          </p:nvPr>
        </p:nvSpPr>
        <p:spPr>
          <a:xfrm>
            <a:off x="609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Can Machines Act/Think Intelligently?</a:t>
            </a:r>
            <a:endParaRPr/>
          </a:p>
        </p:txBody>
      </p:sp>
      <p:sp>
        <p:nvSpPr>
          <p:cNvPr id="193" name="Google Shape;193;p10"/>
          <p:cNvSpPr/>
          <p:nvPr/>
        </p:nvSpPr>
        <p:spPr>
          <a:xfrm>
            <a:off x="2133600" y="5943600"/>
            <a:ext cx="3048000" cy="723900"/>
          </a:xfrm>
          <a:custGeom>
            <a:rect b="b" l="l" r="r" t="t"/>
            <a:pathLst>
              <a:path extrusionOk="0" h="456" w="1920">
                <a:moveTo>
                  <a:pt x="0" y="144"/>
                </a:moveTo>
                <a:cubicBezTo>
                  <a:pt x="176" y="300"/>
                  <a:pt x="352" y="456"/>
                  <a:pt x="672" y="432"/>
                </a:cubicBezTo>
                <a:cubicBezTo>
                  <a:pt x="992" y="408"/>
                  <a:pt x="1456" y="204"/>
                  <a:pt x="192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0" name="Google Shape;200;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3600"/>
              <a:buFont typeface="Comic Sans MS"/>
              <a:buNone/>
            </a:pPr>
            <a:r>
              <a:rPr b="1" i="0" lang="en-US" sz="3600" u="none">
                <a:solidFill>
                  <a:schemeClr val="accent2"/>
                </a:solidFill>
                <a:latin typeface="Comic Sans MS"/>
                <a:ea typeface="Comic Sans MS"/>
                <a:cs typeface="Comic Sans MS"/>
                <a:sym typeface="Comic Sans MS"/>
              </a:rPr>
              <a:t>An Application of the Turing Test</a:t>
            </a:r>
            <a:endParaRPr/>
          </a:p>
        </p:txBody>
      </p:sp>
      <p:sp>
        <p:nvSpPr>
          <p:cNvPr id="201" name="Google Shape;201;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Noto Sans Symbols"/>
              <a:buChar char="▪"/>
            </a:pPr>
            <a:r>
              <a:rPr b="0" i="0" lang="en-US" sz="3200" u="none">
                <a:solidFill>
                  <a:schemeClr val="dk1"/>
                </a:solidFill>
                <a:latin typeface="Comic Sans MS"/>
                <a:ea typeface="Comic Sans MS"/>
                <a:cs typeface="Comic Sans MS"/>
                <a:sym typeface="Comic Sans MS"/>
              </a:rPr>
              <a:t>CAPTCHA: Completely Automatic Public Turing tests to tell Computers and Humans Apart</a:t>
            </a:r>
            <a:endParaRPr/>
          </a:p>
          <a:p>
            <a:pPr indent="-342900" lvl="0" marL="342900" rtl="0" algn="l">
              <a:lnSpc>
                <a:spcPct val="100000"/>
              </a:lnSpc>
              <a:spcBef>
                <a:spcPts val="640"/>
              </a:spcBef>
              <a:spcAft>
                <a:spcPts val="0"/>
              </a:spcAft>
              <a:buClr>
                <a:schemeClr val="accent2"/>
              </a:buClr>
              <a:buSzPts val="3200"/>
              <a:buFont typeface="Noto Sans Symbols"/>
              <a:buChar char="▪"/>
            </a:pPr>
            <a:r>
              <a:rPr b="0" i="0" lang="en-US" sz="3200" u="none">
                <a:solidFill>
                  <a:schemeClr val="dk1"/>
                </a:solidFill>
                <a:latin typeface="Comic Sans MS"/>
                <a:ea typeface="Comic Sans MS"/>
                <a:cs typeface="Comic Sans MS"/>
                <a:sym typeface="Comic Sans MS"/>
              </a:rPr>
              <a:t>E.g.: </a:t>
            </a:r>
            <a:endParaRPr/>
          </a:p>
          <a:p>
            <a:pPr indent="-285750" lvl="1" marL="742950" rtl="0" algn="l">
              <a:lnSpc>
                <a:spcPct val="100000"/>
              </a:lnSpc>
              <a:spcBef>
                <a:spcPts val="560"/>
              </a:spcBef>
              <a:spcAft>
                <a:spcPts val="0"/>
              </a:spcAft>
              <a:buClr>
                <a:schemeClr val="accent2"/>
              </a:buClr>
              <a:buSzPts val="2800"/>
              <a:buFont typeface="Comic Sans MS"/>
              <a:buChar char="•"/>
            </a:pPr>
            <a:r>
              <a:rPr b="0" i="0" lang="en-US" sz="2800" u="none">
                <a:solidFill>
                  <a:schemeClr val="dk1"/>
                </a:solidFill>
                <a:latin typeface="Comic Sans MS"/>
                <a:ea typeface="Comic Sans MS"/>
                <a:cs typeface="Comic Sans MS"/>
                <a:sym typeface="Comic Sans MS"/>
              </a:rPr>
              <a:t>Display visually distorted words </a:t>
            </a:r>
            <a:endParaRPr/>
          </a:p>
          <a:p>
            <a:pPr indent="-285750" lvl="1" marL="742950" rtl="0" algn="l">
              <a:lnSpc>
                <a:spcPct val="100000"/>
              </a:lnSpc>
              <a:spcBef>
                <a:spcPts val="560"/>
              </a:spcBef>
              <a:spcAft>
                <a:spcPts val="0"/>
              </a:spcAft>
              <a:buClr>
                <a:schemeClr val="accent2"/>
              </a:buClr>
              <a:buSzPts val="2800"/>
              <a:buFont typeface="Comic Sans MS"/>
              <a:buChar char="•"/>
            </a:pPr>
            <a:r>
              <a:rPr b="0" i="0" lang="en-US" sz="2800" u="none">
                <a:solidFill>
                  <a:schemeClr val="dk1"/>
                </a:solidFill>
                <a:latin typeface="Comic Sans MS"/>
                <a:ea typeface="Comic Sans MS"/>
                <a:cs typeface="Comic Sans MS"/>
                <a:sym typeface="Comic Sans MS"/>
              </a:rPr>
              <a:t>Ask user to recognize these words </a:t>
            </a:r>
            <a:endParaRPr/>
          </a:p>
          <a:p>
            <a:pPr indent="-342900" lvl="0" marL="342900" rtl="0" algn="l">
              <a:lnSpc>
                <a:spcPct val="100000"/>
              </a:lnSpc>
              <a:spcBef>
                <a:spcPts val="640"/>
              </a:spcBef>
              <a:spcAft>
                <a:spcPts val="0"/>
              </a:spcAft>
              <a:buClr>
                <a:schemeClr val="accent2"/>
              </a:buClr>
              <a:buSzPts val="3200"/>
              <a:buFont typeface="Noto Sans Symbols"/>
              <a:buChar char="▪"/>
            </a:pPr>
            <a:r>
              <a:rPr b="0" i="0" lang="en-US" sz="3200" u="none">
                <a:solidFill>
                  <a:schemeClr val="dk1"/>
                </a:solidFill>
                <a:latin typeface="Comic Sans MS"/>
                <a:ea typeface="Comic Sans MS"/>
                <a:cs typeface="Comic Sans MS"/>
                <a:sym typeface="Comic Sans MS"/>
              </a:rPr>
              <a:t>Example of application: have only humans open email accounts</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8" name="Google Shape;20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Can Machines Act/Think Intelligently?</a:t>
            </a:r>
            <a:endParaRPr/>
          </a:p>
        </p:txBody>
      </p:sp>
      <p:sp>
        <p:nvSpPr>
          <p:cNvPr id="209" name="Google Shape;209;p12"/>
          <p:cNvSpPr txBox="1"/>
          <p:nvPr>
            <p:ph idx="1" type="body"/>
          </p:nvPr>
        </p:nvSpPr>
        <p:spPr>
          <a:xfrm>
            <a:off x="304800" y="1828800"/>
            <a:ext cx="86106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CC"/>
              </a:buClr>
              <a:buSzPts val="3200"/>
              <a:buFont typeface="Noto Sans Symbols"/>
              <a:buChar char="▪"/>
            </a:pPr>
            <a:r>
              <a:rPr b="0" i="0" lang="en-US" sz="3200" u="none">
                <a:solidFill>
                  <a:schemeClr val="lt2"/>
                </a:solidFill>
                <a:latin typeface="Comic Sans MS"/>
                <a:ea typeface="Comic Sans MS"/>
                <a:cs typeface="Comic Sans MS"/>
                <a:sym typeface="Comic Sans MS"/>
              </a:rPr>
              <a:t>Yes, if intelligence is narrowly defined as information processing</a:t>
            </a:r>
            <a:br>
              <a:rPr b="0" i="0" lang="en-US" sz="3200" u="none">
                <a:solidFill>
                  <a:schemeClr val="lt2"/>
                </a:solidFill>
                <a:latin typeface="Comic Sans MS"/>
                <a:ea typeface="Comic Sans MS"/>
                <a:cs typeface="Comic Sans MS"/>
                <a:sym typeface="Comic Sans MS"/>
              </a:rPr>
            </a:br>
            <a:br>
              <a:rPr b="0" i="0" lang="en-US" sz="1000" u="none">
                <a:solidFill>
                  <a:schemeClr val="lt2"/>
                </a:solidFill>
                <a:latin typeface="Comic Sans MS"/>
                <a:ea typeface="Comic Sans MS"/>
                <a:cs typeface="Comic Sans MS"/>
                <a:sym typeface="Comic Sans MS"/>
              </a:rPr>
            </a:br>
            <a:r>
              <a:rPr b="0" i="0" lang="en-US" sz="2400" u="none">
                <a:solidFill>
                  <a:schemeClr val="lt2"/>
                </a:solidFill>
                <a:latin typeface="Comic Sans MS"/>
                <a:ea typeface="Comic Sans MS"/>
                <a:cs typeface="Comic Sans MS"/>
                <a:sym typeface="Comic Sans MS"/>
              </a:rPr>
              <a:t>AI has made impressive achievements showing that tasks initially assumed to require intelligence can be automated</a:t>
            </a:r>
            <a:endParaRPr b="0" i="0" sz="1400" u="none">
              <a:solidFill>
                <a:schemeClr val="lt2"/>
              </a:solidFill>
              <a:latin typeface="Comic Sans MS"/>
              <a:ea typeface="Comic Sans MS"/>
              <a:cs typeface="Comic Sans MS"/>
              <a:sym typeface="Comic Sans MS"/>
            </a:endParaRPr>
          </a:p>
          <a:p>
            <a:pPr indent="-342900" lvl="0" marL="342900" rtl="0" algn="l">
              <a:lnSpc>
                <a:spcPct val="100000"/>
              </a:lnSpc>
              <a:spcBef>
                <a:spcPts val="640"/>
              </a:spcBef>
              <a:spcAft>
                <a:spcPts val="0"/>
              </a:spcAft>
              <a:buClr>
                <a:srgbClr val="3333CC"/>
              </a:buClr>
              <a:buSzPts val="3200"/>
              <a:buFont typeface="Noto Sans Symbols"/>
              <a:buChar char="▪"/>
            </a:pPr>
            <a:r>
              <a:rPr b="0" i="0" lang="en-US" sz="3200" u="none">
                <a:solidFill>
                  <a:srgbClr val="3333CC"/>
                </a:solidFill>
                <a:latin typeface="Comic Sans MS"/>
                <a:ea typeface="Comic Sans MS"/>
                <a:cs typeface="Comic Sans MS"/>
                <a:sym typeface="Comic Sans MS"/>
              </a:rPr>
              <a:t>Maybe yes, maybe not</a:t>
            </a:r>
            <a:r>
              <a:rPr b="0" i="0" lang="en-US" sz="3200" u="none">
                <a:solidFill>
                  <a:schemeClr val="dk1"/>
                </a:solidFill>
                <a:latin typeface="Comic Sans MS"/>
                <a:ea typeface="Comic Sans MS"/>
                <a:cs typeface="Comic Sans MS"/>
                <a:sym typeface="Comic Sans MS"/>
              </a:rPr>
              <a:t>, if intelligence is not separated from the rest of “being human”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idx="1" type="body"/>
          </p:nvPr>
        </p:nvSpPr>
        <p:spPr>
          <a:xfrm>
            <a:off x="457200" y="0"/>
            <a:ext cx="8229600" cy="6126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a:solidFill>
                  <a:schemeClr val="dk1"/>
                </a:solidFill>
                <a:latin typeface="Arial"/>
                <a:ea typeface="Arial"/>
                <a:cs typeface="Arial"/>
                <a:sym typeface="Arial"/>
              </a:rPr>
              <a:t>Intelligence: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 capacity to learn and solve problems”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particular,</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the ability to solve novel problems</a:t>
            </a:r>
            <a:endParaRPr b="0" i="0" sz="2400" u="none" cap="none" strike="noStrike">
              <a:solidFill>
                <a:schemeClr val="dk1"/>
              </a:solidFill>
              <a:latin typeface="Arial"/>
              <a:ea typeface="Arial"/>
              <a:cs typeface="Arial"/>
              <a:sym typeface="Arial"/>
            </a:endParaRPr>
          </a:p>
          <a:p>
            <a:pPr indent="-228600" lvl="2" marL="1143000" marR="0" rtl="0" algn="l">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the ability to act rationally</a:t>
            </a:r>
            <a:endParaRPr b="0" i="0" sz="2400" u="none" cap="none" strike="noStrike">
              <a:solidFill>
                <a:schemeClr val="dk1"/>
              </a:solidFill>
              <a:latin typeface="Arial"/>
              <a:ea typeface="Arial"/>
              <a:cs typeface="Arial"/>
              <a:sym typeface="Arial"/>
            </a:endParaRPr>
          </a:p>
          <a:p>
            <a:pPr indent="-228600" lvl="2" marL="1143000" marR="0" rtl="0" algn="l">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Arial"/>
                <a:ea typeface="Arial"/>
                <a:cs typeface="Arial"/>
                <a:sym typeface="Arial"/>
              </a:rPr>
              <a:t>the ability to act like humans</a:t>
            </a:r>
            <a:br>
              <a:rPr b="0" i="0" lang="en-US" sz="2400" u="none" cap="none" strike="noStrike">
                <a:solidFill>
                  <a:schemeClr val="dk1"/>
                </a:solidFill>
                <a:latin typeface="Arial"/>
                <a:ea typeface="Arial"/>
                <a:cs typeface="Arial"/>
                <a:sym typeface="Arial"/>
              </a:rPr>
            </a:br>
            <a:endParaRPr/>
          </a:p>
          <a:p>
            <a:pPr indent="-342900" lvl="0" marL="342900" marR="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Arial"/>
                <a:ea typeface="Arial"/>
                <a:cs typeface="Arial"/>
                <a:sym typeface="Arial"/>
              </a:rPr>
              <a:t> Artificial Intelligence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build and understand intelligent entities or agents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2 main approaches: “engineering” versus “cognitive modeling”</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15" name="Google Shape;215;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Arial"/>
              <a:buNone/>
            </a:pPr>
            <a:r>
              <a:rPr b="0" i="0" lang="en-US" sz="2800" u="none">
                <a:solidFill>
                  <a:schemeClr val="dk2"/>
                </a:solidFill>
                <a:latin typeface="Arial"/>
                <a:ea typeface="Arial"/>
                <a:cs typeface="Arial"/>
                <a:sym typeface="Arial"/>
              </a:rPr>
              <a:t>Academic Disciplines relevant to AI</a:t>
            </a:r>
            <a:endParaRPr/>
          </a:p>
        </p:txBody>
      </p:sp>
      <p:sp>
        <p:nvSpPr>
          <p:cNvPr id="221" name="Google Shape;221;p14"/>
          <p:cNvSpPr txBox="1"/>
          <p:nvPr>
            <p:ph idx="1" type="body"/>
          </p:nvPr>
        </p:nvSpPr>
        <p:spPr>
          <a:xfrm>
            <a:off x="457200" y="9906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Philosophy		Logic, methods of reasoning, mind as physical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system, foundations of learning, language,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rationality.</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Mathematics		Formal representation and proof, algorithms,</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computation, (un)decidability, (in)tractability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Probability/Statistics	modeling uncertainty, learning from data</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Economics		utility, decision theory, rational economic agents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Neuroscience		neurons as information processing units.</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Psychology/       	how do people behave, perceive, process cognitive </a:t>
            </a:r>
            <a:endParaRPr/>
          </a:p>
          <a:p>
            <a:pPr indent="-342900" lvl="0" marL="34290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Cognitive Science  	information,  represent knowledge.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Computer 		building fast computers </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engineering</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Control theory		design systems that maximize an objective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			function over time </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Linguistics		knowledge representation, grammars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222" name="Google Shape;222;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9" name="Google Shape;229;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Main Areas of AI</a:t>
            </a:r>
            <a:endParaRPr/>
          </a:p>
        </p:txBody>
      </p:sp>
      <p:sp>
        <p:nvSpPr>
          <p:cNvPr id="230" name="Google Shape;230;p15"/>
          <p:cNvSpPr txBox="1"/>
          <p:nvPr>
            <p:ph idx="1" type="body"/>
          </p:nvPr>
        </p:nvSpPr>
        <p:spPr>
          <a:xfrm>
            <a:off x="228600" y="1600200"/>
            <a:ext cx="44196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Knowledge representation (including formal logic)</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Search, especially heuristic search (puzzles, games)</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Planning</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Reasoning under uncertainty, including probabilistic reasoning</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Learning</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Agent architectures</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Robotics and perception</a:t>
            </a:r>
            <a:endParaRPr/>
          </a:p>
          <a:p>
            <a:pPr indent="-342900" lvl="0" marL="342900" rtl="0" algn="l">
              <a:lnSpc>
                <a:spcPct val="8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Natural language processing</a:t>
            </a:r>
            <a:endParaRPr/>
          </a:p>
        </p:txBody>
      </p:sp>
      <p:pic>
        <p:nvPicPr>
          <p:cNvPr descr="jigsaw-1" id="231" name="Google Shape;231;p15"/>
          <p:cNvPicPr preferRelativeResize="0"/>
          <p:nvPr/>
        </p:nvPicPr>
        <p:blipFill rotWithShape="1">
          <a:blip r:embed="rId3">
            <a:alphaModFix/>
          </a:blip>
          <a:srcRect b="0" l="0" r="0" t="0"/>
          <a:stretch/>
        </p:blipFill>
        <p:spPr>
          <a:xfrm>
            <a:off x="4800600" y="1600200"/>
            <a:ext cx="3670300" cy="4876800"/>
          </a:xfrm>
          <a:prstGeom prst="rect">
            <a:avLst/>
          </a:prstGeom>
          <a:noFill/>
          <a:ln>
            <a:noFill/>
          </a:ln>
        </p:spPr>
      </p:pic>
      <p:sp>
        <p:nvSpPr>
          <p:cNvPr id="232" name="Google Shape;232;p15"/>
          <p:cNvSpPr txBox="1"/>
          <p:nvPr/>
        </p:nvSpPr>
        <p:spPr>
          <a:xfrm>
            <a:off x="6172200" y="3281362"/>
            <a:ext cx="9445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CC"/>
              </a:buClr>
              <a:buSzPts val="1800"/>
              <a:buFont typeface="Comic Sans MS"/>
              <a:buNone/>
            </a:pPr>
            <a:r>
              <a:rPr b="0" i="0" lang="en-US" sz="1800" u="none" cap="none" strike="noStrike">
                <a:solidFill>
                  <a:srgbClr val="3333CC"/>
                </a:solidFill>
                <a:latin typeface="Comic Sans MS"/>
                <a:ea typeface="Comic Sans MS"/>
                <a:cs typeface="Comic Sans MS"/>
                <a:sym typeface="Comic Sans MS"/>
              </a:rPr>
              <a:t>Search</a:t>
            </a:r>
            <a:endParaRPr b="0" i="0" sz="1400" u="none" cap="none" strike="noStrike">
              <a:solidFill>
                <a:srgbClr val="000000"/>
              </a:solidFill>
              <a:latin typeface="Arial"/>
              <a:ea typeface="Arial"/>
              <a:cs typeface="Arial"/>
              <a:sym typeface="Arial"/>
            </a:endParaRPr>
          </a:p>
        </p:txBody>
      </p:sp>
      <p:sp>
        <p:nvSpPr>
          <p:cNvPr id="233" name="Google Shape;233;p15"/>
          <p:cNvSpPr txBox="1"/>
          <p:nvPr/>
        </p:nvSpPr>
        <p:spPr>
          <a:xfrm>
            <a:off x="5943600" y="4114800"/>
            <a:ext cx="128905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990000"/>
              </a:buClr>
              <a:buSzPts val="1800"/>
              <a:buFont typeface="Comic Sans MS"/>
              <a:buNone/>
            </a:pPr>
            <a:r>
              <a:rPr b="0" i="0" lang="en-US" sz="1800" u="none" cap="none" strike="noStrike">
                <a:solidFill>
                  <a:srgbClr val="990000"/>
                </a:solidFill>
                <a:latin typeface="Comic Sans MS"/>
                <a:ea typeface="Comic Sans MS"/>
                <a:cs typeface="Comic Sans MS"/>
                <a:sym typeface="Comic Sans MS"/>
              </a:rPr>
              <a:t>Knowledge</a:t>
            </a:r>
            <a:br>
              <a:rPr b="0" i="0" lang="en-US" sz="1800" u="none" cap="none" strike="noStrike">
                <a:solidFill>
                  <a:srgbClr val="990000"/>
                </a:solidFill>
                <a:latin typeface="Comic Sans MS"/>
                <a:ea typeface="Comic Sans MS"/>
                <a:cs typeface="Comic Sans MS"/>
                <a:sym typeface="Comic Sans MS"/>
              </a:rPr>
            </a:br>
            <a:r>
              <a:rPr b="0" i="0" lang="en-US" sz="1800" u="none" cap="none" strike="noStrike">
                <a:solidFill>
                  <a:srgbClr val="990000"/>
                </a:solidFill>
                <a:latin typeface="Comic Sans MS"/>
                <a:ea typeface="Comic Sans MS"/>
                <a:cs typeface="Comic Sans MS"/>
                <a:sym typeface="Comic Sans MS"/>
              </a:rPr>
              <a:t>rep.</a:t>
            </a:r>
            <a:endParaRPr b="0" i="0" sz="1400" u="none" cap="none" strike="noStrike">
              <a:solidFill>
                <a:srgbClr val="000000"/>
              </a:solidFill>
              <a:latin typeface="Arial"/>
              <a:ea typeface="Arial"/>
              <a:cs typeface="Arial"/>
              <a:sym typeface="Arial"/>
            </a:endParaRPr>
          </a:p>
        </p:txBody>
      </p:sp>
      <p:sp>
        <p:nvSpPr>
          <p:cNvPr id="234" name="Google Shape;234;p15"/>
          <p:cNvSpPr txBox="1"/>
          <p:nvPr/>
        </p:nvSpPr>
        <p:spPr>
          <a:xfrm>
            <a:off x="4876800" y="4500562"/>
            <a:ext cx="10239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Planning</a:t>
            </a:r>
            <a:endParaRPr b="0" i="0" sz="1400" u="none" cap="none" strike="noStrike">
              <a:solidFill>
                <a:srgbClr val="000000"/>
              </a:solidFill>
              <a:latin typeface="Arial"/>
              <a:ea typeface="Arial"/>
              <a:cs typeface="Arial"/>
              <a:sym typeface="Arial"/>
            </a:endParaRPr>
          </a:p>
        </p:txBody>
      </p:sp>
      <p:sp>
        <p:nvSpPr>
          <p:cNvPr id="235" name="Google Shape;235;p15"/>
          <p:cNvSpPr txBox="1"/>
          <p:nvPr/>
        </p:nvSpPr>
        <p:spPr>
          <a:xfrm>
            <a:off x="4800600" y="2971800"/>
            <a:ext cx="12239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Reasoning</a:t>
            </a:r>
            <a:endParaRPr b="0" i="0" sz="1400" u="none" cap="none" strike="noStrike">
              <a:solidFill>
                <a:srgbClr val="000000"/>
              </a:solidFill>
              <a:latin typeface="Arial"/>
              <a:ea typeface="Arial"/>
              <a:cs typeface="Arial"/>
              <a:sym typeface="Arial"/>
            </a:endParaRPr>
          </a:p>
        </p:txBody>
      </p:sp>
      <p:sp>
        <p:nvSpPr>
          <p:cNvPr id="236" name="Google Shape;236;p15"/>
          <p:cNvSpPr txBox="1"/>
          <p:nvPr/>
        </p:nvSpPr>
        <p:spPr>
          <a:xfrm>
            <a:off x="7391400" y="3505200"/>
            <a:ext cx="10842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Learning</a:t>
            </a:r>
            <a:endParaRPr b="0" i="0" sz="1400" u="none" cap="none" strike="noStrike">
              <a:solidFill>
                <a:srgbClr val="000000"/>
              </a:solidFill>
              <a:latin typeface="Arial"/>
              <a:ea typeface="Arial"/>
              <a:cs typeface="Arial"/>
              <a:sym typeface="Arial"/>
            </a:endParaRPr>
          </a:p>
        </p:txBody>
      </p:sp>
      <p:sp>
        <p:nvSpPr>
          <p:cNvPr id="237" name="Google Shape;237;p15"/>
          <p:cNvSpPr txBox="1"/>
          <p:nvPr/>
        </p:nvSpPr>
        <p:spPr>
          <a:xfrm>
            <a:off x="4937125" y="1946275"/>
            <a:ext cx="8239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Agent</a:t>
            </a:r>
            <a:endParaRPr b="0" i="0" sz="1400" u="none" cap="none" strike="noStrike">
              <a:solidFill>
                <a:srgbClr val="000000"/>
              </a:solidFill>
              <a:latin typeface="Arial"/>
              <a:ea typeface="Arial"/>
              <a:cs typeface="Arial"/>
              <a:sym typeface="Arial"/>
            </a:endParaRPr>
          </a:p>
        </p:txBody>
      </p:sp>
      <p:sp>
        <p:nvSpPr>
          <p:cNvPr id="238" name="Google Shape;238;p15"/>
          <p:cNvSpPr txBox="1"/>
          <p:nvPr/>
        </p:nvSpPr>
        <p:spPr>
          <a:xfrm>
            <a:off x="6096000" y="2362200"/>
            <a:ext cx="11033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Robotics</a:t>
            </a:r>
            <a:endParaRPr b="0" i="0" sz="1400" u="none" cap="none" strike="noStrike">
              <a:solidFill>
                <a:srgbClr val="000000"/>
              </a:solidFill>
              <a:latin typeface="Arial"/>
              <a:ea typeface="Arial"/>
              <a:cs typeface="Arial"/>
              <a:sym typeface="Arial"/>
            </a:endParaRPr>
          </a:p>
        </p:txBody>
      </p:sp>
      <p:sp>
        <p:nvSpPr>
          <p:cNvPr id="239" name="Google Shape;239;p15"/>
          <p:cNvSpPr txBox="1"/>
          <p:nvPr/>
        </p:nvSpPr>
        <p:spPr>
          <a:xfrm>
            <a:off x="7162800" y="2057400"/>
            <a:ext cx="1314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Perception</a:t>
            </a:r>
            <a:endParaRPr b="0" i="0" sz="1400" u="none" cap="none" strike="noStrike">
              <a:solidFill>
                <a:srgbClr val="000000"/>
              </a:solidFill>
              <a:latin typeface="Arial"/>
              <a:ea typeface="Arial"/>
              <a:cs typeface="Arial"/>
              <a:sym typeface="Arial"/>
            </a:endParaRPr>
          </a:p>
        </p:txBody>
      </p:sp>
      <p:sp>
        <p:nvSpPr>
          <p:cNvPr id="240" name="Google Shape;240;p15"/>
          <p:cNvSpPr txBox="1"/>
          <p:nvPr/>
        </p:nvSpPr>
        <p:spPr>
          <a:xfrm>
            <a:off x="4800600" y="5562600"/>
            <a:ext cx="10858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Natural</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language</a:t>
            </a:r>
            <a:endParaRPr b="0" i="0" sz="1400" u="none" cap="none" strike="noStrike">
              <a:solidFill>
                <a:srgbClr val="000000"/>
              </a:solidFill>
              <a:latin typeface="Arial"/>
              <a:ea typeface="Arial"/>
              <a:cs typeface="Arial"/>
              <a:sym typeface="Arial"/>
            </a:endParaRPr>
          </a:p>
        </p:txBody>
      </p:sp>
      <p:sp>
        <p:nvSpPr>
          <p:cNvPr id="241" name="Google Shape;241;p15"/>
          <p:cNvSpPr txBox="1"/>
          <p:nvPr/>
        </p:nvSpPr>
        <p:spPr>
          <a:xfrm>
            <a:off x="6461125" y="5680075"/>
            <a:ext cx="355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sp>
        <p:nvSpPr>
          <p:cNvPr id="242" name="Google Shape;242;p15"/>
          <p:cNvSpPr txBox="1"/>
          <p:nvPr/>
        </p:nvSpPr>
        <p:spPr>
          <a:xfrm>
            <a:off x="7315200" y="5715000"/>
            <a:ext cx="1095375"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Expert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Systems</a:t>
            </a:r>
            <a:endParaRPr b="0" i="0" sz="1400" u="none" cap="none" strike="noStrike">
              <a:solidFill>
                <a:srgbClr val="000000"/>
              </a:solidFill>
              <a:latin typeface="Arial"/>
              <a:ea typeface="Arial"/>
              <a:cs typeface="Arial"/>
              <a:sym typeface="Arial"/>
            </a:endParaRPr>
          </a:p>
        </p:txBody>
      </p:sp>
      <p:sp>
        <p:nvSpPr>
          <p:cNvPr id="243" name="Google Shape;243;p15"/>
          <p:cNvSpPr txBox="1"/>
          <p:nvPr/>
        </p:nvSpPr>
        <p:spPr>
          <a:xfrm>
            <a:off x="7062787" y="4191000"/>
            <a:ext cx="1662112"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Constraint</a:t>
            </a:r>
            <a:br>
              <a:rPr b="0" i="0" lang="en-US" sz="1800" u="none" cap="none" strike="noStrike">
                <a:solidFill>
                  <a:schemeClr val="dk1"/>
                </a:solidFill>
                <a:latin typeface="Comic Sans MS"/>
                <a:ea typeface="Comic Sans MS"/>
                <a:cs typeface="Comic Sans MS"/>
                <a:sym typeface="Comic Sans MS"/>
              </a:rPr>
            </a:br>
            <a:r>
              <a:rPr b="0" i="0" lang="en-US" sz="1800" u="none" cap="none" strike="noStrike">
                <a:solidFill>
                  <a:schemeClr val="dk1"/>
                </a:solidFill>
                <a:latin typeface="Comic Sans MS"/>
                <a:ea typeface="Comic Sans MS"/>
                <a:cs typeface="Comic Sans MS"/>
                <a:sym typeface="Comic Sans MS"/>
              </a:rPr>
              <a:t>satisfaction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History of AI</a:t>
            </a:r>
            <a:endParaRPr/>
          </a:p>
        </p:txBody>
      </p:sp>
      <p:sp>
        <p:nvSpPr>
          <p:cNvPr id="249" name="Google Shape;249;p16"/>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1943: early beginnings</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McCulloch &amp; Pitts: Boolean circuit model of brain</a:t>
            </a:r>
            <a:endParaRPr/>
          </a:p>
          <a:p>
            <a:pPr indent="-2286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1950: Turing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Turing's "Computing Machinery and Intelligence“</a:t>
            </a:r>
            <a:endParaRPr/>
          </a:p>
          <a:p>
            <a:pPr indent="-2286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1956: birth of AI</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Dartmouth meeting: "Artificial Intelligence“ name adopted</a:t>
            </a:r>
            <a:endParaRPr/>
          </a:p>
          <a:p>
            <a:pPr indent="-228600" lvl="0" marL="3429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1950s: initial promise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Early AI programs, including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Samuel's checkers program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Newell &amp; Simon's Logic Theorist</a:t>
            </a:r>
            <a:endParaRPr/>
          </a:p>
          <a:p>
            <a:pPr indent="-171450" lvl="1" marL="74295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1955-65: “great enthusiasm”</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Newell and Simon: GPS, general problem solver</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Gelertner: Geometry Theorem Prover</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McCarthy: invention of LISP</a:t>
            </a:r>
            <a:endParaRPr/>
          </a:p>
          <a:p>
            <a:pPr indent="-285750" lvl="1" marL="74295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History of AI</a:t>
            </a:r>
            <a:endParaRPr/>
          </a:p>
        </p:txBody>
      </p:sp>
      <p:sp>
        <p:nvSpPr>
          <p:cNvPr id="255" name="Google Shape;255;p17"/>
          <p:cNvSpPr txBox="1"/>
          <p:nvPr>
            <p:ph idx="1" type="body"/>
          </p:nvPr>
        </p:nvSpPr>
        <p:spPr>
          <a:xfrm>
            <a:off x="533400" y="990600"/>
            <a:ext cx="79248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1966—73: Reality dawns	</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Realization that many AI problems are intractable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Limitations of existing neural network methods identified</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Neural network research almost disappears</a:t>
            </a:r>
            <a:endParaRPr/>
          </a:p>
          <a:p>
            <a:pPr indent="-114300" lvl="2" marL="11430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1969—85: Adding domain knowledge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Development of knowledge-based systems</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Success of rule-based expert systems,</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E.g., DENDRAL, MYCIN</a:t>
            </a:r>
            <a:endParaRPr/>
          </a:p>
          <a:p>
            <a:pPr indent="-228600" lvl="2" marL="11430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But were brittle and did not scale well in practice</a:t>
            </a:r>
            <a:endParaRPr/>
          </a:p>
          <a:p>
            <a:pPr indent="-114300" lvl="2" marL="114300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1986--  Rise of machine learning</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Neural networks return to popularity</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Major advances in machine learning algorithms and applications</a:t>
            </a:r>
            <a:endParaRPr/>
          </a:p>
          <a:p>
            <a:pPr indent="-171450" lvl="1" marL="74295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1990--  Role of uncertainty</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Bayesian networks as a knowledge representation framework</a:t>
            </a:r>
            <a:endParaRPr/>
          </a:p>
          <a:p>
            <a:pPr indent="-171450" lvl="1" marL="74295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1995-- AI as Science</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Integration of learning, reasoning, knowledge representation</a:t>
            </a:r>
            <a:endParaRPr/>
          </a:p>
          <a:p>
            <a:pPr indent="-285750" lvl="1" marL="74295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AI methods used in vision, language, data mining, etc</a:t>
            </a:r>
            <a:endParaRPr/>
          </a:p>
          <a:p>
            <a:pPr indent="-285750" lvl="1" marL="742950" rtl="0" algn="l">
              <a:lnSpc>
                <a:spcPct val="8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Components of AI program</a:t>
            </a:r>
            <a:endParaRPr/>
          </a:p>
        </p:txBody>
      </p:sp>
      <p:sp>
        <p:nvSpPr>
          <p:cNvPr id="261" name="Google Shape;261;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Artificial Intelligence has following components –</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Learning</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Reasoning</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Problem solving</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Perception</a:t>
            </a:r>
            <a:endParaRPr/>
          </a:p>
          <a:p>
            <a:pPr indent="0" lvl="0" marL="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Language understanding</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262" name="Google Shape;262;p1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Components of AI program</a:t>
            </a:r>
            <a:endParaRPr/>
          </a:p>
        </p:txBody>
      </p:sp>
      <p:pic>
        <p:nvPicPr>
          <p:cNvPr id="268" name="Google Shape;268;p19"/>
          <p:cNvPicPr preferRelativeResize="0"/>
          <p:nvPr>
            <p:ph idx="1" type="body"/>
          </p:nvPr>
        </p:nvPicPr>
        <p:blipFill rotWithShape="1">
          <a:blip r:embed="rId3">
            <a:alphaModFix/>
          </a:blip>
          <a:srcRect b="0" l="0" r="0" t="0"/>
          <a:stretch/>
        </p:blipFill>
        <p:spPr>
          <a:xfrm>
            <a:off x="762000" y="1981200"/>
            <a:ext cx="6724650" cy="3581400"/>
          </a:xfrm>
          <a:prstGeom prst="rect">
            <a:avLst/>
          </a:prstGeom>
          <a:noFill/>
          <a:ln>
            <a:noFill/>
          </a:ln>
        </p:spPr>
      </p:pic>
      <p:sp>
        <p:nvSpPr>
          <p:cNvPr id="269" name="Google Shape;269;p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4" name="Google Shape;104;p2"/>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279400" lvl="0" marL="342900" rtl="0" algn="l">
              <a:lnSpc>
                <a:spcPct val="100000"/>
              </a:lnSpc>
              <a:spcBef>
                <a:spcPts val="0"/>
              </a:spcBef>
              <a:spcAft>
                <a:spcPts val="0"/>
              </a:spcAft>
              <a:buClr>
                <a:srgbClr val="3333CC"/>
              </a:buClr>
              <a:buSzPts val="1000"/>
              <a:buFont typeface="Noto Sans Symbols"/>
              <a:buNone/>
            </a:pPr>
            <a:r>
              <a:t/>
            </a:r>
            <a:endParaRPr b="0" i="0" sz="1000" u="none">
              <a:solidFill>
                <a:schemeClr val="dk1"/>
              </a:solidFill>
              <a:latin typeface="Comic Sans MS"/>
              <a:ea typeface="Comic Sans MS"/>
              <a:cs typeface="Comic Sans MS"/>
              <a:sym typeface="Comic Sans MS"/>
            </a:endParaRPr>
          </a:p>
          <a:p>
            <a:pPr indent="-342900" lvl="0" marL="342900" rtl="0" algn="l">
              <a:lnSpc>
                <a:spcPct val="100000"/>
              </a:lnSpc>
              <a:spcBef>
                <a:spcPts val="640"/>
              </a:spcBef>
              <a:spcAft>
                <a:spcPts val="0"/>
              </a:spcAft>
              <a:buClr>
                <a:srgbClr val="3333CC"/>
              </a:buClr>
              <a:buSzPts val="3200"/>
              <a:buFont typeface="Noto Sans Symbols"/>
              <a:buChar char="▪"/>
            </a:pPr>
            <a:r>
              <a:rPr b="0" i="0" lang="en-US" sz="3200" u="none">
                <a:solidFill>
                  <a:schemeClr val="dk1"/>
                </a:solidFill>
                <a:latin typeface="Comic Sans MS"/>
                <a:ea typeface="Comic Sans MS"/>
                <a:cs typeface="Comic Sans MS"/>
                <a:sym typeface="Comic Sans MS"/>
              </a:rPr>
              <a:t>AI is the reproduction of </a:t>
            </a:r>
            <a:r>
              <a:rPr b="0" i="0" lang="en-US" sz="3200" u="none">
                <a:solidFill>
                  <a:srgbClr val="993300"/>
                </a:solidFill>
                <a:latin typeface="Comic Sans MS"/>
                <a:ea typeface="Comic Sans MS"/>
                <a:cs typeface="Comic Sans MS"/>
                <a:sym typeface="Comic Sans MS"/>
              </a:rPr>
              <a:t>human reasoning and</a:t>
            </a:r>
            <a:r>
              <a:rPr b="0" i="0" lang="en-US" sz="3200" u="none">
                <a:solidFill>
                  <a:schemeClr val="dk1"/>
                </a:solidFill>
                <a:latin typeface="Comic Sans MS"/>
                <a:ea typeface="Comic Sans MS"/>
                <a:cs typeface="Comic Sans MS"/>
                <a:sym typeface="Comic Sans MS"/>
              </a:rPr>
              <a:t> </a:t>
            </a:r>
            <a:r>
              <a:rPr b="0" i="0" lang="en-US" sz="3200" u="none">
                <a:solidFill>
                  <a:srgbClr val="993300"/>
                </a:solidFill>
                <a:latin typeface="Comic Sans MS"/>
                <a:ea typeface="Comic Sans MS"/>
                <a:cs typeface="Comic Sans MS"/>
                <a:sym typeface="Comic Sans MS"/>
              </a:rPr>
              <a:t>intelligent behavior </a:t>
            </a:r>
            <a:r>
              <a:rPr b="0" i="0" lang="en-US" sz="3200" u="none">
                <a:solidFill>
                  <a:schemeClr val="dk1"/>
                </a:solidFill>
                <a:latin typeface="Comic Sans MS"/>
                <a:ea typeface="Comic Sans MS"/>
                <a:cs typeface="Comic Sans MS"/>
                <a:sym typeface="Comic Sans MS"/>
              </a:rPr>
              <a:t>by computational methods </a:t>
            </a:r>
            <a:endParaRPr/>
          </a:p>
        </p:txBody>
      </p:sp>
      <p:grpSp>
        <p:nvGrpSpPr>
          <p:cNvPr id="105" name="Google Shape;105;p2"/>
          <p:cNvGrpSpPr/>
          <p:nvPr/>
        </p:nvGrpSpPr>
        <p:grpSpPr>
          <a:xfrm>
            <a:off x="1905000" y="3352800"/>
            <a:ext cx="5715000" cy="3048000"/>
            <a:chOff x="624" y="1200"/>
            <a:chExt cx="4560" cy="2544"/>
          </a:xfrm>
        </p:grpSpPr>
        <p:sp>
          <p:nvSpPr>
            <p:cNvPr id="106" name="Google Shape;106;p2"/>
            <p:cNvSpPr/>
            <p:nvPr/>
          </p:nvSpPr>
          <p:spPr>
            <a:xfrm>
              <a:off x="624" y="1200"/>
              <a:ext cx="1728" cy="672"/>
            </a:xfrm>
            <a:prstGeom prst="ellipse">
              <a:avLst/>
            </a:prstGeom>
            <a:solidFill>
              <a:srgbClr val="F8F0D0"/>
            </a:solidFill>
            <a:ln cap="flat" cmpd="sng" w="381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Intelligent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behavior</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1776" y="3072"/>
              <a:ext cx="1728" cy="672"/>
            </a:xfrm>
            <a:prstGeom prst="ellipse">
              <a:avLst/>
            </a:prstGeom>
            <a:solidFill>
              <a:srgbClr val="F8F0D0"/>
            </a:solidFill>
            <a:ln cap="flat" cmpd="sng" w="381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Humans</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3456" y="1632"/>
              <a:ext cx="1728" cy="672"/>
            </a:xfrm>
            <a:prstGeom prst="ellipse">
              <a:avLst/>
            </a:prstGeom>
            <a:solidFill>
              <a:srgbClr val="F8F0D0"/>
            </a:solidFill>
            <a:ln cap="flat" cmpd="sng" w="381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00000"/>
                </a:buClr>
                <a:buSzPts val="2000"/>
                <a:buFont typeface="Comic Sans MS"/>
                <a:buNone/>
              </a:pPr>
              <a:r>
                <a:rPr b="1" i="0" lang="en-US" sz="2000" u="none" cap="none" strike="noStrike">
                  <a:solidFill>
                    <a:srgbClr val="800000"/>
                  </a:solidFill>
                  <a:latin typeface="Comic Sans MS"/>
                  <a:ea typeface="Comic Sans MS"/>
                  <a:cs typeface="Comic Sans MS"/>
                  <a:sym typeface="Comic Sans MS"/>
                </a:rPr>
                <a:t>Computer</a:t>
              </a:r>
              <a:endParaRPr b="0" i="0" sz="1400" u="none" cap="none" strike="noStrike">
                <a:solidFill>
                  <a:srgbClr val="000000"/>
                </a:solidFill>
                <a:latin typeface="Arial"/>
                <a:ea typeface="Arial"/>
                <a:cs typeface="Arial"/>
                <a:sym typeface="Arial"/>
              </a:endParaRPr>
            </a:p>
          </p:txBody>
        </p:sp>
        <p:cxnSp>
          <p:nvCxnSpPr>
            <p:cNvPr id="109" name="Google Shape;109;p2"/>
            <p:cNvCxnSpPr/>
            <p:nvPr/>
          </p:nvCxnSpPr>
          <p:spPr>
            <a:xfrm>
              <a:off x="1440" y="1872"/>
              <a:ext cx="768" cy="1248"/>
            </a:xfrm>
            <a:prstGeom prst="straightConnector1">
              <a:avLst/>
            </a:prstGeom>
            <a:noFill/>
            <a:ln cap="flat" cmpd="sng" w="38100">
              <a:solidFill>
                <a:srgbClr val="800000"/>
              </a:solidFill>
              <a:prstDash val="solid"/>
              <a:miter lim="800000"/>
              <a:headEnd len="med" w="med" type="triangle"/>
              <a:tailEnd len="med" w="med" type="triangle"/>
            </a:ln>
          </p:spPr>
        </p:cxnSp>
        <p:cxnSp>
          <p:nvCxnSpPr>
            <p:cNvPr id="110" name="Google Shape;110;p2"/>
            <p:cNvCxnSpPr/>
            <p:nvPr/>
          </p:nvCxnSpPr>
          <p:spPr>
            <a:xfrm flipH="1" rot="10800000">
              <a:off x="3264" y="2304"/>
              <a:ext cx="672" cy="864"/>
            </a:xfrm>
            <a:prstGeom prst="straightConnector1">
              <a:avLst/>
            </a:prstGeom>
            <a:noFill/>
            <a:ln cap="flat" cmpd="sng" w="38100">
              <a:solidFill>
                <a:srgbClr val="800000"/>
              </a:solidFill>
              <a:prstDash val="solid"/>
              <a:miter lim="800000"/>
              <a:headEnd len="med" w="med" type="triangle"/>
              <a:tailEnd len="med" w="med" type="triangle"/>
            </a:ln>
          </p:spPr>
        </p:cxnSp>
        <p:cxnSp>
          <p:nvCxnSpPr>
            <p:cNvPr id="111" name="Google Shape;111;p2"/>
            <p:cNvCxnSpPr/>
            <p:nvPr/>
          </p:nvCxnSpPr>
          <p:spPr>
            <a:xfrm>
              <a:off x="2352" y="1584"/>
              <a:ext cx="1152" cy="288"/>
            </a:xfrm>
            <a:prstGeom prst="straightConnector1">
              <a:avLst/>
            </a:prstGeom>
            <a:noFill/>
            <a:ln cap="flat" cmpd="sng" w="38100">
              <a:solidFill>
                <a:srgbClr val="800000"/>
              </a:solidFill>
              <a:prstDash val="solid"/>
              <a:miter lim="800000"/>
              <a:headEnd len="med" w="med" type="triangle"/>
              <a:tailEnd len="med" w="med" type="triangle"/>
            </a:ln>
          </p:spPr>
        </p:cxnSp>
      </p:grpSp>
      <p:sp>
        <p:nvSpPr>
          <p:cNvPr id="112" name="Google Shape;112;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What is AI?</a:t>
            </a:r>
            <a:endParaRPr/>
          </a:p>
        </p:txBody>
      </p:sp>
      <p:grpSp>
        <p:nvGrpSpPr>
          <p:cNvPr id="113" name="Google Shape;113;p2"/>
          <p:cNvGrpSpPr/>
          <p:nvPr/>
        </p:nvGrpSpPr>
        <p:grpSpPr>
          <a:xfrm>
            <a:off x="1371600" y="990600"/>
            <a:ext cx="2146300" cy="1066800"/>
            <a:chOff x="864" y="624"/>
            <a:chExt cx="1352" cy="672"/>
          </a:xfrm>
        </p:grpSpPr>
        <p:grpSp>
          <p:nvGrpSpPr>
            <p:cNvPr id="114" name="Google Shape;114;p2"/>
            <p:cNvGrpSpPr/>
            <p:nvPr/>
          </p:nvGrpSpPr>
          <p:grpSpPr>
            <a:xfrm>
              <a:off x="864" y="624"/>
              <a:ext cx="1352" cy="648"/>
              <a:chOff x="184" y="3360"/>
              <a:chExt cx="1352" cy="648"/>
            </a:xfrm>
          </p:grpSpPr>
          <p:sp>
            <p:nvSpPr>
              <p:cNvPr id="115" name="Google Shape;115;p2"/>
              <p:cNvSpPr txBox="1"/>
              <p:nvPr/>
            </p:nvSpPr>
            <p:spPr>
              <a:xfrm>
                <a:off x="374" y="3419"/>
                <a:ext cx="1148"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00"/>
                  </a:buClr>
                  <a:buSzPts val="2000"/>
                  <a:buFont typeface="Comic Sans MS"/>
                  <a:buNone/>
                </a:pPr>
                <a:r>
                  <a:rPr b="0" i="0" lang="en-US" sz="2000" u="none" cap="none" strike="noStrike">
                    <a:solidFill>
                      <a:srgbClr val="006600"/>
                    </a:solidFill>
                    <a:latin typeface="Comic Sans MS"/>
                    <a:ea typeface="Comic Sans MS"/>
                    <a:cs typeface="Comic Sans MS"/>
                    <a:sym typeface="Comic Sans MS"/>
                  </a:rPr>
                  <a:t>an attempt of</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184" y="3360"/>
                <a:ext cx="1352" cy="648"/>
              </a:xfrm>
              <a:custGeom>
                <a:rect b="b" l="l" r="r" t="t"/>
                <a:pathLst>
                  <a:path extrusionOk="0" h="648" w="1352">
                    <a:moveTo>
                      <a:pt x="536" y="0"/>
                    </a:moveTo>
                    <a:cubicBezTo>
                      <a:pt x="400" y="0"/>
                      <a:pt x="232" y="16"/>
                      <a:pt x="152" y="48"/>
                    </a:cubicBezTo>
                    <a:cubicBezTo>
                      <a:pt x="72" y="80"/>
                      <a:pt x="0" y="144"/>
                      <a:pt x="56" y="192"/>
                    </a:cubicBezTo>
                    <a:cubicBezTo>
                      <a:pt x="112" y="240"/>
                      <a:pt x="392" y="312"/>
                      <a:pt x="488" y="336"/>
                    </a:cubicBezTo>
                    <a:cubicBezTo>
                      <a:pt x="584" y="360"/>
                      <a:pt x="608" y="312"/>
                      <a:pt x="632" y="336"/>
                    </a:cubicBezTo>
                    <a:cubicBezTo>
                      <a:pt x="656" y="360"/>
                      <a:pt x="640" y="432"/>
                      <a:pt x="632" y="480"/>
                    </a:cubicBezTo>
                    <a:cubicBezTo>
                      <a:pt x="624" y="528"/>
                      <a:pt x="568" y="648"/>
                      <a:pt x="584" y="624"/>
                    </a:cubicBezTo>
                    <a:cubicBezTo>
                      <a:pt x="600" y="600"/>
                      <a:pt x="616" y="400"/>
                      <a:pt x="728" y="336"/>
                    </a:cubicBezTo>
                    <a:cubicBezTo>
                      <a:pt x="840" y="272"/>
                      <a:pt x="1160" y="280"/>
                      <a:pt x="1256" y="240"/>
                    </a:cubicBezTo>
                    <a:cubicBezTo>
                      <a:pt x="1352" y="200"/>
                      <a:pt x="1352" y="128"/>
                      <a:pt x="1304" y="96"/>
                    </a:cubicBezTo>
                    <a:cubicBezTo>
                      <a:pt x="1256" y="64"/>
                      <a:pt x="1096" y="64"/>
                      <a:pt x="968" y="48"/>
                    </a:cubicBezTo>
                    <a:cubicBezTo>
                      <a:pt x="840" y="32"/>
                      <a:pt x="672" y="0"/>
                      <a:pt x="536" y="0"/>
                    </a:cubicBezTo>
                    <a:close/>
                  </a:path>
                </a:pathLst>
              </a:custGeom>
              <a:noFill/>
              <a:ln cap="flat" cmpd="sng" w="9525">
                <a:solidFill>
                  <a:srgbClr val="0066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pSp>
        <p:cxnSp>
          <p:nvCxnSpPr>
            <p:cNvPr id="117" name="Google Shape;117;p2"/>
            <p:cNvCxnSpPr/>
            <p:nvPr/>
          </p:nvCxnSpPr>
          <p:spPr>
            <a:xfrm flipH="1" rot="10800000">
              <a:off x="1296" y="1152"/>
              <a:ext cx="336" cy="144"/>
            </a:xfrm>
            <a:prstGeom prst="straightConnector1">
              <a:avLst/>
            </a:prstGeom>
            <a:noFill/>
            <a:ln cap="flat" cmpd="sng" w="76200">
              <a:solidFill>
                <a:srgbClr val="006600"/>
              </a:solidFill>
              <a:prstDash val="solid"/>
              <a:miter lim="800000"/>
              <a:headEnd len="sm" w="sm" type="none"/>
              <a:tailEnd len="sm" w="sm"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idx="1" type="body"/>
          </p:nvPr>
        </p:nvSpPr>
        <p:spPr>
          <a:xfrm>
            <a:off x="486688" y="175350"/>
            <a:ext cx="8229600" cy="5669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Reasoning</a:t>
            </a:r>
            <a:r>
              <a:rPr b="0" i="0" lang="en-US" sz="3200" u="none">
                <a:solidFill>
                  <a:schemeClr val="dk1"/>
                </a:solidFill>
                <a:latin typeface="Arial"/>
                <a:ea typeface="Arial"/>
                <a:cs typeface="Arial"/>
                <a:sym typeface="Arial"/>
              </a:rPr>
              <a:t> − It is the set of processes that enables us to provide basis for judgement, making decisions, and prediction. There are broadly two types</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275" name="Google Shape;275;p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76" name="Google Shape;276;p20"/>
          <p:cNvPicPr preferRelativeResize="0"/>
          <p:nvPr/>
        </p:nvPicPr>
        <p:blipFill rotWithShape="1">
          <a:blip r:embed="rId3">
            <a:alphaModFix/>
          </a:blip>
          <a:srcRect b="0" l="0" r="0" t="0"/>
          <a:stretch/>
        </p:blipFill>
        <p:spPr>
          <a:xfrm>
            <a:off x="685800" y="2667000"/>
            <a:ext cx="7831375" cy="345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idx="1" type="body"/>
          </p:nvPr>
        </p:nvSpPr>
        <p:spPr>
          <a:xfrm>
            <a:off x="609600" y="838200"/>
            <a:ext cx="8229600" cy="54864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sz="3200">
              <a:solidFill>
                <a:schemeClr val="dk1"/>
              </a:solidFill>
              <a:latin typeface="Arial"/>
              <a:ea typeface="Arial"/>
              <a:cs typeface="Arial"/>
              <a:sym typeface="Arial"/>
            </a:endParaRPr>
          </a:p>
        </p:txBody>
      </p:sp>
      <p:sp>
        <p:nvSpPr>
          <p:cNvPr id="123" name="Google Shape;123;p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609600" y="1216025"/>
            <a:ext cx="8001000" cy="4573587"/>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hlink"/>
              </a:buClr>
              <a:buSzPts val="2800"/>
              <a:buFont typeface="Arial"/>
              <a:buNone/>
            </a:pPr>
            <a:r>
              <a:rPr b="1" i="0" lang="en-US" sz="2800" u="none" cap="none" strike="noStrike">
                <a:solidFill>
                  <a:schemeClr val="hlink"/>
                </a:solidFill>
                <a:latin typeface="Arial"/>
                <a:ea typeface="Arial"/>
                <a:cs typeface="Arial"/>
                <a:sym typeface="Arial"/>
              </a:rPr>
              <a:t>What is artificial intelligence?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It is the science and engineering of making intelligent machines, especially intelligent computer programs. It is related to the similar task of using computers to understand human intelligence, but AI does not have to confine itself to methods that are biologically observable.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hlink"/>
              </a:buClr>
              <a:buSzPts val="2800"/>
              <a:buFont typeface="Arial"/>
              <a:buNone/>
            </a:pPr>
            <a:r>
              <a:rPr b="1" i="0" lang="en-US" sz="2800" u="none" cap="none" strike="noStrike">
                <a:solidFill>
                  <a:schemeClr val="hlink"/>
                </a:solidFill>
                <a:latin typeface="Arial"/>
                <a:ea typeface="Arial"/>
                <a:cs typeface="Arial"/>
                <a:sym typeface="Arial"/>
              </a:rPr>
              <a:t>Yes, but what is intelligence?</a:t>
            </a:r>
            <a:r>
              <a:rPr b="1" i="0"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Intelligence is the computational part of the ability to achieve goals in the world. Varying kinds and degrees of intelligence occur in people, many animals and some machines</a:t>
            </a:r>
            <a:r>
              <a:rPr b="0" i="0" lang="en-US"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What’s involved in Intelligence?</a:t>
            </a:r>
            <a:endParaRPr/>
          </a:p>
        </p:txBody>
      </p:sp>
      <p:sp>
        <p:nvSpPr>
          <p:cNvPr id="130" name="Google Shape;130;p4"/>
          <p:cNvSpPr txBox="1"/>
          <p:nvPr>
            <p:ph idx="1"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Ability to interact with the real world</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to perceive, understand, and act</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e.g., speech recognition and understanding and synthesis</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e.g., image understanding</a:t>
            </a:r>
            <a:endParaRPr/>
          </a:p>
          <a:p>
            <a:pPr indent="-285750" lvl="1" marL="742950" marR="0" rtl="0" algn="l">
              <a:lnSpc>
                <a:spcPct val="100000"/>
              </a:lnSpc>
              <a:spcBef>
                <a:spcPts val="56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e.g., ability to take actions, have an effect</a:t>
            </a:r>
            <a:br>
              <a:rPr b="0" i="0" lang="en-US" sz="2800" u="none" cap="none" strike="noStrike">
                <a:solidFill>
                  <a:schemeClr val="dk1"/>
                </a:solidFill>
                <a:latin typeface="Arial"/>
                <a:ea typeface="Arial"/>
                <a:cs typeface="Arial"/>
                <a:sym typeface="Arial"/>
              </a:rPr>
            </a:b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Reasoning and Planning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modeling the external world, given input</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solving new problems, planning, and making decisions</a:t>
            </a:r>
            <a:endParaRPr/>
          </a:p>
          <a:p>
            <a:pPr indent="-285750" lvl="1" marL="742950" marR="0" rtl="0" algn="l">
              <a:lnSpc>
                <a:spcPct val="100000"/>
              </a:lnSpc>
              <a:spcBef>
                <a:spcPts val="56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ability to deal with unexpected problems, uncertainties</a:t>
            </a:r>
            <a:br>
              <a:rPr b="0" i="0" lang="en-US" sz="2800" u="none" cap="none" strike="noStrike">
                <a:solidFill>
                  <a:schemeClr val="dk1"/>
                </a:solidFill>
                <a:latin typeface="Arial"/>
                <a:ea typeface="Arial"/>
                <a:cs typeface="Arial"/>
                <a:sym typeface="Arial"/>
              </a:rPr>
            </a:b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Learning and Adaptation</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we are continuously learning and adapting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our internal models are always being “updated”</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e.g., a baby learning to categorize and recognize animals</a:t>
            </a:r>
            <a:endParaRPr/>
          </a:p>
          <a:p>
            <a:pPr indent="-241300" lvl="0" marL="3429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31" name="Google Shape;131;p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8" name="Google Shape;138;p5"/>
          <p:cNvSpPr txBox="1"/>
          <p:nvPr/>
        </p:nvSpPr>
        <p:spPr>
          <a:xfrm>
            <a:off x="1035050" y="3276600"/>
            <a:ext cx="3492500" cy="1066800"/>
          </a:xfrm>
          <a:prstGeom prst="rect">
            <a:avLst/>
          </a:prstGeom>
          <a:solidFill>
            <a:srgbClr val="DAE3F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39" name="Google Shape;139;p5"/>
          <p:cNvSpPr txBox="1"/>
          <p:nvPr/>
        </p:nvSpPr>
        <p:spPr>
          <a:xfrm>
            <a:off x="4527550" y="3276600"/>
            <a:ext cx="3519487" cy="10668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140" name="Google Shape;140;p5"/>
          <p:cNvGraphicFramePr/>
          <p:nvPr/>
        </p:nvGraphicFramePr>
        <p:xfrm>
          <a:off x="1022350" y="3276600"/>
          <a:ext cx="3000000" cy="3000000"/>
        </p:xfrm>
        <a:graphic>
          <a:graphicData uri="http://schemas.openxmlformats.org/drawingml/2006/table">
            <a:tbl>
              <a:tblPr>
                <a:noFill/>
                <a:tableStyleId>{B9EF5997-A6A3-4C8B-91F5-74A3587E44C7}</a:tableStyleId>
              </a:tblPr>
              <a:tblGrid>
                <a:gridCol w="3509950"/>
                <a:gridCol w="3508375"/>
              </a:tblGrid>
              <a:tr h="533400">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Act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Act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Think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800000"/>
                        </a:buClr>
                        <a:buSzPts val="2800"/>
                        <a:buFont typeface="Comic Sans MS"/>
                        <a:buNone/>
                      </a:pPr>
                      <a:r>
                        <a:rPr b="0" i="0" lang="en-US" sz="2800" u="none" cap="none" strike="noStrike">
                          <a:solidFill>
                            <a:srgbClr val="800000"/>
                          </a:solidFill>
                          <a:latin typeface="Comic Sans MS"/>
                          <a:ea typeface="Comic Sans MS"/>
                          <a:cs typeface="Comic Sans MS"/>
                          <a:sym typeface="Comic Sans MS"/>
                        </a:rPr>
                        <a:t>Think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1" name="Google Shape;141;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What is AI?</a:t>
            </a:r>
            <a:br>
              <a:rPr b="1" i="0" lang="en-US" sz="4000" u="none">
                <a:solidFill>
                  <a:schemeClr val="accent2"/>
                </a:solidFill>
                <a:latin typeface="Comic Sans MS"/>
                <a:ea typeface="Comic Sans MS"/>
                <a:cs typeface="Comic Sans MS"/>
                <a:sym typeface="Comic Sans MS"/>
              </a:rPr>
            </a:br>
            <a:r>
              <a:rPr b="1" i="0" lang="en-US" sz="3200" u="none">
                <a:solidFill>
                  <a:schemeClr val="accent2"/>
                </a:solidFill>
                <a:latin typeface="Comic Sans MS"/>
                <a:ea typeface="Comic Sans MS"/>
                <a:cs typeface="Comic Sans MS"/>
                <a:sym typeface="Comic Sans MS"/>
              </a:rPr>
              <a:t>(R&amp;N)</a:t>
            </a:r>
            <a:endParaRPr/>
          </a:p>
        </p:txBody>
      </p:sp>
      <p:sp>
        <p:nvSpPr>
          <p:cNvPr id="142" name="Google Shape;142;p5"/>
          <p:cNvSpPr txBox="1"/>
          <p:nvPr>
            <p:ph idx="1" type="body"/>
          </p:nvPr>
        </p:nvSpPr>
        <p:spPr>
          <a:xfrm>
            <a:off x="838200" y="1905000"/>
            <a:ext cx="78486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Discipline that systematizes and automates reasoning processes to create machines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9" name="Google Shape;149;p6"/>
          <p:cNvSpPr txBox="1"/>
          <p:nvPr>
            <p:ph idx="1" type="body"/>
          </p:nvPr>
        </p:nvSpPr>
        <p:spPr>
          <a:xfrm>
            <a:off x="228600" y="1828800"/>
            <a:ext cx="87630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The goal of AI is to create computer systems that perform tasks regarded as requiring intelligence when done by humans</a:t>
            </a:r>
            <a:endParaRPr/>
          </a:p>
          <a:p>
            <a:pPr indent="-298450" lvl="0" marL="342900" rtl="0" algn="l">
              <a:lnSpc>
                <a:spcPct val="90000"/>
              </a:lnSpc>
              <a:spcBef>
                <a:spcPts val="140"/>
              </a:spcBef>
              <a:spcAft>
                <a:spcPts val="0"/>
              </a:spcAft>
              <a:buClr>
                <a:srgbClr val="3333CC"/>
              </a:buClr>
              <a:buSzPts val="700"/>
              <a:buFont typeface="Noto Sans Symbols"/>
              <a:buNone/>
            </a:pPr>
            <a:r>
              <a:t/>
            </a:r>
            <a:endParaRPr b="0" i="0" sz="7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 AI Methodology: Take a task at which people are better, e.g.:</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Prove a theorem</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Play chess</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Plan a surgical operation</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Diagnose a disease</a:t>
            </a:r>
            <a:endParaRPr/>
          </a:p>
          <a:p>
            <a:pPr indent="-285750" lvl="1" marL="742950" rtl="0" algn="l">
              <a:lnSpc>
                <a:spcPct val="90000"/>
              </a:lnSpc>
              <a:spcBef>
                <a:spcPts val="360"/>
              </a:spcBef>
              <a:spcAft>
                <a:spcPts val="0"/>
              </a:spcAft>
              <a:buClr>
                <a:srgbClr val="3333CC"/>
              </a:buClr>
              <a:buSzPts val="1800"/>
              <a:buFont typeface="Comic Sans MS"/>
              <a:buChar char="•"/>
            </a:pPr>
            <a:r>
              <a:rPr b="0" i="0" lang="en-US" sz="1800" u="none">
                <a:solidFill>
                  <a:schemeClr val="dk1"/>
                </a:solidFill>
                <a:latin typeface="Comic Sans MS"/>
                <a:ea typeface="Comic Sans MS"/>
                <a:cs typeface="Comic Sans MS"/>
                <a:sym typeface="Comic Sans MS"/>
              </a:rPr>
              <a:t>Navigate in a building</a:t>
            </a:r>
            <a:endParaRPr/>
          </a:p>
          <a:p>
            <a:pPr indent="-342900" lvl="0" marL="342900" rtl="0" algn="l">
              <a:lnSpc>
                <a:spcPct val="90000"/>
              </a:lnSpc>
              <a:spcBef>
                <a:spcPts val="480"/>
              </a:spcBef>
              <a:spcAft>
                <a:spcPts val="0"/>
              </a:spcAft>
              <a:buClr>
                <a:schemeClr val="dk1"/>
              </a:buClr>
              <a:buSzPts val="2400"/>
              <a:buFont typeface="Comic Sans MS"/>
              <a:buNone/>
            </a:pPr>
            <a:r>
              <a:rPr b="0" i="0" lang="en-US" sz="2400" u="none">
                <a:solidFill>
                  <a:schemeClr val="dk1"/>
                </a:solidFill>
                <a:latin typeface="Comic Sans MS"/>
                <a:ea typeface="Comic Sans MS"/>
                <a:cs typeface="Comic Sans MS"/>
                <a:sym typeface="Comic Sans MS"/>
              </a:rPr>
              <a:t>	and build a computer system that does it automatically</a:t>
            </a:r>
            <a:br>
              <a:rPr b="0" i="0" lang="en-US" sz="2400" u="none">
                <a:solidFill>
                  <a:schemeClr val="dk1"/>
                </a:solidFill>
                <a:latin typeface="Comic Sans MS"/>
                <a:ea typeface="Comic Sans MS"/>
                <a:cs typeface="Comic Sans MS"/>
                <a:sym typeface="Comic Sans MS"/>
              </a:rPr>
            </a:br>
            <a:endParaRPr b="0" i="0" sz="5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Symbols"/>
              <a:buChar char="▪"/>
            </a:pPr>
            <a:r>
              <a:rPr b="0" i="0" lang="en-US" sz="2400" u="none">
                <a:solidFill>
                  <a:srgbClr val="990000"/>
                </a:solidFill>
                <a:latin typeface="Comic Sans MS"/>
                <a:ea typeface="Comic Sans MS"/>
                <a:cs typeface="Comic Sans MS"/>
                <a:sym typeface="Comic Sans MS"/>
              </a:rPr>
              <a:t>But do we want to duplicate human imperfections?</a:t>
            </a:r>
            <a:endParaRPr/>
          </a:p>
        </p:txBody>
      </p:sp>
      <p:sp>
        <p:nvSpPr>
          <p:cNvPr id="150" name="Google Shape;150;p6"/>
          <p:cNvSpPr txBox="1"/>
          <p:nvPr/>
        </p:nvSpPr>
        <p:spPr>
          <a:xfrm>
            <a:off x="850900" y="381000"/>
            <a:ext cx="3492500" cy="1066800"/>
          </a:xfrm>
          <a:prstGeom prst="rect">
            <a:avLst/>
          </a:prstGeom>
          <a:solidFill>
            <a:srgbClr val="DAE3F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1" name="Google Shape;151;p6"/>
          <p:cNvSpPr txBox="1"/>
          <p:nvPr/>
        </p:nvSpPr>
        <p:spPr>
          <a:xfrm>
            <a:off x="4343400" y="381000"/>
            <a:ext cx="3519487" cy="10668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152" name="Google Shape;152;p6"/>
          <p:cNvGraphicFramePr/>
          <p:nvPr/>
        </p:nvGraphicFramePr>
        <p:xfrm>
          <a:off x="838200" y="381000"/>
          <a:ext cx="3000000" cy="3000000"/>
        </p:xfrm>
        <a:graphic>
          <a:graphicData uri="http://schemas.openxmlformats.org/drawingml/2006/table">
            <a:tbl>
              <a:tblPr>
                <a:noFill/>
                <a:tableStyleId>{B9EF5997-A6A3-4C8B-91F5-74A3587E44C7}</a:tableStyleId>
              </a:tblPr>
              <a:tblGrid>
                <a:gridCol w="3509950"/>
                <a:gridCol w="3508375"/>
              </a:tblGrid>
              <a:tr h="533400">
                <a:tc>
                  <a:txBody>
                    <a:bodyPr/>
                    <a:lstStyle/>
                    <a:p>
                      <a:pPr indent="0" lvl="0" marL="0" marR="0" rtl="0" algn="ctr">
                        <a:lnSpc>
                          <a:spcPct val="100000"/>
                        </a:lnSpc>
                        <a:spcBef>
                          <a:spcPts val="0"/>
                        </a:spcBef>
                        <a:spcAft>
                          <a:spcPts val="0"/>
                        </a:spcAft>
                        <a:buClr>
                          <a:srgbClr val="3333CC"/>
                        </a:buClr>
                        <a:buSzPts val="2800"/>
                        <a:buFont typeface="Comic Sans MS"/>
                        <a:buNone/>
                      </a:pPr>
                      <a:r>
                        <a:rPr b="0" i="0" lang="en-US" sz="2800" u="none" cap="none" strike="noStrike">
                          <a:solidFill>
                            <a:srgbClr val="3333CC"/>
                          </a:solidFill>
                          <a:latin typeface="Comic Sans MS"/>
                          <a:ea typeface="Comic Sans MS"/>
                          <a:cs typeface="Comic Sans MS"/>
                          <a:sym typeface="Comic Sans MS"/>
                        </a:rPr>
                        <a:t>Act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Act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Think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Think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9" name="Google Shape;159;p7"/>
          <p:cNvSpPr txBox="1"/>
          <p:nvPr>
            <p:ph idx="1" type="body"/>
          </p:nvPr>
        </p:nvSpPr>
        <p:spPr>
          <a:xfrm>
            <a:off x="838200" y="2438400"/>
            <a:ext cx="77724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Here, how the computer performs tasks does matter</a:t>
            </a:r>
            <a:endParaRPr/>
          </a:p>
          <a:p>
            <a:pPr indent="-285750" lvl="0" marL="342900" rtl="0" algn="l">
              <a:lnSpc>
                <a:spcPct val="100000"/>
              </a:lnSpc>
              <a:spcBef>
                <a:spcPts val="180"/>
              </a:spcBef>
              <a:spcAft>
                <a:spcPts val="0"/>
              </a:spcAft>
              <a:buClr>
                <a:srgbClr val="3333CC"/>
              </a:buClr>
              <a:buSzPts val="900"/>
              <a:buFont typeface="Noto Sans Symbols"/>
              <a:buNone/>
            </a:pPr>
            <a:r>
              <a:t/>
            </a:r>
            <a:endParaRPr b="0" i="0" sz="9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The reasoning steps are important</a:t>
            </a:r>
            <a:endParaRPr/>
          </a:p>
          <a:p>
            <a:pPr indent="-292100" lvl="0" marL="342900" rtl="0" algn="l">
              <a:lnSpc>
                <a:spcPct val="100000"/>
              </a:lnSpc>
              <a:spcBef>
                <a:spcPts val="160"/>
              </a:spcBef>
              <a:spcAft>
                <a:spcPts val="0"/>
              </a:spcAft>
              <a:buClr>
                <a:srgbClr val="3333CC"/>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 Ability to create and manipulate symbolic knowledge (definitions, concepts, theorems, …)</a:t>
            </a:r>
            <a:endParaRPr/>
          </a:p>
          <a:p>
            <a:pPr indent="-292100" lvl="0" marL="342900" rtl="0" algn="l">
              <a:lnSpc>
                <a:spcPct val="100000"/>
              </a:lnSpc>
              <a:spcBef>
                <a:spcPts val="160"/>
              </a:spcBef>
              <a:spcAft>
                <a:spcPts val="0"/>
              </a:spcAft>
              <a:buClr>
                <a:srgbClr val="3333CC"/>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rgbClr val="3333CC"/>
              </a:buClr>
              <a:buSzPts val="2400"/>
              <a:buFont typeface="Noto Sans Symbols"/>
              <a:buChar char="▪"/>
            </a:pPr>
            <a:r>
              <a:rPr b="0" i="0" lang="en-US" sz="2400" u="none">
                <a:solidFill>
                  <a:srgbClr val="990000"/>
                </a:solidFill>
                <a:latin typeface="Comic Sans MS"/>
                <a:ea typeface="Comic Sans MS"/>
                <a:cs typeface="Comic Sans MS"/>
                <a:sym typeface="Comic Sans MS"/>
              </a:rPr>
              <a:t>What is the impact of hardware on low-level reasoning, e.g., to go from signals to symbols?</a:t>
            </a:r>
            <a:endParaRPr/>
          </a:p>
        </p:txBody>
      </p:sp>
      <p:sp>
        <p:nvSpPr>
          <p:cNvPr id="160" name="Google Shape;160;p7"/>
          <p:cNvSpPr txBox="1"/>
          <p:nvPr/>
        </p:nvSpPr>
        <p:spPr>
          <a:xfrm>
            <a:off x="850900" y="381000"/>
            <a:ext cx="3492500" cy="1066800"/>
          </a:xfrm>
          <a:prstGeom prst="rect">
            <a:avLst/>
          </a:prstGeom>
          <a:solidFill>
            <a:srgbClr val="DAE3F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61" name="Google Shape;161;p7"/>
          <p:cNvSpPr txBox="1"/>
          <p:nvPr/>
        </p:nvSpPr>
        <p:spPr>
          <a:xfrm>
            <a:off x="4343400" y="381000"/>
            <a:ext cx="3519487" cy="10668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162" name="Google Shape;162;p7"/>
          <p:cNvGraphicFramePr/>
          <p:nvPr/>
        </p:nvGraphicFramePr>
        <p:xfrm>
          <a:off x="838200" y="381000"/>
          <a:ext cx="3000000" cy="3000000"/>
        </p:xfrm>
        <a:graphic>
          <a:graphicData uri="http://schemas.openxmlformats.org/drawingml/2006/table">
            <a:tbl>
              <a:tblPr>
                <a:noFill/>
                <a:tableStyleId>{B9EF5997-A6A3-4C8B-91F5-74A3587E44C7}</a:tableStyleId>
              </a:tblPr>
              <a:tblGrid>
                <a:gridCol w="3509950"/>
                <a:gridCol w="3508375"/>
              </a:tblGrid>
              <a:tr h="533400">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Act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Act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rgbClr val="3333CC"/>
                        </a:buClr>
                        <a:buSzPts val="2800"/>
                        <a:buFont typeface="Comic Sans MS"/>
                        <a:buNone/>
                      </a:pPr>
                      <a:r>
                        <a:rPr b="0" i="0" lang="en-US" sz="2800" u="none" cap="none" strike="noStrike">
                          <a:solidFill>
                            <a:srgbClr val="3333CC"/>
                          </a:solidFill>
                          <a:latin typeface="Comic Sans MS"/>
                          <a:ea typeface="Comic Sans MS"/>
                          <a:cs typeface="Comic Sans MS"/>
                          <a:sym typeface="Comic Sans MS"/>
                        </a:rPr>
                        <a:t>Think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Think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9" name="Google Shape;169;p8"/>
          <p:cNvSpPr txBox="1"/>
          <p:nvPr>
            <p:ph idx="1" type="body"/>
          </p:nvPr>
        </p:nvSpPr>
        <p:spPr>
          <a:xfrm>
            <a:off x="457200" y="2286000"/>
            <a:ext cx="8382000" cy="365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Now, the goal is to build agents that always make the “best” decision given what is available (knowledge, time, resources)</a:t>
            </a:r>
            <a:endParaRPr/>
          </a:p>
          <a:p>
            <a:pPr indent="-292100" lvl="0" marL="342900" rtl="0" algn="l">
              <a:lnSpc>
                <a:spcPct val="90000"/>
              </a:lnSpc>
              <a:spcBef>
                <a:spcPts val="160"/>
              </a:spcBef>
              <a:spcAft>
                <a:spcPts val="0"/>
              </a:spcAft>
              <a:buClr>
                <a:srgbClr val="3333CC"/>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“Best” means maximizing the expected value of a </a:t>
            </a:r>
            <a:r>
              <a:rPr b="0" i="0" lang="en-US" sz="2400" u="none">
                <a:solidFill>
                  <a:srgbClr val="3333CC"/>
                </a:solidFill>
                <a:latin typeface="Comic Sans MS"/>
                <a:ea typeface="Comic Sans MS"/>
                <a:cs typeface="Comic Sans MS"/>
                <a:sym typeface="Comic Sans MS"/>
              </a:rPr>
              <a:t>utility</a:t>
            </a:r>
            <a:r>
              <a:rPr b="0" i="0" lang="en-US" sz="2400" u="none">
                <a:solidFill>
                  <a:schemeClr val="dk1"/>
                </a:solidFill>
                <a:latin typeface="Comic Sans MS"/>
                <a:ea typeface="Comic Sans MS"/>
                <a:cs typeface="Comic Sans MS"/>
                <a:sym typeface="Comic Sans MS"/>
              </a:rPr>
              <a:t> function</a:t>
            </a:r>
            <a:endParaRPr b="0" i="0" sz="8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Symbols"/>
              <a:buChar char="▪"/>
            </a:pPr>
            <a:r>
              <a:rPr b="0" i="0" lang="en-US" sz="2400" u="none">
                <a:solidFill>
                  <a:schemeClr val="dk1"/>
                </a:solidFill>
                <a:latin typeface="Comic Sans MS"/>
                <a:ea typeface="Comic Sans MS"/>
                <a:cs typeface="Comic Sans MS"/>
                <a:sym typeface="Comic Sans MS"/>
              </a:rPr>
              <a:t>🡪 Connections to economics and control theory</a:t>
            </a:r>
            <a:endParaRPr/>
          </a:p>
          <a:p>
            <a:pPr indent="-292100" lvl="0" marL="342900" rtl="0" algn="l">
              <a:lnSpc>
                <a:spcPct val="90000"/>
              </a:lnSpc>
              <a:spcBef>
                <a:spcPts val="160"/>
              </a:spcBef>
              <a:spcAft>
                <a:spcPts val="0"/>
              </a:spcAft>
              <a:buClr>
                <a:srgbClr val="3333CC"/>
              </a:buClr>
              <a:buSzPts val="800"/>
              <a:buFont typeface="Noto Sans Symbols"/>
              <a:buNone/>
            </a:pPr>
            <a:r>
              <a:t/>
            </a:r>
            <a:endParaRPr b="0" i="0" sz="800" u="none">
              <a:solidFill>
                <a:schemeClr val="dk1"/>
              </a:solidFill>
              <a:latin typeface="Comic Sans MS"/>
              <a:ea typeface="Comic Sans MS"/>
              <a:cs typeface="Comic Sans MS"/>
              <a:sym typeface="Comic Sans MS"/>
            </a:endParaRPr>
          </a:p>
          <a:p>
            <a:pPr indent="-342900" lvl="0" marL="342900" rtl="0" algn="l">
              <a:lnSpc>
                <a:spcPct val="90000"/>
              </a:lnSpc>
              <a:spcBef>
                <a:spcPts val="480"/>
              </a:spcBef>
              <a:spcAft>
                <a:spcPts val="0"/>
              </a:spcAft>
              <a:buClr>
                <a:srgbClr val="3333CC"/>
              </a:buClr>
              <a:buSzPts val="2400"/>
              <a:buFont typeface="Noto Sans Symbols"/>
              <a:buChar char="▪"/>
            </a:pPr>
            <a:r>
              <a:rPr b="0" i="0" lang="en-US" sz="2400" u="none">
                <a:solidFill>
                  <a:srgbClr val="990000"/>
                </a:solidFill>
                <a:latin typeface="Comic Sans MS"/>
                <a:ea typeface="Comic Sans MS"/>
                <a:cs typeface="Comic Sans MS"/>
                <a:sym typeface="Comic Sans MS"/>
              </a:rPr>
              <a:t>What is the impact of self-consciousness, emotions, desires, love for music, fear of dying, etc ... on human intelligence?</a:t>
            </a:r>
            <a:endParaRPr/>
          </a:p>
        </p:txBody>
      </p:sp>
      <p:sp>
        <p:nvSpPr>
          <p:cNvPr id="170" name="Google Shape;170;p8"/>
          <p:cNvSpPr txBox="1"/>
          <p:nvPr/>
        </p:nvSpPr>
        <p:spPr>
          <a:xfrm>
            <a:off x="850900" y="381000"/>
            <a:ext cx="3492500" cy="1066800"/>
          </a:xfrm>
          <a:prstGeom prst="rect">
            <a:avLst/>
          </a:prstGeom>
          <a:solidFill>
            <a:srgbClr val="DAE3FE"/>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1" name="Google Shape;171;p8"/>
          <p:cNvSpPr txBox="1"/>
          <p:nvPr/>
        </p:nvSpPr>
        <p:spPr>
          <a:xfrm>
            <a:off x="4343400" y="381000"/>
            <a:ext cx="3519487" cy="10668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172" name="Google Shape;172;p8"/>
          <p:cNvGraphicFramePr/>
          <p:nvPr/>
        </p:nvGraphicFramePr>
        <p:xfrm>
          <a:off x="838200" y="381000"/>
          <a:ext cx="3000000" cy="3000000"/>
        </p:xfrm>
        <a:graphic>
          <a:graphicData uri="http://schemas.openxmlformats.org/drawingml/2006/table">
            <a:tbl>
              <a:tblPr>
                <a:noFill/>
                <a:tableStyleId>{B9EF5997-A6A3-4C8B-91F5-74A3587E44C7}</a:tableStyleId>
              </a:tblPr>
              <a:tblGrid>
                <a:gridCol w="3509950"/>
                <a:gridCol w="3508375"/>
              </a:tblGrid>
              <a:tr h="533400">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Act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CC"/>
                        </a:buClr>
                        <a:buSzPts val="2800"/>
                        <a:buFont typeface="Comic Sans MS"/>
                        <a:buNone/>
                      </a:pPr>
                      <a:r>
                        <a:rPr b="0" i="0" lang="en-US" sz="2800" u="none" cap="none" strike="noStrike">
                          <a:solidFill>
                            <a:srgbClr val="3333CC"/>
                          </a:solidFill>
                          <a:latin typeface="Comic Sans MS"/>
                          <a:ea typeface="Comic Sans MS"/>
                          <a:cs typeface="Comic Sans MS"/>
                          <a:sym typeface="Comic Sans MS"/>
                        </a:rPr>
                        <a:t>Act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lt2"/>
                        </a:buClr>
                        <a:buSzPts val="2800"/>
                        <a:buFont typeface="Comic Sans MS"/>
                        <a:buNone/>
                      </a:pPr>
                      <a:r>
                        <a:rPr b="0" i="0" lang="en-US" sz="2800" u="none" cap="none" strike="noStrike">
                          <a:solidFill>
                            <a:schemeClr val="lt2"/>
                          </a:solidFill>
                          <a:latin typeface="Comic Sans MS"/>
                          <a:ea typeface="Comic Sans MS"/>
                          <a:cs typeface="Comic Sans MS"/>
                          <a:sym typeface="Comic Sans MS"/>
                        </a:rPr>
                        <a:t>Think like humans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3333CC"/>
                        </a:buClr>
                        <a:buSzPts val="2800"/>
                        <a:buFont typeface="Comic Sans MS"/>
                        <a:buNone/>
                      </a:pPr>
                      <a:r>
                        <a:rPr b="0" i="0" lang="en-US" sz="2800" u="none" cap="none" strike="noStrike">
                          <a:solidFill>
                            <a:srgbClr val="3333CC"/>
                          </a:solidFill>
                          <a:latin typeface="Comic Sans MS"/>
                          <a:ea typeface="Comic Sans MS"/>
                          <a:cs typeface="Comic Sans MS"/>
                          <a:sym typeface="Comic Sans MS"/>
                        </a:rPr>
                        <a:t>Think rationally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9" name="Google Shape;179;p9"/>
          <p:cNvSpPr txBox="1"/>
          <p:nvPr>
            <p:ph type="title"/>
          </p:nvPr>
        </p:nvSpPr>
        <p:spPr>
          <a:xfrm>
            <a:off x="609600" y="457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2"/>
              </a:buClr>
              <a:buSzPts val="4000"/>
              <a:buFont typeface="Comic Sans MS"/>
              <a:buNone/>
            </a:pPr>
            <a:r>
              <a:rPr b="1" i="0" lang="en-US" sz="4000" u="none">
                <a:solidFill>
                  <a:schemeClr val="accent2"/>
                </a:solidFill>
                <a:latin typeface="Comic Sans MS"/>
                <a:ea typeface="Comic Sans MS"/>
                <a:cs typeface="Comic Sans MS"/>
                <a:sym typeface="Comic Sans MS"/>
              </a:rPr>
              <a:t>Can Machines Act/Think Intelligently?</a:t>
            </a:r>
            <a:endParaRPr/>
          </a:p>
        </p:txBody>
      </p:sp>
      <p:sp>
        <p:nvSpPr>
          <p:cNvPr id="180" name="Google Shape;180;p9"/>
          <p:cNvSpPr txBox="1"/>
          <p:nvPr/>
        </p:nvSpPr>
        <p:spPr>
          <a:xfrm>
            <a:off x="609600" y="1905000"/>
            <a:ext cx="8077200" cy="4657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US" sz="2400" u="none" cap="none" strike="noStrike">
                <a:solidFill>
                  <a:schemeClr val="dk1"/>
                </a:solidFill>
                <a:latin typeface="Comic Sans MS"/>
                <a:ea typeface="Comic Sans MS"/>
                <a:cs typeface="Comic Sans MS"/>
                <a:sym typeface="Comic Sans MS"/>
              </a:rPr>
              <a:t>“If there were machines which bore a resemblance to our bodies and imitated our actions as closely as possible for all practical purposes, we should still have two very certain means of recognizing that they were not real men. The first is that they could never use words, or put together signs, as we do in order to declare our thoughts to others… Secondly, even though some machines might do some things as well as we do them, or perhaps even better, they would inevitably fail in others, which would reveal that they are acting not from understanding,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accent2"/>
              </a:buClr>
              <a:buSzPts val="2000"/>
              <a:buFont typeface="Comic Sans MS"/>
              <a:buNone/>
            </a:pPr>
            <a:r>
              <a:rPr b="1" i="0" lang="en-US" sz="2000" u="none" cap="none" strike="noStrike">
                <a:solidFill>
                  <a:schemeClr val="accent2"/>
                </a:solidFill>
                <a:latin typeface="Comic Sans MS"/>
                <a:ea typeface="Comic Sans MS"/>
                <a:cs typeface="Comic Sans MS"/>
                <a:sym typeface="Comic Sans MS"/>
              </a:rPr>
              <a:t>Discourse on the Method, by Descartes (1598-1650)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2000-01-10T15:15:18Z</dcterms:created>
  <dc:creator>Jean-Claude Latombe</dc:creator>
</cp:coreProperties>
</file>

<file path=docProps/custom.xml><?xml version="1.0" encoding="utf-8"?>
<Properties xmlns="http://schemas.openxmlformats.org/officeDocument/2006/custom-properties" xmlns:vt="http://schemas.openxmlformats.org/officeDocument/2006/docPropsVTypes"/>
</file>