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Gill Sans"/>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3" roundtripDataSignature="AMtx7mh0jzs6arUvlEOj/t1KkLIDZYfp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illSans-regular.fntdata"/><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67" name="Google Shape;16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86" name="Google Shape;18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95" name="Google Shape;19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04" name="Google Shape;20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13" name="Google Shape;21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22" name="Google Shape;22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32" name="Google Shape;23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41" name="Google Shape;24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50" name="Google Shape;25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0" name="Google Shape;26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69" name="Google Shape;26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78" name="Google Shape;27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88" name="Google Shape;28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298" name="Google Shape;29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307" name="Google Shape;30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10" name="Google Shape;1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28" name="Google Shape;1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47" name="Google Shape;14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58" name="Google Shape;15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27"/>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7"/>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2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3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3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37"/>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7"/>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3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8" name="Shape 18"/>
        <p:cNvGrpSpPr/>
        <p:nvPr/>
      </p:nvGrpSpPr>
      <p:grpSpPr>
        <a:xfrm>
          <a:off x="0" y="0"/>
          <a:ext cx="0" cy="0"/>
          <a:chOff x="0" y="0"/>
          <a:chExt cx="0" cy="0"/>
        </a:xfrm>
      </p:grpSpPr>
      <p:pic>
        <p:nvPicPr>
          <p:cNvPr id="19" name="Google Shape;19;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0" name="Google Shape;20;p28"/>
          <p:cNvSpPr txBox="1"/>
          <p:nvPr>
            <p:ph type="ctrTitle"/>
          </p:nvPr>
        </p:nvSpPr>
        <p:spPr>
          <a:xfrm>
            <a:off x="2063751" y="1701800"/>
            <a:ext cx="9211733" cy="108267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8"/>
          <p:cNvSpPr txBox="1"/>
          <p:nvPr>
            <p:ph idx="1" type="subTitle"/>
          </p:nvPr>
        </p:nvSpPr>
        <p:spPr>
          <a:xfrm>
            <a:off x="2063751" y="2927350"/>
            <a:ext cx="9218083" cy="1752600"/>
          </a:xfrm>
          <a:prstGeom prst="rect">
            <a:avLst/>
          </a:prstGeom>
          <a:noFill/>
          <a:ln>
            <a:noFill/>
          </a:ln>
        </p:spPr>
        <p:txBody>
          <a:bodyPr anchorCtr="0" anchor="t" bIns="45700" lIns="91425" spcFirstLastPara="1" rIns="91425" wrap="square" tIns="45700">
            <a:noAutofit/>
          </a:bodyPr>
          <a:lstStyle>
            <a:lvl1pPr lvl="0" algn="r">
              <a:lnSpc>
                <a:spcPct val="100000"/>
              </a:lnSpc>
              <a:spcBef>
                <a:spcPts val="640"/>
              </a:spcBef>
              <a:spcAft>
                <a:spcPts val="0"/>
              </a:spcAft>
              <a:buClr>
                <a:schemeClr val="dk1"/>
              </a:buClr>
              <a:buSzPts val="3200"/>
              <a:buFont typeface="Arial"/>
              <a:buNone/>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2" name="Google Shape;22;p2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9"/>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sz="2400"/>
            </a:lvl1pPr>
            <a:lvl2pPr indent="-228600" lvl="1" marL="914400" algn="l">
              <a:lnSpc>
                <a:spcPct val="100000"/>
              </a:lnSpc>
              <a:spcBef>
                <a:spcPts val="400"/>
              </a:spcBef>
              <a:spcAft>
                <a:spcPts val="0"/>
              </a:spcAft>
              <a:buClr>
                <a:schemeClr val="dk1"/>
              </a:buClr>
              <a:buSzPts val="2000"/>
              <a:buFont typeface="Arial"/>
              <a:buNone/>
              <a:defRPr sz="2000"/>
            </a:lvl2pPr>
            <a:lvl3pPr indent="-228600" lvl="2" marL="1371600" algn="l">
              <a:lnSpc>
                <a:spcPct val="100000"/>
              </a:lnSpc>
              <a:spcBef>
                <a:spcPts val="360"/>
              </a:spcBef>
              <a:spcAft>
                <a:spcPts val="0"/>
              </a:spcAft>
              <a:buClr>
                <a:schemeClr val="dk1"/>
              </a:buClr>
              <a:buSzPts val="1800"/>
              <a:buFont typeface="Arial"/>
              <a:buNone/>
              <a:defRPr sz="1800"/>
            </a:lvl3pPr>
            <a:lvl4pPr indent="-228600" lvl="3" marL="1828800" algn="l">
              <a:lnSpc>
                <a:spcPct val="100000"/>
              </a:lnSpc>
              <a:spcBef>
                <a:spcPts val="320"/>
              </a:spcBef>
              <a:spcAft>
                <a:spcPts val="0"/>
              </a:spcAft>
              <a:buClr>
                <a:schemeClr val="dk1"/>
              </a:buClr>
              <a:buSzPts val="1600"/>
              <a:buFont typeface="Arial"/>
              <a:buNone/>
              <a:defRPr sz="1600"/>
            </a:lvl4pPr>
            <a:lvl5pPr indent="-228600" lvl="4" marL="2286000" algn="l">
              <a:lnSpc>
                <a:spcPct val="100000"/>
              </a:lnSpc>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2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3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0"/>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31"/>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1"/>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1"/>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2"/>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4"/>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4"/>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34"/>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3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35"/>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5"/>
          <p:cNvSpPr/>
          <p:nvPr>
            <p:ph idx="2" type="pic"/>
          </p:nvPr>
        </p:nvSpPr>
        <p:spPr>
          <a:xfrm>
            <a:off x="5183717" y="987425"/>
            <a:ext cx="6172200" cy="4873625"/>
          </a:xfrm>
          <a:prstGeom prst="rect">
            <a:avLst/>
          </a:prstGeom>
          <a:noFill/>
          <a:ln>
            <a:noFill/>
          </a:ln>
        </p:spPr>
      </p:sp>
      <p:sp>
        <p:nvSpPr>
          <p:cNvPr id="66" name="Google Shape;66;p35"/>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Clr>
                <a:schemeClr val="dk1"/>
              </a:buClr>
              <a:buSzPts val="1600"/>
              <a:buFont typeface="Arial"/>
              <a:buNone/>
              <a:defRPr sz="1600"/>
            </a:lvl1pPr>
            <a:lvl2pPr indent="-228600" lvl="1" marL="914400" algn="l">
              <a:lnSpc>
                <a:spcPct val="100000"/>
              </a:lnSpc>
              <a:spcBef>
                <a:spcPts val="280"/>
              </a:spcBef>
              <a:spcAft>
                <a:spcPts val="0"/>
              </a:spcAft>
              <a:buClr>
                <a:schemeClr val="dk1"/>
              </a:buClr>
              <a:buSzPts val="1400"/>
              <a:buFont typeface="Arial"/>
              <a:buNone/>
              <a:defRPr sz="1400"/>
            </a:lvl2pPr>
            <a:lvl3pPr indent="-228600" lvl="2" marL="1371600" algn="l">
              <a:lnSpc>
                <a:spcPct val="100000"/>
              </a:lnSpc>
              <a:spcBef>
                <a:spcPts val="240"/>
              </a:spcBef>
              <a:spcAft>
                <a:spcPts val="0"/>
              </a:spcAft>
              <a:buClr>
                <a:schemeClr val="dk1"/>
              </a:buClr>
              <a:buSzPts val="1200"/>
              <a:buFont typeface="Arial"/>
              <a:buNone/>
              <a:defRPr sz="1200"/>
            </a:lvl3pPr>
            <a:lvl4pPr indent="-228600" lvl="3" marL="1828800" algn="l">
              <a:lnSpc>
                <a:spcPct val="100000"/>
              </a:lnSpc>
              <a:spcBef>
                <a:spcPts val="200"/>
              </a:spcBef>
              <a:spcAft>
                <a:spcPts val="0"/>
              </a:spcAft>
              <a:buClr>
                <a:schemeClr val="dk1"/>
              </a:buClr>
              <a:buSzPts val="1000"/>
              <a:buFont typeface="Arial"/>
              <a:buNone/>
              <a:defRPr sz="1000"/>
            </a:lvl4pPr>
            <a:lvl5pPr indent="-228600" lvl="4" marL="2286000" algn="l">
              <a:lnSpc>
                <a:spcPct val="100000"/>
              </a:lnSpc>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3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6"/>
          <p:cNvPicPr preferRelativeResize="0"/>
          <p:nvPr/>
        </p:nvPicPr>
        <p:blipFill rotWithShape="1">
          <a:blip r:embed="rId1">
            <a:alphaModFix/>
          </a:blip>
          <a:srcRect b="0" l="0" r="0" t="0"/>
          <a:stretch/>
        </p:blipFill>
        <p:spPr>
          <a:xfrm>
            <a:off x="-8467" y="0"/>
            <a:ext cx="12200467" cy="6858000"/>
          </a:xfrm>
          <a:prstGeom prst="rect">
            <a:avLst/>
          </a:prstGeom>
          <a:noFill/>
          <a:ln>
            <a:noFill/>
          </a:ln>
        </p:spPr>
      </p:pic>
      <p:sp>
        <p:nvSpPr>
          <p:cNvPr id="7" name="Google Shape;7;p2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Arial"/>
                <a:ea typeface="Arial"/>
                <a:cs typeface="Arial"/>
                <a:sym typeface="Arial"/>
              </a:defRPr>
            </a:lvl9pPr>
          </a:lstStyle>
          <a:p/>
        </p:txBody>
      </p:sp>
      <p:sp>
        <p:nvSpPr>
          <p:cNvPr id="8" name="Google Shape;8;p26"/>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2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 name="Google Shape;10;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2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nvSpPr>
        <p:spPr>
          <a:xfrm>
            <a:off x="6035040" y="1802674"/>
            <a:ext cx="4937760" cy="378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70C0"/>
                </a:solidFill>
                <a:latin typeface="Times New Roman"/>
                <a:ea typeface="Times New Roman"/>
                <a:cs typeface="Times New Roman"/>
                <a:sym typeface="Times New Roman"/>
              </a:rPr>
              <a:t> </a:t>
            </a:r>
            <a:endParaRPr b="1" i="0" sz="4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imes New Roman"/>
                <a:ea typeface="Times New Roman"/>
                <a:cs typeface="Times New Roman"/>
                <a:sym typeface="Times New Roman"/>
              </a:rPr>
              <a:t>Introduction to Artificial Intelligence</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 </a:t>
            </a:r>
            <a:endParaRPr b="0"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Times New Roman"/>
              <a:ea typeface="Times New Roman"/>
              <a:cs typeface="Times New Roman"/>
              <a:sym typeface="Times New Roman"/>
            </a:endParaRPr>
          </a:p>
        </p:txBody>
      </p:sp>
      <p:sp>
        <p:nvSpPr>
          <p:cNvPr id="87" name="Google Shape;87;p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0" name="Google Shape;170;p10"/>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71" name="Google Shape;171;p10"/>
          <p:cNvSpPr txBox="1"/>
          <p:nvPr>
            <p:ph idx="1" type="body"/>
          </p:nvPr>
        </p:nvSpPr>
        <p:spPr>
          <a:xfrm>
            <a:off x="3432516" y="212211"/>
            <a:ext cx="8539090" cy="621672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600"/>
              <a:buFont typeface="Times New Roman"/>
              <a:buNone/>
            </a:pPr>
            <a:r>
              <a:rPr lang="en-US" sz="2600">
                <a:solidFill>
                  <a:schemeClr val="accent3"/>
                </a:solidFill>
                <a:latin typeface="Times New Roman"/>
                <a:ea typeface="Times New Roman"/>
                <a:cs typeface="Times New Roman"/>
                <a:sym typeface="Times New Roman"/>
              </a:rPr>
              <a:t>A general solution to an unstructured problem</a:t>
            </a:r>
            <a:endParaRPr b="1" sz="2600">
              <a:solidFill>
                <a:schemeClr val="accent3"/>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Arial"/>
              <a:buNone/>
            </a:pPr>
            <a:r>
              <a:t/>
            </a:r>
            <a:endParaRPr b="1"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Arial"/>
              <a:buNone/>
            </a:pPr>
            <a:r>
              <a:t/>
            </a:r>
            <a:endParaRPr b="1"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Arial"/>
              <a:buNone/>
            </a:pPr>
            <a:r>
              <a:t/>
            </a:r>
            <a:endParaRPr b="1"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Arial"/>
              <a:buNone/>
            </a:pPr>
            <a:r>
              <a:t/>
            </a:r>
            <a:endParaRPr b="1"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Arial"/>
              <a:buNone/>
            </a:pPr>
            <a:r>
              <a:t/>
            </a:r>
            <a:endParaRPr b="1"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Arial"/>
              <a:buNone/>
            </a:pPr>
            <a:r>
              <a:t/>
            </a:r>
            <a:endParaRPr b="1"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Knowledge base: </a:t>
            </a:r>
            <a:r>
              <a:rPr lang="en-US" sz="2600">
                <a:solidFill>
                  <a:schemeClr val="dk1"/>
                </a:solidFill>
                <a:latin typeface="Times New Roman"/>
                <a:ea typeface="Times New Roman"/>
                <a:cs typeface="Times New Roman"/>
                <a:sym typeface="Times New Roman"/>
              </a:rPr>
              <a:t>It is the collection of facts (static data) as well as rules. Unlike database, Knowledge Base</a:t>
            </a:r>
            <a:r>
              <a:rPr b="1" lang="en-US" sz="2600">
                <a:solidFill>
                  <a:schemeClr val="dk1"/>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does not store only static data.  </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Inference engine: </a:t>
            </a:r>
            <a:r>
              <a:rPr lang="en-US" sz="2600">
                <a:solidFill>
                  <a:schemeClr val="dk1"/>
                </a:solidFill>
                <a:latin typeface="Times New Roman"/>
                <a:ea typeface="Times New Roman"/>
                <a:cs typeface="Times New Roman"/>
                <a:sym typeface="Times New Roman"/>
              </a:rPr>
              <a:t>It is used to prove a goal (new fact) from the given facts and rules in the knowledge base.</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solidFill>
                <a:schemeClr val="lt1"/>
              </a:solidFill>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solidFill>
                <a:srgbClr val="00B0F0"/>
              </a:solidFill>
              <a:latin typeface="Times New Roman"/>
              <a:ea typeface="Times New Roman"/>
              <a:cs typeface="Times New Roman"/>
              <a:sym typeface="Times New Roman"/>
            </a:endParaRPr>
          </a:p>
        </p:txBody>
      </p:sp>
      <p:pic>
        <p:nvPicPr>
          <p:cNvPr id="172" name="Google Shape;172;p10"/>
          <p:cNvPicPr preferRelativeResize="0"/>
          <p:nvPr/>
        </p:nvPicPr>
        <p:blipFill rotWithShape="1">
          <a:blip r:embed="rId3">
            <a:alphaModFix/>
          </a:blip>
          <a:srcRect b="0" l="0" r="0" t="0"/>
          <a:stretch/>
        </p:blipFill>
        <p:spPr>
          <a:xfrm>
            <a:off x="3432516" y="1019687"/>
            <a:ext cx="8539090" cy="2300886"/>
          </a:xfrm>
          <a:prstGeom prst="rect">
            <a:avLst/>
          </a:prstGeom>
          <a:noFill/>
          <a:ln>
            <a:noFill/>
          </a:ln>
        </p:spPr>
      </p:pic>
      <p:sp>
        <p:nvSpPr>
          <p:cNvPr id="173" name="Google Shape;173;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0" name="Google Shape;180;p11"/>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81" name="Google Shape;181;p11"/>
          <p:cNvSpPr txBox="1"/>
          <p:nvPr>
            <p:ph idx="1" type="body"/>
          </p:nvPr>
        </p:nvSpPr>
        <p:spPr>
          <a:xfrm>
            <a:off x="3460652" y="323557"/>
            <a:ext cx="8450932" cy="5924843"/>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0"/>
              </a:spcBef>
              <a:spcAft>
                <a:spcPts val="0"/>
              </a:spcAft>
              <a:buClr>
                <a:schemeClr val="dk1"/>
              </a:buClr>
              <a:buSzPts val="2800"/>
              <a:buFont typeface="Times New Roman"/>
              <a:buNone/>
            </a:pPr>
            <a:r>
              <a:rPr lang="en-US" sz="2800">
                <a:solidFill>
                  <a:schemeClr val="dk2"/>
                </a:solidFill>
                <a:latin typeface="Times New Roman"/>
                <a:ea typeface="Times New Roman"/>
                <a:cs typeface="Times New Roman"/>
                <a:sym typeface="Times New Roman"/>
              </a:rPr>
              <a:t>According to the father of Artificial Intelligence, John McCarthy,  AI is </a:t>
            </a:r>
            <a:r>
              <a:rPr b="1" i="1" lang="en-US" sz="2800">
                <a:solidFill>
                  <a:schemeClr val="dk2"/>
                </a:solidFill>
                <a:latin typeface="Times New Roman"/>
                <a:ea typeface="Times New Roman"/>
                <a:cs typeface="Times New Roman"/>
                <a:sym typeface="Times New Roman"/>
              </a:rPr>
              <a:t>The science and engineering of making intelligent machines, especially intelligent programs.</a:t>
            </a:r>
            <a:endParaRPr b="1" i="1" sz="2800">
              <a:solidFill>
                <a:schemeClr val="dk2"/>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dk1"/>
              </a:buClr>
              <a:buSzPts val="2800"/>
              <a:buFont typeface="Arial"/>
              <a:buNone/>
            </a:pPr>
            <a:r>
              <a:t/>
            </a:r>
            <a:endParaRPr b="1" i="1" sz="2800">
              <a:solidFill>
                <a:schemeClr val="dk2"/>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accent3"/>
              </a:buClr>
              <a:buSzPts val="2800"/>
              <a:buFont typeface="Times New Roman"/>
              <a:buNone/>
            </a:pPr>
            <a:r>
              <a:rPr b="1" i="1" lang="en-US" sz="2800">
                <a:solidFill>
                  <a:schemeClr val="dk2"/>
                </a:solidFill>
                <a:latin typeface="Times New Roman"/>
                <a:ea typeface="Times New Roman"/>
                <a:cs typeface="Times New Roman"/>
                <a:sym typeface="Times New Roman"/>
              </a:rPr>
              <a:t>The study of mental facilities through the use of computational models. -Charniak and McDermott, 1985</a:t>
            </a:r>
            <a:endParaRPr b="1" i="1" sz="2800">
              <a:solidFill>
                <a:schemeClr val="dk2"/>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dk1"/>
              </a:buClr>
              <a:buSzPts val="2800"/>
              <a:buFont typeface="Arial"/>
              <a:buNone/>
            </a:pPr>
            <a:r>
              <a:t/>
            </a:r>
            <a:endParaRPr b="1" i="1" sz="2800">
              <a:solidFill>
                <a:schemeClr val="dk2"/>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accent3"/>
              </a:buClr>
              <a:buSzPts val="2800"/>
              <a:buFont typeface="Times New Roman"/>
              <a:buNone/>
            </a:pPr>
            <a:r>
              <a:rPr b="1" i="1" lang="en-US" sz="2800">
                <a:solidFill>
                  <a:schemeClr val="dk2"/>
                </a:solidFill>
                <a:latin typeface="Times New Roman"/>
                <a:ea typeface="Times New Roman"/>
                <a:cs typeface="Times New Roman"/>
                <a:sym typeface="Times New Roman"/>
              </a:rPr>
              <a:t>The scientific understanding of the mechanisms underlying thought and their intelligent behavior and their embodiment in machines. -American Association of Artificial Intelligent (AAAI)</a:t>
            </a:r>
            <a:endParaRPr b="1" i="1" sz="2800">
              <a:solidFill>
                <a:schemeClr val="dk2"/>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accent3"/>
              </a:buClr>
              <a:buSzPts val="2800"/>
              <a:buFont typeface="Times New Roman"/>
              <a:buNone/>
            </a:pPr>
            <a:r>
              <a:rPr b="1" i="1" lang="en-US" sz="2800">
                <a:solidFill>
                  <a:schemeClr val="dk2"/>
                </a:solidFill>
                <a:latin typeface="Times New Roman"/>
                <a:ea typeface="Times New Roman"/>
                <a:cs typeface="Times New Roman"/>
                <a:sym typeface="Times New Roman"/>
              </a:rPr>
              <a:t> </a:t>
            </a:r>
            <a:endParaRPr b="1" i="1" sz="2800">
              <a:solidFill>
                <a:schemeClr val="dk2"/>
              </a:solidFill>
              <a:latin typeface="Times New Roman"/>
              <a:ea typeface="Times New Roman"/>
              <a:cs typeface="Times New Roman"/>
              <a:sym typeface="Times New Roman"/>
            </a:endParaRPr>
          </a:p>
          <a:p>
            <a:pPr indent="0" lvl="8" marL="3771900" rtl="0" algn="just">
              <a:lnSpc>
                <a:spcPct val="90000"/>
              </a:lnSpc>
              <a:spcBef>
                <a:spcPts val="500"/>
              </a:spcBef>
              <a:spcAft>
                <a:spcPts val="0"/>
              </a:spcAft>
              <a:buClr>
                <a:schemeClr val="accent3"/>
              </a:buClr>
              <a:buSzPts val="1400"/>
              <a:buNone/>
            </a:pPr>
            <a:r>
              <a:rPr lang="en-US" sz="1400">
                <a:solidFill>
                  <a:schemeClr val="accent3"/>
                </a:solidFill>
                <a:latin typeface="Times New Roman"/>
                <a:ea typeface="Times New Roman"/>
                <a:cs typeface="Times New Roman"/>
                <a:sym typeface="Times New Roman"/>
              </a:rPr>
              <a:t>				</a:t>
            </a:r>
            <a:r>
              <a:rPr lang="en-US" sz="1900">
                <a:solidFill>
                  <a:schemeClr val="accent3"/>
                </a:solidFill>
                <a:latin typeface="Times New Roman"/>
                <a:ea typeface="Times New Roman"/>
                <a:cs typeface="Times New Roman"/>
                <a:sym typeface="Times New Roman"/>
              </a:rPr>
              <a:t>Cont….</a:t>
            </a:r>
            <a:endParaRPr sz="1900">
              <a:latin typeface="Times New Roman"/>
              <a:ea typeface="Times New Roman"/>
              <a:cs typeface="Times New Roman"/>
              <a:sym typeface="Times New Roman"/>
            </a:endParaRPr>
          </a:p>
        </p:txBody>
      </p:sp>
      <p:sp>
        <p:nvSpPr>
          <p:cNvPr id="182" name="Google Shape;182;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9" name="Google Shape;189;p12"/>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90" name="Google Shape;190;p12"/>
          <p:cNvSpPr txBox="1"/>
          <p:nvPr>
            <p:ph idx="1" type="body"/>
          </p:nvPr>
        </p:nvSpPr>
        <p:spPr>
          <a:xfrm>
            <a:off x="3460652" y="323557"/>
            <a:ext cx="8450932" cy="592484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Some definitions measure success in terms of human performance, whereas some measure against ideal concept of intelligence, that is, rationality.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A system is rational if it does right things. This gives four possible goals to peruse AI:</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1. System that reasons (thinks) like human</a:t>
            </a:r>
            <a:r>
              <a:rPr b="1" lang="en-US" sz="2800">
                <a:solidFill>
                  <a:schemeClr val="dk1"/>
                </a:solidFill>
                <a:latin typeface="Times New Roman"/>
                <a:ea typeface="Times New Roman"/>
                <a:cs typeface="Times New Roman"/>
                <a:sym typeface="Times New Roman"/>
              </a:rPr>
              <a:t> </a:t>
            </a:r>
            <a:endParaRPr b="1" sz="2800">
              <a:solidFill>
                <a:schemeClr val="dk1"/>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2. System that reasons (thinks) rationally</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3. System that acts like human</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56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4. System that acts rationally</a:t>
            </a:r>
            <a:endParaRPr sz="2800">
              <a:solidFill>
                <a:schemeClr val="dk1"/>
              </a:solidFill>
              <a:latin typeface="Times New Roman"/>
              <a:ea typeface="Times New Roman"/>
              <a:cs typeface="Times New Roman"/>
              <a:sym typeface="Times New Roman"/>
            </a:endParaRPr>
          </a:p>
          <a:p>
            <a:pPr indent="-177800" lvl="0" marL="342900" rtl="0" algn="l">
              <a:lnSpc>
                <a:spcPct val="100000"/>
              </a:lnSpc>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191" name="Google Shape;191;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8" name="Google Shape;198;p13"/>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pic>
        <p:nvPicPr>
          <p:cNvPr id="199" name="Google Shape;199;p13"/>
          <p:cNvPicPr preferRelativeResize="0"/>
          <p:nvPr/>
        </p:nvPicPr>
        <p:blipFill rotWithShape="1">
          <a:blip r:embed="rId3">
            <a:alphaModFix/>
          </a:blip>
          <a:srcRect b="0" l="0" r="0" t="0"/>
          <a:stretch/>
        </p:blipFill>
        <p:spPr>
          <a:xfrm>
            <a:off x="3516923" y="543937"/>
            <a:ext cx="8313932" cy="5676241"/>
          </a:xfrm>
          <a:prstGeom prst="rect">
            <a:avLst/>
          </a:prstGeom>
          <a:noFill/>
          <a:ln>
            <a:noFill/>
          </a:ln>
        </p:spPr>
      </p:pic>
      <p:sp>
        <p:nvSpPr>
          <p:cNvPr id="200" name="Google Shape;200;p1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07" name="Google Shape;207;p14"/>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08" name="Google Shape;208;p14"/>
          <p:cNvSpPr txBox="1"/>
          <p:nvPr>
            <p:ph idx="1" type="body"/>
          </p:nvPr>
        </p:nvSpPr>
        <p:spPr>
          <a:xfrm>
            <a:off x="3460652" y="323557"/>
            <a:ext cx="8450932" cy="592484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100000"/>
              </a:lnSpc>
              <a:spcBef>
                <a:spcPts val="0"/>
              </a:spcBef>
              <a:spcAft>
                <a:spcPts val="0"/>
              </a:spcAft>
              <a:buClr>
                <a:srgbClr val="656565"/>
              </a:buClr>
              <a:buSzPct val="100000"/>
              <a:buFont typeface="Times New Roman"/>
              <a:buNone/>
            </a:pPr>
            <a:r>
              <a:rPr lang="en-US" sz="2600">
                <a:solidFill>
                  <a:srgbClr val="656565"/>
                </a:solidFill>
                <a:latin typeface="Times New Roman"/>
                <a:ea typeface="Times New Roman"/>
                <a:cs typeface="Times New Roman"/>
                <a:sym typeface="Times New Roman"/>
              </a:rPr>
              <a:t>Scientific goal </a:t>
            </a:r>
            <a:endParaRPr sz="2600">
              <a:solidFill>
                <a:srgbClr val="656565"/>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Arial"/>
              <a:buNone/>
            </a:pPr>
            <a:r>
              <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Times New Roman"/>
              <a:buNone/>
            </a:pPr>
            <a:r>
              <a:rPr lang="en-US" sz="2600">
                <a:solidFill>
                  <a:schemeClr val="dk1"/>
                </a:solidFill>
                <a:latin typeface="Times New Roman"/>
                <a:ea typeface="Times New Roman"/>
                <a:cs typeface="Times New Roman"/>
                <a:sym typeface="Times New Roman"/>
              </a:rPr>
              <a:t>Scientific goal is to determine which ideas about knowledge representation, learning, rule systems, search, and so on, explain various sorts of real intelligence (e.g., implementation of Expert Systems which exhibit intelligent behavior, learn, demonstrate, explain, and advice its users).</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Arial"/>
              <a:buNone/>
            </a:pPr>
            <a:r>
              <a:t/>
            </a:r>
            <a:endParaRPr sz="2600">
              <a:solidFill>
                <a:schemeClr val="dk1"/>
              </a:solidFill>
              <a:latin typeface="Times New Roman"/>
              <a:ea typeface="Times New Roman"/>
              <a:cs typeface="Times New Roman"/>
              <a:sym typeface="Times New Roman"/>
            </a:endParaRPr>
          </a:p>
          <a:p>
            <a:pPr indent="0" lvl="0" marL="0" rtl="0" algn="ctr">
              <a:lnSpc>
                <a:spcPct val="100000"/>
              </a:lnSpc>
              <a:spcBef>
                <a:spcPts val="481"/>
              </a:spcBef>
              <a:spcAft>
                <a:spcPts val="0"/>
              </a:spcAft>
              <a:buClr>
                <a:srgbClr val="656565"/>
              </a:buClr>
              <a:buSzPct val="100000"/>
              <a:buFont typeface="Times New Roman"/>
              <a:buNone/>
            </a:pPr>
            <a:r>
              <a:rPr lang="en-US" sz="2600">
                <a:solidFill>
                  <a:srgbClr val="656565"/>
                </a:solidFill>
                <a:latin typeface="Times New Roman"/>
                <a:ea typeface="Times New Roman"/>
                <a:cs typeface="Times New Roman"/>
                <a:sym typeface="Times New Roman"/>
              </a:rPr>
              <a:t>Engineering goal</a:t>
            </a:r>
            <a:endParaRPr sz="2600">
              <a:solidFill>
                <a:srgbClr val="656565"/>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Times New Roman"/>
              <a:buNone/>
            </a:pPr>
            <a:r>
              <a:rPr lang="en-US" sz="2600">
                <a:solidFill>
                  <a:schemeClr val="dk1"/>
                </a:solidFill>
                <a:latin typeface="Times New Roman"/>
                <a:ea typeface="Times New Roman"/>
                <a:cs typeface="Times New Roman"/>
                <a:sym typeface="Times New Roman"/>
              </a:rPr>
              <a:t>Engineering goal is to solve real-world problems by using AI techniques, such as knowledge representation, learning, rule systems, search, and so on. For example, implementation of Human Intelligence in Machines, which means creating systems that understand, think, learn, and behave like humans.</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Times New Roman"/>
              <a:buNone/>
            </a:pP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a:p>
            <a:pPr indent="0" lvl="8" marL="3771900" rtl="0" algn="just">
              <a:lnSpc>
                <a:spcPct val="90000"/>
              </a:lnSpc>
              <a:spcBef>
                <a:spcPts val="500"/>
              </a:spcBef>
              <a:spcAft>
                <a:spcPts val="0"/>
              </a:spcAft>
              <a:buClr>
                <a:schemeClr val="accent3"/>
              </a:buClr>
              <a:buSzPct val="100000"/>
              <a:buNone/>
            </a:pPr>
            <a:r>
              <a:rPr lang="en-US" sz="1600">
                <a:solidFill>
                  <a:schemeClr val="accent3"/>
                </a:solidFill>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209" name="Google Shape;209;p1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6" name="Google Shape;216;p15"/>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17" name="Google Shape;217;p15"/>
          <p:cNvSpPr txBox="1"/>
          <p:nvPr>
            <p:ph idx="1" type="body"/>
          </p:nvPr>
        </p:nvSpPr>
        <p:spPr>
          <a:xfrm>
            <a:off x="3460652" y="323557"/>
            <a:ext cx="8450932" cy="592484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656565"/>
              </a:buClr>
              <a:buSzPts val="2600"/>
              <a:buFont typeface="Times New Roman"/>
              <a:buNone/>
            </a:pPr>
            <a:r>
              <a:rPr lang="en-US" sz="2600">
                <a:solidFill>
                  <a:srgbClr val="656565"/>
                </a:solidFill>
                <a:latin typeface="Times New Roman"/>
                <a:ea typeface="Times New Roman"/>
                <a:cs typeface="Times New Roman"/>
                <a:sym typeface="Times New Roman"/>
              </a:rPr>
              <a:t>History of AI </a:t>
            </a: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1. Beginning: </a:t>
            </a:r>
            <a:r>
              <a:rPr lang="en-US" sz="2600">
                <a:solidFill>
                  <a:schemeClr val="dk1"/>
                </a:solidFill>
                <a:latin typeface="Times New Roman"/>
                <a:ea typeface="Times New Roman"/>
                <a:cs typeface="Times New Roman"/>
                <a:sym typeface="Times New Roman"/>
              </a:rPr>
              <a:t>1943–1952</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2. </a:t>
            </a:r>
            <a:r>
              <a:rPr b="1" lang="en-US" sz="2600">
                <a:solidFill>
                  <a:schemeClr val="dk1"/>
                </a:solidFill>
                <a:latin typeface="Times New Roman"/>
                <a:ea typeface="Times New Roman"/>
                <a:cs typeface="Times New Roman"/>
                <a:sym typeface="Times New Roman"/>
              </a:rPr>
              <a:t>1952–1969: </a:t>
            </a:r>
            <a:r>
              <a:rPr lang="en-US" sz="2600">
                <a:solidFill>
                  <a:schemeClr val="dk1"/>
                </a:solidFill>
                <a:latin typeface="Times New Roman"/>
                <a:ea typeface="Times New Roman"/>
                <a:cs typeface="Times New Roman"/>
                <a:sym typeface="Times New Roman"/>
              </a:rPr>
              <a:t>Early enthusiasm, high hopes – ELIZA chatterbot</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3. 1952–1969: </a:t>
            </a:r>
            <a:r>
              <a:rPr lang="en-US" sz="2600">
                <a:solidFill>
                  <a:schemeClr val="dk1"/>
                </a:solidFill>
                <a:latin typeface="Times New Roman"/>
                <a:ea typeface="Times New Roman"/>
                <a:cs typeface="Times New Roman"/>
                <a:sym typeface="Times New Roman"/>
              </a:rPr>
              <a:t>Sobering up</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4. 1970–1979: </a:t>
            </a:r>
            <a:r>
              <a:rPr lang="en-US" sz="2600">
                <a:solidFill>
                  <a:schemeClr val="dk1"/>
                </a:solidFill>
                <a:latin typeface="Times New Roman"/>
                <a:ea typeface="Times New Roman"/>
                <a:cs typeface="Times New Roman"/>
                <a:sym typeface="Times New Roman"/>
              </a:rPr>
              <a:t>Knowledge-based systems</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5. 1980–2010: </a:t>
            </a:r>
            <a:r>
              <a:rPr lang="en-US" sz="2600">
                <a:solidFill>
                  <a:schemeClr val="dk1"/>
                </a:solidFill>
                <a:latin typeface="Times New Roman"/>
                <a:ea typeface="Times New Roman"/>
                <a:cs typeface="Times New Roman"/>
                <a:sym typeface="Times New Roman"/>
              </a:rPr>
              <a:t>(AI becomes an industry – era of Intelligent Agents, Machine Learning, Robotics)</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6. 2010–till date: </a:t>
            </a:r>
            <a:r>
              <a:rPr lang="en-US" sz="2600">
                <a:solidFill>
                  <a:schemeClr val="dk1"/>
                </a:solidFill>
                <a:latin typeface="Times New Roman"/>
                <a:ea typeface="Times New Roman"/>
                <a:cs typeface="Times New Roman"/>
                <a:sym typeface="Times New Roman"/>
              </a:rPr>
              <a:t>(era of Deep Learning)</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a:p>
            <a:pPr indent="-177800" lvl="0" marL="342900" rtl="0" algn="l">
              <a:lnSpc>
                <a:spcPct val="100000"/>
              </a:lnSpc>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218" name="Google Shape;218;p1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5" name="Google Shape;225;p16"/>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pic>
        <p:nvPicPr>
          <p:cNvPr id="226" name="Google Shape;226;p16"/>
          <p:cNvPicPr preferRelativeResize="0"/>
          <p:nvPr/>
        </p:nvPicPr>
        <p:blipFill rotWithShape="1">
          <a:blip r:embed="rId3">
            <a:alphaModFix/>
          </a:blip>
          <a:srcRect b="0" l="0" r="0" t="0"/>
          <a:stretch/>
        </p:blipFill>
        <p:spPr>
          <a:xfrm>
            <a:off x="3484560" y="682283"/>
            <a:ext cx="8601319" cy="5894363"/>
          </a:xfrm>
          <a:prstGeom prst="rect">
            <a:avLst/>
          </a:prstGeom>
          <a:noFill/>
          <a:ln>
            <a:noFill/>
          </a:ln>
        </p:spPr>
      </p:pic>
      <p:sp>
        <p:nvSpPr>
          <p:cNvPr id="227" name="Google Shape;227;p16"/>
          <p:cNvSpPr/>
          <p:nvPr/>
        </p:nvSpPr>
        <p:spPr>
          <a:xfrm>
            <a:off x="5120640" y="281354"/>
            <a:ext cx="532916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656565"/>
                </a:solidFill>
                <a:latin typeface="Times New Roman"/>
                <a:ea typeface="Times New Roman"/>
                <a:cs typeface="Times New Roman"/>
                <a:sym typeface="Times New Roman"/>
              </a:rPr>
              <a:t>Branches or sub-area of AI</a:t>
            </a:r>
            <a:endParaRPr b="0" i="0" sz="2400" u="none" cap="none" strike="noStrike">
              <a:solidFill>
                <a:srgbClr val="656565"/>
              </a:solidFill>
              <a:latin typeface="Arial"/>
              <a:ea typeface="Arial"/>
              <a:cs typeface="Arial"/>
              <a:sym typeface="Arial"/>
            </a:endParaRPr>
          </a:p>
        </p:txBody>
      </p:sp>
      <p:sp>
        <p:nvSpPr>
          <p:cNvPr id="228" name="Google Shape;228;p1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5" name="Google Shape;235;p17"/>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36" name="Google Shape;236;p17"/>
          <p:cNvSpPr txBox="1"/>
          <p:nvPr>
            <p:ph idx="1" type="body"/>
          </p:nvPr>
        </p:nvSpPr>
        <p:spPr>
          <a:xfrm>
            <a:off x="3523025" y="58799"/>
            <a:ext cx="8310300" cy="6740400"/>
          </a:xfrm>
          <a:prstGeom prst="rect">
            <a:avLst/>
          </a:prstGeom>
          <a:noFill/>
          <a:ln>
            <a:noFill/>
          </a:ln>
        </p:spPr>
        <p:txBody>
          <a:bodyPr anchorCtr="0" anchor="t" bIns="45700" lIns="91425" spcFirstLastPara="1" rIns="91425" wrap="square" tIns="45700">
            <a:noAutofit/>
          </a:bodyPr>
          <a:lstStyle/>
          <a:p>
            <a:pPr indent="-317500" lvl="0" marL="342900" rtl="0" algn="l">
              <a:lnSpc>
                <a:spcPct val="10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Game playing</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Mathematics</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Autonomous control</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Diagnosis</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 Logistics planning</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Autonomous planning and scheduling</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Language understanding and problem solving</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Robotics</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Natural Language Generation</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Speech recognition</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Virtual agents</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Text analytics and NLP</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Robotic process automation</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Biometrics</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Deep learning platforms</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Decision management</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AI-optimized hardware</a:t>
            </a:r>
            <a:endParaRPr sz="2000">
              <a:latin typeface="Times New Roman"/>
              <a:ea typeface="Times New Roman"/>
              <a:cs typeface="Times New Roman"/>
              <a:sym typeface="Times New Roman"/>
            </a:endParaRPr>
          </a:p>
          <a:p>
            <a:pPr indent="-317500" lvl="0" marL="342900" rtl="0" algn="l">
              <a:lnSpc>
                <a:spcPct val="100000"/>
              </a:lnSpc>
              <a:spcBef>
                <a:spcPts val="48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Machine-learning platforms</a:t>
            </a:r>
            <a:endParaRPr sz="2000">
              <a:latin typeface="Times New Roman"/>
              <a:ea typeface="Times New Roman"/>
              <a:cs typeface="Times New Roman"/>
              <a:sym typeface="Times New Roman"/>
            </a:endParaRPr>
          </a:p>
        </p:txBody>
      </p:sp>
      <p:sp>
        <p:nvSpPr>
          <p:cNvPr id="237" name="Google Shape;237;p1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1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p18"/>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1.11 Categorization of AI</a:t>
            </a:r>
            <a:br>
              <a:rPr b="1" i="0" lang="en-US" sz="1800" u="none" cap="none" strike="noStrike">
                <a:solidFill>
                  <a:srgbClr val="00B0F0"/>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45" name="Google Shape;245;p18"/>
          <p:cNvSpPr txBox="1"/>
          <p:nvPr>
            <p:ph idx="1" type="body"/>
          </p:nvPr>
        </p:nvSpPr>
        <p:spPr>
          <a:xfrm>
            <a:off x="3460652" y="323557"/>
            <a:ext cx="8450932" cy="618978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100000"/>
              </a:lnSpc>
              <a:spcBef>
                <a:spcPts val="0"/>
              </a:spcBef>
              <a:spcAft>
                <a:spcPts val="0"/>
              </a:spcAft>
              <a:buClr>
                <a:schemeClr val="accent3"/>
              </a:buClr>
              <a:buSzPct val="100000"/>
              <a:buFont typeface="Times New Roman"/>
              <a:buNone/>
            </a:pPr>
            <a:r>
              <a:rPr b="1" lang="en-US" sz="2800">
                <a:solidFill>
                  <a:schemeClr val="accent3"/>
                </a:solidFill>
                <a:latin typeface="Times New Roman"/>
                <a:ea typeface="Times New Roman"/>
                <a:cs typeface="Times New Roman"/>
                <a:sym typeface="Times New Roman"/>
              </a:rPr>
              <a:t>Categorization of AI</a:t>
            </a:r>
            <a:endParaRPr sz="2600">
              <a:solidFill>
                <a:schemeClr val="accent3"/>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Times New Roman"/>
              <a:buNone/>
            </a:pPr>
            <a:r>
              <a:rPr b="1" lang="en-US" sz="2600">
                <a:solidFill>
                  <a:schemeClr val="dk1"/>
                </a:solidFill>
                <a:latin typeface="Times New Roman"/>
                <a:ea typeface="Times New Roman"/>
                <a:cs typeface="Times New Roman"/>
                <a:sym typeface="Times New Roman"/>
              </a:rPr>
              <a:t>1. Sensing </a:t>
            </a:r>
            <a:r>
              <a:rPr lang="en-US" sz="2600">
                <a:solidFill>
                  <a:schemeClr val="dk1"/>
                </a:solidFill>
                <a:latin typeface="Times New Roman"/>
                <a:ea typeface="Times New Roman"/>
                <a:cs typeface="Times New Roman"/>
                <a:sym typeface="Times New Roman"/>
              </a:rPr>
              <a:t>- Through the sensor taking in data about the world which includes: In speech recognition filtering out the noise and then recognizing specific words from the input speech. Some examples of other sensors are robotics, sonar, accelerometers, balance detection, etc.</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Arial"/>
              <a:buNone/>
            </a:pPr>
            <a:r>
              <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Times New Roman"/>
              <a:buNone/>
            </a:pPr>
            <a:r>
              <a:rPr b="1" lang="en-US" sz="2600">
                <a:solidFill>
                  <a:schemeClr val="dk1"/>
                </a:solidFill>
                <a:latin typeface="Times New Roman"/>
                <a:ea typeface="Times New Roman"/>
                <a:cs typeface="Times New Roman"/>
                <a:sym typeface="Times New Roman"/>
              </a:rPr>
              <a:t>2. Reasoning- </a:t>
            </a:r>
            <a:r>
              <a:rPr lang="en-US" sz="2600">
                <a:solidFill>
                  <a:schemeClr val="dk1"/>
                </a:solidFill>
                <a:latin typeface="Times New Roman"/>
                <a:ea typeface="Times New Roman"/>
                <a:cs typeface="Times New Roman"/>
                <a:sym typeface="Times New Roman"/>
              </a:rPr>
              <a:t>Reasoning is thinking or process the data sensed by the sensor. In logic-based inference, reasoning is deciding that something is true because, logically, it must be true. In evidence-based inference, reasoning is deciding that something is true based on the weight of evidence at hand.</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Arial"/>
              <a:buNone/>
            </a:pPr>
            <a:r>
              <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481"/>
              </a:spcBef>
              <a:spcAft>
                <a:spcPts val="0"/>
              </a:spcAft>
              <a:buClr>
                <a:schemeClr val="dk1"/>
              </a:buClr>
              <a:buSzPct val="100000"/>
              <a:buFont typeface="Times New Roman"/>
              <a:buNone/>
            </a:pPr>
            <a:r>
              <a:rPr b="1" lang="en-US" sz="2600">
                <a:solidFill>
                  <a:schemeClr val="dk1"/>
                </a:solidFill>
                <a:latin typeface="Times New Roman"/>
                <a:ea typeface="Times New Roman"/>
                <a:cs typeface="Times New Roman"/>
                <a:sym typeface="Times New Roman"/>
              </a:rPr>
              <a:t>3. Acting- </a:t>
            </a:r>
            <a:r>
              <a:rPr lang="en-US" sz="2600">
                <a:solidFill>
                  <a:schemeClr val="dk1"/>
                </a:solidFill>
                <a:latin typeface="Times New Roman"/>
                <a:ea typeface="Times New Roman"/>
                <a:cs typeface="Times New Roman"/>
                <a:sym typeface="Times New Roman"/>
              </a:rPr>
              <a:t>On the basis of input and reasoning, acting is generating and controlling actions in the environment. In robotic control, action is moving and managing the different effectors that move you about the world.</a:t>
            </a:r>
            <a:endParaRPr sz="2600">
              <a:solidFill>
                <a:schemeClr val="dk1"/>
              </a:solidFill>
              <a:latin typeface="Times New Roman"/>
              <a:ea typeface="Times New Roman"/>
              <a:cs typeface="Times New Roman"/>
              <a:sym typeface="Times New Roman"/>
            </a:endParaRPr>
          </a:p>
          <a:p>
            <a:pPr indent="-190182" lvl="0" marL="342900" rtl="0" algn="just">
              <a:lnSpc>
                <a:spcPct val="100000"/>
              </a:lnSpc>
              <a:spcBef>
                <a:spcPts val="481"/>
              </a:spcBef>
              <a:spcAft>
                <a:spcPts val="0"/>
              </a:spcAft>
              <a:buClr>
                <a:schemeClr val="dk1"/>
              </a:buClr>
              <a:buSzPct val="100000"/>
              <a:buFont typeface="Arial"/>
              <a:buNone/>
            </a:pPr>
            <a:r>
              <a:t/>
            </a:r>
            <a:endParaRPr sz="2600">
              <a:latin typeface="Times New Roman"/>
              <a:ea typeface="Times New Roman"/>
              <a:cs typeface="Times New Roman"/>
              <a:sym typeface="Times New Roman"/>
            </a:endParaRPr>
          </a:p>
        </p:txBody>
      </p:sp>
      <p:sp>
        <p:nvSpPr>
          <p:cNvPr id="246" name="Google Shape;246;p1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3" name="Google Shape;253;p19"/>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54" name="Google Shape;254;p19"/>
          <p:cNvSpPr txBox="1"/>
          <p:nvPr>
            <p:ph idx="1" type="body"/>
          </p:nvPr>
        </p:nvSpPr>
        <p:spPr>
          <a:xfrm>
            <a:off x="3545058" y="168812"/>
            <a:ext cx="8646942" cy="6499274"/>
          </a:xfrm>
          <a:prstGeom prst="rect">
            <a:avLst/>
          </a:prstGeom>
          <a:noFill/>
          <a:ln>
            <a:noFill/>
          </a:ln>
        </p:spPr>
        <p:txBody>
          <a:bodyPr anchorCtr="0" anchor="t" bIns="45700" lIns="91425" spcFirstLastPara="1" rIns="91425" wrap="square" tIns="45700">
            <a:normAutofit/>
          </a:bodyPr>
          <a:lstStyle/>
          <a:p>
            <a:pPr indent="-342900" lvl="0" marL="342900" rtl="0" algn="ctr">
              <a:lnSpc>
                <a:spcPct val="100000"/>
              </a:lnSpc>
              <a:spcBef>
                <a:spcPts val="0"/>
              </a:spcBef>
              <a:spcAft>
                <a:spcPts val="0"/>
              </a:spcAft>
              <a:buClr>
                <a:schemeClr val="accent3"/>
              </a:buClr>
              <a:buSzPts val="2400"/>
              <a:buFont typeface="Times New Roman"/>
              <a:buNone/>
            </a:pPr>
            <a:r>
              <a:rPr b="1" lang="en-US" sz="2400">
                <a:solidFill>
                  <a:schemeClr val="accent3"/>
                </a:solidFill>
                <a:latin typeface="Times New Roman"/>
                <a:ea typeface="Times New Roman"/>
                <a:cs typeface="Times New Roman"/>
                <a:sym typeface="Times New Roman"/>
              </a:rPr>
              <a:t>Components of AI</a:t>
            </a:r>
            <a:endParaRPr sz="2400">
              <a:solidFill>
                <a:schemeClr val="accent3"/>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In  AI, the intelligence is intangible which is composed of mainly five techniques as follows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3"/>
              </a:buClr>
              <a:buSzPts val="2400"/>
              <a:buFont typeface="Noto Sans Symbols"/>
              <a:buChar char="⮚"/>
            </a:pPr>
            <a:r>
              <a:rPr b="1" lang="en-US" sz="2400">
                <a:solidFill>
                  <a:schemeClr val="accent3"/>
                </a:solidFill>
                <a:latin typeface="Times New Roman"/>
                <a:ea typeface="Times New Roman"/>
                <a:cs typeface="Times New Roman"/>
                <a:sym typeface="Times New Roman"/>
              </a:rPr>
              <a:t>Reasoning</a:t>
            </a:r>
            <a:endParaRPr b="1" sz="2400">
              <a:solidFill>
                <a:schemeClr val="accent3"/>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3"/>
              </a:buClr>
              <a:buSzPts val="2400"/>
              <a:buFont typeface="Noto Sans Symbols"/>
              <a:buChar char="⮚"/>
            </a:pPr>
            <a:r>
              <a:rPr b="1" lang="en-US" sz="2400">
                <a:solidFill>
                  <a:schemeClr val="accent3"/>
                </a:solidFill>
                <a:latin typeface="Times New Roman"/>
                <a:ea typeface="Times New Roman"/>
                <a:cs typeface="Times New Roman"/>
                <a:sym typeface="Times New Roman"/>
              </a:rPr>
              <a:t>Learning</a:t>
            </a:r>
            <a:endParaRPr b="1" sz="2400">
              <a:solidFill>
                <a:schemeClr val="accent3"/>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3"/>
              </a:buClr>
              <a:buSzPts val="2400"/>
              <a:buFont typeface="Noto Sans Symbols"/>
              <a:buChar char="⮚"/>
            </a:pPr>
            <a:r>
              <a:rPr b="1" lang="en-US" sz="2400">
                <a:solidFill>
                  <a:schemeClr val="accent3"/>
                </a:solidFill>
                <a:latin typeface="Times New Roman"/>
                <a:ea typeface="Times New Roman"/>
                <a:cs typeface="Times New Roman"/>
                <a:sym typeface="Times New Roman"/>
              </a:rPr>
              <a:t>Problem solving</a:t>
            </a:r>
            <a:endParaRPr b="1" sz="2400">
              <a:solidFill>
                <a:schemeClr val="accent3"/>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3"/>
              </a:buClr>
              <a:buSzPts val="2400"/>
              <a:buFont typeface="Noto Sans Symbols"/>
              <a:buChar char="⮚"/>
            </a:pPr>
            <a:r>
              <a:rPr b="1" lang="en-US" sz="2400">
                <a:solidFill>
                  <a:schemeClr val="accent3"/>
                </a:solidFill>
                <a:latin typeface="Times New Roman"/>
                <a:ea typeface="Times New Roman"/>
                <a:cs typeface="Times New Roman"/>
                <a:sym typeface="Times New Roman"/>
              </a:rPr>
              <a:t>Perception</a:t>
            </a:r>
            <a:endParaRPr b="1" sz="2400">
              <a:solidFill>
                <a:schemeClr val="accent3"/>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3"/>
              </a:buClr>
              <a:buSzPts val="2400"/>
              <a:buFont typeface="Noto Sans Symbols"/>
              <a:buChar char="⮚"/>
            </a:pPr>
            <a:r>
              <a:rPr b="1" lang="en-US" sz="2400">
                <a:solidFill>
                  <a:schemeClr val="accent3"/>
                </a:solidFill>
                <a:latin typeface="Times New Roman"/>
                <a:ea typeface="Times New Roman"/>
                <a:cs typeface="Times New Roman"/>
                <a:sym typeface="Times New Roman"/>
              </a:rPr>
              <a:t>Linguistic intelligence</a:t>
            </a:r>
            <a:endParaRPr b="1" sz="2400">
              <a:solidFill>
                <a:schemeClr val="accent3"/>
              </a:solidFill>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b="1" sz="2400">
              <a:latin typeface="Times New Roman"/>
              <a:ea typeface="Times New Roman"/>
              <a:cs typeface="Times New Roman"/>
              <a:sym typeface="Times New Roman"/>
            </a:endParaRPr>
          </a:p>
          <a:p>
            <a:pPr indent="-190500" lvl="0" marL="342900" rtl="0" algn="l">
              <a:lnSpc>
                <a:spcPct val="100000"/>
              </a:lnSpc>
              <a:spcBef>
                <a:spcPts val="480"/>
              </a:spcBef>
              <a:spcAft>
                <a:spcPts val="0"/>
              </a:spcAft>
              <a:buClr>
                <a:schemeClr val="dk1"/>
              </a:buClr>
              <a:buSzPts val="2400"/>
              <a:buFont typeface="Arial"/>
              <a:buNone/>
            </a:pPr>
            <a:r>
              <a:t/>
            </a:r>
            <a:endParaRPr sz="2400">
              <a:latin typeface="Times New Roman"/>
              <a:ea typeface="Times New Roman"/>
              <a:cs typeface="Times New Roman"/>
              <a:sym typeface="Times New Roman"/>
            </a:endParaRPr>
          </a:p>
        </p:txBody>
      </p:sp>
      <p:pic>
        <p:nvPicPr>
          <p:cNvPr id="255" name="Google Shape;255;p19"/>
          <p:cNvPicPr preferRelativeResize="0"/>
          <p:nvPr/>
        </p:nvPicPr>
        <p:blipFill rotWithShape="1">
          <a:blip r:embed="rId3">
            <a:alphaModFix/>
          </a:blip>
          <a:srcRect b="0" l="0" r="0" t="0"/>
          <a:stretch/>
        </p:blipFill>
        <p:spPr>
          <a:xfrm>
            <a:off x="3445611" y="3756074"/>
            <a:ext cx="8260271" cy="2912012"/>
          </a:xfrm>
          <a:prstGeom prst="rect">
            <a:avLst/>
          </a:prstGeom>
          <a:noFill/>
          <a:ln>
            <a:noFill/>
          </a:ln>
        </p:spPr>
      </p:pic>
      <p:sp>
        <p:nvSpPr>
          <p:cNvPr id="256" name="Google Shape;256;p1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1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ctrTitle"/>
          </p:nvPr>
        </p:nvSpPr>
        <p:spPr>
          <a:xfrm>
            <a:off x="4359214" y="1907177"/>
            <a:ext cx="7502933" cy="4380889"/>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562214"/>
              </a:buClr>
              <a:buSzPts val="2400"/>
              <a:buFont typeface="Times New Roman"/>
              <a:buNone/>
            </a:pPr>
            <a:br>
              <a:rPr b="1" lang="en-US" sz="2400" cap="none">
                <a:latin typeface="Times New Roman"/>
                <a:ea typeface="Times New Roman"/>
                <a:cs typeface="Times New Roman"/>
                <a:sym typeface="Times New Roman"/>
              </a:rPr>
            </a:br>
            <a:br>
              <a:rPr b="1" lang="en-US" sz="2400" cap="none">
                <a:latin typeface="Times New Roman"/>
                <a:ea typeface="Times New Roman"/>
                <a:cs typeface="Times New Roman"/>
                <a:sym typeface="Times New Roman"/>
              </a:rPr>
            </a:br>
            <a:br>
              <a:rPr b="1" lang="en-US" sz="2400" cap="none">
                <a:latin typeface="Times New Roman"/>
                <a:ea typeface="Times New Roman"/>
                <a:cs typeface="Times New Roman"/>
                <a:sym typeface="Times New Roman"/>
              </a:rPr>
            </a:br>
            <a:endParaRPr sz="3000" cap="none">
              <a:latin typeface="Times New Roman"/>
              <a:ea typeface="Times New Roman"/>
              <a:cs typeface="Times New Roman"/>
              <a:sym typeface="Times New Roman"/>
            </a:endParaRPr>
          </a:p>
        </p:txBody>
      </p:sp>
      <p:sp>
        <p:nvSpPr>
          <p:cNvPr id="94" name="Google Shape;94;p2"/>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5" name="Google Shape;95;p2"/>
          <p:cNvSpPr txBox="1"/>
          <p:nvPr/>
        </p:nvSpPr>
        <p:spPr>
          <a:xfrm>
            <a:off x="0" y="0"/>
            <a:ext cx="3220500" cy="69524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96" name="Google Shape;96;p2"/>
          <p:cNvSpPr txBox="1"/>
          <p:nvPr/>
        </p:nvSpPr>
        <p:spPr>
          <a:xfrm>
            <a:off x="3540034" y="0"/>
            <a:ext cx="8321040" cy="609397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70C0"/>
                </a:solidFill>
                <a:latin typeface="Times New Roman"/>
                <a:ea typeface="Times New Roman"/>
                <a:cs typeface="Times New Roman"/>
                <a:sym typeface="Times New Roman"/>
              </a:rPr>
              <a:t>Learning Objectives</a:t>
            </a:r>
            <a:endParaRPr b="1" i="0" sz="3000" u="none" cap="none" strike="noStrike">
              <a:solidFill>
                <a:srgbClr val="0070C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Arial"/>
              <a:buNone/>
            </a:pPr>
            <a:br>
              <a:rPr b="1" i="0" lang="en-US" sz="3000" u="none" cap="none" strike="noStrike">
                <a:solidFill>
                  <a:schemeClr val="dk1"/>
                </a:solidFill>
                <a:latin typeface="Times New Roman"/>
                <a:ea typeface="Times New Roman"/>
                <a:cs typeface="Times New Roman"/>
                <a:sym typeface="Times New Roman"/>
              </a:rPr>
            </a:br>
            <a:r>
              <a:rPr b="0" i="0" lang="en-US" sz="3000" u="none" cap="none" strike="noStrike">
                <a:solidFill>
                  <a:schemeClr val="dk1"/>
                </a:solidFill>
                <a:latin typeface="Times New Roman"/>
                <a:ea typeface="Times New Roman"/>
                <a:cs typeface="Times New Roman"/>
                <a:sym typeface="Times New Roman"/>
              </a:rPr>
              <a:t> </a:t>
            </a:r>
            <a:r>
              <a:rPr b="0" i="0" lang="en-US" sz="2800" u="none" cap="none" strike="noStrike">
                <a:solidFill>
                  <a:schemeClr val="dk1"/>
                </a:solidFill>
                <a:latin typeface="Times New Roman"/>
                <a:ea typeface="Times New Roman"/>
                <a:cs typeface="Times New Roman"/>
                <a:sym typeface="Times New Roman"/>
              </a:rPr>
              <a:t>After reading this chapter, students would be able to:</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Arial"/>
              <a:buNone/>
            </a:pPr>
            <a:br>
              <a:rPr b="0" i="0" lang="en-US" sz="3000" u="none" cap="none" strike="noStrike">
                <a:solidFill>
                  <a:schemeClr val="dk1"/>
                </a:solidFill>
                <a:latin typeface="Times New Roman"/>
                <a:ea typeface="Times New Roman"/>
                <a:cs typeface="Times New Roman"/>
                <a:sym typeface="Times New Roman"/>
              </a:rPr>
            </a:br>
            <a:r>
              <a:rPr b="0" i="0" lang="en-US" sz="3000" u="none" cap="none" strike="noStrike">
                <a:solidFill>
                  <a:schemeClr val="dk1"/>
                </a:solidFill>
                <a:latin typeface="Times New Roman"/>
                <a:ea typeface="Times New Roman"/>
                <a:cs typeface="Times New Roman"/>
                <a:sym typeface="Times New Roman"/>
              </a:rPr>
              <a:t>• Understand the concept of Artificial Intelligence</a:t>
            </a:r>
            <a:br>
              <a:rPr b="0" i="0" lang="en-US" sz="3000" u="none" cap="none" strike="noStrike">
                <a:solidFill>
                  <a:schemeClr val="dk1"/>
                </a:solidFill>
                <a:latin typeface="Times New Roman"/>
                <a:ea typeface="Times New Roman"/>
                <a:cs typeface="Times New Roman"/>
                <a:sym typeface="Times New Roman"/>
              </a:rPr>
            </a:br>
            <a:r>
              <a:rPr b="0" i="0" lang="en-US" sz="3000" u="none" cap="none" strike="noStrike">
                <a:solidFill>
                  <a:schemeClr val="dk1"/>
                </a:solidFill>
                <a:latin typeface="Times New Roman"/>
                <a:ea typeface="Times New Roman"/>
                <a:cs typeface="Times New Roman"/>
                <a:sym typeface="Times New Roman"/>
              </a:rPr>
              <a:t>and its effect on prevalent technologies.</a:t>
            </a:r>
            <a:endParaRPr b="0" i="0" sz="3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Arial"/>
              <a:buNone/>
            </a:pPr>
            <a:br>
              <a:rPr b="0" i="0" lang="en-US" sz="3000" u="none" cap="none" strike="noStrike">
                <a:solidFill>
                  <a:schemeClr val="dk1"/>
                </a:solidFill>
                <a:latin typeface="Times New Roman"/>
                <a:ea typeface="Times New Roman"/>
                <a:cs typeface="Times New Roman"/>
                <a:sym typeface="Times New Roman"/>
              </a:rPr>
            </a:br>
            <a:r>
              <a:rPr b="0" i="0" lang="en-US" sz="3000" u="none" cap="none" strike="noStrike">
                <a:solidFill>
                  <a:schemeClr val="dk1"/>
                </a:solidFill>
                <a:latin typeface="Times New Roman"/>
                <a:ea typeface="Times New Roman"/>
                <a:cs typeface="Times New Roman"/>
                <a:sym typeface="Times New Roman"/>
              </a:rPr>
              <a:t>• Interpret and apply solution based on the type</a:t>
            </a:r>
            <a:br>
              <a:rPr b="0" i="0" lang="en-US" sz="3000" u="none" cap="none" strike="noStrike">
                <a:solidFill>
                  <a:schemeClr val="dk1"/>
                </a:solidFill>
                <a:latin typeface="Times New Roman"/>
                <a:ea typeface="Times New Roman"/>
                <a:cs typeface="Times New Roman"/>
                <a:sym typeface="Times New Roman"/>
              </a:rPr>
            </a:br>
            <a:r>
              <a:rPr b="0" i="0" lang="en-US" sz="3000" u="none" cap="none" strike="noStrike">
                <a:solidFill>
                  <a:schemeClr val="dk1"/>
                </a:solidFill>
                <a:latin typeface="Times New Roman"/>
                <a:ea typeface="Times New Roman"/>
                <a:cs typeface="Times New Roman"/>
                <a:sym typeface="Times New Roman"/>
              </a:rPr>
              <a:t>of problems.</a:t>
            </a:r>
            <a:endParaRPr b="0" i="0" sz="3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Arial"/>
              <a:buNone/>
            </a:pPr>
            <a:br>
              <a:rPr b="0" i="0" lang="en-US" sz="3000" u="none" cap="none" strike="noStrike">
                <a:solidFill>
                  <a:schemeClr val="dk1"/>
                </a:solidFill>
                <a:latin typeface="Times New Roman"/>
                <a:ea typeface="Times New Roman"/>
                <a:cs typeface="Times New Roman"/>
                <a:sym typeface="Times New Roman"/>
              </a:rPr>
            </a:br>
            <a:r>
              <a:rPr b="0" i="0" lang="en-US" sz="3000" u="none" cap="none" strike="noStrike">
                <a:solidFill>
                  <a:schemeClr val="dk1"/>
                </a:solidFill>
                <a:latin typeface="Times New Roman"/>
                <a:ea typeface="Times New Roman"/>
                <a:cs typeface="Times New Roman"/>
                <a:sym typeface="Times New Roman"/>
              </a:rPr>
              <a:t>• Develop a general appreciation of the goals,</a:t>
            </a:r>
            <a:br>
              <a:rPr b="0" i="0" lang="en-US" sz="3000" u="none" cap="none" strike="noStrike">
                <a:solidFill>
                  <a:schemeClr val="dk1"/>
                </a:solidFill>
                <a:latin typeface="Times New Roman"/>
                <a:ea typeface="Times New Roman"/>
                <a:cs typeface="Times New Roman"/>
                <a:sym typeface="Times New Roman"/>
              </a:rPr>
            </a:br>
            <a:r>
              <a:rPr b="0" i="0" lang="en-US" sz="3000" u="none" cap="none" strike="noStrike">
                <a:solidFill>
                  <a:schemeClr val="dk1"/>
                </a:solidFill>
                <a:latin typeface="Times New Roman"/>
                <a:ea typeface="Times New Roman"/>
                <a:cs typeface="Times New Roman"/>
                <a:sym typeface="Times New Roman"/>
              </a:rPr>
              <a:t>subareas, achievements, and difficulties of</a:t>
            </a:r>
            <a:br>
              <a:rPr b="0" i="0" lang="en-US" sz="3000" u="none" cap="none" strike="noStrike">
                <a:solidFill>
                  <a:schemeClr val="dk1"/>
                </a:solidFill>
                <a:latin typeface="Times New Roman"/>
                <a:ea typeface="Times New Roman"/>
                <a:cs typeface="Times New Roman"/>
                <a:sym typeface="Times New Roman"/>
              </a:rPr>
            </a:br>
            <a:r>
              <a:rPr b="0" i="0" lang="en-US" sz="3000" u="none" cap="none" strike="noStrike">
                <a:solidFill>
                  <a:schemeClr val="dk1"/>
                </a:solidFill>
                <a:latin typeface="Times New Roman"/>
                <a:ea typeface="Times New Roman"/>
                <a:cs typeface="Times New Roman"/>
                <a:sym typeface="Times New Roman"/>
              </a:rPr>
              <a:t>Artificial Intelligence.</a:t>
            </a:r>
            <a:endParaRPr b="0" i="0" sz="3000" u="none" cap="none" strike="noStrike">
              <a:solidFill>
                <a:schemeClr val="dk1"/>
              </a:solidFill>
              <a:latin typeface="Times New Roman"/>
              <a:ea typeface="Times New Roman"/>
              <a:cs typeface="Times New Roman"/>
              <a:sym typeface="Times New Roman"/>
            </a:endParaRPr>
          </a:p>
        </p:txBody>
      </p:sp>
      <p:sp>
        <p:nvSpPr>
          <p:cNvPr id="97" name="Google Shape;97;p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3" name="Google Shape;263;p20"/>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1.12 Components of AI</a:t>
            </a:r>
            <a:br>
              <a:rPr b="1" i="0" lang="en-US" sz="1800" u="none" cap="none" strike="noStrike">
                <a:solidFill>
                  <a:srgbClr val="00B0F0"/>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64" name="Google Shape;264;p20"/>
          <p:cNvSpPr txBox="1"/>
          <p:nvPr>
            <p:ph idx="1" type="body"/>
          </p:nvPr>
        </p:nvSpPr>
        <p:spPr>
          <a:xfrm>
            <a:off x="3460652" y="323557"/>
            <a:ext cx="8450932" cy="653444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accent3"/>
              </a:buClr>
              <a:buSzPct val="100000"/>
              <a:buFont typeface="Times New Roman"/>
              <a:buNone/>
            </a:pPr>
            <a:r>
              <a:rPr b="1" lang="en-US" sz="2800">
                <a:solidFill>
                  <a:schemeClr val="accent3"/>
                </a:solidFill>
                <a:latin typeface="Times New Roman"/>
                <a:ea typeface="Times New Roman"/>
                <a:cs typeface="Times New Roman"/>
                <a:sym typeface="Times New Roman"/>
              </a:rPr>
              <a:t>Components of AI</a:t>
            </a:r>
            <a:endParaRPr sz="2800">
              <a:solidFill>
                <a:schemeClr val="accent3"/>
              </a:solidFill>
              <a:latin typeface="Times New Roman"/>
              <a:ea typeface="Times New Roman"/>
              <a:cs typeface="Times New Roman"/>
              <a:sym typeface="Times New Roman"/>
            </a:endParaRPr>
          </a:p>
          <a:p>
            <a:pPr indent="0" lvl="0" marL="0" rtl="0" algn="just">
              <a:lnSpc>
                <a:spcPct val="100000"/>
              </a:lnSpc>
              <a:spcBef>
                <a:spcPts val="434"/>
              </a:spcBef>
              <a:spcAft>
                <a:spcPts val="0"/>
              </a:spcAft>
              <a:buClr>
                <a:schemeClr val="dk1"/>
              </a:buClr>
              <a:buSzPct val="100000"/>
              <a:buFont typeface="Arial"/>
              <a:buNone/>
            </a:pPr>
            <a:r>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480"/>
              </a:spcBef>
              <a:spcAft>
                <a:spcPts val="0"/>
              </a:spcAft>
              <a:buClr>
                <a:schemeClr val="dk1"/>
              </a:buClr>
              <a:buSzPct val="100000"/>
              <a:buFont typeface="Times New Roman"/>
              <a:buNone/>
            </a:pPr>
            <a:r>
              <a:rPr b="1" lang="en-US" sz="2800">
                <a:solidFill>
                  <a:schemeClr val="dk1"/>
                </a:solidFill>
                <a:latin typeface="Times New Roman"/>
                <a:ea typeface="Times New Roman"/>
                <a:cs typeface="Times New Roman"/>
                <a:sym typeface="Times New Roman"/>
              </a:rPr>
              <a:t>1</a:t>
            </a:r>
            <a:r>
              <a:rPr b="1" lang="en-US" sz="3100">
                <a:solidFill>
                  <a:schemeClr val="dk1"/>
                </a:solidFill>
                <a:latin typeface="Times New Roman"/>
                <a:ea typeface="Times New Roman"/>
                <a:cs typeface="Times New Roman"/>
                <a:sym typeface="Times New Roman"/>
              </a:rPr>
              <a:t>. Reasoning- </a:t>
            </a:r>
            <a:r>
              <a:rPr lang="en-US" sz="3100">
                <a:solidFill>
                  <a:schemeClr val="dk1"/>
                </a:solidFill>
                <a:latin typeface="Times New Roman"/>
                <a:ea typeface="Times New Roman"/>
                <a:cs typeface="Times New Roman"/>
                <a:sym typeface="Times New Roman"/>
              </a:rPr>
              <a:t>Reasoning is the set of processes that enables an intelligent system to help or to provide basis for actions, making decisions, and prediction. Reasoning is of two types: Inductive Reasoning and Deductive Reasoning.</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480"/>
              </a:spcBef>
              <a:spcAft>
                <a:spcPts val="0"/>
              </a:spcAft>
              <a:buClr>
                <a:schemeClr val="dk1"/>
              </a:buClr>
              <a:buSzPct val="100000"/>
              <a:buFont typeface="Arial"/>
              <a:buNone/>
            </a:pPr>
            <a:r>
              <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480"/>
              </a:spcBef>
              <a:spcAft>
                <a:spcPts val="0"/>
              </a:spcAft>
              <a:buClr>
                <a:schemeClr val="dk1"/>
              </a:buClr>
              <a:buSzPct val="100000"/>
              <a:buFont typeface="Times New Roman"/>
              <a:buNone/>
            </a:pPr>
            <a:r>
              <a:rPr b="1" lang="en-US" sz="3100">
                <a:solidFill>
                  <a:schemeClr val="dk1"/>
                </a:solidFill>
                <a:latin typeface="Times New Roman"/>
                <a:ea typeface="Times New Roman"/>
                <a:cs typeface="Times New Roman"/>
                <a:sym typeface="Times New Roman"/>
              </a:rPr>
              <a:t>2. Learning- </a:t>
            </a:r>
            <a:r>
              <a:rPr lang="en-US" sz="3100">
                <a:solidFill>
                  <a:schemeClr val="dk1"/>
                </a:solidFill>
                <a:latin typeface="Times New Roman"/>
                <a:ea typeface="Times New Roman"/>
                <a:cs typeface="Times New Roman"/>
                <a:sym typeface="Times New Roman"/>
              </a:rPr>
              <a:t>Learning is the process of gaining knowledge by understanding, practicing, being taught, or experiencing one thing. Learning enhances the awareness of any topic. </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480"/>
              </a:spcBef>
              <a:spcAft>
                <a:spcPts val="0"/>
              </a:spcAft>
              <a:buClr>
                <a:schemeClr val="dk1"/>
              </a:buClr>
              <a:buSzPct val="100000"/>
              <a:buFont typeface="Arial"/>
              <a:buNone/>
            </a:pPr>
            <a:r>
              <a:t/>
            </a:r>
            <a:endParaRPr sz="3100">
              <a:solidFill>
                <a:schemeClr val="dk1"/>
              </a:solidFill>
              <a:latin typeface="Times New Roman"/>
              <a:ea typeface="Times New Roman"/>
              <a:cs typeface="Times New Roman"/>
              <a:sym typeface="Times New Roman"/>
            </a:endParaRPr>
          </a:p>
          <a:p>
            <a:pPr indent="0" lvl="0" marL="0" rtl="0" algn="just">
              <a:lnSpc>
                <a:spcPct val="100000"/>
              </a:lnSpc>
              <a:spcBef>
                <a:spcPts val="480"/>
              </a:spcBef>
              <a:spcAft>
                <a:spcPts val="0"/>
              </a:spcAft>
              <a:buClr>
                <a:schemeClr val="dk1"/>
              </a:buClr>
              <a:buSzPct val="100000"/>
              <a:buFont typeface="Times New Roman"/>
              <a:buNone/>
            </a:pPr>
            <a:r>
              <a:rPr b="1" lang="en-US" sz="3100">
                <a:solidFill>
                  <a:schemeClr val="dk1"/>
                </a:solidFill>
                <a:latin typeface="Times New Roman"/>
                <a:ea typeface="Times New Roman"/>
                <a:cs typeface="Times New Roman"/>
                <a:sym typeface="Times New Roman"/>
              </a:rPr>
              <a:t>3. Problem solving- </a:t>
            </a:r>
            <a:r>
              <a:rPr lang="en-US" sz="3100">
                <a:solidFill>
                  <a:schemeClr val="dk1"/>
                </a:solidFill>
                <a:latin typeface="Times New Roman"/>
                <a:ea typeface="Times New Roman"/>
                <a:cs typeface="Times New Roman"/>
                <a:sym typeface="Times New Roman"/>
              </a:rPr>
              <a:t>Problem solving is the method during which one perceives and tries to make a desired answer from a present state of affairs by taking some path, that is blocked by known or unknown hurdles. </a:t>
            </a:r>
            <a:endParaRPr sz="3100">
              <a:solidFill>
                <a:schemeClr val="dk1"/>
              </a:solidFill>
              <a:latin typeface="Times New Roman"/>
              <a:ea typeface="Times New Roman"/>
              <a:cs typeface="Times New Roman"/>
              <a:sym typeface="Times New Roman"/>
            </a:endParaRPr>
          </a:p>
          <a:p>
            <a:pPr indent="0" lvl="0" marL="0" rtl="0" algn="l">
              <a:lnSpc>
                <a:spcPct val="100000"/>
              </a:lnSpc>
              <a:spcBef>
                <a:spcPts val="480"/>
              </a:spcBef>
              <a:spcAft>
                <a:spcPts val="0"/>
              </a:spcAft>
              <a:buClr>
                <a:schemeClr val="dk1"/>
              </a:buClr>
              <a:buSzPct val="100000"/>
              <a:buFont typeface="Times New Roman"/>
              <a:buNone/>
            </a:pPr>
            <a:r>
              <a:rPr lang="en-US" sz="3100">
                <a:solidFill>
                  <a:schemeClr val="dk1"/>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																									</a:t>
            </a:r>
            <a:r>
              <a:rPr lang="en-US" sz="2800">
                <a:solidFill>
                  <a:schemeClr val="accent3"/>
                </a:solidFill>
                <a:latin typeface="Times New Roman"/>
                <a:ea typeface="Times New Roman"/>
                <a:cs typeface="Times New Roman"/>
                <a:sym typeface="Times New Roman"/>
              </a:rPr>
              <a:t>Cont….</a:t>
            </a:r>
            <a:endParaRPr sz="2800"/>
          </a:p>
          <a:p>
            <a:pPr indent="0" lvl="0" marL="0" rtl="0" algn="l">
              <a:lnSpc>
                <a:spcPct val="100000"/>
              </a:lnSpc>
              <a:spcBef>
                <a:spcPts val="403"/>
              </a:spcBef>
              <a:spcAft>
                <a:spcPts val="0"/>
              </a:spcAft>
              <a:buClr>
                <a:schemeClr val="dk1"/>
              </a:buClr>
              <a:buSzPct val="100000"/>
              <a:buFont typeface="Times New Roman"/>
              <a:buNone/>
            </a:pPr>
            <a:r>
              <a:rPr lang="en-US" sz="2600">
                <a:solidFill>
                  <a:schemeClr val="dk1"/>
                </a:solidFill>
                <a:latin typeface="Times New Roman"/>
                <a:ea typeface="Times New Roman"/>
                <a:cs typeface="Times New Roman"/>
                <a:sym typeface="Times New Roman"/>
              </a:rPr>
              <a:t>													</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403"/>
              </a:spcBef>
              <a:spcAft>
                <a:spcPts val="0"/>
              </a:spcAft>
              <a:buClr>
                <a:schemeClr val="dk1"/>
              </a:buClr>
              <a:buSzPct val="100000"/>
              <a:buFont typeface="Arial"/>
              <a:buNone/>
            </a:pPr>
            <a:r>
              <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403"/>
              </a:spcBef>
              <a:spcAft>
                <a:spcPts val="0"/>
              </a:spcAft>
              <a:buClr>
                <a:schemeClr val="dk1"/>
              </a:buClr>
              <a:buSzPct val="100000"/>
              <a:buFont typeface="Arial"/>
              <a:buNone/>
            </a:pPr>
            <a:r>
              <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403"/>
              </a:spcBef>
              <a:spcAft>
                <a:spcPts val="0"/>
              </a:spcAft>
              <a:buClr>
                <a:schemeClr val="dk1"/>
              </a:buClr>
              <a:buSzPct val="100000"/>
              <a:buFont typeface="Arial"/>
              <a:buNone/>
            </a:pPr>
            <a:r>
              <a:t/>
            </a:r>
            <a:endParaRPr sz="2600">
              <a:solidFill>
                <a:schemeClr val="dk1"/>
              </a:solidFill>
              <a:latin typeface="Times New Roman"/>
              <a:ea typeface="Times New Roman"/>
              <a:cs typeface="Times New Roman"/>
              <a:sym typeface="Times New Roman"/>
            </a:endParaRPr>
          </a:p>
          <a:p>
            <a:pPr indent="-214947" lvl="0" marL="342900" rtl="0" algn="l">
              <a:lnSpc>
                <a:spcPct val="100000"/>
              </a:lnSpc>
              <a:spcBef>
                <a:spcPts val="403"/>
              </a:spcBef>
              <a:spcAft>
                <a:spcPts val="0"/>
              </a:spcAft>
              <a:buClr>
                <a:schemeClr val="dk1"/>
              </a:buClr>
              <a:buSzPct val="100000"/>
              <a:buFont typeface="Arial"/>
              <a:buNone/>
            </a:pPr>
            <a:r>
              <a:t/>
            </a:r>
            <a:endParaRPr sz="2600">
              <a:latin typeface="Times New Roman"/>
              <a:ea typeface="Times New Roman"/>
              <a:cs typeface="Times New Roman"/>
              <a:sym typeface="Times New Roman"/>
            </a:endParaRPr>
          </a:p>
        </p:txBody>
      </p:sp>
      <p:sp>
        <p:nvSpPr>
          <p:cNvPr id="265" name="Google Shape;265;p2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2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2" name="Google Shape;272;p21"/>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3" name="Google Shape;273;p21"/>
          <p:cNvSpPr txBox="1"/>
          <p:nvPr>
            <p:ph idx="1" type="body"/>
          </p:nvPr>
        </p:nvSpPr>
        <p:spPr>
          <a:xfrm>
            <a:off x="3460652" y="323557"/>
            <a:ext cx="8450932" cy="592484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656565"/>
              </a:buClr>
              <a:buSzPts val="2800"/>
              <a:buFont typeface="Times New Roman"/>
              <a:buNone/>
            </a:pPr>
            <a:r>
              <a:rPr b="1" lang="en-US" sz="2800">
                <a:solidFill>
                  <a:srgbClr val="656565"/>
                </a:solidFill>
                <a:latin typeface="Times New Roman"/>
                <a:ea typeface="Times New Roman"/>
                <a:cs typeface="Times New Roman"/>
                <a:sym typeface="Times New Roman"/>
              </a:rPr>
              <a:t>Components of AI</a:t>
            </a:r>
            <a:endParaRPr sz="2800">
              <a:solidFill>
                <a:srgbClr val="656565"/>
              </a:solidFill>
              <a:latin typeface="Times New Roman"/>
              <a:ea typeface="Times New Roman"/>
              <a:cs typeface="Times New Roman"/>
              <a:sym typeface="Times New Roman"/>
            </a:endParaRPr>
          </a:p>
          <a:p>
            <a:pPr indent="0" lvl="0" marL="0" rtl="0" algn="just">
              <a:lnSpc>
                <a:spcPct val="100000"/>
              </a:lnSpc>
              <a:spcBef>
                <a:spcPts val="520"/>
              </a:spcBef>
              <a:spcAft>
                <a:spcPts val="0"/>
              </a:spcAft>
              <a:buClr>
                <a:schemeClr val="dk1"/>
              </a:buClr>
              <a:buSzPts val="2600"/>
              <a:buFont typeface="Arial"/>
              <a:buNone/>
            </a:pPr>
            <a:r>
              <a:t/>
            </a:r>
            <a:endParaRPr b="1" sz="2600">
              <a:solidFill>
                <a:schemeClr val="dk1"/>
              </a:solidFill>
              <a:latin typeface="Times New Roman"/>
              <a:ea typeface="Times New Roman"/>
              <a:cs typeface="Times New Roman"/>
              <a:sym typeface="Times New Roman"/>
            </a:endParaRPr>
          </a:p>
          <a:p>
            <a:pPr indent="0" lvl="0" marL="0" rtl="0" algn="just">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4. Perception- </a:t>
            </a:r>
            <a:r>
              <a:rPr lang="en-US" sz="2600">
                <a:solidFill>
                  <a:schemeClr val="dk1"/>
                </a:solidFill>
                <a:latin typeface="Times New Roman"/>
                <a:ea typeface="Times New Roman"/>
                <a:cs typeface="Times New Roman"/>
                <a:sym typeface="Times New Roman"/>
              </a:rPr>
              <a:t>Perception is the method of acquiring, decoding, selecting, and organizing sensory data. Perception presumes sensing. Within the domain of AI, perception mechanism puts the info acquired by the sensors along in a very meaningful manner.</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520"/>
              </a:spcBef>
              <a:spcAft>
                <a:spcPts val="0"/>
              </a:spcAft>
              <a:buClr>
                <a:schemeClr val="dk1"/>
              </a:buClr>
              <a:buSzPts val="2600"/>
              <a:buFont typeface="Arial"/>
              <a:buNone/>
            </a:pPr>
            <a:r>
              <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5. Linguistic intelligence- </a:t>
            </a:r>
            <a:r>
              <a:rPr lang="en-US" sz="2600">
                <a:solidFill>
                  <a:schemeClr val="dk1"/>
                </a:solidFill>
                <a:latin typeface="Times New Roman"/>
                <a:ea typeface="Times New Roman"/>
                <a:cs typeface="Times New Roman"/>
                <a:sym typeface="Times New Roman"/>
              </a:rPr>
              <a:t>Linguistic intelligence is one’s ability to use, comprehend, speak, and write the verbal and written language. It is important in interpersonal communication.</a:t>
            </a:r>
            <a:endParaRPr sz="2600">
              <a:solidFill>
                <a:schemeClr val="dk1"/>
              </a:solidFill>
              <a:latin typeface="Times New Roman"/>
              <a:ea typeface="Times New Roman"/>
              <a:cs typeface="Times New Roman"/>
              <a:sym typeface="Times New Roman"/>
            </a:endParaRPr>
          </a:p>
          <a:p>
            <a:pPr indent="-177800" lvl="0" marL="342900" rtl="0" algn="l">
              <a:lnSpc>
                <a:spcPct val="100000"/>
              </a:lnSpc>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274" name="Google Shape;274;p2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81" name="Google Shape;281;p22"/>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82" name="Google Shape;282;p22"/>
          <p:cNvSpPr txBox="1"/>
          <p:nvPr>
            <p:ph idx="1" type="body"/>
          </p:nvPr>
        </p:nvSpPr>
        <p:spPr>
          <a:xfrm>
            <a:off x="3376246" y="0"/>
            <a:ext cx="8535338" cy="6248400"/>
          </a:xfrm>
          <a:prstGeom prst="rect">
            <a:avLst/>
          </a:prstGeom>
          <a:noFill/>
          <a:ln>
            <a:noFill/>
          </a:ln>
        </p:spPr>
        <p:txBody>
          <a:bodyPr anchorCtr="0" anchor="t" bIns="45700" lIns="91425" spcFirstLastPara="1" rIns="91425" wrap="square" tIns="45700">
            <a:normAutofit/>
          </a:bodyPr>
          <a:lstStyle/>
          <a:p>
            <a:pPr indent="-342900" lvl="0" marL="342900" rtl="0" algn="ctr">
              <a:lnSpc>
                <a:spcPct val="100000"/>
              </a:lnSpc>
              <a:spcBef>
                <a:spcPts val="0"/>
              </a:spcBef>
              <a:spcAft>
                <a:spcPts val="0"/>
              </a:spcAft>
              <a:buClr>
                <a:srgbClr val="656565"/>
              </a:buClr>
              <a:buSzPts val="2800"/>
              <a:buFont typeface="Times New Roman"/>
              <a:buNone/>
            </a:pPr>
            <a:r>
              <a:rPr lang="en-US" sz="2800">
                <a:solidFill>
                  <a:srgbClr val="656565"/>
                </a:solidFill>
                <a:latin typeface="Times New Roman"/>
                <a:ea typeface="Times New Roman"/>
                <a:cs typeface="Times New Roman"/>
                <a:sym typeface="Times New Roman"/>
              </a:rPr>
              <a:t>One name “Artificial Intelligence” for many trends</a:t>
            </a:r>
            <a:r>
              <a:rPr lang="en-US" sz="2800">
                <a:latin typeface="Times New Roman"/>
                <a:ea typeface="Times New Roman"/>
                <a:cs typeface="Times New Roman"/>
                <a:sym typeface="Times New Roman"/>
              </a:rPr>
              <a:t>.</a:t>
            </a:r>
            <a:endParaRPr sz="2800">
              <a:latin typeface="Times New Roman"/>
              <a:ea typeface="Times New Roman"/>
              <a:cs typeface="Times New Roman"/>
              <a:sym typeface="Times New Roman"/>
            </a:endParaRPr>
          </a:p>
        </p:txBody>
      </p:sp>
      <p:pic>
        <p:nvPicPr>
          <p:cNvPr id="283" name="Google Shape;283;p22"/>
          <p:cNvPicPr preferRelativeResize="0"/>
          <p:nvPr/>
        </p:nvPicPr>
        <p:blipFill rotWithShape="1">
          <a:blip r:embed="rId3">
            <a:alphaModFix/>
          </a:blip>
          <a:srcRect b="0" l="0" r="0" t="0"/>
          <a:stretch/>
        </p:blipFill>
        <p:spPr>
          <a:xfrm>
            <a:off x="3377362" y="706169"/>
            <a:ext cx="8609426" cy="5570806"/>
          </a:xfrm>
          <a:prstGeom prst="rect">
            <a:avLst/>
          </a:prstGeom>
          <a:noFill/>
          <a:ln>
            <a:noFill/>
          </a:ln>
        </p:spPr>
      </p:pic>
      <p:sp>
        <p:nvSpPr>
          <p:cNvPr id="284" name="Google Shape;284;p2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2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91" name="Google Shape;291;p23"/>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92" name="Google Shape;292;p23"/>
          <p:cNvSpPr txBox="1"/>
          <p:nvPr>
            <p:ph idx="1" type="body"/>
          </p:nvPr>
        </p:nvSpPr>
        <p:spPr>
          <a:xfrm>
            <a:off x="3376246" y="0"/>
            <a:ext cx="8535338" cy="6248400"/>
          </a:xfrm>
          <a:prstGeom prst="rect">
            <a:avLst/>
          </a:prstGeom>
          <a:noFill/>
          <a:ln>
            <a:noFill/>
          </a:ln>
        </p:spPr>
        <p:txBody>
          <a:bodyPr anchorCtr="0" anchor="t" bIns="45700" lIns="91425" spcFirstLastPara="1" rIns="91425" wrap="square" tIns="45700">
            <a:normAutofit/>
          </a:bodyPr>
          <a:lstStyle/>
          <a:p>
            <a:pPr indent="-342900" lvl="0" marL="342900" rtl="0" algn="ctr">
              <a:lnSpc>
                <a:spcPct val="100000"/>
              </a:lnSpc>
              <a:spcBef>
                <a:spcPts val="0"/>
              </a:spcBef>
              <a:spcAft>
                <a:spcPts val="0"/>
              </a:spcAft>
              <a:buClr>
                <a:srgbClr val="00B0F0"/>
              </a:buClr>
              <a:buSzPts val="2400"/>
              <a:buFont typeface="Times New Roman"/>
              <a:buNone/>
            </a:pPr>
            <a:r>
              <a:rPr b="1" lang="en-US" sz="2400">
                <a:solidFill>
                  <a:srgbClr val="00B0F0"/>
                </a:solidFill>
                <a:latin typeface="Times New Roman"/>
                <a:ea typeface="Times New Roman"/>
                <a:cs typeface="Times New Roman"/>
                <a:sym typeface="Times New Roman"/>
              </a:rPr>
              <a:t> </a:t>
            </a:r>
            <a:r>
              <a:rPr b="1" lang="en-US" sz="2400">
                <a:solidFill>
                  <a:srgbClr val="656565"/>
                </a:solidFill>
                <a:latin typeface="Times New Roman"/>
                <a:ea typeface="Times New Roman"/>
                <a:cs typeface="Times New Roman"/>
                <a:sym typeface="Times New Roman"/>
              </a:rPr>
              <a:t>Trends in AI</a:t>
            </a:r>
            <a:endParaRPr sz="2400">
              <a:solidFill>
                <a:srgbClr val="656565"/>
              </a:solidFill>
              <a:latin typeface="Times New Roman"/>
              <a:ea typeface="Times New Roman"/>
              <a:cs typeface="Times New Roman"/>
              <a:sym typeface="Times New Roman"/>
            </a:endParaRPr>
          </a:p>
          <a:p>
            <a:pPr indent="-342900" lvl="0" marL="342900" rtl="0" algn="just">
              <a:lnSpc>
                <a:spcPct val="100000"/>
              </a:lnSpc>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There is a large array of applications where AI is serving common people in their day-to-day lives which can be grouped into the following categories.</a:t>
            </a:r>
            <a:endParaRPr sz="2400">
              <a:latin typeface="Times New Roman"/>
              <a:ea typeface="Times New Roman"/>
              <a:cs typeface="Times New Roman"/>
              <a:sym typeface="Times New Roman"/>
            </a:endParaRPr>
          </a:p>
        </p:txBody>
      </p:sp>
      <p:pic>
        <p:nvPicPr>
          <p:cNvPr id="293" name="Google Shape;293;p23"/>
          <p:cNvPicPr preferRelativeResize="0"/>
          <p:nvPr/>
        </p:nvPicPr>
        <p:blipFill rotWithShape="1">
          <a:blip r:embed="rId3">
            <a:alphaModFix/>
          </a:blip>
          <a:srcRect b="0" l="0" r="0" t="0"/>
          <a:stretch/>
        </p:blipFill>
        <p:spPr>
          <a:xfrm>
            <a:off x="3391428" y="2224953"/>
            <a:ext cx="8595360" cy="3899975"/>
          </a:xfrm>
          <a:prstGeom prst="rect">
            <a:avLst/>
          </a:prstGeom>
          <a:noFill/>
          <a:ln>
            <a:noFill/>
          </a:ln>
        </p:spPr>
      </p:pic>
      <p:sp>
        <p:nvSpPr>
          <p:cNvPr id="294" name="Google Shape;294;p2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4"/>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01" name="Google Shape;301;p24"/>
          <p:cNvSpPr txBox="1"/>
          <p:nvPr/>
        </p:nvSpPr>
        <p:spPr>
          <a:xfrm>
            <a:off x="0" y="212211"/>
            <a:ext cx="3301042" cy="71557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1.14 AI Programming languages</a:t>
            </a:r>
            <a:endParaRPr b="1" i="0" sz="1800" u="none" cap="none" strike="noStrike">
              <a:solidFill>
                <a:srgbClr val="00B0F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302" name="Google Shape;302;p24"/>
          <p:cNvSpPr txBox="1"/>
          <p:nvPr>
            <p:ph idx="1" type="body"/>
          </p:nvPr>
        </p:nvSpPr>
        <p:spPr>
          <a:xfrm>
            <a:off x="3460652" y="1"/>
            <a:ext cx="8450932" cy="6668086"/>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ctr">
              <a:lnSpc>
                <a:spcPct val="100000"/>
              </a:lnSpc>
              <a:spcBef>
                <a:spcPts val="0"/>
              </a:spcBef>
              <a:spcAft>
                <a:spcPts val="0"/>
              </a:spcAft>
              <a:buClr>
                <a:srgbClr val="656565"/>
              </a:buClr>
              <a:buSzPct val="100000"/>
              <a:buFont typeface="Times New Roman"/>
              <a:buNone/>
            </a:pPr>
            <a:r>
              <a:rPr b="1" lang="en-US" sz="2800">
                <a:solidFill>
                  <a:srgbClr val="656565"/>
                </a:solidFill>
                <a:latin typeface="Times New Roman"/>
                <a:ea typeface="Times New Roman"/>
                <a:cs typeface="Times New Roman"/>
                <a:sym typeface="Times New Roman"/>
              </a:rPr>
              <a:t>AI Programming languages </a:t>
            </a:r>
            <a:endParaRPr b="1" sz="2800">
              <a:solidFill>
                <a:srgbClr val="656565"/>
              </a:solidFill>
              <a:latin typeface="Times New Roman"/>
              <a:ea typeface="Times New Roman"/>
              <a:cs typeface="Times New Roman"/>
              <a:sym typeface="Times New Roman"/>
            </a:endParaRPr>
          </a:p>
          <a:p>
            <a:pPr indent="-342900" lvl="0" marL="342900" rtl="0" algn="just">
              <a:lnSpc>
                <a:spcPct val="100000"/>
              </a:lnSpc>
              <a:spcBef>
                <a:spcPts val="434"/>
              </a:spcBef>
              <a:spcAft>
                <a:spcPts val="0"/>
              </a:spcAft>
              <a:buClr>
                <a:schemeClr val="dk1"/>
              </a:buClr>
              <a:buSzPct val="100000"/>
              <a:buFont typeface="Arial"/>
              <a:buNone/>
            </a:pPr>
            <a:r>
              <a:t/>
            </a:r>
            <a:endParaRPr sz="2800">
              <a:latin typeface="Times New Roman"/>
              <a:ea typeface="Times New Roman"/>
              <a:cs typeface="Times New Roman"/>
              <a:sym typeface="Times New Roman"/>
            </a:endParaRPr>
          </a:p>
          <a:p>
            <a:pPr indent="-342900" lvl="0" marL="342900" rtl="0" algn="just">
              <a:lnSpc>
                <a:spcPct val="100000"/>
              </a:lnSpc>
              <a:spcBef>
                <a:spcPts val="434"/>
              </a:spcBef>
              <a:spcAft>
                <a:spcPts val="0"/>
              </a:spcAft>
              <a:buClr>
                <a:schemeClr val="dk1"/>
              </a:buClr>
              <a:buSzPct val="100000"/>
              <a:buFont typeface="Times New Roman"/>
              <a:buNone/>
            </a:pPr>
            <a:r>
              <a:rPr lang="en-US" sz="2800">
                <a:latin typeface="Times New Roman"/>
                <a:ea typeface="Times New Roman"/>
                <a:cs typeface="Times New Roman"/>
                <a:sym typeface="Times New Roman"/>
              </a:rPr>
              <a:t>AI could be a branch of engineering, which essentially aims for creating computers which may think intelligently in a similar manner the intelligent humans think (Using these programming languages, various AI problems have been solved as shown in Appendix A Lab Experiments).</a:t>
            </a:r>
            <a:endParaRPr sz="2800">
              <a:latin typeface="Times New Roman"/>
              <a:ea typeface="Times New Roman"/>
              <a:cs typeface="Times New Roman"/>
              <a:sym typeface="Times New Roman"/>
            </a:endParaRPr>
          </a:p>
          <a:p>
            <a:pPr indent="-342900" lvl="0" marL="342900" rtl="0" algn="just">
              <a:lnSpc>
                <a:spcPct val="100000"/>
              </a:lnSpc>
              <a:spcBef>
                <a:spcPts val="434"/>
              </a:spcBef>
              <a:spcAft>
                <a:spcPts val="0"/>
              </a:spcAft>
              <a:buClr>
                <a:schemeClr val="dk1"/>
              </a:buClr>
              <a:buSzPct val="100000"/>
              <a:buFont typeface="Times New Roman"/>
              <a:buNone/>
            </a:pPr>
            <a:r>
              <a:rPr lang="en-US" sz="2800">
                <a:latin typeface="Times New Roman"/>
                <a:ea typeface="Times New Roman"/>
                <a:cs typeface="Times New Roman"/>
                <a:sym typeface="Times New Roman"/>
              </a:rPr>
              <a:t>A number of programming languages exist that are used to build AI systems. General programming languages, such as C++, R, Java, Python, and LISP (List Processing) are frequently used, because these are the languages with which most computer scientists have got experience. </a:t>
            </a:r>
            <a:endParaRPr sz="2800">
              <a:latin typeface="Times New Roman"/>
              <a:ea typeface="Times New Roman"/>
              <a:cs typeface="Times New Roman"/>
              <a:sym typeface="Times New Roman"/>
            </a:endParaRPr>
          </a:p>
          <a:p>
            <a:pPr indent="-342900" lvl="0" marL="342900" rtl="0" algn="just">
              <a:lnSpc>
                <a:spcPct val="100000"/>
              </a:lnSpc>
              <a:spcBef>
                <a:spcPts val="434"/>
              </a:spcBef>
              <a:spcAft>
                <a:spcPts val="0"/>
              </a:spcAft>
              <a:buClr>
                <a:schemeClr val="dk1"/>
              </a:buClr>
              <a:buSzPct val="100000"/>
              <a:buFont typeface="Times New Roman"/>
              <a:buNone/>
            </a:pPr>
            <a:r>
              <a:rPr lang="en-US" sz="2800">
                <a:latin typeface="Times New Roman"/>
                <a:ea typeface="Times New Roman"/>
                <a:cs typeface="Times New Roman"/>
                <a:sym typeface="Times New Roman"/>
              </a:rPr>
              <a:t>Here are some languages that are most typically used for creating the AI projects:</a:t>
            </a:r>
            <a:endParaRPr sz="2800">
              <a:solidFill>
                <a:schemeClr val="dk1"/>
              </a:solidFill>
              <a:latin typeface="Times New Roman"/>
              <a:ea typeface="Times New Roman"/>
              <a:cs typeface="Times New Roman"/>
              <a:sym typeface="Times New Roman"/>
            </a:endParaRPr>
          </a:p>
          <a:p>
            <a:pPr indent="-386397" lvl="0" marL="514350" rtl="0" algn="l">
              <a:lnSpc>
                <a:spcPct val="100000"/>
              </a:lnSpc>
              <a:spcBef>
                <a:spcPts val="403"/>
              </a:spcBef>
              <a:spcAft>
                <a:spcPts val="0"/>
              </a:spcAft>
              <a:buClr>
                <a:schemeClr val="dk1"/>
              </a:buClr>
              <a:buSzPct val="100000"/>
              <a:buFont typeface="Noto Sans Symbols"/>
              <a:buNone/>
            </a:pPr>
            <a:r>
              <a:t/>
            </a:r>
            <a:endParaRPr sz="2600">
              <a:solidFill>
                <a:schemeClr val="dk1"/>
              </a:solidFill>
              <a:latin typeface="Times New Roman"/>
              <a:ea typeface="Times New Roman"/>
              <a:cs typeface="Times New Roman"/>
              <a:sym typeface="Times New Roman"/>
            </a:endParaRPr>
          </a:p>
          <a:p>
            <a:pPr indent="-514350" lvl="0" marL="514350" rtl="0" algn="l">
              <a:lnSpc>
                <a:spcPct val="100000"/>
              </a:lnSpc>
              <a:spcBef>
                <a:spcPts val="403"/>
              </a:spcBef>
              <a:spcAft>
                <a:spcPts val="0"/>
              </a:spcAft>
              <a:buClr>
                <a:schemeClr val="dk1"/>
              </a:buClr>
              <a:buSzPct val="100000"/>
              <a:buFont typeface="Noto Sans Symbols"/>
              <a:buChar char="⮚"/>
            </a:pPr>
            <a:r>
              <a:rPr lang="en-US" sz="2600">
                <a:solidFill>
                  <a:schemeClr val="dk1"/>
                </a:solidFill>
                <a:latin typeface="Times New Roman"/>
                <a:ea typeface="Times New Roman"/>
                <a:cs typeface="Times New Roman"/>
                <a:sym typeface="Times New Roman"/>
              </a:rPr>
              <a:t>PROLOG</a:t>
            </a:r>
            <a:endParaRPr sz="2600">
              <a:solidFill>
                <a:schemeClr val="dk1"/>
              </a:solidFill>
              <a:latin typeface="Times New Roman"/>
              <a:ea typeface="Times New Roman"/>
              <a:cs typeface="Times New Roman"/>
              <a:sym typeface="Times New Roman"/>
            </a:endParaRPr>
          </a:p>
          <a:p>
            <a:pPr indent="-514350" lvl="0" marL="514350" rtl="0" algn="l">
              <a:lnSpc>
                <a:spcPct val="100000"/>
              </a:lnSpc>
              <a:spcBef>
                <a:spcPts val="403"/>
              </a:spcBef>
              <a:spcAft>
                <a:spcPts val="0"/>
              </a:spcAft>
              <a:buClr>
                <a:schemeClr val="dk1"/>
              </a:buClr>
              <a:buSzPct val="100000"/>
              <a:buFont typeface="Noto Sans Symbols"/>
              <a:buChar char="⮚"/>
            </a:pPr>
            <a:r>
              <a:rPr lang="en-US" sz="2600">
                <a:solidFill>
                  <a:schemeClr val="dk1"/>
                </a:solidFill>
                <a:latin typeface="Times New Roman"/>
                <a:ea typeface="Times New Roman"/>
                <a:cs typeface="Times New Roman"/>
                <a:sym typeface="Times New Roman"/>
              </a:rPr>
              <a:t> LISP</a:t>
            </a:r>
            <a:endParaRPr sz="2600">
              <a:solidFill>
                <a:schemeClr val="dk1"/>
              </a:solidFill>
              <a:latin typeface="Times New Roman"/>
              <a:ea typeface="Times New Roman"/>
              <a:cs typeface="Times New Roman"/>
              <a:sym typeface="Times New Roman"/>
            </a:endParaRPr>
          </a:p>
          <a:p>
            <a:pPr indent="-514350" lvl="0" marL="514350" rtl="0" algn="l">
              <a:lnSpc>
                <a:spcPct val="100000"/>
              </a:lnSpc>
              <a:spcBef>
                <a:spcPts val="403"/>
              </a:spcBef>
              <a:spcAft>
                <a:spcPts val="0"/>
              </a:spcAft>
              <a:buClr>
                <a:schemeClr val="dk1"/>
              </a:buClr>
              <a:buSzPct val="100000"/>
              <a:buFont typeface="Noto Sans Symbols"/>
              <a:buChar char="⮚"/>
            </a:pPr>
            <a:r>
              <a:rPr lang="en-US" sz="2600">
                <a:solidFill>
                  <a:schemeClr val="dk1"/>
                </a:solidFill>
                <a:latin typeface="Times New Roman"/>
                <a:ea typeface="Times New Roman"/>
                <a:cs typeface="Times New Roman"/>
                <a:sym typeface="Times New Roman"/>
              </a:rPr>
              <a:t> R</a:t>
            </a:r>
            <a:endParaRPr sz="2600">
              <a:solidFill>
                <a:schemeClr val="dk1"/>
              </a:solidFill>
              <a:latin typeface="Times New Roman"/>
              <a:ea typeface="Times New Roman"/>
              <a:cs typeface="Times New Roman"/>
              <a:sym typeface="Times New Roman"/>
            </a:endParaRPr>
          </a:p>
          <a:p>
            <a:pPr indent="-514350" lvl="0" marL="514350" rtl="0" algn="l">
              <a:lnSpc>
                <a:spcPct val="100000"/>
              </a:lnSpc>
              <a:spcBef>
                <a:spcPts val="403"/>
              </a:spcBef>
              <a:spcAft>
                <a:spcPts val="0"/>
              </a:spcAft>
              <a:buClr>
                <a:schemeClr val="dk1"/>
              </a:buClr>
              <a:buSzPct val="100000"/>
              <a:buFont typeface="Noto Sans Symbols"/>
              <a:buChar char="⮚"/>
            </a:pPr>
            <a:r>
              <a:rPr lang="en-US" sz="2600">
                <a:solidFill>
                  <a:schemeClr val="dk1"/>
                </a:solidFill>
                <a:latin typeface="Times New Roman"/>
                <a:ea typeface="Times New Roman"/>
                <a:cs typeface="Times New Roman"/>
                <a:sym typeface="Times New Roman"/>
              </a:rPr>
              <a:t> Python</a:t>
            </a:r>
            <a:endParaRPr sz="2600">
              <a:solidFill>
                <a:schemeClr val="dk1"/>
              </a:solidFill>
              <a:latin typeface="Times New Roman"/>
              <a:ea typeface="Times New Roman"/>
              <a:cs typeface="Times New Roman"/>
              <a:sym typeface="Times New Roman"/>
            </a:endParaRPr>
          </a:p>
          <a:p>
            <a:pPr indent="-514350" lvl="0" marL="514350" rtl="0" algn="l">
              <a:lnSpc>
                <a:spcPct val="100000"/>
              </a:lnSpc>
              <a:spcBef>
                <a:spcPts val="403"/>
              </a:spcBef>
              <a:spcAft>
                <a:spcPts val="0"/>
              </a:spcAft>
              <a:buClr>
                <a:schemeClr val="dk1"/>
              </a:buClr>
              <a:buSzPct val="100000"/>
              <a:buFont typeface="Noto Sans Symbols"/>
              <a:buChar char="⮚"/>
            </a:pPr>
            <a:r>
              <a:rPr lang="en-US" sz="2600">
                <a:solidFill>
                  <a:schemeClr val="dk1"/>
                </a:solidFill>
                <a:latin typeface="Times New Roman"/>
                <a:ea typeface="Times New Roman"/>
                <a:cs typeface="Times New Roman"/>
                <a:sym typeface="Times New Roman"/>
              </a:rPr>
              <a:t>Java</a:t>
            </a:r>
            <a:endParaRPr sz="2600">
              <a:solidFill>
                <a:schemeClr val="dk1"/>
              </a:solidFill>
              <a:latin typeface="Times New Roman"/>
              <a:ea typeface="Times New Roman"/>
              <a:cs typeface="Times New Roman"/>
              <a:sym typeface="Times New Roman"/>
            </a:endParaRPr>
          </a:p>
          <a:p>
            <a:pPr indent="-514350" lvl="0" marL="514350" rtl="0" algn="l">
              <a:lnSpc>
                <a:spcPct val="100000"/>
              </a:lnSpc>
              <a:spcBef>
                <a:spcPts val="403"/>
              </a:spcBef>
              <a:spcAft>
                <a:spcPts val="0"/>
              </a:spcAft>
              <a:buClr>
                <a:schemeClr val="dk1"/>
              </a:buClr>
              <a:buSzPct val="100000"/>
              <a:buFont typeface="Noto Sans Symbols"/>
              <a:buChar char="⮚"/>
            </a:pPr>
            <a:r>
              <a:rPr lang="en-US" sz="2600">
                <a:solidFill>
                  <a:schemeClr val="dk1"/>
                </a:solidFill>
                <a:latin typeface="Times New Roman"/>
                <a:ea typeface="Times New Roman"/>
                <a:cs typeface="Times New Roman"/>
                <a:sym typeface="Times New Roman"/>
              </a:rPr>
              <a:t>C++</a:t>
            </a:r>
            <a:endParaRPr sz="2600">
              <a:solidFill>
                <a:schemeClr val="dk1"/>
              </a:solidFill>
              <a:latin typeface="Times New Roman"/>
              <a:ea typeface="Times New Roman"/>
              <a:cs typeface="Times New Roman"/>
              <a:sym typeface="Times New Roman"/>
            </a:endParaRPr>
          </a:p>
          <a:p>
            <a:pPr indent="-214947" lvl="0" marL="342900" rtl="0" algn="l">
              <a:lnSpc>
                <a:spcPct val="100000"/>
              </a:lnSpc>
              <a:spcBef>
                <a:spcPts val="403"/>
              </a:spcBef>
              <a:spcAft>
                <a:spcPts val="0"/>
              </a:spcAft>
              <a:buClr>
                <a:schemeClr val="dk1"/>
              </a:buClr>
              <a:buSzPct val="100000"/>
              <a:buFont typeface="Arial"/>
              <a:buNone/>
            </a:pPr>
            <a:r>
              <a:t/>
            </a:r>
            <a:endParaRPr sz="2600">
              <a:latin typeface="Times New Roman"/>
              <a:ea typeface="Times New Roman"/>
              <a:cs typeface="Times New Roman"/>
              <a:sym typeface="Times New Roman"/>
            </a:endParaRPr>
          </a:p>
        </p:txBody>
      </p:sp>
      <p:sp>
        <p:nvSpPr>
          <p:cNvPr id="303" name="Google Shape;303;p2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nvSpPr>
        <p:spPr>
          <a:xfrm>
            <a:off x="5233182" y="1802674"/>
            <a:ext cx="6958818" cy="33832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br>
              <a:rPr b="1" i="0" lang="en-US" sz="4000" u="none" cap="none" strike="noStrike">
                <a:solidFill>
                  <a:schemeClr val="dk1"/>
                </a:solidFill>
                <a:latin typeface="Times New Roman"/>
                <a:ea typeface="Times New Roman"/>
                <a:cs typeface="Times New Roman"/>
                <a:sym typeface="Times New Roman"/>
              </a:rPr>
            </a:br>
            <a:r>
              <a:rPr b="1" i="0" lang="en-US" sz="4000" u="none" cap="none" strike="noStrike">
                <a:solidFill>
                  <a:schemeClr val="dk1"/>
                </a:solidFill>
                <a:latin typeface="Times New Roman"/>
                <a:ea typeface="Times New Roman"/>
                <a:cs typeface="Times New Roman"/>
                <a:sym typeface="Times New Roman"/>
              </a:rPr>
              <a:t>Thank you</a:t>
            </a:r>
            <a:endParaRPr b="1"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t/>
            </a:r>
            <a:endParaRPr b="1"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Times New Roman"/>
                <a:ea typeface="Times New Roman"/>
                <a:cs typeface="Times New Roman"/>
                <a:sym typeface="Times New Roman"/>
              </a:rPr>
              <a:t> </a:t>
            </a:r>
            <a:endParaRPr b="0" i="0" sz="4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Times New Roman"/>
              <a:ea typeface="Times New Roman"/>
              <a:cs typeface="Times New Roman"/>
              <a:sym typeface="Times New Roman"/>
            </a:endParaRPr>
          </a:p>
        </p:txBody>
      </p:sp>
      <p:sp>
        <p:nvSpPr>
          <p:cNvPr id="310" name="Google Shape;310;p2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04" name="Google Shape;104;p3"/>
          <p:cNvSpPr txBox="1"/>
          <p:nvPr/>
        </p:nvSpPr>
        <p:spPr>
          <a:xfrm>
            <a:off x="0" y="1"/>
            <a:ext cx="3220500"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B0F0"/>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05" name="Google Shape;105;p3"/>
          <p:cNvSpPr txBox="1"/>
          <p:nvPr>
            <p:ph idx="1" type="body"/>
          </p:nvPr>
        </p:nvSpPr>
        <p:spPr>
          <a:xfrm>
            <a:off x="3404382" y="212211"/>
            <a:ext cx="8507202" cy="6357401"/>
          </a:xfrm>
          <a:prstGeom prst="rect">
            <a:avLst/>
          </a:prstGeom>
          <a:noFill/>
          <a:ln>
            <a:noFill/>
          </a:ln>
        </p:spPr>
        <p:txBody>
          <a:bodyPr anchorCtr="0" anchor="t" bIns="45700" lIns="91425" spcFirstLastPara="1" rIns="91425" wrap="square" tIns="45700">
            <a:normAutofit fontScale="92500"/>
          </a:bodyPr>
          <a:lstStyle/>
          <a:p>
            <a:pPr indent="0" lvl="0" marL="137160" rtl="0" algn="ctr">
              <a:lnSpc>
                <a:spcPct val="100000"/>
              </a:lnSpc>
              <a:spcBef>
                <a:spcPts val="0"/>
              </a:spcBef>
              <a:spcAft>
                <a:spcPts val="0"/>
              </a:spcAft>
              <a:buClr>
                <a:srgbClr val="656565"/>
              </a:buClr>
              <a:buSzPct val="100000"/>
              <a:buFont typeface="Times New Roman"/>
              <a:buNone/>
            </a:pPr>
            <a:r>
              <a:rPr lang="en-US" sz="2600">
                <a:solidFill>
                  <a:srgbClr val="656565"/>
                </a:solidFill>
                <a:latin typeface="Times New Roman"/>
                <a:ea typeface="Times New Roman"/>
                <a:cs typeface="Times New Roman"/>
                <a:sym typeface="Times New Roman"/>
              </a:rPr>
              <a:t>Introduction </a:t>
            </a:r>
            <a:endParaRPr sz="2600">
              <a:solidFill>
                <a:srgbClr val="656565"/>
              </a:solidFill>
              <a:latin typeface="Times New Roman"/>
              <a:ea typeface="Times New Roman"/>
              <a:cs typeface="Times New Roman"/>
              <a:sym typeface="Times New Roman"/>
            </a:endParaRPr>
          </a:p>
          <a:p>
            <a:pPr indent="-342900" lvl="0" marL="342900" rtl="0" algn="just">
              <a:lnSpc>
                <a:spcPct val="100000"/>
              </a:lnSpc>
              <a:spcBef>
                <a:spcPts val="481"/>
              </a:spcBef>
              <a:spcAft>
                <a:spcPts val="0"/>
              </a:spcAft>
              <a:buClr>
                <a:schemeClr val="dk1"/>
              </a:buClr>
              <a:buSzPct val="100000"/>
              <a:buFont typeface="Times New Roman"/>
              <a:buNone/>
            </a:pPr>
            <a:r>
              <a:rPr lang="en-US" sz="2600">
                <a:solidFill>
                  <a:schemeClr val="dk1"/>
                </a:solidFill>
                <a:latin typeface="Times New Roman"/>
                <a:ea typeface="Times New Roman"/>
                <a:cs typeface="Times New Roman"/>
                <a:sym typeface="Times New Roman"/>
              </a:rPr>
              <a:t>In Information Communication Technology, AI has done some amazing changes which we didn’t even think of. Nearly everywhere we look today, we see intelligent systems talking to us like “Hello .......Siri :)” or offering recommendations through Netflix and Amazon or by providing financial advice by Schwab’s Intelligent Portfolio, even for winning game shows IBM’s Watson helps and more interesting is watching sci-fi movies which uses AI. </a:t>
            </a:r>
            <a:r>
              <a:rPr lang="en-US" sz="2600">
                <a:solidFill>
                  <a:srgbClr val="656565"/>
                </a:solidFill>
                <a:latin typeface="Times New Roman"/>
                <a:ea typeface="Times New Roman"/>
                <a:cs typeface="Times New Roman"/>
                <a:sym typeface="Times New Roman"/>
              </a:rPr>
              <a:t>AI </a:t>
            </a:r>
            <a:r>
              <a:rPr lang="en-US" sz="2600">
                <a:solidFill>
                  <a:schemeClr val="dk1"/>
                </a:solidFill>
                <a:latin typeface="Times New Roman"/>
                <a:ea typeface="Times New Roman"/>
                <a:cs typeface="Times New Roman"/>
                <a:sym typeface="Times New Roman"/>
              </a:rPr>
              <a:t>can be defined as an approach of creating an automatic robot, or a system, or a software, having intelligence same as humans and perform task with the same efficiency as human do. </a:t>
            </a:r>
            <a:endParaRPr sz="2600">
              <a:solidFill>
                <a:schemeClr val="dk1"/>
              </a:solidFill>
              <a:latin typeface="Times New Roman"/>
              <a:ea typeface="Times New Roman"/>
              <a:cs typeface="Times New Roman"/>
              <a:sym typeface="Times New Roman"/>
            </a:endParaRPr>
          </a:p>
          <a:p>
            <a:pPr indent="-342900" lvl="0" marL="342900" rtl="0" algn="just">
              <a:lnSpc>
                <a:spcPct val="100000"/>
              </a:lnSpc>
              <a:spcBef>
                <a:spcPts val="481"/>
              </a:spcBef>
              <a:spcAft>
                <a:spcPts val="0"/>
              </a:spcAft>
              <a:buClr>
                <a:schemeClr val="dk1"/>
              </a:buClr>
              <a:buSzPct val="100000"/>
              <a:buFont typeface="Arial"/>
              <a:buNone/>
            </a:pPr>
            <a:r>
              <a:t/>
            </a:r>
            <a:endParaRPr sz="2600">
              <a:solidFill>
                <a:schemeClr val="dk1"/>
              </a:solidFill>
              <a:latin typeface="Times New Roman"/>
              <a:ea typeface="Times New Roman"/>
              <a:cs typeface="Times New Roman"/>
              <a:sym typeface="Times New Roman"/>
            </a:endParaRPr>
          </a:p>
          <a:p>
            <a:pPr indent="-342900" lvl="0" marL="342900" rtl="0" algn="just">
              <a:lnSpc>
                <a:spcPct val="100000"/>
              </a:lnSpc>
              <a:spcBef>
                <a:spcPts val="481"/>
              </a:spcBef>
              <a:spcAft>
                <a:spcPts val="0"/>
              </a:spcAft>
              <a:buClr>
                <a:schemeClr val="dk1"/>
              </a:buClr>
              <a:buSzPct val="100000"/>
              <a:buFont typeface="Times New Roman"/>
              <a:buNone/>
            </a:pPr>
            <a:r>
              <a:rPr lang="en-US" sz="2600">
                <a:solidFill>
                  <a:schemeClr val="dk1"/>
                </a:solidFill>
                <a:latin typeface="Times New Roman"/>
                <a:ea typeface="Times New Roman"/>
                <a:cs typeface="Times New Roman"/>
                <a:sym typeface="Times New Roman"/>
              </a:rPr>
              <a:t>But in order to classify machine as “having its own intelligence,” first we should understand the concept of Intelligence.</a:t>
            </a:r>
            <a:endParaRPr sz="2600">
              <a:solidFill>
                <a:schemeClr val="dk1"/>
              </a:solidFill>
              <a:latin typeface="Times New Roman"/>
              <a:ea typeface="Times New Roman"/>
              <a:cs typeface="Times New Roman"/>
              <a:sym typeface="Times New Roman"/>
            </a:endParaRPr>
          </a:p>
          <a:p>
            <a:pPr indent="0" lvl="0" marL="137160" rtl="0" algn="just">
              <a:lnSpc>
                <a:spcPct val="100000"/>
              </a:lnSpc>
              <a:spcBef>
                <a:spcPts val="481"/>
              </a:spcBef>
              <a:spcAft>
                <a:spcPts val="0"/>
              </a:spcAft>
              <a:buClr>
                <a:schemeClr val="dk1"/>
              </a:buClr>
              <a:buSzPct val="100000"/>
              <a:buFont typeface="Arial"/>
              <a:buNone/>
            </a:pPr>
            <a:r>
              <a:t/>
            </a:r>
            <a:endParaRPr sz="2600"/>
          </a:p>
          <a:p>
            <a:pPr indent="0" lvl="0" marL="137160" rtl="0" algn="just">
              <a:lnSpc>
                <a:spcPct val="100000"/>
              </a:lnSpc>
              <a:spcBef>
                <a:spcPts val="592"/>
              </a:spcBef>
              <a:spcAft>
                <a:spcPts val="0"/>
              </a:spcAft>
              <a:buClr>
                <a:schemeClr val="dk1"/>
              </a:buClr>
              <a:buSzPct val="100000"/>
              <a:buFont typeface="Arial"/>
              <a:buNone/>
            </a:pPr>
            <a:r>
              <a:t/>
            </a:r>
            <a:endParaRPr/>
          </a:p>
        </p:txBody>
      </p:sp>
      <p:sp>
        <p:nvSpPr>
          <p:cNvPr id="106" name="Google Shape;106;p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p:nvPr/>
        </p:nvSpPr>
        <p:spPr>
          <a:xfrm>
            <a:off x="0" y="0"/>
            <a:ext cx="32205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13" name="Google Shape;113;p4"/>
          <p:cNvSpPr txBox="1"/>
          <p:nvPr/>
        </p:nvSpPr>
        <p:spPr>
          <a:xfrm>
            <a:off x="0" y="1"/>
            <a:ext cx="3220500"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14" name="Google Shape;114;p4"/>
          <p:cNvSpPr txBox="1"/>
          <p:nvPr>
            <p:ph idx="1" type="body"/>
          </p:nvPr>
        </p:nvSpPr>
        <p:spPr>
          <a:xfrm>
            <a:off x="3404382" y="212211"/>
            <a:ext cx="8507202" cy="6357401"/>
          </a:xfrm>
          <a:prstGeom prst="rect">
            <a:avLst/>
          </a:prstGeom>
          <a:noFill/>
          <a:ln>
            <a:noFill/>
          </a:ln>
        </p:spPr>
        <p:txBody>
          <a:bodyPr anchorCtr="0" anchor="t" bIns="45700" lIns="91425" spcFirstLastPara="1" rIns="91425" wrap="square" tIns="45700">
            <a:noAutofit/>
          </a:bodyPr>
          <a:lstStyle/>
          <a:p>
            <a:pPr indent="0" lvl="0" marL="137160" rtl="0" algn="just">
              <a:lnSpc>
                <a:spcPct val="100000"/>
              </a:lnSpc>
              <a:spcBef>
                <a:spcPts val="0"/>
              </a:spcBef>
              <a:spcAft>
                <a:spcPts val="0"/>
              </a:spcAft>
              <a:buClr>
                <a:schemeClr val="dk1"/>
              </a:buClr>
              <a:buSzPts val="2600"/>
              <a:buFont typeface="Arial"/>
              <a:buNone/>
            </a:pPr>
            <a:r>
              <a:t/>
            </a:r>
            <a:endParaRPr sz="2600"/>
          </a:p>
          <a:p>
            <a:pPr indent="0" lvl="0" marL="137160" rtl="0" algn="ctr">
              <a:lnSpc>
                <a:spcPct val="100000"/>
              </a:lnSpc>
              <a:spcBef>
                <a:spcPts val="520"/>
              </a:spcBef>
              <a:spcAft>
                <a:spcPts val="0"/>
              </a:spcAft>
              <a:buClr>
                <a:srgbClr val="656565"/>
              </a:buClr>
              <a:buSzPts val="2600"/>
              <a:buFont typeface="Times New Roman"/>
              <a:buNone/>
            </a:pPr>
            <a:r>
              <a:rPr lang="en-US" sz="2600">
                <a:solidFill>
                  <a:srgbClr val="656565"/>
                </a:solidFill>
                <a:latin typeface="Times New Roman"/>
                <a:ea typeface="Times New Roman"/>
                <a:cs typeface="Times New Roman"/>
                <a:sym typeface="Times New Roman"/>
              </a:rPr>
              <a:t>Intelligence</a:t>
            </a:r>
            <a:endParaRPr sz="2600">
              <a:solidFill>
                <a:srgbClr val="656565"/>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2080"/>
              <a:buFont typeface="Times New Roman"/>
              <a:buNone/>
            </a:pPr>
            <a:r>
              <a:rPr lang="en-US" sz="2600">
                <a:solidFill>
                  <a:schemeClr val="dk1"/>
                </a:solidFill>
                <a:latin typeface="Times New Roman"/>
                <a:ea typeface="Times New Roman"/>
                <a:cs typeface="Times New Roman"/>
                <a:sym typeface="Times New Roman"/>
              </a:rPr>
              <a:t>Intelligence is the process or a part of the power to attain goals within the world. Different types and degrees of intelligence occur in folks (people), several animals, and a few machines. Intelligence is employed to resolve issues or solve problems.</a:t>
            </a:r>
            <a:endParaRPr sz="2600">
              <a:solidFill>
                <a:schemeClr val="dk1"/>
              </a:solidFill>
              <a:latin typeface="Times New Roman"/>
              <a:ea typeface="Times New Roman"/>
              <a:cs typeface="Times New Roman"/>
              <a:sym typeface="Times New Roman"/>
            </a:endParaRPr>
          </a:p>
          <a:p>
            <a:pPr indent="0" lvl="0" marL="137160" rtl="0" algn="just">
              <a:lnSpc>
                <a:spcPct val="100000"/>
              </a:lnSpc>
              <a:spcBef>
                <a:spcPts val="640"/>
              </a:spcBef>
              <a:spcAft>
                <a:spcPts val="0"/>
              </a:spcAft>
              <a:buClr>
                <a:schemeClr val="dk1"/>
              </a:buClr>
              <a:buSzPts val="3200"/>
              <a:buFont typeface="Arial"/>
              <a:buNone/>
            </a:pPr>
            <a:r>
              <a:t/>
            </a:r>
            <a:endParaRPr/>
          </a:p>
        </p:txBody>
      </p:sp>
      <p:sp>
        <p:nvSpPr>
          <p:cNvPr id="115" name="Google Shape;115;p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idx="1" type="body"/>
          </p:nvPr>
        </p:nvSpPr>
        <p:spPr>
          <a:xfrm>
            <a:off x="3418449" y="212211"/>
            <a:ext cx="8493135" cy="6315197"/>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656565"/>
              </a:buClr>
              <a:buSzPts val="2600"/>
              <a:buFont typeface="Times New Roman"/>
              <a:buNone/>
            </a:pPr>
            <a:r>
              <a:rPr lang="en-US" sz="2600">
                <a:solidFill>
                  <a:srgbClr val="656565"/>
                </a:solidFill>
                <a:latin typeface="Times New Roman"/>
                <a:ea typeface="Times New Roman"/>
                <a:cs typeface="Times New Roman"/>
                <a:sym typeface="Times New Roman"/>
              </a:rPr>
              <a:t>What is Problem?</a:t>
            </a:r>
            <a:endParaRPr sz="2600">
              <a:solidFill>
                <a:srgbClr val="656565"/>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2080"/>
              <a:buFont typeface="Times New Roman"/>
              <a:buNone/>
            </a:pPr>
            <a:r>
              <a:rPr lang="en-US" sz="2600">
                <a:solidFill>
                  <a:schemeClr val="dk1"/>
                </a:solidFill>
                <a:latin typeface="Times New Roman"/>
                <a:ea typeface="Times New Roman"/>
                <a:cs typeface="Times New Roman"/>
                <a:sym typeface="Times New Roman"/>
              </a:rPr>
              <a:t>In general, a problem is an obstacle that makes it troublesome/difficult to attain a desired goal, objective, or purpose. It refers to a state of affairs, condition, or issue that is however unresolved. In an exceedingly broader sense, a problem exists once an individual become tuned in to important distinction between what really is and what is desired. Each problem has an answer or solution.</a:t>
            </a:r>
            <a:endParaRPr sz="2600">
              <a:solidFill>
                <a:schemeClr val="dk1"/>
              </a:solidFill>
              <a:latin typeface="Times New Roman"/>
              <a:ea typeface="Times New Roman"/>
              <a:cs typeface="Times New Roman"/>
              <a:sym typeface="Times New Roman"/>
            </a:endParaRPr>
          </a:p>
          <a:p>
            <a:pPr indent="0" lvl="0" marL="0" rtl="0" algn="just">
              <a:lnSpc>
                <a:spcPct val="100000"/>
              </a:lnSpc>
              <a:spcBef>
                <a:spcPts val="520"/>
              </a:spcBef>
              <a:spcAft>
                <a:spcPts val="0"/>
              </a:spcAft>
              <a:buClr>
                <a:schemeClr val="dk1"/>
              </a:buClr>
              <a:buSzPts val="2600"/>
              <a:buFont typeface="Arial"/>
              <a:buNone/>
            </a:pPr>
            <a:r>
              <a:t/>
            </a:r>
            <a:endParaRPr sz="2600">
              <a:solidFill>
                <a:schemeClr val="dk1"/>
              </a:solidFill>
              <a:latin typeface="Times New Roman"/>
              <a:ea typeface="Times New Roman"/>
              <a:cs typeface="Times New Roman"/>
              <a:sym typeface="Times New Roman"/>
            </a:endParaRPr>
          </a:p>
          <a:p>
            <a:pPr indent="0" lvl="0" marL="0" rtl="0" algn="ctr">
              <a:lnSpc>
                <a:spcPct val="100000"/>
              </a:lnSpc>
              <a:spcBef>
                <a:spcPts val="520"/>
              </a:spcBef>
              <a:spcAft>
                <a:spcPts val="0"/>
              </a:spcAft>
              <a:buClr>
                <a:srgbClr val="656565"/>
              </a:buClr>
              <a:buSzPts val="2600"/>
              <a:buFont typeface="Times New Roman"/>
              <a:buNone/>
            </a:pPr>
            <a:r>
              <a:rPr lang="en-US" sz="2600">
                <a:solidFill>
                  <a:srgbClr val="656565"/>
                </a:solidFill>
                <a:latin typeface="Times New Roman"/>
                <a:ea typeface="Times New Roman"/>
                <a:cs typeface="Times New Roman"/>
                <a:sym typeface="Times New Roman"/>
              </a:rPr>
              <a:t>What is a Solution?</a:t>
            </a:r>
            <a:endParaRPr sz="2600">
              <a:solidFill>
                <a:srgbClr val="656565"/>
              </a:solidFill>
              <a:latin typeface="Times New Roman"/>
              <a:ea typeface="Times New Roman"/>
              <a:cs typeface="Times New Roman"/>
              <a:sym typeface="Times New Roman"/>
            </a:endParaRPr>
          </a:p>
          <a:p>
            <a:pPr indent="0" lvl="0" marL="0" rtl="0" algn="just">
              <a:lnSpc>
                <a:spcPct val="100000"/>
              </a:lnSpc>
              <a:spcBef>
                <a:spcPts val="520"/>
              </a:spcBef>
              <a:spcAft>
                <a:spcPts val="0"/>
              </a:spcAft>
              <a:buClr>
                <a:schemeClr val="accent3"/>
              </a:buClr>
              <a:buSzPts val="2600"/>
              <a:buFont typeface="Times New Roman"/>
              <a:buNone/>
            </a:pPr>
            <a:r>
              <a:rPr lang="en-US" sz="2600">
                <a:solidFill>
                  <a:schemeClr val="accent3"/>
                </a:solidFill>
                <a:latin typeface="Times New Roman"/>
                <a:ea typeface="Times New Roman"/>
                <a:cs typeface="Times New Roman"/>
                <a:sym typeface="Times New Roman"/>
              </a:rPr>
              <a:t>A procedure that makes the problem navigation towards the goal is called </a:t>
            </a:r>
            <a:r>
              <a:rPr i="1" lang="en-US" sz="2600">
                <a:solidFill>
                  <a:schemeClr val="accent3"/>
                </a:solidFill>
                <a:latin typeface="Times New Roman"/>
                <a:ea typeface="Times New Roman"/>
                <a:cs typeface="Times New Roman"/>
                <a:sym typeface="Times New Roman"/>
              </a:rPr>
              <a:t>solution</a:t>
            </a:r>
            <a:r>
              <a:rPr lang="en-US" sz="2600">
                <a:solidFill>
                  <a:schemeClr val="accent3"/>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It can be algorithm or a hard-core implementation to achieve the goal defined by the problem.</a:t>
            </a:r>
            <a:endParaRPr sz="2600">
              <a:solidFill>
                <a:schemeClr val="dk1"/>
              </a:solidFill>
              <a:latin typeface="Times New Roman"/>
              <a:ea typeface="Times New Roman"/>
              <a:cs typeface="Times New Roman"/>
              <a:sym typeface="Times New Roman"/>
            </a:endParaRPr>
          </a:p>
          <a:p>
            <a:pPr indent="-177800" lvl="0" marL="342900" rtl="0" algn="just">
              <a:lnSpc>
                <a:spcPct val="100000"/>
              </a:lnSpc>
              <a:spcBef>
                <a:spcPts val="520"/>
              </a:spcBef>
              <a:spcAft>
                <a:spcPts val="0"/>
              </a:spcAft>
              <a:buClr>
                <a:schemeClr val="dk1"/>
              </a:buClr>
              <a:buSzPts val="2600"/>
              <a:buFont typeface="Arial"/>
              <a:buNone/>
            </a:pPr>
            <a:r>
              <a:t/>
            </a:r>
            <a:endParaRPr sz="2600">
              <a:latin typeface="Times New Roman"/>
              <a:ea typeface="Times New Roman"/>
              <a:cs typeface="Times New Roman"/>
              <a:sym typeface="Times New Roman"/>
            </a:endParaRPr>
          </a:p>
        </p:txBody>
      </p:sp>
      <p:sp>
        <p:nvSpPr>
          <p:cNvPr id="122" name="Google Shape;122;p5"/>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23" name="Google Shape;123;p5"/>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1.3 What is Problem?</a:t>
            </a:r>
            <a:br>
              <a:rPr b="1" i="0" lang="en-US" sz="1800" u="none" cap="none" strike="noStrike">
                <a:solidFill>
                  <a:srgbClr val="00B0F0"/>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1.4 What is a solution?</a:t>
            </a:r>
            <a:br>
              <a:rPr b="1" i="0" lang="en-US" sz="1800" u="none" cap="none" strike="noStrike">
                <a:solidFill>
                  <a:srgbClr val="00B0F0"/>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4" name="Google Shape;124;p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1" name="Google Shape;131;p6"/>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32" name="Google Shape;132;p6"/>
          <p:cNvSpPr/>
          <p:nvPr/>
        </p:nvSpPr>
        <p:spPr>
          <a:xfrm>
            <a:off x="3615396" y="112542"/>
            <a:ext cx="7990449" cy="529375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C0C0C"/>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2800"/>
              <a:buFont typeface="Arial"/>
              <a:buNone/>
            </a:pPr>
            <a:r>
              <a:rPr b="0" i="0" lang="en-US" sz="2800" u="none" cap="none" strike="noStrike">
                <a:solidFill>
                  <a:srgbClr val="000000"/>
                </a:solidFill>
                <a:latin typeface="Times New Roman"/>
                <a:ea typeface="Times New Roman"/>
                <a:cs typeface="Times New Roman"/>
                <a:sym typeface="Times New Roman"/>
              </a:rPr>
              <a:t>Depending on the way in which the problems are solved, problems are classified into the following types: </a:t>
            </a:r>
            <a:endParaRPr b="0" i="0" sz="2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1. Structured problem</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2. Unstructured problem</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2600"/>
              <a:buFont typeface="Arial"/>
              <a:buNone/>
            </a:pPr>
            <a:r>
              <a:t/>
            </a:r>
            <a:endParaRPr b="0" i="0" sz="2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							</a:t>
            </a:r>
            <a:r>
              <a:rPr b="0" i="0" lang="en-US" sz="1800" u="none" cap="none" strike="noStrike">
                <a:solidFill>
                  <a:schemeClr val="accent3"/>
                </a:solidFill>
                <a:latin typeface="Times New Roman"/>
                <a:ea typeface="Times New Roman"/>
                <a:cs typeface="Times New Roman"/>
                <a:sym typeface="Times New Roman"/>
              </a:rPr>
              <a:t>Cont….</a:t>
            </a:r>
            <a:endParaRPr b="0" i="0" sz="1800" u="none" cap="none" strike="noStrike">
              <a:solidFill>
                <a:schemeClr val="accent3"/>
              </a:solidFill>
              <a:latin typeface="Times New Roman"/>
              <a:ea typeface="Times New Roman"/>
              <a:cs typeface="Times New Roman"/>
              <a:sym typeface="Times New Roman"/>
            </a:endParaRPr>
          </a:p>
        </p:txBody>
      </p:sp>
      <p:sp>
        <p:nvSpPr>
          <p:cNvPr id="133" name="Google Shape;133;p6"/>
          <p:cNvSpPr/>
          <p:nvPr/>
        </p:nvSpPr>
        <p:spPr>
          <a:xfrm>
            <a:off x="5486400" y="391235"/>
            <a:ext cx="503374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accent3"/>
                </a:solidFill>
                <a:latin typeface="Times New Roman"/>
                <a:ea typeface="Times New Roman"/>
                <a:cs typeface="Times New Roman"/>
                <a:sym typeface="Times New Roman"/>
              </a:rPr>
              <a:t>Types of  Problem and Solution</a:t>
            </a:r>
            <a:endParaRPr b="0" i="0" sz="2400" u="none" cap="none" strike="noStrike">
              <a:solidFill>
                <a:schemeClr val="accent3"/>
              </a:solidFill>
              <a:latin typeface="Arial"/>
              <a:ea typeface="Arial"/>
              <a:cs typeface="Arial"/>
              <a:sym typeface="Arial"/>
            </a:endParaRPr>
          </a:p>
        </p:txBody>
      </p:sp>
      <p:sp>
        <p:nvSpPr>
          <p:cNvPr id="134" name="Google Shape;134;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41" name="Google Shape;141;p7"/>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42" name="Google Shape;142;p7"/>
          <p:cNvSpPr/>
          <p:nvPr/>
        </p:nvSpPr>
        <p:spPr>
          <a:xfrm>
            <a:off x="3615396" y="112542"/>
            <a:ext cx="7990449" cy="62478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C0C0C"/>
              </a:buClr>
              <a:buSzPts val="2600"/>
              <a:buFont typeface="Arial"/>
              <a:buNone/>
            </a:pPr>
            <a:r>
              <a:rPr b="0" i="0" lang="en-US" sz="2600" u="none" cap="none" strike="noStrike">
                <a:solidFill>
                  <a:schemeClr val="accent3"/>
                </a:solidFill>
                <a:latin typeface="Times New Roman"/>
                <a:ea typeface="Times New Roman"/>
                <a:cs typeface="Times New Roman"/>
                <a:sym typeface="Times New Roman"/>
              </a:rPr>
              <a:t>Structured problem </a:t>
            </a:r>
            <a:endParaRPr b="0" i="0" sz="2600" u="none" cap="none" strike="noStrike">
              <a:solidFill>
                <a:schemeClr val="accent3"/>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Structural problems are the ones for which there exists a specific algorithm to achieve the goal. The same algorithm is run against variety input data still giving a guarantee of the problem being solved. </a:t>
            </a:r>
            <a:r>
              <a:rPr b="0" i="0" lang="en-US" sz="2600" u="none" cap="none" strike="noStrike">
                <a:solidFill>
                  <a:schemeClr val="accent3"/>
                </a:solidFill>
                <a:latin typeface="Times New Roman"/>
                <a:ea typeface="Times New Roman"/>
                <a:cs typeface="Times New Roman"/>
                <a:sym typeface="Times New Roman"/>
              </a:rPr>
              <a:t>Since the structure of the solution (that is in the algorithm) remains the same, even if the input data changes, these problems are called </a:t>
            </a:r>
            <a:r>
              <a:rPr b="0" i="1" lang="en-US" sz="2600" u="none" cap="none" strike="noStrike">
                <a:solidFill>
                  <a:schemeClr val="accent3"/>
                </a:solidFill>
                <a:latin typeface="Times New Roman"/>
                <a:ea typeface="Times New Roman"/>
                <a:cs typeface="Times New Roman"/>
                <a:sym typeface="Times New Roman"/>
              </a:rPr>
              <a:t>structured problems</a:t>
            </a:r>
            <a:r>
              <a:rPr b="0" i="0" lang="en-US" sz="1400" u="none" cap="none" strike="noStrike">
                <a:solidFill>
                  <a:schemeClr val="accent3"/>
                </a:solidFill>
                <a:latin typeface="Times New Roman"/>
                <a:ea typeface="Times New Roman"/>
                <a:cs typeface="Times New Roman"/>
                <a:sym typeface="Times New Roman"/>
              </a:rPr>
              <a:t>.</a:t>
            </a:r>
            <a:endParaRPr b="0" i="0" sz="1400" u="none" cap="none" strike="noStrike">
              <a:solidFill>
                <a:schemeClr val="accent3"/>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1400"/>
              <a:buFont typeface="Arial"/>
              <a:buNone/>
            </a:pPr>
            <a:r>
              <a:t/>
            </a:r>
            <a:endParaRPr b="0" i="0" sz="1400" u="none" cap="none" strike="noStrike">
              <a:solidFill>
                <a:srgbClr val="00B0F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For example-</a:t>
            </a:r>
            <a:endParaRPr b="1" i="0" sz="2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Times New Roman"/>
                <a:ea typeface="Times New Roman"/>
                <a:cs typeface="Times New Roman"/>
                <a:sym typeface="Times New Roman"/>
              </a:rPr>
              <a:t>To sort the students according to their total marks, the details about the students may be stored in the database, the sort algorithm will then get the details of students from the database and will solve the problem.</a:t>
            </a:r>
            <a:endParaRPr b="0" i="0" sz="2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B0F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C0C0C"/>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							</a:t>
            </a:r>
            <a:r>
              <a:rPr b="0" i="0" lang="en-US" sz="1800" u="none" cap="none" strike="noStrike">
                <a:solidFill>
                  <a:schemeClr val="accent3"/>
                </a:solidFill>
                <a:latin typeface="Times New Roman"/>
                <a:ea typeface="Times New Roman"/>
                <a:cs typeface="Times New Roman"/>
                <a:sym typeface="Times New Roman"/>
              </a:rPr>
              <a:t>Cont….</a:t>
            </a:r>
            <a:endParaRPr b="0" i="0" sz="1800" u="none" cap="none" strike="noStrike">
              <a:solidFill>
                <a:schemeClr val="accent3"/>
              </a:solidFill>
              <a:latin typeface="Times New Roman"/>
              <a:ea typeface="Times New Roman"/>
              <a:cs typeface="Times New Roman"/>
              <a:sym typeface="Times New Roman"/>
            </a:endParaRPr>
          </a:p>
        </p:txBody>
      </p:sp>
      <p:sp>
        <p:nvSpPr>
          <p:cNvPr id="143" name="Google Shape;143;p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0" name="Google Shape;150;p8"/>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51" name="Google Shape;151;p8"/>
          <p:cNvSpPr txBox="1"/>
          <p:nvPr>
            <p:ph idx="1" type="body"/>
          </p:nvPr>
        </p:nvSpPr>
        <p:spPr>
          <a:xfrm>
            <a:off x="3432516" y="212210"/>
            <a:ext cx="8539090" cy="645587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00000"/>
              </a:lnSpc>
              <a:spcBef>
                <a:spcPts val="0"/>
              </a:spcBef>
              <a:spcAft>
                <a:spcPts val="0"/>
              </a:spcAft>
              <a:buClr>
                <a:schemeClr val="dk1"/>
              </a:buClr>
              <a:buSzPct val="100000"/>
              <a:buFont typeface="Arial"/>
              <a:buNone/>
            </a:pPr>
            <a:r>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476"/>
              </a:spcBef>
              <a:spcAft>
                <a:spcPts val="0"/>
              </a:spcAft>
              <a:buClr>
                <a:schemeClr val="dk1"/>
              </a:buClr>
              <a:buSzPct val="100000"/>
              <a:buFont typeface="Arial"/>
              <a:buNone/>
            </a:pPr>
            <a:r>
              <a:t/>
            </a:r>
            <a:endParaRPr sz="2800">
              <a:solidFill>
                <a:schemeClr val="dk1"/>
              </a:solidFill>
              <a:latin typeface="Times New Roman"/>
              <a:ea typeface="Times New Roman"/>
              <a:cs typeface="Times New Roman"/>
              <a:sym typeface="Times New Roman"/>
            </a:endParaRPr>
          </a:p>
          <a:p>
            <a:pPr indent="-191770" lvl="0" marL="342900" rtl="0" algn="just">
              <a:lnSpc>
                <a:spcPct val="100000"/>
              </a:lnSpc>
              <a:spcBef>
                <a:spcPts val="476"/>
              </a:spcBef>
              <a:spcAft>
                <a:spcPts val="0"/>
              </a:spcAft>
              <a:buClr>
                <a:schemeClr val="dk1"/>
              </a:buClr>
              <a:buSzPct val="100000"/>
              <a:buFont typeface="Arial"/>
              <a:buNone/>
            </a:pPr>
            <a:r>
              <a:t/>
            </a:r>
            <a:endParaRPr sz="2800">
              <a:solidFill>
                <a:schemeClr val="dk1"/>
              </a:solidFill>
              <a:latin typeface="Times New Roman"/>
              <a:ea typeface="Times New Roman"/>
              <a:cs typeface="Times New Roman"/>
              <a:sym typeface="Times New Roman"/>
            </a:endParaRPr>
          </a:p>
          <a:p>
            <a:pPr indent="-191770" lvl="0" marL="342900" rtl="0" algn="just">
              <a:lnSpc>
                <a:spcPct val="100000"/>
              </a:lnSpc>
              <a:spcBef>
                <a:spcPts val="476"/>
              </a:spcBef>
              <a:spcAft>
                <a:spcPts val="0"/>
              </a:spcAft>
              <a:buClr>
                <a:schemeClr val="dk1"/>
              </a:buClr>
              <a:buSzPct val="100000"/>
              <a:buFont typeface="Arial"/>
              <a:buNone/>
            </a:pPr>
            <a:r>
              <a:t/>
            </a:r>
            <a:endParaRPr sz="2800">
              <a:solidFill>
                <a:schemeClr val="dk1"/>
              </a:solidFill>
              <a:latin typeface="Times New Roman"/>
              <a:ea typeface="Times New Roman"/>
              <a:cs typeface="Times New Roman"/>
              <a:sym typeface="Times New Roman"/>
            </a:endParaRPr>
          </a:p>
          <a:p>
            <a:pPr indent="-191770" lvl="0" marL="342900" rtl="0" algn="just">
              <a:lnSpc>
                <a:spcPct val="100000"/>
              </a:lnSpc>
              <a:spcBef>
                <a:spcPts val="476"/>
              </a:spcBef>
              <a:spcAft>
                <a:spcPts val="0"/>
              </a:spcAft>
              <a:buClr>
                <a:schemeClr val="dk1"/>
              </a:buClr>
              <a:buSzPct val="100000"/>
              <a:buFont typeface="Arial"/>
              <a:buNone/>
            </a:pPr>
            <a:r>
              <a:t/>
            </a:r>
            <a:endParaRPr sz="2800">
              <a:solidFill>
                <a:schemeClr val="dk1"/>
              </a:solidFill>
              <a:latin typeface="Times New Roman"/>
              <a:ea typeface="Times New Roman"/>
              <a:cs typeface="Times New Roman"/>
              <a:sym typeface="Times New Roman"/>
            </a:endParaRPr>
          </a:p>
          <a:p>
            <a:pPr indent="-191770" lvl="0" marL="342900" rtl="0" algn="just">
              <a:lnSpc>
                <a:spcPct val="100000"/>
              </a:lnSpc>
              <a:spcBef>
                <a:spcPts val="476"/>
              </a:spcBef>
              <a:spcAft>
                <a:spcPts val="0"/>
              </a:spcAft>
              <a:buClr>
                <a:schemeClr val="dk1"/>
              </a:buClr>
              <a:buSzPct val="100000"/>
              <a:buFont typeface="Arial"/>
              <a:buNone/>
            </a:pPr>
            <a:r>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476"/>
              </a:spcBef>
              <a:spcAft>
                <a:spcPts val="0"/>
              </a:spcAft>
              <a:buClr>
                <a:schemeClr val="dk1"/>
              </a:buClr>
              <a:buSzPct val="100000"/>
              <a:buFont typeface="Arial"/>
              <a:buNone/>
            </a:pPr>
            <a:r>
              <a:t/>
            </a:r>
            <a:endParaRPr b="1" sz="2800">
              <a:solidFill>
                <a:schemeClr val="dk1"/>
              </a:solidFill>
              <a:latin typeface="Times New Roman"/>
              <a:ea typeface="Times New Roman"/>
              <a:cs typeface="Times New Roman"/>
              <a:sym typeface="Times New Roman"/>
            </a:endParaRPr>
          </a:p>
          <a:p>
            <a:pPr indent="0" lvl="0" marL="0" rtl="0" algn="just">
              <a:lnSpc>
                <a:spcPct val="100000"/>
              </a:lnSpc>
              <a:spcBef>
                <a:spcPts val="476"/>
              </a:spcBef>
              <a:spcAft>
                <a:spcPts val="0"/>
              </a:spcAft>
              <a:buClr>
                <a:schemeClr val="dk1"/>
              </a:buClr>
              <a:buSzPct val="100000"/>
              <a:buFont typeface="Arial"/>
              <a:buNone/>
            </a:pPr>
            <a:r>
              <a:t/>
            </a:r>
            <a:endParaRPr b="1" sz="2800">
              <a:solidFill>
                <a:schemeClr val="dk1"/>
              </a:solidFill>
              <a:latin typeface="Times New Roman"/>
              <a:ea typeface="Times New Roman"/>
              <a:cs typeface="Times New Roman"/>
              <a:sym typeface="Times New Roman"/>
            </a:endParaRPr>
          </a:p>
          <a:p>
            <a:pPr indent="0" lvl="0" marL="0" rtl="0" algn="just">
              <a:lnSpc>
                <a:spcPct val="100000"/>
              </a:lnSpc>
              <a:spcBef>
                <a:spcPts val="476"/>
              </a:spcBef>
              <a:spcAft>
                <a:spcPts val="0"/>
              </a:spcAft>
              <a:buClr>
                <a:schemeClr val="dk1"/>
              </a:buClr>
              <a:buSzPct val="100000"/>
              <a:buFont typeface="Times New Roman"/>
              <a:buNone/>
            </a:pPr>
            <a:r>
              <a:rPr b="1" lang="en-US" sz="2800">
                <a:solidFill>
                  <a:schemeClr val="dk1"/>
                </a:solidFill>
                <a:latin typeface="Times New Roman"/>
                <a:ea typeface="Times New Roman"/>
                <a:cs typeface="Times New Roman"/>
                <a:sym typeface="Times New Roman"/>
              </a:rPr>
              <a:t>Back end: </a:t>
            </a:r>
            <a:r>
              <a:rPr lang="en-US" sz="2800">
                <a:solidFill>
                  <a:schemeClr val="dk1"/>
                </a:solidFill>
                <a:latin typeface="Times New Roman"/>
                <a:ea typeface="Times New Roman"/>
                <a:cs typeface="Times New Roman"/>
                <a:sym typeface="Times New Roman"/>
              </a:rPr>
              <a:t>Backend is a unit which can store data in static fashion. Static data is nothing but a fact (e.g., a</a:t>
            </a: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backend can be a database system or a file system).</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476"/>
              </a:spcBef>
              <a:spcAft>
                <a:spcPts val="0"/>
              </a:spcAft>
              <a:buClr>
                <a:schemeClr val="dk1"/>
              </a:buClr>
              <a:buSzPct val="100000"/>
              <a:buFont typeface="Arial"/>
              <a:buNone/>
            </a:pPr>
            <a:r>
              <a:t/>
            </a:r>
            <a:endParaRPr b="1" sz="2800">
              <a:solidFill>
                <a:schemeClr val="dk1"/>
              </a:solidFill>
              <a:latin typeface="Times New Roman"/>
              <a:ea typeface="Times New Roman"/>
              <a:cs typeface="Times New Roman"/>
              <a:sym typeface="Times New Roman"/>
            </a:endParaRPr>
          </a:p>
          <a:p>
            <a:pPr indent="0" lvl="0" marL="0" rtl="0" algn="just">
              <a:lnSpc>
                <a:spcPct val="100000"/>
              </a:lnSpc>
              <a:spcBef>
                <a:spcPts val="476"/>
              </a:spcBef>
              <a:spcAft>
                <a:spcPts val="0"/>
              </a:spcAft>
              <a:buClr>
                <a:schemeClr val="dk1"/>
              </a:buClr>
              <a:buSzPct val="100000"/>
              <a:buFont typeface="Times New Roman"/>
              <a:buNone/>
            </a:pPr>
            <a:r>
              <a:rPr b="1" lang="en-US" sz="2800">
                <a:solidFill>
                  <a:schemeClr val="dk1"/>
                </a:solidFill>
                <a:latin typeface="Times New Roman"/>
                <a:ea typeface="Times New Roman"/>
                <a:cs typeface="Times New Roman"/>
                <a:sym typeface="Times New Roman"/>
              </a:rPr>
              <a:t>Front end: </a:t>
            </a:r>
            <a:r>
              <a:rPr lang="en-US" sz="2800">
                <a:solidFill>
                  <a:schemeClr val="dk1"/>
                </a:solidFill>
                <a:latin typeface="Times New Roman"/>
                <a:ea typeface="Times New Roman"/>
                <a:cs typeface="Times New Roman"/>
                <a:sym typeface="Times New Roman"/>
              </a:rPr>
              <a:t>Front end is a unit that provides user interface and performs the complete business logic. It can</a:t>
            </a: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be a program written in any programming language, such as C, C++, Java, etc. As a result, a user interacts with the front end of the system to access the backend.</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476"/>
              </a:spcBef>
              <a:spcAft>
                <a:spcPts val="0"/>
              </a:spcAft>
              <a:buClr>
                <a:schemeClr val="dk1"/>
              </a:buClr>
              <a:buSzPct val="100000"/>
              <a:buFont typeface="Times New Roman"/>
              <a:buNone/>
            </a:pPr>
            <a:r>
              <a:rPr lang="en-US" sz="2800">
                <a:solidFill>
                  <a:schemeClr val="dk1"/>
                </a:solidFill>
                <a:latin typeface="Times New Roman"/>
                <a:ea typeface="Times New Roman"/>
                <a:cs typeface="Times New Roman"/>
                <a:sym typeface="Times New Roman"/>
              </a:rPr>
              <a:t>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544"/>
              </a:spcBef>
              <a:spcAft>
                <a:spcPts val="0"/>
              </a:spcAft>
              <a:buClr>
                <a:srgbClr val="00B0F0"/>
              </a:buClr>
              <a:buSzPct val="232198"/>
              <a:buFont typeface="Times New Roman"/>
              <a:buNone/>
            </a:pPr>
            <a:r>
              <a:rPr lang="en-US">
                <a:solidFill>
                  <a:srgbClr val="00B0F0"/>
                </a:solidFill>
                <a:latin typeface="Times New Roman"/>
                <a:ea typeface="Times New Roman"/>
                <a:cs typeface="Times New Roman"/>
                <a:sym typeface="Times New Roman"/>
              </a:rPr>
              <a:t>								</a:t>
            </a:r>
            <a:r>
              <a:rPr lang="en-US">
                <a:solidFill>
                  <a:schemeClr val="accent3"/>
                </a:solidFill>
                <a:latin typeface="Times New Roman"/>
                <a:ea typeface="Times New Roman"/>
                <a:cs typeface="Times New Roman"/>
                <a:sym typeface="Times New Roman"/>
              </a:rPr>
              <a:t> </a:t>
            </a:r>
            <a:r>
              <a:rPr lang="en-US" sz="2100">
                <a:solidFill>
                  <a:schemeClr val="accent3"/>
                </a:solidFill>
                <a:latin typeface="Times New Roman"/>
                <a:ea typeface="Times New Roman"/>
                <a:cs typeface="Times New Roman"/>
                <a:sym typeface="Times New Roman"/>
              </a:rPr>
              <a:t>Cont….</a:t>
            </a:r>
            <a:endParaRPr sz="2100">
              <a:solidFill>
                <a:srgbClr val="00B0F0"/>
              </a:solidFill>
              <a:latin typeface="Times New Roman"/>
              <a:ea typeface="Times New Roman"/>
              <a:cs typeface="Times New Roman"/>
              <a:sym typeface="Times New Roman"/>
            </a:endParaRPr>
          </a:p>
        </p:txBody>
      </p:sp>
      <p:pic>
        <p:nvPicPr>
          <p:cNvPr id="152" name="Google Shape;152;p8"/>
          <p:cNvPicPr preferRelativeResize="0"/>
          <p:nvPr/>
        </p:nvPicPr>
        <p:blipFill rotWithShape="1">
          <a:blip r:embed="rId3">
            <a:alphaModFix/>
          </a:blip>
          <a:srcRect b="0" l="0" r="0" t="0"/>
          <a:stretch/>
        </p:blipFill>
        <p:spPr>
          <a:xfrm>
            <a:off x="3352002" y="996697"/>
            <a:ext cx="8619604" cy="2040014"/>
          </a:xfrm>
          <a:prstGeom prst="rect">
            <a:avLst/>
          </a:prstGeom>
          <a:noFill/>
          <a:ln>
            <a:noFill/>
          </a:ln>
        </p:spPr>
      </p:pic>
      <p:sp>
        <p:nvSpPr>
          <p:cNvPr id="153" name="Google Shape;153;p8"/>
          <p:cNvSpPr/>
          <p:nvPr/>
        </p:nvSpPr>
        <p:spPr>
          <a:xfrm>
            <a:off x="5204070" y="419370"/>
            <a:ext cx="463300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accent3"/>
                </a:solidFill>
                <a:latin typeface="Times New Roman"/>
                <a:ea typeface="Times New Roman"/>
                <a:cs typeface="Times New Roman"/>
                <a:sym typeface="Times New Roman"/>
              </a:rPr>
              <a:t>General solution structured problem</a:t>
            </a:r>
            <a:endParaRPr b="0" i="0" sz="2400" u="none" cap="none" strike="noStrike">
              <a:solidFill>
                <a:schemeClr val="accent3"/>
              </a:solidFill>
              <a:latin typeface="Times New Roman"/>
              <a:ea typeface="Times New Roman"/>
              <a:cs typeface="Times New Roman"/>
              <a:sym typeface="Times New Roman"/>
            </a:endParaRPr>
          </a:p>
        </p:txBody>
      </p:sp>
      <p:sp>
        <p:nvSpPr>
          <p:cNvPr id="154" name="Google Shape;154;p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p:nvPr/>
        </p:nvSpPr>
        <p:spPr>
          <a:xfrm>
            <a:off x="0" y="0"/>
            <a:ext cx="3220528"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1" name="Google Shape;161;p9"/>
          <p:cNvSpPr txBox="1"/>
          <p:nvPr/>
        </p:nvSpPr>
        <p:spPr>
          <a:xfrm>
            <a:off x="0" y="212211"/>
            <a:ext cx="3301042" cy="674026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chemeClr val="lt1"/>
                </a:solidFill>
                <a:latin typeface="Times New Roman"/>
                <a:ea typeface="Times New Roman"/>
                <a:cs typeface="Times New Roman"/>
                <a:sym typeface="Times New Roman"/>
              </a:rPr>
              <a:t>1.1 Introduction</a:t>
            </a:r>
            <a:br>
              <a:rPr b="1"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chemeClr val="lt1"/>
                </a:solidFill>
                <a:latin typeface="Times New Roman"/>
                <a:ea typeface="Times New Roman"/>
                <a:cs typeface="Times New Roman"/>
                <a:sym typeface="Times New Roman"/>
              </a:rPr>
              <a:t>1.2 What is AI?</a:t>
            </a:r>
            <a:br>
              <a:rPr b="1"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1.3 What is Problem?</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1.4 What is a solution?</a:t>
            </a:r>
            <a:br>
              <a:rPr b="0" i="0" lang="en-US" sz="1800" u="none" cap="none" strike="noStrike">
                <a:solidFill>
                  <a:schemeClr val="lt1"/>
                </a:solidFill>
                <a:latin typeface="Times New Roman"/>
                <a:ea typeface="Times New Roman"/>
                <a:cs typeface="Times New Roman"/>
                <a:sym typeface="Times New Roman"/>
              </a:rPr>
            </a:br>
            <a:r>
              <a:rPr b="1" i="0" lang="en-US" sz="1800" u="none" cap="none" strike="noStrike">
                <a:solidFill>
                  <a:srgbClr val="00B0F0"/>
                </a:solidFill>
                <a:latin typeface="Times New Roman"/>
                <a:ea typeface="Times New Roman"/>
                <a:cs typeface="Times New Roman"/>
                <a:sym typeface="Times New Roman"/>
              </a:rPr>
              <a:t>1.5 Types of  Problem and Solution</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1.6 Definitions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1.7 Goals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1.8 History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1.9 Branches or sub-area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1.10 Applications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1.11 Categorization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1.12 Components of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1.13 Trends in AI</a:t>
            </a:r>
            <a:br>
              <a:rPr b="0" i="0" lang="en-US" sz="1800" u="none" cap="none" strike="noStrike">
                <a:solidFill>
                  <a:schemeClr val="lt1"/>
                </a:solidFill>
                <a:latin typeface="Times New Roman"/>
                <a:ea typeface="Times New Roman"/>
                <a:cs typeface="Times New Roman"/>
                <a:sym typeface="Times New Roman"/>
              </a:rPr>
            </a:br>
            <a:r>
              <a:rPr b="0" i="0" lang="en-US" sz="1800" u="none" cap="none" strike="noStrike">
                <a:solidFill>
                  <a:schemeClr val="lt1"/>
                </a:solidFill>
                <a:latin typeface="Times New Roman"/>
                <a:ea typeface="Times New Roman"/>
                <a:cs typeface="Times New Roman"/>
                <a:sym typeface="Times New Roman"/>
              </a:rPr>
              <a:t>1.14 AI Programming languages</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62" name="Google Shape;162;p9"/>
          <p:cNvSpPr txBox="1"/>
          <p:nvPr>
            <p:ph idx="1" type="body"/>
          </p:nvPr>
        </p:nvSpPr>
        <p:spPr>
          <a:xfrm>
            <a:off x="3432516" y="212211"/>
            <a:ext cx="8539090" cy="621672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3"/>
              </a:buClr>
              <a:buSzPts val="2600"/>
              <a:buFont typeface="Times New Roman"/>
              <a:buNone/>
            </a:pPr>
            <a:r>
              <a:rPr b="1" lang="en-US" sz="2600">
                <a:solidFill>
                  <a:schemeClr val="accent3"/>
                </a:solidFill>
                <a:latin typeface="Times New Roman"/>
                <a:ea typeface="Times New Roman"/>
                <a:cs typeface="Times New Roman"/>
                <a:sym typeface="Times New Roman"/>
              </a:rPr>
              <a:t>Unstructured problem</a:t>
            </a:r>
            <a:endParaRPr b="1" sz="2600">
              <a:solidFill>
                <a:schemeClr val="accent3"/>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Unstructured problems are the problems for which there does not exist a specific algorithm to achieve the goal. What step to take to achieve the goal depends on what is the current state of the problem. AI is an attempt to make a computer to solve unstructured problems.</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b="1" lang="en-US" sz="2600">
                <a:solidFill>
                  <a:schemeClr val="dk1"/>
                </a:solidFill>
                <a:latin typeface="Times New Roman"/>
                <a:ea typeface="Times New Roman"/>
                <a:cs typeface="Times New Roman"/>
                <a:sym typeface="Times New Roman"/>
              </a:rPr>
              <a:t>For example-</a:t>
            </a:r>
            <a:endParaRPr b="1"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Times New Roman"/>
              <a:buNone/>
            </a:pPr>
            <a:r>
              <a:rPr lang="en-US" sz="2600">
                <a:solidFill>
                  <a:schemeClr val="dk1"/>
                </a:solidFill>
                <a:latin typeface="Times New Roman"/>
                <a:ea typeface="Times New Roman"/>
                <a:cs typeface="Times New Roman"/>
                <a:sym typeface="Times New Roman"/>
              </a:rPr>
              <a:t> A problem of playing chess or a problem to write a program to perform heart surgery, etc., are unstructured problems, because there does not exist any specific algorithm to solve it. Such problems are solved using a Knowledge Base </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20"/>
              </a:spcBef>
              <a:spcAft>
                <a:spcPts val="0"/>
              </a:spcAft>
              <a:buClr>
                <a:schemeClr val="dk1"/>
              </a:buClr>
              <a:buSzPts val="2600"/>
              <a:buFont typeface="Arial"/>
              <a:buNone/>
            </a:pPr>
            <a:r>
              <a:t/>
            </a:r>
            <a:endParaRPr sz="2600">
              <a:solidFill>
                <a:schemeClr val="dk1"/>
              </a:solidFill>
              <a:latin typeface="Times New Roman"/>
              <a:ea typeface="Times New Roman"/>
              <a:cs typeface="Times New Roman"/>
              <a:sym typeface="Times New Roman"/>
            </a:endParaRPr>
          </a:p>
          <a:p>
            <a:pPr indent="0" lvl="0" marL="0" rtl="0" algn="l">
              <a:lnSpc>
                <a:spcPct val="100000"/>
              </a:lnSpc>
              <a:spcBef>
                <a:spcPts val="560"/>
              </a:spcBef>
              <a:spcAft>
                <a:spcPts val="0"/>
              </a:spcAft>
              <a:buClr>
                <a:schemeClr val="accent3"/>
              </a:buClr>
              <a:buSzPts val="2800"/>
              <a:buFont typeface="Times New Roman"/>
              <a:buNone/>
            </a:pPr>
            <a:r>
              <a:rPr lang="en-US" sz="2800">
                <a:solidFill>
                  <a:schemeClr val="accent3"/>
                </a:solidFill>
                <a:latin typeface="Times New Roman"/>
                <a:ea typeface="Times New Roman"/>
                <a:cs typeface="Times New Roman"/>
                <a:sym typeface="Times New Roman"/>
              </a:rPr>
              <a:t>																</a:t>
            </a:r>
            <a:r>
              <a:rPr lang="en-US" sz="1800">
                <a:solidFill>
                  <a:schemeClr val="accent3"/>
                </a:solidFill>
                <a:latin typeface="Times New Roman"/>
                <a:ea typeface="Times New Roman"/>
                <a:cs typeface="Times New Roman"/>
                <a:sym typeface="Times New Roman"/>
              </a:rPr>
              <a:t>Cont….</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0" lvl="0" marL="0" rtl="0" algn="l">
              <a:lnSpc>
                <a:spcPct val="100000"/>
              </a:lnSpc>
              <a:spcBef>
                <a:spcPts val="640"/>
              </a:spcBef>
              <a:spcAft>
                <a:spcPts val="0"/>
              </a:spcAft>
              <a:buClr>
                <a:schemeClr val="dk1"/>
              </a:buClr>
              <a:buSzPts val="3200"/>
              <a:buFont typeface="Arial"/>
              <a:buNone/>
            </a:pPr>
            <a:r>
              <a:t/>
            </a:r>
            <a:endParaRPr>
              <a:solidFill>
                <a:srgbClr val="00B0F0"/>
              </a:solidFill>
              <a:latin typeface="Times New Roman"/>
              <a:ea typeface="Times New Roman"/>
              <a:cs typeface="Times New Roman"/>
              <a:sym typeface="Times New Roman"/>
            </a:endParaRPr>
          </a:p>
        </p:txBody>
      </p:sp>
      <p:sp>
        <p:nvSpPr>
          <p:cNvPr id="163" name="Google Shape;163;p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2018-12-24T10:40:00Z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y fmtid="{D5CDD505-2E9C-101B-9397-08002B2CF9AE}" pid="3" name="ICV">
    <vt:lpwstr>1909080F99574961B2A7F55A5ED0576B</vt:lpwstr>
  </property>
  <property fmtid="{D5CDD505-2E9C-101B-9397-08002B2CF9AE}" pid="4" name="KSOProductBuildVer">
    <vt:lpwstr>2057-11.2.0.11440</vt:lpwstr>
  </property>
</Properties>
</file>