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embeddedFontLst>
    <p:embeddedFont>
      <p:font typeface="Gill Sans"/>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45" roundtripDataSignature="AMtx7mixe29iwsGS/t2J66gtrYRz9QOU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CB40D0-74EF-42A9-B6FD-727AD2048DE3}">
  <a:tblStyle styleId="{B0CB40D0-74EF-42A9-B6FD-727AD2048DE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03E96115-7F5D-4B9A-8AC1-3F4EC2C1499F}"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5E7E6"/>
          </a:solidFill>
        </a:fill>
      </a:tcStyle>
    </a:wholeTbl>
    <a:band1H>
      <a:tcTxStyle/>
      <a:tcStyle>
        <a:fill>
          <a:solidFill>
            <a:srgbClr val="EBCCCA"/>
          </a:solidFill>
        </a:fill>
      </a:tcStyle>
    </a:band1H>
    <a:band2H>
      <a:tcTxStyle/>
    </a:band2H>
    <a:band1V>
      <a:tcTxStyle/>
      <a:tcStyle>
        <a:fill>
          <a:solidFill>
            <a:srgbClr val="EBCC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5B65104-DCC6-4A77-B247-C8508B9CCD1C}"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GillSans-bold.fntdata"/><Relationship Id="rId21" Type="http://schemas.openxmlformats.org/officeDocument/2006/relationships/slide" Target="slides/slide15.xml"/><Relationship Id="rId43" Type="http://schemas.openxmlformats.org/officeDocument/2006/relationships/font" Target="fonts/GillSans-regular.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88" name="Google Shape;8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71" name="Google Shape;1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80" name="Google Shape;1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89" name="Google Shape;18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98" name="Google Shape;19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08" name="Google Shape;20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17" name="Google Shape;2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26" name="Google Shape;22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35" name="Google Shape;23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44" name="Google Shape;24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54" name="Google Shape;25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63" name="Google Shape;26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75" name="Google Shape;27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84" name="Google Shape;28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94" name="Google Shape;29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05" name="Google Shape;30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15" name="Google Shape;31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26" name="Google Shape;32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35" name="Google Shape;33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47" name="Google Shape;34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57" name="Google Shape;35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66" name="Google Shape;36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76" name="Google Shape;37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86" name="Google Shape;38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96" name="Google Shape;39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406" name="Google Shape;40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417" name="Google Shape;41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426" name="Google Shape;42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43" name="Google Shape;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52" name="Google Shape;15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62" name="Google Shape;1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4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48"/>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2" name="Shape 22"/>
        <p:cNvGrpSpPr/>
        <p:nvPr/>
      </p:nvGrpSpPr>
      <p:grpSpPr>
        <a:xfrm>
          <a:off x="0" y="0"/>
          <a:ext cx="0" cy="0"/>
          <a:chOff x="0" y="0"/>
          <a:chExt cx="0" cy="0"/>
        </a:xfrm>
      </p:grpSpPr>
      <p:pic>
        <p:nvPicPr>
          <p:cNvPr id="23" name="Google Shape;23;p39"/>
          <p:cNvPicPr preferRelativeResize="0"/>
          <p:nvPr/>
        </p:nvPicPr>
        <p:blipFill rotWithShape="1">
          <a:blip r:embed="rId2">
            <a:alphaModFix/>
          </a:blip>
          <a:srcRect b="3794" l="0" r="0" t="0"/>
          <a:stretch/>
        </p:blipFill>
        <p:spPr>
          <a:xfrm>
            <a:off x="0" y="260350"/>
            <a:ext cx="12192000" cy="6597650"/>
          </a:xfrm>
          <a:prstGeom prst="rect">
            <a:avLst/>
          </a:prstGeom>
          <a:noFill/>
          <a:ln>
            <a:noFill/>
          </a:ln>
        </p:spPr>
      </p:pic>
      <p:sp>
        <p:nvSpPr>
          <p:cNvPr id="24" name="Google Shape;24;p39"/>
          <p:cNvSpPr txBox="1"/>
          <p:nvPr>
            <p:ph type="ctrTitle"/>
          </p:nvPr>
        </p:nvSpPr>
        <p:spPr>
          <a:xfrm>
            <a:off x="624417" y="620713"/>
            <a:ext cx="10943167" cy="10826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 type="subTitle"/>
          </p:nvPr>
        </p:nvSpPr>
        <p:spPr>
          <a:xfrm>
            <a:off x="626533" y="1843088"/>
            <a:ext cx="10949517" cy="981075"/>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6" name="Google Shape;26;p3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0"/>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2" name="Google Shape;32;p4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4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1"/>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1"/>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42"/>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2"/>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2"/>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2"/>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4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4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45"/>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5"/>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45"/>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4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46"/>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6"/>
          <p:cNvSpPr/>
          <p:nvPr>
            <p:ph idx="2" type="pic"/>
          </p:nvPr>
        </p:nvSpPr>
        <p:spPr>
          <a:xfrm>
            <a:off x="5183717" y="987425"/>
            <a:ext cx="6172200" cy="4873625"/>
          </a:xfrm>
          <a:prstGeom prst="rect">
            <a:avLst/>
          </a:prstGeom>
          <a:noFill/>
          <a:ln>
            <a:noFill/>
          </a:ln>
        </p:spPr>
      </p:sp>
      <p:sp>
        <p:nvSpPr>
          <p:cNvPr id="70" name="Google Shape;70;p46"/>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4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7"/>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3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37"/>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3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3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2684780" y="1470660"/>
            <a:ext cx="7125970" cy="3444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4000"/>
              <a:buFont typeface="Times New Roman"/>
              <a:buNone/>
            </a:pPr>
            <a:r>
              <a:rPr b="1" i="0" lang="en-US" sz="4000" u="none" cap="none" strike="noStrike">
                <a:solidFill>
                  <a:schemeClr val="dk1"/>
                </a:solidFill>
                <a:latin typeface="Times New Roman"/>
                <a:ea typeface="Times New Roman"/>
                <a:cs typeface="Times New Roman"/>
                <a:sym typeface="Times New Roman"/>
              </a:rPr>
              <a:t>Introduction of </a:t>
            </a:r>
            <a:endParaRPr b="1" i="0" sz="4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4000"/>
              <a:buFont typeface="Times New Roman"/>
              <a:buNone/>
            </a:pPr>
            <a:r>
              <a:rPr b="1" i="0" lang="en-US" sz="4000" u="none" cap="none" strike="noStrike">
                <a:solidFill>
                  <a:schemeClr val="dk1"/>
                </a:solidFill>
                <a:latin typeface="Times New Roman"/>
                <a:ea typeface="Times New Roman"/>
                <a:cs typeface="Times New Roman"/>
                <a:sym typeface="Times New Roman"/>
              </a:rPr>
              <a:t>Intelligent Agents</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4000"/>
              <a:buFont typeface="Arial"/>
              <a:buNone/>
            </a:pPr>
            <a:r>
              <a:t/>
            </a:r>
            <a:endParaRPr b="0" i="0" sz="4000" u="none" cap="none" strike="noStrike">
              <a:solidFill>
                <a:schemeClr val="dk1"/>
              </a:solidFill>
              <a:latin typeface="Times New Roman"/>
              <a:ea typeface="Times New Roman"/>
              <a:cs typeface="Times New Roman"/>
              <a:sym typeface="Times New Roman"/>
            </a:endParaRPr>
          </a:p>
        </p:txBody>
      </p:sp>
      <p:sp>
        <p:nvSpPr>
          <p:cNvPr id="91" name="Google Shape;91;p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174" name="Google Shape;174;p10"/>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2.2.1 PAGE</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175" name="Google Shape;175;p10"/>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PAGE</a:t>
            </a:r>
            <a:endParaRPr sz="2400">
              <a:solidFill>
                <a:srgbClr val="C56761"/>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Following four main factors to be considered</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342900" lvl="0" marL="342900" rtl="0" algn="l">
              <a:spcBef>
                <a:spcPts val="480"/>
              </a:spcBef>
              <a:spcAft>
                <a:spcPts val="0"/>
              </a:spcAft>
              <a:buClr>
                <a:srgbClr val="D62A2A"/>
              </a:buClr>
              <a:buSzPts val="2400"/>
              <a:buFont typeface="Times New Roman"/>
              <a:buChar char="•"/>
            </a:pPr>
            <a:r>
              <a:rPr b="1" lang="en-US" sz="2400">
                <a:solidFill>
                  <a:srgbClr val="D62A2A"/>
                </a:solidFill>
                <a:latin typeface="Times New Roman"/>
                <a:ea typeface="Times New Roman"/>
                <a:cs typeface="Times New Roman"/>
                <a:sym typeface="Times New Roman"/>
              </a:rPr>
              <a:t>P, Percepts: </a:t>
            </a:r>
            <a:r>
              <a:rPr lang="en-US" sz="2400">
                <a:solidFill>
                  <a:srgbClr val="D62A2A"/>
                </a:solidFill>
                <a:latin typeface="Times New Roman"/>
                <a:ea typeface="Times New Roman"/>
                <a:cs typeface="Times New Roman"/>
                <a:sym typeface="Times New Roman"/>
              </a:rPr>
              <a:t>The inputs to the AI system.</a:t>
            </a:r>
            <a:endParaRPr sz="2400">
              <a:solidFill>
                <a:srgbClr val="D62A2A"/>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solidFill>
                <a:srgbClr val="D62A2A"/>
              </a:solidFill>
              <a:latin typeface="Times New Roman"/>
              <a:ea typeface="Times New Roman"/>
              <a:cs typeface="Times New Roman"/>
              <a:sym typeface="Times New Roman"/>
            </a:endParaRPr>
          </a:p>
          <a:p>
            <a:pPr indent="-342900" lvl="0" marL="342900" rtl="0" algn="l">
              <a:spcBef>
                <a:spcPts val="480"/>
              </a:spcBef>
              <a:spcAft>
                <a:spcPts val="0"/>
              </a:spcAft>
              <a:buClr>
                <a:srgbClr val="D62A2A"/>
              </a:buClr>
              <a:buSzPts val="2400"/>
              <a:buFont typeface="Times New Roman"/>
              <a:buChar char="•"/>
            </a:pPr>
            <a:r>
              <a:rPr lang="en-US" sz="2400">
                <a:solidFill>
                  <a:srgbClr val="D62A2A"/>
                </a:solidFill>
                <a:latin typeface="Times New Roman"/>
                <a:ea typeface="Times New Roman"/>
                <a:cs typeface="Times New Roman"/>
                <a:sym typeface="Times New Roman"/>
              </a:rPr>
              <a:t>   </a:t>
            </a:r>
            <a:r>
              <a:rPr b="1" lang="en-US" sz="2400">
                <a:solidFill>
                  <a:srgbClr val="D62A2A"/>
                </a:solidFill>
                <a:latin typeface="Times New Roman"/>
                <a:ea typeface="Times New Roman"/>
                <a:cs typeface="Times New Roman"/>
                <a:sym typeface="Times New Roman"/>
              </a:rPr>
              <a:t>A, Actions: </a:t>
            </a:r>
            <a:r>
              <a:rPr lang="en-US" sz="2400">
                <a:solidFill>
                  <a:srgbClr val="D62A2A"/>
                </a:solidFill>
                <a:latin typeface="Times New Roman"/>
                <a:ea typeface="Times New Roman"/>
                <a:cs typeface="Times New Roman"/>
                <a:sym typeface="Times New Roman"/>
              </a:rPr>
              <a:t>The outputs of the AI system.</a:t>
            </a:r>
            <a:endParaRPr sz="2400">
              <a:solidFill>
                <a:srgbClr val="D62A2A"/>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solidFill>
                <a:srgbClr val="D62A2A"/>
              </a:solidFill>
              <a:latin typeface="Times New Roman"/>
              <a:ea typeface="Times New Roman"/>
              <a:cs typeface="Times New Roman"/>
              <a:sym typeface="Times New Roman"/>
            </a:endParaRPr>
          </a:p>
          <a:p>
            <a:pPr indent="-342900" lvl="0" marL="342900" rtl="0" algn="l">
              <a:spcBef>
                <a:spcPts val="480"/>
              </a:spcBef>
              <a:spcAft>
                <a:spcPts val="0"/>
              </a:spcAft>
              <a:buClr>
                <a:srgbClr val="D62A2A"/>
              </a:buClr>
              <a:buSzPts val="2400"/>
              <a:buFont typeface="Times New Roman"/>
              <a:buChar char="•"/>
            </a:pPr>
            <a:r>
              <a:rPr lang="en-US" sz="2400">
                <a:solidFill>
                  <a:srgbClr val="D62A2A"/>
                </a:solidFill>
                <a:latin typeface="Times New Roman"/>
                <a:ea typeface="Times New Roman"/>
                <a:cs typeface="Times New Roman"/>
                <a:sym typeface="Times New Roman"/>
              </a:rPr>
              <a:t>   </a:t>
            </a:r>
            <a:r>
              <a:rPr b="1" lang="en-US" sz="2400">
                <a:solidFill>
                  <a:srgbClr val="D62A2A"/>
                </a:solidFill>
                <a:latin typeface="Times New Roman"/>
                <a:ea typeface="Times New Roman"/>
                <a:cs typeface="Times New Roman"/>
                <a:sym typeface="Times New Roman"/>
              </a:rPr>
              <a:t>G, Goals: </a:t>
            </a:r>
            <a:r>
              <a:rPr lang="en-US" sz="2400">
                <a:solidFill>
                  <a:srgbClr val="D62A2A"/>
                </a:solidFill>
                <a:latin typeface="Times New Roman"/>
                <a:ea typeface="Times New Roman"/>
                <a:cs typeface="Times New Roman"/>
                <a:sym typeface="Times New Roman"/>
              </a:rPr>
              <a:t>What the agent is expected to achieve.</a:t>
            </a:r>
            <a:endParaRPr sz="2400">
              <a:solidFill>
                <a:srgbClr val="D62A2A"/>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solidFill>
                <a:srgbClr val="D62A2A"/>
              </a:solidFill>
              <a:latin typeface="Times New Roman"/>
              <a:ea typeface="Times New Roman"/>
              <a:cs typeface="Times New Roman"/>
              <a:sym typeface="Times New Roman"/>
            </a:endParaRPr>
          </a:p>
          <a:p>
            <a:pPr indent="-342900" lvl="0" marL="342900" rtl="0" algn="l">
              <a:spcBef>
                <a:spcPts val="480"/>
              </a:spcBef>
              <a:spcAft>
                <a:spcPts val="0"/>
              </a:spcAft>
              <a:buClr>
                <a:srgbClr val="D62A2A"/>
              </a:buClr>
              <a:buSzPts val="2400"/>
              <a:buFont typeface="Times New Roman"/>
              <a:buChar char="•"/>
            </a:pPr>
            <a:r>
              <a:rPr lang="en-US" sz="2400">
                <a:solidFill>
                  <a:srgbClr val="D62A2A"/>
                </a:solidFill>
                <a:latin typeface="Times New Roman"/>
                <a:ea typeface="Times New Roman"/>
                <a:cs typeface="Times New Roman"/>
                <a:sym typeface="Times New Roman"/>
              </a:rPr>
              <a:t>   </a:t>
            </a:r>
            <a:r>
              <a:rPr b="1" lang="en-US" sz="2400">
                <a:solidFill>
                  <a:srgbClr val="D62A2A"/>
                </a:solidFill>
                <a:latin typeface="Times New Roman"/>
                <a:ea typeface="Times New Roman"/>
                <a:cs typeface="Times New Roman"/>
                <a:sym typeface="Times New Roman"/>
              </a:rPr>
              <a:t>E, Environment: </a:t>
            </a:r>
            <a:r>
              <a:rPr lang="en-US" sz="2400">
                <a:solidFill>
                  <a:srgbClr val="D62A2A"/>
                </a:solidFill>
                <a:latin typeface="Times New Roman"/>
                <a:ea typeface="Times New Roman"/>
                <a:cs typeface="Times New Roman"/>
                <a:sym typeface="Times New Roman"/>
              </a:rPr>
              <a:t>What the agent is interacting with one</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176" name="Google Shape;176;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183" name="Google Shape;183;p11"/>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2.2.1 PAGE</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graphicFrame>
        <p:nvGraphicFramePr>
          <p:cNvPr id="184" name="Google Shape;184;p11"/>
          <p:cNvGraphicFramePr/>
          <p:nvPr/>
        </p:nvGraphicFramePr>
        <p:xfrm>
          <a:off x="3425687" y="3"/>
          <a:ext cx="3000000" cy="3000000"/>
        </p:xfrm>
        <a:graphic>
          <a:graphicData uri="http://schemas.openxmlformats.org/drawingml/2006/table">
            <a:tbl>
              <a:tblPr>
                <a:noFill/>
                <a:tableStyleId>{03E96115-7F5D-4B9A-8AC1-3F4EC2C1499F}</a:tableStyleId>
              </a:tblPr>
              <a:tblGrid>
                <a:gridCol w="1551350"/>
                <a:gridCol w="1730350"/>
                <a:gridCol w="1849700"/>
                <a:gridCol w="1670700"/>
                <a:gridCol w="1790025"/>
              </a:tblGrid>
              <a:tr h="353500">
                <a:tc>
                  <a:txBody>
                    <a:bodyPr/>
                    <a:lstStyle/>
                    <a:p>
                      <a:pPr indent="0" lvl="0" marL="50800" marR="0" rtl="0" algn="l">
                        <a:lnSpc>
                          <a:spcPct val="57250"/>
                        </a:lnSpc>
                        <a:spcBef>
                          <a:spcPts val="0"/>
                        </a:spcBef>
                        <a:spcAft>
                          <a:spcPts val="0"/>
                        </a:spcAft>
                        <a:buNone/>
                      </a:pPr>
                      <a:r>
                        <a:rPr b="1" lang="en-US" sz="2000">
                          <a:latin typeface="Times New Roman"/>
                          <a:ea typeface="Times New Roman"/>
                          <a:cs typeface="Times New Roman"/>
                          <a:sym typeface="Times New Roman"/>
                        </a:rPr>
                        <a:t>Agent type</a:t>
                      </a:r>
                      <a:endParaRPr b="1" sz="2000">
                        <a:latin typeface="Times New Roman"/>
                        <a:ea typeface="Times New Roman"/>
                        <a:cs typeface="Times New Roman"/>
                        <a:sym typeface="Times New Roman"/>
                      </a:endParaRPr>
                    </a:p>
                  </a:txBody>
                  <a:tcPr marT="45725" marB="45725" marR="91450" marL="91450" anchor="b"/>
                </a:tc>
                <a:tc>
                  <a:txBody>
                    <a:bodyPr/>
                    <a:lstStyle/>
                    <a:p>
                      <a:pPr indent="0" lvl="0" marL="88900" marR="0" rtl="0" algn="l">
                        <a:lnSpc>
                          <a:spcPct val="57250"/>
                        </a:lnSpc>
                        <a:spcBef>
                          <a:spcPts val="0"/>
                        </a:spcBef>
                        <a:spcAft>
                          <a:spcPts val="0"/>
                        </a:spcAft>
                        <a:buNone/>
                      </a:pPr>
                      <a:r>
                        <a:rPr b="1" lang="en-US" sz="2000">
                          <a:latin typeface="Times New Roman"/>
                          <a:ea typeface="Times New Roman"/>
                          <a:cs typeface="Times New Roman"/>
                          <a:sym typeface="Times New Roman"/>
                        </a:rPr>
                        <a:t>Percepts</a:t>
                      </a:r>
                      <a:endParaRPr b="1" sz="2000">
                        <a:latin typeface="Times New Roman"/>
                        <a:ea typeface="Times New Roman"/>
                        <a:cs typeface="Times New Roman"/>
                        <a:sym typeface="Times New Roman"/>
                      </a:endParaRPr>
                    </a:p>
                  </a:txBody>
                  <a:tcPr marT="45725" marB="45725" marR="91450" marL="91450" anchor="b"/>
                </a:tc>
                <a:tc>
                  <a:txBody>
                    <a:bodyPr/>
                    <a:lstStyle/>
                    <a:p>
                      <a:pPr indent="0" lvl="0" marL="76200" marR="0" rtl="0" algn="l">
                        <a:lnSpc>
                          <a:spcPct val="57250"/>
                        </a:lnSpc>
                        <a:spcBef>
                          <a:spcPts val="0"/>
                        </a:spcBef>
                        <a:spcAft>
                          <a:spcPts val="0"/>
                        </a:spcAft>
                        <a:buNone/>
                      </a:pPr>
                      <a:r>
                        <a:rPr b="1" lang="en-US" sz="2000">
                          <a:latin typeface="Times New Roman"/>
                          <a:ea typeface="Times New Roman"/>
                          <a:cs typeface="Times New Roman"/>
                          <a:sym typeface="Times New Roman"/>
                        </a:rPr>
                        <a:t>Actions</a:t>
                      </a:r>
                      <a:endParaRPr b="1" sz="2000">
                        <a:latin typeface="Times New Roman"/>
                        <a:ea typeface="Times New Roman"/>
                        <a:cs typeface="Times New Roman"/>
                        <a:sym typeface="Times New Roman"/>
                      </a:endParaRPr>
                    </a:p>
                  </a:txBody>
                  <a:tcPr marT="45725" marB="45725" marR="91450" marL="91450" anchor="b"/>
                </a:tc>
                <a:tc>
                  <a:txBody>
                    <a:bodyPr/>
                    <a:lstStyle/>
                    <a:p>
                      <a:pPr indent="0" lvl="0" marL="63500" marR="0" rtl="0" algn="l">
                        <a:lnSpc>
                          <a:spcPct val="57250"/>
                        </a:lnSpc>
                        <a:spcBef>
                          <a:spcPts val="0"/>
                        </a:spcBef>
                        <a:spcAft>
                          <a:spcPts val="0"/>
                        </a:spcAft>
                        <a:buNone/>
                      </a:pPr>
                      <a:r>
                        <a:rPr b="1" lang="en-US" sz="2000">
                          <a:latin typeface="Times New Roman"/>
                          <a:ea typeface="Times New Roman"/>
                          <a:cs typeface="Times New Roman"/>
                          <a:sym typeface="Times New Roman"/>
                        </a:rPr>
                        <a:t>Goals</a:t>
                      </a:r>
                      <a:endParaRPr b="1" sz="2000">
                        <a:latin typeface="Times New Roman"/>
                        <a:ea typeface="Times New Roman"/>
                        <a:cs typeface="Times New Roman"/>
                        <a:sym typeface="Times New Roman"/>
                      </a:endParaRPr>
                    </a:p>
                  </a:txBody>
                  <a:tcPr marT="45725" marB="45725" marR="91450" marL="91450" anchor="b"/>
                </a:tc>
                <a:tc>
                  <a:txBody>
                    <a:bodyPr/>
                    <a:lstStyle/>
                    <a:p>
                      <a:pPr indent="0" lvl="0" marL="101600" marR="0" rtl="0" algn="l">
                        <a:lnSpc>
                          <a:spcPct val="57250"/>
                        </a:lnSpc>
                        <a:spcBef>
                          <a:spcPts val="0"/>
                        </a:spcBef>
                        <a:spcAft>
                          <a:spcPts val="0"/>
                        </a:spcAft>
                        <a:buNone/>
                      </a:pPr>
                      <a:r>
                        <a:rPr b="1" lang="en-US" sz="2000">
                          <a:latin typeface="Times New Roman"/>
                          <a:ea typeface="Times New Roman"/>
                          <a:cs typeface="Times New Roman"/>
                          <a:sym typeface="Times New Roman"/>
                        </a:rPr>
                        <a:t>Environment</a:t>
                      </a:r>
                      <a:endParaRPr b="1" sz="2000">
                        <a:latin typeface="Times New Roman"/>
                        <a:ea typeface="Times New Roman"/>
                        <a:cs typeface="Times New Roman"/>
                        <a:sym typeface="Times New Roman"/>
                      </a:endParaRPr>
                    </a:p>
                  </a:txBody>
                  <a:tcPr marT="45725" marB="45725" marR="91450" marL="91450" anchor="b"/>
                </a:tc>
              </a:tr>
              <a:tr h="1118750">
                <a:tc>
                  <a:txBody>
                    <a:bodyPr/>
                    <a:lstStyle/>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Medical</a:t>
                      </a:r>
                      <a:endParaRPr sz="1800">
                        <a:latin typeface="Times New Roman"/>
                        <a:ea typeface="Times New Roman"/>
                        <a:cs typeface="Times New Roman"/>
                        <a:sym typeface="Times New Roman"/>
                      </a:endParaRPr>
                    </a:p>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diagnostic</a:t>
                      </a:r>
                      <a:endParaRPr sz="1800">
                        <a:latin typeface="Times New Roman"/>
                        <a:ea typeface="Times New Roman"/>
                        <a:cs typeface="Times New Roman"/>
                        <a:sym typeface="Times New Roman"/>
                      </a:endParaRPr>
                    </a:p>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system</a:t>
                      </a:r>
                      <a:endParaRPr sz="1800">
                        <a:latin typeface="Times New Roman"/>
                        <a:ea typeface="Times New Roman"/>
                        <a:cs typeface="Times New Roman"/>
                        <a:sym typeface="Times New Roman"/>
                      </a:endParaRPr>
                    </a:p>
                  </a:txBody>
                  <a:tcPr marT="45725" marB="45725" marR="91450" marL="91450" anchor="b"/>
                </a:tc>
                <a:tc>
                  <a:txBody>
                    <a:bodyPr/>
                    <a:lstStyle/>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Symptoms, test</a:t>
                      </a:r>
                      <a:endParaRPr sz="1800">
                        <a:latin typeface="Times New Roman"/>
                        <a:ea typeface="Times New Roman"/>
                        <a:cs typeface="Times New Roman"/>
                        <a:sym typeface="Times New Roman"/>
                      </a:endParaRPr>
                    </a:p>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results, patient’s</a:t>
                      </a:r>
                      <a:endParaRPr sz="1800">
                        <a:latin typeface="Times New Roman"/>
                        <a:ea typeface="Times New Roman"/>
                        <a:cs typeface="Times New Roman"/>
                        <a:sym typeface="Times New Roman"/>
                      </a:endParaRPr>
                    </a:p>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answers</a:t>
                      </a:r>
                      <a:endParaRPr sz="1800">
                        <a:latin typeface="Times New Roman"/>
                        <a:ea typeface="Times New Roman"/>
                        <a:cs typeface="Times New Roman"/>
                        <a:sym typeface="Times New Roman"/>
                      </a:endParaRPr>
                    </a:p>
                  </a:txBody>
                  <a:tcPr marT="45725" marB="45725" marR="91450" marL="91450" anchor="b"/>
                </a:tc>
                <a:tc>
                  <a:txBody>
                    <a:bodyPr/>
                    <a:lstStyle/>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Questions,</a:t>
                      </a:r>
                      <a:endParaRPr sz="1800">
                        <a:latin typeface="Times New Roman"/>
                        <a:ea typeface="Times New Roman"/>
                        <a:cs typeface="Times New Roman"/>
                        <a:sym typeface="Times New Roman"/>
                      </a:endParaRPr>
                    </a:p>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test requests,</a:t>
                      </a:r>
                      <a:endParaRPr sz="1800">
                        <a:latin typeface="Times New Roman"/>
                        <a:ea typeface="Times New Roman"/>
                        <a:cs typeface="Times New Roman"/>
                        <a:sym typeface="Times New Roman"/>
                      </a:endParaRPr>
                    </a:p>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treatments, referrals</a:t>
                      </a:r>
                      <a:endParaRPr sz="1800">
                        <a:latin typeface="Times New Roman"/>
                        <a:ea typeface="Times New Roman"/>
                        <a:cs typeface="Times New Roman"/>
                        <a:sym typeface="Times New Roman"/>
                      </a:endParaRPr>
                    </a:p>
                  </a:txBody>
                  <a:tcPr marT="45725" marB="45725" marR="91450" marL="91450" anchor="b"/>
                </a:tc>
                <a:tc>
                  <a:txBody>
                    <a:bodyPr/>
                    <a:lstStyle/>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Healthy patients,</a:t>
                      </a:r>
                      <a:endParaRPr sz="1800">
                        <a:latin typeface="Times New Roman"/>
                        <a:ea typeface="Times New Roman"/>
                        <a:cs typeface="Times New Roman"/>
                        <a:sym typeface="Times New Roman"/>
                      </a:endParaRPr>
                    </a:p>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minimise the</a:t>
                      </a:r>
                      <a:endParaRPr sz="1800">
                        <a:latin typeface="Times New Roman"/>
                        <a:ea typeface="Times New Roman"/>
                        <a:cs typeface="Times New Roman"/>
                        <a:sym typeface="Times New Roman"/>
                      </a:endParaRPr>
                    </a:p>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costs</a:t>
                      </a:r>
                      <a:endParaRPr sz="1800">
                        <a:latin typeface="Times New Roman"/>
                        <a:ea typeface="Times New Roman"/>
                        <a:cs typeface="Times New Roman"/>
                        <a:sym typeface="Times New Roman"/>
                      </a:endParaRPr>
                    </a:p>
                  </a:txBody>
                  <a:tcPr marT="45725" marB="45725" marR="91450" marL="91450" anchor="b"/>
                </a:tc>
                <a:tc>
                  <a:txBody>
                    <a:bodyPr/>
                    <a:lstStyle/>
                    <a:p>
                      <a:pPr indent="0" lvl="0" marL="127000" marR="0" rtl="0" algn="ctr">
                        <a:lnSpc>
                          <a:spcPct val="100000"/>
                        </a:lnSpc>
                        <a:spcBef>
                          <a:spcPts val="0"/>
                        </a:spcBef>
                        <a:spcAft>
                          <a:spcPts val="0"/>
                        </a:spcAft>
                        <a:buNone/>
                      </a:pPr>
                      <a:r>
                        <a:rPr lang="en-US" sz="1800">
                          <a:latin typeface="Times New Roman"/>
                          <a:ea typeface="Times New Roman"/>
                          <a:cs typeface="Times New Roman"/>
                          <a:sym typeface="Times New Roman"/>
                        </a:rPr>
                        <a:t>Patient, hospital,</a:t>
                      </a:r>
                      <a:endParaRPr sz="1800">
                        <a:latin typeface="Times New Roman"/>
                        <a:ea typeface="Times New Roman"/>
                        <a:cs typeface="Times New Roman"/>
                        <a:sym typeface="Times New Roman"/>
                      </a:endParaRPr>
                    </a:p>
                    <a:p>
                      <a:pPr indent="0" lvl="0" marL="127000" marR="0" rtl="0" algn="ctr">
                        <a:lnSpc>
                          <a:spcPct val="100000"/>
                        </a:lnSpc>
                        <a:spcBef>
                          <a:spcPts val="0"/>
                        </a:spcBef>
                        <a:spcAft>
                          <a:spcPts val="0"/>
                        </a:spcAft>
                        <a:buNone/>
                      </a:pPr>
                      <a:r>
                        <a:rPr lang="en-US" sz="1800">
                          <a:latin typeface="Times New Roman"/>
                          <a:ea typeface="Times New Roman"/>
                          <a:cs typeface="Times New Roman"/>
                          <a:sym typeface="Times New Roman"/>
                        </a:rPr>
                        <a:t>staff</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r>
              <a:tr h="1197350">
                <a:tc>
                  <a:txBody>
                    <a:bodyPr/>
                    <a:lstStyle/>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Satellite image</a:t>
                      </a:r>
                      <a:endParaRPr sz="1800">
                        <a:latin typeface="Times New Roman"/>
                        <a:ea typeface="Times New Roman"/>
                        <a:cs typeface="Times New Roman"/>
                        <a:sym typeface="Times New Roman"/>
                      </a:endParaRPr>
                    </a:p>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analysis system</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c>
                  <a:txBody>
                    <a:bodyPr/>
                    <a:lstStyle/>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Pixels of varying</a:t>
                      </a:r>
                      <a:endParaRPr sz="1800">
                        <a:latin typeface="Times New Roman"/>
                        <a:ea typeface="Times New Roman"/>
                        <a:cs typeface="Times New Roman"/>
                        <a:sym typeface="Times New Roman"/>
                      </a:endParaRPr>
                    </a:p>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intensity and</a:t>
                      </a:r>
                      <a:endParaRPr sz="1800">
                        <a:latin typeface="Times New Roman"/>
                        <a:ea typeface="Times New Roman"/>
                        <a:cs typeface="Times New Roman"/>
                        <a:sym typeface="Times New Roman"/>
                      </a:endParaRPr>
                    </a:p>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colour</a:t>
                      </a:r>
                      <a:endParaRPr sz="1800">
                        <a:latin typeface="Times New Roman"/>
                        <a:ea typeface="Times New Roman"/>
                        <a:cs typeface="Times New Roman"/>
                        <a:sym typeface="Times New Roman"/>
                      </a:endParaRPr>
                    </a:p>
                  </a:txBody>
                  <a:tcPr marT="45725" marB="45725" marR="91450" marL="91450" anchor="b"/>
                </a:tc>
                <a:tc>
                  <a:txBody>
                    <a:bodyPr/>
                    <a:lstStyle/>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Display a</a:t>
                      </a:r>
                      <a:endParaRPr sz="1800">
                        <a:latin typeface="Times New Roman"/>
                        <a:ea typeface="Times New Roman"/>
                        <a:cs typeface="Times New Roman"/>
                        <a:sym typeface="Times New Roman"/>
                      </a:endParaRPr>
                    </a:p>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categorisation of</a:t>
                      </a:r>
                      <a:endParaRPr sz="1800">
                        <a:latin typeface="Times New Roman"/>
                        <a:ea typeface="Times New Roman"/>
                        <a:cs typeface="Times New Roman"/>
                        <a:sym typeface="Times New Roman"/>
                      </a:endParaRPr>
                    </a:p>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the scene</a:t>
                      </a:r>
                      <a:endParaRPr sz="1800">
                        <a:latin typeface="Times New Roman"/>
                        <a:ea typeface="Times New Roman"/>
                        <a:cs typeface="Times New Roman"/>
                        <a:sym typeface="Times New Roman"/>
                      </a:endParaRPr>
                    </a:p>
                  </a:txBody>
                  <a:tcPr marT="45725" marB="45725" marR="91450" marL="91450" anchor="b"/>
                </a:tc>
                <a:tc>
                  <a:txBody>
                    <a:bodyPr/>
                    <a:lstStyle/>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Correct image</a:t>
                      </a:r>
                      <a:endParaRPr sz="1800">
                        <a:latin typeface="Times New Roman"/>
                        <a:ea typeface="Times New Roman"/>
                        <a:cs typeface="Times New Roman"/>
                        <a:sym typeface="Times New Roman"/>
                      </a:endParaRPr>
                    </a:p>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categorisation</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c>
                  <a:txBody>
                    <a:bodyPr/>
                    <a:lstStyle/>
                    <a:p>
                      <a:pPr indent="0" lvl="0" marL="127000" marR="0" rtl="0" algn="ctr">
                        <a:lnSpc>
                          <a:spcPct val="100000"/>
                        </a:lnSpc>
                        <a:spcBef>
                          <a:spcPts val="0"/>
                        </a:spcBef>
                        <a:spcAft>
                          <a:spcPts val="0"/>
                        </a:spcAft>
                        <a:buNone/>
                      </a:pPr>
                      <a:r>
                        <a:rPr lang="en-US" sz="1800">
                          <a:latin typeface="Times New Roman"/>
                          <a:ea typeface="Times New Roman"/>
                          <a:cs typeface="Times New Roman"/>
                          <a:sym typeface="Times New Roman"/>
                        </a:rPr>
                        <a:t>Images from</a:t>
                      </a:r>
                      <a:endParaRPr sz="1800">
                        <a:latin typeface="Times New Roman"/>
                        <a:ea typeface="Times New Roman"/>
                        <a:cs typeface="Times New Roman"/>
                        <a:sym typeface="Times New Roman"/>
                      </a:endParaRPr>
                    </a:p>
                    <a:p>
                      <a:pPr indent="0" lvl="0" marL="127000" marR="0" rtl="0" algn="ctr">
                        <a:lnSpc>
                          <a:spcPct val="100000"/>
                        </a:lnSpc>
                        <a:spcBef>
                          <a:spcPts val="0"/>
                        </a:spcBef>
                        <a:spcAft>
                          <a:spcPts val="0"/>
                        </a:spcAft>
                        <a:buNone/>
                      </a:pPr>
                      <a:r>
                        <a:rPr lang="en-US" sz="1800">
                          <a:latin typeface="Times New Roman"/>
                          <a:ea typeface="Times New Roman"/>
                          <a:cs typeface="Times New Roman"/>
                          <a:sym typeface="Times New Roman"/>
                        </a:rPr>
                        <a:t>orbiting satellite</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r>
              <a:tr h="1197350">
                <a:tc>
                  <a:txBody>
                    <a:bodyPr/>
                    <a:lstStyle/>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Part-picking</a:t>
                      </a:r>
                      <a:endParaRPr sz="1800">
                        <a:latin typeface="Times New Roman"/>
                        <a:ea typeface="Times New Roman"/>
                        <a:cs typeface="Times New Roman"/>
                        <a:sym typeface="Times New Roman"/>
                      </a:endParaRPr>
                    </a:p>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robot</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c>
                  <a:txBody>
                    <a:bodyPr/>
                    <a:lstStyle/>
                    <a:p>
                      <a:pPr indent="0" lvl="0" marL="114300" marR="0" rtl="0" algn="ct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Pixels of varying</a:t>
                      </a:r>
                      <a:endParaRPr sz="1800">
                        <a:solidFill>
                          <a:schemeClr val="dk1"/>
                        </a:solidFill>
                        <a:latin typeface="Times New Roman"/>
                        <a:ea typeface="Times New Roman"/>
                        <a:cs typeface="Times New Roman"/>
                        <a:sym typeface="Times New Roman"/>
                      </a:endParaRPr>
                    </a:p>
                    <a:p>
                      <a:pPr indent="0" lvl="0" marL="114300" marR="0" rtl="0" algn="ct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intensity and</a:t>
                      </a:r>
                      <a:endParaRPr sz="1800">
                        <a:solidFill>
                          <a:schemeClr val="dk1"/>
                        </a:solidFill>
                        <a:latin typeface="Times New Roman"/>
                        <a:ea typeface="Times New Roman"/>
                        <a:cs typeface="Times New Roman"/>
                        <a:sym typeface="Times New Roman"/>
                      </a:endParaRPr>
                    </a:p>
                    <a:p>
                      <a:pPr indent="0" lvl="0" marL="114300" marR="0" rtl="0" algn="ct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colour</a:t>
                      </a:r>
                      <a:endParaRPr sz="1800">
                        <a:solidFill>
                          <a:schemeClr val="dk1"/>
                        </a:solidFill>
                        <a:latin typeface="Times New Roman"/>
                        <a:ea typeface="Times New Roman"/>
                        <a:cs typeface="Times New Roman"/>
                        <a:sym typeface="Times New Roman"/>
                      </a:endParaRPr>
                    </a:p>
                  </a:txBody>
                  <a:tcPr marT="45725" marB="45725" marR="91450" marL="91450" anchor="b"/>
                </a:tc>
                <a:tc>
                  <a:txBody>
                    <a:bodyPr/>
                    <a:lstStyle/>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Pick up parts and</a:t>
                      </a:r>
                      <a:endParaRPr sz="1800">
                        <a:latin typeface="Times New Roman"/>
                        <a:ea typeface="Times New Roman"/>
                        <a:cs typeface="Times New Roman"/>
                        <a:sym typeface="Times New Roman"/>
                      </a:endParaRPr>
                    </a:p>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sort them into bins</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c>
                  <a:txBody>
                    <a:bodyPr/>
                    <a:lstStyle/>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Place parts into</a:t>
                      </a:r>
                      <a:endParaRPr sz="1800">
                        <a:latin typeface="Times New Roman"/>
                        <a:ea typeface="Times New Roman"/>
                        <a:cs typeface="Times New Roman"/>
                        <a:sym typeface="Times New Roman"/>
                      </a:endParaRPr>
                    </a:p>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correct bins</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c>
                  <a:txBody>
                    <a:bodyPr/>
                    <a:lstStyle/>
                    <a:p>
                      <a:pPr indent="0" lvl="0" marL="127000" marR="0" rtl="0" algn="ctr">
                        <a:lnSpc>
                          <a:spcPct val="100000"/>
                        </a:lnSpc>
                        <a:spcBef>
                          <a:spcPts val="0"/>
                        </a:spcBef>
                        <a:spcAft>
                          <a:spcPts val="0"/>
                        </a:spcAft>
                        <a:buNone/>
                      </a:pPr>
                      <a:r>
                        <a:rPr lang="en-US" sz="1800">
                          <a:latin typeface="Times New Roman"/>
                          <a:ea typeface="Times New Roman"/>
                          <a:cs typeface="Times New Roman"/>
                          <a:sym typeface="Times New Roman"/>
                        </a:rPr>
                        <a:t>Conveyor belt</a:t>
                      </a:r>
                      <a:endParaRPr sz="1800">
                        <a:latin typeface="Times New Roman"/>
                        <a:ea typeface="Times New Roman"/>
                        <a:cs typeface="Times New Roman"/>
                        <a:sym typeface="Times New Roman"/>
                      </a:endParaRPr>
                    </a:p>
                    <a:p>
                      <a:pPr indent="0" lvl="0" marL="127000" marR="0" rtl="0" algn="ctr">
                        <a:lnSpc>
                          <a:spcPct val="100000"/>
                        </a:lnSpc>
                        <a:spcBef>
                          <a:spcPts val="0"/>
                        </a:spcBef>
                        <a:spcAft>
                          <a:spcPts val="0"/>
                        </a:spcAft>
                        <a:buNone/>
                      </a:pPr>
                      <a:r>
                        <a:rPr lang="en-US" sz="1800">
                          <a:latin typeface="Times New Roman"/>
                          <a:ea typeface="Times New Roman"/>
                          <a:cs typeface="Times New Roman"/>
                          <a:sym typeface="Times New Roman"/>
                        </a:rPr>
                        <a:t>with parts, bins</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r>
              <a:tr h="1118750">
                <a:tc>
                  <a:txBody>
                    <a:bodyPr/>
                    <a:lstStyle/>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Refinery</a:t>
                      </a:r>
                      <a:endParaRPr sz="1800">
                        <a:latin typeface="Times New Roman"/>
                        <a:ea typeface="Times New Roman"/>
                        <a:cs typeface="Times New Roman"/>
                        <a:sym typeface="Times New Roman"/>
                      </a:endParaRPr>
                    </a:p>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controller</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c>
                  <a:txBody>
                    <a:bodyPr/>
                    <a:lstStyle/>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Temperature,</a:t>
                      </a:r>
                      <a:endParaRPr sz="1800">
                        <a:latin typeface="Times New Roman"/>
                        <a:ea typeface="Times New Roman"/>
                        <a:cs typeface="Times New Roman"/>
                        <a:sym typeface="Times New Roman"/>
                      </a:endParaRPr>
                    </a:p>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pressure and</a:t>
                      </a:r>
                      <a:endParaRPr sz="1800">
                        <a:latin typeface="Times New Roman"/>
                        <a:ea typeface="Times New Roman"/>
                        <a:cs typeface="Times New Roman"/>
                        <a:sym typeface="Times New Roman"/>
                      </a:endParaRPr>
                    </a:p>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chemical readings</a:t>
                      </a:r>
                      <a:endParaRPr sz="1800">
                        <a:latin typeface="Times New Roman"/>
                        <a:ea typeface="Times New Roman"/>
                        <a:cs typeface="Times New Roman"/>
                        <a:sym typeface="Times New Roman"/>
                      </a:endParaRPr>
                    </a:p>
                  </a:txBody>
                  <a:tcPr marT="45725" marB="45725" marR="91450" marL="91450" anchor="b"/>
                </a:tc>
                <a:tc>
                  <a:txBody>
                    <a:bodyPr/>
                    <a:lstStyle/>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Open and close</a:t>
                      </a:r>
                      <a:endParaRPr sz="1800">
                        <a:latin typeface="Times New Roman"/>
                        <a:ea typeface="Times New Roman"/>
                        <a:cs typeface="Times New Roman"/>
                        <a:sym typeface="Times New Roman"/>
                      </a:endParaRPr>
                    </a:p>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valves, adjust</a:t>
                      </a:r>
                      <a:endParaRPr sz="1800">
                        <a:latin typeface="Times New Roman"/>
                        <a:ea typeface="Times New Roman"/>
                        <a:cs typeface="Times New Roman"/>
                        <a:sym typeface="Times New Roman"/>
                      </a:endParaRPr>
                    </a:p>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temperature</a:t>
                      </a:r>
                      <a:endParaRPr sz="1800">
                        <a:latin typeface="Times New Roman"/>
                        <a:ea typeface="Times New Roman"/>
                        <a:cs typeface="Times New Roman"/>
                        <a:sym typeface="Times New Roman"/>
                      </a:endParaRPr>
                    </a:p>
                  </a:txBody>
                  <a:tcPr marT="45725" marB="45725" marR="91450" marL="91450" anchor="b"/>
                </a:tc>
                <a:tc>
                  <a:txBody>
                    <a:bodyPr/>
                    <a:lstStyle/>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Maximise purity,</a:t>
                      </a:r>
                      <a:endParaRPr sz="1800">
                        <a:latin typeface="Times New Roman"/>
                        <a:ea typeface="Times New Roman"/>
                        <a:cs typeface="Times New Roman"/>
                        <a:sym typeface="Times New Roman"/>
                      </a:endParaRPr>
                    </a:p>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yield, safety</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c>
                  <a:txBody>
                    <a:bodyPr/>
                    <a:lstStyle/>
                    <a:p>
                      <a:pPr indent="0" lvl="0" marL="127000" marR="0" rtl="0" algn="ctr">
                        <a:lnSpc>
                          <a:spcPct val="100000"/>
                        </a:lnSpc>
                        <a:spcBef>
                          <a:spcPts val="0"/>
                        </a:spcBef>
                        <a:spcAft>
                          <a:spcPts val="0"/>
                        </a:spcAft>
                        <a:buNone/>
                      </a:pPr>
                      <a:r>
                        <a:rPr lang="en-US" sz="1800">
                          <a:latin typeface="Times New Roman"/>
                          <a:ea typeface="Times New Roman"/>
                          <a:cs typeface="Times New Roman"/>
                          <a:sym typeface="Times New Roman"/>
                        </a:rPr>
                        <a:t>Refinery, staff</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r>
              <a:tr h="471675">
                <a:tc>
                  <a:txBody>
                    <a:bodyPr/>
                    <a:lstStyle/>
                    <a:p>
                      <a:pPr indent="0" lvl="0" marL="76200" marR="0" rtl="0" algn="ctr">
                        <a:lnSpc>
                          <a:spcPct val="100000"/>
                        </a:lnSpc>
                        <a:spcBef>
                          <a:spcPts val="0"/>
                        </a:spcBef>
                        <a:spcAft>
                          <a:spcPts val="0"/>
                        </a:spcAft>
                        <a:buNone/>
                      </a:pPr>
                      <a:r>
                        <a:rPr lang="en-US" sz="1800">
                          <a:latin typeface="Times New Roman"/>
                          <a:ea typeface="Times New Roman"/>
                          <a:cs typeface="Times New Roman"/>
                          <a:sym typeface="Times New Roman"/>
                        </a:rPr>
                        <a:t>Interactive</a:t>
                      </a:r>
                      <a:endParaRPr sz="1800">
                        <a:latin typeface="Times New Roman"/>
                        <a:ea typeface="Times New Roman"/>
                        <a:cs typeface="Times New Roman"/>
                        <a:sym typeface="Times New Roman"/>
                      </a:endParaRPr>
                    </a:p>
                  </a:txBody>
                  <a:tcPr marT="45725" marB="45725" marR="91450" marL="91450" anchor="b"/>
                </a:tc>
                <a:tc>
                  <a:txBody>
                    <a:bodyPr/>
                    <a:lstStyle/>
                    <a:p>
                      <a:pPr indent="0" lvl="0" marL="114300" marR="0" rtl="0" algn="ctr">
                        <a:lnSpc>
                          <a:spcPct val="100000"/>
                        </a:lnSpc>
                        <a:spcBef>
                          <a:spcPts val="0"/>
                        </a:spcBef>
                        <a:spcAft>
                          <a:spcPts val="0"/>
                        </a:spcAft>
                        <a:buNone/>
                      </a:pPr>
                      <a:r>
                        <a:rPr lang="en-US" sz="1800">
                          <a:latin typeface="Times New Roman"/>
                          <a:ea typeface="Times New Roman"/>
                          <a:cs typeface="Times New Roman"/>
                          <a:sym typeface="Times New Roman"/>
                        </a:rPr>
                        <a:t>Typed words</a:t>
                      </a:r>
                      <a:endParaRPr sz="1800">
                        <a:latin typeface="Times New Roman"/>
                        <a:ea typeface="Times New Roman"/>
                        <a:cs typeface="Times New Roman"/>
                        <a:sym typeface="Times New Roman"/>
                      </a:endParaRPr>
                    </a:p>
                  </a:txBody>
                  <a:tcPr marT="45725" marB="45725" marR="91450" marL="91450" anchor="b"/>
                </a:tc>
                <a:tc>
                  <a:txBody>
                    <a:bodyPr/>
                    <a:lstStyle/>
                    <a:p>
                      <a:pPr indent="0" lvl="0" marL="101600" marR="0" rtl="0" algn="ctr">
                        <a:lnSpc>
                          <a:spcPct val="100000"/>
                        </a:lnSpc>
                        <a:spcBef>
                          <a:spcPts val="0"/>
                        </a:spcBef>
                        <a:spcAft>
                          <a:spcPts val="0"/>
                        </a:spcAft>
                        <a:buNone/>
                      </a:pPr>
                      <a:r>
                        <a:rPr lang="en-US" sz="1800">
                          <a:latin typeface="Times New Roman"/>
                          <a:ea typeface="Times New Roman"/>
                          <a:cs typeface="Times New Roman"/>
                          <a:sym typeface="Times New Roman"/>
                        </a:rPr>
                        <a:t>Display exercises,</a:t>
                      </a:r>
                      <a:endParaRPr sz="1800">
                        <a:latin typeface="Times New Roman"/>
                        <a:ea typeface="Times New Roman"/>
                        <a:cs typeface="Times New Roman"/>
                        <a:sym typeface="Times New Roman"/>
                      </a:endParaRPr>
                    </a:p>
                  </a:txBody>
                  <a:tcPr marT="45725" marB="45725" marR="91450" marL="91450" anchor="b"/>
                </a:tc>
                <a:tc>
                  <a:txBody>
                    <a:bodyPr/>
                    <a:lstStyle/>
                    <a:p>
                      <a:pPr indent="0" lvl="0" marL="88900" marR="0" rtl="0" algn="ctr">
                        <a:lnSpc>
                          <a:spcPct val="100000"/>
                        </a:lnSpc>
                        <a:spcBef>
                          <a:spcPts val="0"/>
                        </a:spcBef>
                        <a:spcAft>
                          <a:spcPts val="0"/>
                        </a:spcAft>
                        <a:buNone/>
                      </a:pPr>
                      <a:r>
                        <a:rPr lang="en-US" sz="1800">
                          <a:latin typeface="Times New Roman"/>
                          <a:ea typeface="Times New Roman"/>
                          <a:cs typeface="Times New Roman"/>
                          <a:sym typeface="Times New Roman"/>
                        </a:rPr>
                        <a:t>Maximise</a:t>
                      </a:r>
                      <a:endParaRPr sz="1800">
                        <a:latin typeface="Times New Roman"/>
                        <a:ea typeface="Times New Roman"/>
                        <a:cs typeface="Times New Roman"/>
                        <a:sym typeface="Times New Roman"/>
                      </a:endParaRPr>
                    </a:p>
                  </a:txBody>
                  <a:tcPr marT="45725" marB="45725" marR="91450" marL="91450" anchor="b"/>
                </a:tc>
                <a:tc>
                  <a:txBody>
                    <a:bodyPr/>
                    <a:lstStyle/>
                    <a:p>
                      <a:pPr indent="0" lvl="0" marL="127000" marR="0" rtl="0" algn="ctr">
                        <a:lnSpc>
                          <a:spcPct val="100000"/>
                        </a:lnSpc>
                        <a:spcBef>
                          <a:spcPts val="0"/>
                        </a:spcBef>
                        <a:spcAft>
                          <a:spcPts val="0"/>
                        </a:spcAft>
                        <a:buNone/>
                      </a:pPr>
                      <a:r>
                        <a:rPr lang="en-US" sz="1800">
                          <a:latin typeface="Times New Roman"/>
                          <a:ea typeface="Times New Roman"/>
                          <a:cs typeface="Times New Roman"/>
                          <a:sym typeface="Times New Roman"/>
                        </a:rPr>
                        <a:t>Set of students,</a:t>
                      </a:r>
                      <a:endParaRPr sz="1800">
                        <a:latin typeface="Times New Roman"/>
                        <a:ea typeface="Times New Roman"/>
                        <a:cs typeface="Times New Roman"/>
                        <a:sym typeface="Times New Roman"/>
                      </a:endParaRPr>
                    </a:p>
                  </a:txBody>
                  <a:tcPr marT="45725" marB="45725" marR="91450" marL="91450" anchor="b"/>
                </a:tc>
              </a:tr>
              <a:tr h="471675">
                <a:tc>
                  <a:txBody>
                    <a:bodyPr/>
                    <a:lstStyle/>
                    <a:p>
                      <a:pPr indent="0" lvl="0" marL="76200" marR="0" rtl="0" algn="ctr">
                        <a:lnSpc>
                          <a:spcPct val="100000"/>
                        </a:lnSpc>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b"/>
                </a:tc>
                <a:tc>
                  <a:txBody>
                    <a:bodyPr/>
                    <a:lstStyle/>
                    <a:p>
                      <a:pPr indent="0" lvl="0" marL="101600" marR="0" rtl="0" algn="ctr">
                        <a:lnSpc>
                          <a:spcPct val="100000"/>
                        </a:lnSpc>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nchor="b"/>
                </a:tc>
                <a:tc>
                  <a:txBody>
                    <a:bodyPr/>
                    <a:lstStyle/>
                    <a:p>
                      <a:pPr indent="0" lvl="0" marL="88900" marR="0" rtl="0" algn="ctr">
                        <a:lnSpc>
                          <a:spcPct val="100000"/>
                        </a:lnSpc>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nchor="b"/>
                </a:tc>
                <a:tc>
                  <a:txBody>
                    <a:bodyPr/>
                    <a:lstStyle/>
                    <a:p>
                      <a:pPr indent="0" lvl="0" marL="127000" marR="0" rtl="0" algn="ctr">
                        <a:lnSpc>
                          <a:spcPct val="100000"/>
                        </a:lnSpc>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nchor="b"/>
                </a:tc>
              </a:tr>
            </a:tbl>
          </a:graphicData>
        </a:graphic>
      </p:graphicFrame>
      <p:sp>
        <p:nvSpPr>
          <p:cNvPr id="185" name="Google Shape;185;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192" name="Google Shape;192;p12"/>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2.2.2 Agent program</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193" name="Google Shape;193;p12"/>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Agent program</a:t>
            </a:r>
            <a:endParaRPr sz="2400">
              <a:solidFill>
                <a:srgbClr val="C56761"/>
              </a:solidFill>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skeleton of the IAs accept the percept’s from the environment and actions are generated.</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Firstly, although </a:t>
            </a:r>
            <a:r>
              <a:rPr i="1" lang="en-US" sz="2400">
                <a:latin typeface="Times New Roman"/>
                <a:ea typeface="Times New Roman"/>
                <a:cs typeface="Times New Roman"/>
                <a:sym typeface="Times New Roman"/>
              </a:rPr>
              <a:t>agent mapping</a:t>
            </a:r>
            <a:r>
              <a:rPr lang="en-US" sz="2400">
                <a:latin typeface="Times New Roman"/>
                <a:ea typeface="Times New Roman"/>
                <a:cs typeface="Times New Roman"/>
                <a:sym typeface="Times New Roman"/>
              </a:rPr>
              <a:t> is defined as the function from the percept sequence to actions, the agent mapping accepts only a single percept as its input</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Secondly, the measure of goal or performance is not the part of skeleton program,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performance measure is enforced externally to understand the behaviour of an agent</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is often possible to attain high performance without an explicit knowledge of measuring the performance.</a:t>
            </a:r>
            <a:endParaRPr sz="2400">
              <a:latin typeface="Times New Roman"/>
              <a:ea typeface="Times New Roman"/>
              <a:cs typeface="Times New Roman"/>
              <a:sym typeface="Times New Roman"/>
            </a:endParaRPr>
          </a:p>
          <a:p>
            <a:pPr indent="-177800" lvl="0" marL="34290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194" name="Google Shape;194;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01" name="Google Shape;201;p13"/>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2.2.2 Agent program</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02" name="Google Shape;202;p13"/>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Agent program</a:t>
            </a:r>
            <a:endParaRPr sz="2400">
              <a:solidFill>
                <a:srgbClr val="C56761"/>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On each invocation, the memory of the agent is updated to mirror the new percept, the best action selected and the fact that the action was taken is also stored inside the memory. The memory persists from one invocation to the next.</a:t>
            </a:r>
            <a:endParaRPr sz="24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203" name="Google Shape;203;p13"/>
          <p:cNvPicPr preferRelativeResize="0"/>
          <p:nvPr/>
        </p:nvPicPr>
        <p:blipFill rotWithShape="1">
          <a:blip r:embed="rId3">
            <a:alphaModFix/>
          </a:blip>
          <a:srcRect b="0" l="0" r="0" t="0"/>
          <a:stretch/>
        </p:blipFill>
        <p:spPr>
          <a:xfrm>
            <a:off x="3896140" y="2411878"/>
            <a:ext cx="7831571" cy="2723647"/>
          </a:xfrm>
          <a:prstGeom prst="rect">
            <a:avLst/>
          </a:prstGeom>
          <a:noFill/>
          <a:ln>
            <a:noFill/>
          </a:ln>
        </p:spPr>
      </p:pic>
      <p:sp>
        <p:nvSpPr>
          <p:cNvPr id="204" name="Google Shape;204;p1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11" name="Google Shape;211;p14"/>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2.2.3 Attributes of  Agents</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12" name="Google Shape;212;p14"/>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rgbClr val="D62A2A"/>
              </a:buClr>
              <a:buSzPct val="100000"/>
              <a:buFont typeface="Times New Roman"/>
              <a:buNone/>
            </a:pPr>
            <a:r>
              <a:rPr lang="en-US" sz="2600">
                <a:solidFill>
                  <a:srgbClr val="D62A2A"/>
                </a:solidFill>
                <a:latin typeface="Times New Roman"/>
                <a:ea typeface="Times New Roman"/>
                <a:cs typeface="Times New Roman"/>
                <a:sym typeface="Times New Roman"/>
              </a:rPr>
              <a:t>Attributes of agent</a:t>
            </a:r>
            <a:endParaRPr sz="2600">
              <a:solidFill>
                <a:srgbClr val="D62A2A"/>
              </a:solidFill>
              <a:latin typeface="Times New Roman"/>
              <a:ea typeface="Times New Roman"/>
              <a:cs typeface="Times New Roman"/>
              <a:sym typeface="Times New Roman"/>
            </a:endParaRPr>
          </a:p>
          <a:p>
            <a:pPr indent="0" lvl="0" marL="0" rtl="0" algn="l">
              <a:spcBef>
                <a:spcPts val="481"/>
              </a:spcBef>
              <a:spcAft>
                <a:spcPts val="0"/>
              </a:spcAft>
              <a:buClr>
                <a:srgbClr val="D62A2A"/>
              </a:buClr>
              <a:buSzPct val="100000"/>
              <a:buFont typeface="Times New Roman"/>
              <a:buNone/>
            </a:pPr>
            <a:r>
              <a:rPr b="1" lang="en-US" sz="2600">
                <a:solidFill>
                  <a:srgbClr val="D62A2A"/>
                </a:solidFill>
                <a:latin typeface="Times New Roman"/>
                <a:ea typeface="Times New Roman"/>
                <a:cs typeface="Times New Roman"/>
                <a:sym typeface="Times New Roman"/>
              </a:rPr>
              <a:t>Autonomy: </a:t>
            </a:r>
            <a:r>
              <a:rPr lang="en-US" sz="2600">
                <a:latin typeface="Times New Roman"/>
                <a:ea typeface="Times New Roman"/>
                <a:cs typeface="Times New Roman"/>
                <a:sym typeface="Times New Roman"/>
              </a:rPr>
              <a:t>Agent work without the direct interference of the people or others and have some kind of</a:t>
            </a:r>
            <a:r>
              <a:rPr b="1"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control over their action and the internal state.</a:t>
            </a:r>
            <a:r>
              <a:rPr b="1"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indent="0" lvl="0" marL="0" rtl="0" algn="l">
              <a:spcBef>
                <a:spcPts val="481"/>
              </a:spcBef>
              <a:spcAft>
                <a:spcPts val="0"/>
              </a:spcAft>
              <a:buClr>
                <a:srgbClr val="D62A2A"/>
              </a:buClr>
              <a:buSzPct val="100000"/>
              <a:buFont typeface="Times New Roman"/>
              <a:buNone/>
            </a:pPr>
            <a:r>
              <a:rPr b="1" lang="en-US" sz="2600">
                <a:solidFill>
                  <a:srgbClr val="D62A2A"/>
                </a:solidFill>
                <a:latin typeface="Times New Roman"/>
                <a:ea typeface="Times New Roman"/>
                <a:cs typeface="Times New Roman"/>
                <a:sym typeface="Times New Roman"/>
              </a:rPr>
              <a:t>Social ability: </a:t>
            </a:r>
            <a:r>
              <a:rPr lang="en-US" sz="2600">
                <a:latin typeface="Times New Roman"/>
                <a:ea typeface="Times New Roman"/>
                <a:cs typeface="Times New Roman"/>
                <a:sym typeface="Times New Roman"/>
              </a:rPr>
              <a:t>Agent’s interface with different agents and human by the means or specific likeness of</a:t>
            </a:r>
            <a:r>
              <a:rPr b="1"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agent communication language.</a:t>
            </a:r>
            <a:endParaRPr sz="2600">
              <a:latin typeface="Times New Roman"/>
              <a:ea typeface="Times New Roman"/>
              <a:cs typeface="Times New Roman"/>
              <a:sym typeface="Times New Roman"/>
            </a:endParaRPr>
          </a:p>
          <a:p>
            <a:pPr indent="0" lvl="0" marL="0" rtl="0" algn="l">
              <a:spcBef>
                <a:spcPts val="481"/>
              </a:spcBef>
              <a:spcAft>
                <a:spcPts val="0"/>
              </a:spcAft>
              <a:buClr>
                <a:schemeClr val="dk1"/>
              </a:buClr>
              <a:buSzPct val="100000"/>
              <a:buFont typeface="Times New Roman"/>
              <a:buNone/>
            </a:pPr>
            <a:r>
              <a:rPr b="1" lang="en-US" sz="2600">
                <a:latin typeface="Times New Roman"/>
                <a:ea typeface="Times New Roman"/>
                <a:cs typeface="Times New Roman"/>
                <a:sym typeface="Times New Roman"/>
              </a:rPr>
              <a:t> </a:t>
            </a:r>
            <a:r>
              <a:rPr b="1" lang="en-US" sz="2600">
                <a:solidFill>
                  <a:srgbClr val="D62A2A"/>
                </a:solidFill>
                <a:latin typeface="Times New Roman"/>
                <a:ea typeface="Times New Roman"/>
                <a:cs typeface="Times New Roman"/>
                <a:sym typeface="Times New Roman"/>
              </a:rPr>
              <a:t>Reactivity: </a:t>
            </a:r>
            <a:r>
              <a:rPr lang="en-US" sz="2600">
                <a:latin typeface="Times New Roman"/>
                <a:ea typeface="Times New Roman"/>
                <a:cs typeface="Times New Roman"/>
                <a:sym typeface="Times New Roman"/>
              </a:rPr>
              <a:t>Agents perceive their condition which might include the physical world, client by the</a:t>
            </a:r>
            <a:r>
              <a:rPr b="1"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means of graphical user interface, an accumulation of agent.</a:t>
            </a:r>
            <a:r>
              <a:rPr b="1"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indent="0" lvl="0" marL="0" rtl="0" algn="l">
              <a:spcBef>
                <a:spcPts val="481"/>
              </a:spcBef>
              <a:spcAft>
                <a:spcPts val="0"/>
              </a:spcAft>
              <a:buClr>
                <a:srgbClr val="D62A2A"/>
              </a:buClr>
              <a:buSzPct val="100000"/>
              <a:buFont typeface="Times New Roman"/>
              <a:buNone/>
            </a:pPr>
            <a:r>
              <a:rPr b="1" lang="en-US" sz="2600">
                <a:solidFill>
                  <a:srgbClr val="D62A2A"/>
                </a:solidFill>
                <a:latin typeface="Times New Roman"/>
                <a:ea typeface="Times New Roman"/>
                <a:cs typeface="Times New Roman"/>
                <a:sym typeface="Times New Roman"/>
              </a:rPr>
              <a:t>Proactively: </a:t>
            </a:r>
            <a:r>
              <a:rPr lang="en-US" sz="2600">
                <a:latin typeface="Times New Roman"/>
                <a:ea typeface="Times New Roman"/>
                <a:cs typeface="Times New Roman"/>
                <a:sym typeface="Times New Roman"/>
              </a:rPr>
              <a:t>Agents do not simply act in response to their environment; but these are able to exhibit</a:t>
            </a:r>
            <a:r>
              <a:rPr b="1"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goal–director behavior by taking initiative.</a:t>
            </a:r>
            <a:endParaRPr sz="2600">
              <a:latin typeface="Times New Roman"/>
              <a:ea typeface="Times New Roman"/>
              <a:cs typeface="Times New Roman"/>
              <a:sym typeface="Times New Roman"/>
            </a:endParaRPr>
          </a:p>
          <a:p>
            <a:pPr indent="0" lvl="0" marL="0" rtl="0" algn="l">
              <a:spcBef>
                <a:spcPts val="481"/>
              </a:spcBef>
              <a:spcAft>
                <a:spcPts val="0"/>
              </a:spcAft>
              <a:buClr>
                <a:schemeClr val="dk1"/>
              </a:buClr>
              <a:buSzPct val="100000"/>
              <a:buFont typeface="Times New Roman"/>
              <a:buNone/>
            </a:pPr>
            <a:r>
              <a:rPr b="1" lang="en-US" sz="2600">
                <a:latin typeface="Times New Roman"/>
                <a:ea typeface="Times New Roman"/>
                <a:cs typeface="Times New Roman"/>
                <a:sym typeface="Times New Roman"/>
              </a:rPr>
              <a:t> </a:t>
            </a:r>
            <a:r>
              <a:rPr b="1" lang="en-US" sz="2600">
                <a:solidFill>
                  <a:srgbClr val="D62A2A"/>
                </a:solidFill>
                <a:latin typeface="Times New Roman"/>
                <a:ea typeface="Times New Roman"/>
                <a:cs typeface="Times New Roman"/>
                <a:sym typeface="Times New Roman"/>
              </a:rPr>
              <a:t>Goal orienteer: </a:t>
            </a:r>
            <a:r>
              <a:rPr lang="en-US" sz="2600">
                <a:latin typeface="Times New Roman"/>
                <a:ea typeface="Times New Roman"/>
                <a:cs typeface="Times New Roman"/>
                <a:sym typeface="Times New Roman"/>
              </a:rPr>
              <a:t>An agent is efficient of handling complex high-level tasks. The decision for how such</a:t>
            </a:r>
            <a:r>
              <a:rPr b="1"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a task is best split into smaller subtasks, and in which order and manner these subtasks should be composed by the agents itself.</a:t>
            </a:r>
            <a:endParaRPr sz="2600">
              <a:latin typeface="Times New Roman"/>
              <a:ea typeface="Times New Roman"/>
              <a:cs typeface="Times New Roman"/>
              <a:sym typeface="Times New Roman"/>
            </a:endParaRPr>
          </a:p>
          <a:p>
            <a:pPr indent="0" lvl="0" marL="0" rtl="0" algn="l">
              <a:spcBef>
                <a:spcPts val="481"/>
              </a:spcBef>
              <a:spcAft>
                <a:spcPts val="0"/>
              </a:spcAft>
              <a:buClr>
                <a:schemeClr val="dk1"/>
              </a:buClr>
              <a:buSzPct val="100000"/>
              <a:buFont typeface="Times New Roman"/>
              <a:buNone/>
            </a:pPr>
            <a:r>
              <a:rPr b="1"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indent="0" lvl="0" marL="0" rtl="0" algn="l">
              <a:spcBef>
                <a:spcPts val="481"/>
              </a:spcBef>
              <a:spcAft>
                <a:spcPts val="0"/>
              </a:spcAft>
              <a:buClr>
                <a:schemeClr val="dk1"/>
              </a:buClr>
              <a:buSzPct val="100000"/>
              <a:buFont typeface="Arial"/>
              <a:buNone/>
            </a:pPr>
            <a:r>
              <a:t/>
            </a:r>
            <a:endParaRPr sz="2600">
              <a:latin typeface="Times New Roman"/>
              <a:ea typeface="Times New Roman"/>
              <a:cs typeface="Times New Roman"/>
              <a:sym typeface="Times New Roman"/>
            </a:endParaRPr>
          </a:p>
        </p:txBody>
      </p:sp>
      <p:sp>
        <p:nvSpPr>
          <p:cNvPr id="213" name="Google Shape;213;p1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20" name="Google Shape;220;p15"/>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2.3 Rationality</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2.3.1 Rational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21" name="Google Shape;221;p15"/>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rgbClr val="C56761"/>
              </a:buClr>
              <a:buSzPts val="2400"/>
              <a:buFont typeface="Times New Roman"/>
              <a:buNone/>
            </a:pPr>
            <a:r>
              <a:rPr i="1" lang="en-US" sz="2400">
                <a:solidFill>
                  <a:srgbClr val="C56761"/>
                </a:solidFill>
                <a:latin typeface="Times New Roman"/>
                <a:ea typeface="Times New Roman"/>
                <a:cs typeface="Times New Roman"/>
                <a:sym typeface="Times New Roman"/>
              </a:rPr>
              <a:t>Rationality</a:t>
            </a:r>
            <a:endParaRPr i="1" sz="2400">
              <a:solidFill>
                <a:srgbClr val="C56761"/>
              </a:solidFill>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i="1" lang="en-US" sz="2400">
                <a:latin typeface="Times New Roman"/>
                <a:ea typeface="Times New Roman"/>
                <a:cs typeface="Times New Roman"/>
                <a:sym typeface="Times New Roman"/>
              </a:rPr>
              <a:t>Rationality </a:t>
            </a:r>
            <a:r>
              <a:rPr lang="en-US" sz="2400">
                <a:latin typeface="Times New Roman"/>
                <a:ea typeface="Times New Roman"/>
                <a:cs typeface="Times New Roman"/>
                <a:sym typeface="Times New Roman"/>
              </a:rPr>
              <a:t>is defined as the only status of being sensible and with great judgmental feeling.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Rationality</a:t>
            </a:r>
            <a:r>
              <a:rPr i="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is only related to the expected activities or actions and this results relying on what the IA has viewed.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Performing activities with the point of obtaining the valuable data is said to be a critical piece of rationality.</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ctr">
              <a:spcBef>
                <a:spcPts val="48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Rational Agent</a:t>
            </a:r>
            <a:endParaRPr sz="2400">
              <a:solidFill>
                <a:srgbClr val="C56761"/>
              </a:solidFill>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right action is always performed by a rational agent, where the right action is equivalent to the action that causes the agent to be most successful in the given percept sequence.</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problem the agent solves is characterised by the performance measure, environment, actuators and sensors (</a:t>
            </a:r>
            <a:r>
              <a:rPr i="1" lang="en-US" sz="2400">
                <a:latin typeface="Times New Roman"/>
                <a:ea typeface="Times New Roman"/>
                <a:cs typeface="Times New Roman"/>
                <a:sym typeface="Times New Roman"/>
              </a:rPr>
              <a:t>PEAS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just">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222" name="Google Shape;222;p1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29" name="Google Shape;229;p16"/>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2.3.1 Rational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30" name="Google Shape;230;p16"/>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Rational agent</a:t>
            </a:r>
            <a:endParaRPr sz="2400">
              <a:solidFill>
                <a:srgbClr val="C56761"/>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Rationality of an agent depends on mainly on the following four parameters: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degree of success that is determined by the performance measures.</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percept sequence of the agent that have been perceived till date.</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Prior knowledge of the environment that is gained by an agent till date.</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actions that the agent might perform in the environment.</a:t>
            </a:r>
            <a:endParaRPr sz="24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231" name="Google Shape;231;p1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38" name="Google Shape;238;p17"/>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2.3.2 Ideal rational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2.3.3 Autonomy</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39" name="Google Shape;239;p17"/>
          <p:cNvSpPr txBox="1"/>
          <p:nvPr>
            <p:ph idx="1" type="body"/>
          </p:nvPr>
        </p:nvSpPr>
        <p:spPr>
          <a:xfrm>
            <a:off x="3458817" y="344557"/>
            <a:ext cx="7752522" cy="6254338"/>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Ideal rational agent</a:t>
            </a:r>
            <a:endParaRPr sz="2400">
              <a:solidFill>
                <a:srgbClr val="C5676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An ideal rational agent is the one, which is competent enough of performing expected actions to expand its performance measure, on the basis of the following:</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 Its percept sequence.</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Its built-in knowledge base.</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ctr">
              <a:spcBef>
                <a:spcPts val="48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Autonomy</a:t>
            </a:r>
            <a:endParaRPr sz="2400">
              <a:solidFill>
                <a:srgbClr val="C56761"/>
              </a:solidFill>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If the behaviour of the system is determined by its own experience, the system is known as </a:t>
            </a:r>
            <a:r>
              <a:rPr i="1" lang="en-US" sz="2400">
                <a:latin typeface="Times New Roman"/>
                <a:ea typeface="Times New Roman"/>
                <a:cs typeface="Times New Roman"/>
                <a:sym typeface="Times New Roman"/>
              </a:rPr>
              <a:t>autonomous</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When the agent has very less experience, it will be required to act in a random manner unless some assistance is provided either by the designer or the programmer.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 actual autonomous IAs would be able to successfully and efficiently show all types of the environ-ments, given sufficient time to adapt. </a:t>
            </a:r>
            <a:endParaRPr sz="2400">
              <a:latin typeface="Times New Roman"/>
              <a:ea typeface="Times New Roman"/>
              <a:cs typeface="Times New Roman"/>
              <a:sym typeface="Times New Roman"/>
            </a:endParaRPr>
          </a:p>
          <a:p>
            <a:pPr indent="0" lvl="0" marL="0" rtl="0" algn="just">
              <a:spcBef>
                <a:spcPts val="640"/>
              </a:spcBef>
              <a:spcAft>
                <a:spcPts val="0"/>
              </a:spcAft>
              <a:buClr>
                <a:schemeClr val="dk1"/>
              </a:buClr>
              <a:buSzPts val="3200"/>
              <a:buFont typeface="Arial"/>
              <a:buNone/>
            </a:pPr>
            <a:r>
              <a:t/>
            </a:r>
            <a:endParaRPr/>
          </a:p>
          <a:p>
            <a:pPr indent="-139700" lvl="0" marL="342900" rtl="0" algn="just">
              <a:spcBef>
                <a:spcPts val="640"/>
              </a:spcBef>
              <a:spcAft>
                <a:spcPts val="0"/>
              </a:spcAft>
              <a:buClr>
                <a:schemeClr val="dk1"/>
              </a:buClr>
              <a:buSzPts val="3200"/>
              <a:buFont typeface="Arial"/>
              <a:buNone/>
            </a:pPr>
            <a:r>
              <a:t/>
            </a:r>
            <a:endParaRPr/>
          </a:p>
          <a:p>
            <a:pPr indent="0" lvl="0" marL="0" rtl="0" algn="just">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240" name="Google Shape;240;p1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47" name="Google Shape;247;p18"/>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48" name="Google Shape;248;p18"/>
          <p:cNvSpPr txBox="1"/>
          <p:nvPr>
            <p:ph type="title"/>
          </p:nvPr>
        </p:nvSpPr>
        <p:spPr>
          <a:xfrm>
            <a:off x="3591338" y="365125"/>
            <a:ext cx="7762461" cy="98659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C56761"/>
                </a:solidFill>
                <a:latin typeface="Times New Roman"/>
                <a:ea typeface="Times New Roman"/>
                <a:cs typeface="Times New Roman"/>
                <a:sym typeface="Times New Roman"/>
              </a:rPr>
              <a:t>Types of agents </a:t>
            </a:r>
            <a:endParaRPr sz="2400">
              <a:solidFill>
                <a:srgbClr val="C56761"/>
              </a:solidFill>
              <a:latin typeface="Times New Roman"/>
              <a:ea typeface="Times New Roman"/>
              <a:cs typeface="Times New Roman"/>
              <a:sym typeface="Times New Roman"/>
            </a:endParaRPr>
          </a:p>
        </p:txBody>
      </p:sp>
      <p:sp>
        <p:nvSpPr>
          <p:cNvPr id="249" name="Google Shape;249;p18"/>
          <p:cNvSpPr txBox="1"/>
          <p:nvPr>
            <p:ph idx="1" type="body"/>
          </p:nvPr>
        </p:nvSpPr>
        <p:spPr>
          <a:xfrm>
            <a:off x="3710608" y="1219200"/>
            <a:ext cx="7643191" cy="49577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Simple reflex agent</a:t>
            </a:r>
            <a:endParaRPr sz="2400">
              <a:latin typeface="Times New Roman"/>
              <a:ea typeface="Times New Roman"/>
              <a:cs typeface="Times New Roman"/>
              <a:sym typeface="Times New Roman"/>
            </a:endParaRPr>
          </a:p>
          <a:p>
            <a:pPr indent="-514350" lvl="0" marL="514350" rtl="0" algn="l">
              <a:spcBef>
                <a:spcPts val="48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Model based agent</a:t>
            </a:r>
            <a:endParaRPr sz="2400">
              <a:latin typeface="Times New Roman"/>
              <a:ea typeface="Times New Roman"/>
              <a:cs typeface="Times New Roman"/>
              <a:sym typeface="Times New Roman"/>
            </a:endParaRPr>
          </a:p>
          <a:p>
            <a:pPr indent="-514350" lvl="0" marL="514350" rtl="0" algn="l">
              <a:spcBef>
                <a:spcPts val="48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Goal based agent</a:t>
            </a:r>
            <a:endParaRPr sz="2400">
              <a:latin typeface="Times New Roman"/>
              <a:ea typeface="Times New Roman"/>
              <a:cs typeface="Times New Roman"/>
              <a:sym typeface="Times New Roman"/>
            </a:endParaRPr>
          </a:p>
          <a:p>
            <a:pPr indent="-514350" lvl="0" marL="514350" rtl="0" algn="l">
              <a:spcBef>
                <a:spcPts val="48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Utility based agent</a:t>
            </a:r>
            <a:endParaRPr sz="2400">
              <a:latin typeface="Times New Roman"/>
              <a:ea typeface="Times New Roman"/>
              <a:cs typeface="Times New Roman"/>
              <a:sym typeface="Times New Roman"/>
            </a:endParaRPr>
          </a:p>
          <a:p>
            <a:pPr indent="-514350" lvl="0" marL="514350" rtl="0" algn="l">
              <a:spcBef>
                <a:spcPts val="48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Learning agent</a:t>
            </a:r>
            <a:endParaRPr sz="2400">
              <a:latin typeface="Times New Roman"/>
              <a:ea typeface="Times New Roman"/>
              <a:cs typeface="Times New Roman"/>
              <a:sym typeface="Times New Roman"/>
            </a:endParaRPr>
          </a:p>
          <a:p>
            <a:pPr indent="-311150" lvl="0" marL="514350" rtl="0" algn="l">
              <a:spcBef>
                <a:spcPts val="640"/>
              </a:spcBef>
              <a:spcAft>
                <a:spcPts val="0"/>
              </a:spcAft>
              <a:buClr>
                <a:schemeClr val="dk1"/>
              </a:buClr>
              <a:buSzPts val="3200"/>
              <a:buFont typeface="Arial"/>
              <a:buNone/>
            </a:pPr>
            <a:r>
              <a:t/>
            </a:r>
            <a:endParaRPr/>
          </a:p>
        </p:txBody>
      </p:sp>
      <p:sp>
        <p:nvSpPr>
          <p:cNvPr id="250" name="Google Shape;250;p1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57" name="Google Shape;257;p19"/>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58" name="Google Shape;258;p19"/>
          <p:cNvSpPr txBox="1"/>
          <p:nvPr>
            <p:ph idx="1" type="body"/>
          </p:nvPr>
        </p:nvSpPr>
        <p:spPr>
          <a:xfrm>
            <a:off x="3896140" y="371061"/>
            <a:ext cx="7457660" cy="629478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Clr>
                <a:srgbClr val="D62A2A"/>
              </a:buClr>
              <a:buSzPct val="100000"/>
              <a:buFont typeface="Times New Roman"/>
              <a:buNone/>
            </a:pPr>
            <a:r>
              <a:rPr b="1" lang="en-US">
                <a:solidFill>
                  <a:srgbClr val="D62A2A"/>
                </a:solidFill>
                <a:latin typeface="Times New Roman"/>
                <a:ea typeface="Times New Roman"/>
                <a:cs typeface="Times New Roman"/>
                <a:sym typeface="Times New Roman"/>
              </a:rPr>
              <a:t> Types of agent</a:t>
            </a:r>
            <a:endParaRPr>
              <a:solidFill>
                <a:srgbClr val="D62A2A"/>
              </a:solidFill>
              <a:latin typeface="Times New Roman"/>
              <a:ea typeface="Times New Roman"/>
              <a:cs typeface="Times New Roman"/>
              <a:sym typeface="Times New Roman"/>
            </a:endParaRPr>
          </a:p>
          <a:p>
            <a:pPr indent="0" lvl="0" marL="0" rtl="0" algn="ctr">
              <a:spcBef>
                <a:spcPts val="544"/>
              </a:spcBef>
              <a:spcAft>
                <a:spcPts val="0"/>
              </a:spcAft>
              <a:buClr>
                <a:srgbClr val="D62A2A"/>
              </a:buClr>
              <a:buSzPct val="100000"/>
              <a:buFont typeface="Times New Roman"/>
              <a:buNone/>
            </a:pPr>
            <a:r>
              <a:rPr b="1" lang="en-US">
                <a:solidFill>
                  <a:srgbClr val="D62A2A"/>
                </a:solidFill>
                <a:latin typeface="Times New Roman"/>
                <a:ea typeface="Times New Roman"/>
                <a:cs typeface="Times New Roman"/>
                <a:sym typeface="Times New Roman"/>
              </a:rPr>
              <a:t>1. Simple reflex agent</a:t>
            </a:r>
            <a:endParaRPr b="1">
              <a:solidFill>
                <a:srgbClr val="D62A2A"/>
              </a:solidFill>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Simple reflex agent is said to be the simplest kind of agent. </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These agents select an action based on the current percept ignoring the rest of the percept history.</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 These percept to action mapping which is known as </a:t>
            </a:r>
            <a:r>
              <a:rPr i="1" lang="en-US">
                <a:latin typeface="Times New Roman"/>
                <a:ea typeface="Times New Roman"/>
                <a:cs typeface="Times New Roman"/>
                <a:sym typeface="Times New Roman"/>
              </a:rPr>
              <a:t>condition-action rules</a:t>
            </a:r>
            <a:r>
              <a:rPr lang="en-US">
                <a:latin typeface="Times New Roman"/>
                <a:ea typeface="Times New Roman"/>
                <a:cs typeface="Times New Roman"/>
                <a:sym typeface="Times New Roman"/>
              </a:rPr>
              <a:t> (so-called </a:t>
            </a:r>
            <a:r>
              <a:rPr i="1" lang="en-US">
                <a:latin typeface="Times New Roman"/>
                <a:ea typeface="Times New Roman"/>
                <a:cs typeface="Times New Roman"/>
                <a:sym typeface="Times New Roman"/>
              </a:rPr>
              <a:t>situation–action</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rules, productions, or if–then rules) </a:t>
            </a:r>
            <a:r>
              <a:rPr lang="en-US">
                <a:latin typeface="Times New Roman"/>
                <a:ea typeface="Times New Roman"/>
                <a:cs typeface="Times New Roman"/>
                <a:sym typeface="Times New Roman"/>
              </a:rPr>
              <a:t>in the simple reflex agent. </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It can be represented as follows:</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if </a:t>
            </a:r>
            <a:r>
              <a:rPr i="1" lang="en-US">
                <a:latin typeface="Times New Roman"/>
                <a:ea typeface="Times New Roman"/>
                <a:cs typeface="Times New Roman"/>
                <a:sym typeface="Times New Roman"/>
              </a:rPr>
              <a:t>{set of percepts}</a:t>
            </a:r>
            <a:r>
              <a:rPr b="1" lang="en-US">
                <a:latin typeface="Times New Roman"/>
                <a:ea typeface="Times New Roman"/>
                <a:cs typeface="Times New Roman"/>
                <a:sym typeface="Times New Roman"/>
              </a:rPr>
              <a:t> then </a:t>
            </a:r>
            <a:r>
              <a:rPr i="1" lang="en-US">
                <a:latin typeface="Times New Roman"/>
                <a:ea typeface="Times New Roman"/>
                <a:cs typeface="Times New Roman"/>
                <a:sym typeface="Times New Roman"/>
              </a:rPr>
              <a:t>{set of actions}</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For example,</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b="1" lang="en-US">
                <a:latin typeface="Times New Roman"/>
                <a:ea typeface="Times New Roman"/>
                <a:cs typeface="Times New Roman"/>
                <a:sym typeface="Times New Roman"/>
              </a:rPr>
              <a:t>if </a:t>
            </a:r>
            <a:r>
              <a:rPr i="1" lang="en-US">
                <a:latin typeface="Times New Roman"/>
                <a:ea typeface="Times New Roman"/>
                <a:cs typeface="Times New Roman"/>
                <a:sym typeface="Times New Roman"/>
              </a:rPr>
              <a:t>it is raining</a:t>
            </a:r>
            <a:r>
              <a:rPr b="1" lang="en-US">
                <a:latin typeface="Times New Roman"/>
                <a:ea typeface="Times New Roman"/>
                <a:cs typeface="Times New Roman"/>
                <a:sym typeface="Times New Roman"/>
              </a:rPr>
              <a:t> then </a:t>
            </a:r>
            <a:r>
              <a:rPr i="1" lang="en-US">
                <a:latin typeface="Times New Roman"/>
                <a:ea typeface="Times New Roman"/>
                <a:cs typeface="Times New Roman"/>
                <a:sym typeface="Times New Roman"/>
              </a:rPr>
              <a:t>put up umbrella</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 or</a:t>
            </a:r>
            <a:endParaRPr>
              <a:latin typeface="Times New Roman"/>
              <a:ea typeface="Times New Roman"/>
              <a:cs typeface="Times New Roman"/>
              <a:sym typeface="Times New Roman"/>
            </a:endParaRPr>
          </a:p>
          <a:p>
            <a:pPr indent="0" lvl="0" marL="0" rtl="0" algn="l">
              <a:spcBef>
                <a:spcPts val="544"/>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if </a:t>
            </a:r>
            <a:r>
              <a:rPr i="1" lang="en-US">
                <a:latin typeface="Times New Roman"/>
                <a:ea typeface="Times New Roman"/>
                <a:cs typeface="Times New Roman"/>
                <a:sym typeface="Times New Roman"/>
              </a:rPr>
              <a:t>carin front is breaking</a:t>
            </a:r>
            <a:r>
              <a:rPr b="1" lang="en-US">
                <a:latin typeface="Times New Roman"/>
                <a:ea typeface="Times New Roman"/>
                <a:cs typeface="Times New Roman"/>
                <a:sym typeface="Times New Roman"/>
              </a:rPr>
              <a:t> then </a:t>
            </a:r>
            <a:r>
              <a:rPr i="1" lang="en-US">
                <a:latin typeface="Times New Roman"/>
                <a:ea typeface="Times New Roman"/>
                <a:cs typeface="Times New Roman"/>
                <a:sym typeface="Times New Roman"/>
              </a:rPr>
              <a:t>initiate breaking</a:t>
            </a:r>
            <a:endParaRPr>
              <a:latin typeface="Times New Roman"/>
              <a:ea typeface="Times New Roman"/>
              <a:cs typeface="Times New Roman"/>
              <a:sym typeface="Times New Roman"/>
            </a:endParaRPr>
          </a:p>
          <a:p>
            <a:pPr indent="0" lvl="0" marL="0" rtl="0" algn="l">
              <a:spcBef>
                <a:spcPts val="442"/>
              </a:spcBef>
              <a:spcAft>
                <a:spcPts val="0"/>
              </a:spcAft>
              <a:buClr>
                <a:schemeClr val="dk1"/>
              </a:buClr>
              <a:buSzPct val="100000"/>
              <a:buFont typeface="Arial"/>
              <a:buNone/>
            </a:pPr>
            <a:r>
              <a:t/>
            </a:r>
            <a:endParaRPr sz="2600">
              <a:latin typeface="Times New Roman"/>
              <a:ea typeface="Times New Roman"/>
              <a:cs typeface="Times New Roman"/>
              <a:sym typeface="Times New Roman"/>
            </a:endParaRPr>
          </a:p>
        </p:txBody>
      </p:sp>
      <p:sp>
        <p:nvSpPr>
          <p:cNvPr id="259" name="Google Shape;259;p1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8" name="Google Shape;98;p2"/>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 Introduction</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2.1.1 Agent Terminology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2.1.2 Environment of Problem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2.1.3 Vacuum cleaner problem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 Structure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2.2.1 PAGE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2.2.2 Agent program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2.2.3 Attributes of  Agents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 Rationality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2.3.1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2.3.2 Ideal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2.3.3 Autonomy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2.4 Types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2.5 Environment and properties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2.6 PEAS for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2.7 Intelligent agent 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99" name="Google Shape;99;p2"/>
          <p:cNvSpPr txBox="1"/>
          <p:nvPr>
            <p:ph type="title"/>
          </p:nvPr>
        </p:nvSpPr>
        <p:spPr>
          <a:xfrm>
            <a:off x="3975652" y="365125"/>
            <a:ext cx="7378148"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solidFill>
                  <a:srgbClr val="0070C0"/>
                </a:solidFill>
                <a:latin typeface="Times New Roman"/>
                <a:ea typeface="Times New Roman"/>
                <a:cs typeface="Times New Roman"/>
                <a:sym typeface="Times New Roman"/>
              </a:rPr>
              <a:t>Learning objectives.</a:t>
            </a:r>
            <a:endParaRPr b="1" sz="3200">
              <a:solidFill>
                <a:srgbClr val="0070C0"/>
              </a:solidFill>
              <a:latin typeface="Times New Roman"/>
              <a:ea typeface="Times New Roman"/>
              <a:cs typeface="Times New Roman"/>
              <a:sym typeface="Times New Roman"/>
            </a:endParaRPr>
          </a:p>
        </p:txBody>
      </p:sp>
      <p:sp>
        <p:nvSpPr>
          <p:cNvPr id="100" name="Google Shape;100;p2"/>
          <p:cNvSpPr txBox="1"/>
          <p:nvPr>
            <p:ph idx="1" type="body"/>
          </p:nvPr>
        </p:nvSpPr>
        <p:spPr>
          <a:xfrm>
            <a:off x="3975650" y="1825625"/>
            <a:ext cx="7378149" cy="43513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This chapter:</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Concept of artificial intelligent agent</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Basic concept of rationality</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Fundamental of type of agent </a:t>
            </a:r>
            <a:endParaRPr sz="2400">
              <a:latin typeface="Times New Roman"/>
              <a:ea typeface="Times New Roman"/>
              <a:cs typeface="Times New Roman"/>
              <a:sym typeface="Times New Roman"/>
            </a:endParaRPr>
          </a:p>
        </p:txBody>
      </p:sp>
      <p:sp>
        <p:nvSpPr>
          <p:cNvPr id="101" name="Google Shape;101;p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66" name="Google Shape;266;p20"/>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67" name="Google Shape;267;p20"/>
          <p:cNvSpPr txBox="1"/>
          <p:nvPr>
            <p:ph idx="1" type="body"/>
          </p:nvPr>
        </p:nvSpPr>
        <p:spPr>
          <a:xfrm>
            <a:off x="3816626" y="1825625"/>
            <a:ext cx="7537174" cy="43513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268" name="Google Shape;268;p20"/>
          <p:cNvPicPr preferRelativeResize="0"/>
          <p:nvPr/>
        </p:nvPicPr>
        <p:blipFill rotWithShape="1">
          <a:blip r:embed="rId3">
            <a:alphaModFix/>
          </a:blip>
          <a:srcRect b="0" l="0" r="0" t="0"/>
          <a:stretch/>
        </p:blipFill>
        <p:spPr>
          <a:xfrm>
            <a:off x="4012839" y="3608387"/>
            <a:ext cx="7144747" cy="2402094"/>
          </a:xfrm>
          <a:prstGeom prst="rect">
            <a:avLst/>
          </a:prstGeom>
          <a:noFill/>
          <a:ln>
            <a:noFill/>
          </a:ln>
        </p:spPr>
      </p:pic>
      <p:sp>
        <p:nvSpPr>
          <p:cNvPr id="269" name="Google Shape;269;p20"/>
          <p:cNvSpPr txBox="1"/>
          <p:nvPr/>
        </p:nvSpPr>
        <p:spPr>
          <a:xfrm>
            <a:off x="5368784" y="5942311"/>
            <a:ext cx="44328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Code for simple reflex agent</a:t>
            </a:r>
            <a:endParaRPr sz="2000">
              <a:solidFill>
                <a:schemeClr val="dk1"/>
              </a:solidFill>
              <a:latin typeface="Times New Roman"/>
              <a:ea typeface="Times New Roman"/>
              <a:cs typeface="Times New Roman"/>
              <a:sym typeface="Times New Roman"/>
            </a:endParaRPr>
          </a:p>
        </p:txBody>
      </p:sp>
      <p:pic>
        <p:nvPicPr>
          <p:cNvPr id="270" name="Google Shape;270;p20"/>
          <p:cNvPicPr preferRelativeResize="0"/>
          <p:nvPr/>
        </p:nvPicPr>
        <p:blipFill rotWithShape="1">
          <a:blip r:embed="rId4">
            <a:alphaModFix/>
          </a:blip>
          <a:srcRect b="0" l="0" r="0" t="0"/>
          <a:stretch/>
        </p:blipFill>
        <p:spPr>
          <a:xfrm>
            <a:off x="4012838" y="241300"/>
            <a:ext cx="7066287" cy="3187700"/>
          </a:xfrm>
          <a:prstGeom prst="rect">
            <a:avLst/>
          </a:prstGeom>
          <a:noFill/>
          <a:ln>
            <a:noFill/>
          </a:ln>
        </p:spPr>
      </p:pic>
      <p:sp>
        <p:nvSpPr>
          <p:cNvPr id="271" name="Google Shape;271;p2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78" name="Google Shape;278;p21"/>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79" name="Google Shape;279;p21"/>
          <p:cNvSpPr txBox="1"/>
          <p:nvPr>
            <p:ph idx="1" type="body"/>
          </p:nvPr>
        </p:nvSpPr>
        <p:spPr>
          <a:xfrm>
            <a:off x="3684104" y="384313"/>
            <a:ext cx="7669696" cy="57926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a:t> </a:t>
            </a:r>
            <a:r>
              <a:rPr lang="en-US" sz="2400">
                <a:solidFill>
                  <a:srgbClr val="C56761"/>
                </a:solidFill>
                <a:latin typeface="Times New Roman"/>
                <a:ea typeface="Times New Roman"/>
                <a:cs typeface="Times New Roman"/>
                <a:sym typeface="Times New Roman"/>
              </a:rPr>
              <a:t>Limitations</a:t>
            </a:r>
            <a:endParaRPr sz="2400">
              <a:solidFill>
                <a:srgbClr val="C56761"/>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Intelligence level in these agents is very limited.</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works only in a fully observable environment.</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does not hold any knowledge or information of nonperceptual parts of state.</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Because of the static knowledge based; it’s usually too big to generate and store.</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If any change in the environment happens, the collection of the rules are required to be updated.</a:t>
            </a:r>
            <a:endParaRPr sz="24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280" name="Google Shape;280;p2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87" name="Google Shape;287;p22"/>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88" name="Google Shape;288;p22"/>
          <p:cNvSpPr txBox="1"/>
          <p:nvPr>
            <p:ph idx="1" type="body"/>
          </p:nvPr>
        </p:nvSpPr>
        <p:spPr>
          <a:xfrm>
            <a:off x="3405505" y="0"/>
            <a:ext cx="8521065" cy="60801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D62A2A"/>
              </a:buClr>
              <a:buSzPts val="2400"/>
              <a:buFont typeface="Times New Roman"/>
              <a:buNone/>
            </a:pPr>
            <a:r>
              <a:rPr b="1" lang="en-US" sz="2400">
                <a:solidFill>
                  <a:srgbClr val="D62A2A"/>
                </a:solidFill>
                <a:latin typeface="Times New Roman"/>
                <a:ea typeface="Times New Roman"/>
                <a:cs typeface="Times New Roman"/>
                <a:sym typeface="Times New Roman"/>
              </a:rPr>
              <a:t> 2. Model based agent</a:t>
            </a:r>
            <a:endParaRPr sz="2400">
              <a:solidFill>
                <a:srgbClr val="D62A2A"/>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Model-based agent is known as </a:t>
            </a:r>
            <a:r>
              <a:rPr i="1" lang="en-US" sz="2400">
                <a:latin typeface="Times New Roman"/>
                <a:ea typeface="Times New Roman"/>
                <a:cs typeface="Times New Roman"/>
                <a:sym typeface="Times New Roman"/>
              </a:rPr>
              <a:t>Reflex agents with an internal state.</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One problem with the simple reflex agents is that their activities are dependent of the recent data provided by their sensors.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On the off chance that a reflex agent could monitor its past states, and understand about the development of the world. </a:t>
            </a:r>
            <a:endParaRPr sz="2400">
              <a:latin typeface="Times New Roman"/>
              <a:ea typeface="Times New Roman"/>
              <a:cs typeface="Times New Roman"/>
              <a:sym typeface="Times New Roman"/>
            </a:endParaRPr>
          </a:p>
          <a:p>
            <a:pPr indent="-342900" lvl="0" marL="34290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289" name="Google Shape;289;p22"/>
          <p:cNvPicPr preferRelativeResize="0"/>
          <p:nvPr/>
        </p:nvPicPr>
        <p:blipFill rotWithShape="1">
          <a:blip r:embed="rId3">
            <a:alphaModFix/>
          </a:blip>
          <a:srcRect b="0" l="0" r="0" t="0"/>
          <a:stretch/>
        </p:blipFill>
        <p:spPr>
          <a:xfrm>
            <a:off x="4564562" y="2958828"/>
            <a:ext cx="5734050" cy="3397250"/>
          </a:xfrm>
          <a:prstGeom prst="rect">
            <a:avLst/>
          </a:prstGeom>
          <a:noFill/>
          <a:ln>
            <a:noFill/>
          </a:ln>
        </p:spPr>
      </p:pic>
      <p:sp>
        <p:nvSpPr>
          <p:cNvPr id="290" name="Google Shape;290;p2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297" name="Google Shape;297;p23"/>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298" name="Google Shape;298;p23"/>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299" name="Google Shape;299;p23"/>
          <p:cNvPicPr preferRelativeResize="0"/>
          <p:nvPr/>
        </p:nvPicPr>
        <p:blipFill rotWithShape="1">
          <a:blip r:embed="rId3">
            <a:alphaModFix/>
          </a:blip>
          <a:srcRect b="0" l="0" r="0" t="0"/>
          <a:stretch/>
        </p:blipFill>
        <p:spPr>
          <a:xfrm>
            <a:off x="3896140" y="559007"/>
            <a:ext cx="7192379" cy="3864137"/>
          </a:xfrm>
          <a:prstGeom prst="rect">
            <a:avLst/>
          </a:prstGeom>
          <a:noFill/>
          <a:ln>
            <a:noFill/>
          </a:ln>
        </p:spPr>
      </p:pic>
      <p:sp>
        <p:nvSpPr>
          <p:cNvPr id="300" name="Google Shape;300;p23"/>
          <p:cNvSpPr txBox="1"/>
          <p:nvPr/>
        </p:nvSpPr>
        <p:spPr>
          <a:xfrm>
            <a:off x="5819241" y="4423144"/>
            <a:ext cx="334617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Code for model based agent</a:t>
            </a:r>
            <a:endParaRPr sz="2000">
              <a:solidFill>
                <a:schemeClr val="dk1"/>
              </a:solidFill>
              <a:latin typeface="Times New Roman"/>
              <a:ea typeface="Times New Roman"/>
              <a:cs typeface="Times New Roman"/>
              <a:sym typeface="Times New Roman"/>
            </a:endParaRPr>
          </a:p>
        </p:txBody>
      </p:sp>
      <p:sp>
        <p:nvSpPr>
          <p:cNvPr id="301" name="Google Shape;301;p2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08" name="Google Shape;308;p24"/>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09" name="Google Shape;309;p24"/>
          <p:cNvSpPr txBox="1"/>
          <p:nvPr>
            <p:ph idx="1" type="body"/>
          </p:nvPr>
        </p:nvSpPr>
        <p:spPr>
          <a:xfrm>
            <a:off x="3581400" y="171450"/>
            <a:ext cx="8468360" cy="65493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D62A2A"/>
              </a:buClr>
              <a:buSzPts val="2400"/>
              <a:buFont typeface="Times New Roman"/>
              <a:buNone/>
            </a:pPr>
            <a:r>
              <a:rPr b="1" lang="en-US" sz="2400">
                <a:solidFill>
                  <a:srgbClr val="D62A2A"/>
                </a:solidFill>
                <a:latin typeface="Times New Roman"/>
                <a:ea typeface="Times New Roman"/>
                <a:cs typeface="Times New Roman"/>
                <a:sym typeface="Times New Roman"/>
              </a:rPr>
              <a:t> 3. Goal based </a:t>
            </a:r>
            <a:endParaRPr b="1" sz="2400">
              <a:solidFill>
                <a:srgbClr val="D62A2A"/>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Indeed, even with the expanded information of the current situation of the world given by an agent’s internal state,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agent may not, in any case, have enough data to reveal to it.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proper action for the agent will regularly depend upon its goals.</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Thus, it must be provided with some goal information.</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a:p>
            <a:pPr indent="0" lvl="0" marL="0" rtl="0" algn="l">
              <a:spcBef>
                <a:spcPts val="640"/>
              </a:spcBef>
              <a:spcAft>
                <a:spcPts val="0"/>
              </a:spcAft>
              <a:buClr>
                <a:schemeClr val="dk1"/>
              </a:buClr>
              <a:buSzPts val="3200"/>
              <a:buFont typeface="Arial"/>
              <a:buNone/>
            </a:pPr>
            <a:r>
              <a:rPr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310" name="Google Shape;310;p24"/>
          <p:cNvPicPr preferRelativeResize="0"/>
          <p:nvPr/>
        </p:nvPicPr>
        <p:blipFill rotWithShape="1">
          <a:blip r:embed="rId3">
            <a:alphaModFix/>
          </a:blip>
          <a:srcRect b="0" l="0" r="0" t="0"/>
          <a:stretch/>
        </p:blipFill>
        <p:spPr>
          <a:xfrm>
            <a:off x="4047253" y="3134972"/>
            <a:ext cx="7145079" cy="3585602"/>
          </a:xfrm>
          <a:prstGeom prst="rect">
            <a:avLst/>
          </a:prstGeom>
          <a:noFill/>
          <a:ln>
            <a:noFill/>
          </a:ln>
        </p:spPr>
      </p:pic>
      <p:sp>
        <p:nvSpPr>
          <p:cNvPr id="311" name="Google Shape;311;p2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18" name="Google Shape;318;p25"/>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a:t>
            </a:r>
            <a:r>
              <a:rPr b="1" lang="en-US" sz="1800">
                <a:solidFill>
                  <a:srgbClr val="00B0F0"/>
                </a:solidFill>
                <a:latin typeface="Times New Roman"/>
                <a:ea typeface="Times New Roman"/>
                <a:cs typeface="Times New Roman"/>
                <a:sym typeface="Times New Roman"/>
              </a:rPr>
              <a:t>.4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19" name="Google Shape;319;p25"/>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320" name="Google Shape;320;p25"/>
          <p:cNvPicPr preferRelativeResize="0"/>
          <p:nvPr/>
        </p:nvPicPr>
        <p:blipFill rotWithShape="1">
          <a:blip r:embed="rId3">
            <a:alphaModFix/>
          </a:blip>
          <a:srcRect b="0" l="0" r="0" t="0"/>
          <a:stretch/>
        </p:blipFill>
        <p:spPr>
          <a:xfrm>
            <a:off x="3896140" y="508620"/>
            <a:ext cx="7587023" cy="3286539"/>
          </a:xfrm>
          <a:prstGeom prst="rect">
            <a:avLst/>
          </a:prstGeom>
          <a:noFill/>
          <a:ln>
            <a:noFill/>
          </a:ln>
        </p:spPr>
      </p:pic>
      <p:sp>
        <p:nvSpPr>
          <p:cNvPr id="321" name="Google Shape;321;p25"/>
          <p:cNvSpPr txBox="1"/>
          <p:nvPr/>
        </p:nvSpPr>
        <p:spPr>
          <a:xfrm>
            <a:off x="5867476" y="3795159"/>
            <a:ext cx="314739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Code for goal based agent </a:t>
            </a:r>
            <a:endParaRPr sz="2000">
              <a:solidFill>
                <a:schemeClr val="dk1"/>
              </a:solidFill>
              <a:latin typeface="Times New Roman"/>
              <a:ea typeface="Times New Roman"/>
              <a:cs typeface="Times New Roman"/>
              <a:sym typeface="Times New Roman"/>
            </a:endParaRPr>
          </a:p>
        </p:txBody>
      </p:sp>
      <p:sp>
        <p:nvSpPr>
          <p:cNvPr id="322" name="Google Shape;322;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29" name="Google Shape;329;p26"/>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30" name="Google Shape;330;p26"/>
          <p:cNvSpPr txBox="1"/>
          <p:nvPr>
            <p:ph idx="1" type="body"/>
          </p:nvPr>
        </p:nvSpPr>
        <p:spPr>
          <a:xfrm>
            <a:off x="3432314" y="278296"/>
            <a:ext cx="7921486" cy="589866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D62A2A"/>
              </a:buClr>
              <a:buSzPts val="2400"/>
              <a:buFont typeface="Times New Roman"/>
              <a:buNone/>
            </a:pPr>
            <a:r>
              <a:rPr b="1" lang="en-US" sz="2400">
                <a:solidFill>
                  <a:srgbClr val="D62A2A"/>
                </a:solidFill>
                <a:latin typeface="Times New Roman"/>
                <a:ea typeface="Times New Roman"/>
                <a:cs typeface="Times New Roman"/>
                <a:sym typeface="Times New Roman"/>
              </a:rPr>
              <a:t>4. Utility based agent</a:t>
            </a:r>
            <a:endParaRPr b="1" sz="2400">
              <a:solidFill>
                <a:srgbClr val="D62A2A"/>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Goals individually are insufficient to produce top high-quality behavior.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Frequently, there are numerous groupings of actions that can bring about a similar goal being accomplished.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Given proper criteria, it might be conceivable to pick ‘best’ sequence of actions from a number that all result in the goal being achieved.</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Any utility-based agent can be depicted as having an utility capacity that maps a state, or grouping of states, on to a genuine number that speaks to its utility or convenience or usefulness.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331" name="Google Shape;331;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38" name="Google Shape;338;p27"/>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39" name="Google Shape;339;p27"/>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340" name="Google Shape;340;p27"/>
          <p:cNvPicPr preferRelativeResize="0"/>
          <p:nvPr/>
        </p:nvPicPr>
        <p:blipFill rotWithShape="1">
          <a:blip r:embed="rId3">
            <a:alphaModFix/>
          </a:blip>
          <a:srcRect b="0" l="0" r="0" t="0"/>
          <a:stretch/>
        </p:blipFill>
        <p:spPr>
          <a:xfrm>
            <a:off x="3422469" y="3823054"/>
            <a:ext cx="8516981" cy="2247377"/>
          </a:xfrm>
          <a:prstGeom prst="rect">
            <a:avLst/>
          </a:prstGeom>
          <a:noFill/>
          <a:ln>
            <a:noFill/>
          </a:ln>
        </p:spPr>
      </p:pic>
      <p:sp>
        <p:nvSpPr>
          <p:cNvPr id="341" name="Google Shape;341;p27"/>
          <p:cNvSpPr txBox="1"/>
          <p:nvPr/>
        </p:nvSpPr>
        <p:spPr>
          <a:xfrm>
            <a:off x="6006101" y="5962941"/>
            <a:ext cx="34985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Code for utility based agent</a:t>
            </a:r>
            <a:endParaRPr sz="2000">
              <a:solidFill>
                <a:schemeClr val="dk1"/>
              </a:solidFill>
              <a:latin typeface="Times New Roman"/>
              <a:ea typeface="Times New Roman"/>
              <a:cs typeface="Times New Roman"/>
              <a:sym typeface="Times New Roman"/>
            </a:endParaRPr>
          </a:p>
        </p:txBody>
      </p:sp>
      <p:pic>
        <p:nvPicPr>
          <p:cNvPr id="342" name="Google Shape;342;p27"/>
          <p:cNvPicPr preferRelativeResize="0"/>
          <p:nvPr/>
        </p:nvPicPr>
        <p:blipFill rotWithShape="1">
          <a:blip r:embed="rId4">
            <a:alphaModFix/>
          </a:blip>
          <a:srcRect b="0" l="0" r="0" t="0"/>
          <a:stretch/>
        </p:blipFill>
        <p:spPr>
          <a:xfrm>
            <a:off x="3422469" y="153869"/>
            <a:ext cx="8516982" cy="3605348"/>
          </a:xfrm>
          <a:prstGeom prst="rect">
            <a:avLst/>
          </a:prstGeom>
          <a:noFill/>
          <a:ln>
            <a:noFill/>
          </a:ln>
        </p:spPr>
      </p:pic>
      <p:sp>
        <p:nvSpPr>
          <p:cNvPr id="343" name="Google Shape;343;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50" name="Google Shape;350;p28"/>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2.4 Types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51" name="Google Shape;351;p28"/>
          <p:cNvSpPr txBox="1"/>
          <p:nvPr>
            <p:ph idx="1" type="body"/>
          </p:nvPr>
        </p:nvSpPr>
        <p:spPr>
          <a:xfrm>
            <a:off x="3472069" y="248616"/>
            <a:ext cx="7947991" cy="435133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D62A2A"/>
              </a:buClr>
              <a:buSzPts val="2400"/>
              <a:buFont typeface="Times New Roman"/>
              <a:buNone/>
            </a:pPr>
            <a:r>
              <a:rPr b="1" lang="en-US" sz="2400">
                <a:solidFill>
                  <a:srgbClr val="D62A2A"/>
                </a:solidFill>
                <a:latin typeface="Times New Roman"/>
                <a:ea typeface="Times New Roman"/>
                <a:cs typeface="Times New Roman"/>
                <a:sym typeface="Times New Roman"/>
              </a:rPr>
              <a:t>5. Learning agent</a:t>
            </a:r>
            <a:endParaRPr b="1" sz="2400">
              <a:solidFill>
                <a:srgbClr val="D62A2A"/>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By actively exploring and experimenting with their environment, the most powerful agents are able to learn.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learning agent can be further divided into the four conceptual components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352" name="Google Shape;352;p28"/>
          <p:cNvPicPr preferRelativeResize="0"/>
          <p:nvPr/>
        </p:nvPicPr>
        <p:blipFill rotWithShape="1">
          <a:blip r:embed="rId3">
            <a:alphaModFix/>
          </a:blip>
          <a:srcRect b="0" l="0" r="0" t="0"/>
          <a:stretch/>
        </p:blipFill>
        <p:spPr>
          <a:xfrm>
            <a:off x="3783238" y="2650399"/>
            <a:ext cx="7850777" cy="3854087"/>
          </a:xfrm>
          <a:prstGeom prst="rect">
            <a:avLst/>
          </a:prstGeom>
          <a:noFill/>
          <a:ln>
            <a:noFill/>
          </a:ln>
        </p:spPr>
      </p:pic>
      <p:sp>
        <p:nvSpPr>
          <p:cNvPr id="353" name="Google Shape;353;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60" name="Google Shape;360;p29"/>
          <p:cNvSpPr txBox="1"/>
          <p:nvPr/>
        </p:nvSpPr>
        <p:spPr>
          <a:xfrm>
            <a:off x="0" y="0"/>
            <a:ext cx="3220500" cy="75712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2.5 Environment and properties</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61" name="Google Shape;361;p29"/>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a:t> </a:t>
            </a:r>
            <a:r>
              <a:rPr lang="en-US" sz="2400">
                <a:solidFill>
                  <a:srgbClr val="C56761"/>
                </a:solidFill>
                <a:latin typeface="Times New Roman"/>
                <a:ea typeface="Times New Roman"/>
                <a:cs typeface="Times New Roman"/>
                <a:sym typeface="Times New Roman"/>
              </a:rPr>
              <a:t>Environment and its properties</a:t>
            </a:r>
            <a:endParaRPr sz="2400">
              <a:solidFill>
                <a:srgbClr val="C56761"/>
              </a:solidFill>
              <a:latin typeface="Times New Roman"/>
              <a:ea typeface="Times New Roman"/>
              <a:cs typeface="Times New Roman"/>
              <a:sym typeface="Times New Roman"/>
            </a:endParaRPr>
          </a:p>
          <a:p>
            <a:pPr indent="0" lvl="0" marL="0" rtl="0" algn="l">
              <a:spcBef>
                <a:spcPts val="480"/>
              </a:spcBef>
              <a:spcAft>
                <a:spcPts val="0"/>
              </a:spcAft>
              <a:buClr>
                <a:srgbClr val="D62A2A"/>
              </a:buClr>
              <a:buSzPts val="2400"/>
              <a:buFont typeface="Times New Roman"/>
              <a:buNone/>
            </a:pPr>
            <a:r>
              <a:rPr b="1" lang="en-US" sz="2400">
                <a:solidFill>
                  <a:srgbClr val="D62A2A"/>
                </a:solidFill>
                <a:latin typeface="Times New Roman"/>
                <a:ea typeface="Times New Roman"/>
                <a:cs typeface="Times New Roman"/>
                <a:sym typeface="Times New Roman"/>
              </a:rPr>
              <a:t>1.</a:t>
            </a:r>
            <a:r>
              <a:rPr i="1" lang="en-US" sz="2400">
                <a:solidFill>
                  <a:srgbClr val="D62A2A"/>
                </a:solidFill>
                <a:latin typeface="Times New Roman"/>
                <a:ea typeface="Times New Roman"/>
                <a:cs typeface="Times New Roman"/>
                <a:sym typeface="Times New Roman"/>
              </a:rPr>
              <a:t> Accessible and Inaccessible Environments</a:t>
            </a:r>
            <a:endParaRPr sz="2400">
              <a:solidFill>
                <a:srgbClr val="D62A2A"/>
              </a:solidFill>
              <a:latin typeface="Times New Roman"/>
              <a:ea typeface="Times New Roman"/>
              <a:cs typeface="Times New Roman"/>
              <a:sym typeface="Times New Roman"/>
            </a:endParaRPr>
          </a:p>
          <a:p>
            <a:pPr indent="0" lvl="0" marL="0" rtl="0" algn="l">
              <a:spcBef>
                <a:spcPts val="480"/>
              </a:spcBef>
              <a:spcAft>
                <a:spcPts val="0"/>
              </a:spcAft>
              <a:buClr>
                <a:srgbClr val="D62A2A"/>
              </a:buClr>
              <a:buSzPts val="2400"/>
              <a:buFont typeface="Times New Roman"/>
              <a:buNone/>
            </a:pPr>
            <a:r>
              <a:rPr lang="en-US" sz="2400">
                <a:solidFill>
                  <a:srgbClr val="D62A2A"/>
                </a:solidFill>
                <a:latin typeface="Times New Roman"/>
                <a:ea typeface="Times New Roman"/>
                <a:cs typeface="Times New Roman"/>
                <a:sym typeface="Times New Roman"/>
              </a:rPr>
              <a:t>2. </a:t>
            </a:r>
            <a:r>
              <a:rPr i="1" lang="en-US" sz="2400">
                <a:solidFill>
                  <a:srgbClr val="D62A2A"/>
                </a:solidFill>
                <a:latin typeface="Times New Roman"/>
                <a:ea typeface="Times New Roman"/>
                <a:cs typeface="Times New Roman"/>
                <a:sym typeface="Times New Roman"/>
              </a:rPr>
              <a:t>Deterministic Environment and Nondeterministic Environment </a:t>
            </a:r>
            <a:endParaRPr i="1" sz="2400">
              <a:solidFill>
                <a:srgbClr val="D62A2A"/>
              </a:solidFill>
              <a:latin typeface="Times New Roman"/>
              <a:ea typeface="Times New Roman"/>
              <a:cs typeface="Times New Roman"/>
              <a:sym typeface="Times New Roman"/>
            </a:endParaRPr>
          </a:p>
          <a:p>
            <a:pPr indent="0" lvl="0" marL="0" rtl="0" algn="l">
              <a:spcBef>
                <a:spcPts val="480"/>
              </a:spcBef>
              <a:spcAft>
                <a:spcPts val="0"/>
              </a:spcAft>
              <a:buClr>
                <a:srgbClr val="D62A2A"/>
              </a:buClr>
              <a:buSzPts val="2400"/>
              <a:buFont typeface="Times New Roman"/>
              <a:buNone/>
            </a:pPr>
            <a:r>
              <a:rPr i="1" lang="en-US" sz="2400">
                <a:solidFill>
                  <a:srgbClr val="D62A2A"/>
                </a:solidFill>
                <a:latin typeface="Times New Roman"/>
                <a:ea typeface="Times New Roman"/>
                <a:cs typeface="Times New Roman"/>
                <a:sym typeface="Times New Roman"/>
              </a:rPr>
              <a:t>3. Episodic and Nonepisodic Environment</a:t>
            </a:r>
            <a:endParaRPr i="1" sz="2400">
              <a:solidFill>
                <a:srgbClr val="D62A2A"/>
              </a:solidFill>
              <a:latin typeface="Times New Roman"/>
              <a:ea typeface="Times New Roman"/>
              <a:cs typeface="Times New Roman"/>
              <a:sym typeface="Times New Roman"/>
            </a:endParaRPr>
          </a:p>
          <a:p>
            <a:pPr indent="0" lvl="0" marL="0" rtl="0" algn="l">
              <a:spcBef>
                <a:spcPts val="480"/>
              </a:spcBef>
              <a:spcAft>
                <a:spcPts val="0"/>
              </a:spcAft>
              <a:buClr>
                <a:srgbClr val="D62A2A"/>
              </a:buClr>
              <a:buSzPts val="2400"/>
              <a:buFont typeface="Times New Roman"/>
              <a:buNone/>
            </a:pPr>
            <a:r>
              <a:rPr i="1" lang="en-US" sz="2400">
                <a:solidFill>
                  <a:srgbClr val="D62A2A"/>
                </a:solidFill>
                <a:latin typeface="Times New Roman"/>
                <a:ea typeface="Times New Roman"/>
                <a:cs typeface="Times New Roman"/>
                <a:sym typeface="Times New Roman"/>
              </a:rPr>
              <a:t>4. Static versus Dynamic Environment</a:t>
            </a:r>
            <a:endParaRPr i="1" sz="2400">
              <a:solidFill>
                <a:srgbClr val="D62A2A"/>
              </a:solidFill>
              <a:latin typeface="Times New Roman"/>
              <a:ea typeface="Times New Roman"/>
              <a:cs typeface="Times New Roman"/>
              <a:sym typeface="Times New Roman"/>
            </a:endParaRPr>
          </a:p>
          <a:p>
            <a:pPr indent="0" lvl="0" marL="0" rtl="0" algn="l">
              <a:spcBef>
                <a:spcPts val="480"/>
              </a:spcBef>
              <a:spcAft>
                <a:spcPts val="0"/>
              </a:spcAft>
              <a:buClr>
                <a:srgbClr val="D62A2A"/>
              </a:buClr>
              <a:buSzPts val="2400"/>
              <a:buFont typeface="Times New Roman"/>
              <a:buNone/>
            </a:pPr>
            <a:r>
              <a:rPr i="1" lang="en-US" sz="2400">
                <a:solidFill>
                  <a:srgbClr val="D62A2A"/>
                </a:solidFill>
                <a:latin typeface="Times New Roman"/>
                <a:ea typeface="Times New Roman"/>
                <a:cs typeface="Times New Roman"/>
                <a:sym typeface="Times New Roman"/>
              </a:rPr>
              <a:t>5. Discrete versus Continuous Environment</a:t>
            </a:r>
            <a:endParaRPr i="1" sz="2400">
              <a:solidFill>
                <a:srgbClr val="D62A2A"/>
              </a:solidFill>
              <a:latin typeface="Times New Roman"/>
              <a:ea typeface="Times New Roman"/>
              <a:cs typeface="Times New Roman"/>
              <a:sym typeface="Times New Roman"/>
            </a:endParaRPr>
          </a:p>
          <a:p>
            <a:pPr indent="0" lvl="0" marL="0" rtl="0" algn="l">
              <a:spcBef>
                <a:spcPts val="480"/>
              </a:spcBef>
              <a:spcAft>
                <a:spcPts val="0"/>
              </a:spcAft>
              <a:buClr>
                <a:srgbClr val="D62A2A"/>
              </a:buClr>
              <a:buSzPts val="2400"/>
              <a:buFont typeface="Times New Roman"/>
              <a:buNone/>
            </a:pPr>
            <a:r>
              <a:rPr i="1" lang="en-US" sz="2400">
                <a:solidFill>
                  <a:srgbClr val="D62A2A"/>
                </a:solidFill>
                <a:latin typeface="Times New Roman"/>
                <a:ea typeface="Times New Roman"/>
                <a:cs typeface="Times New Roman"/>
                <a:sym typeface="Times New Roman"/>
              </a:rPr>
              <a:t>6. Single Agent versus Multiagent Environment</a:t>
            </a:r>
            <a:endParaRPr sz="2400">
              <a:solidFill>
                <a:srgbClr val="D62A2A"/>
              </a:solidFill>
              <a:latin typeface="Times New Roman"/>
              <a:ea typeface="Times New Roman"/>
              <a:cs typeface="Times New Roman"/>
              <a:sym typeface="Times New Roman"/>
            </a:endParaRPr>
          </a:p>
        </p:txBody>
      </p:sp>
      <p:sp>
        <p:nvSpPr>
          <p:cNvPr id="362" name="Google Shape;362;p2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8" name="Google Shape;108;p3"/>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B0F0"/>
                </a:solidFill>
                <a:latin typeface="Times New Roman"/>
                <a:ea typeface="Times New Roman"/>
                <a:cs typeface="Times New Roman"/>
                <a:sym typeface="Times New Roman"/>
              </a:rPr>
              <a:t>2.1 Introduction</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2.1.1 Agent Terminology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2.1.2 Environment of Problem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2.1.3 Vacuum cleaner problem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 Structure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2.2.1 PAGE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2.2.2 Agent program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2.2.3 Attributes of  Agents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 Rationality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2.3.1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2.3.2 Ideal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2.3.3 Autonomy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2.4 Types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2.5 Environment and properties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2.6 PEAS for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2.7 Intelligent agent 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09" name="Google Shape;109;p3"/>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56761"/>
              </a:buClr>
              <a:buSzPts val="2400"/>
              <a:buFont typeface="Times New Roman"/>
              <a:buNone/>
            </a:pPr>
            <a:r>
              <a:rPr b="1" lang="en-US" sz="2400">
                <a:solidFill>
                  <a:srgbClr val="C56761"/>
                </a:solidFill>
                <a:latin typeface="Times New Roman"/>
                <a:ea typeface="Times New Roman"/>
                <a:cs typeface="Times New Roman"/>
                <a:sym typeface="Times New Roman"/>
              </a:rPr>
              <a:t>Intelligent systems</a:t>
            </a:r>
            <a:endParaRPr b="1" sz="2400">
              <a:solidFill>
                <a:srgbClr val="C5676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is a frameworks or a system that may show a type of knowledge.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Knowledge was made by preparing the framework with information</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Not utilizing the explicit programming.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For example, a less complex smart framework/system could be the Gmail spam classifier.</a:t>
            </a:r>
            <a:endParaRPr sz="2400">
              <a:latin typeface="Times New Roman"/>
              <a:ea typeface="Times New Roman"/>
              <a:cs typeface="Times New Roman"/>
              <a:sym typeface="Times New Roman"/>
            </a:endParaRPr>
          </a:p>
          <a:p>
            <a:pPr indent="-342900" lvl="0" marL="342900" rtl="0" algn="just">
              <a:spcBef>
                <a:spcPts val="640"/>
              </a:spcBef>
              <a:spcAft>
                <a:spcPts val="0"/>
              </a:spcAft>
              <a:buClr>
                <a:schemeClr val="dk1"/>
              </a:buClr>
              <a:buSzPts val="3200"/>
              <a:buFont typeface="Arial"/>
              <a:buNone/>
            </a:pPr>
            <a:r>
              <a:t/>
            </a:r>
            <a:endParaRPr b="1">
              <a:latin typeface="Times New Roman"/>
              <a:ea typeface="Times New Roman"/>
              <a:cs typeface="Times New Roman"/>
              <a:sym typeface="Times New Roman"/>
            </a:endParaRPr>
          </a:p>
          <a:p>
            <a:pPr indent="0" lvl="0" marL="0" rtl="0" algn="just">
              <a:spcBef>
                <a:spcPts val="640"/>
              </a:spcBef>
              <a:spcAft>
                <a:spcPts val="0"/>
              </a:spcAft>
              <a:buClr>
                <a:schemeClr val="dk1"/>
              </a:buClr>
              <a:buSzPts val="3200"/>
              <a:buFont typeface="Arial"/>
              <a:buNone/>
            </a:pPr>
            <a:r>
              <a:rPr lang="en-US"/>
              <a:t>					</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110" name="Google Shape;110;p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69" name="Google Shape;369;p30"/>
          <p:cNvSpPr txBox="1"/>
          <p:nvPr/>
        </p:nvSpPr>
        <p:spPr>
          <a:xfrm>
            <a:off x="0" y="0"/>
            <a:ext cx="3220500" cy="75712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2.5 Environment and  properties</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70" name="Google Shape;370;p30"/>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graphicFrame>
        <p:nvGraphicFramePr>
          <p:cNvPr id="371" name="Google Shape;371;p30"/>
          <p:cNvGraphicFramePr/>
          <p:nvPr/>
        </p:nvGraphicFramePr>
        <p:xfrm>
          <a:off x="3370216" y="169816"/>
          <a:ext cx="3000000" cy="3000000"/>
        </p:xfrm>
        <a:graphic>
          <a:graphicData uri="http://schemas.openxmlformats.org/drawingml/2006/table">
            <a:tbl>
              <a:tblPr>
                <a:noFill/>
                <a:tableStyleId>{B5B65104-DCC6-4A77-B247-C8508B9CCD1C}</a:tableStyleId>
              </a:tblPr>
              <a:tblGrid>
                <a:gridCol w="4284625"/>
                <a:gridCol w="4284625"/>
              </a:tblGrid>
              <a:tr h="1067425">
                <a:tc>
                  <a:txBody>
                    <a:bodyPr/>
                    <a:lstStyle/>
                    <a:p>
                      <a:pPr indent="0" lvl="0" marL="0" marR="0" rtl="0" algn="ctr">
                        <a:lnSpc>
                          <a:spcPct val="150000"/>
                        </a:lnSpc>
                        <a:spcBef>
                          <a:spcPts val="0"/>
                        </a:spcBef>
                        <a:spcAft>
                          <a:spcPts val="0"/>
                        </a:spcAft>
                        <a:buNone/>
                      </a:pPr>
                      <a:r>
                        <a:rPr b="1" lang="en-US" sz="1600">
                          <a:solidFill>
                            <a:srgbClr val="FFFFFF"/>
                          </a:solidFill>
                          <a:latin typeface="Times New Roman"/>
                          <a:ea typeface="Times New Roman"/>
                          <a:cs typeface="Times New Roman"/>
                          <a:sym typeface="Times New Roman"/>
                        </a:rPr>
                        <a:t>Environment Types-I :</a:t>
                      </a:r>
                      <a:endParaRPr sz="1600">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lang="en-US" sz="1600">
                          <a:solidFill>
                            <a:srgbClr val="FFFFFF"/>
                          </a:solidFill>
                          <a:latin typeface="Times New Roman"/>
                          <a:ea typeface="Times New Roman"/>
                          <a:cs typeface="Times New Roman"/>
                          <a:sym typeface="Times New Roman"/>
                        </a:rPr>
                        <a:t>Fully observable (accessible) vs. partially observable (inaccessible)</a:t>
                      </a:r>
                      <a:endParaRPr sz="16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548DD4"/>
                    </a:solidFill>
                  </a:tcPr>
                </a:tc>
                <a:tc>
                  <a:txBody>
                    <a:bodyPr/>
                    <a:lstStyle/>
                    <a:p>
                      <a:pPr indent="0" lvl="0" marL="0" marR="0" rtl="0" algn="ctr">
                        <a:lnSpc>
                          <a:spcPct val="150000"/>
                        </a:lnSpc>
                        <a:spcBef>
                          <a:spcPts val="0"/>
                        </a:spcBef>
                        <a:spcAft>
                          <a:spcPts val="0"/>
                        </a:spcAft>
                        <a:buNone/>
                      </a:pPr>
                      <a:r>
                        <a:rPr b="1" lang="en-US" sz="1600">
                          <a:solidFill>
                            <a:srgbClr val="FFFFFF"/>
                          </a:solidFill>
                          <a:latin typeface="Times New Roman"/>
                          <a:ea typeface="Times New Roman"/>
                          <a:cs typeface="Times New Roman"/>
                          <a:sym typeface="Times New Roman"/>
                        </a:rPr>
                        <a:t>Environment Types-II: Deterministic vs. stochastic (non-deterministic)</a:t>
                      </a:r>
                      <a:endParaRPr sz="16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548DD4"/>
                    </a:solidFill>
                  </a:tcPr>
                </a:tc>
              </a:tr>
              <a:tr h="5003550">
                <a:tc>
                  <a:txBody>
                    <a:bodyPr/>
                    <a:lstStyle/>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Fully observable if agents sensors detect all aspects of environment relevant to choice of action </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Could be partially observable due to noisy, inaccurate or missing sensors, or inability to measure everything that is needed</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Model can keep track of what was sensed previously, cannot be sensed now, but is probably still true.</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Often, if other agents are involved, their intentions are not observable, but their actions are </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E.g chess – the board is fully observable, as are opponent’s moves.</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Driving – what is around the next bend is not observable (yet).</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Deterministic = the next state of the environment is completely predictable from the current state and the action executed by the agent</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Stochastic = the next state has some uncertainty associated with it</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Uncertainty could come from randomness, lack of a good environment model, or lack of complete sensor coverage </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Strategic environment if the environment is deterministic except for the actions of other agents</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Examples: </a:t>
                      </a:r>
                      <a:br>
                        <a:rPr lang="en-US" sz="1500">
                          <a:latin typeface="Times New Roman"/>
                          <a:ea typeface="Times New Roman"/>
                          <a:cs typeface="Times New Roman"/>
                          <a:sym typeface="Times New Roman"/>
                        </a:rPr>
                      </a:br>
                      <a:r>
                        <a:rPr lang="en-US" sz="1500">
                          <a:latin typeface="Times New Roman"/>
                          <a:ea typeface="Times New Roman"/>
                          <a:cs typeface="Times New Roman"/>
                          <a:sym typeface="Times New Roman"/>
                        </a:rPr>
                        <a:t>Non-deterministic environment: physical world: Robot on Mars Deterministic environment: Tic Tac Toe game </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72" name="Google Shape;372;p3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79" name="Google Shape;379;p31"/>
          <p:cNvSpPr txBox="1"/>
          <p:nvPr/>
        </p:nvSpPr>
        <p:spPr>
          <a:xfrm>
            <a:off x="0" y="0"/>
            <a:ext cx="3220500" cy="75712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2.5 Environment and  properties</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80" name="Google Shape;380;p31"/>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graphicFrame>
        <p:nvGraphicFramePr>
          <p:cNvPr id="381" name="Google Shape;381;p31"/>
          <p:cNvGraphicFramePr/>
          <p:nvPr/>
        </p:nvGraphicFramePr>
        <p:xfrm>
          <a:off x="3644536" y="156754"/>
          <a:ext cx="3000000" cy="3000000"/>
        </p:xfrm>
        <a:graphic>
          <a:graphicData uri="http://schemas.openxmlformats.org/drawingml/2006/table">
            <a:tbl>
              <a:tblPr>
                <a:noFill/>
                <a:tableStyleId>{B5B65104-DCC6-4A77-B247-C8508B9CCD1C}</a:tableStyleId>
              </a:tblPr>
              <a:tblGrid>
                <a:gridCol w="4186650"/>
                <a:gridCol w="4186650"/>
              </a:tblGrid>
              <a:tr h="801850">
                <a:tc>
                  <a:txBody>
                    <a:bodyPr/>
                    <a:lstStyle/>
                    <a:p>
                      <a:pPr indent="0" lvl="0" marL="0" marR="0" rtl="0" algn="ctr">
                        <a:lnSpc>
                          <a:spcPct val="150000"/>
                        </a:lnSpc>
                        <a:spcBef>
                          <a:spcPts val="0"/>
                        </a:spcBef>
                        <a:spcAft>
                          <a:spcPts val="0"/>
                        </a:spcAft>
                        <a:buNone/>
                      </a:pPr>
                      <a:r>
                        <a:rPr b="1" lang="en-US" sz="1500">
                          <a:solidFill>
                            <a:srgbClr val="FFFFFF"/>
                          </a:solidFill>
                          <a:latin typeface="Times New Roman"/>
                          <a:ea typeface="Times New Roman"/>
                          <a:cs typeface="Times New Roman"/>
                          <a:sym typeface="Times New Roman"/>
                        </a:rPr>
                        <a:t>Environment Types-III : Episodic vs. sequential</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548DD4"/>
                    </a:solidFill>
                  </a:tcPr>
                </a:tc>
                <a:tc>
                  <a:txBody>
                    <a:bodyPr/>
                    <a:lstStyle/>
                    <a:p>
                      <a:pPr indent="0" lvl="0" marL="0" marR="0" rtl="0" algn="ctr">
                        <a:lnSpc>
                          <a:spcPct val="150000"/>
                        </a:lnSpc>
                        <a:spcBef>
                          <a:spcPts val="0"/>
                        </a:spcBef>
                        <a:spcAft>
                          <a:spcPts val="0"/>
                        </a:spcAft>
                        <a:buNone/>
                      </a:pPr>
                      <a:r>
                        <a:rPr b="1" lang="en-US" sz="1500">
                          <a:solidFill>
                            <a:srgbClr val="FFFFFF"/>
                          </a:solidFill>
                          <a:latin typeface="Times New Roman"/>
                          <a:ea typeface="Times New Roman"/>
                          <a:cs typeface="Times New Roman"/>
                          <a:sym typeface="Times New Roman"/>
                        </a:rPr>
                        <a:t>Environment Types-IV: Discrete vs. continuous</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548DD4"/>
                    </a:solidFill>
                  </a:tcPr>
                </a:tc>
              </a:tr>
              <a:tr h="5154775">
                <a:tc>
                  <a:txBody>
                    <a:bodyPr/>
                    <a:lstStyle/>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The agent's experience is divided into atomic  "episodes" (each episode consists of the agent perceiving and then performing a single action) and the choice of action in each episode depends only on the episode itself</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Sequential if current decisions affect future decisions, or rely on previous ones </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Examples of episodic are expert advice systems – an episode is a single question and answer </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Most environments (and agents) are sequential </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Many are both – a number of episodes containing a number of sequential steps to a conclusion  </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Examples: </a:t>
                      </a:r>
                      <a:br>
                        <a:rPr lang="en-US" sz="1500">
                          <a:latin typeface="Times New Roman"/>
                          <a:ea typeface="Times New Roman"/>
                          <a:cs typeface="Times New Roman"/>
                          <a:sym typeface="Times New Roman"/>
                        </a:rPr>
                      </a:br>
                      <a:r>
                        <a:rPr lang="en-US" sz="1500">
                          <a:latin typeface="Times New Roman"/>
                          <a:ea typeface="Times New Roman"/>
                          <a:cs typeface="Times New Roman"/>
                          <a:sym typeface="Times New Roman"/>
                        </a:rPr>
                        <a:t>Episodic environment: mail sorting system Non-episodic environment: chess game </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Discrete = time moves in fixed steps, usually with one measurement per step (and perhaps one action, but could be no action). E.g. a game of chess</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Continuous = Signals constantly coming into sensors, actions continually changing. E.g. driving a car</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82" name="Google Shape;382;p3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89" name="Google Shape;389;p32"/>
          <p:cNvSpPr txBox="1"/>
          <p:nvPr/>
        </p:nvSpPr>
        <p:spPr>
          <a:xfrm>
            <a:off x="0" y="0"/>
            <a:ext cx="3220500" cy="75712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2.5 Environment and  properties</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390" name="Google Shape;390;p32"/>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graphicFrame>
        <p:nvGraphicFramePr>
          <p:cNvPr id="391" name="Google Shape;391;p32"/>
          <p:cNvGraphicFramePr/>
          <p:nvPr/>
        </p:nvGraphicFramePr>
        <p:xfrm>
          <a:off x="3331027" y="169816"/>
          <a:ext cx="3000000" cy="3000000"/>
        </p:xfrm>
        <a:graphic>
          <a:graphicData uri="http://schemas.openxmlformats.org/drawingml/2006/table">
            <a:tbl>
              <a:tblPr>
                <a:noFill/>
                <a:tableStyleId>{B5B65104-DCC6-4A77-B247-C8508B9CCD1C}</a:tableStyleId>
              </a:tblPr>
              <a:tblGrid>
                <a:gridCol w="4323800"/>
                <a:gridCol w="4323800"/>
              </a:tblGrid>
              <a:tr h="1095475">
                <a:tc>
                  <a:txBody>
                    <a:bodyPr/>
                    <a:lstStyle/>
                    <a:p>
                      <a:pPr indent="0" lvl="0" marL="0" marR="0" rtl="0" algn="ctr">
                        <a:lnSpc>
                          <a:spcPct val="150000"/>
                        </a:lnSpc>
                        <a:spcBef>
                          <a:spcPts val="0"/>
                        </a:spcBef>
                        <a:spcAft>
                          <a:spcPts val="0"/>
                        </a:spcAft>
                        <a:buNone/>
                      </a:pPr>
                      <a:r>
                        <a:rPr b="1" lang="en-US" sz="1500">
                          <a:solidFill>
                            <a:srgbClr val="FFFFFF"/>
                          </a:solidFill>
                          <a:latin typeface="Times New Roman"/>
                          <a:ea typeface="Times New Roman"/>
                          <a:cs typeface="Times New Roman"/>
                          <a:sym typeface="Times New Roman"/>
                        </a:rPr>
                        <a:t>Environment types-V:</a:t>
                      </a:r>
                      <a:endParaRPr sz="1500">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lang="en-US" sz="1500">
                          <a:solidFill>
                            <a:srgbClr val="FFFFFF"/>
                          </a:solidFill>
                          <a:latin typeface="Times New Roman"/>
                          <a:ea typeface="Times New Roman"/>
                          <a:cs typeface="Times New Roman"/>
                          <a:sym typeface="Times New Roman"/>
                        </a:rPr>
                        <a:t>Static vs. dynamic:</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548DD4"/>
                    </a:solidFill>
                  </a:tcPr>
                </a:tc>
                <a:tc>
                  <a:txBody>
                    <a:bodyPr/>
                    <a:lstStyle/>
                    <a:p>
                      <a:pPr indent="0" lvl="0" marL="0" marR="0" rtl="0" algn="ctr">
                        <a:lnSpc>
                          <a:spcPct val="150000"/>
                        </a:lnSpc>
                        <a:spcBef>
                          <a:spcPts val="0"/>
                        </a:spcBef>
                        <a:spcAft>
                          <a:spcPts val="0"/>
                        </a:spcAft>
                        <a:buNone/>
                      </a:pPr>
                      <a:r>
                        <a:rPr b="1" lang="en-US" sz="1500">
                          <a:solidFill>
                            <a:srgbClr val="FFFFFF"/>
                          </a:solidFill>
                          <a:latin typeface="Times New Roman"/>
                          <a:ea typeface="Times New Roman"/>
                          <a:cs typeface="Times New Roman"/>
                          <a:sym typeface="Times New Roman"/>
                        </a:rPr>
                        <a:t>Environment types-VI</a:t>
                      </a:r>
                      <a:endParaRPr sz="1500">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lang="en-US" sz="1500">
                          <a:solidFill>
                            <a:srgbClr val="FFFFFF"/>
                          </a:solidFill>
                          <a:latin typeface="Times New Roman"/>
                          <a:ea typeface="Times New Roman"/>
                          <a:cs typeface="Times New Roman"/>
                          <a:sym typeface="Times New Roman"/>
                        </a:rPr>
                        <a:t>Single agent vs. multi agent:</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548DD4"/>
                    </a:solidFill>
                  </a:tcPr>
                </a:tc>
              </a:tr>
              <a:tr h="4952625">
                <a:tc>
                  <a:txBody>
                    <a:bodyPr/>
                    <a:lstStyle/>
                    <a:p>
                      <a:pPr indent="-342900" lvl="0" marL="342900" marR="0" rtl="0" algn="l">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Dynamic if the environment may change over time. Static if nothing (other than the agent) in the environment changes</a:t>
                      </a:r>
                      <a:endParaRPr sz="15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Other agents in an environment make it dynamic</a:t>
                      </a:r>
                      <a:endParaRPr sz="15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The goal might also change over time</a:t>
                      </a:r>
                      <a:endParaRPr sz="15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Not dynamic if the agent moves from one part of an environment to another, though it has a very similar effect</a:t>
                      </a:r>
                      <a:endParaRPr sz="15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E.g. – Playing football, other players make it dynamic, mowing a lawn is static (unless there is a cat…), expert systems usually static (unless knowledge changes)</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An agent operating by itself in an environment is single agent!</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Multi agent is when other agents are present!</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A strict definition of an other agent is anything that changes from step to step. A stronger definition is that it must sense and act</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Competitive or co-operative Multi-agent environments </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 Human users are an example of another agent in a system</a:t>
                      </a:r>
                      <a:endParaRPr sz="15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E.g. Other players in a football team (or opposing team), wind and waves in a sailing agent, other cars in a taxi driver</a:t>
                      </a:r>
                      <a:endParaRPr sz="1500">
                        <a:latin typeface="Times New Roman"/>
                        <a:ea typeface="Times New Roman"/>
                        <a:cs typeface="Times New Roman"/>
                        <a:sym typeface="Times New Roman"/>
                      </a:endParaRPr>
                    </a:p>
                  </a:txBody>
                  <a:tcPr marT="0" marB="0" marR="28625" marL="2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92" name="Google Shape;392;p3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399" name="Google Shape;399;p33"/>
          <p:cNvSpPr txBox="1"/>
          <p:nvPr/>
        </p:nvSpPr>
        <p:spPr>
          <a:xfrm>
            <a:off x="0" y="0"/>
            <a:ext cx="3220500" cy="75712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2.5 Environment and properties</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400" name="Google Shape;400;p33"/>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a:t>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graphicFrame>
        <p:nvGraphicFramePr>
          <p:cNvPr id="401" name="Google Shape;401;p33"/>
          <p:cNvGraphicFramePr/>
          <p:nvPr/>
        </p:nvGraphicFramePr>
        <p:xfrm>
          <a:off x="3434316" y="159490"/>
          <a:ext cx="3000000" cy="3000000"/>
        </p:xfrm>
        <a:graphic>
          <a:graphicData uri="http://schemas.openxmlformats.org/drawingml/2006/table">
            <a:tbl>
              <a:tblPr>
                <a:noFill/>
                <a:tableStyleId>{B5B65104-DCC6-4A77-B247-C8508B9CCD1C}</a:tableStyleId>
              </a:tblPr>
              <a:tblGrid>
                <a:gridCol w="1315575"/>
                <a:gridCol w="1201475"/>
                <a:gridCol w="1401575"/>
                <a:gridCol w="1137200"/>
                <a:gridCol w="1085600"/>
                <a:gridCol w="1138100"/>
                <a:gridCol w="1088300"/>
              </a:tblGrid>
              <a:tr h="759500">
                <a:tc>
                  <a:txBody>
                    <a:bodyPr/>
                    <a:lstStyle/>
                    <a:p>
                      <a:pPr indent="0" lvl="0" marL="0" marR="0" rtl="0" algn="ctr">
                        <a:lnSpc>
                          <a:spcPct val="115000"/>
                        </a:lnSpc>
                        <a:spcBef>
                          <a:spcPts val="0"/>
                        </a:spcBef>
                        <a:spcAft>
                          <a:spcPts val="0"/>
                        </a:spcAft>
                        <a:buNone/>
                      </a:pPr>
                      <a:r>
                        <a:t/>
                      </a:r>
                      <a:endParaRPr sz="1800">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b="1" lang="en-US" sz="1500">
                          <a:solidFill>
                            <a:srgbClr val="FFFFFF"/>
                          </a:solidFill>
                          <a:latin typeface="Times New Roman"/>
                          <a:ea typeface="Times New Roman"/>
                          <a:cs typeface="Times New Roman"/>
                          <a:sym typeface="Times New Roman"/>
                        </a:rPr>
                        <a:t>Fully observable?</a:t>
                      </a:r>
                      <a:endParaRPr sz="1500">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b="1" lang="en-US" sz="1500">
                          <a:solidFill>
                            <a:srgbClr val="FFFFFF"/>
                          </a:solidFill>
                          <a:latin typeface="Times New Roman"/>
                          <a:ea typeface="Times New Roman"/>
                          <a:cs typeface="Times New Roman"/>
                          <a:sym typeface="Times New Roman"/>
                        </a:rPr>
                        <a:t>Deterministic?</a:t>
                      </a:r>
                      <a:endParaRPr sz="1500">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b="1" lang="en-US" sz="1500">
                          <a:solidFill>
                            <a:srgbClr val="FFFFFF"/>
                          </a:solidFill>
                          <a:latin typeface="Times New Roman"/>
                          <a:ea typeface="Times New Roman"/>
                          <a:cs typeface="Times New Roman"/>
                          <a:sym typeface="Times New Roman"/>
                        </a:rPr>
                        <a:t>Episodic?</a:t>
                      </a:r>
                      <a:endParaRPr sz="1500">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b="1" lang="en-US" sz="1500">
                          <a:solidFill>
                            <a:srgbClr val="FFFFFF"/>
                          </a:solidFill>
                          <a:latin typeface="Times New Roman"/>
                          <a:ea typeface="Times New Roman"/>
                          <a:cs typeface="Times New Roman"/>
                          <a:sym typeface="Times New Roman"/>
                        </a:rPr>
                        <a:t>Static?</a:t>
                      </a:r>
                      <a:endParaRPr sz="1500">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b="1" lang="en-US" sz="1500">
                          <a:solidFill>
                            <a:srgbClr val="FFFFFF"/>
                          </a:solidFill>
                          <a:latin typeface="Times New Roman"/>
                          <a:ea typeface="Times New Roman"/>
                          <a:cs typeface="Times New Roman"/>
                          <a:sym typeface="Times New Roman"/>
                        </a:rPr>
                        <a:t>Discrete?</a:t>
                      </a:r>
                      <a:endParaRPr sz="1500">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b="1" lang="en-US" sz="1500">
                          <a:solidFill>
                            <a:srgbClr val="FFFFFF"/>
                          </a:solidFill>
                          <a:latin typeface="Times New Roman"/>
                          <a:ea typeface="Times New Roman"/>
                          <a:cs typeface="Times New Roman"/>
                          <a:sym typeface="Times New Roman"/>
                        </a:rPr>
                        <a:t>Single agent?</a:t>
                      </a:r>
                      <a:endParaRPr sz="1500">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r>
              <a:tr h="414275">
                <a:tc>
                  <a:txBody>
                    <a:bodyPr/>
                    <a:lstStyle/>
                    <a:p>
                      <a:pPr indent="0" lvl="0" marL="0" marR="0" rtl="0" algn="ctr">
                        <a:lnSpc>
                          <a:spcPct val="115000"/>
                        </a:lnSpc>
                        <a:spcBef>
                          <a:spcPts val="0"/>
                        </a:spcBef>
                        <a:spcAft>
                          <a:spcPts val="0"/>
                        </a:spcAft>
                        <a:buNone/>
                      </a:pPr>
                      <a:r>
                        <a:rPr b="1" lang="en-US" sz="1800">
                          <a:solidFill>
                            <a:srgbClr val="FFFFFF"/>
                          </a:solidFill>
                          <a:latin typeface="Times New Roman"/>
                          <a:ea typeface="Times New Roman"/>
                          <a:cs typeface="Times New Roman"/>
                          <a:sym typeface="Times New Roman"/>
                        </a:rPr>
                        <a:t>Solitaire</a:t>
                      </a:r>
                      <a:endParaRPr sz="1800">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627600">
                <a:tc>
                  <a:txBody>
                    <a:bodyPr/>
                    <a:lstStyle/>
                    <a:p>
                      <a:pPr indent="0" lvl="0" marL="0" marR="0" rtl="0" algn="ctr">
                        <a:lnSpc>
                          <a:spcPct val="115000"/>
                        </a:lnSpc>
                        <a:spcBef>
                          <a:spcPts val="0"/>
                        </a:spcBef>
                        <a:spcAft>
                          <a:spcPts val="0"/>
                        </a:spcAft>
                        <a:buNone/>
                      </a:pPr>
                      <a:r>
                        <a:rPr b="1" lang="en-US" sz="1800">
                          <a:solidFill>
                            <a:srgbClr val="FFFFFF"/>
                          </a:solidFill>
                          <a:latin typeface="Times New Roman"/>
                          <a:ea typeface="Times New Roman"/>
                          <a:cs typeface="Times New Roman"/>
                          <a:sym typeface="Times New Roman"/>
                        </a:rPr>
                        <a:t>Backgammon</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600">
                <a:tc>
                  <a:txBody>
                    <a:bodyPr/>
                    <a:lstStyle/>
                    <a:p>
                      <a:pPr indent="0" lvl="0" marL="0" marR="0" rtl="0" algn="ctr">
                        <a:lnSpc>
                          <a:spcPct val="115000"/>
                        </a:lnSpc>
                        <a:spcBef>
                          <a:spcPts val="0"/>
                        </a:spcBef>
                        <a:spcAft>
                          <a:spcPts val="0"/>
                        </a:spcAft>
                        <a:buNone/>
                      </a:pPr>
                      <a:r>
                        <a:rPr b="1" lang="en-US" sz="1800">
                          <a:solidFill>
                            <a:srgbClr val="FFFFFF"/>
                          </a:solidFill>
                          <a:latin typeface="Times New Roman"/>
                          <a:ea typeface="Times New Roman"/>
                          <a:cs typeface="Times New Roman"/>
                          <a:sym typeface="Times New Roman"/>
                        </a:rPr>
                        <a:t>Taxi driving</a:t>
                      </a:r>
                      <a:endParaRPr sz="1800">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759500">
                <a:tc>
                  <a:txBody>
                    <a:bodyPr/>
                    <a:lstStyle/>
                    <a:p>
                      <a:pPr indent="0" lvl="0" marL="0" marR="0" rtl="0" algn="ctr">
                        <a:lnSpc>
                          <a:spcPct val="115000"/>
                        </a:lnSpc>
                        <a:spcBef>
                          <a:spcPts val="0"/>
                        </a:spcBef>
                        <a:spcAft>
                          <a:spcPts val="0"/>
                        </a:spcAft>
                        <a:buNone/>
                      </a:pPr>
                      <a:r>
                        <a:rPr b="1" lang="en-US" sz="1800">
                          <a:solidFill>
                            <a:srgbClr val="FFFFFF"/>
                          </a:solidFill>
                          <a:latin typeface="Times New Roman"/>
                          <a:ea typeface="Times New Roman"/>
                          <a:cs typeface="Times New Roman"/>
                          <a:sym typeface="Times New Roman"/>
                        </a:rPr>
                        <a:t>Internet shopping</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9500">
                <a:tc>
                  <a:txBody>
                    <a:bodyPr/>
                    <a:lstStyle/>
                    <a:p>
                      <a:pPr indent="0" lvl="0" marL="0" marR="0" rtl="0" algn="ctr">
                        <a:lnSpc>
                          <a:spcPct val="115000"/>
                        </a:lnSpc>
                        <a:spcBef>
                          <a:spcPts val="0"/>
                        </a:spcBef>
                        <a:spcAft>
                          <a:spcPts val="0"/>
                        </a:spcAft>
                        <a:buNone/>
                      </a:pPr>
                      <a:r>
                        <a:rPr b="1" lang="en-US" sz="1800">
                          <a:solidFill>
                            <a:srgbClr val="FFFFFF"/>
                          </a:solidFill>
                          <a:latin typeface="Times New Roman"/>
                          <a:ea typeface="Times New Roman"/>
                          <a:cs typeface="Times New Roman"/>
                          <a:sym typeface="Times New Roman"/>
                        </a:rPr>
                        <a:t>Medical diagnosis</a:t>
                      </a:r>
                      <a:endParaRPr sz="1800">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759500">
                <a:tc>
                  <a:txBody>
                    <a:bodyPr/>
                    <a:lstStyle/>
                    <a:p>
                      <a:pPr indent="0" lvl="0" marL="0" marR="0" rtl="0" algn="ctr">
                        <a:lnSpc>
                          <a:spcPct val="115000"/>
                        </a:lnSpc>
                        <a:spcBef>
                          <a:spcPts val="0"/>
                        </a:spcBef>
                        <a:spcAft>
                          <a:spcPts val="0"/>
                        </a:spcAft>
                        <a:buNone/>
                      </a:pPr>
                      <a:r>
                        <a:rPr b="1" lang="en-US" sz="1800">
                          <a:solidFill>
                            <a:srgbClr val="FFFFFF"/>
                          </a:solidFill>
                          <a:latin typeface="Times New Roman"/>
                          <a:ea typeface="Times New Roman"/>
                          <a:cs typeface="Times New Roman"/>
                          <a:sym typeface="Times New Roman"/>
                        </a:rPr>
                        <a:t>Crossword puzzle</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3000">
                <a:tc>
                  <a:txBody>
                    <a:bodyPr/>
                    <a:lstStyle/>
                    <a:p>
                      <a:pPr indent="0" lvl="0" marL="0" marR="0" rtl="0" algn="ctr">
                        <a:lnSpc>
                          <a:spcPct val="115000"/>
                        </a:lnSpc>
                        <a:spcBef>
                          <a:spcPts val="0"/>
                        </a:spcBef>
                        <a:spcAft>
                          <a:spcPts val="0"/>
                        </a:spcAft>
                        <a:buNone/>
                      </a:pPr>
                      <a:r>
                        <a:rPr b="1" lang="en-US" sz="1800">
                          <a:solidFill>
                            <a:srgbClr val="FFFFFF"/>
                          </a:solidFill>
                          <a:latin typeface="Times New Roman"/>
                          <a:ea typeface="Times New Roman"/>
                          <a:cs typeface="Times New Roman"/>
                          <a:sym typeface="Times New Roman"/>
                        </a:rPr>
                        <a:t>English tutor</a:t>
                      </a:r>
                      <a:endParaRPr sz="1800">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759500">
                <a:tc>
                  <a:txBody>
                    <a:bodyPr/>
                    <a:lstStyle/>
                    <a:p>
                      <a:pPr indent="0" lvl="0" marL="0" marR="0" rtl="0" algn="ctr">
                        <a:lnSpc>
                          <a:spcPct val="115000"/>
                        </a:lnSpc>
                        <a:spcBef>
                          <a:spcPts val="0"/>
                        </a:spcBef>
                        <a:spcAft>
                          <a:spcPts val="0"/>
                        </a:spcAft>
                        <a:buNone/>
                      </a:pPr>
                      <a:r>
                        <a:rPr b="1" lang="en-US" sz="1800">
                          <a:solidFill>
                            <a:srgbClr val="FFFFFF"/>
                          </a:solidFill>
                          <a:latin typeface="Times New Roman"/>
                          <a:ea typeface="Times New Roman"/>
                          <a:cs typeface="Times New Roman"/>
                          <a:sym typeface="Times New Roman"/>
                        </a:rPr>
                        <a:t>Image analysis</a:t>
                      </a:r>
                      <a:endParaRPr sz="1800">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No</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a:latin typeface="Times New Roman"/>
                          <a:ea typeface="Times New Roman"/>
                          <a:cs typeface="Times New Roman"/>
                          <a:sym typeface="Times New Roman"/>
                        </a:rPr>
                        <a:t>Yes</a:t>
                      </a:r>
                      <a:endParaRPr sz="1800">
                        <a:latin typeface="Times New Roman"/>
                        <a:ea typeface="Times New Roman"/>
                        <a:cs typeface="Times New Roman"/>
                        <a:sym typeface="Times New Roman"/>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02" name="Google Shape;402;p3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409" name="Google Shape;409;p34"/>
          <p:cNvSpPr txBox="1"/>
          <p:nvPr/>
        </p:nvSpPr>
        <p:spPr>
          <a:xfrm>
            <a:off x="0" y="0"/>
            <a:ext cx="3220500" cy="75712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2.6 PEAS for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410" name="Google Shape;410;p34"/>
          <p:cNvSpPr txBox="1"/>
          <p:nvPr>
            <p:ph type="ctrTitle"/>
          </p:nvPr>
        </p:nvSpPr>
        <p:spPr>
          <a:xfrm>
            <a:off x="3988904" y="291549"/>
            <a:ext cx="6679096" cy="33546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2400">
                <a:solidFill>
                  <a:srgbClr val="C56761"/>
                </a:solidFill>
                <a:latin typeface="Times New Roman"/>
                <a:ea typeface="Times New Roman"/>
                <a:cs typeface="Times New Roman"/>
                <a:sym typeface="Times New Roman"/>
              </a:rPr>
              <a:t>PEAS for Agent </a:t>
            </a:r>
            <a:endParaRPr sz="2400">
              <a:solidFill>
                <a:srgbClr val="C56761"/>
              </a:solidFill>
              <a:latin typeface="Times New Roman"/>
              <a:ea typeface="Times New Roman"/>
              <a:cs typeface="Times New Roman"/>
              <a:sym typeface="Times New Roman"/>
            </a:endParaRPr>
          </a:p>
        </p:txBody>
      </p:sp>
      <p:graphicFrame>
        <p:nvGraphicFramePr>
          <p:cNvPr id="411" name="Google Shape;411;p34"/>
          <p:cNvGraphicFramePr/>
          <p:nvPr/>
        </p:nvGraphicFramePr>
        <p:xfrm>
          <a:off x="3521504" y="767443"/>
          <a:ext cx="3000000" cy="3000000"/>
        </p:xfrm>
        <a:graphic>
          <a:graphicData uri="http://schemas.openxmlformats.org/drawingml/2006/table">
            <a:tbl>
              <a:tblPr>
                <a:noFill/>
                <a:tableStyleId>{B5B65104-DCC6-4A77-B247-C8508B9CCD1C}</a:tableStyleId>
              </a:tblPr>
              <a:tblGrid>
                <a:gridCol w="1386100"/>
                <a:gridCol w="2624175"/>
              </a:tblGrid>
              <a:tr h="292125">
                <a:tc gridSpan="2">
                  <a:txBody>
                    <a:bodyPr/>
                    <a:lstStyle/>
                    <a:p>
                      <a:pPr indent="0" lvl="0" marL="0" marR="0" rtl="0" algn="ctr">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PEAS Descriptors for automated Taxi Driver</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hMerge="1"/>
              </a:tr>
              <a:tr h="584275">
                <a:tc>
                  <a:txBody>
                    <a:bodyPr/>
                    <a:lstStyle/>
                    <a:p>
                      <a:pPr indent="0" lvl="0" marL="0" marR="0" rtl="0" algn="just">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Performance Measure</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just">
                        <a:lnSpc>
                          <a:spcPct val="150000"/>
                        </a:lnSpc>
                        <a:spcBef>
                          <a:spcPts val="0"/>
                        </a:spcBef>
                        <a:spcAft>
                          <a:spcPts val="0"/>
                        </a:spcAft>
                        <a:buNone/>
                      </a:pPr>
                      <a:r>
                        <a:rPr b="1" lang="en-US" sz="1400">
                          <a:solidFill>
                            <a:srgbClr val="282625"/>
                          </a:solidFill>
                          <a:latin typeface="Times New Roman"/>
                          <a:ea typeface="Times New Roman"/>
                          <a:cs typeface="Times New Roman"/>
                          <a:sym typeface="Times New Roman"/>
                        </a:rPr>
                        <a:t>Safety, time, legal drive, comfort</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584275">
                <a:tc>
                  <a:txBody>
                    <a:bodyPr/>
                    <a:lstStyle/>
                    <a:p>
                      <a:pPr indent="0" lvl="0" marL="0" marR="0" rtl="0" algn="just">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Environment</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just">
                        <a:lnSpc>
                          <a:spcPct val="150000"/>
                        </a:lnSpc>
                        <a:spcBef>
                          <a:spcPts val="0"/>
                        </a:spcBef>
                        <a:spcAft>
                          <a:spcPts val="0"/>
                        </a:spcAft>
                        <a:buNone/>
                      </a:pPr>
                      <a:r>
                        <a:rPr b="1" lang="en-US" sz="1400">
                          <a:solidFill>
                            <a:srgbClr val="282625"/>
                          </a:solidFill>
                          <a:latin typeface="Times New Roman"/>
                          <a:ea typeface="Times New Roman"/>
                          <a:cs typeface="Times New Roman"/>
                          <a:sym typeface="Times New Roman"/>
                        </a:rPr>
                        <a:t>Roads, other cars, pedestrians, road signs</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4275">
                <a:tc>
                  <a:txBody>
                    <a:bodyPr/>
                    <a:lstStyle/>
                    <a:p>
                      <a:pPr indent="0" lvl="0" marL="0" marR="0" rtl="0" algn="just">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Actuators</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just">
                        <a:lnSpc>
                          <a:spcPct val="150000"/>
                        </a:lnSpc>
                        <a:spcBef>
                          <a:spcPts val="0"/>
                        </a:spcBef>
                        <a:spcAft>
                          <a:spcPts val="0"/>
                        </a:spcAft>
                        <a:buNone/>
                      </a:pPr>
                      <a:r>
                        <a:rPr b="1" lang="en-US" sz="1400">
                          <a:solidFill>
                            <a:srgbClr val="282625"/>
                          </a:solidFill>
                          <a:latin typeface="Times New Roman"/>
                          <a:ea typeface="Times New Roman"/>
                          <a:cs typeface="Times New Roman"/>
                          <a:sym typeface="Times New Roman"/>
                        </a:rPr>
                        <a:t>Steering, accelerator, brake, signal, horn</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1168525">
                <a:tc>
                  <a:txBody>
                    <a:bodyPr/>
                    <a:lstStyle/>
                    <a:p>
                      <a:pPr indent="0" lvl="0" marL="0" marR="0" rtl="0" algn="just">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Sensors</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just">
                        <a:lnSpc>
                          <a:spcPct val="150000"/>
                        </a:lnSpc>
                        <a:spcBef>
                          <a:spcPts val="0"/>
                        </a:spcBef>
                        <a:spcAft>
                          <a:spcPts val="0"/>
                        </a:spcAft>
                        <a:buNone/>
                      </a:pPr>
                      <a:r>
                        <a:rPr b="1" lang="en-US" sz="1400">
                          <a:solidFill>
                            <a:srgbClr val="282625"/>
                          </a:solidFill>
                          <a:latin typeface="Times New Roman"/>
                          <a:ea typeface="Times New Roman"/>
                          <a:cs typeface="Times New Roman"/>
                          <a:sym typeface="Times New Roman"/>
                        </a:rPr>
                        <a:t>Camera, sonar, GPS, Speedometer, odometer, accelerometer, engine sensors, keyboard</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12" name="Google Shape;412;p34"/>
          <p:cNvGraphicFramePr/>
          <p:nvPr/>
        </p:nvGraphicFramePr>
        <p:xfrm>
          <a:off x="8107174" y="767443"/>
          <a:ext cx="3000000" cy="3000000"/>
        </p:xfrm>
        <a:graphic>
          <a:graphicData uri="http://schemas.openxmlformats.org/drawingml/2006/table">
            <a:tbl>
              <a:tblPr>
                <a:noFill/>
                <a:tableStyleId>{B5B65104-DCC6-4A77-B247-C8508B9CCD1C}</a:tableStyleId>
              </a:tblPr>
              <a:tblGrid>
                <a:gridCol w="1480875"/>
                <a:gridCol w="2359625"/>
              </a:tblGrid>
              <a:tr h="217050">
                <a:tc gridSpan="2">
                  <a:txBody>
                    <a:bodyPr/>
                    <a:lstStyle/>
                    <a:p>
                      <a:pPr indent="0" lvl="0" marL="0" marR="0" rtl="0" algn="ctr">
                        <a:lnSpc>
                          <a:spcPct val="115000"/>
                        </a:lnSpc>
                        <a:spcBef>
                          <a:spcPts val="0"/>
                        </a:spcBef>
                        <a:spcAft>
                          <a:spcPts val="0"/>
                        </a:spcAft>
                        <a:buNone/>
                      </a:pPr>
                      <a:r>
                        <a:rPr b="1" lang="en-US" sz="1400">
                          <a:solidFill>
                            <a:srgbClr val="FFFFFF"/>
                          </a:solidFill>
                          <a:latin typeface="Times New Roman"/>
                          <a:ea typeface="Times New Roman"/>
                          <a:cs typeface="Times New Roman"/>
                          <a:sym typeface="Times New Roman"/>
                        </a:rPr>
                        <a:t>PEAS for vacuum cleaner</a:t>
                      </a:r>
                      <a:endParaRPr sz="1400">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4F81BD"/>
                    </a:solidFill>
                  </a:tcPr>
                </a:tc>
                <a:tc hMerge="1"/>
              </a:tr>
              <a:tr h="868250">
                <a:tc>
                  <a:txBody>
                    <a:bodyPr/>
                    <a:lstStyle/>
                    <a:p>
                      <a:pPr indent="0" lvl="0" marL="0" marR="0" rtl="0" algn="just">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Performance Measure</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l">
                        <a:lnSpc>
                          <a:spcPct val="115000"/>
                        </a:lnSpc>
                        <a:spcBef>
                          <a:spcPts val="0"/>
                        </a:spcBef>
                        <a:spcAft>
                          <a:spcPts val="0"/>
                        </a:spcAft>
                        <a:buNone/>
                      </a:pPr>
                      <a:r>
                        <a:rPr lang="en-US" sz="1400">
                          <a:latin typeface="Times New Roman"/>
                          <a:ea typeface="Times New Roman"/>
                          <a:cs typeface="Times New Roman"/>
                          <a:sym typeface="Times New Roman"/>
                        </a:rPr>
                        <a:t>cleanness, efficiency: distance traveled to clean, battery life, security</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651175">
                <a:tc>
                  <a:txBody>
                    <a:bodyPr/>
                    <a:lstStyle/>
                    <a:p>
                      <a:pPr indent="0" lvl="0" marL="0" marR="0" rtl="0" algn="just">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Environment</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l">
                        <a:lnSpc>
                          <a:spcPct val="115000"/>
                        </a:lnSpc>
                        <a:spcBef>
                          <a:spcPts val="0"/>
                        </a:spcBef>
                        <a:spcAft>
                          <a:spcPts val="0"/>
                        </a:spcAft>
                        <a:buNone/>
                      </a:pPr>
                      <a:r>
                        <a:rPr lang="en-US" sz="1400">
                          <a:latin typeface="Times New Roman"/>
                          <a:ea typeface="Times New Roman"/>
                          <a:cs typeface="Times New Roman"/>
                          <a:sym typeface="Times New Roman"/>
                        </a:rPr>
                        <a:t>room, table, wood floor, carpet, different obstacles</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1175">
                <a:tc>
                  <a:txBody>
                    <a:bodyPr/>
                    <a:lstStyle/>
                    <a:p>
                      <a:pPr indent="0" lvl="0" marL="0" marR="0" rtl="0" algn="just">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Actuators</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l">
                        <a:lnSpc>
                          <a:spcPct val="115000"/>
                        </a:lnSpc>
                        <a:spcBef>
                          <a:spcPts val="0"/>
                        </a:spcBef>
                        <a:spcAft>
                          <a:spcPts val="0"/>
                        </a:spcAft>
                        <a:buNone/>
                      </a:pPr>
                      <a:r>
                        <a:rPr lang="en-US" sz="1400">
                          <a:latin typeface="Times New Roman"/>
                          <a:ea typeface="Times New Roman"/>
                          <a:cs typeface="Times New Roman"/>
                          <a:sym typeface="Times New Roman"/>
                        </a:rPr>
                        <a:t>wheels, different brushes, vacuum extractor</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868250">
                <a:tc>
                  <a:txBody>
                    <a:bodyPr/>
                    <a:lstStyle/>
                    <a:p>
                      <a:pPr indent="0" lvl="0" marL="0" marR="0" rtl="0" algn="just">
                        <a:lnSpc>
                          <a:spcPct val="150000"/>
                        </a:lnSpc>
                        <a:spcBef>
                          <a:spcPts val="0"/>
                        </a:spcBef>
                        <a:spcAft>
                          <a:spcPts val="0"/>
                        </a:spcAft>
                        <a:buNone/>
                      </a:pPr>
                      <a:r>
                        <a:rPr b="1" lang="en-US" sz="1400">
                          <a:solidFill>
                            <a:srgbClr val="FFFFFF"/>
                          </a:solidFill>
                          <a:latin typeface="Times New Roman"/>
                          <a:ea typeface="Times New Roman"/>
                          <a:cs typeface="Times New Roman"/>
                          <a:sym typeface="Times New Roman"/>
                        </a:rPr>
                        <a:t>Sensors</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F81BD"/>
                    </a:solidFill>
                  </a:tcPr>
                </a:tc>
                <a:tc>
                  <a:txBody>
                    <a:bodyPr/>
                    <a:lstStyle/>
                    <a:p>
                      <a:pPr indent="0" lvl="0" marL="0" marR="0" rtl="0" algn="l">
                        <a:lnSpc>
                          <a:spcPct val="115000"/>
                        </a:lnSpc>
                        <a:spcBef>
                          <a:spcPts val="0"/>
                        </a:spcBef>
                        <a:spcAft>
                          <a:spcPts val="0"/>
                        </a:spcAft>
                        <a:buNone/>
                      </a:pPr>
                      <a:r>
                        <a:rPr lang="en-US" sz="1400">
                          <a:latin typeface="Times New Roman"/>
                          <a:ea typeface="Times New Roman"/>
                          <a:cs typeface="Times New Roman"/>
                          <a:sym typeface="Times New Roman"/>
                        </a:rPr>
                        <a:t>camera, dirt detection sensor, cliff sensor, bump sensors, infrared wall sensors</a:t>
                      </a:r>
                      <a:endParaRPr sz="14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413" name="Google Shape;413;p34"/>
          <p:cNvPicPr preferRelativeResize="0"/>
          <p:nvPr/>
        </p:nvPicPr>
        <p:blipFill rotWithShape="1">
          <a:blip r:embed="rId3">
            <a:alphaModFix/>
          </a:blip>
          <a:srcRect b="0" l="0" r="0" t="0"/>
          <a:stretch/>
        </p:blipFill>
        <p:spPr>
          <a:xfrm>
            <a:off x="8420987" y="4338961"/>
            <a:ext cx="3220500" cy="1905085"/>
          </a:xfrm>
          <a:prstGeom prst="rect">
            <a:avLst/>
          </a:prstGeom>
          <a:noFill/>
          <a:ln>
            <a:noFill/>
          </a:ln>
        </p:spPr>
      </p:pic>
      <p:pic>
        <p:nvPicPr>
          <p:cNvPr id="414" name="Google Shape;414;p34"/>
          <p:cNvPicPr preferRelativeResize="0"/>
          <p:nvPr/>
        </p:nvPicPr>
        <p:blipFill rotWithShape="1">
          <a:blip r:embed="rId4">
            <a:alphaModFix/>
          </a:blip>
          <a:srcRect b="0" l="0" r="0" t="0"/>
          <a:stretch/>
        </p:blipFill>
        <p:spPr>
          <a:xfrm>
            <a:off x="3916402" y="4338961"/>
            <a:ext cx="3220500" cy="200430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420" name="Google Shape;420;p35"/>
          <p:cNvSpPr txBox="1"/>
          <p:nvPr/>
        </p:nvSpPr>
        <p:spPr>
          <a:xfrm>
            <a:off x="0" y="0"/>
            <a:ext cx="3220500" cy="75712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2.1.2 Environment of Problem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 Structure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2.7 Intelligent agent application</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421" name="Google Shape;421;p35"/>
          <p:cNvSpPr txBox="1"/>
          <p:nvPr>
            <p:ph idx="1" type="body"/>
          </p:nvPr>
        </p:nvSpPr>
        <p:spPr>
          <a:xfrm>
            <a:off x="3419062" y="357809"/>
            <a:ext cx="7934738" cy="581915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D62A2A"/>
              </a:buClr>
              <a:buSzPts val="2400"/>
              <a:buFont typeface="Times New Roman"/>
              <a:buNone/>
            </a:pPr>
            <a:r>
              <a:rPr lang="en-US" sz="2400">
                <a:solidFill>
                  <a:srgbClr val="D62A2A"/>
                </a:solidFill>
                <a:latin typeface="Times New Roman"/>
                <a:ea typeface="Times New Roman"/>
                <a:cs typeface="Times New Roman"/>
                <a:sym typeface="Times New Roman"/>
              </a:rPr>
              <a:t>Intelligent agent application</a:t>
            </a:r>
            <a:endParaRPr sz="2400">
              <a:solidFill>
                <a:srgbClr val="D62A2A"/>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1. Systems and network management</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2. Information access and management</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3. Work flow and administrative management</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4. Customer help desk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5. Personal shopping assistant</a:t>
            </a:r>
            <a:endParaRPr sz="24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422" name="Google Shape;422;p3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nvSpPr>
        <p:spPr>
          <a:xfrm>
            <a:off x="5233182" y="1802674"/>
            <a:ext cx="6958818" cy="28289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0070C0"/>
                </a:solidFill>
                <a:latin typeface="Times New Roman"/>
                <a:ea typeface="Times New Roman"/>
                <a:cs typeface="Times New Roman"/>
                <a:sym typeface="Times New Roman"/>
              </a:rPr>
              <a:t>=</a:t>
            </a:r>
            <a:br>
              <a:rPr b="1" lang="en-US" sz="4000">
                <a:solidFill>
                  <a:schemeClr val="dk1"/>
                </a:solidFill>
                <a:latin typeface="Times New Roman"/>
                <a:ea typeface="Times New Roman"/>
                <a:cs typeface="Times New Roman"/>
                <a:sym typeface="Times New Roman"/>
              </a:rPr>
            </a:br>
            <a:r>
              <a:rPr b="1" lang="en-US" sz="4000">
                <a:solidFill>
                  <a:schemeClr val="dk1"/>
                </a:solidFill>
                <a:latin typeface="Times New Roman"/>
                <a:ea typeface="Times New Roman"/>
                <a:cs typeface="Times New Roman"/>
                <a:sym typeface="Times New Roman"/>
              </a:rPr>
              <a:t>Thank you</a:t>
            </a:r>
            <a:endParaRPr b="1" sz="4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4000"/>
              <a:buFont typeface="Arial"/>
              <a:buNone/>
            </a:pPr>
            <a:r>
              <a:t/>
            </a:r>
            <a:endParaRPr b="1"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 </a:t>
            </a:r>
            <a:endParaRPr b="0" i="0" sz="4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000"/>
              <a:buFont typeface="Arial"/>
              <a:buNone/>
            </a:pPr>
            <a:r>
              <a:t/>
            </a:r>
            <a:endParaRPr sz="4000">
              <a:solidFill>
                <a:schemeClr val="dk1"/>
              </a:solidFill>
              <a:latin typeface="Times New Roman"/>
              <a:ea typeface="Times New Roman"/>
              <a:cs typeface="Times New Roman"/>
              <a:sym typeface="Times New Roman"/>
            </a:endParaRPr>
          </a:p>
        </p:txBody>
      </p:sp>
      <p:sp>
        <p:nvSpPr>
          <p:cNvPr id="429" name="Google Shape;429;p3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7" name="Google Shape;117;p4"/>
          <p:cNvSpPr txBox="1"/>
          <p:nvPr/>
        </p:nvSpPr>
        <p:spPr>
          <a:xfrm>
            <a:off x="0" y="0"/>
            <a:ext cx="3220500" cy="75712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B0F0"/>
                </a:solidFill>
                <a:latin typeface="Times New Roman"/>
                <a:ea typeface="Times New Roman"/>
                <a:cs typeface="Times New Roman"/>
                <a:sym typeface="Times New Roman"/>
              </a:rPr>
              <a:t>2.1 Introduction</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2.1.1 Agent Terminology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2.1.2 Environment of Problem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2.1.3 Vacuum cleaner problem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 Structure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2.2.1 PAGE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2.2.2 Agent program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2.2.3 Attributes of  Agents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 Rationality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2.3.1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2.3.2 Ideal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2.3.3 Autonomy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2.4 Types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2.5 Environment and properties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2.6 PEAS for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2.7 Intelligent agent 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18" name="Google Shape;118;p4"/>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US" sz="2400">
                <a:solidFill>
                  <a:srgbClr val="0070C0"/>
                </a:solidFill>
                <a:latin typeface="Times New Roman"/>
                <a:ea typeface="Times New Roman"/>
                <a:cs typeface="Times New Roman"/>
                <a:sym typeface="Times New Roman"/>
              </a:rPr>
              <a:t>Intelligent agent</a:t>
            </a:r>
            <a:endParaRPr b="1" sz="2400">
              <a:solidFill>
                <a:srgbClr val="0070C0"/>
              </a:solidFill>
              <a:latin typeface="Times New Roman"/>
              <a:ea typeface="Times New Roman"/>
              <a:cs typeface="Times New Roman"/>
              <a:sym typeface="Times New Roman"/>
            </a:endParaRPr>
          </a:p>
          <a:p>
            <a:pPr indent="0" lvl="0" marL="0" rtl="0" algn="just">
              <a:spcBef>
                <a:spcPts val="480"/>
              </a:spcBef>
              <a:spcAft>
                <a:spcPts val="0"/>
              </a:spcAft>
              <a:buClr>
                <a:srgbClr val="D62A2A"/>
              </a:buClr>
              <a:buSzPts val="2400"/>
              <a:buFont typeface="Times New Roman"/>
              <a:buNone/>
            </a:pPr>
            <a:r>
              <a:rPr lang="en-US" sz="2400">
                <a:solidFill>
                  <a:srgbClr val="D62A2A"/>
                </a:solidFill>
                <a:latin typeface="Times New Roman"/>
                <a:ea typeface="Times New Roman"/>
                <a:cs typeface="Times New Roman"/>
                <a:sym typeface="Times New Roman"/>
              </a:rPr>
              <a:t>An agent is defined something that sees (perceives) and acts in an environment. </a:t>
            </a:r>
            <a:endParaRPr sz="2400">
              <a:solidFill>
                <a:srgbClr val="D62A2A"/>
              </a:solidFill>
              <a:latin typeface="Times New Roman"/>
              <a:ea typeface="Times New Roman"/>
              <a:cs typeface="Times New Roman"/>
              <a:sym typeface="Times New Roman"/>
            </a:endParaRPr>
          </a:p>
          <a:p>
            <a:pPr indent="0" lvl="0" marL="0" rtl="0" algn="just">
              <a:spcBef>
                <a:spcPts val="480"/>
              </a:spcBef>
              <a:spcAft>
                <a:spcPts val="0"/>
              </a:spcAft>
              <a:buClr>
                <a:srgbClr val="D62A2A"/>
              </a:buClr>
              <a:buSzPts val="2400"/>
              <a:buFont typeface="Times New Roman"/>
              <a:buNone/>
            </a:pPr>
            <a:r>
              <a:rPr lang="en-US" sz="2400">
                <a:solidFill>
                  <a:srgbClr val="D62A2A"/>
                </a:solidFill>
                <a:latin typeface="Times New Roman"/>
                <a:ea typeface="Times New Roman"/>
                <a:cs typeface="Times New Roman"/>
                <a:sym typeface="Times New Roman"/>
              </a:rPr>
              <a:t>IAs perform task that will be beneficial for the business procedure, PC application or a person</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pic>
        <p:nvPicPr>
          <p:cNvPr id="119" name="Google Shape;119;p4"/>
          <p:cNvPicPr preferRelativeResize="0"/>
          <p:nvPr/>
        </p:nvPicPr>
        <p:blipFill rotWithShape="1">
          <a:blip r:embed="rId3">
            <a:alphaModFix/>
          </a:blip>
          <a:srcRect b="0" l="0" r="0" t="0"/>
          <a:stretch/>
        </p:blipFill>
        <p:spPr>
          <a:xfrm>
            <a:off x="3896049" y="2393948"/>
            <a:ext cx="7855571" cy="2070008"/>
          </a:xfrm>
          <a:prstGeom prst="rect">
            <a:avLst/>
          </a:prstGeom>
          <a:noFill/>
          <a:ln>
            <a:noFill/>
          </a:ln>
        </p:spPr>
      </p:pic>
      <p:pic>
        <p:nvPicPr>
          <p:cNvPr id="120" name="Google Shape;120;p4"/>
          <p:cNvPicPr preferRelativeResize="0"/>
          <p:nvPr/>
        </p:nvPicPr>
        <p:blipFill rotWithShape="1">
          <a:blip r:embed="rId4">
            <a:alphaModFix/>
          </a:blip>
          <a:srcRect b="0" l="0" r="0" t="0"/>
          <a:stretch/>
        </p:blipFill>
        <p:spPr>
          <a:xfrm>
            <a:off x="3896140" y="4651374"/>
            <a:ext cx="8085910" cy="2070008"/>
          </a:xfrm>
          <a:prstGeom prst="rect">
            <a:avLst/>
          </a:prstGeom>
          <a:noFill/>
          <a:ln>
            <a:noFill/>
          </a:ln>
        </p:spPr>
      </p:pic>
      <p:sp>
        <p:nvSpPr>
          <p:cNvPr id="121" name="Google Shape;121;p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8" name="Google Shape;128;p5"/>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2.1.1 Agent Terminology</a:t>
            </a:r>
            <a:endParaRPr b="1" i="0" sz="1800" u="none" cap="none" strike="noStrike">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2.1.2 Environment of Problem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2.1.3 Vacuum cleaner problem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 Structure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2.2.1 PAGE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2.2.2 Agent program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2.2.3 Attributes of  Agents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 Rationality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2.3.1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2.3.2 Ideal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2.3.3 Autonomy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2.4 Types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2.5 Environment and properties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2.6 PEAS for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2.7 Intelligent agent 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9" name="Google Shape;129;p5"/>
          <p:cNvSpPr txBox="1"/>
          <p:nvPr>
            <p:ph idx="1" type="body"/>
          </p:nvPr>
        </p:nvSpPr>
        <p:spPr>
          <a:xfrm>
            <a:off x="3896140" y="371061"/>
            <a:ext cx="7457660" cy="598528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Agent terminology</a:t>
            </a:r>
            <a:endParaRPr b="1"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Performance measure of agent: </a:t>
            </a:r>
            <a:r>
              <a:rPr lang="en-US" sz="2400">
                <a:latin typeface="Times New Roman"/>
                <a:ea typeface="Times New Roman"/>
                <a:cs typeface="Times New Roman"/>
                <a:sym typeface="Times New Roman"/>
              </a:rPr>
              <a:t>It is the criteria determining the success of an agent.</a:t>
            </a:r>
            <a:r>
              <a:rPr b="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Behaviour/action of agent: </a:t>
            </a:r>
            <a:r>
              <a:rPr lang="en-US" sz="2400">
                <a:latin typeface="Times New Roman"/>
                <a:ea typeface="Times New Roman"/>
                <a:cs typeface="Times New Roman"/>
                <a:sym typeface="Times New Roman"/>
              </a:rPr>
              <a:t>It is the action performed by an agent after any specified sequence of the</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percepts.</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Percept: </a:t>
            </a:r>
            <a:r>
              <a:rPr lang="en-US" sz="2400">
                <a:latin typeface="Times New Roman"/>
                <a:ea typeface="Times New Roman"/>
                <a:cs typeface="Times New Roman"/>
                <a:sym typeface="Times New Roman"/>
              </a:rPr>
              <a:t>It is defined as an agent’s perceptual inputs at a specified instance.</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Percept sequence: </a:t>
            </a:r>
            <a:r>
              <a:rPr lang="en-US" sz="2400">
                <a:latin typeface="Times New Roman"/>
                <a:ea typeface="Times New Roman"/>
                <a:cs typeface="Times New Roman"/>
                <a:sym typeface="Times New Roman"/>
              </a:rPr>
              <a:t>It is defined as the history of everything that an agent has perceived till date.</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Agent function</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It is defined as a map from the precept sequence to an action.</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r>
              <a:rPr lang="en-US" sz="2400">
                <a:solidFill>
                  <a:srgbClr val="D62A2A"/>
                </a:solidFill>
                <a:latin typeface="Times New Roman"/>
                <a:ea typeface="Times New Roman"/>
                <a:cs typeface="Times New Roman"/>
                <a:sym typeface="Times New Roman"/>
              </a:rPr>
              <a:t>	</a:t>
            </a:r>
            <a:r>
              <a:rPr b="1" lang="en-US" sz="2400">
                <a:solidFill>
                  <a:srgbClr val="D62A2A"/>
                </a:solidFill>
                <a:latin typeface="Times New Roman"/>
                <a:ea typeface="Times New Roman"/>
                <a:cs typeface="Times New Roman"/>
                <a:sym typeface="Times New Roman"/>
              </a:rPr>
              <a:t>Agent function, </a:t>
            </a:r>
            <a:r>
              <a:rPr b="1" i="1" lang="en-US" sz="2400">
                <a:solidFill>
                  <a:srgbClr val="D62A2A"/>
                </a:solidFill>
                <a:latin typeface="Times New Roman"/>
                <a:ea typeface="Times New Roman"/>
                <a:cs typeface="Times New Roman"/>
                <a:sym typeface="Times New Roman"/>
              </a:rPr>
              <a:t>a</a:t>
            </a:r>
            <a:r>
              <a:rPr b="1" lang="en-US" sz="2400">
                <a:solidFill>
                  <a:srgbClr val="D62A2A"/>
                </a:solidFill>
                <a:latin typeface="Times New Roman"/>
                <a:ea typeface="Times New Roman"/>
                <a:cs typeface="Times New Roman"/>
                <a:sym typeface="Times New Roman"/>
              </a:rPr>
              <a:t> = </a:t>
            </a:r>
            <a:r>
              <a:rPr b="1" i="1" lang="en-US" sz="2400">
                <a:solidFill>
                  <a:srgbClr val="D62A2A"/>
                </a:solidFill>
                <a:latin typeface="Times New Roman"/>
                <a:ea typeface="Times New Roman"/>
                <a:cs typeface="Times New Roman"/>
                <a:sym typeface="Times New Roman"/>
              </a:rPr>
              <a:t>F</a:t>
            </a:r>
            <a:r>
              <a:rPr b="1" lang="en-US" sz="2400">
                <a:solidFill>
                  <a:srgbClr val="D62A2A"/>
                </a:solidFill>
                <a:latin typeface="Times New Roman"/>
                <a:ea typeface="Times New Roman"/>
                <a:cs typeface="Times New Roman"/>
                <a:sym typeface="Times New Roman"/>
              </a:rPr>
              <a:t>(</a:t>
            </a:r>
            <a:r>
              <a:rPr b="1" i="1" lang="en-US" sz="2400">
                <a:solidFill>
                  <a:srgbClr val="D62A2A"/>
                </a:solidFill>
                <a:latin typeface="Times New Roman"/>
                <a:ea typeface="Times New Roman"/>
                <a:cs typeface="Times New Roman"/>
                <a:sym typeface="Times New Roman"/>
              </a:rPr>
              <a:t>p</a:t>
            </a:r>
            <a:r>
              <a:rPr b="1" lang="en-US" sz="2400">
                <a:solidFill>
                  <a:srgbClr val="D62A2A"/>
                </a:solidFill>
                <a:latin typeface="Times New Roman"/>
                <a:ea typeface="Times New Roman"/>
                <a:cs typeface="Times New Roman"/>
                <a:sym typeface="Times New Roman"/>
              </a:rPr>
              <a:t>)</a:t>
            </a:r>
            <a:endParaRPr b="1" sz="2400">
              <a:solidFill>
                <a:srgbClr val="D62A2A"/>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p is the current percept, a is the action carried out, and F is the agent function.</a:t>
            </a:r>
            <a:endParaRPr i="1"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
        <p:nvSpPr>
          <p:cNvPr id="130" name="Google Shape;130;p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7" name="Google Shape;137;p6"/>
          <p:cNvSpPr txBox="1"/>
          <p:nvPr/>
        </p:nvSpPr>
        <p:spPr>
          <a:xfrm>
            <a:off x="0" y="0"/>
            <a:ext cx="3220500" cy="6737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2.1.1 Agent Terminology</a:t>
            </a:r>
            <a:endParaRPr b="1" i="0" sz="1800" u="none" cap="none" strike="noStrike">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2.1.3 Vacuum cleaner problem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 Structure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2.2.1 PAGE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2.2.2 Agent program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2.2.3 Attributes of  Agents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 Rationality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2.3.1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2.3.2 Ideal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2.3.3 Autonomy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2.4 Types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2.5 Environment and properties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2.6 PEAS for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2.7 Intelligent agent 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38" name="Google Shape;138;p6"/>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r>
              <a:rPr lang="en-US" sz="2400">
                <a:solidFill>
                  <a:srgbClr val="C56761"/>
                </a:solidFill>
                <a:latin typeface="Times New Roman"/>
                <a:ea typeface="Times New Roman"/>
                <a:cs typeface="Times New Roman"/>
                <a:sym typeface="Times New Roman"/>
              </a:rPr>
              <a:t>Agent terminology</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p</a:t>
            </a:r>
            <a:r>
              <a:rPr lang="en-US" sz="2400">
                <a:latin typeface="Times New Roman"/>
                <a:ea typeface="Times New Roman"/>
                <a:cs typeface="Times New Roman"/>
                <a:sym typeface="Times New Roman"/>
              </a:rPr>
              <a:t> is the current percept, </a:t>
            </a:r>
            <a:r>
              <a:rPr i="1" lang="en-US" sz="2400">
                <a:latin typeface="Times New Roman"/>
                <a:ea typeface="Times New Roman"/>
                <a:cs typeface="Times New Roman"/>
                <a:sym typeface="Times New Roman"/>
              </a:rPr>
              <a:t>a</a:t>
            </a:r>
            <a:r>
              <a:rPr lang="en-US" sz="2400">
                <a:latin typeface="Times New Roman"/>
                <a:ea typeface="Times New Roman"/>
                <a:cs typeface="Times New Roman"/>
                <a:sym typeface="Times New Roman"/>
              </a:rPr>
              <a:t> is the action carried out, and </a:t>
            </a:r>
            <a:r>
              <a:rPr i="1" lang="en-US" sz="2400">
                <a:latin typeface="Times New Roman"/>
                <a:ea typeface="Times New Roman"/>
                <a:cs typeface="Times New Roman"/>
                <a:sym typeface="Times New Roman"/>
              </a:rPr>
              <a:t>F</a:t>
            </a:r>
            <a:r>
              <a:rPr lang="en-US" sz="2400">
                <a:latin typeface="Times New Roman"/>
                <a:ea typeface="Times New Roman"/>
                <a:cs typeface="Times New Roman"/>
                <a:sym typeface="Times New Roman"/>
              </a:rPr>
              <a:t> is the agent function. </a:t>
            </a:r>
            <a:r>
              <a:rPr i="1" lang="en-US" sz="2400">
                <a:latin typeface="Times New Roman"/>
                <a:ea typeface="Times New Roman"/>
                <a:cs typeface="Times New Roman"/>
                <a:sym typeface="Times New Roman"/>
              </a:rPr>
              <a:t>F </a:t>
            </a:r>
            <a:r>
              <a:rPr lang="en-US" sz="2400">
                <a:latin typeface="Times New Roman"/>
                <a:ea typeface="Times New Roman"/>
                <a:cs typeface="Times New Roman"/>
                <a:sym typeface="Times New Roman"/>
              </a:rPr>
              <a:t>maps precepts to actions</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r>
              <a:rPr i="1" lang="en-US" sz="2400">
                <a:solidFill>
                  <a:srgbClr val="D62A2A"/>
                </a:solidFill>
                <a:latin typeface="Times New Roman"/>
                <a:ea typeface="Times New Roman"/>
                <a:cs typeface="Times New Roman"/>
                <a:sym typeface="Times New Roman"/>
              </a:rPr>
              <a:t>F </a:t>
            </a:r>
            <a:r>
              <a:rPr lang="en-US" sz="2400">
                <a:solidFill>
                  <a:srgbClr val="D62A2A"/>
                </a:solidFill>
                <a:latin typeface="Times New Roman"/>
                <a:ea typeface="Times New Roman"/>
                <a:cs typeface="Times New Roman"/>
                <a:sym typeface="Times New Roman"/>
              </a:rPr>
              <a:t>:</a:t>
            </a:r>
            <a:r>
              <a:rPr i="1" lang="en-US" sz="2400">
                <a:solidFill>
                  <a:srgbClr val="D62A2A"/>
                </a:solidFill>
                <a:latin typeface="Times New Roman"/>
                <a:ea typeface="Times New Roman"/>
                <a:cs typeface="Times New Roman"/>
                <a:sym typeface="Times New Roman"/>
              </a:rPr>
              <a:t>P </a:t>
            </a:r>
            <a:r>
              <a:rPr lang="en-US" sz="2400">
                <a:solidFill>
                  <a:srgbClr val="D62A2A"/>
                </a:solidFill>
                <a:latin typeface="Times New Roman"/>
                <a:ea typeface="Times New Roman"/>
                <a:cs typeface="Times New Roman"/>
                <a:sym typeface="Times New Roman"/>
              </a:rPr>
              <a:t>→</a:t>
            </a:r>
            <a:r>
              <a:rPr i="1" lang="en-US" sz="2400">
                <a:solidFill>
                  <a:srgbClr val="D62A2A"/>
                </a:solidFill>
                <a:latin typeface="Times New Roman"/>
                <a:ea typeface="Times New Roman"/>
                <a:cs typeface="Times New Roman"/>
                <a:sym typeface="Times New Roman"/>
              </a:rPr>
              <a:t> A</a:t>
            </a:r>
            <a:endParaRPr sz="2400">
              <a:solidFill>
                <a:srgbClr val="D62A2A"/>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P</a:t>
            </a:r>
            <a:r>
              <a:rPr lang="en-US" sz="2400">
                <a:latin typeface="Times New Roman"/>
                <a:ea typeface="Times New Roman"/>
                <a:cs typeface="Times New Roman"/>
                <a:sym typeface="Times New Roman"/>
              </a:rPr>
              <a:t> is the set of all precepts, and </a:t>
            </a:r>
            <a:r>
              <a:rPr i="1" lang="en-US" sz="2400">
                <a:latin typeface="Times New Roman"/>
                <a:ea typeface="Times New Roman"/>
                <a:cs typeface="Times New Roman"/>
                <a:sym typeface="Times New Roman"/>
              </a:rPr>
              <a:t>A</a:t>
            </a:r>
            <a:r>
              <a:rPr lang="en-US" sz="2400">
                <a:latin typeface="Times New Roman"/>
                <a:ea typeface="Times New Roman"/>
                <a:cs typeface="Times New Roman"/>
                <a:sym typeface="Times New Roman"/>
              </a:rPr>
              <a:t> is the set of all actions.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Generally, an action may be dependent of all the precepts observed, not only the current percept,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i="1" lang="en-US" sz="2400">
                <a:latin typeface="Times New Roman"/>
                <a:ea typeface="Times New Roman"/>
                <a:cs typeface="Times New Roman"/>
                <a:sym typeface="Times New Roman"/>
              </a:rPr>
              <a:t>	</a:t>
            </a:r>
            <a:r>
              <a:rPr i="1" lang="en-US" sz="2400">
                <a:solidFill>
                  <a:srgbClr val="D62A2A"/>
                </a:solidFill>
                <a:latin typeface="Times New Roman"/>
                <a:ea typeface="Times New Roman"/>
                <a:cs typeface="Times New Roman"/>
                <a:sym typeface="Times New Roman"/>
              </a:rPr>
              <a:t>a</a:t>
            </a:r>
            <a:r>
              <a:rPr baseline="-25000" i="1" lang="en-US" sz="2400">
                <a:solidFill>
                  <a:srgbClr val="D62A2A"/>
                </a:solidFill>
                <a:latin typeface="Times New Roman"/>
                <a:ea typeface="Times New Roman"/>
                <a:cs typeface="Times New Roman"/>
                <a:sym typeface="Times New Roman"/>
              </a:rPr>
              <a:t>k</a:t>
            </a:r>
            <a:r>
              <a:rPr i="1" lang="en-US" sz="2400">
                <a:solidFill>
                  <a:srgbClr val="D62A2A"/>
                </a:solidFill>
                <a:latin typeface="Times New Roman"/>
                <a:ea typeface="Times New Roman"/>
                <a:cs typeface="Times New Roman"/>
                <a:sym typeface="Times New Roman"/>
              </a:rPr>
              <a:t> </a:t>
            </a:r>
            <a:r>
              <a:rPr lang="en-US" sz="2400">
                <a:solidFill>
                  <a:srgbClr val="D62A2A"/>
                </a:solidFill>
                <a:latin typeface="Times New Roman"/>
                <a:ea typeface="Times New Roman"/>
                <a:cs typeface="Times New Roman"/>
                <a:sym typeface="Times New Roman"/>
              </a:rPr>
              <a:t>=</a:t>
            </a:r>
            <a:r>
              <a:rPr i="1" lang="en-US" sz="2400">
                <a:solidFill>
                  <a:srgbClr val="D62A2A"/>
                </a:solidFill>
                <a:latin typeface="Times New Roman"/>
                <a:ea typeface="Times New Roman"/>
                <a:cs typeface="Times New Roman"/>
                <a:sym typeface="Times New Roman"/>
              </a:rPr>
              <a:t> F</a:t>
            </a:r>
            <a:r>
              <a:rPr lang="en-US" sz="2400">
                <a:solidFill>
                  <a:srgbClr val="D62A2A"/>
                </a:solidFill>
                <a:latin typeface="Times New Roman"/>
                <a:ea typeface="Times New Roman"/>
                <a:cs typeface="Times New Roman"/>
                <a:sym typeface="Times New Roman"/>
              </a:rPr>
              <a:t>( </a:t>
            </a:r>
            <a:r>
              <a:rPr i="1" lang="en-US" sz="2400">
                <a:solidFill>
                  <a:srgbClr val="D62A2A"/>
                </a:solidFill>
                <a:latin typeface="Times New Roman"/>
                <a:ea typeface="Times New Roman"/>
                <a:cs typeface="Times New Roman"/>
                <a:sym typeface="Times New Roman"/>
              </a:rPr>
              <a:t>p</a:t>
            </a:r>
            <a:r>
              <a:rPr baseline="-25000" lang="en-US" sz="2400">
                <a:solidFill>
                  <a:srgbClr val="D62A2A"/>
                </a:solidFill>
                <a:latin typeface="Times New Roman"/>
                <a:ea typeface="Times New Roman"/>
                <a:cs typeface="Times New Roman"/>
                <a:sym typeface="Times New Roman"/>
              </a:rPr>
              <a:t>0</a:t>
            </a:r>
            <a:r>
              <a:rPr i="1" lang="en-US" sz="2400">
                <a:solidFill>
                  <a:srgbClr val="D62A2A"/>
                </a:solidFill>
                <a:latin typeface="Times New Roman"/>
                <a:ea typeface="Times New Roman"/>
                <a:cs typeface="Times New Roman"/>
                <a:sym typeface="Times New Roman"/>
              </a:rPr>
              <a:t> p</a:t>
            </a:r>
            <a:r>
              <a:rPr baseline="-25000" lang="en-US" sz="2400">
                <a:solidFill>
                  <a:srgbClr val="D62A2A"/>
                </a:solidFill>
                <a:latin typeface="Times New Roman"/>
                <a:ea typeface="Times New Roman"/>
                <a:cs typeface="Times New Roman"/>
                <a:sym typeface="Times New Roman"/>
              </a:rPr>
              <a:t>1</a:t>
            </a:r>
            <a:r>
              <a:rPr i="1" lang="en-US" sz="2400">
                <a:solidFill>
                  <a:srgbClr val="D62A2A"/>
                </a:solidFill>
                <a:latin typeface="Times New Roman"/>
                <a:ea typeface="Times New Roman"/>
                <a:cs typeface="Times New Roman"/>
                <a:sym typeface="Times New Roman"/>
              </a:rPr>
              <a:t> p</a:t>
            </a:r>
            <a:r>
              <a:rPr baseline="-25000" lang="en-US" sz="2400">
                <a:solidFill>
                  <a:srgbClr val="D62A2A"/>
                </a:solidFill>
                <a:latin typeface="Times New Roman"/>
                <a:ea typeface="Times New Roman"/>
                <a:cs typeface="Times New Roman"/>
                <a:sym typeface="Times New Roman"/>
              </a:rPr>
              <a:t>2</a:t>
            </a:r>
            <a:r>
              <a:rPr i="1" lang="en-US" sz="2400">
                <a:solidFill>
                  <a:srgbClr val="D62A2A"/>
                </a:solidFill>
                <a:latin typeface="Times New Roman"/>
                <a:ea typeface="Times New Roman"/>
                <a:cs typeface="Times New Roman"/>
                <a:sym typeface="Times New Roman"/>
              </a:rPr>
              <a:t> </a:t>
            </a:r>
            <a:r>
              <a:rPr lang="en-US" sz="2400">
                <a:solidFill>
                  <a:srgbClr val="D62A2A"/>
                </a:solidFill>
                <a:latin typeface="Times New Roman"/>
                <a:ea typeface="Times New Roman"/>
                <a:cs typeface="Times New Roman"/>
                <a:sym typeface="Times New Roman"/>
              </a:rPr>
              <a:t>…</a:t>
            </a:r>
            <a:r>
              <a:rPr i="1" lang="en-US" sz="2400">
                <a:solidFill>
                  <a:srgbClr val="D62A2A"/>
                </a:solidFill>
                <a:latin typeface="Times New Roman"/>
                <a:ea typeface="Times New Roman"/>
                <a:cs typeface="Times New Roman"/>
                <a:sym typeface="Times New Roman"/>
              </a:rPr>
              <a:t> p</a:t>
            </a:r>
            <a:r>
              <a:rPr baseline="-25000" i="1" lang="en-US" sz="2400">
                <a:solidFill>
                  <a:srgbClr val="D62A2A"/>
                </a:solidFill>
                <a:latin typeface="Times New Roman"/>
                <a:ea typeface="Times New Roman"/>
                <a:cs typeface="Times New Roman"/>
                <a:sym typeface="Times New Roman"/>
              </a:rPr>
              <a:t>k</a:t>
            </a:r>
            <a:r>
              <a:rPr baseline="-25000" lang="en-US" sz="2400">
                <a:solidFill>
                  <a:srgbClr val="D62A2A"/>
                </a:solidFill>
                <a:latin typeface="Times New Roman"/>
                <a:ea typeface="Times New Roman"/>
                <a:cs typeface="Times New Roman"/>
                <a:sym typeface="Times New Roman"/>
              </a:rPr>
              <a:t> </a:t>
            </a:r>
            <a:r>
              <a:rPr lang="en-US" sz="2400">
                <a:solidFill>
                  <a:srgbClr val="D62A2A"/>
                </a:solidFill>
                <a:latin typeface="Times New Roman"/>
                <a:ea typeface="Times New Roman"/>
                <a:cs typeface="Times New Roman"/>
                <a:sym typeface="Times New Roman"/>
              </a:rPr>
              <a:t>)</a:t>
            </a:r>
            <a:endParaRPr sz="2400">
              <a:solidFill>
                <a:srgbClr val="D62A2A"/>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p</a:t>
            </a:r>
            <a:r>
              <a:rPr baseline="-25000" lang="en-US" sz="2400">
                <a:latin typeface="Times New Roman"/>
                <a:ea typeface="Times New Roman"/>
                <a:cs typeface="Times New Roman"/>
                <a:sym typeface="Times New Roman"/>
              </a:rPr>
              <a:t>0</a:t>
            </a:r>
            <a:r>
              <a:rPr i="1" lang="en-US" sz="2400">
                <a:latin typeface="Times New Roman"/>
                <a:ea typeface="Times New Roman"/>
                <a:cs typeface="Times New Roman"/>
                <a:sym typeface="Times New Roman"/>
              </a:rPr>
              <a:t> , p</a:t>
            </a:r>
            <a:r>
              <a:rPr baseline="-25000" lang="en-US" sz="2400">
                <a:latin typeface="Times New Roman"/>
                <a:ea typeface="Times New Roman"/>
                <a:cs typeface="Times New Roman"/>
                <a:sym typeface="Times New Roman"/>
              </a:rPr>
              <a:t>1, </a:t>
            </a:r>
            <a:r>
              <a:rPr i="1" lang="en-US" sz="2400">
                <a:latin typeface="Times New Roman"/>
                <a:ea typeface="Times New Roman"/>
                <a:cs typeface="Times New Roman"/>
                <a:sym typeface="Times New Roman"/>
              </a:rPr>
              <a:t> p</a:t>
            </a:r>
            <a:r>
              <a:rPr baseline="-25000" lang="en-US" sz="2400">
                <a:latin typeface="Times New Roman"/>
                <a:ea typeface="Times New Roman"/>
                <a:cs typeface="Times New Roman"/>
                <a:sym typeface="Times New Roman"/>
              </a:rPr>
              <a:t>2,</a:t>
            </a:r>
            <a:r>
              <a:rPr i="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 ,p</a:t>
            </a:r>
            <a:r>
              <a:rPr baseline="-25000"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is the sequence of percepts recorded till date, </a:t>
            </a:r>
            <a:r>
              <a:rPr i="1" lang="en-US" sz="2400">
                <a:latin typeface="Times New Roman"/>
                <a:ea typeface="Times New Roman"/>
                <a:cs typeface="Times New Roman"/>
                <a:sym typeface="Times New Roman"/>
              </a:rPr>
              <a:t>a</a:t>
            </a:r>
            <a:r>
              <a:rPr baseline="-25000" i="1" lang="en-US" sz="2400">
                <a:latin typeface="Times New Roman"/>
                <a:ea typeface="Times New Roman"/>
                <a:cs typeface="Times New Roman"/>
                <a:sym typeface="Times New Roman"/>
              </a:rPr>
              <a:t>k</a:t>
            </a:r>
            <a:r>
              <a:rPr i="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is the resulting action carried out and F now maps percept sequences to action</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i="1" lang="en-US" sz="2400">
                <a:latin typeface="Times New Roman"/>
                <a:ea typeface="Times New Roman"/>
                <a:cs typeface="Times New Roman"/>
                <a:sym typeface="Times New Roman"/>
              </a:rPr>
              <a:t>	</a:t>
            </a:r>
            <a:r>
              <a:rPr i="1" lang="en-US" sz="2400">
                <a:solidFill>
                  <a:srgbClr val="D62A2A"/>
                </a:solidFill>
                <a:latin typeface="Times New Roman"/>
                <a:ea typeface="Times New Roman"/>
                <a:cs typeface="Times New Roman"/>
                <a:sym typeface="Times New Roman"/>
              </a:rPr>
              <a:t>	F </a:t>
            </a:r>
            <a:r>
              <a:rPr lang="en-US" sz="2400">
                <a:solidFill>
                  <a:srgbClr val="D62A2A"/>
                </a:solidFill>
                <a:latin typeface="Times New Roman"/>
                <a:ea typeface="Times New Roman"/>
                <a:cs typeface="Times New Roman"/>
                <a:sym typeface="Times New Roman"/>
              </a:rPr>
              <a:t>:</a:t>
            </a:r>
            <a:r>
              <a:rPr i="1" lang="en-US" sz="2400">
                <a:solidFill>
                  <a:srgbClr val="D62A2A"/>
                </a:solidFill>
                <a:latin typeface="Times New Roman"/>
                <a:ea typeface="Times New Roman"/>
                <a:cs typeface="Times New Roman"/>
                <a:sym typeface="Times New Roman"/>
              </a:rPr>
              <a:t>P </a:t>
            </a:r>
            <a:r>
              <a:rPr lang="en-US" sz="2400">
                <a:solidFill>
                  <a:srgbClr val="D62A2A"/>
                </a:solidFill>
                <a:latin typeface="Times New Roman"/>
                <a:ea typeface="Times New Roman"/>
                <a:cs typeface="Times New Roman"/>
                <a:sym typeface="Times New Roman"/>
              </a:rPr>
              <a:t>*</a:t>
            </a:r>
            <a:r>
              <a:rPr i="1" lang="en-US" sz="2400">
                <a:solidFill>
                  <a:srgbClr val="D62A2A"/>
                </a:solidFill>
                <a:latin typeface="Times New Roman"/>
                <a:ea typeface="Times New Roman"/>
                <a:cs typeface="Times New Roman"/>
                <a:sym typeface="Times New Roman"/>
              </a:rPr>
              <a:t> </a:t>
            </a:r>
            <a:r>
              <a:rPr lang="en-US" sz="2400">
                <a:solidFill>
                  <a:srgbClr val="D62A2A"/>
                </a:solidFill>
                <a:latin typeface="Times New Roman"/>
                <a:ea typeface="Times New Roman"/>
                <a:cs typeface="Times New Roman"/>
                <a:sym typeface="Times New Roman"/>
              </a:rPr>
              <a:t>→</a:t>
            </a:r>
            <a:r>
              <a:rPr i="1" lang="en-US" sz="2400">
                <a:solidFill>
                  <a:srgbClr val="D62A2A"/>
                </a:solidFill>
                <a:latin typeface="Times New Roman"/>
                <a:ea typeface="Times New Roman"/>
                <a:cs typeface="Times New Roman"/>
                <a:sym typeface="Times New Roman"/>
              </a:rPr>
              <a:t> A</a:t>
            </a:r>
            <a:endParaRPr sz="2400">
              <a:solidFill>
                <a:srgbClr val="D62A2A"/>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139" name="Google Shape;139;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6" name="Google Shape;146;p7"/>
          <p:cNvSpPr txBox="1"/>
          <p:nvPr/>
        </p:nvSpPr>
        <p:spPr>
          <a:xfrm>
            <a:off x="0" y="0"/>
            <a:ext cx="3220500" cy="6737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 Introduction</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2.1.1 Agent Terminology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800" u="none" cap="none" strike="noStrike">
                <a:solidFill>
                  <a:srgbClr val="00B0F0"/>
                </a:solidFill>
                <a:latin typeface="Times New Roman"/>
                <a:ea typeface="Times New Roman"/>
                <a:cs typeface="Times New Roman"/>
                <a:sym typeface="Times New Roman"/>
              </a:rPr>
              <a:t>2.1.3 Vacuum cleaner problem </a:t>
            </a:r>
            <a:endParaRPr b="1" i="0" sz="1800" u="none" cap="none" strike="noStrike">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 Structure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2.2.1 PAGE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2.2.2 Agent program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2.2.3 Attributes of  Agents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 Rationality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2.3.1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2.3.2 Ideal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2.3.3 Autonomy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2.4 Types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2.5 Environment and properties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2.6 PEAS for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2.7 Intelligent agent 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47" name="Google Shape;147;p7"/>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Vacuum cleaner problem</a:t>
            </a:r>
            <a:endParaRPr sz="2400">
              <a:solidFill>
                <a:srgbClr val="C56761"/>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Performance measure of vacuum cleaner agent: All the rooms are well cleaned.</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Behaviour/action of agent: Left, right, suck and no-op (Doing nothing).</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Percept: Location and status, for example, [A, Dirty].</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Agent function: </a:t>
            </a:r>
            <a:r>
              <a:rPr lang="en-US" sz="2400">
                <a:latin typeface="Times New Roman"/>
                <a:ea typeface="Times New Roman"/>
                <a:cs typeface="Times New Roman"/>
                <a:sym typeface="Times New Roman"/>
              </a:rPr>
              <a:t>Mapping of precept sequence to an action</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48" name="Google Shape;148;p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5" name="Google Shape;155;p8"/>
          <p:cNvSpPr txBox="1"/>
          <p:nvPr/>
        </p:nvSpPr>
        <p:spPr>
          <a:xfrm>
            <a:off x="0" y="0"/>
            <a:ext cx="3220500"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 Introduction</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2.1.1 Agent Terminology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2.1.2 Environment of Problem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800" u="none" cap="none" strike="noStrike">
                <a:solidFill>
                  <a:srgbClr val="00B0F0"/>
                </a:solidFill>
                <a:latin typeface="Times New Roman"/>
                <a:ea typeface="Times New Roman"/>
                <a:cs typeface="Times New Roman"/>
                <a:sym typeface="Times New Roman"/>
              </a:rPr>
              <a:t>2.1.3 Vacuum cleaner problem </a:t>
            </a:r>
            <a:endParaRPr b="1" i="0" sz="1800" u="none" cap="none" strike="noStrike">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 Structure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2.2.1 PAGE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2.2.2 Agent program</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2.2.3 Attributes of  Agents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 Rationality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2.3.1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2.3.2 Ideal rational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2.3.3 Autonomy</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2.4 Types of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2.5 Environment and properties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2.6 PEAS for Agent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2.7 Intelligent agent 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56" name="Google Shape;156;p8"/>
          <p:cNvSpPr txBox="1"/>
          <p:nvPr>
            <p:ph type="ctrTitle"/>
          </p:nvPr>
        </p:nvSpPr>
        <p:spPr>
          <a:xfrm>
            <a:off x="2286947" y="0"/>
            <a:ext cx="9144000" cy="52881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400">
                <a:solidFill>
                  <a:srgbClr val="C56761"/>
                </a:solidFill>
                <a:latin typeface="Times New Roman"/>
                <a:ea typeface="Times New Roman"/>
                <a:cs typeface="Times New Roman"/>
                <a:sym typeface="Times New Roman"/>
              </a:rPr>
              <a:t>Vacuum cleaner problem</a:t>
            </a:r>
            <a:endParaRPr sz="2400">
              <a:solidFill>
                <a:srgbClr val="C56761"/>
              </a:solidFill>
              <a:latin typeface="Times New Roman"/>
              <a:ea typeface="Times New Roman"/>
              <a:cs typeface="Times New Roman"/>
              <a:sym typeface="Times New Roman"/>
            </a:endParaRPr>
          </a:p>
        </p:txBody>
      </p:sp>
      <p:sp>
        <p:nvSpPr>
          <p:cNvPr id="157" name="Google Shape;157;p8"/>
          <p:cNvSpPr txBox="1"/>
          <p:nvPr>
            <p:ph idx="1" type="subTitle"/>
          </p:nvPr>
        </p:nvSpPr>
        <p:spPr>
          <a:xfrm>
            <a:off x="626533" y="1843088"/>
            <a:ext cx="10949517" cy="981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t/>
            </a:r>
            <a:endParaRPr/>
          </a:p>
          <a:p>
            <a:pPr indent="0" lvl="0" marL="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graphicFrame>
        <p:nvGraphicFramePr>
          <p:cNvPr id="158" name="Google Shape;158;p8"/>
          <p:cNvGraphicFramePr/>
          <p:nvPr/>
        </p:nvGraphicFramePr>
        <p:xfrm>
          <a:off x="3896139" y="1000759"/>
          <a:ext cx="3000000" cy="3000000"/>
        </p:xfrm>
        <a:graphic>
          <a:graphicData uri="http://schemas.openxmlformats.org/drawingml/2006/table">
            <a:tbl>
              <a:tblPr bandRow="1" firstRow="1">
                <a:noFill/>
                <a:tableStyleId>{B0CB40D0-74EF-42A9-B6FD-727AD2048DE3}</a:tableStyleId>
              </a:tblPr>
              <a:tblGrid>
                <a:gridCol w="3158425"/>
                <a:gridCol w="3158425"/>
              </a:tblGrid>
              <a:tr h="428725">
                <a:tc>
                  <a:txBody>
                    <a:bodyPr/>
                    <a:lstStyle/>
                    <a:p>
                      <a:pPr indent="0" lvl="0" marL="0" marR="0" rtl="0" algn="l">
                        <a:spcBef>
                          <a:spcPts val="0"/>
                        </a:spcBef>
                        <a:spcAft>
                          <a:spcPts val="0"/>
                        </a:spcAft>
                        <a:buNone/>
                      </a:pPr>
                      <a:r>
                        <a:rPr lang="en-US" sz="1800" u="none" cap="none" strike="noStrike"/>
                        <a:t>Percept sequence</a:t>
                      </a:r>
                      <a:endParaRPr sz="1800"/>
                    </a:p>
                  </a:txBody>
                  <a:tcPr marT="45725" marB="45725" marR="91450" marL="91450"/>
                </a:tc>
                <a:tc>
                  <a:txBody>
                    <a:bodyPr/>
                    <a:lstStyle/>
                    <a:p>
                      <a:pPr indent="0" lvl="0" marL="0" marR="0" rtl="0" algn="l">
                        <a:spcBef>
                          <a:spcPts val="0"/>
                        </a:spcBef>
                        <a:spcAft>
                          <a:spcPts val="0"/>
                        </a:spcAft>
                        <a:buNone/>
                      </a:pPr>
                      <a:r>
                        <a:rPr lang="en-US" sz="1800"/>
                        <a:t>Action</a:t>
                      </a:r>
                      <a:endParaRPr sz="1800"/>
                    </a:p>
                  </a:txBody>
                  <a:tcPr marT="45725" marB="45725" marR="91450" marL="91450"/>
                </a:tc>
              </a:tr>
              <a:tr h="458100">
                <a:tc>
                  <a:txBody>
                    <a:bodyPr/>
                    <a:lstStyle/>
                    <a:p>
                      <a:pPr indent="0" lvl="0" marL="0" marR="0" rtl="0" algn="ctr">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[A, Clean]</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t>Right </a:t>
                      </a:r>
                      <a:endParaRPr sz="1800"/>
                    </a:p>
                  </a:txBody>
                  <a:tcPr marT="45725" marB="45725" marR="91450" marL="91450"/>
                </a:tc>
              </a:tr>
              <a:tr h="458100">
                <a:tc>
                  <a:txBody>
                    <a:bodyPr/>
                    <a:lstStyle/>
                    <a:p>
                      <a:pPr indent="0" lvl="0" marL="0" marR="0" rtl="0" algn="ctr">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[A, Dirty]</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t>Suck</a:t>
                      </a:r>
                      <a:endParaRPr sz="1800"/>
                    </a:p>
                  </a:txBody>
                  <a:tcPr marT="45725" marB="45725" marR="91450" marL="91450"/>
                </a:tc>
              </a:tr>
              <a:tr h="458100">
                <a:tc>
                  <a:txBody>
                    <a:bodyPr/>
                    <a:lstStyle/>
                    <a:p>
                      <a:pPr indent="0" lvl="0" marL="76200" marR="0" rtl="0" algn="ctr">
                        <a:spcBef>
                          <a:spcPts val="0"/>
                        </a:spcBef>
                        <a:spcAft>
                          <a:spcPts val="0"/>
                        </a:spcAft>
                        <a:buNone/>
                      </a:pPr>
                      <a:r>
                        <a:rPr b="1" lang="en-US" sz="2000">
                          <a:latin typeface="Times New Roman"/>
                          <a:ea typeface="Times New Roman"/>
                          <a:cs typeface="Times New Roman"/>
                          <a:sym typeface="Times New Roman"/>
                        </a:rPr>
                        <a:t>[B, Clean]</a:t>
                      </a:r>
                      <a:endParaRPr sz="2000">
                        <a:latin typeface="Times New Roman"/>
                        <a:ea typeface="Times New Roman"/>
                        <a:cs typeface="Times New Roman"/>
                        <a:sym typeface="Times New Roman"/>
                      </a:endParaRPr>
                    </a:p>
                  </a:txBody>
                  <a:tcPr marT="45725" marB="45725" marR="91450" marL="91450" anchor="b"/>
                </a:tc>
                <a:tc>
                  <a:txBody>
                    <a:bodyPr/>
                    <a:lstStyle/>
                    <a:p>
                      <a:pPr indent="0" lvl="0" marL="0" marR="0" rtl="0" algn="ctr">
                        <a:spcBef>
                          <a:spcPts val="0"/>
                        </a:spcBef>
                        <a:spcAft>
                          <a:spcPts val="0"/>
                        </a:spcAft>
                        <a:buNone/>
                      </a:pPr>
                      <a:r>
                        <a:rPr lang="en-US" sz="1800"/>
                        <a:t>Left</a:t>
                      </a:r>
                      <a:endParaRPr sz="1800"/>
                    </a:p>
                  </a:txBody>
                  <a:tcPr marT="45725" marB="45725" marR="91450" marL="91450"/>
                </a:tc>
              </a:tr>
              <a:tr h="458100">
                <a:tc>
                  <a:txBody>
                    <a:bodyPr/>
                    <a:lstStyle/>
                    <a:p>
                      <a:pPr indent="0" lvl="0" marL="76200" marR="0" rtl="0" algn="ctr">
                        <a:spcBef>
                          <a:spcPts val="0"/>
                        </a:spcBef>
                        <a:spcAft>
                          <a:spcPts val="0"/>
                        </a:spcAft>
                        <a:buNone/>
                      </a:pPr>
                      <a:r>
                        <a:rPr b="1" lang="en-US" sz="2000">
                          <a:latin typeface="Times New Roman"/>
                          <a:ea typeface="Times New Roman"/>
                          <a:cs typeface="Times New Roman"/>
                          <a:sym typeface="Times New Roman"/>
                        </a:rPr>
                        <a:t>[B, Dirty]</a:t>
                      </a:r>
                      <a:endParaRPr sz="2000">
                        <a:latin typeface="Times New Roman"/>
                        <a:ea typeface="Times New Roman"/>
                        <a:cs typeface="Times New Roman"/>
                        <a:sym typeface="Times New Roman"/>
                      </a:endParaRPr>
                    </a:p>
                  </a:txBody>
                  <a:tcPr marT="45725" marB="45725" marR="91450" marL="91450" anchor="b"/>
                </a:tc>
                <a:tc>
                  <a:txBody>
                    <a:bodyPr/>
                    <a:lstStyle/>
                    <a:p>
                      <a:pPr indent="0" lvl="0" marL="0" marR="0" rtl="0" algn="ctr">
                        <a:spcBef>
                          <a:spcPts val="0"/>
                        </a:spcBef>
                        <a:spcAft>
                          <a:spcPts val="0"/>
                        </a:spcAft>
                        <a:buNone/>
                      </a:pPr>
                      <a:r>
                        <a:rPr lang="en-US" sz="1800"/>
                        <a:t>Suck</a:t>
                      </a:r>
                      <a:endParaRPr sz="1800"/>
                    </a:p>
                  </a:txBody>
                  <a:tcPr marT="45725" marB="45725" marR="91450" marL="91450"/>
                </a:tc>
              </a:tr>
              <a:tr h="458100">
                <a:tc>
                  <a:txBody>
                    <a:bodyPr/>
                    <a:lstStyle/>
                    <a:p>
                      <a:pPr indent="0" lvl="0" marL="76200" marR="0" rtl="0" algn="ctr">
                        <a:spcBef>
                          <a:spcPts val="0"/>
                        </a:spcBef>
                        <a:spcAft>
                          <a:spcPts val="0"/>
                        </a:spcAft>
                        <a:buNone/>
                      </a:pPr>
                      <a:r>
                        <a:rPr b="1" lang="en-US" sz="2000">
                          <a:latin typeface="Times New Roman"/>
                          <a:ea typeface="Times New Roman"/>
                          <a:cs typeface="Times New Roman"/>
                          <a:sym typeface="Times New Roman"/>
                        </a:rPr>
                        <a:t>[A, Dirty], [A, Clean]</a:t>
                      </a:r>
                      <a:endParaRPr sz="2000">
                        <a:latin typeface="Times New Roman"/>
                        <a:ea typeface="Times New Roman"/>
                        <a:cs typeface="Times New Roman"/>
                        <a:sym typeface="Times New Roman"/>
                      </a:endParaRPr>
                    </a:p>
                  </a:txBody>
                  <a:tcPr marT="45725" marB="45725" marR="91450" marL="91450" anchor="b"/>
                </a:tc>
                <a:tc>
                  <a:txBody>
                    <a:bodyPr/>
                    <a:lstStyle/>
                    <a:p>
                      <a:pPr indent="0" lvl="0" marL="0" marR="0" rtl="0" algn="ctr">
                        <a:spcBef>
                          <a:spcPts val="0"/>
                        </a:spcBef>
                        <a:spcAft>
                          <a:spcPts val="0"/>
                        </a:spcAft>
                        <a:buNone/>
                      </a:pPr>
                      <a:r>
                        <a:rPr lang="en-US" sz="1800"/>
                        <a:t>Right</a:t>
                      </a:r>
                      <a:endParaRPr sz="1800"/>
                    </a:p>
                  </a:txBody>
                  <a:tcPr marT="45725" marB="45725" marR="91450" marL="91450"/>
                </a:tc>
              </a:tr>
              <a:tr h="458100">
                <a:tc>
                  <a:txBody>
                    <a:bodyPr/>
                    <a:lstStyle/>
                    <a:p>
                      <a:pPr indent="0" lvl="0" marL="76200" marR="0" rtl="0" algn="ctr">
                        <a:spcBef>
                          <a:spcPts val="0"/>
                        </a:spcBef>
                        <a:spcAft>
                          <a:spcPts val="0"/>
                        </a:spcAft>
                        <a:buNone/>
                      </a:pPr>
                      <a:r>
                        <a:rPr b="1" lang="en-US" sz="2000">
                          <a:latin typeface="Times New Roman"/>
                          <a:ea typeface="Times New Roman"/>
                          <a:cs typeface="Times New Roman"/>
                          <a:sym typeface="Times New Roman"/>
                        </a:rPr>
                        <a:t>[A, Clean], [B, Dirty]</a:t>
                      </a:r>
                      <a:endParaRPr sz="2000">
                        <a:latin typeface="Times New Roman"/>
                        <a:ea typeface="Times New Roman"/>
                        <a:cs typeface="Times New Roman"/>
                        <a:sym typeface="Times New Roman"/>
                      </a:endParaRPr>
                    </a:p>
                  </a:txBody>
                  <a:tcPr marT="45725" marB="45725" marR="91450" marL="91450" anchor="b"/>
                </a:tc>
                <a:tc>
                  <a:txBody>
                    <a:bodyPr/>
                    <a:lstStyle/>
                    <a:p>
                      <a:pPr indent="0" lvl="0" marL="0" marR="0" rtl="0" algn="ctr">
                        <a:spcBef>
                          <a:spcPts val="0"/>
                        </a:spcBef>
                        <a:spcAft>
                          <a:spcPts val="0"/>
                        </a:spcAft>
                        <a:buNone/>
                      </a:pPr>
                      <a:r>
                        <a:rPr lang="en-US" sz="1800"/>
                        <a:t>Suck</a:t>
                      </a:r>
                      <a:endParaRPr sz="1800"/>
                    </a:p>
                  </a:txBody>
                  <a:tcPr marT="45725" marB="45725" marR="91450" marL="91450"/>
                </a:tc>
              </a:tr>
              <a:tr h="458100">
                <a:tc>
                  <a:txBody>
                    <a:bodyPr/>
                    <a:lstStyle/>
                    <a:p>
                      <a:pPr indent="0" lvl="0" marL="76200" marR="0" rtl="0" algn="ctr">
                        <a:spcBef>
                          <a:spcPts val="0"/>
                        </a:spcBef>
                        <a:spcAft>
                          <a:spcPts val="0"/>
                        </a:spcAft>
                        <a:buNone/>
                      </a:pPr>
                      <a:r>
                        <a:rPr b="1" lang="en-US" sz="2000">
                          <a:latin typeface="Times New Roman"/>
                          <a:ea typeface="Times New Roman"/>
                          <a:cs typeface="Times New Roman"/>
                          <a:sym typeface="Times New Roman"/>
                        </a:rPr>
                        <a:t>[B, Dirty], [B, Clean]</a:t>
                      </a:r>
                      <a:endParaRPr sz="2000">
                        <a:latin typeface="Times New Roman"/>
                        <a:ea typeface="Times New Roman"/>
                        <a:cs typeface="Times New Roman"/>
                        <a:sym typeface="Times New Roman"/>
                      </a:endParaRPr>
                    </a:p>
                  </a:txBody>
                  <a:tcPr marT="45725" marB="45725" marR="91450" marL="91450" anchor="b"/>
                </a:tc>
                <a:tc>
                  <a:txBody>
                    <a:bodyPr/>
                    <a:lstStyle/>
                    <a:p>
                      <a:pPr indent="0" lvl="0" marL="0" marR="0" rtl="0" algn="ctr">
                        <a:spcBef>
                          <a:spcPts val="0"/>
                        </a:spcBef>
                        <a:spcAft>
                          <a:spcPts val="0"/>
                        </a:spcAft>
                        <a:buNone/>
                      </a:pPr>
                      <a:r>
                        <a:rPr lang="en-US" sz="1800"/>
                        <a:t>Left</a:t>
                      </a:r>
                      <a:endParaRPr sz="1800"/>
                    </a:p>
                  </a:txBody>
                  <a:tcPr marT="45725" marB="45725" marR="91450" marL="91450"/>
                </a:tc>
              </a:tr>
              <a:tr h="428725">
                <a:tc>
                  <a:txBody>
                    <a:bodyPr/>
                    <a:lstStyle/>
                    <a:p>
                      <a:pPr indent="0" lvl="0" marL="76200" marR="0" rtl="0" algn="ctr">
                        <a:lnSpc>
                          <a:spcPct val="60000"/>
                        </a:lnSpc>
                        <a:spcBef>
                          <a:spcPts val="0"/>
                        </a:spcBef>
                        <a:spcAft>
                          <a:spcPts val="0"/>
                        </a:spcAft>
                        <a:buNone/>
                      </a:pPr>
                      <a:r>
                        <a:rPr b="1" lang="en-US" sz="2000">
                          <a:latin typeface="Times New Roman"/>
                          <a:ea typeface="Times New Roman"/>
                          <a:cs typeface="Times New Roman"/>
                          <a:sym typeface="Times New Roman"/>
                        </a:rPr>
                        <a:t>[B, Clean], [A, Dirty]</a:t>
                      </a:r>
                      <a:endParaRPr sz="2000">
                        <a:latin typeface="Times New Roman"/>
                        <a:ea typeface="Times New Roman"/>
                        <a:cs typeface="Times New Roman"/>
                        <a:sym typeface="Times New Roman"/>
                      </a:endParaRPr>
                    </a:p>
                  </a:txBody>
                  <a:tcPr marT="45725" marB="45725" marR="91450" marL="91450" anchor="b"/>
                </a:tc>
                <a:tc>
                  <a:txBody>
                    <a:bodyPr/>
                    <a:lstStyle/>
                    <a:p>
                      <a:pPr indent="0" lvl="0" marL="0" marR="0" rtl="0" algn="ctr">
                        <a:spcBef>
                          <a:spcPts val="0"/>
                        </a:spcBef>
                        <a:spcAft>
                          <a:spcPts val="0"/>
                        </a:spcAft>
                        <a:buNone/>
                      </a:pPr>
                      <a:r>
                        <a:rPr lang="en-US" sz="1800"/>
                        <a:t>Suck</a:t>
                      </a:r>
                      <a:endParaRPr sz="1800"/>
                    </a:p>
                  </a:txBody>
                  <a:tcPr marT="45725" marB="45725" marR="91450" marL="91450"/>
                </a:tc>
              </a:tr>
              <a:tr h="428725">
                <a:tc>
                  <a:txBody>
                    <a:bodyPr/>
                    <a:lstStyle/>
                    <a:p>
                      <a:pPr indent="0" lvl="0" marL="76200" marR="0" rtl="0" algn="ctr">
                        <a:lnSpc>
                          <a:spcPct val="60000"/>
                        </a:lnSpc>
                        <a:spcBef>
                          <a:spcPts val="0"/>
                        </a:spcBef>
                        <a:spcAft>
                          <a:spcPts val="0"/>
                        </a:spcAft>
                        <a:buNone/>
                      </a:pPr>
                      <a:r>
                        <a:rPr b="1" lang="en-US" sz="2000">
                          <a:latin typeface="Times New Roman"/>
                          <a:ea typeface="Times New Roman"/>
                          <a:cs typeface="Times New Roman"/>
                          <a:sym typeface="Times New Roman"/>
                        </a:rPr>
                        <a:t>[A, Clean], [B, Clean]</a:t>
                      </a:r>
                      <a:endParaRPr sz="2000">
                        <a:latin typeface="Times New Roman"/>
                        <a:ea typeface="Times New Roman"/>
                        <a:cs typeface="Times New Roman"/>
                        <a:sym typeface="Times New Roman"/>
                      </a:endParaRPr>
                    </a:p>
                  </a:txBody>
                  <a:tcPr marT="45725" marB="45725" marR="91450" marL="91450" anchor="b"/>
                </a:tc>
                <a:tc>
                  <a:txBody>
                    <a:bodyPr/>
                    <a:lstStyle/>
                    <a:p>
                      <a:pPr indent="0" lvl="0" marL="0" marR="0" rtl="0" algn="ctr">
                        <a:spcBef>
                          <a:spcPts val="0"/>
                        </a:spcBef>
                        <a:spcAft>
                          <a:spcPts val="0"/>
                        </a:spcAft>
                        <a:buNone/>
                      </a:pPr>
                      <a:r>
                        <a:rPr lang="en-US" sz="1800"/>
                        <a:t>No-op</a:t>
                      </a:r>
                      <a:endParaRPr sz="1800"/>
                    </a:p>
                  </a:txBody>
                  <a:tcPr marT="45725" marB="45725" marR="91450" marL="91450"/>
                </a:tc>
              </a:tr>
              <a:tr h="428725">
                <a:tc>
                  <a:txBody>
                    <a:bodyPr/>
                    <a:lstStyle/>
                    <a:p>
                      <a:pPr indent="0" lvl="0" marL="76200" marR="0" rtl="0" algn="ctr">
                        <a:lnSpc>
                          <a:spcPct val="60000"/>
                        </a:lnSpc>
                        <a:spcBef>
                          <a:spcPts val="0"/>
                        </a:spcBef>
                        <a:spcAft>
                          <a:spcPts val="0"/>
                        </a:spcAft>
                        <a:buNone/>
                      </a:pPr>
                      <a:r>
                        <a:rPr b="1" lang="en-US" sz="2000">
                          <a:latin typeface="Times New Roman"/>
                          <a:ea typeface="Times New Roman"/>
                          <a:cs typeface="Times New Roman"/>
                          <a:sym typeface="Times New Roman"/>
                        </a:rPr>
                        <a:t>[B, Clean], [A, Clean]</a:t>
                      </a:r>
                      <a:endParaRPr sz="2000">
                        <a:latin typeface="Times New Roman"/>
                        <a:ea typeface="Times New Roman"/>
                        <a:cs typeface="Times New Roman"/>
                        <a:sym typeface="Times New Roman"/>
                      </a:endParaRPr>
                    </a:p>
                  </a:txBody>
                  <a:tcPr marT="45725" marB="45725" marR="91450" marL="91450" anchor="b"/>
                </a:tc>
                <a:tc>
                  <a:txBody>
                    <a:bodyPr/>
                    <a:lstStyle/>
                    <a:p>
                      <a:pPr indent="0" lvl="0" marL="0" marR="0" rtl="0" algn="ctr">
                        <a:spcBef>
                          <a:spcPts val="0"/>
                        </a:spcBef>
                        <a:spcAft>
                          <a:spcPts val="0"/>
                        </a:spcAft>
                        <a:buNone/>
                      </a:pPr>
                      <a:r>
                        <a:rPr lang="en-US" sz="1800"/>
                        <a:t>No-op</a:t>
                      </a:r>
                      <a:endParaRPr sz="1800"/>
                    </a:p>
                  </a:txBody>
                  <a:tcPr marT="45725" marB="45725" marR="91450" marL="91450"/>
                </a:tc>
              </a:tr>
            </a:tbl>
          </a:graphicData>
        </a:graphic>
      </p:graphicFrame>
      <p:sp>
        <p:nvSpPr>
          <p:cNvPr id="159" name="Google Shape;159;p8"/>
          <p:cNvSpPr/>
          <p:nvPr/>
        </p:nvSpPr>
        <p:spPr>
          <a:xfrm>
            <a:off x="3896139" y="474002"/>
            <a:ext cx="24641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Percept sequence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Gill Sans"/>
              <a:ea typeface="Gill Sans"/>
              <a:cs typeface="Gill Sans"/>
              <a:sym typeface="Gill Sans"/>
            </a:endParaRPr>
          </a:p>
        </p:txBody>
      </p:sp>
      <p:sp>
        <p:nvSpPr>
          <p:cNvPr id="165" name="Google Shape;165;p9"/>
          <p:cNvSpPr txBox="1"/>
          <p:nvPr/>
        </p:nvSpPr>
        <p:spPr>
          <a:xfrm>
            <a:off x="0" y="0"/>
            <a:ext cx="3220500" cy="71532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 Introduction</a:t>
            </a:r>
            <a:br>
              <a:rPr b="1"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2.1.1 Agent Terminology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2.1.3 Vacuum cleaner problem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rgbClr val="00B0F0"/>
                </a:solidFill>
                <a:latin typeface="Times New Roman"/>
                <a:ea typeface="Times New Roman"/>
                <a:cs typeface="Times New Roman"/>
                <a:sym typeface="Times New Roman"/>
              </a:rPr>
              <a:t>2.2 Structure of Agent</a:t>
            </a:r>
            <a:endParaRPr b="1" sz="1800">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2.2.1 PAGE</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2.2.2 Agent program</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2.2.3 Attributes of  Agents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 Rationality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2.3.1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2.3.2 Ideal rational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2.3.3 Autonomy</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2.4 Types of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2.5 Environment and properties</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2.6 PEAS for Agent</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lt1"/>
                </a:solidFill>
                <a:latin typeface="Times New Roman"/>
                <a:ea typeface="Times New Roman"/>
                <a:cs typeface="Times New Roman"/>
                <a:sym typeface="Times New Roman"/>
              </a:rPr>
              <a:t>2.7 Intelligent agent application</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166" name="Google Shape;166;p9"/>
          <p:cNvSpPr txBox="1"/>
          <p:nvPr>
            <p:ph idx="1" type="body"/>
          </p:nvPr>
        </p:nvSpPr>
        <p:spPr>
          <a:xfrm>
            <a:off x="3896140" y="371061"/>
            <a:ext cx="7457660" cy="58059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56761"/>
              </a:buClr>
              <a:buSzPts val="2400"/>
              <a:buFont typeface="Times New Roman"/>
              <a:buNone/>
            </a:pPr>
            <a:r>
              <a:rPr lang="en-US" sz="2400">
                <a:solidFill>
                  <a:srgbClr val="C56761"/>
                </a:solidFill>
                <a:latin typeface="Times New Roman"/>
                <a:ea typeface="Times New Roman"/>
                <a:cs typeface="Times New Roman"/>
                <a:sym typeface="Times New Roman"/>
              </a:rPr>
              <a:t>Structure of agent</a:t>
            </a:r>
            <a:endParaRPr sz="2400">
              <a:solidFill>
                <a:srgbClr val="C56761"/>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The structure of agent can be represented as: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Agent= Architecture + Agent</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Program where,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Architecture : The machinery that an agent executes on</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Agent program: An implementation of  an agent function</a:t>
            </a:r>
            <a:endParaRPr sz="2400">
              <a:latin typeface="Times New Roman"/>
              <a:ea typeface="Times New Roman"/>
              <a:cs typeface="Times New Roman"/>
              <a:sym typeface="Times New Roman"/>
            </a:endParaRPr>
          </a:p>
        </p:txBody>
      </p:sp>
      <p:sp>
        <p:nvSpPr>
          <p:cNvPr id="167" name="Google Shape;167;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2019-07-02T07:04:00Z</dcterms:created>
  <dc:creator>dhruti rupareliya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E80B759CC7C34689A4483A5CFA8FD76A</vt:lpwstr>
  </property>
  <property fmtid="{D5CDD505-2E9C-101B-9397-08002B2CF9AE}" pid="3" name="KSOProductBuildVer">
    <vt:lpwstr>2057-11.2.0.11440</vt:lpwstr>
  </property>
</Properties>
</file>