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84" roundtripDataSignature="AMtx7mh0FyIKax/2An95vqGGViXqknHI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00F327-A190-4089-B7BF-9AD24FBC8343}">
  <a:tblStyle styleId="{3600F327-A190-4089-B7BF-9AD24FBC834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044222F-B402-4BF3-8CCD-211584BFE632}"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customschemas.google.com/relationships/presentationmetadata" Target="metadata"/><Relationship Id="rId83" Type="http://schemas.openxmlformats.org/officeDocument/2006/relationships/slide" Target="slides/slide77.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78" name="Google Shape;37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6" name="Google Shape;38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94" name="Google Shape;39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54" name="Google Shape;55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62" name="Google Shape;562;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27" name="Google Shape;627;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35" name="Google Shape;635;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93" name="Google Shape;693;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701" name="Google Shape;701;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43" name="Google Shape;14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07" name="Google Shape;807;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89"/>
          <p:cNvSpPr/>
          <p:nvPr>
            <p:ph idx="2" type="pic"/>
          </p:nvPr>
        </p:nvSpPr>
        <p:spPr>
          <a:xfrm>
            <a:off x="5183188" y="987425"/>
            <a:ext cx="6172200" cy="4873625"/>
          </a:xfrm>
          <a:prstGeom prst="rect">
            <a:avLst/>
          </a:prstGeom>
          <a:noFill/>
          <a:ln>
            <a:noFill/>
          </a:ln>
        </p:spPr>
      </p:sp>
      <p:sp>
        <p:nvSpPr>
          <p:cNvPr id="73" name="Google Shape;73;p8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9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9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9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1" name="Shape 21"/>
        <p:cNvGrpSpPr/>
        <p:nvPr/>
      </p:nvGrpSpPr>
      <p:grpSpPr>
        <a:xfrm>
          <a:off x="0" y="0"/>
          <a:ext cx="0" cy="0"/>
          <a:chOff x="0" y="0"/>
          <a:chExt cx="0" cy="0"/>
        </a:xfrm>
      </p:grpSpPr>
      <p:sp>
        <p:nvSpPr>
          <p:cNvPr id="22" name="Google Shape;22;p8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8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8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8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8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8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7.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4.png"/><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4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4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5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4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b="0" l="0" r="0" t="0"/>
          <a:stretch/>
        </p:blipFill>
        <p:spPr>
          <a:xfrm>
            <a:off x="0" y="66260"/>
            <a:ext cx="5107577" cy="6791740"/>
          </a:xfrm>
          <a:prstGeom prst="rect">
            <a:avLst/>
          </a:prstGeom>
          <a:noFill/>
          <a:ln>
            <a:noFill/>
          </a:ln>
        </p:spPr>
      </p:pic>
      <p:sp>
        <p:nvSpPr>
          <p:cNvPr id="94" name="Google Shape;94;p1"/>
          <p:cNvSpPr txBox="1"/>
          <p:nvPr/>
        </p:nvSpPr>
        <p:spPr>
          <a:xfrm>
            <a:off x="6035040" y="1802674"/>
            <a:ext cx="4937760" cy="37856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Chapter Four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4000"/>
              <a:buFont typeface="Calibri"/>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4000"/>
              <a:buFont typeface="Times New Roman"/>
              <a:buNone/>
            </a:pPr>
            <a:r>
              <a:rPr b="1" i="0" lang="en-US" sz="4000" u="none" cap="none" strike="noStrike">
                <a:solidFill>
                  <a:schemeClr val="dk1"/>
                </a:solidFill>
                <a:latin typeface="Times New Roman"/>
                <a:ea typeface="Times New Roman"/>
                <a:cs typeface="Times New Roman"/>
                <a:sym typeface="Times New Roman"/>
              </a:rPr>
              <a:t>Uninformed search strategies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4000"/>
              <a:buFont typeface="Calibri"/>
              <a:buNone/>
            </a:pPr>
            <a:r>
              <a:t/>
            </a:r>
            <a:endParaRPr b="0" i="0" sz="4000" u="none" cap="none" strike="noStrike">
              <a:solidFill>
                <a:schemeClr val="dk1"/>
              </a:solidFill>
              <a:latin typeface="Times New Roman"/>
              <a:ea typeface="Times New Roman"/>
              <a:cs typeface="Times New Roman"/>
              <a:sym typeface="Times New Roman"/>
            </a:endParaRPr>
          </a:p>
        </p:txBody>
      </p:sp>
      <p:sp>
        <p:nvSpPr>
          <p:cNvPr id="95" name="Google Shape;95;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3485545" y="2001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r>
              <a:rPr b="1" lang="en-US" sz="4000">
                <a:solidFill>
                  <a:schemeClr val="accent2"/>
                </a:solidFill>
                <a:latin typeface="Comic Sans MS"/>
                <a:ea typeface="Comic Sans MS"/>
                <a:cs typeface="Comic Sans MS"/>
                <a:sym typeface="Comic Sans MS"/>
              </a:rPr>
              <a:t>Breadth-First Strategy</a:t>
            </a:r>
            <a:endParaRPr/>
          </a:p>
        </p:txBody>
      </p:sp>
      <p:sp>
        <p:nvSpPr>
          <p:cNvPr id="198" name="Google Shape;198;p10"/>
          <p:cNvSpPr txBox="1"/>
          <p:nvPr>
            <p:ph idx="1" type="body"/>
          </p:nvPr>
        </p:nvSpPr>
        <p:spPr>
          <a:xfrm>
            <a:off x="3619463" y="1285717"/>
            <a:ext cx="5527766" cy="458329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omic Sans MS"/>
              <a:buNone/>
            </a:pPr>
            <a:r>
              <a:rPr lang="en-US" sz="2800">
                <a:latin typeface="Comic Sans MS"/>
                <a:ea typeface="Comic Sans MS"/>
                <a:cs typeface="Comic Sans MS"/>
                <a:sym typeface="Comic Sans MS"/>
              </a:rPr>
              <a:t>New nodes are inserted </a:t>
            </a:r>
            <a:r>
              <a:rPr lang="en-US" sz="2800">
                <a:solidFill>
                  <a:srgbClr val="990033"/>
                </a:solidFill>
                <a:latin typeface="Comic Sans MS"/>
                <a:ea typeface="Comic Sans MS"/>
                <a:cs typeface="Comic Sans MS"/>
                <a:sym typeface="Comic Sans MS"/>
              </a:rPr>
              <a:t>at the end</a:t>
            </a:r>
            <a:r>
              <a:rPr lang="en-US" sz="2800">
                <a:latin typeface="Comic Sans MS"/>
                <a:ea typeface="Comic Sans MS"/>
                <a:cs typeface="Comic Sans MS"/>
                <a:sym typeface="Comic Sans MS"/>
              </a:rPr>
              <a:t> of FRINGE</a:t>
            </a:r>
            <a:endParaRPr/>
          </a:p>
        </p:txBody>
      </p:sp>
      <p:sp>
        <p:nvSpPr>
          <p:cNvPr id="199" name="Google Shape;199;p10"/>
          <p:cNvSpPr txBox="1"/>
          <p:nvPr/>
        </p:nvSpPr>
        <p:spPr>
          <a:xfrm>
            <a:off x="7801743" y="1813693"/>
            <a:ext cx="2497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FRINGE = (2, 3)</a:t>
            </a:r>
            <a:endParaRPr/>
          </a:p>
        </p:txBody>
      </p:sp>
      <p:sp>
        <p:nvSpPr>
          <p:cNvPr id="200" name="Google Shape;200;p10"/>
          <p:cNvSpPr/>
          <p:nvPr/>
        </p:nvSpPr>
        <p:spPr>
          <a:xfrm>
            <a:off x="4315662" y="3736724"/>
            <a:ext cx="304800" cy="152400"/>
          </a:xfrm>
          <a:prstGeom prst="chevron">
            <a:avLst>
              <a:gd fmla="val 37500" name="adj"/>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01" name="Google Shape;201;p10"/>
          <p:cNvGrpSpPr/>
          <p:nvPr/>
        </p:nvGrpSpPr>
        <p:grpSpPr>
          <a:xfrm>
            <a:off x="3843958" y="2498954"/>
            <a:ext cx="5078776" cy="3007605"/>
            <a:chOff x="768" y="1736"/>
            <a:chExt cx="1776" cy="1395"/>
          </a:xfrm>
        </p:grpSpPr>
        <p:grpSp>
          <p:nvGrpSpPr>
            <p:cNvPr id="202" name="Google Shape;202;p10"/>
            <p:cNvGrpSpPr/>
            <p:nvPr/>
          </p:nvGrpSpPr>
          <p:grpSpPr>
            <a:xfrm>
              <a:off x="768" y="1736"/>
              <a:ext cx="1776" cy="1395"/>
              <a:chOff x="768" y="1736"/>
              <a:chExt cx="1776" cy="1395"/>
            </a:xfrm>
          </p:grpSpPr>
          <p:grpSp>
            <p:nvGrpSpPr>
              <p:cNvPr id="203" name="Google Shape;203;p10"/>
              <p:cNvGrpSpPr/>
              <p:nvPr/>
            </p:nvGrpSpPr>
            <p:grpSpPr>
              <a:xfrm>
                <a:off x="960" y="1824"/>
                <a:ext cx="1584" cy="1296"/>
                <a:chOff x="960" y="1824"/>
                <a:chExt cx="1584" cy="1296"/>
              </a:xfrm>
            </p:grpSpPr>
            <p:grpSp>
              <p:nvGrpSpPr>
                <p:cNvPr id="204" name="Google Shape;204;p10"/>
                <p:cNvGrpSpPr/>
                <p:nvPr/>
              </p:nvGrpSpPr>
              <p:grpSpPr>
                <a:xfrm>
                  <a:off x="960" y="1824"/>
                  <a:ext cx="1584" cy="1296"/>
                  <a:chOff x="1872" y="1872"/>
                  <a:chExt cx="1584" cy="1296"/>
                </a:xfrm>
              </p:grpSpPr>
              <p:grpSp>
                <p:nvGrpSpPr>
                  <p:cNvPr id="205" name="Google Shape;205;p10"/>
                  <p:cNvGrpSpPr/>
                  <p:nvPr/>
                </p:nvGrpSpPr>
                <p:grpSpPr>
                  <a:xfrm>
                    <a:off x="1872" y="1872"/>
                    <a:ext cx="1584" cy="1296"/>
                    <a:chOff x="1872" y="1872"/>
                    <a:chExt cx="1584" cy="1296"/>
                  </a:xfrm>
                </p:grpSpPr>
                <p:sp>
                  <p:nvSpPr>
                    <p:cNvPr id="206" name="Google Shape;206;p10"/>
                    <p:cNvSpPr/>
                    <p:nvPr/>
                  </p:nvSpPr>
                  <p:spPr>
                    <a:xfrm>
                      <a:off x="2592" y="1872"/>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0"/>
                    <p:cNvSpPr/>
                    <p:nvPr/>
                  </p:nvSpPr>
                  <p:spPr>
                    <a:xfrm>
                      <a:off x="2160" y="2400"/>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0"/>
                    <p:cNvSpPr/>
                    <p:nvPr/>
                  </p:nvSpPr>
                  <p:spPr>
                    <a:xfrm>
                      <a:off x="3024" y="2400"/>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0"/>
                    <p:cNvSpPr/>
                    <p:nvPr/>
                  </p:nvSpPr>
                  <p:spPr>
                    <a:xfrm>
                      <a:off x="1872" y="3024"/>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0"/>
                    <p:cNvSpPr/>
                    <p:nvPr/>
                  </p:nvSpPr>
                  <p:spPr>
                    <a:xfrm>
                      <a:off x="2400" y="3024"/>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0"/>
                    <p:cNvSpPr/>
                    <p:nvPr/>
                  </p:nvSpPr>
                  <p:spPr>
                    <a:xfrm>
                      <a:off x="2784" y="3024"/>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0"/>
                    <p:cNvSpPr/>
                    <p:nvPr/>
                  </p:nvSpPr>
                  <p:spPr>
                    <a:xfrm>
                      <a:off x="3312" y="3024"/>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13" name="Google Shape;213;p10"/>
                    <p:cNvCxnSpPr/>
                    <p:nvPr/>
                  </p:nvCxnSpPr>
                  <p:spPr>
                    <a:xfrm flipH="1">
                      <a:off x="2282" y="2000"/>
                      <a:ext cx="321" cy="411"/>
                    </a:xfrm>
                    <a:prstGeom prst="straightConnector1">
                      <a:avLst/>
                    </a:prstGeom>
                    <a:noFill/>
                    <a:ln cap="flat" cmpd="sng" w="9525">
                      <a:solidFill>
                        <a:schemeClr val="dk1"/>
                      </a:solidFill>
                      <a:prstDash val="solid"/>
                      <a:round/>
                      <a:headEnd len="med" w="med" type="none"/>
                      <a:tailEnd len="med" w="med" type="triangle"/>
                    </a:ln>
                  </p:spPr>
                </p:cxnSp>
                <p:cxnSp>
                  <p:nvCxnSpPr>
                    <p:cNvPr id="214" name="Google Shape;214;p10"/>
                    <p:cNvCxnSpPr/>
                    <p:nvPr/>
                  </p:nvCxnSpPr>
                  <p:spPr>
                    <a:xfrm flipH="1">
                      <a:off x="1969" y="2534"/>
                      <a:ext cx="214" cy="494"/>
                    </a:xfrm>
                    <a:prstGeom prst="straightConnector1">
                      <a:avLst/>
                    </a:prstGeom>
                    <a:noFill/>
                    <a:ln cap="flat" cmpd="sng" w="9525">
                      <a:solidFill>
                        <a:schemeClr val="dk1"/>
                      </a:solidFill>
                      <a:prstDash val="solid"/>
                      <a:round/>
                      <a:headEnd len="med" w="med" type="none"/>
                      <a:tailEnd len="med" w="med" type="triangle"/>
                    </a:ln>
                  </p:spPr>
                </p:cxnSp>
                <p:cxnSp>
                  <p:nvCxnSpPr>
                    <p:cNvPr id="215" name="Google Shape;215;p10"/>
                    <p:cNvCxnSpPr/>
                    <p:nvPr/>
                  </p:nvCxnSpPr>
                  <p:spPr>
                    <a:xfrm>
                      <a:off x="2726" y="2000"/>
                      <a:ext cx="321" cy="427"/>
                    </a:xfrm>
                    <a:prstGeom prst="straightConnector1">
                      <a:avLst/>
                    </a:prstGeom>
                    <a:noFill/>
                    <a:ln cap="flat" cmpd="sng" w="9525">
                      <a:solidFill>
                        <a:schemeClr val="dk1"/>
                      </a:solidFill>
                      <a:prstDash val="solid"/>
                      <a:round/>
                      <a:headEnd len="med" w="med" type="none"/>
                      <a:tailEnd len="med" w="med" type="triangle"/>
                    </a:ln>
                  </p:spPr>
                </p:cxnSp>
                <p:cxnSp>
                  <p:nvCxnSpPr>
                    <p:cNvPr id="216" name="Google Shape;216;p10"/>
                    <p:cNvCxnSpPr/>
                    <p:nvPr/>
                  </p:nvCxnSpPr>
                  <p:spPr>
                    <a:xfrm flipH="1">
                      <a:off x="2866" y="2526"/>
                      <a:ext cx="198" cy="502"/>
                    </a:xfrm>
                    <a:prstGeom prst="straightConnector1">
                      <a:avLst/>
                    </a:prstGeom>
                    <a:noFill/>
                    <a:ln cap="flat" cmpd="sng" w="9525">
                      <a:solidFill>
                        <a:schemeClr val="dk1"/>
                      </a:solidFill>
                      <a:prstDash val="solid"/>
                      <a:round/>
                      <a:headEnd len="med" w="med" type="none"/>
                      <a:tailEnd len="med" w="med" type="triangle"/>
                    </a:ln>
                  </p:spPr>
                </p:cxnSp>
                <p:cxnSp>
                  <p:nvCxnSpPr>
                    <p:cNvPr id="217" name="Google Shape;217;p10"/>
                    <p:cNvCxnSpPr/>
                    <p:nvPr/>
                  </p:nvCxnSpPr>
                  <p:spPr>
                    <a:xfrm>
                      <a:off x="2274" y="2534"/>
                      <a:ext cx="181" cy="494"/>
                    </a:xfrm>
                    <a:prstGeom prst="straightConnector1">
                      <a:avLst/>
                    </a:prstGeom>
                    <a:noFill/>
                    <a:ln cap="flat" cmpd="sng" w="9525">
                      <a:solidFill>
                        <a:schemeClr val="dk1"/>
                      </a:solidFill>
                      <a:prstDash val="solid"/>
                      <a:round/>
                      <a:headEnd len="med" w="med" type="none"/>
                      <a:tailEnd len="med" w="med" type="triangle"/>
                    </a:ln>
                  </p:spPr>
                </p:cxnSp>
                <p:cxnSp>
                  <p:nvCxnSpPr>
                    <p:cNvPr id="218" name="Google Shape;218;p10"/>
                    <p:cNvCxnSpPr/>
                    <p:nvPr/>
                  </p:nvCxnSpPr>
                  <p:spPr>
                    <a:xfrm>
                      <a:off x="3146" y="2526"/>
                      <a:ext cx="214" cy="502"/>
                    </a:xfrm>
                    <a:prstGeom prst="straightConnector1">
                      <a:avLst/>
                    </a:prstGeom>
                    <a:noFill/>
                    <a:ln cap="flat" cmpd="sng" w="9525">
                      <a:solidFill>
                        <a:schemeClr val="dk1"/>
                      </a:solidFill>
                      <a:prstDash val="solid"/>
                      <a:round/>
                      <a:headEnd len="med" w="med" type="none"/>
                      <a:tailEnd len="med" w="med" type="triangle"/>
                    </a:ln>
                  </p:spPr>
                </p:cxnSp>
              </p:grpSp>
              <p:sp>
                <p:nvSpPr>
                  <p:cNvPr id="219" name="Google Shape;219;p10"/>
                  <p:cNvSpPr/>
                  <p:nvPr/>
                </p:nvSpPr>
                <p:spPr>
                  <a:xfrm>
                    <a:off x="2592" y="1872"/>
                    <a:ext cx="144" cy="144"/>
                  </a:xfrm>
                  <a:prstGeom prst="ellipse">
                    <a:avLst/>
                  </a:prstGeom>
                  <a:solidFill>
                    <a:srgbClr val="FF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0" name="Google Shape;220;p10"/>
                <p:cNvSpPr/>
                <p:nvPr/>
              </p:nvSpPr>
              <p:spPr>
                <a:xfrm>
                  <a:off x="2400" y="2976"/>
                  <a:ext cx="144" cy="144"/>
                </a:xfrm>
                <a:prstGeom prst="ellipse">
                  <a:avLst/>
                </a:prstGeom>
                <a:solidFill>
                  <a:srgbClr val="33CC3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1" name="Google Shape;221;p10"/>
              <p:cNvSpPr txBox="1"/>
              <p:nvPr/>
            </p:nvSpPr>
            <p:spPr>
              <a:xfrm>
                <a:off x="1056" y="2264"/>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2</a:t>
                </a:r>
                <a:endParaRPr/>
              </a:p>
            </p:txBody>
          </p:sp>
          <p:sp>
            <p:nvSpPr>
              <p:cNvPr id="222" name="Google Shape;222;p10"/>
              <p:cNvSpPr txBox="1"/>
              <p:nvPr/>
            </p:nvSpPr>
            <p:spPr>
              <a:xfrm>
                <a:off x="1872" y="2264"/>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3</a:t>
                </a:r>
                <a:endParaRPr/>
              </a:p>
            </p:txBody>
          </p:sp>
          <p:sp>
            <p:nvSpPr>
              <p:cNvPr id="223" name="Google Shape;223;p10"/>
              <p:cNvSpPr txBox="1"/>
              <p:nvPr/>
            </p:nvSpPr>
            <p:spPr>
              <a:xfrm>
                <a:off x="768" y="2840"/>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4</a:t>
                </a:r>
                <a:endParaRPr/>
              </a:p>
            </p:txBody>
          </p:sp>
          <p:sp>
            <p:nvSpPr>
              <p:cNvPr id="224" name="Google Shape;224;p10"/>
              <p:cNvSpPr txBox="1"/>
              <p:nvPr/>
            </p:nvSpPr>
            <p:spPr>
              <a:xfrm>
                <a:off x="1296" y="2840"/>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5</a:t>
                </a:r>
                <a:endParaRPr/>
              </a:p>
            </p:txBody>
          </p:sp>
          <p:sp>
            <p:nvSpPr>
              <p:cNvPr id="225" name="Google Shape;225;p10"/>
              <p:cNvSpPr txBox="1"/>
              <p:nvPr/>
            </p:nvSpPr>
            <p:spPr>
              <a:xfrm>
                <a:off x="1488" y="1736"/>
                <a:ext cx="152"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1</a:t>
                </a:r>
                <a:endParaRPr/>
              </a:p>
            </p:txBody>
          </p:sp>
          <p:sp>
            <p:nvSpPr>
              <p:cNvPr id="226" name="Google Shape;226;p10"/>
              <p:cNvSpPr txBox="1"/>
              <p:nvPr/>
            </p:nvSpPr>
            <p:spPr>
              <a:xfrm>
                <a:off x="1711" y="2840"/>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6</a:t>
                </a:r>
                <a:endParaRPr/>
              </a:p>
            </p:txBody>
          </p:sp>
          <p:sp>
            <p:nvSpPr>
              <p:cNvPr id="227" name="Google Shape;227;p10"/>
              <p:cNvSpPr txBox="1"/>
              <p:nvPr/>
            </p:nvSpPr>
            <p:spPr>
              <a:xfrm>
                <a:off x="2208" y="2840"/>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7</a:t>
                </a:r>
                <a:endParaRPr/>
              </a:p>
            </p:txBody>
          </p:sp>
        </p:grpSp>
        <p:sp>
          <p:nvSpPr>
            <p:cNvPr id="228" name="Google Shape;228;p10"/>
            <p:cNvSpPr/>
            <p:nvPr/>
          </p:nvSpPr>
          <p:spPr>
            <a:xfrm>
              <a:off x="1248" y="2352"/>
              <a:ext cx="144" cy="14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0"/>
            <p:cNvSpPr/>
            <p:nvPr/>
          </p:nvSpPr>
          <p:spPr>
            <a:xfrm>
              <a:off x="1680" y="1824"/>
              <a:ext cx="144" cy="144"/>
            </a:xfrm>
            <a:prstGeom prst="ellipse">
              <a:avLst/>
            </a:prstGeom>
            <a:solidFill>
              <a:srgbClr val="00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0"/>
            <p:cNvSpPr/>
            <p:nvPr/>
          </p:nvSpPr>
          <p:spPr>
            <a:xfrm>
              <a:off x="2112" y="2352"/>
              <a:ext cx="144" cy="14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1" name="Google Shape;231;p1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232" name="Google Shape;232;p10"/>
          <p:cNvSpPr txBox="1"/>
          <p:nvPr>
            <p:ph idx="11" type="ftr"/>
          </p:nvPr>
        </p:nvSpPr>
        <p:spPr>
          <a:xfrm>
            <a:off x="5041295" y="64798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3530682" y="215287"/>
            <a:ext cx="6167846" cy="8054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r>
              <a:rPr b="1" lang="en-US" sz="4000">
                <a:solidFill>
                  <a:schemeClr val="accent2"/>
                </a:solidFill>
                <a:latin typeface="Comic Sans MS"/>
                <a:ea typeface="Comic Sans MS"/>
                <a:cs typeface="Comic Sans MS"/>
                <a:sym typeface="Comic Sans MS"/>
              </a:rPr>
              <a:t>Breadth-First Strategy</a:t>
            </a:r>
            <a:endParaRPr/>
          </a:p>
        </p:txBody>
      </p:sp>
      <p:sp>
        <p:nvSpPr>
          <p:cNvPr id="238" name="Google Shape;238;p11"/>
          <p:cNvSpPr txBox="1"/>
          <p:nvPr>
            <p:ph idx="1" type="body"/>
          </p:nvPr>
        </p:nvSpPr>
        <p:spPr>
          <a:xfrm>
            <a:off x="3579607" y="995520"/>
            <a:ext cx="6429103" cy="45441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omic Sans MS"/>
              <a:buNone/>
            </a:pPr>
            <a:r>
              <a:rPr lang="en-US" sz="2800">
                <a:latin typeface="Comic Sans MS"/>
                <a:ea typeface="Comic Sans MS"/>
                <a:cs typeface="Comic Sans MS"/>
                <a:sym typeface="Comic Sans MS"/>
              </a:rPr>
              <a:t>New nodes are inserted </a:t>
            </a:r>
            <a:r>
              <a:rPr lang="en-US" sz="2800">
                <a:solidFill>
                  <a:srgbClr val="990033"/>
                </a:solidFill>
                <a:latin typeface="Comic Sans MS"/>
                <a:ea typeface="Comic Sans MS"/>
                <a:cs typeface="Comic Sans MS"/>
                <a:sym typeface="Comic Sans MS"/>
              </a:rPr>
              <a:t>at the end</a:t>
            </a:r>
            <a:r>
              <a:rPr lang="en-US" sz="2800">
                <a:latin typeface="Comic Sans MS"/>
                <a:ea typeface="Comic Sans MS"/>
                <a:cs typeface="Comic Sans MS"/>
                <a:sym typeface="Comic Sans MS"/>
              </a:rPr>
              <a:t> of FRINGE</a:t>
            </a:r>
            <a:endParaRPr/>
          </a:p>
        </p:txBody>
      </p:sp>
      <p:sp>
        <p:nvSpPr>
          <p:cNvPr id="239" name="Google Shape;239;p11"/>
          <p:cNvSpPr txBox="1"/>
          <p:nvPr/>
        </p:nvSpPr>
        <p:spPr>
          <a:xfrm>
            <a:off x="6836847" y="1565889"/>
            <a:ext cx="28616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FRINGE = (3, 4, 5)</a:t>
            </a:r>
            <a:endParaRPr/>
          </a:p>
        </p:txBody>
      </p:sp>
      <p:pic>
        <p:nvPicPr>
          <p:cNvPr id="240" name="Google Shape;240;p11"/>
          <p:cNvPicPr preferRelativeResize="0"/>
          <p:nvPr/>
        </p:nvPicPr>
        <p:blipFill rotWithShape="1">
          <a:blip r:embed="rId3">
            <a:alphaModFix/>
          </a:blip>
          <a:srcRect b="0" l="0" r="0" t="0"/>
          <a:stretch/>
        </p:blipFill>
        <p:spPr>
          <a:xfrm>
            <a:off x="3615281" y="2094821"/>
            <a:ext cx="5464923" cy="4153988"/>
          </a:xfrm>
          <a:prstGeom prst="rect">
            <a:avLst/>
          </a:prstGeom>
          <a:noFill/>
          <a:ln>
            <a:noFill/>
          </a:ln>
        </p:spPr>
      </p:pic>
      <p:sp>
        <p:nvSpPr>
          <p:cNvPr id="241" name="Google Shape;241;p1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242" name="Google Shape;242;p11"/>
          <p:cNvSpPr txBox="1"/>
          <p:nvPr>
            <p:ph idx="11" type="ftr"/>
          </p:nvPr>
        </p:nvSpPr>
        <p:spPr>
          <a:xfrm>
            <a:off x="5452731"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2"/>
          <p:cNvSpPr txBox="1"/>
          <p:nvPr>
            <p:ph type="title"/>
          </p:nvPr>
        </p:nvSpPr>
        <p:spPr>
          <a:xfrm>
            <a:off x="3481403" y="109832"/>
            <a:ext cx="6128657" cy="9188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r>
              <a:rPr b="1" lang="en-US" sz="4000">
                <a:solidFill>
                  <a:schemeClr val="accent2"/>
                </a:solidFill>
                <a:latin typeface="Comic Sans MS"/>
                <a:ea typeface="Comic Sans MS"/>
                <a:cs typeface="Comic Sans MS"/>
                <a:sym typeface="Comic Sans MS"/>
              </a:rPr>
              <a:t>Breadth-First Strategy</a:t>
            </a:r>
            <a:endParaRPr/>
          </a:p>
        </p:txBody>
      </p:sp>
      <p:sp>
        <p:nvSpPr>
          <p:cNvPr id="248" name="Google Shape;248;p12"/>
          <p:cNvSpPr txBox="1"/>
          <p:nvPr>
            <p:ph idx="1" type="body"/>
          </p:nvPr>
        </p:nvSpPr>
        <p:spPr>
          <a:xfrm>
            <a:off x="3481403" y="1028677"/>
            <a:ext cx="7872397" cy="514828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omic Sans MS"/>
              <a:buNone/>
            </a:pPr>
            <a:r>
              <a:rPr lang="en-US" sz="2800">
                <a:latin typeface="Comic Sans MS"/>
                <a:ea typeface="Comic Sans MS"/>
                <a:cs typeface="Comic Sans MS"/>
                <a:sym typeface="Comic Sans MS"/>
              </a:rPr>
              <a:t>New nodes are inserted </a:t>
            </a:r>
            <a:r>
              <a:rPr lang="en-US" sz="2800">
                <a:solidFill>
                  <a:srgbClr val="990033"/>
                </a:solidFill>
                <a:latin typeface="Comic Sans MS"/>
                <a:ea typeface="Comic Sans MS"/>
                <a:cs typeface="Comic Sans MS"/>
                <a:sym typeface="Comic Sans MS"/>
              </a:rPr>
              <a:t>at the end</a:t>
            </a:r>
            <a:r>
              <a:rPr lang="en-US" sz="2800">
                <a:latin typeface="Comic Sans MS"/>
                <a:ea typeface="Comic Sans MS"/>
                <a:cs typeface="Comic Sans MS"/>
                <a:sym typeface="Comic Sans MS"/>
              </a:rPr>
              <a:t> of FRINGE</a:t>
            </a:r>
            <a:endParaRPr/>
          </a:p>
        </p:txBody>
      </p:sp>
      <p:sp>
        <p:nvSpPr>
          <p:cNvPr id="249" name="Google Shape;249;p12"/>
          <p:cNvSpPr txBox="1"/>
          <p:nvPr/>
        </p:nvSpPr>
        <p:spPr>
          <a:xfrm>
            <a:off x="7827158" y="1571229"/>
            <a:ext cx="322556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FRINGE = (4, 5, 6, 7)</a:t>
            </a:r>
            <a:endParaRPr/>
          </a:p>
        </p:txBody>
      </p:sp>
      <p:pic>
        <p:nvPicPr>
          <p:cNvPr id="250" name="Google Shape;250;p12"/>
          <p:cNvPicPr preferRelativeResize="0"/>
          <p:nvPr/>
        </p:nvPicPr>
        <p:blipFill rotWithShape="1">
          <a:blip r:embed="rId3">
            <a:alphaModFix/>
          </a:blip>
          <a:srcRect b="0" l="0" r="0" t="0"/>
          <a:stretch/>
        </p:blipFill>
        <p:spPr>
          <a:xfrm>
            <a:off x="3481403" y="1802062"/>
            <a:ext cx="4407955" cy="3556747"/>
          </a:xfrm>
          <a:prstGeom prst="rect">
            <a:avLst/>
          </a:prstGeom>
          <a:noFill/>
          <a:ln>
            <a:noFill/>
          </a:ln>
        </p:spPr>
      </p:pic>
      <p:sp>
        <p:nvSpPr>
          <p:cNvPr id="251" name="Google Shape;251;p1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252" name="Google Shape;252;p12"/>
          <p:cNvSpPr txBox="1"/>
          <p:nvPr>
            <p:ph idx="11" type="ftr"/>
          </p:nvPr>
        </p:nvSpPr>
        <p:spPr>
          <a:xfrm>
            <a:off x="532514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3"/>
          <p:cNvSpPr txBox="1"/>
          <p:nvPr>
            <p:ph type="title"/>
          </p:nvPr>
        </p:nvSpPr>
        <p:spPr>
          <a:xfrm>
            <a:off x="3344092" y="365125"/>
            <a:ext cx="800970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To find a route from Arad to Bucharest </a:t>
            </a:r>
            <a:r>
              <a:rPr lang="en-US">
                <a:solidFill>
                  <a:srgbClr val="FF0000"/>
                </a:solidFill>
              </a:rPr>
              <a:t>(Romania Problem )</a:t>
            </a:r>
            <a:endParaRPr/>
          </a:p>
        </p:txBody>
      </p:sp>
      <p:pic>
        <p:nvPicPr>
          <p:cNvPr id="258" name="Google Shape;258;p13"/>
          <p:cNvPicPr preferRelativeResize="0"/>
          <p:nvPr>
            <p:ph idx="1" type="body"/>
          </p:nvPr>
        </p:nvPicPr>
        <p:blipFill rotWithShape="1">
          <a:blip r:embed="rId3">
            <a:alphaModFix/>
          </a:blip>
          <a:srcRect b="0" l="0" r="0" t="0"/>
          <a:stretch/>
        </p:blipFill>
        <p:spPr>
          <a:xfrm>
            <a:off x="3752791" y="1690688"/>
            <a:ext cx="7601009" cy="4351338"/>
          </a:xfrm>
          <a:prstGeom prst="rect">
            <a:avLst/>
          </a:prstGeom>
          <a:noFill/>
          <a:ln>
            <a:noFill/>
          </a:ln>
        </p:spPr>
      </p:pic>
      <p:sp>
        <p:nvSpPr>
          <p:cNvPr id="259" name="Google Shape;259;p1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260" name="Google Shape;260;p13"/>
          <p:cNvSpPr txBox="1"/>
          <p:nvPr>
            <p:ph idx="11" type="ftr"/>
          </p:nvPr>
        </p:nvSpPr>
        <p:spPr>
          <a:xfrm>
            <a:off x="5495895"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pic>
        <p:nvPicPr>
          <p:cNvPr id="266" name="Google Shape;266;p14"/>
          <p:cNvPicPr preferRelativeResize="0"/>
          <p:nvPr>
            <p:ph idx="1" type="body"/>
          </p:nvPr>
        </p:nvPicPr>
        <p:blipFill rotWithShape="1">
          <a:blip r:embed="rId3">
            <a:alphaModFix/>
          </a:blip>
          <a:srcRect b="0" l="0" r="0" t="0"/>
          <a:stretch/>
        </p:blipFill>
        <p:spPr>
          <a:xfrm>
            <a:off x="3539217" y="457200"/>
            <a:ext cx="8220392" cy="5525589"/>
          </a:xfrm>
          <a:prstGeom prst="rect">
            <a:avLst/>
          </a:prstGeom>
          <a:noFill/>
          <a:ln>
            <a:noFill/>
          </a:ln>
        </p:spPr>
      </p:pic>
      <p:sp>
        <p:nvSpPr>
          <p:cNvPr id="267" name="Google Shape;267;p14"/>
          <p:cNvSpPr txBox="1"/>
          <p:nvPr>
            <p:ph idx="11" type="ftr"/>
          </p:nvPr>
        </p:nvSpPr>
        <p:spPr>
          <a:xfrm>
            <a:off x="532514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pic>
        <p:nvPicPr>
          <p:cNvPr id="273" name="Google Shape;273;p15"/>
          <p:cNvPicPr preferRelativeResize="0"/>
          <p:nvPr/>
        </p:nvPicPr>
        <p:blipFill rotWithShape="1">
          <a:blip r:embed="rId3">
            <a:alphaModFix/>
          </a:blip>
          <a:srcRect b="0" l="0" r="0" t="0"/>
          <a:stretch/>
        </p:blipFill>
        <p:spPr>
          <a:xfrm>
            <a:off x="3540034" y="225598"/>
            <a:ext cx="7694024" cy="5689699"/>
          </a:xfrm>
          <a:prstGeom prst="rect">
            <a:avLst/>
          </a:prstGeom>
          <a:noFill/>
          <a:ln>
            <a:noFill/>
          </a:ln>
        </p:spPr>
      </p:pic>
      <p:sp>
        <p:nvSpPr>
          <p:cNvPr id="274" name="Google Shape;274;p15"/>
          <p:cNvSpPr txBox="1"/>
          <p:nvPr>
            <p:ph idx="11" type="ftr"/>
          </p:nvPr>
        </p:nvSpPr>
        <p:spPr>
          <a:xfrm>
            <a:off x="4856702"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pic>
        <p:nvPicPr>
          <p:cNvPr id="280" name="Google Shape;280;p16"/>
          <p:cNvPicPr preferRelativeResize="0"/>
          <p:nvPr>
            <p:ph idx="1" type="body"/>
          </p:nvPr>
        </p:nvPicPr>
        <p:blipFill rotWithShape="1">
          <a:blip r:embed="rId3">
            <a:alphaModFix/>
          </a:blip>
          <a:srcRect b="0" l="0" r="0" t="0"/>
          <a:stretch/>
        </p:blipFill>
        <p:spPr>
          <a:xfrm>
            <a:off x="3609974" y="408091"/>
            <a:ext cx="8011412" cy="5609937"/>
          </a:xfrm>
          <a:prstGeom prst="rect">
            <a:avLst/>
          </a:prstGeom>
          <a:noFill/>
          <a:ln>
            <a:noFill/>
          </a:ln>
        </p:spPr>
      </p:pic>
      <p:sp>
        <p:nvSpPr>
          <p:cNvPr id="281" name="Google Shape;281;p16"/>
          <p:cNvSpPr txBox="1"/>
          <p:nvPr>
            <p:ph idx="11" type="ftr"/>
          </p:nvPr>
        </p:nvSpPr>
        <p:spPr>
          <a:xfrm>
            <a:off x="521820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pic>
        <p:nvPicPr>
          <p:cNvPr id="287" name="Google Shape;287;p17"/>
          <p:cNvPicPr preferRelativeResize="0"/>
          <p:nvPr>
            <p:ph idx="1" type="body"/>
          </p:nvPr>
        </p:nvPicPr>
        <p:blipFill rotWithShape="1">
          <a:blip r:embed="rId3">
            <a:alphaModFix/>
          </a:blip>
          <a:srcRect b="0" l="0" r="0" t="0"/>
          <a:stretch/>
        </p:blipFill>
        <p:spPr>
          <a:xfrm>
            <a:off x="3748087" y="331416"/>
            <a:ext cx="7586220" cy="5686611"/>
          </a:xfrm>
          <a:prstGeom prst="rect">
            <a:avLst/>
          </a:prstGeom>
          <a:noFill/>
          <a:ln>
            <a:noFill/>
          </a:ln>
        </p:spPr>
      </p:pic>
      <p:sp>
        <p:nvSpPr>
          <p:cNvPr id="288" name="Google Shape;288;p17"/>
          <p:cNvSpPr txBox="1"/>
          <p:nvPr>
            <p:ph idx="11" type="ftr"/>
          </p:nvPr>
        </p:nvSpPr>
        <p:spPr>
          <a:xfrm>
            <a:off x="548379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8"/>
          <p:cNvSpPr txBox="1"/>
          <p:nvPr>
            <p:ph type="title"/>
          </p:nvPr>
        </p:nvSpPr>
        <p:spPr>
          <a:xfrm>
            <a:off x="4310742" y="365125"/>
            <a:ext cx="704305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r>
              <a:rPr b="1" lang="en-US" sz="4000">
                <a:solidFill>
                  <a:schemeClr val="accent2"/>
                </a:solidFill>
                <a:latin typeface="Comic Sans MS"/>
                <a:ea typeface="Comic Sans MS"/>
                <a:cs typeface="Comic Sans MS"/>
                <a:sym typeface="Comic Sans MS"/>
              </a:rPr>
              <a:t>Evaluation</a:t>
            </a:r>
            <a:endParaRPr/>
          </a:p>
        </p:txBody>
      </p:sp>
      <p:sp>
        <p:nvSpPr>
          <p:cNvPr id="294" name="Google Shape;294;p18"/>
          <p:cNvSpPr txBox="1"/>
          <p:nvPr>
            <p:ph idx="1" type="body"/>
          </p:nvPr>
        </p:nvSpPr>
        <p:spPr>
          <a:xfrm>
            <a:off x="4349930" y="1676400"/>
            <a:ext cx="7641773" cy="4343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33CC"/>
              </a:buClr>
              <a:buSzPts val="2800"/>
              <a:buFont typeface="Noto Sans Symbols"/>
              <a:buChar char="▪"/>
            </a:pPr>
            <a:r>
              <a:rPr lang="en-US" sz="2800">
                <a:solidFill>
                  <a:srgbClr val="CC6600"/>
                </a:solidFill>
                <a:latin typeface="Comic Sans MS"/>
                <a:ea typeface="Comic Sans MS"/>
                <a:cs typeface="Comic Sans MS"/>
                <a:sym typeface="Comic Sans MS"/>
              </a:rPr>
              <a:t>b</a:t>
            </a:r>
            <a:r>
              <a:rPr lang="en-US" sz="2800">
                <a:latin typeface="Comic Sans MS"/>
                <a:ea typeface="Comic Sans MS"/>
                <a:cs typeface="Comic Sans MS"/>
                <a:sym typeface="Comic Sans MS"/>
              </a:rPr>
              <a:t>: branching factor</a:t>
            </a:r>
            <a:endParaRPr/>
          </a:p>
          <a:p>
            <a:pPr indent="-228600" lvl="0" marL="228600" rtl="0" algn="l">
              <a:lnSpc>
                <a:spcPct val="90000"/>
              </a:lnSpc>
              <a:spcBef>
                <a:spcPts val="1000"/>
              </a:spcBef>
              <a:spcAft>
                <a:spcPts val="0"/>
              </a:spcAft>
              <a:buClr>
                <a:srgbClr val="0033CC"/>
              </a:buClr>
              <a:buSzPts val="2800"/>
              <a:buFont typeface="Noto Sans Symbols"/>
              <a:buChar char="▪"/>
            </a:pPr>
            <a:r>
              <a:rPr lang="en-US" sz="2800">
                <a:solidFill>
                  <a:srgbClr val="CC6600"/>
                </a:solidFill>
                <a:latin typeface="Comic Sans MS"/>
                <a:ea typeface="Comic Sans MS"/>
                <a:cs typeface="Comic Sans MS"/>
                <a:sym typeface="Comic Sans MS"/>
              </a:rPr>
              <a:t>d</a:t>
            </a:r>
            <a:r>
              <a:rPr lang="en-US" sz="2800">
                <a:latin typeface="Comic Sans MS"/>
                <a:ea typeface="Comic Sans MS"/>
                <a:cs typeface="Comic Sans MS"/>
                <a:sym typeface="Comic Sans MS"/>
              </a:rPr>
              <a:t>: depth of shallowest goal node</a:t>
            </a:r>
            <a:endParaRPr/>
          </a:p>
          <a:p>
            <a:pPr indent="-228600" lvl="0" marL="228600" rtl="0" algn="l">
              <a:lnSpc>
                <a:spcPct val="90000"/>
              </a:lnSpc>
              <a:spcBef>
                <a:spcPts val="1000"/>
              </a:spcBef>
              <a:spcAft>
                <a:spcPts val="0"/>
              </a:spcAft>
              <a:buClr>
                <a:srgbClr val="0033CC"/>
              </a:buClr>
              <a:buSzPts val="2800"/>
              <a:buFont typeface="Noto Sans Symbols"/>
              <a:buChar char="▪"/>
            </a:pPr>
            <a:r>
              <a:rPr lang="en-US" sz="2800">
                <a:latin typeface="Comic Sans MS"/>
                <a:ea typeface="Comic Sans MS"/>
                <a:cs typeface="Comic Sans MS"/>
                <a:sym typeface="Comic Sans MS"/>
              </a:rPr>
              <a:t>Breadth-first search is: </a:t>
            </a:r>
            <a:endParaRPr/>
          </a:p>
          <a:p>
            <a:pPr indent="-228600" lvl="1" marL="685800" rtl="0" algn="l">
              <a:lnSpc>
                <a:spcPct val="90000"/>
              </a:lnSpc>
              <a:spcBef>
                <a:spcPts val="500"/>
              </a:spcBef>
              <a:spcAft>
                <a:spcPts val="0"/>
              </a:spcAft>
              <a:buClr>
                <a:srgbClr val="0033CC"/>
              </a:buClr>
              <a:buSzPts val="2400"/>
              <a:buFont typeface="Comic Sans MS"/>
              <a:buChar char="•"/>
            </a:pPr>
            <a:r>
              <a:rPr lang="en-US">
                <a:solidFill>
                  <a:srgbClr val="990033"/>
                </a:solidFill>
                <a:latin typeface="Comic Sans MS"/>
                <a:ea typeface="Comic Sans MS"/>
                <a:cs typeface="Comic Sans MS"/>
                <a:sym typeface="Comic Sans MS"/>
              </a:rPr>
              <a:t>Complete</a:t>
            </a:r>
            <a:endParaRPr/>
          </a:p>
          <a:p>
            <a:pPr indent="-228600" lvl="1" marL="685800" rtl="0" algn="l">
              <a:lnSpc>
                <a:spcPct val="90000"/>
              </a:lnSpc>
              <a:spcBef>
                <a:spcPts val="500"/>
              </a:spcBef>
              <a:spcAft>
                <a:spcPts val="0"/>
              </a:spcAft>
              <a:buClr>
                <a:srgbClr val="0033CC"/>
              </a:buClr>
              <a:buSzPts val="2400"/>
              <a:buFont typeface="Comic Sans MS"/>
              <a:buChar char="•"/>
            </a:pPr>
            <a:r>
              <a:rPr lang="en-US">
                <a:solidFill>
                  <a:srgbClr val="990033"/>
                </a:solidFill>
                <a:latin typeface="Comic Sans MS"/>
                <a:ea typeface="Comic Sans MS"/>
                <a:cs typeface="Comic Sans MS"/>
                <a:sym typeface="Comic Sans MS"/>
              </a:rPr>
              <a:t>Optimal</a:t>
            </a:r>
            <a:r>
              <a:rPr lang="en-US">
                <a:latin typeface="Comic Sans MS"/>
                <a:ea typeface="Comic Sans MS"/>
                <a:cs typeface="Comic Sans MS"/>
                <a:sym typeface="Comic Sans MS"/>
              </a:rPr>
              <a:t> if step cost is 1</a:t>
            </a:r>
            <a:endParaRPr/>
          </a:p>
          <a:p>
            <a:pPr indent="-228600" lvl="0" marL="228600" rtl="0" algn="l">
              <a:lnSpc>
                <a:spcPct val="90000"/>
              </a:lnSpc>
              <a:spcBef>
                <a:spcPts val="1000"/>
              </a:spcBef>
              <a:spcAft>
                <a:spcPts val="0"/>
              </a:spcAft>
              <a:buClr>
                <a:srgbClr val="0033CC"/>
              </a:buClr>
              <a:buSzPts val="2800"/>
              <a:buFont typeface="Noto Sans Symbols"/>
              <a:buChar char="▪"/>
            </a:pPr>
            <a:r>
              <a:rPr lang="en-US" sz="2800">
                <a:latin typeface="Comic Sans MS"/>
                <a:ea typeface="Comic Sans MS"/>
                <a:cs typeface="Comic Sans MS"/>
                <a:sym typeface="Comic Sans MS"/>
              </a:rPr>
              <a:t>Number of nodes generated:</a:t>
            </a:r>
            <a:br>
              <a:rPr lang="en-US" sz="2800">
                <a:latin typeface="Comic Sans MS"/>
                <a:ea typeface="Comic Sans MS"/>
                <a:cs typeface="Comic Sans MS"/>
                <a:sym typeface="Comic Sans MS"/>
              </a:rPr>
            </a:br>
            <a:r>
              <a:rPr lang="en-US" sz="2800">
                <a:latin typeface="Comic Sans MS"/>
                <a:ea typeface="Comic Sans MS"/>
                <a:cs typeface="Comic Sans MS"/>
                <a:sym typeface="Comic Sans MS"/>
              </a:rPr>
              <a:t> 1 + b + b</a:t>
            </a:r>
            <a:r>
              <a:rPr baseline="30000" lang="en-US" sz="2800">
                <a:latin typeface="Comic Sans MS"/>
                <a:ea typeface="Comic Sans MS"/>
                <a:cs typeface="Comic Sans MS"/>
                <a:sym typeface="Comic Sans MS"/>
              </a:rPr>
              <a:t>2 </a:t>
            </a:r>
            <a:r>
              <a:rPr lang="en-US" sz="2800">
                <a:latin typeface="Comic Sans MS"/>
                <a:ea typeface="Comic Sans MS"/>
                <a:cs typeface="Comic Sans MS"/>
                <a:sym typeface="Comic Sans MS"/>
              </a:rPr>
              <a:t>+ … + b</a:t>
            </a:r>
            <a:r>
              <a:rPr baseline="30000" lang="en-US" sz="2800">
                <a:latin typeface="Comic Sans MS"/>
                <a:ea typeface="Comic Sans MS"/>
                <a:cs typeface="Comic Sans MS"/>
                <a:sym typeface="Comic Sans MS"/>
              </a:rPr>
              <a:t>d</a:t>
            </a:r>
            <a:r>
              <a:rPr lang="en-US" sz="2800">
                <a:latin typeface="Comic Sans MS"/>
                <a:ea typeface="Comic Sans MS"/>
                <a:cs typeface="Comic Sans MS"/>
                <a:sym typeface="Comic Sans MS"/>
              </a:rPr>
              <a:t>   </a:t>
            </a:r>
            <a:r>
              <a:rPr lang="en-US" sz="900">
                <a:latin typeface="Comic Sans MS"/>
                <a:ea typeface="Comic Sans MS"/>
                <a:cs typeface="Comic Sans MS"/>
                <a:sym typeface="Comic Sans MS"/>
              </a:rPr>
              <a:t> </a:t>
            </a:r>
            <a:r>
              <a:rPr lang="en-US" sz="2800">
                <a:latin typeface="Comic Sans MS"/>
                <a:ea typeface="Comic Sans MS"/>
                <a:cs typeface="Comic Sans MS"/>
                <a:sym typeface="Comic Sans MS"/>
              </a:rPr>
              <a:t>=  (b</a:t>
            </a:r>
            <a:r>
              <a:rPr baseline="30000" lang="en-US" sz="2800">
                <a:latin typeface="Comic Sans MS"/>
                <a:ea typeface="Comic Sans MS"/>
                <a:cs typeface="Comic Sans MS"/>
                <a:sym typeface="Comic Sans MS"/>
              </a:rPr>
              <a:t>d+1</a:t>
            </a:r>
            <a:r>
              <a:rPr lang="en-US" sz="2800">
                <a:latin typeface="Comic Sans MS"/>
                <a:ea typeface="Comic Sans MS"/>
                <a:cs typeface="Comic Sans MS"/>
                <a:sym typeface="Comic Sans MS"/>
              </a:rPr>
              <a:t>-1)/(b-1)  =  O(b</a:t>
            </a:r>
            <a:r>
              <a:rPr baseline="30000" lang="en-US" sz="2800">
                <a:latin typeface="Comic Sans MS"/>
                <a:ea typeface="Comic Sans MS"/>
                <a:cs typeface="Comic Sans MS"/>
                <a:sym typeface="Comic Sans MS"/>
              </a:rPr>
              <a:t>d</a:t>
            </a:r>
            <a:r>
              <a:rPr lang="en-US" sz="2800">
                <a:latin typeface="Comic Sans MS"/>
                <a:ea typeface="Comic Sans MS"/>
                <a:cs typeface="Comic Sans MS"/>
                <a:sym typeface="Comic Sans MS"/>
              </a:rPr>
              <a:t>) </a:t>
            </a:r>
            <a:endParaRPr/>
          </a:p>
          <a:p>
            <a:pPr indent="-228600" lvl="0" marL="228600" rtl="0" algn="l">
              <a:lnSpc>
                <a:spcPct val="90000"/>
              </a:lnSpc>
              <a:spcBef>
                <a:spcPts val="1000"/>
              </a:spcBef>
              <a:spcAft>
                <a:spcPts val="0"/>
              </a:spcAft>
              <a:buClr>
                <a:srgbClr val="0033CC"/>
              </a:buClr>
              <a:buSzPts val="2800"/>
              <a:buFont typeface="Noto Sans Symbols"/>
              <a:buChar char="▪"/>
            </a:pPr>
            <a:r>
              <a:rPr lang="en-US" sz="2800">
                <a:latin typeface="Comic Sans MS"/>
                <a:ea typeface="Comic Sans MS"/>
                <a:cs typeface="Comic Sans MS"/>
                <a:sym typeface="Comic Sans MS"/>
              </a:rPr>
              <a:t>🡪 Time and space complexity is</a:t>
            </a:r>
            <a:r>
              <a:rPr lang="en-US" sz="2800">
                <a:solidFill>
                  <a:srgbClr val="CC6600"/>
                </a:solidFill>
                <a:latin typeface="Comic Sans MS"/>
                <a:ea typeface="Comic Sans MS"/>
                <a:cs typeface="Comic Sans MS"/>
                <a:sym typeface="Comic Sans MS"/>
              </a:rPr>
              <a:t> </a:t>
            </a:r>
            <a:r>
              <a:rPr lang="en-US" sz="2800">
                <a:solidFill>
                  <a:srgbClr val="990033"/>
                </a:solidFill>
                <a:latin typeface="Comic Sans MS"/>
                <a:ea typeface="Comic Sans MS"/>
                <a:cs typeface="Comic Sans MS"/>
                <a:sym typeface="Comic Sans MS"/>
              </a:rPr>
              <a:t>O(b</a:t>
            </a:r>
            <a:r>
              <a:rPr baseline="30000" lang="en-US" sz="2800">
                <a:solidFill>
                  <a:srgbClr val="990033"/>
                </a:solidFill>
                <a:latin typeface="Comic Sans MS"/>
                <a:ea typeface="Comic Sans MS"/>
                <a:cs typeface="Comic Sans MS"/>
                <a:sym typeface="Comic Sans MS"/>
              </a:rPr>
              <a:t>d</a:t>
            </a:r>
            <a:r>
              <a:rPr lang="en-US" sz="2800">
                <a:solidFill>
                  <a:srgbClr val="990033"/>
                </a:solidFill>
                <a:latin typeface="Comic Sans MS"/>
                <a:ea typeface="Comic Sans MS"/>
                <a:cs typeface="Comic Sans MS"/>
                <a:sym typeface="Comic Sans MS"/>
              </a:rPr>
              <a:t>)</a:t>
            </a:r>
            <a:r>
              <a:rPr lang="en-US" sz="2800">
                <a:latin typeface="Comic Sans MS"/>
                <a:ea typeface="Comic Sans MS"/>
                <a:cs typeface="Comic Sans MS"/>
                <a:sym typeface="Comic Sans MS"/>
              </a:rPr>
              <a:t> </a:t>
            </a:r>
            <a:endParaRPr/>
          </a:p>
        </p:txBody>
      </p:sp>
      <p:sp>
        <p:nvSpPr>
          <p:cNvPr id="295" name="Google Shape;295;p1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296" name="Google Shape;296;p18"/>
          <p:cNvSpPr txBox="1"/>
          <p:nvPr>
            <p:ph idx="11" type="ftr"/>
          </p:nvPr>
        </p:nvSpPr>
        <p:spPr>
          <a:xfrm>
            <a:off x="527197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3879668" y="365125"/>
            <a:ext cx="747413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r>
              <a:rPr b="1" lang="en-US" sz="4000">
                <a:solidFill>
                  <a:schemeClr val="accent2"/>
                </a:solidFill>
                <a:latin typeface="Comic Sans MS"/>
                <a:ea typeface="Comic Sans MS"/>
                <a:cs typeface="Comic Sans MS"/>
                <a:sym typeface="Comic Sans MS"/>
              </a:rPr>
              <a:t>Big O Notation</a:t>
            </a:r>
            <a:endParaRPr/>
          </a:p>
        </p:txBody>
      </p:sp>
      <p:sp>
        <p:nvSpPr>
          <p:cNvPr id="302" name="Google Shape;302;p19"/>
          <p:cNvSpPr txBox="1"/>
          <p:nvPr>
            <p:ph idx="1" type="body"/>
          </p:nvPr>
        </p:nvSpPr>
        <p:spPr>
          <a:xfrm>
            <a:off x="4258491" y="1905000"/>
            <a:ext cx="7527108"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omic Sans MS"/>
              <a:buNone/>
            </a:pPr>
            <a:r>
              <a:rPr lang="en-US">
                <a:latin typeface="Comic Sans MS"/>
                <a:ea typeface="Comic Sans MS"/>
                <a:cs typeface="Comic Sans MS"/>
                <a:sym typeface="Comic Sans MS"/>
              </a:rPr>
              <a:t>   g(n) = O(f(n)) if there exist two positive constants a and N such that:</a:t>
            </a:r>
            <a:br>
              <a:rPr lang="en-US">
                <a:latin typeface="Comic Sans MS"/>
                <a:ea typeface="Comic Sans MS"/>
                <a:cs typeface="Comic Sans MS"/>
                <a:sym typeface="Comic Sans MS"/>
              </a:rPr>
            </a:br>
            <a:endParaRPr sz="1600">
              <a:latin typeface="Comic Sans MS"/>
              <a:ea typeface="Comic Sans MS"/>
              <a:cs typeface="Comic Sans MS"/>
              <a:sym typeface="Comic Sans MS"/>
            </a:endParaRPr>
          </a:p>
          <a:p>
            <a:pPr indent="-228600" lvl="0" marL="228600" rtl="0" algn="l">
              <a:lnSpc>
                <a:spcPct val="90000"/>
              </a:lnSpc>
              <a:spcBef>
                <a:spcPts val="1000"/>
              </a:spcBef>
              <a:spcAft>
                <a:spcPts val="0"/>
              </a:spcAft>
              <a:buClr>
                <a:schemeClr val="dk1"/>
              </a:buClr>
              <a:buSzPts val="2800"/>
              <a:buFont typeface="Comic Sans MS"/>
              <a:buNone/>
            </a:pPr>
            <a:r>
              <a:rPr lang="en-US">
                <a:latin typeface="Comic Sans MS"/>
                <a:ea typeface="Comic Sans MS"/>
                <a:cs typeface="Comic Sans MS"/>
                <a:sym typeface="Comic Sans MS"/>
              </a:rPr>
              <a:t>	for all n &gt; N:    g(n) ≤ a×f(n)</a:t>
            </a:r>
            <a:endParaRPr/>
          </a:p>
        </p:txBody>
      </p:sp>
      <p:sp>
        <p:nvSpPr>
          <p:cNvPr id="303" name="Google Shape;303;p1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304" name="Google Shape;304;p19"/>
          <p:cNvSpPr txBox="1"/>
          <p:nvPr>
            <p:ph idx="11" type="ftr"/>
          </p:nvPr>
        </p:nvSpPr>
        <p:spPr>
          <a:xfrm>
            <a:off x="522944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4.8 Bidirectional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4.9 Comparison of uninformed search</a:t>
            </a:r>
            <a:endParaRPr/>
          </a:p>
        </p:txBody>
      </p:sp>
      <p:sp>
        <p:nvSpPr>
          <p:cNvPr id="101" name="Google Shape;101;p2"/>
          <p:cNvSpPr txBox="1"/>
          <p:nvPr>
            <p:ph type="title"/>
          </p:nvPr>
        </p:nvSpPr>
        <p:spPr>
          <a:xfrm>
            <a:off x="3975652" y="365125"/>
            <a:ext cx="737814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3200"/>
              <a:buFont typeface="Times New Roman"/>
              <a:buNone/>
            </a:pPr>
            <a:r>
              <a:rPr b="1" lang="en-US" sz="3200">
                <a:solidFill>
                  <a:srgbClr val="0070C0"/>
                </a:solidFill>
                <a:latin typeface="Times New Roman"/>
                <a:ea typeface="Times New Roman"/>
                <a:cs typeface="Times New Roman"/>
                <a:sym typeface="Times New Roman"/>
              </a:rPr>
              <a:t>Learning objectives.</a:t>
            </a:r>
            <a:endParaRPr/>
          </a:p>
        </p:txBody>
      </p:sp>
      <p:sp>
        <p:nvSpPr>
          <p:cNvPr id="102" name="Google Shape;102;p2"/>
          <p:cNvSpPr txBox="1"/>
          <p:nvPr>
            <p:ph idx="1" type="body"/>
          </p:nvPr>
        </p:nvSpPr>
        <p:spPr>
          <a:xfrm>
            <a:off x="3975650" y="1825625"/>
            <a:ext cx="7378149"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After this chapter , students will be able to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Understand the concept of uninformed search</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Apply various techniques of uninformed search on various applications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Identify, contrast and apply simple examples the major search techniques have been developed for problem-solving in artificial intelligence</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103" name="Google Shape;10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0"/>
          <p:cNvSpPr txBox="1"/>
          <p:nvPr>
            <p:ph type="title"/>
          </p:nvPr>
        </p:nvSpPr>
        <p:spPr>
          <a:xfrm>
            <a:off x="4598126" y="274638"/>
            <a:ext cx="6984274"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600"/>
              <a:buFont typeface="Comic Sans MS"/>
              <a:buNone/>
            </a:pPr>
            <a:r>
              <a:rPr b="1" lang="en-US" sz="3600">
                <a:solidFill>
                  <a:schemeClr val="accent2"/>
                </a:solidFill>
                <a:latin typeface="Comic Sans MS"/>
                <a:ea typeface="Comic Sans MS"/>
                <a:cs typeface="Comic Sans MS"/>
                <a:sym typeface="Comic Sans MS"/>
              </a:rPr>
              <a:t>Time and Memory Requirements</a:t>
            </a:r>
            <a:endParaRPr/>
          </a:p>
        </p:txBody>
      </p:sp>
      <p:graphicFrame>
        <p:nvGraphicFramePr>
          <p:cNvPr id="310" name="Google Shape;310;p20"/>
          <p:cNvGraphicFramePr/>
          <p:nvPr/>
        </p:nvGraphicFramePr>
        <p:xfrm>
          <a:off x="4441372" y="1676400"/>
          <a:ext cx="3000000" cy="3000000"/>
        </p:xfrm>
        <a:graphic>
          <a:graphicData uri="http://schemas.openxmlformats.org/drawingml/2006/table">
            <a:tbl>
              <a:tblPr>
                <a:noFill/>
                <a:tableStyleId>{3600F327-A190-4089-B7BF-9AD24FBC8343}</a:tableStyleId>
              </a:tblPr>
              <a:tblGrid>
                <a:gridCol w="634925"/>
                <a:gridCol w="1609950"/>
                <a:gridCol w="1768700"/>
                <a:gridCol w="2721050"/>
              </a:tblGrid>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d</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 Nodes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Time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Memory</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2</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111</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.01 msec</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11 Kbytes</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4</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11,111</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 msec</a:t>
                      </a:r>
                      <a:endParaRPr b="0" baseline="3000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 Mbyte</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6</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a:t>
                      </a:r>
                      <a:r>
                        <a:rPr b="0" baseline="30000" i="0" lang="en-US" sz="2400" u="none" cap="none" strike="noStrike">
                          <a:solidFill>
                            <a:schemeClr val="dk1"/>
                          </a:solidFill>
                          <a:latin typeface="Comic Sans MS"/>
                          <a:ea typeface="Comic Sans MS"/>
                          <a:cs typeface="Comic Sans MS"/>
                          <a:sym typeface="Comic Sans MS"/>
                        </a:rPr>
                        <a:t>6</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 sec</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100 Mb</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8</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a:t>
                      </a:r>
                      <a:r>
                        <a:rPr b="0" baseline="30000" i="0" lang="en-US" sz="2400" u="none" cap="none" strike="noStrike">
                          <a:solidFill>
                            <a:schemeClr val="dk1"/>
                          </a:solidFill>
                          <a:latin typeface="Comic Sans MS"/>
                          <a:ea typeface="Comic Sans MS"/>
                          <a:cs typeface="Comic Sans MS"/>
                          <a:sym typeface="Comic Sans MS"/>
                        </a:rPr>
                        <a:t>8</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100 sec</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 Gbytes</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10</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a:t>
                      </a:r>
                      <a:r>
                        <a:rPr b="0" baseline="30000" i="0" lang="en-US" sz="2400" u="none" cap="none" strike="noStrike">
                          <a:solidFill>
                            <a:schemeClr val="dk1"/>
                          </a:solidFill>
                          <a:latin typeface="Comic Sans MS"/>
                          <a:ea typeface="Comic Sans MS"/>
                          <a:cs typeface="Comic Sans MS"/>
                          <a:sym typeface="Comic Sans MS"/>
                        </a:rPr>
                        <a:t>10</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2.8 hours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 Tbyte</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12</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a:t>
                      </a:r>
                      <a:r>
                        <a:rPr b="0" baseline="30000" i="0" lang="en-US" sz="2400" u="none" cap="none" strike="noStrike">
                          <a:solidFill>
                            <a:schemeClr val="dk1"/>
                          </a:solidFill>
                          <a:latin typeface="Comic Sans MS"/>
                          <a:ea typeface="Comic Sans MS"/>
                          <a:cs typeface="Comic Sans MS"/>
                          <a:sym typeface="Comic Sans MS"/>
                        </a:rPr>
                        <a:t>12</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11.6 days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100 Tbytes</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14</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a:t>
                      </a:r>
                      <a:r>
                        <a:rPr b="0" baseline="30000" i="0" lang="en-US" sz="2400" u="none" cap="none" strike="noStrike">
                          <a:solidFill>
                            <a:schemeClr val="dk1"/>
                          </a:solidFill>
                          <a:latin typeface="Comic Sans MS"/>
                          <a:ea typeface="Comic Sans MS"/>
                          <a:cs typeface="Comic Sans MS"/>
                          <a:sym typeface="Comic Sans MS"/>
                        </a:rPr>
                        <a:t>14</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3.2 years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10,000 Tbytes</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11" name="Google Shape;311;p20"/>
          <p:cNvSpPr txBox="1"/>
          <p:nvPr/>
        </p:nvSpPr>
        <p:spPr>
          <a:xfrm>
            <a:off x="3535681" y="6021977"/>
            <a:ext cx="84994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9900"/>
                </a:solidFill>
                <a:latin typeface="Comic Sans MS"/>
                <a:ea typeface="Comic Sans MS"/>
                <a:cs typeface="Comic Sans MS"/>
                <a:sym typeface="Comic Sans MS"/>
              </a:rPr>
              <a:t>Assumptions: b = 10; 1,000,000 nodes/sec; 100bytes/node</a:t>
            </a:r>
            <a:endParaRPr/>
          </a:p>
        </p:txBody>
      </p:sp>
      <p:sp>
        <p:nvSpPr>
          <p:cNvPr id="312" name="Google Shape;312;p2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313" name="Google Shape;313;p20"/>
          <p:cNvSpPr txBox="1"/>
          <p:nvPr>
            <p:ph idx="11" type="ftr"/>
          </p:nvPr>
        </p:nvSpPr>
        <p:spPr>
          <a:xfrm>
            <a:off x="5516526" y="648002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1"/>
          <p:cNvSpPr txBox="1"/>
          <p:nvPr>
            <p:ph type="title"/>
          </p:nvPr>
        </p:nvSpPr>
        <p:spPr>
          <a:xfrm>
            <a:off x="3457303" y="379141"/>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600"/>
              <a:buFont typeface="Comic Sans MS"/>
              <a:buNone/>
            </a:pPr>
            <a:r>
              <a:rPr b="1" lang="en-US" sz="3600">
                <a:solidFill>
                  <a:schemeClr val="accent2"/>
                </a:solidFill>
                <a:latin typeface="Comic Sans MS"/>
                <a:ea typeface="Comic Sans MS"/>
                <a:cs typeface="Comic Sans MS"/>
                <a:sym typeface="Comic Sans MS"/>
              </a:rPr>
              <a:t>Time and Memory Requirements</a:t>
            </a:r>
            <a:endParaRPr/>
          </a:p>
        </p:txBody>
      </p:sp>
      <p:graphicFrame>
        <p:nvGraphicFramePr>
          <p:cNvPr id="319" name="Google Shape;319;p21"/>
          <p:cNvGraphicFramePr/>
          <p:nvPr/>
        </p:nvGraphicFramePr>
        <p:xfrm>
          <a:off x="4258491" y="1676400"/>
          <a:ext cx="3000000" cy="3000000"/>
        </p:xfrm>
        <a:graphic>
          <a:graphicData uri="http://schemas.openxmlformats.org/drawingml/2006/table">
            <a:tbl>
              <a:tblPr>
                <a:noFill/>
                <a:tableStyleId>{3600F327-A190-4089-B7BF-9AD24FBC8343}</a:tableStyleId>
              </a:tblPr>
              <a:tblGrid>
                <a:gridCol w="652150"/>
                <a:gridCol w="1653675"/>
                <a:gridCol w="1816725"/>
                <a:gridCol w="2794950"/>
              </a:tblGrid>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d</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 Nodes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Time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Memory</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2</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111</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.01 msec</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11 Kbytes</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4</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11,111</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 msec</a:t>
                      </a:r>
                      <a:endParaRPr b="0" baseline="3000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 Mbyte</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6</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a:t>
                      </a:r>
                      <a:r>
                        <a:rPr b="0" baseline="30000" i="0" lang="en-US" sz="2400" u="none" cap="none" strike="noStrike">
                          <a:solidFill>
                            <a:schemeClr val="dk1"/>
                          </a:solidFill>
                          <a:latin typeface="Comic Sans MS"/>
                          <a:ea typeface="Comic Sans MS"/>
                          <a:cs typeface="Comic Sans MS"/>
                          <a:sym typeface="Comic Sans MS"/>
                        </a:rPr>
                        <a:t>6</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 sec</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100 Mb</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8</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a:t>
                      </a:r>
                      <a:r>
                        <a:rPr b="0" baseline="30000" i="0" lang="en-US" sz="2400" u="none" cap="none" strike="noStrike">
                          <a:solidFill>
                            <a:schemeClr val="dk1"/>
                          </a:solidFill>
                          <a:latin typeface="Comic Sans MS"/>
                          <a:ea typeface="Comic Sans MS"/>
                          <a:cs typeface="Comic Sans MS"/>
                          <a:sym typeface="Comic Sans MS"/>
                        </a:rPr>
                        <a:t>8</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100 sec</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 Gbytes</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10</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a:t>
                      </a:r>
                      <a:r>
                        <a:rPr b="0" baseline="30000" i="0" lang="en-US" sz="2400" u="none" cap="none" strike="noStrike">
                          <a:solidFill>
                            <a:schemeClr val="dk1"/>
                          </a:solidFill>
                          <a:latin typeface="Comic Sans MS"/>
                          <a:ea typeface="Comic Sans MS"/>
                          <a:cs typeface="Comic Sans MS"/>
                          <a:sym typeface="Comic Sans MS"/>
                        </a:rPr>
                        <a:t>10</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2400"/>
                        <a:buFont typeface="Comic Sans MS"/>
                        <a:buNone/>
                      </a:pPr>
                      <a:r>
                        <a:rPr b="0" i="0" lang="en-US" sz="2400" u="none" cap="none" strike="noStrike">
                          <a:solidFill>
                            <a:srgbClr val="FF0000"/>
                          </a:solidFill>
                          <a:latin typeface="Comic Sans MS"/>
                          <a:ea typeface="Comic Sans MS"/>
                          <a:cs typeface="Comic Sans MS"/>
                          <a:sym typeface="Comic Sans MS"/>
                        </a:rPr>
                        <a:t>2.8 hours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2400"/>
                        <a:buFont typeface="Comic Sans MS"/>
                        <a:buNone/>
                      </a:pPr>
                      <a:r>
                        <a:rPr b="0" i="0" lang="en-US" sz="2400" u="none" cap="none" strike="noStrike">
                          <a:solidFill>
                            <a:srgbClr val="FF0000"/>
                          </a:solidFill>
                          <a:latin typeface="Comic Sans MS"/>
                          <a:ea typeface="Comic Sans MS"/>
                          <a:cs typeface="Comic Sans MS"/>
                          <a:sym typeface="Comic Sans MS"/>
                        </a:rPr>
                        <a:t>1 Tbyte</a:t>
                      </a:r>
                      <a:endParaRPr b="0" i="0" sz="2400" u="none" cap="none" strike="noStrike">
                        <a:solidFill>
                          <a:srgbClr val="FF0000"/>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12</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a:t>
                      </a:r>
                      <a:r>
                        <a:rPr b="0" baseline="30000" i="0" lang="en-US" sz="2400" u="none" cap="none" strike="noStrike">
                          <a:solidFill>
                            <a:schemeClr val="dk1"/>
                          </a:solidFill>
                          <a:latin typeface="Comic Sans MS"/>
                          <a:ea typeface="Comic Sans MS"/>
                          <a:cs typeface="Comic Sans MS"/>
                          <a:sym typeface="Comic Sans MS"/>
                        </a:rPr>
                        <a:t>12</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11.6 days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100 Tbytes</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CC6600"/>
                        </a:buClr>
                        <a:buSzPts val="2400"/>
                        <a:buFont typeface="Comic Sans MS"/>
                        <a:buNone/>
                      </a:pPr>
                      <a:r>
                        <a:rPr b="0" i="0" lang="en-US" sz="2400" u="none" cap="none" strike="noStrike">
                          <a:solidFill>
                            <a:srgbClr val="CC6600"/>
                          </a:solidFill>
                          <a:latin typeface="Comic Sans MS"/>
                          <a:ea typeface="Comic Sans MS"/>
                          <a:cs typeface="Comic Sans MS"/>
                          <a:sym typeface="Comic Sans MS"/>
                        </a:rPr>
                        <a:t>14</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a:t>
                      </a:r>
                      <a:r>
                        <a:rPr b="0" baseline="30000" i="0" lang="en-US" sz="2400" u="none" cap="none" strike="noStrike">
                          <a:solidFill>
                            <a:schemeClr val="dk1"/>
                          </a:solidFill>
                          <a:latin typeface="Comic Sans MS"/>
                          <a:ea typeface="Comic Sans MS"/>
                          <a:cs typeface="Comic Sans MS"/>
                          <a:sym typeface="Comic Sans MS"/>
                        </a:rPr>
                        <a:t>14</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3.2 years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10,000 Tbytes</a:t>
                      </a:r>
                      <a:endParaRPr b="0" i="0" sz="2400" u="none" cap="none" strike="noStrike">
                        <a:solidFill>
                          <a:schemeClr val="dk1"/>
                        </a:solidFill>
                        <a:latin typeface="Comic Sans MS"/>
                        <a:ea typeface="Comic Sans MS"/>
                        <a:cs typeface="Comic Sans MS"/>
                        <a:sym typeface="Comic Sans MS"/>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20" name="Google Shape;320;p21"/>
          <p:cNvSpPr txBox="1"/>
          <p:nvPr/>
        </p:nvSpPr>
        <p:spPr>
          <a:xfrm>
            <a:off x="3285566" y="6037729"/>
            <a:ext cx="84994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9900"/>
                </a:solidFill>
                <a:latin typeface="Comic Sans MS"/>
                <a:ea typeface="Comic Sans MS"/>
                <a:cs typeface="Comic Sans MS"/>
                <a:sym typeface="Comic Sans MS"/>
              </a:rPr>
              <a:t>Assumptions: b = 10; 1,000,000 nodes/sec; 100bytes/node</a:t>
            </a:r>
            <a:endParaRPr/>
          </a:p>
        </p:txBody>
      </p:sp>
      <p:sp>
        <p:nvSpPr>
          <p:cNvPr id="321" name="Google Shape;321;p2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322" name="Google Shape;322;p21"/>
          <p:cNvSpPr txBox="1"/>
          <p:nvPr>
            <p:ph idx="11" type="ftr"/>
          </p:nvPr>
        </p:nvSpPr>
        <p:spPr>
          <a:xfrm>
            <a:off x="5477887" y="6478859"/>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p:nvPr/>
        </p:nvSpPr>
        <p:spPr>
          <a:xfrm>
            <a:off x="3683727" y="1214846"/>
            <a:ext cx="7615644"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TIME COMPLEXITY</a:t>
            </a:r>
            <a:endParaRPr/>
          </a:p>
          <a:p>
            <a:pPr indent="0" lvl="0" marL="0" marR="0" rtl="0" algn="l">
              <a:spcBef>
                <a:spcPts val="0"/>
              </a:spcBef>
              <a:spcAft>
                <a:spcPts val="0"/>
              </a:spcAft>
              <a:buNone/>
            </a:pPr>
            <a:r>
              <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 hypothetical state space is considered where each state has ‘</a:t>
            </a:r>
            <a:r>
              <a:rPr i="1" lang="en-US" sz="3200">
                <a:solidFill>
                  <a:schemeClr val="dk1"/>
                </a:solidFill>
                <a:latin typeface="Times New Roman"/>
                <a:ea typeface="Times New Roman"/>
                <a:cs typeface="Times New Roman"/>
                <a:sym typeface="Times New Roman"/>
              </a:rPr>
              <a:t>b</a:t>
            </a:r>
            <a:r>
              <a:rPr lang="en-US" sz="3200">
                <a:solidFill>
                  <a:schemeClr val="dk1"/>
                </a:solidFill>
                <a:latin typeface="Times New Roman"/>
                <a:ea typeface="Times New Roman"/>
                <a:cs typeface="Times New Roman"/>
                <a:sym typeface="Times New Roman"/>
              </a:rPr>
              <a:t>’ successors. The root that generates ‘</a:t>
            </a:r>
            <a:r>
              <a:rPr i="1" lang="en-US" sz="3200">
                <a:solidFill>
                  <a:schemeClr val="dk1"/>
                </a:solidFill>
                <a:latin typeface="Times New Roman"/>
                <a:ea typeface="Times New Roman"/>
                <a:cs typeface="Times New Roman"/>
                <a:sym typeface="Times New Roman"/>
              </a:rPr>
              <a:t>b</a:t>
            </a:r>
            <a:r>
              <a:rPr lang="en-US" sz="3200">
                <a:solidFill>
                  <a:schemeClr val="dk1"/>
                </a:solidFill>
                <a:latin typeface="Times New Roman"/>
                <a:ea typeface="Times New Roman"/>
                <a:cs typeface="Times New Roman"/>
                <a:sym typeface="Times New Roman"/>
              </a:rPr>
              <a:t>’ is not the last node generating </a:t>
            </a:r>
            <a:r>
              <a:rPr i="1" lang="en-US" sz="3200">
                <a:solidFill>
                  <a:schemeClr val="dk1"/>
                </a:solidFill>
                <a:latin typeface="Times New Roman"/>
                <a:ea typeface="Times New Roman"/>
                <a:cs typeface="Times New Roman"/>
                <a:sym typeface="Times New Roman"/>
              </a:rPr>
              <a:t>bd </a:t>
            </a:r>
            <a:r>
              <a:rPr lang="en-US" sz="3200">
                <a:solidFill>
                  <a:schemeClr val="dk1"/>
                </a:solidFill>
                <a:latin typeface="Times New Roman"/>
                <a:ea typeface="Times New Roman"/>
                <a:cs typeface="Times New Roman"/>
                <a:sym typeface="Times New Roman"/>
              </a:rPr>
              <a:t>+ 1 – </a:t>
            </a:r>
            <a:r>
              <a:rPr i="1" lang="en-US" sz="3200">
                <a:solidFill>
                  <a:schemeClr val="dk1"/>
                </a:solidFill>
                <a:latin typeface="Times New Roman"/>
                <a:ea typeface="Times New Roman"/>
                <a:cs typeface="Times New Roman"/>
                <a:sym typeface="Times New Roman"/>
              </a:rPr>
              <a:t>d </a:t>
            </a:r>
            <a:r>
              <a:rPr lang="en-US" sz="3200">
                <a:solidFill>
                  <a:schemeClr val="dk1"/>
                </a:solidFill>
                <a:latin typeface="Times New Roman"/>
                <a:ea typeface="Times New Roman"/>
                <a:cs typeface="Times New Roman"/>
                <a:sym typeface="Times New Roman"/>
              </a:rPr>
              <a:t>nodes at level </a:t>
            </a:r>
            <a:r>
              <a:rPr i="1" lang="en-US" sz="3200">
                <a:solidFill>
                  <a:schemeClr val="dk1"/>
                </a:solidFill>
                <a:latin typeface="Times New Roman"/>
                <a:ea typeface="Times New Roman"/>
                <a:cs typeface="Times New Roman"/>
                <a:sym typeface="Times New Roman"/>
              </a:rPr>
              <a:t>d </a:t>
            </a:r>
            <a:r>
              <a:rPr lang="en-US" sz="3200">
                <a:solidFill>
                  <a:schemeClr val="dk1"/>
                </a:solidFill>
                <a:latin typeface="Times New Roman"/>
                <a:ea typeface="Times New Roman"/>
                <a:cs typeface="Times New Roman"/>
                <a:sym typeface="Times New Roman"/>
              </a:rPr>
              <a:t>+ 1. Thus, the number of nodes generated will be</a:t>
            </a:r>
            <a:endParaRPr/>
          </a:p>
          <a:p>
            <a:pPr indent="0" lvl="0" marL="0" marR="0" rtl="0" algn="l">
              <a:spcBef>
                <a:spcPts val="0"/>
              </a:spcBef>
              <a:spcAft>
                <a:spcPts val="0"/>
              </a:spcAft>
              <a:buClr>
                <a:schemeClr val="dk1"/>
              </a:buClr>
              <a:buSzPts val="3200"/>
              <a:buFont typeface="Times New Roman"/>
              <a:buNone/>
            </a:pPr>
            <a:r>
              <a:rPr i="1" lang="en-US" sz="3200">
                <a:solidFill>
                  <a:schemeClr val="dk1"/>
                </a:solidFill>
                <a:latin typeface="Times New Roman"/>
                <a:ea typeface="Times New Roman"/>
                <a:cs typeface="Times New Roman"/>
                <a:sym typeface="Times New Roman"/>
              </a:rPr>
              <a:t>b </a:t>
            </a:r>
            <a:r>
              <a:rPr lang="en-US" sz="3200">
                <a:solidFill>
                  <a:schemeClr val="dk1"/>
                </a:solidFill>
                <a:latin typeface="Times New Roman"/>
                <a:ea typeface="Times New Roman"/>
                <a:cs typeface="Times New Roman"/>
                <a:sym typeface="Times New Roman"/>
              </a:rPr>
              <a:t>+ </a:t>
            </a:r>
            <a:r>
              <a:rPr i="1" lang="en-US" sz="3200">
                <a:solidFill>
                  <a:schemeClr val="dk1"/>
                </a:solidFill>
                <a:latin typeface="Times New Roman"/>
                <a:ea typeface="Times New Roman"/>
                <a:cs typeface="Times New Roman"/>
                <a:sym typeface="Times New Roman"/>
              </a:rPr>
              <a:t>b</a:t>
            </a:r>
            <a:r>
              <a:rPr lang="en-US" sz="3200">
                <a:solidFill>
                  <a:schemeClr val="dk1"/>
                </a:solidFill>
                <a:latin typeface="Times New Roman"/>
                <a:ea typeface="Times New Roman"/>
                <a:cs typeface="Times New Roman"/>
                <a:sym typeface="Times New Roman"/>
              </a:rPr>
              <a:t>2 + </a:t>
            </a:r>
            <a:r>
              <a:rPr i="1" lang="en-US" sz="3200">
                <a:solidFill>
                  <a:schemeClr val="dk1"/>
                </a:solidFill>
                <a:latin typeface="Times New Roman"/>
                <a:ea typeface="Times New Roman"/>
                <a:cs typeface="Times New Roman"/>
                <a:sym typeface="Times New Roman"/>
              </a:rPr>
              <a:t>b</a:t>
            </a:r>
            <a:r>
              <a:rPr lang="en-US" sz="3200">
                <a:solidFill>
                  <a:schemeClr val="dk1"/>
                </a:solidFill>
                <a:latin typeface="Times New Roman"/>
                <a:ea typeface="Times New Roman"/>
                <a:cs typeface="Times New Roman"/>
                <a:sym typeface="Times New Roman"/>
              </a:rPr>
              <a:t>3 + … + </a:t>
            </a:r>
            <a:r>
              <a:rPr i="1" lang="en-US" sz="3200">
                <a:solidFill>
                  <a:schemeClr val="dk1"/>
                </a:solidFill>
                <a:latin typeface="Times New Roman"/>
                <a:ea typeface="Times New Roman"/>
                <a:cs typeface="Times New Roman"/>
                <a:sym typeface="Times New Roman"/>
              </a:rPr>
              <a:t>bd </a:t>
            </a:r>
            <a:r>
              <a:rPr lang="en-US" sz="3200">
                <a:solidFill>
                  <a:schemeClr val="dk1"/>
                </a:solidFill>
                <a:latin typeface="Times New Roman"/>
                <a:ea typeface="Times New Roman"/>
                <a:cs typeface="Times New Roman"/>
                <a:sym typeface="Times New Roman"/>
              </a:rPr>
              <a:t>+ (</a:t>
            </a:r>
            <a:r>
              <a:rPr i="1" lang="en-US" sz="3200">
                <a:solidFill>
                  <a:schemeClr val="dk1"/>
                </a:solidFill>
                <a:latin typeface="Times New Roman"/>
                <a:ea typeface="Times New Roman"/>
                <a:cs typeface="Times New Roman"/>
                <a:sym typeface="Times New Roman"/>
              </a:rPr>
              <a:t>bd </a:t>
            </a:r>
            <a:r>
              <a:rPr lang="en-US" sz="3200">
                <a:solidFill>
                  <a:schemeClr val="dk1"/>
                </a:solidFill>
                <a:latin typeface="Times New Roman"/>
                <a:ea typeface="Times New Roman"/>
                <a:cs typeface="Times New Roman"/>
                <a:sym typeface="Times New Roman"/>
              </a:rPr>
              <a:t>+ 1 – </a:t>
            </a:r>
            <a:r>
              <a:rPr i="1" lang="en-US" sz="3200">
                <a:solidFill>
                  <a:schemeClr val="dk1"/>
                </a:solidFill>
                <a:latin typeface="Times New Roman"/>
                <a:ea typeface="Times New Roman"/>
                <a:cs typeface="Times New Roman"/>
                <a:sym typeface="Times New Roman"/>
              </a:rPr>
              <a:t>d </a:t>
            </a:r>
            <a:r>
              <a:rPr lang="en-US" sz="32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Hence, the time complexity = </a:t>
            </a:r>
            <a:r>
              <a:rPr i="1" lang="en-US" sz="3200">
                <a:solidFill>
                  <a:schemeClr val="dk1"/>
                </a:solidFill>
                <a:latin typeface="Times New Roman"/>
                <a:ea typeface="Times New Roman"/>
                <a:cs typeface="Times New Roman"/>
                <a:sym typeface="Times New Roman"/>
              </a:rPr>
              <a:t>O</a:t>
            </a:r>
            <a:r>
              <a:rPr lang="en-US" sz="3200">
                <a:solidFill>
                  <a:schemeClr val="dk1"/>
                </a:solidFill>
                <a:latin typeface="Times New Roman"/>
                <a:ea typeface="Times New Roman"/>
                <a:cs typeface="Times New Roman"/>
                <a:sym typeface="Times New Roman"/>
              </a:rPr>
              <a:t>(</a:t>
            </a:r>
            <a:r>
              <a:rPr i="1" lang="en-US" sz="3200">
                <a:solidFill>
                  <a:schemeClr val="dk1"/>
                </a:solidFill>
                <a:latin typeface="Times New Roman"/>
                <a:ea typeface="Times New Roman"/>
                <a:cs typeface="Times New Roman"/>
                <a:sym typeface="Times New Roman"/>
              </a:rPr>
              <a:t>bd </a:t>
            </a:r>
            <a:r>
              <a:rPr lang="en-US" sz="3200">
                <a:solidFill>
                  <a:schemeClr val="dk1"/>
                </a:solidFill>
                <a:latin typeface="Times New Roman"/>
                <a:ea typeface="Times New Roman"/>
                <a:cs typeface="Times New Roman"/>
                <a:sym typeface="Times New Roman"/>
              </a:rPr>
              <a:t>+ 1).</a:t>
            </a:r>
            <a:endParaRPr/>
          </a:p>
        </p:txBody>
      </p:sp>
      <p:sp>
        <p:nvSpPr>
          <p:cNvPr id="328" name="Google Shape;328;p2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329" name="Google Shape;329;p22"/>
          <p:cNvSpPr txBox="1"/>
          <p:nvPr>
            <p:ph idx="11" type="ftr"/>
          </p:nvPr>
        </p:nvSpPr>
        <p:spPr>
          <a:xfrm>
            <a:off x="5176284"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3"/>
          <p:cNvSpPr txBox="1"/>
          <p:nvPr>
            <p:ph type="title"/>
          </p:nvPr>
        </p:nvSpPr>
        <p:spPr>
          <a:xfrm>
            <a:off x="3618412" y="365125"/>
            <a:ext cx="7735388" cy="7397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r>
              <a:rPr b="1" lang="en-US" sz="4000">
                <a:solidFill>
                  <a:schemeClr val="accent2"/>
                </a:solidFill>
                <a:latin typeface="Comic Sans MS"/>
                <a:ea typeface="Comic Sans MS"/>
                <a:cs typeface="Comic Sans MS"/>
                <a:sym typeface="Comic Sans MS"/>
              </a:rPr>
              <a:t>Remark</a:t>
            </a:r>
            <a:endParaRPr/>
          </a:p>
        </p:txBody>
      </p:sp>
      <p:sp>
        <p:nvSpPr>
          <p:cNvPr id="335" name="Google Shape;335;p23"/>
          <p:cNvSpPr txBox="1"/>
          <p:nvPr>
            <p:ph idx="1" type="body"/>
          </p:nvPr>
        </p:nvSpPr>
        <p:spPr>
          <a:xfrm>
            <a:off x="3618412" y="1104900"/>
            <a:ext cx="7862388" cy="52533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mic Sans MS"/>
              <a:buNone/>
            </a:pPr>
            <a:r>
              <a:rPr lang="en-US" sz="2800">
                <a:latin typeface="Comic Sans MS"/>
                <a:ea typeface="Comic Sans MS"/>
                <a:cs typeface="Comic Sans MS"/>
                <a:sym typeface="Comic Sans MS"/>
              </a:rPr>
              <a:t>If a problem has no solution, breadth-first may run for ever (if the state space is infinite or states can be revisited arbitrary many times)</a:t>
            </a:r>
            <a:endParaRPr/>
          </a:p>
          <a:p>
            <a:pPr indent="0" lvl="0" marL="0" rtl="0" algn="ctr">
              <a:lnSpc>
                <a:spcPct val="90000"/>
              </a:lnSpc>
              <a:spcBef>
                <a:spcPts val="0"/>
              </a:spcBef>
              <a:spcAft>
                <a:spcPts val="0"/>
              </a:spcAft>
              <a:buClr>
                <a:schemeClr val="dk1"/>
              </a:buClr>
              <a:buSzPts val="2800"/>
              <a:buFont typeface="Calibri"/>
              <a:buNone/>
            </a:pPr>
            <a:r>
              <a:t/>
            </a:r>
            <a:endParaRPr sz="2800">
              <a:latin typeface="Comic Sans MS"/>
              <a:ea typeface="Comic Sans MS"/>
              <a:cs typeface="Comic Sans MS"/>
              <a:sym typeface="Comic Sans MS"/>
            </a:endParaRPr>
          </a:p>
        </p:txBody>
      </p:sp>
      <p:grpSp>
        <p:nvGrpSpPr>
          <p:cNvPr id="336" name="Google Shape;336;p23"/>
          <p:cNvGrpSpPr/>
          <p:nvPr/>
        </p:nvGrpSpPr>
        <p:grpSpPr>
          <a:xfrm>
            <a:off x="3618411" y="3048000"/>
            <a:ext cx="7760788" cy="3200400"/>
            <a:chOff x="432" y="2112"/>
            <a:chExt cx="4752" cy="1920"/>
          </a:xfrm>
        </p:grpSpPr>
        <p:grpSp>
          <p:nvGrpSpPr>
            <p:cNvPr id="337" name="Google Shape;337;p23"/>
            <p:cNvGrpSpPr/>
            <p:nvPr/>
          </p:nvGrpSpPr>
          <p:grpSpPr>
            <a:xfrm>
              <a:off x="3264" y="2112"/>
              <a:ext cx="1920" cy="1920"/>
              <a:chOff x="1440" y="1296"/>
              <a:chExt cx="1920" cy="1920"/>
            </a:xfrm>
          </p:grpSpPr>
          <p:sp>
            <p:nvSpPr>
              <p:cNvPr id="338" name="Google Shape;338;p23"/>
              <p:cNvSpPr/>
              <p:nvPr/>
            </p:nvSpPr>
            <p:spPr>
              <a:xfrm>
                <a:off x="1440" y="1296"/>
                <a:ext cx="1920" cy="192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23"/>
              <p:cNvSpPr/>
              <p:nvPr/>
            </p:nvSpPr>
            <p:spPr>
              <a:xfrm>
                <a:off x="2880" y="225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12</a:t>
                </a:r>
                <a:endParaRPr/>
              </a:p>
            </p:txBody>
          </p:sp>
          <p:sp>
            <p:nvSpPr>
              <p:cNvPr id="340" name="Google Shape;340;p23"/>
              <p:cNvSpPr/>
              <p:nvPr/>
            </p:nvSpPr>
            <p:spPr>
              <a:xfrm>
                <a:off x="2400" y="273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990033"/>
                    </a:solidFill>
                    <a:latin typeface="Comic Sans MS"/>
                    <a:ea typeface="Comic Sans MS"/>
                    <a:cs typeface="Comic Sans MS"/>
                    <a:sym typeface="Comic Sans MS"/>
                  </a:rPr>
                  <a:t>14</a:t>
                </a:r>
                <a:endParaRPr/>
              </a:p>
            </p:txBody>
          </p:sp>
          <p:sp>
            <p:nvSpPr>
              <p:cNvPr id="341" name="Google Shape;341;p23"/>
              <p:cNvSpPr/>
              <p:nvPr/>
            </p:nvSpPr>
            <p:spPr>
              <a:xfrm>
                <a:off x="2400" y="225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11</a:t>
                </a:r>
                <a:endParaRPr/>
              </a:p>
            </p:txBody>
          </p:sp>
          <p:sp>
            <p:nvSpPr>
              <p:cNvPr id="342" name="Google Shape;342;p23"/>
              <p:cNvSpPr/>
              <p:nvPr/>
            </p:nvSpPr>
            <p:spPr>
              <a:xfrm>
                <a:off x="1920" y="273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990033"/>
                    </a:solidFill>
                    <a:latin typeface="Comic Sans MS"/>
                    <a:ea typeface="Comic Sans MS"/>
                    <a:cs typeface="Comic Sans MS"/>
                    <a:sym typeface="Comic Sans MS"/>
                  </a:rPr>
                  <a:t>15</a:t>
                </a:r>
                <a:endParaRPr/>
              </a:p>
            </p:txBody>
          </p:sp>
          <p:sp>
            <p:nvSpPr>
              <p:cNvPr id="343" name="Google Shape;343;p23"/>
              <p:cNvSpPr/>
              <p:nvPr/>
            </p:nvSpPr>
            <p:spPr>
              <a:xfrm>
                <a:off x="1920" y="225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10</a:t>
                </a:r>
                <a:endParaRPr/>
              </a:p>
            </p:txBody>
          </p:sp>
          <p:sp>
            <p:nvSpPr>
              <p:cNvPr id="344" name="Google Shape;344;p23"/>
              <p:cNvSpPr/>
              <p:nvPr/>
            </p:nvSpPr>
            <p:spPr>
              <a:xfrm>
                <a:off x="1440" y="273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13</a:t>
                </a:r>
                <a:endParaRPr/>
              </a:p>
            </p:txBody>
          </p:sp>
          <p:sp>
            <p:nvSpPr>
              <p:cNvPr id="345" name="Google Shape;345;p23"/>
              <p:cNvSpPr/>
              <p:nvPr/>
            </p:nvSpPr>
            <p:spPr>
              <a:xfrm>
                <a:off x="1440" y="225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9</a:t>
                </a:r>
                <a:endParaRPr/>
              </a:p>
            </p:txBody>
          </p:sp>
          <p:sp>
            <p:nvSpPr>
              <p:cNvPr id="346" name="Google Shape;346;p23"/>
              <p:cNvSpPr/>
              <p:nvPr/>
            </p:nvSpPr>
            <p:spPr>
              <a:xfrm>
                <a:off x="1440" y="177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5</a:t>
                </a:r>
                <a:endParaRPr/>
              </a:p>
            </p:txBody>
          </p:sp>
          <p:sp>
            <p:nvSpPr>
              <p:cNvPr id="347" name="Google Shape;347;p23"/>
              <p:cNvSpPr/>
              <p:nvPr/>
            </p:nvSpPr>
            <p:spPr>
              <a:xfrm>
                <a:off x="1920" y="177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6</a:t>
                </a:r>
                <a:endParaRPr/>
              </a:p>
            </p:txBody>
          </p:sp>
          <p:sp>
            <p:nvSpPr>
              <p:cNvPr id="348" name="Google Shape;348;p23"/>
              <p:cNvSpPr/>
              <p:nvPr/>
            </p:nvSpPr>
            <p:spPr>
              <a:xfrm>
                <a:off x="2400" y="177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7</a:t>
                </a:r>
                <a:endParaRPr/>
              </a:p>
            </p:txBody>
          </p:sp>
          <p:sp>
            <p:nvSpPr>
              <p:cNvPr id="349" name="Google Shape;349;p23"/>
              <p:cNvSpPr/>
              <p:nvPr/>
            </p:nvSpPr>
            <p:spPr>
              <a:xfrm>
                <a:off x="2880" y="177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8</a:t>
                </a:r>
                <a:endParaRPr/>
              </a:p>
            </p:txBody>
          </p:sp>
          <p:sp>
            <p:nvSpPr>
              <p:cNvPr id="350" name="Google Shape;350;p23"/>
              <p:cNvSpPr/>
              <p:nvPr/>
            </p:nvSpPr>
            <p:spPr>
              <a:xfrm>
                <a:off x="2880" y="129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4</a:t>
                </a:r>
                <a:endParaRPr/>
              </a:p>
            </p:txBody>
          </p:sp>
          <p:sp>
            <p:nvSpPr>
              <p:cNvPr id="351" name="Google Shape;351;p23"/>
              <p:cNvSpPr/>
              <p:nvPr/>
            </p:nvSpPr>
            <p:spPr>
              <a:xfrm>
                <a:off x="2400" y="129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3</a:t>
                </a:r>
                <a:endParaRPr/>
              </a:p>
            </p:txBody>
          </p:sp>
          <p:sp>
            <p:nvSpPr>
              <p:cNvPr id="352" name="Google Shape;352;p23"/>
              <p:cNvSpPr/>
              <p:nvPr/>
            </p:nvSpPr>
            <p:spPr>
              <a:xfrm>
                <a:off x="1920" y="129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2</a:t>
                </a:r>
                <a:endParaRPr/>
              </a:p>
            </p:txBody>
          </p:sp>
          <p:sp>
            <p:nvSpPr>
              <p:cNvPr id="353" name="Google Shape;353;p23"/>
              <p:cNvSpPr/>
              <p:nvPr/>
            </p:nvSpPr>
            <p:spPr>
              <a:xfrm>
                <a:off x="1440" y="129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1</a:t>
                </a:r>
                <a:endParaRPr/>
              </a:p>
            </p:txBody>
          </p:sp>
        </p:grpSp>
        <p:grpSp>
          <p:nvGrpSpPr>
            <p:cNvPr id="354" name="Google Shape;354;p23"/>
            <p:cNvGrpSpPr/>
            <p:nvPr/>
          </p:nvGrpSpPr>
          <p:grpSpPr>
            <a:xfrm>
              <a:off x="432" y="2112"/>
              <a:ext cx="2640" cy="1920"/>
              <a:chOff x="432" y="2112"/>
              <a:chExt cx="2640" cy="1920"/>
            </a:xfrm>
          </p:grpSpPr>
          <p:grpSp>
            <p:nvGrpSpPr>
              <p:cNvPr id="355" name="Google Shape;355;p23"/>
              <p:cNvGrpSpPr/>
              <p:nvPr/>
            </p:nvGrpSpPr>
            <p:grpSpPr>
              <a:xfrm>
                <a:off x="432" y="2112"/>
                <a:ext cx="1920" cy="1920"/>
                <a:chOff x="1440" y="1296"/>
                <a:chExt cx="1920" cy="1920"/>
              </a:xfrm>
            </p:grpSpPr>
            <p:sp>
              <p:nvSpPr>
                <p:cNvPr id="356" name="Google Shape;356;p23"/>
                <p:cNvSpPr/>
                <p:nvPr/>
              </p:nvSpPr>
              <p:spPr>
                <a:xfrm>
                  <a:off x="1440" y="1296"/>
                  <a:ext cx="1920" cy="192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3"/>
                <p:cNvSpPr/>
                <p:nvPr/>
              </p:nvSpPr>
              <p:spPr>
                <a:xfrm>
                  <a:off x="2880" y="225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12</a:t>
                  </a:r>
                  <a:endParaRPr/>
                </a:p>
              </p:txBody>
            </p:sp>
            <p:sp>
              <p:nvSpPr>
                <p:cNvPr id="358" name="Google Shape;358;p23"/>
                <p:cNvSpPr/>
                <p:nvPr/>
              </p:nvSpPr>
              <p:spPr>
                <a:xfrm>
                  <a:off x="2400" y="273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990033"/>
                      </a:solidFill>
                      <a:latin typeface="Comic Sans MS"/>
                      <a:ea typeface="Comic Sans MS"/>
                      <a:cs typeface="Comic Sans MS"/>
                      <a:sym typeface="Comic Sans MS"/>
                    </a:rPr>
                    <a:t>15</a:t>
                  </a:r>
                  <a:endParaRPr/>
                </a:p>
              </p:txBody>
            </p:sp>
            <p:sp>
              <p:nvSpPr>
                <p:cNvPr id="359" name="Google Shape;359;p23"/>
                <p:cNvSpPr/>
                <p:nvPr/>
              </p:nvSpPr>
              <p:spPr>
                <a:xfrm>
                  <a:off x="2400" y="225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11</a:t>
                  </a:r>
                  <a:endParaRPr/>
                </a:p>
              </p:txBody>
            </p:sp>
            <p:sp>
              <p:nvSpPr>
                <p:cNvPr id="360" name="Google Shape;360;p23"/>
                <p:cNvSpPr/>
                <p:nvPr/>
              </p:nvSpPr>
              <p:spPr>
                <a:xfrm>
                  <a:off x="1920" y="273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990033"/>
                      </a:solidFill>
                      <a:latin typeface="Comic Sans MS"/>
                      <a:ea typeface="Comic Sans MS"/>
                      <a:cs typeface="Comic Sans MS"/>
                      <a:sym typeface="Comic Sans MS"/>
                    </a:rPr>
                    <a:t>14</a:t>
                  </a:r>
                  <a:endParaRPr/>
                </a:p>
              </p:txBody>
            </p:sp>
            <p:sp>
              <p:nvSpPr>
                <p:cNvPr id="361" name="Google Shape;361;p23"/>
                <p:cNvSpPr/>
                <p:nvPr/>
              </p:nvSpPr>
              <p:spPr>
                <a:xfrm>
                  <a:off x="1920" y="225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10</a:t>
                  </a:r>
                  <a:endParaRPr/>
                </a:p>
              </p:txBody>
            </p:sp>
            <p:sp>
              <p:nvSpPr>
                <p:cNvPr id="362" name="Google Shape;362;p23"/>
                <p:cNvSpPr/>
                <p:nvPr/>
              </p:nvSpPr>
              <p:spPr>
                <a:xfrm>
                  <a:off x="1440" y="273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13</a:t>
                  </a:r>
                  <a:endParaRPr/>
                </a:p>
              </p:txBody>
            </p:sp>
            <p:sp>
              <p:nvSpPr>
                <p:cNvPr id="363" name="Google Shape;363;p23"/>
                <p:cNvSpPr/>
                <p:nvPr/>
              </p:nvSpPr>
              <p:spPr>
                <a:xfrm>
                  <a:off x="1440" y="225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9</a:t>
                  </a:r>
                  <a:endParaRPr/>
                </a:p>
              </p:txBody>
            </p:sp>
            <p:sp>
              <p:nvSpPr>
                <p:cNvPr id="364" name="Google Shape;364;p23"/>
                <p:cNvSpPr/>
                <p:nvPr/>
              </p:nvSpPr>
              <p:spPr>
                <a:xfrm>
                  <a:off x="1440" y="177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5</a:t>
                  </a:r>
                  <a:endParaRPr/>
                </a:p>
              </p:txBody>
            </p:sp>
            <p:sp>
              <p:nvSpPr>
                <p:cNvPr id="365" name="Google Shape;365;p23"/>
                <p:cNvSpPr/>
                <p:nvPr/>
              </p:nvSpPr>
              <p:spPr>
                <a:xfrm>
                  <a:off x="1920" y="177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6</a:t>
                  </a:r>
                  <a:endParaRPr/>
                </a:p>
              </p:txBody>
            </p:sp>
            <p:sp>
              <p:nvSpPr>
                <p:cNvPr id="366" name="Google Shape;366;p23"/>
                <p:cNvSpPr/>
                <p:nvPr/>
              </p:nvSpPr>
              <p:spPr>
                <a:xfrm>
                  <a:off x="2400" y="177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7</a:t>
                  </a:r>
                  <a:endParaRPr/>
                </a:p>
              </p:txBody>
            </p:sp>
            <p:sp>
              <p:nvSpPr>
                <p:cNvPr id="367" name="Google Shape;367;p23"/>
                <p:cNvSpPr/>
                <p:nvPr/>
              </p:nvSpPr>
              <p:spPr>
                <a:xfrm>
                  <a:off x="2880" y="177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8</a:t>
                  </a:r>
                  <a:endParaRPr/>
                </a:p>
              </p:txBody>
            </p:sp>
            <p:sp>
              <p:nvSpPr>
                <p:cNvPr id="368" name="Google Shape;368;p23"/>
                <p:cNvSpPr/>
                <p:nvPr/>
              </p:nvSpPr>
              <p:spPr>
                <a:xfrm>
                  <a:off x="2880" y="129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4</a:t>
                  </a:r>
                  <a:endParaRPr/>
                </a:p>
              </p:txBody>
            </p:sp>
            <p:sp>
              <p:nvSpPr>
                <p:cNvPr id="369" name="Google Shape;369;p23"/>
                <p:cNvSpPr/>
                <p:nvPr/>
              </p:nvSpPr>
              <p:spPr>
                <a:xfrm>
                  <a:off x="2400" y="129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3</a:t>
                  </a:r>
                  <a:endParaRPr/>
                </a:p>
              </p:txBody>
            </p:sp>
            <p:sp>
              <p:nvSpPr>
                <p:cNvPr id="370" name="Google Shape;370;p23"/>
                <p:cNvSpPr/>
                <p:nvPr/>
              </p:nvSpPr>
              <p:spPr>
                <a:xfrm>
                  <a:off x="1920" y="129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2</a:t>
                  </a:r>
                  <a:endParaRPr/>
                </a:p>
              </p:txBody>
            </p:sp>
            <p:sp>
              <p:nvSpPr>
                <p:cNvPr id="371" name="Google Shape;371;p23"/>
                <p:cNvSpPr/>
                <p:nvPr/>
              </p:nvSpPr>
              <p:spPr>
                <a:xfrm>
                  <a:off x="1440" y="1296"/>
                  <a:ext cx="480" cy="480"/>
                </a:xfrm>
                <a:prstGeom prst="rect">
                  <a:avLst/>
                </a:prstGeom>
                <a:solidFill>
                  <a:srgbClr val="DAEE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1</a:t>
                  </a:r>
                  <a:endParaRPr/>
                </a:p>
              </p:txBody>
            </p:sp>
          </p:grpSp>
          <p:sp>
            <p:nvSpPr>
              <p:cNvPr id="372" name="Google Shape;372;p23"/>
              <p:cNvSpPr/>
              <p:nvPr/>
            </p:nvSpPr>
            <p:spPr>
              <a:xfrm>
                <a:off x="2592" y="3024"/>
                <a:ext cx="480" cy="144"/>
              </a:xfrm>
              <a:prstGeom prst="rightArrow">
                <a:avLst>
                  <a:gd fmla="val 50000" name="adj1"/>
                  <a:gd fmla="val 83333" name="adj2"/>
                </a:avLst>
              </a:prstGeom>
              <a:solidFill>
                <a:srgbClr val="CC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373" name="Google Shape;373;p23"/>
              <p:cNvSpPr txBox="1"/>
              <p:nvPr/>
            </p:nvSpPr>
            <p:spPr>
              <a:xfrm>
                <a:off x="2688" y="2688"/>
                <a:ext cx="188" cy="3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mic Sans MS"/>
                    <a:ea typeface="Comic Sans MS"/>
                    <a:cs typeface="Comic Sans MS"/>
                    <a:sym typeface="Comic Sans MS"/>
                  </a:rPr>
                  <a:t>?</a:t>
                </a:r>
                <a:endParaRPr/>
              </a:p>
            </p:txBody>
          </p:sp>
        </p:grpSp>
      </p:grpSp>
      <p:sp>
        <p:nvSpPr>
          <p:cNvPr id="374" name="Google Shape;374;p2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375" name="Google Shape;375;p23"/>
          <p:cNvSpPr txBox="1"/>
          <p:nvPr>
            <p:ph idx="11" type="ftr"/>
          </p:nvPr>
        </p:nvSpPr>
        <p:spPr>
          <a:xfrm>
            <a:off x="4912645" y="6481127"/>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4"/>
          <p:cNvSpPr txBox="1"/>
          <p:nvPr>
            <p:ph type="title"/>
          </p:nvPr>
        </p:nvSpPr>
        <p:spPr>
          <a:xfrm>
            <a:off x="3723860" y="365125"/>
            <a:ext cx="7629939" cy="4300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Depth first search</a:t>
            </a:r>
            <a:endParaRPr/>
          </a:p>
        </p:txBody>
      </p:sp>
      <p:sp>
        <p:nvSpPr>
          <p:cNvPr id="381" name="Google Shape;381;p24"/>
          <p:cNvSpPr txBox="1"/>
          <p:nvPr>
            <p:ph idx="1" type="body"/>
          </p:nvPr>
        </p:nvSpPr>
        <p:spPr>
          <a:xfrm>
            <a:off x="3485322" y="795130"/>
            <a:ext cx="7868477" cy="5381833"/>
          </a:xfrm>
          <a:prstGeom prst="rect">
            <a:avLst/>
          </a:prstGeom>
          <a:noFill/>
          <a:ln>
            <a:noFill/>
          </a:ln>
        </p:spPr>
        <p:txBody>
          <a:bodyPr anchorCtr="0" anchor="t" bIns="45700" lIns="91425" spcFirstLastPara="1" rIns="91425" wrap="square" tIns="45700">
            <a:normAutofit fontScale="77500" lnSpcReduction="20000"/>
          </a:bodyPr>
          <a:lstStyle/>
          <a:p>
            <a:pPr indent="-228631" lvl="0" marL="228600" rtl="0" algn="just">
              <a:lnSpc>
                <a:spcPct val="90000"/>
              </a:lnSpc>
              <a:spcBef>
                <a:spcPts val="0"/>
              </a:spcBef>
              <a:spcAft>
                <a:spcPts val="0"/>
              </a:spcAft>
              <a:buClr>
                <a:schemeClr val="dk1"/>
              </a:buClr>
              <a:buSzPct val="100000"/>
              <a:buChar char="•"/>
            </a:pPr>
            <a:r>
              <a:rPr lang="en-US" sz="3100">
                <a:latin typeface="Times New Roman"/>
                <a:ea typeface="Times New Roman"/>
                <a:cs typeface="Times New Roman"/>
                <a:sym typeface="Times New Roman"/>
              </a:rPr>
              <a:t> In this, instead of probing the width, one branch of a tree can be explored until the solution is found. Also, it might be decided to terminate the search due to the reason of it either not meeting the dead end, or encountering some previous state, or might be because the process becomes longer than the set time limit. If any of the aforementioned situations is encountered, the process is terminated resulting in a backtracking. A fresh search will be performed on some other branch of the tree, repeating the process until the goal state is reached. This type of technique is known as DFS technique to left.</a:t>
            </a:r>
            <a:endParaRPr/>
          </a:p>
          <a:p>
            <a:pPr indent="-228631" lvl="0" marL="228600" rtl="0" algn="just">
              <a:lnSpc>
                <a:spcPct val="90000"/>
              </a:lnSpc>
              <a:spcBef>
                <a:spcPts val="1000"/>
              </a:spcBef>
              <a:spcAft>
                <a:spcPts val="0"/>
              </a:spcAft>
              <a:buClr>
                <a:schemeClr val="dk1"/>
              </a:buClr>
              <a:buSzPct val="100000"/>
              <a:buChar char="•"/>
            </a:pPr>
            <a:r>
              <a:rPr lang="en-US" sz="3100">
                <a:latin typeface="Times New Roman"/>
                <a:ea typeface="Times New Roman"/>
                <a:cs typeface="Times New Roman"/>
                <a:sym typeface="Times New Roman"/>
              </a:rPr>
              <a:t>DFS always expands one of the nodes at the deepest level of the tree. Once the search hits the dead end, that is, the non-goal node with no expansion, the backtracks technique starts at the shallower level and starts expanding from there on.</a:t>
            </a:r>
            <a:endParaRPr/>
          </a:p>
          <a:p>
            <a:pPr indent="-228631" lvl="0" marL="228600" rtl="0" algn="just">
              <a:lnSpc>
                <a:spcPct val="90000"/>
              </a:lnSpc>
              <a:spcBef>
                <a:spcPts val="1000"/>
              </a:spcBef>
              <a:spcAft>
                <a:spcPts val="0"/>
              </a:spcAft>
              <a:buClr>
                <a:schemeClr val="dk1"/>
              </a:buClr>
              <a:buSzPct val="100000"/>
              <a:buChar char="•"/>
            </a:pPr>
            <a:r>
              <a:rPr lang="en-US" sz="3100">
                <a:latin typeface="Times New Roman"/>
                <a:ea typeface="Times New Roman"/>
                <a:cs typeface="Times New Roman"/>
                <a:sym typeface="Times New Roman"/>
              </a:rPr>
              <a:t>For the state space with branching factor </a:t>
            </a:r>
            <a:r>
              <a:rPr i="1" lang="en-US" sz="3100">
                <a:latin typeface="Times New Roman"/>
                <a:ea typeface="Times New Roman"/>
                <a:cs typeface="Times New Roman"/>
                <a:sym typeface="Times New Roman"/>
              </a:rPr>
              <a:t>b </a:t>
            </a:r>
            <a:r>
              <a:rPr lang="en-US" sz="3100">
                <a:latin typeface="Times New Roman"/>
                <a:ea typeface="Times New Roman"/>
                <a:cs typeface="Times New Roman"/>
                <a:sym typeface="Times New Roman"/>
              </a:rPr>
              <a:t>and maximum depth </a:t>
            </a:r>
            <a:r>
              <a:rPr i="1" lang="en-US" sz="3100">
                <a:latin typeface="Times New Roman"/>
                <a:ea typeface="Times New Roman"/>
                <a:cs typeface="Times New Roman"/>
                <a:sym typeface="Times New Roman"/>
              </a:rPr>
              <a:t>m</a:t>
            </a:r>
            <a:r>
              <a:rPr lang="en-US" sz="3100">
                <a:latin typeface="Times New Roman"/>
                <a:ea typeface="Times New Roman"/>
                <a:cs typeface="Times New Roman"/>
                <a:sym typeface="Times New Roman"/>
              </a:rPr>
              <a:t>, storage required by DFS is only Nodes </a:t>
            </a:r>
            <a:r>
              <a:rPr i="1" lang="en-US" sz="3100">
                <a:latin typeface="Times New Roman"/>
                <a:ea typeface="Times New Roman"/>
                <a:cs typeface="Times New Roman"/>
                <a:sym typeface="Times New Roman"/>
              </a:rPr>
              <a:t>bm </a:t>
            </a:r>
            <a:r>
              <a:rPr lang="en-US" sz="3100">
                <a:latin typeface="Times New Roman"/>
                <a:ea typeface="Times New Roman"/>
                <a:cs typeface="Times New Roman"/>
                <a:sym typeface="Times New Roman"/>
              </a:rPr>
              <a:t>in contrast to </a:t>
            </a:r>
            <a:r>
              <a:rPr i="1" lang="en-US" sz="3100">
                <a:latin typeface="Times New Roman"/>
                <a:ea typeface="Times New Roman"/>
                <a:cs typeface="Times New Roman"/>
                <a:sym typeface="Times New Roman"/>
              </a:rPr>
              <a:t>O</a:t>
            </a:r>
            <a:r>
              <a:rPr lang="en-US" sz="3100">
                <a:latin typeface="Times New Roman"/>
                <a:ea typeface="Times New Roman"/>
                <a:cs typeface="Times New Roman"/>
                <a:sym typeface="Times New Roman"/>
              </a:rPr>
              <a:t>(</a:t>
            </a:r>
            <a:r>
              <a:rPr i="1" lang="en-US" sz="3100">
                <a:latin typeface="Times New Roman"/>
                <a:ea typeface="Times New Roman"/>
                <a:cs typeface="Times New Roman"/>
                <a:sym typeface="Times New Roman"/>
              </a:rPr>
              <a:t>b</a:t>
            </a:r>
            <a:r>
              <a:rPr lang="en-US" sz="3100">
                <a:latin typeface="Times New Roman"/>
                <a:ea typeface="Times New Roman"/>
                <a:cs typeface="Times New Roman"/>
                <a:sym typeface="Times New Roman"/>
              </a:rPr>
              <a:t>4) of the BFS.</a:t>
            </a:r>
            <a:endParaRPr/>
          </a:p>
          <a:p>
            <a:pPr indent="0" lvl="0" marL="0" rtl="0" algn="l">
              <a:lnSpc>
                <a:spcPct val="90000"/>
              </a:lnSpc>
              <a:spcBef>
                <a:spcPts val="1000"/>
              </a:spcBef>
              <a:spcAft>
                <a:spcPts val="0"/>
              </a:spcAft>
              <a:buClr>
                <a:schemeClr val="dk1"/>
              </a:buClr>
              <a:buSzPct val="100000"/>
              <a:buNone/>
            </a:pPr>
            <a:r>
              <a:rPr lang="en-US" sz="3100">
                <a:latin typeface="Times New Roman"/>
                <a:ea typeface="Times New Roman"/>
                <a:cs typeface="Times New Roman"/>
                <a:sym typeface="Times New Roman"/>
              </a:rPr>
              <a:t> </a:t>
            </a:r>
            <a:endParaRPr/>
          </a:p>
          <a:p>
            <a:pPr indent="-90804" lvl="0" marL="228600" rtl="0" algn="l">
              <a:lnSpc>
                <a:spcPct val="90000"/>
              </a:lnSpc>
              <a:spcBef>
                <a:spcPts val="1000"/>
              </a:spcBef>
              <a:spcAft>
                <a:spcPts val="0"/>
              </a:spcAft>
              <a:buClr>
                <a:schemeClr val="dk1"/>
              </a:buClr>
              <a:buSzPct val="100000"/>
              <a:buNone/>
            </a:pPr>
            <a:r>
              <a:t/>
            </a:r>
            <a:endParaRPr/>
          </a:p>
          <a:p>
            <a:pPr indent="-90804" lvl="0" marL="228600" rtl="0" algn="l">
              <a:lnSpc>
                <a:spcPct val="90000"/>
              </a:lnSpc>
              <a:spcBef>
                <a:spcPts val="1000"/>
              </a:spcBef>
              <a:spcAft>
                <a:spcPts val="0"/>
              </a:spcAft>
              <a:buClr>
                <a:schemeClr val="dk1"/>
              </a:buClr>
              <a:buSzPct val="100000"/>
              <a:buNone/>
            </a:pPr>
            <a:r>
              <a:t/>
            </a:r>
            <a:endParaRPr/>
          </a:p>
        </p:txBody>
      </p:sp>
      <p:sp>
        <p:nvSpPr>
          <p:cNvPr id="382" name="Google Shape;382;p2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383" name="Google Shape;383;p24"/>
          <p:cNvSpPr txBox="1"/>
          <p:nvPr>
            <p:ph idx="11" type="ftr"/>
          </p:nvPr>
        </p:nvSpPr>
        <p:spPr>
          <a:xfrm>
            <a:off x="5481429" y="64716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5"/>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Depth first search</a:t>
            </a:r>
            <a:endParaRPr/>
          </a:p>
        </p:txBody>
      </p:sp>
      <p:sp>
        <p:nvSpPr>
          <p:cNvPr id="389" name="Google Shape;389;p25"/>
          <p:cNvSpPr txBox="1"/>
          <p:nvPr>
            <p:ph idx="1" type="body"/>
          </p:nvPr>
        </p:nvSpPr>
        <p:spPr>
          <a:xfrm>
            <a:off x="3419059" y="967410"/>
            <a:ext cx="8653671" cy="533179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ALGORITHM</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Begin</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Initially, OPEN has the root node and CLOSE is EMPTY</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OPEN=[start] CLOSE=[]</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The loop is continued till OPEN list is not EMPTY</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While OPEN #[] Begin</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The leftmost state is removed from OPEN and is called as X If X=GOAL then</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Return SUCCESS Else</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Begin</a:t>
            </a:r>
            <a:endParaRPr/>
          </a:p>
          <a:p>
            <a:pPr indent="0" lvl="3" marL="13716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Children of X is generated.</a:t>
            </a:r>
            <a:endParaRPr/>
          </a:p>
          <a:p>
            <a:pPr indent="0" lvl="3" marL="13716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X is placed on close.</a:t>
            </a:r>
            <a:endParaRPr/>
          </a:p>
          <a:p>
            <a:pPr indent="0" lvl="3" marL="13716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The children of X is discarded in case already on OPEN or CLOSE.</a:t>
            </a:r>
            <a:endParaRPr/>
          </a:p>
          <a:p>
            <a:pPr indent="0" lvl="3" marL="13716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The remaining children are placed on the left side of OPEN.</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End Return Fall End</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390" name="Google Shape;390;p2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391" name="Google Shape;391;p25"/>
          <p:cNvSpPr txBox="1"/>
          <p:nvPr>
            <p:ph idx="11" type="ftr"/>
          </p:nvPr>
        </p:nvSpPr>
        <p:spPr>
          <a:xfrm>
            <a:off x="5329029" y="647633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6"/>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Depth first search</a:t>
            </a:r>
            <a:endParaRPr/>
          </a:p>
        </p:txBody>
      </p:sp>
      <p:sp>
        <p:nvSpPr>
          <p:cNvPr id="397" name="Google Shape;397;p26"/>
          <p:cNvSpPr txBox="1"/>
          <p:nvPr>
            <p:ph idx="1" type="body"/>
          </p:nvPr>
        </p:nvSpPr>
        <p:spPr>
          <a:xfrm>
            <a:off x="3419059" y="967410"/>
            <a:ext cx="8653671" cy="533179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ADVANTAGES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DFS requires less memory as only the nodes to the current path are stored.</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case DFS might also find a solution without examining much of the search space decreasing the amount of time associated considerably.</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DISADVANTAGES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DFS can be trapped by following a single unfaithful path, which might terminate in a state which has no successors.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Also, no minimal solution is guaranteed by DFS.</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398" name="Google Shape;398;p2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399" name="Google Shape;399;p26"/>
          <p:cNvSpPr txBox="1"/>
          <p:nvPr>
            <p:ph idx="11" type="ftr"/>
          </p:nvPr>
        </p:nvSpPr>
        <p:spPr>
          <a:xfrm>
            <a:off x="5329029" y="647633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7"/>
          <p:cNvSpPr txBox="1"/>
          <p:nvPr>
            <p:ph type="title"/>
          </p:nvPr>
        </p:nvSpPr>
        <p:spPr>
          <a:xfrm>
            <a:off x="3370216" y="365125"/>
            <a:ext cx="798358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 Depth first search</a:t>
            </a:r>
            <a:endParaRPr/>
          </a:p>
        </p:txBody>
      </p:sp>
      <p:sp>
        <p:nvSpPr>
          <p:cNvPr id="405" name="Google Shape;405;p2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06" name="Google Shape;406;p27"/>
          <p:cNvPicPr preferRelativeResize="0"/>
          <p:nvPr/>
        </p:nvPicPr>
        <p:blipFill rotWithShape="1">
          <a:blip r:embed="rId3">
            <a:alphaModFix/>
          </a:blip>
          <a:srcRect b="0" l="0" r="0" t="0"/>
          <a:stretch/>
        </p:blipFill>
        <p:spPr>
          <a:xfrm>
            <a:off x="3370215" y="1608989"/>
            <a:ext cx="8133299" cy="3951839"/>
          </a:xfrm>
          <a:prstGeom prst="rect">
            <a:avLst/>
          </a:prstGeom>
          <a:noFill/>
          <a:ln>
            <a:noFill/>
          </a:ln>
        </p:spPr>
      </p:pic>
      <p:sp>
        <p:nvSpPr>
          <p:cNvPr id="407" name="Google Shape;407;p27"/>
          <p:cNvSpPr txBox="1"/>
          <p:nvPr>
            <p:ph idx="11" type="ftr"/>
          </p:nvPr>
        </p:nvSpPr>
        <p:spPr>
          <a:xfrm>
            <a:off x="5133754"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8"/>
          <p:cNvSpPr txBox="1"/>
          <p:nvPr>
            <p:ph type="title"/>
          </p:nvPr>
        </p:nvSpPr>
        <p:spPr>
          <a:xfrm>
            <a:off x="3801290" y="365125"/>
            <a:ext cx="755250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 Depth first search</a:t>
            </a:r>
            <a:endParaRPr/>
          </a:p>
        </p:txBody>
      </p:sp>
      <p:sp>
        <p:nvSpPr>
          <p:cNvPr id="413" name="Google Shape;413;p2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14" name="Google Shape;414;p28"/>
          <p:cNvPicPr preferRelativeResize="0"/>
          <p:nvPr/>
        </p:nvPicPr>
        <p:blipFill rotWithShape="1">
          <a:blip r:embed="rId3">
            <a:alphaModFix/>
          </a:blip>
          <a:srcRect b="0" l="0" r="0" t="0"/>
          <a:stretch/>
        </p:blipFill>
        <p:spPr>
          <a:xfrm>
            <a:off x="3593805" y="1690688"/>
            <a:ext cx="7985051" cy="3806345"/>
          </a:xfrm>
          <a:prstGeom prst="rect">
            <a:avLst/>
          </a:prstGeom>
          <a:noFill/>
          <a:ln>
            <a:noFill/>
          </a:ln>
        </p:spPr>
      </p:pic>
      <p:sp>
        <p:nvSpPr>
          <p:cNvPr id="415" name="Google Shape;415;p28"/>
          <p:cNvSpPr txBox="1"/>
          <p:nvPr>
            <p:ph idx="11" type="ftr"/>
          </p:nvPr>
        </p:nvSpPr>
        <p:spPr>
          <a:xfrm>
            <a:off x="5528930" y="6457471"/>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9"/>
          <p:cNvSpPr txBox="1"/>
          <p:nvPr>
            <p:ph type="title"/>
          </p:nvPr>
        </p:nvSpPr>
        <p:spPr>
          <a:xfrm>
            <a:off x="3383280" y="365125"/>
            <a:ext cx="797052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 Depth first search</a:t>
            </a:r>
            <a:endParaRPr/>
          </a:p>
        </p:txBody>
      </p:sp>
      <p:sp>
        <p:nvSpPr>
          <p:cNvPr id="421" name="Google Shape;421;p2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22" name="Google Shape;422;p29"/>
          <p:cNvPicPr preferRelativeResize="0"/>
          <p:nvPr/>
        </p:nvPicPr>
        <p:blipFill rotWithShape="1">
          <a:blip r:embed="rId3">
            <a:alphaModFix/>
          </a:blip>
          <a:srcRect b="0" l="0" r="0" t="0"/>
          <a:stretch/>
        </p:blipFill>
        <p:spPr>
          <a:xfrm>
            <a:off x="3519378" y="1488558"/>
            <a:ext cx="7970520" cy="4189228"/>
          </a:xfrm>
          <a:prstGeom prst="rect">
            <a:avLst/>
          </a:prstGeom>
          <a:noFill/>
          <a:ln>
            <a:noFill/>
          </a:ln>
        </p:spPr>
      </p:pic>
      <p:sp>
        <p:nvSpPr>
          <p:cNvPr id="423" name="Google Shape;423;p29"/>
          <p:cNvSpPr txBox="1"/>
          <p:nvPr>
            <p:ph idx="11" type="ftr"/>
          </p:nvPr>
        </p:nvSpPr>
        <p:spPr>
          <a:xfrm>
            <a:off x="5447238"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1" i="0" lang="en-US" sz="2400" u="none" cap="none" strike="noStrike">
                <a:solidFill>
                  <a:srgbClr val="00B0F0"/>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4.8 Bidirectional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4.9 Comparison of uninformed search</a:t>
            </a:r>
            <a:endParaRPr/>
          </a:p>
        </p:txBody>
      </p:sp>
      <p:sp>
        <p:nvSpPr>
          <p:cNvPr id="109" name="Google Shape;109;p3"/>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Introduction</a:t>
            </a:r>
            <a:endParaRPr/>
          </a:p>
        </p:txBody>
      </p:sp>
      <p:sp>
        <p:nvSpPr>
          <p:cNvPr id="110" name="Google Shape;110;p3"/>
          <p:cNvSpPr txBox="1"/>
          <p:nvPr>
            <p:ph idx="1" type="body"/>
          </p:nvPr>
        </p:nvSpPr>
        <p:spPr>
          <a:xfrm>
            <a:off x="3419059" y="967410"/>
            <a:ext cx="8653671" cy="53317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uniformed search is also known as </a:t>
            </a:r>
            <a:r>
              <a:rPr i="1" lang="en-US">
                <a:solidFill>
                  <a:srgbClr val="C55A11"/>
                </a:solidFill>
                <a:latin typeface="Times New Roman"/>
                <a:ea typeface="Times New Roman"/>
                <a:cs typeface="Times New Roman"/>
                <a:sym typeface="Times New Roman"/>
              </a:rPr>
              <a:t>Blind Search</a:t>
            </a:r>
            <a:r>
              <a:rPr lang="en-US">
                <a:solidFill>
                  <a:srgbClr val="C55A1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Therefore, we can also say that this type of search implies that these provide no extra information reading the states except information given by the definition of problem. Also, blind search might generate successor states distinguishing between a goal state and a non-goal state.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Blind search or brute force is a uniformed exploration of the search space, which does not take into account either execution efficiency or planning efficiency. Blind search is also known as </a:t>
            </a:r>
            <a:r>
              <a:rPr i="1" lang="en-US">
                <a:solidFill>
                  <a:srgbClr val="C55A11"/>
                </a:solidFill>
                <a:latin typeface="Times New Roman"/>
                <a:ea typeface="Times New Roman"/>
                <a:cs typeface="Times New Roman"/>
                <a:sym typeface="Times New Roman"/>
              </a:rPr>
              <a:t>uniform search</a:t>
            </a:r>
            <a:r>
              <a:rPr lang="en-US">
                <a:solidFill>
                  <a:srgbClr val="C55A11"/>
                </a:solidFill>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11" name="Google Shape;11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0"/>
          <p:cNvSpPr txBox="1"/>
          <p:nvPr>
            <p:ph type="title"/>
          </p:nvPr>
        </p:nvSpPr>
        <p:spPr>
          <a:xfrm>
            <a:off x="3396342" y="365125"/>
            <a:ext cx="795745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 Depth first search</a:t>
            </a:r>
            <a:endParaRPr/>
          </a:p>
        </p:txBody>
      </p:sp>
      <p:sp>
        <p:nvSpPr>
          <p:cNvPr id="429" name="Google Shape;429;p3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30" name="Google Shape;430;p30"/>
          <p:cNvPicPr preferRelativeResize="0"/>
          <p:nvPr/>
        </p:nvPicPr>
        <p:blipFill rotWithShape="1">
          <a:blip r:embed="rId3">
            <a:alphaModFix/>
          </a:blip>
          <a:srcRect b="0" l="0" r="0" t="0"/>
          <a:stretch/>
        </p:blipFill>
        <p:spPr>
          <a:xfrm>
            <a:off x="3667616" y="1690688"/>
            <a:ext cx="7496570" cy="3827610"/>
          </a:xfrm>
          <a:prstGeom prst="rect">
            <a:avLst/>
          </a:prstGeom>
          <a:noFill/>
          <a:ln>
            <a:noFill/>
          </a:ln>
        </p:spPr>
      </p:pic>
      <p:sp>
        <p:nvSpPr>
          <p:cNvPr id="431" name="Google Shape;431;p30"/>
          <p:cNvSpPr txBox="1"/>
          <p:nvPr>
            <p:ph idx="11" type="ftr"/>
          </p:nvPr>
        </p:nvSpPr>
        <p:spPr>
          <a:xfrm>
            <a:off x="5358501" y="6478736"/>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1"/>
          <p:cNvSpPr txBox="1"/>
          <p:nvPr>
            <p:ph type="title"/>
          </p:nvPr>
        </p:nvSpPr>
        <p:spPr>
          <a:xfrm>
            <a:off x="3487782" y="365125"/>
            <a:ext cx="786601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 Depth first search</a:t>
            </a:r>
            <a:endParaRPr/>
          </a:p>
        </p:txBody>
      </p:sp>
      <p:sp>
        <p:nvSpPr>
          <p:cNvPr id="437" name="Google Shape;437;p31"/>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38" name="Google Shape;438;p31"/>
          <p:cNvPicPr preferRelativeResize="0"/>
          <p:nvPr/>
        </p:nvPicPr>
        <p:blipFill rotWithShape="1">
          <a:blip r:embed="rId3">
            <a:alphaModFix/>
          </a:blip>
          <a:srcRect b="0" l="0" r="0" t="0"/>
          <a:stretch/>
        </p:blipFill>
        <p:spPr>
          <a:xfrm>
            <a:off x="3662066" y="1624863"/>
            <a:ext cx="6981125" cy="3608274"/>
          </a:xfrm>
          <a:prstGeom prst="rect">
            <a:avLst/>
          </a:prstGeom>
          <a:noFill/>
          <a:ln>
            <a:noFill/>
          </a:ln>
        </p:spPr>
      </p:pic>
      <p:sp>
        <p:nvSpPr>
          <p:cNvPr id="439" name="Google Shape;439;p31"/>
          <p:cNvSpPr txBox="1"/>
          <p:nvPr>
            <p:ph idx="11" type="ftr"/>
          </p:nvPr>
        </p:nvSpPr>
        <p:spPr>
          <a:xfrm>
            <a:off x="5363390" y="64798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2"/>
          <p:cNvSpPr txBox="1"/>
          <p:nvPr>
            <p:ph type="title"/>
          </p:nvPr>
        </p:nvSpPr>
        <p:spPr>
          <a:xfrm>
            <a:off x="3487782" y="365125"/>
            <a:ext cx="786601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 Depth first search</a:t>
            </a:r>
            <a:endParaRPr/>
          </a:p>
        </p:txBody>
      </p:sp>
      <p:sp>
        <p:nvSpPr>
          <p:cNvPr id="445" name="Google Shape;445;p32"/>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46" name="Google Shape;446;p32"/>
          <p:cNvPicPr preferRelativeResize="0"/>
          <p:nvPr>
            <p:ph idx="1" type="body"/>
          </p:nvPr>
        </p:nvPicPr>
        <p:blipFill rotWithShape="1">
          <a:blip r:embed="rId3">
            <a:alphaModFix/>
          </a:blip>
          <a:srcRect b="0" l="0" r="0" t="0"/>
          <a:stretch/>
        </p:blipFill>
        <p:spPr>
          <a:xfrm>
            <a:off x="3647454" y="1557871"/>
            <a:ext cx="6783086" cy="3992324"/>
          </a:xfrm>
          <a:prstGeom prst="rect">
            <a:avLst/>
          </a:prstGeom>
          <a:noFill/>
          <a:ln>
            <a:noFill/>
          </a:ln>
        </p:spPr>
      </p:pic>
      <p:sp>
        <p:nvSpPr>
          <p:cNvPr id="447" name="Google Shape;447;p32"/>
          <p:cNvSpPr txBox="1"/>
          <p:nvPr>
            <p:ph idx="11" type="ftr"/>
          </p:nvPr>
        </p:nvSpPr>
        <p:spPr>
          <a:xfrm>
            <a:off x="5569688"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3"/>
          <p:cNvSpPr txBox="1"/>
          <p:nvPr>
            <p:ph type="title"/>
          </p:nvPr>
        </p:nvSpPr>
        <p:spPr>
          <a:xfrm>
            <a:off x="3487782" y="365125"/>
            <a:ext cx="786601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 Depth first search</a:t>
            </a:r>
            <a:endParaRPr/>
          </a:p>
        </p:txBody>
      </p:sp>
      <p:sp>
        <p:nvSpPr>
          <p:cNvPr id="453" name="Google Shape;453;p33"/>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54" name="Google Shape;454;p33"/>
          <p:cNvPicPr preferRelativeResize="0"/>
          <p:nvPr/>
        </p:nvPicPr>
        <p:blipFill rotWithShape="1">
          <a:blip r:embed="rId3">
            <a:alphaModFix/>
          </a:blip>
          <a:srcRect b="0" l="0" r="0" t="0"/>
          <a:stretch/>
        </p:blipFill>
        <p:spPr>
          <a:xfrm>
            <a:off x="3594108" y="1540654"/>
            <a:ext cx="7485018" cy="3750565"/>
          </a:xfrm>
          <a:prstGeom prst="rect">
            <a:avLst/>
          </a:prstGeom>
          <a:noFill/>
          <a:ln>
            <a:noFill/>
          </a:ln>
        </p:spPr>
      </p:pic>
      <p:sp>
        <p:nvSpPr>
          <p:cNvPr id="455" name="Google Shape;455;p33"/>
          <p:cNvSpPr txBox="1"/>
          <p:nvPr>
            <p:ph idx="11" type="ftr"/>
          </p:nvPr>
        </p:nvSpPr>
        <p:spPr>
          <a:xfrm>
            <a:off x="4995530" y="6466748"/>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4"/>
          <p:cNvSpPr txBox="1"/>
          <p:nvPr>
            <p:ph type="title"/>
          </p:nvPr>
        </p:nvSpPr>
        <p:spPr>
          <a:xfrm>
            <a:off x="3487782" y="365125"/>
            <a:ext cx="786601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 Depth first search</a:t>
            </a:r>
            <a:endParaRPr/>
          </a:p>
        </p:txBody>
      </p:sp>
      <p:sp>
        <p:nvSpPr>
          <p:cNvPr id="461" name="Google Shape;461;p34"/>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62" name="Google Shape;462;p34"/>
          <p:cNvPicPr preferRelativeResize="0"/>
          <p:nvPr/>
        </p:nvPicPr>
        <p:blipFill rotWithShape="1">
          <a:blip r:embed="rId3">
            <a:alphaModFix/>
          </a:blip>
          <a:srcRect b="0" l="0" r="0" t="0"/>
          <a:stretch/>
        </p:blipFill>
        <p:spPr>
          <a:xfrm>
            <a:off x="3487782" y="1578492"/>
            <a:ext cx="7612609" cy="3865378"/>
          </a:xfrm>
          <a:prstGeom prst="rect">
            <a:avLst/>
          </a:prstGeom>
          <a:noFill/>
          <a:ln>
            <a:noFill/>
          </a:ln>
        </p:spPr>
      </p:pic>
      <p:sp>
        <p:nvSpPr>
          <p:cNvPr id="463" name="Google Shape;463;p34"/>
          <p:cNvSpPr txBox="1"/>
          <p:nvPr>
            <p:ph idx="11" type="ftr"/>
          </p:nvPr>
        </p:nvSpPr>
        <p:spPr>
          <a:xfrm>
            <a:off x="5236686" y="647467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5"/>
          <p:cNvSpPr txBox="1"/>
          <p:nvPr>
            <p:ph type="title"/>
          </p:nvPr>
        </p:nvSpPr>
        <p:spPr>
          <a:xfrm>
            <a:off x="3487782" y="365125"/>
            <a:ext cx="786601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 Depth first search</a:t>
            </a:r>
            <a:endParaRPr/>
          </a:p>
        </p:txBody>
      </p:sp>
      <p:sp>
        <p:nvSpPr>
          <p:cNvPr id="469" name="Google Shape;469;p35"/>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70" name="Google Shape;470;p35"/>
          <p:cNvPicPr preferRelativeResize="0"/>
          <p:nvPr/>
        </p:nvPicPr>
        <p:blipFill rotWithShape="1">
          <a:blip r:embed="rId3">
            <a:alphaModFix/>
          </a:blip>
          <a:srcRect b="0" l="0" r="0" t="0"/>
          <a:stretch/>
        </p:blipFill>
        <p:spPr>
          <a:xfrm>
            <a:off x="3487782" y="1690688"/>
            <a:ext cx="7687037" cy="3721284"/>
          </a:xfrm>
          <a:prstGeom prst="rect">
            <a:avLst/>
          </a:prstGeom>
          <a:noFill/>
          <a:ln>
            <a:noFill/>
          </a:ln>
        </p:spPr>
      </p:pic>
      <p:sp>
        <p:nvSpPr>
          <p:cNvPr id="471" name="Google Shape;471;p35"/>
          <p:cNvSpPr txBox="1"/>
          <p:nvPr>
            <p:ph idx="11" type="ftr"/>
          </p:nvPr>
        </p:nvSpPr>
        <p:spPr>
          <a:xfrm>
            <a:off x="5176284" y="64798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6"/>
          <p:cNvSpPr txBox="1"/>
          <p:nvPr>
            <p:ph type="title"/>
          </p:nvPr>
        </p:nvSpPr>
        <p:spPr>
          <a:xfrm>
            <a:off x="3487782" y="365125"/>
            <a:ext cx="786601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 Depth first search</a:t>
            </a:r>
            <a:endParaRPr/>
          </a:p>
        </p:txBody>
      </p:sp>
      <p:sp>
        <p:nvSpPr>
          <p:cNvPr id="477" name="Google Shape;477;p36"/>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78" name="Google Shape;478;p36"/>
          <p:cNvPicPr preferRelativeResize="0"/>
          <p:nvPr/>
        </p:nvPicPr>
        <p:blipFill rotWithShape="1">
          <a:blip r:embed="rId3">
            <a:alphaModFix/>
          </a:blip>
          <a:srcRect b="0" l="0" r="0" t="0"/>
          <a:stretch/>
        </p:blipFill>
        <p:spPr>
          <a:xfrm>
            <a:off x="3680244" y="1417465"/>
            <a:ext cx="7781653" cy="3866915"/>
          </a:xfrm>
          <a:prstGeom prst="rect">
            <a:avLst/>
          </a:prstGeom>
          <a:noFill/>
          <a:ln>
            <a:noFill/>
          </a:ln>
        </p:spPr>
      </p:pic>
      <p:sp>
        <p:nvSpPr>
          <p:cNvPr id="479" name="Google Shape;479;p36"/>
          <p:cNvSpPr txBox="1"/>
          <p:nvPr>
            <p:ph idx="11" type="ftr"/>
          </p:nvPr>
        </p:nvSpPr>
        <p:spPr>
          <a:xfrm>
            <a:off x="5513670" y="64798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7"/>
          <p:cNvSpPr txBox="1"/>
          <p:nvPr>
            <p:ph type="title"/>
          </p:nvPr>
        </p:nvSpPr>
        <p:spPr>
          <a:xfrm>
            <a:off x="3487782" y="365125"/>
            <a:ext cx="786601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 Depth first search</a:t>
            </a:r>
            <a:endParaRPr/>
          </a:p>
        </p:txBody>
      </p:sp>
      <p:sp>
        <p:nvSpPr>
          <p:cNvPr id="485" name="Google Shape;485;p37"/>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86" name="Google Shape;486;p37"/>
          <p:cNvPicPr preferRelativeResize="0"/>
          <p:nvPr/>
        </p:nvPicPr>
        <p:blipFill rotWithShape="1">
          <a:blip r:embed="rId3">
            <a:alphaModFix/>
          </a:blip>
          <a:srcRect b="0" l="0" r="0" t="0"/>
          <a:stretch/>
        </p:blipFill>
        <p:spPr>
          <a:xfrm>
            <a:off x="3587365" y="1710962"/>
            <a:ext cx="7257844" cy="3669112"/>
          </a:xfrm>
          <a:prstGeom prst="rect">
            <a:avLst/>
          </a:prstGeom>
          <a:noFill/>
          <a:ln>
            <a:noFill/>
          </a:ln>
        </p:spPr>
      </p:pic>
      <p:sp>
        <p:nvSpPr>
          <p:cNvPr id="487" name="Google Shape;487;p37"/>
          <p:cNvSpPr txBox="1"/>
          <p:nvPr>
            <p:ph idx="11" type="ftr"/>
          </p:nvPr>
        </p:nvSpPr>
        <p:spPr>
          <a:xfrm>
            <a:off x="515888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8"/>
          <p:cNvSpPr txBox="1"/>
          <p:nvPr>
            <p:ph type="title"/>
          </p:nvPr>
        </p:nvSpPr>
        <p:spPr>
          <a:xfrm>
            <a:off x="4624250" y="365125"/>
            <a:ext cx="672954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br>
              <a:rPr b="1" lang="en-US" sz="4000">
                <a:solidFill>
                  <a:schemeClr val="accent2"/>
                </a:solidFill>
                <a:latin typeface="Comic Sans MS"/>
                <a:ea typeface="Comic Sans MS"/>
                <a:cs typeface="Comic Sans MS"/>
                <a:sym typeface="Comic Sans MS"/>
              </a:rPr>
            </a:br>
            <a:endParaRPr b="1" sz="4000">
              <a:solidFill>
                <a:schemeClr val="accent2"/>
              </a:solidFill>
              <a:latin typeface="Comic Sans MS"/>
              <a:ea typeface="Comic Sans MS"/>
              <a:cs typeface="Comic Sans MS"/>
              <a:sym typeface="Comic Sans MS"/>
            </a:endParaRPr>
          </a:p>
        </p:txBody>
      </p:sp>
      <p:sp>
        <p:nvSpPr>
          <p:cNvPr id="493" name="Google Shape;493;p38"/>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494" name="Google Shape;494;p38"/>
          <p:cNvPicPr preferRelativeResize="0"/>
          <p:nvPr/>
        </p:nvPicPr>
        <p:blipFill rotWithShape="1">
          <a:blip r:embed="rId3">
            <a:alphaModFix/>
          </a:blip>
          <a:srcRect b="0" l="0" r="0" t="0"/>
          <a:stretch/>
        </p:blipFill>
        <p:spPr>
          <a:xfrm>
            <a:off x="3908438" y="365125"/>
            <a:ext cx="7595990" cy="5567842"/>
          </a:xfrm>
          <a:prstGeom prst="rect">
            <a:avLst/>
          </a:prstGeom>
          <a:noFill/>
          <a:ln>
            <a:noFill/>
          </a:ln>
        </p:spPr>
      </p:pic>
      <p:sp>
        <p:nvSpPr>
          <p:cNvPr id="495" name="Google Shape;495;p38"/>
          <p:cNvSpPr txBox="1"/>
          <p:nvPr>
            <p:ph idx="11" type="ftr"/>
          </p:nvPr>
        </p:nvSpPr>
        <p:spPr>
          <a:xfrm>
            <a:off x="5782340" y="64798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9"/>
          <p:cNvSpPr txBox="1"/>
          <p:nvPr>
            <p:ph type="title"/>
          </p:nvPr>
        </p:nvSpPr>
        <p:spPr>
          <a:xfrm>
            <a:off x="4624250" y="365125"/>
            <a:ext cx="672954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br>
              <a:rPr b="1" lang="en-US" sz="4000">
                <a:solidFill>
                  <a:schemeClr val="accent2"/>
                </a:solidFill>
                <a:latin typeface="Comic Sans MS"/>
                <a:ea typeface="Comic Sans MS"/>
                <a:cs typeface="Comic Sans MS"/>
                <a:sym typeface="Comic Sans MS"/>
              </a:rPr>
            </a:br>
            <a:endParaRPr b="1" sz="4000">
              <a:solidFill>
                <a:schemeClr val="accent2"/>
              </a:solidFill>
              <a:latin typeface="Comic Sans MS"/>
              <a:ea typeface="Comic Sans MS"/>
              <a:cs typeface="Comic Sans MS"/>
              <a:sym typeface="Comic Sans MS"/>
            </a:endParaRPr>
          </a:p>
        </p:txBody>
      </p:sp>
      <p:sp>
        <p:nvSpPr>
          <p:cNvPr id="501" name="Google Shape;501;p39"/>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502" name="Google Shape;502;p39"/>
          <p:cNvPicPr preferRelativeResize="0"/>
          <p:nvPr/>
        </p:nvPicPr>
        <p:blipFill rotWithShape="1">
          <a:blip r:embed="rId3">
            <a:alphaModFix/>
          </a:blip>
          <a:srcRect b="0" l="0" r="0" t="0"/>
          <a:stretch/>
        </p:blipFill>
        <p:spPr>
          <a:xfrm>
            <a:off x="3487480" y="365125"/>
            <a:ext cx="8123274" cy="5557210"/>
          </a:xfrm>
          <a:prstGeom prst="rect">
            <a:avLst/>
          </a:prstGeom>
          <a:noFill/>
          <a:ln>
            <a:noFill/>
          </a:ln>
        </p:spPr>
      </p:pic>
      <p:sp>
        <p:nvSpPr>
          <p:cNvPr id="503" name="Google Shape;503;p39"/>
          <p:cNvSpPr txBox="1"/>
          <p:nvPr>
            <p:ph idx="11" type="ftr"/>
          </p:nvPr>
        </p:nvSpPr>
        <p:spPr>
          <a:xfrm>
            <a:off x="549171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idx="1" type="body"/>
          </p:nvPr>
        </p:nvSpPr>
        <p:spPr>
          <a:xfrm>
            <a:off x="3357154" y="156754"/>
            <a:ext cx="8834846" cy="60202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400"/>
              <a:buChar char="•"/>
            </a:pPr>
            <a:r>
              <a:rPr b="1" lang="en-US" sz="2400">
                <a:solidFill>
                  <a:srgbClr val="FF0000"/>
                </a:solidFill>
              </a:rPr>
              <a:t>Uninformed</a:t>
            </a:r>
            <a:r>
              <a:rPr b="1" lang="en-US" sz="2400"/>
              <a:t> </a:t>
            </a:r>
            <a:r>
              <a:rPr b="1" lang="en-US" sz="2400">
                <a:solidFill>
                  <a:srgbClr val="FF0000"/>
                </a:solidFill>
              </a:rPr>
              <a:t>(blind)</a:t>
            </a:r>
            <a:r>
              <a:rPr b="1" lang="en-US" sz="2400"/>
              <a:t> search strategies use only the information available in the problem definition:</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rgbClr val="3333CC"/>
              </a:buClr>
              <a:buSzPts val="2400"/>
              <a:buChar char="•"/>
            </a:pPr>
            <a:r>
              <a:rPr b="1" lang="en-US">
                <a:solidFill>
                  <a:srgbClr val="3333CC"/>
                </a:solidFill>
              </a:rPr>
              <a:t>Breadth-first search</a:t>
            </a:r>
            <a:endParaRPr/>
          </a:p>
          <a:p>
            <a:pPr indent="-228600" lvl="1" marL="685800" rtl="0" algn="l">
              <a:lnSpc>
                <a:spcPct val="90000"/>
              </a:lnSpc>
              <a:spcBef>
                <a:spcPts val="500"/>
              </a:spcBef>
              <a:spcAft>
                <a:spcPts val="0"/>
              </a:spcAft>
              <a:buClr>
                <a:srgbClr val="3333CC"/>
              </a:buClr>
              <a:buSzPts val="2400"/>
              <a:buChar char="•"/>
            </a:pPr>
            <a:r>
              <a:rPr b="1" lang="en-US">
                <a:solidFill>
                  <a:srgbClr val="3333CC"/>
                </a:solidFill>
              </a:rPr>
              <a:t>Uniform-cost search</a:t>
            </a:r>
            <a:endParaRPr/>
          </a:p>
          <a:p>
            <a:pPr indent="-228600" lvl="1" marL="685800" rtl="0" algn="l">
              <a:lnSpc>
                <a:spcPct val="90000"/>
              </a:lnSpc>
              <a:spcBef>
                <a:spcPts val="500"/>
              </a:spcBef>
              <a:spcAft>
                <a:spcPts val="0"/>
              </a:spcAft>
              <a:buClr>
                <a:srgbClr val="3333CC"/>
              </a:buClr>
              <a:buSzPts val="2400"/>
              <a:buChar char="•"/>
            </a:pPr>
            <a:r>
              <a:rPr b="1" lang="en-US">
                <a:solidFill>
                  <a:srgbClr val="3333CC"/>
                </a:solidFill>
              </a:rPr>
              <a:t>Depth-first search</a:t>
            </a:r>
            <a:endParaRPr/>
          </a:p>
          <a:p>
            <a:pPr indent="-228600" lvl="1" marL="685800" rtl="0" algn="l">
              <a:lnSpc>
                <a:spcPct val="90000"/>
              </a:lnSpc>
              <a:spcBef>
                <a:spcPts val="500"/>
              </a:spcBef>
              <a:spcAft>
                <a:spcPts val="0"/>
              </a:spcAft>
              <a:buClr>
                <a:srgbClr val="3333CC"/>
              </a:buClr>
              <a:buSzPts val="2400"/>
              <a:buChar char="•"/>
            </a:pPr>
            <a:r>
              <a:rPr b="1" lang="en-US">
                <a:solidFill>
                  <a:srgbClr val="3333CC"/>
                </a:solidFill>
              </a:rPr>
              <a:t>Depth-limited search</a:t>
            </a:r>
            <a:endParaRPr/>
          </a:p>
          <a:p>
            <a:pPr indent="-228600" lvl="1" marL="685800" rtl="0" algn="l">
              <a:lnSpc>
                <a:spcPct val="90000"/>
              </a:lnSpc>
              <a:spcBef>
                <a:spcPts val="500"/>
              </a:spcBef>
              <a:spcAft>
                <a:spcPts val="0"/>
              </a:spcAft>
              <a:buClr>
                <a:srgbClr val="3333CC"/>
              </a:buClr>
              <a:buSzPts val="2400"/>
              <a:buChar char="•"/>
            </a:pPr>
            <a:r>
              <a:rPr b="1" lang="en-US">
                <a:solidFill>
                  <a:srgbClr val="3333CC"/>
                </a:solidFill>
              </a:rPr>
              <a:t>Iterative deepening search</a:t>
            </a:r>
            <a:endParaRPr/>
          </a:p>
          <a:p>
            <a:pPr indent="-228600" lvl="1" marL="685800" rtl="0" algn="l">
              <a:lnSpc>
                <a:spcPct val="90000"/>
              </a:lnSpc>
              <a:spcBef>
                <a:spcPts val="500"/>
              </a:spcBef>
              <a:spcAft>
                <a:spcPts val="0"/>
              </a:spcAft>
              <a:buClr>
                <a:srgbClr val="3333CC"/>
              </a:buClr>
              <a:buSzPts val="2400"/>
              <a:buChar char="•"/>
            </a:pPr>
            <a:r>
              <a:rPr b="1" lang="en-US">
                <a:solidFill>
                  <a:srgbClr val="3333CC"/>
                </a:solidFill>
              </a:rPr>
              <a:t>Bidirectional search</a:t>
            </a:r>
            <a:br>
              <a:rPr lang="en-US"/>
            </a:br>
            <a:endParaRPr/>
          </a:p>
          <a:p>
            <a:pPr indent="-228600" lvl="0" marL="228600" rtl="0" algn="l">
              <a:lnSpc>
                <a:spcPct val="90000"/>
              </a:lnSpc>
              <a:spcBef>
                <a:spcPts val="1000"/>
              </a:spcBef>
              <a:spcAft>
                <a:spcPts val="0"/>
              </a:spcAft>
              <a:buClr>
                <a:srgbClr val="CC00CC"/>
              </a:buClr>
              <a:buSzPts val="2800"/>
              <a:buChar char="•"/>
            </a:pPr>
            <a:r>
              <a:rPr b="1" lang="en-US">
                <a:solidFill>
                  <a:srgbClr val="CC00CC"/>
                </a:solidFill>
              </a:rPr>
              <a:t>Key issue</a:t>
            </a:r>
            <a:r>
              <a:rPr b="1" lang="en-US"/>
              <a:t>: type of queue used for the </a:t>
            </a:r>
            <a:r>
              <a:rPr b="1" lang="en-US">
                <a:solidFill>
                  <a:srgbClr val="CC00CC"/>
                </a:solidFill>
              </a:rPr>
              <a:t>fringe of the search tree</a:t>
            </a:r>
            <a:endParaRPr/>
          </a:p>
          <a:p>
            <a:pPr indent="-228600" lvl="0" marL="228600" rtl="0" algn="l">
              <a:lnSpc>
                <a:spcPct val="90000"/>
              </a:lnSpc>
              <a:spcBef>
                <a:spcPts val="1000"/>
              </a:spcBef>
              <a:spcAft>
                <a:spcPts val="0"/>
              </a:spcAft>
              <a:buClr>
                <a:schemeClr val="dk1"/>
              </a:buClr>
              <a:buSzPts val="2800"/>
              <a:buChar char="•"/>
            </a:pPr>
            <a:r>
              <a:rPr b="1" lang="en-US"/>
              <a:t>(collection of tree nodes that have been generated but not yet  expanded)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7" name="Google Shape;117;p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1" i="0" lang="en-US" sz="2400" u="none" cap="none" strike="noStrike">
                <a:solidFill>
                  <a:srgbClr val="00B0F0"/>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4.8 Bidirectional Search</a:t>
            </a:r>
            <a:endParaRPr/>
          </a:p>
          <a:p>
            <a:pPr indent="0" lvl="0" marL="0" marR="0" rtl="0" algn="l">
              <a:lnSpc>
                <a:spcPct val="15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4.9 Comparison of uninformed search</a:t>
            </a:r>
            <a:endParaRPr/>
          </a:p>
        </p:txBody>
      </p:sp>
      <p:sp>
        <p:nvSpPr>
          <p:cNvPr id="118" name="Google Shape;11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0"/>
          <p:cNvSpPr txBox="1"/>
          <p:nvPr>
            <p:ph type="title"/>
          </p:nvPr>
        </p:nvSpPr>
        <p:spPr>
          <a:xfrm>
            <a:off x="4624250" y="365125"/>
            <a:ext cx="672954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br>
              <a:rPr b="1" lang="en-US" sz="4000">
                <a:solidFill>
                  <a:schemeClr val="accent2"/>
                </a:solidFill>
                <a:latin typeface="Comic Sans MS"/>
                <a:ea typeface="Comic Sans MS"/>
                <a:cs typeface="Comic Sans MS"/>
                <a:sym typeface="Comic Sans MS"/>
              </a:rPr>
            </a:br>
            <a:endParaRPr b="1" sz="4000">
              <a:solidFill>
                <a:schemeClr val="accent2"/>
              </a:solidFill>
              <a:latin typeface="Comic Sans MS"/>
              <a:ea typeface="Comic Sans MS"/>
              <a:cs typeface="Comic Sans MS"/>
              <a:sym typeface="Comic Sans MS"/>
            </a:endParaRPr>
          </a:p>
        </p:txBody>
      </p:sp>
      <p:sp>
        <p:nvSpPr>
          <p:cNvPr id="509" name="Google Shape;509;p40"/>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510" name="Google Shape;510;p40"/>
          <p:cNvPicPr preferRelativeResize="0"/>
          <p:nvPr/>
        </p:nvPicPr>
        <p:blipFill rotWithShape="1">
          <a:blip r:embed="rId3">
            <a:alphaModFix/>
          </a:blip>
          <a:srcRect b="0" l="0" r="0" t="0"/>
          <a:stretch/>
        </p:blipFill>
        <p:spPr>
          <a:xfrm>
            <a:off x="3444947" y="475430"/>
            <a:ext cx="8314661" cy="5276784"/>
          </a:xfrm>
          <a:prstGeom prst="rect">
            <a:avLst/>
          </a:prstGeom>
          <a:noFill/>
          <a:ln>
            <a:noFill/>
          </a:ln>
        </p:spPr>
      </p:pic>
      <p:sp>
        <p:nvSpPr>
          <p:cNvPr id="511" name="Google Shape;511;p40"/>
          <p:cNvSpPr txBox="1"/>
          <p:nvPr>
            <p:ph idx="11" type="ftr"/>
          </p:nvPr>
        </p:nvSpPr>
        <p:spPr>
          <a:xfrm>
            <a:off x="5401339" y="64798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1"/>
          <p:cNvSpPr txBox="1"/>
          <p:nvPr>
            <p:ph type="title"/>
          </p:nvPr>
        </p:nvSpPr>
        <p:spPr>
          <a:xfrm>
            <a:off x="4624250" y="365125"/>
            <a:ext cx="672954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br>
              <a:rPr b="1" lang="en-US" sz="4000">
                <a:solidFill>
                  <a:schemeClr val="accent2"/>
                </a:solidFill>
                <a:latin typeface="Comic Sans MS"/>
                <a:ea typeface="Comic Sans MS"/>
                <a:cs typeface="Comic Sans MS"/>
                <a:sym typeface="Comic Sans MS"/>
              </a:rPr>
            </a:br>
            <a:endParaRPr b="1" sz="4000">
              <a:solidFill>
                <a:schemeClr val="accent2"/>
              </a:solidFill>
              <a:latin typeface="Comic Sans MS"/>
              <a:ea typeface="Comic Sans MS"/>
              <a:cs typeface="Comic Sans MS"/>
              <a:sym typeface="Comic Sans MS"/>
            </a:endParaRPr>
          </a:p>
        </p:txBody>
      </p:sp>
      <p:sp>
        <p:nvSpPr>
          <p:cNvPr id="517" name="Google Shape;517;p41"/>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518" name="Google Shape;518;p41"/>
          <p:cNvPicPr preferRelativeResize="0"/>
          <p:nvPr/>
        </p:nvPicPr>
        <p:blipFill rotWithShape="1">
          <a:blip r:embed="rId3">
            <a:alphaModFix/>
          </a:blip>
          <a:srcRect b="0" l="0" r="0" t="0"/>
          <a:stretch/>
        </p:blipFill>
        <p:spPr>
          <a:xfrm>
            <a:off x="3455581" y="365125"/>
            <a:ext cx="8197703" cy="5482782"/>
          </a:xfrm>
          <a:prstGeom prst="rect">
            <a:avLst/>
          </a:prstGeom>
          <a:noFill/>
          <a:ln>
            <a:noFill/>
          </a:ln>
        </p:spPr>
      </p:pic>
      <p:sp>
        <p:nvSpPr>
          <p:cNvPr id="519" name="Google Shape;519;p41"/>
          <p:cNvSpPr txBox="1"/>
          <p:nvPr>
            <p:ph idx="11" type="ftr"/>
          </p:nvPr>
        </p:nvSpPr>
        <p:spPr>
          <a:xfrm>
            <a:off x="5346405"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2"/>
          <p:cNvSpPr txBox="1"/>
          <p:nvPr>
            <p:ph type="title"/>
          </p:nvPr>
        </p:nvSpPr>
        <p:spPr>
          <a:xfrm>
            <a:off x="4624250" y="365125"/>
            <a:ext cx="672954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br>
              <a:rPr b="1" lang="en-US" sz="4000">
                <a:solidFill>
                  <a:schemeClr val="accent2"/>
                </a:solidFill>
                <a:latin typeface="Comic Sans MS"/>
                <a:ea typeface="Comic Sans MS"/>
                <a:cs typeface="Comic Sans MS"/>
                <a:sym typeface="Comic Sans MS"/>
              </a:rPr>
            </a:br>
            <a:endParaRPr b="1" sz="4000">
              <a:solidFill>
                <a:schemeClr val="accent2"/>
              </a:solidFill>
              <a:latin typeface="Comic Sans MS"/>
              <a:ea typeface="Comic Sans MS"/>
              <a:cs typeface="Comic Sans MS"/>
              <a:sym typeface="Comic Sans MS"/>
            </a:endParaRPr>
          </a:p>
        </p:txBody>
      </p:sp>
      <p:sp>
        <p:nvSpPr>
          <p:cNvPr id="525" name="Google Shape;525;p42"/>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526" name="Google Shape;526;p42"/>
          <p:cNvPicPr preferRelativeResize="0"/>
          <p:nvPr/>
        </p:nvPicPr>
        <p:blipFill rotWithShape="1">
          <a:blip r:embed="rId3">
            <a:alphaModFix/>
          </a:blip>
          <a:srcRect b="0" l="0" r="0" t="0"/>
          <a:stretch/>
        </p:blipFill>
        <p:spPr>
          <a:xfrm>
            <a:off x="3583172" y="365125"/>
            <a:ext cx="8102009" cy="5578475"/>
          </a:xfrm>
          <a:prstGeom prst="rect">
            <a:avLst/>
          </a:prstGeom>
          <a:noFill/>
          <a:ln>
            <a:noFill/>
          </a:ln>
        </p:spPr>
      </p:pic>
      <p:sp>
        <p:nvSpPr>
          <p:cNvPr id="527" name="Google Shape;527;p42"/>
          <p:cNvSpPr txBox="1"/>
          <p:nvPr>
            <p:ph idx="11" type="ftr"/>
          </p:nvPr>
        </p:nvSpPr>
        <p:spPr>
          <a:xfrm>
            <a:off x="5410200" y="64798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3"/>
          <p:cNvSpPr txBox="1"/>
          <p:nvPr>
            <p:ph type="title"/>
          </p:nvPr>
        </p:nvSpPr>
        <p:spPr>
          <a:xfrm>
            <a:off x="4624250" y="365125"/>
            <a:ext cx="672954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br>
              <a:rPr b="1" lang="en-US" sz="4000">
                <a:solidFill>
                  <a:schemeClr val="accent2"/>
                </a:solidFill>
                <a:latin typeface="Comic Sans MS"/>
                <a:ea typeface="Comic Sans MS"/>
                <a:cs typeface="Comic Sans MS"/>
                <a:sym typeface="Comic Sans MS"/>
              </a:rPr>
            </a:br>
            <a:endParaRPr b="1" sz="4000">
              <a:solidFill>
                <a:schemeClr val="accent2"/>
              </a:solidFill>
              <a:latin typeface="Comic Sans MS"/>
              <a:ea typeface="Comic Sans MS"/>
              <a:cs typeface="Comic Sans MS"/>
              <a:sym typeface="Comic Sans MS"/>
            </a:endParaRPr>
          </a:p>
        </p:txBody>
      </p:sp>
      <p:sp>
        <p:nvSpPr>
          <p:cNvPr id="533" name="Google Shape;533;p43"/>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534" name="Google Shape;534;p43"/>
          <p:cNvPicPr preferRelativeResize="0"/>
          <p:nvPr/>
        </p:nvPicPr>
        <p:blipFill rotWithShape="1">
          <a:blip r:embed="rId3">
            <a:alphaModFix/>
          </a:blip>
          <a:srcRect b="0" l="0" r="0" t="0"/>
          <a:stretch/>
        </p:blipFill>
        <p:spPr>
          <a:xfrm>
            <a:off x="3402419" y="532488"/>
            <a:ext cx="8325293" cy="5411112"/>
          </a:xfrm>
          <a:prstGeom prst="rect">
            <a:avLst/>
          </a:prstGeom>
          <a:noFill/>
          <a:ln>
            <a:noFill/>
          </a:ln>
        </p:spPr>
      </p:pic>
      <p:sp>
        <p:nvSpPr>
          <p:cNvPr id="535" name="Google Shape;535;p43"/>
          <p:cNvSpPr txBox="1"/>
          <p:nvPr>
            <p:ph idx="11" type="ftr"/>
          </p:nvPr>
        </p:nvSpPr>
        <p:spPr>
          <a:xfrm>
            <a:off x="5388935" y="64789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4"/>
          <p:cNvSpPr txBox="1"/>
          <p:nvPr>
            <p:ph type="title"/>
          </p:nvPr>
        </p:nvSpPr>
        <p:spPr>
          <a:xfrm>
            <a:off x="4624250" y="365125"/>
            <a:ext cx="672954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br>
              <a:rPr b="1" lang="en-US" sz="4000">
                <a:solidFill>
                  <a:schemeClr val="accent2"/>
                </a:solidFill>
                <a:latin typeface="Comic Sans MS"/>
                <a:ea typeface="Comic Sans MS"/>
                <a:cs typeface="Comic Sans MS"/>
                <a:sym typeface="Comic Sans MS"/>
              </a:rPr>
            </a:br>
            <a:endParaRPr b="1" sz="4000">
              <a:solidFill>
                <a:schemeClr val="accent2"/>
              </a:solidFill>
              <a:latin typeface="Comic Sans MS"/>
              <a:ea typeface="Comic Sans MS"/>
              <a:cs typeface="Comic Sans MS"/>
              <a:sym typeface="Comic Sans MS"/>
            </a:endParaRPr>
          </a:p>
        </p:txBody>
      </p:sp>
      <p:sp>
        <p:nvSpPr>
          <p:cNvPr id="541" name="Google Shape;541;p44"/>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542" name="Google Shape;542;p44"/>
          <p:cNvPicPr preferRelativeResize="0"/>
          <p:nvPr/>
        </p:nvPicPr>
        <p:blipFill rotWithShape="1">
          <a:blip r:embed="rId3">
            <a:alphaModFix/>
          </a:blip>
          <a:srcRect b="0" l="0" r="0" t="0"/>
          <a:stretch/>
        </p:blipFill>
        <p:spPr>
          <a:xfrm>
            <a:off x="3583172" y="365125"/>
            <a:ext cx="8070112" cy="5595027"/>
          </a:xfrm>
          <a:prstGeom prst="rect">
            <a:avLst/>
          </a:prstGeom>
          <a:noFill/>
          <a:ln>
            <a:noFill/>
          </a:ln>
        </p:spPr>
      </p:pic>
      <p:sp>
        <p:nvSpPr>
          <p:cNvPr id="543" name="Google Shape;543;p44"/>
          <p:cNvSpPr txBox="1"/>
          <p:nvPr>
            <p:ph idx="11" type="ftr"/>
          </p:nvPr>
        </p:nvSpPr>
        <p:spPr>
          <a:xfrm>
            <a:off x="5431465" y="64798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5"/>
          <p:cNvSpPr txBox="1"/>
          <p:nvPr>
            <p:ph type="title"/>
          </p:nvPr>
        </p:nvSpPr>
        <p:spPr>
          <a:xfrm>
            <a:off x="4624250" y="365125"/>
            <a:ext cx="672954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r>
              <a:rPr b="1" lang="en-US" sz="4000">
                <a:solidFill>
                  <a:schemeClr val="accent2"/>
                </a:solidFill>
                <a:latin typeface="Comic Sans MS"/>
                <a:ea typeface="Comic Sans MS"/>
                <a:cs typeface="Comic Sans MS"/>
                <a:sym typeface="Comic Sans MS"/>
              </a:rPr>
              <a:t>Evaluation</a:t>
            </a:r>
            <a:br>
              <a:rPr b="1" lang="en-US" sz="4000">
                <a:solidFill>
                  <a:schemeClr val="accent2"/>
                </a:solidFill>
                <a:latin typeface="Comic Sans MS"/>
                <a:ea typeface="Comic Sans MS"/>
                <a:cs typeface="Comic Sans MS"/>
                <a:sym typeface="Comic Sans MS"/>
              </a:rPr>
            </a:br>
            <a:endParaRPr b="1" sz="4000">
              <a:solidFill>
                <a:schemeClr val="accent2"/>
              </a:solidFill>
              <a:latin typeface="Comic Sans MS"/>
              <a:ea typeface="Comic Sans MS"/>
              <a:cs typeface="Comic Sans MS"/>
              <a:sym typeface="Comic Sans MS"/>
            </a:endParaRPr>
          </a:p>
        </p:txBody>
      </p:sp>
      <p:sp>
        <p:nvSpPr>
          <p:cNvPr id="549" name="Google Shape;549;p45"/>
          <p:cNvSpPr txBox="1"/>
          <p:nvPr>
            <p:ph idx="1" type="body"/>
          </p:nvPr>
        </p:nvSpPr>
        <p:spPr>
          <a:xfrm>
            <a:off x="4127862" y="1371600"/>
            <a:ext cx="7759337" cy="4114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33CC"/>
              </a:buClr>
              <a:buSzPts val="2400"/>
              <a:buFont typeface="Noto Sans Symbols"/>
              <a:buChar char="▪"/>
            </a:pPr>
            <a:r>
              <a:rPr lang="en-US" sz="2400">
                <a:latin typeface="Comic Sans MS"/>
                <a:ea typeface="Comic Sans MS"/>
                <a:cs typeface="Comic Sans MS"/>
                <a:sym typeface="Comic Sans MS"/>
              </a:rPr>
              <a:t>b: branching factor</a:t>
            </a:r>
            <a:endParaRPr/>
          </a:p>
          <a:p>
            <a:pPr indent="-228600" lvl="0" marL="228600" rtl="0" algn="l">
              <a:lnSpc>
                <a:spcPct val="90000"/>
              </a:lnSpc>
              <a:spcBef>
                <a:spcPts val="1000"/>
              </a:spcBef>
              <a:spcAft>
                <a:spcPts val="0"/>
              </a:spcAft>
              <a:buClr>
                <a:srgbClr val="0033CC"/>
              </a:buClr>
              <a:buSzPts val="2400"/>
              <a:buFont typeface="Noto Sans Symbols"/>
              <a:buChar char="▪"/>
            </a:pPr>
            <a:r>
              <a:rPr lang="en-US" sz="2400">
                <a:latin typeface="Comic Sans MS"/>
                <a:ea typeface="Comic Sans MS"/>
                <a:cs typeface="Comic Sans MS"/>
                <a:sym typeface="Comic Sans MS"/>
              </a:rPr>
              <a:t>d: depth of shallowest goal node </a:t>
            </a:r>
            <a:endParaRPr/>
          </a:p>
          <a:p>
            <a:pPr indent="-228600" lvl="0" marL="228600" rtl="0" algn="l">
              <a:lnSpc>
                <a:spcPct val="90000"/>
              </a:lnSpc>
              <a:spcBef>
                <a:spcPts val="1000"/>
              </a:spcBef>
              <a:spcAft>
                <a:spcPts val="0"/>
              </a:spcAft>
              <a:buClr>
                <a:srgbClr val="0033CC"/>
              </a:buClr>
              <a:buSzPts val="2400"/>
              <a:buFont typeface="Noto Sans Symbols"/>
              <a:buChar char="▪"/>
            </a:pPr>
            <a:r>
              <a:rPr lang="en-US" sz="2400">
                <a:latin typeface="Comic Sans MS"/>
                <a:ea typeface="Comic Sans MS"/>
                <a:cs typeface="Comic Sans MS"/>
                <a:sym typeface="Comic Sans MS"/>
              </a:rPr>
              <a:t>m: maximal depth of a leaf node</a:t>
            </a:r>
            <a:endParaRPr/>
          </a:p>
          <a:p>
            <a:pPr indent="-228600" lvl="0" marL="228600" rtl="0" algn="l">
              <a:lnSpc>
                <a:spcPct val="90000"/>
              </a:lnSpc>
              <a:spcBef>
                <a:spcPts val="1000"/>
              </a:spcBef>
              <a:spcAft>
                <a:spcPts val="0"/>
              </a:spcAft>
              <a:buClr>
                <a:srgbClr val="0033CC"/>
              </a:buClr>
              <a:buSzPts val="2400"/>
              <a:buFont typeface="Noto Sans Symbols"/>
              <a:buChar char="▪"/>
            </a:pPr>
            <a:r>
              <a:rPr lang="en-US" sz="2400">
                <a:latin typeface="Comic Sans MS"/>
                <a:ea typeface="Comic Sans MS"/>
                <a:cs typeface="Comic Sans MS"/>
                <a:sym typeface="Comic Sans MS"/>
              </a:rPr>
              <a:t>Depth-first search is:</a:t>
            </a:r>
            <a:endParaRPr/>
          </a:p>
          <a:p>
            <a:pPr indent="-228600" lvl="1" marL="685800" rtl="0" algn="l">
              <a:lnSpc>
                <a:spcPct val="90000"/>
              </a:lnSpc>
              <a:spcBef>
                <a:spcPts val="500"/>
              </a:spcBef>
              <a:spcAft>
                <a:spcPts val="0"/>
              </a:spcAft>
              <a:buClr>
                <a:srgbClr val="0033CC"/>
              </a:buClr>
              <a:buSzPts val="2400"/>
              <a:buFont typeface="Noto Sans Symbols"/>
              <a:buChar char="▪"/>
            </a:pPr>
            <a:r>
              <a:rPr lang="en-US">
                <a:latin typeface="Comic Sans MS"/>
                <a:ea typeface="Comic Sans MS"/>
                <a:cs typeface="Comic Sans MS"/>
                <a:sym typeface="Comic Sans MS"/>
              </a:rPr>
              <a:t>Complete only for finite search tree</a:t>
            </a:r>
            <a:endParaRPr/>
          </a:p>
          <a:p>
            <a:pPr indent="-228600" lvl="1" marL="685800" rtl="0" algn="l">
              <a:lnSpc>
                <a:spcPct val="90000"/>
              </a:lnSpc>
              <a:spcBef>
                <a:spcPts val="500"/>
              </a:spcBef>
              <a:spcAft>
                <a:spcPts val="0"/>
              </a:spcAft>
              <a:buClr>
                <a:srgbClr val="0033CC"/>
              </a:buClr>
              <a:buSzPts val="2400"/>
              <a:buFont typeface="Noto Sans Symbols"/>
              <a:buChar char="▪"/>
            </a:pPr>
            <a:r>
              <a:rPr lang="en-US">
                <a:latin typeface="Comic Sans MS"/>
                <a:ea typeface="Comic Sans MS"/>
                <a:cs typeface="Comic Sans MS"/>
                <a:sym typeface="Comic Sans MS"/>
              </a:rPr>
              <a:t>Not optimal</a:t>
            </a:r>
            <a:endParaRPr/>
          </a:p>
          <a:p>
            <a:pPr indent="-228600" lvl="0" marL="228600" rtl="0" algn="l">
              <a:lnSpc>
                <a:spcPct val="90000"/>
              </a:lnSpc>
              <a:spcBef>
                <a:spcPts val="1000"/>
              </a:spcBef>
              <a:spcAft>
                <a:spcPts val="0"/>
              </a:spcAft>
              <a:buClr>
                <a:srgbClr val="0033CC"/>
              </a:buClr>
              <a:buSzPts val="2400"/>
              <a:buFont typeface="Noto Sans Symbols"/>
              <a:buChar char="▪"/>
            </a:pPr>
            <a:r>
              <a:rPr lang="en-US" sz="2400">
                <a:latin typeface="Comic Sans MS"/>
                <a:ea typeface="Comic Sans MS"/>
                <a:cs typeface="Comic Sans MS"/>
                <a:sym typeface="Comic Sans MS"/>
              </a:rPr>
              <a:t>Number of nodes generated:</a:t>
            </a:r>
            <a:br>
              <a:rPr lang="en-US" sz="2400">
                <a:latin typeface="Comic Sans MS"/>
                <a:ea typeface="Comic Sans MS"/>
                <a:cs typeface="Comic Sans MS"/>
                <a:sym typeface="Comic Sans MS"/>
              </a:rPr>
            </a:br>
            <a:r>
              <a:rPr lang="en-US" sz="2400">
                <a:latin typeface="Comic Sans MS"/>
                <a:ea typeface="Comic Sans MS"/>
                <a:cs typeface="Comic Sans MS"/>
                <a:sym typeface="Comic Sans MS"/>
              </a:rPr>
              <a:t> 1 + b + b</a:t>
            </a:r>
            <a:r>
              <a:rPr baseline="30000" lang="en-US" sz="2400">
                <a:latin typeface="Comic Sans MS"/>
                <a:ea typeface="Comic Sans MS"/>
                <a:cs typeface="Comic Sans MS"/>
                <a:sym typeface="Comic Sans MS"/>
              </a:rPr>
              <a:t>2 </a:t>
            </a:r>
            <a:r>
              <a:rPr lang="en-US" sz="2400">
                <a:latin typeface="Comic Sans MS"/>
                <a:ea typeface="Comic Sans MS"/>
                <a:cs typeface="Comic Sans MS"/>
                <a:sym typeface="Comic Sans MS"/>
              </a:rPr>
              <a:t>+ … + b</a:t>
            </a:r>
            <a:r>
              <a:rPr baseline="30000" lang="en-US" sz="2400">
                <a:latin typeface="Comic Sans MS"/>
                <a:ea typeface="Comic Sans MS"/>
                <a:cs typeface="Comic Sans MS"/>
                <a:sym typeface="Comic Sans MS"/>
              </a:rPr>
              <a:t>m</a:t>
            </a:r>
            <a:r>
              <a:rPr lang="en-US" sz="2400">
                <a:latin typeface="Comic Sans MS"/>
                <a:ea typeface="Comic Sans MS"/>
                <a:cs typeface="Comic Sans MS"/>
                <a:sym typeface="Comic Sans MS"/>
              </a:rPr>
              <a:t> = O(b</a:t>
            </a:r>
            <a:r>
              <a:rPr baseline="30000" lang="en-US" sz="2400">
                <a:latin typeface="Comic Sans MS"/>
                <a:ea typeface="Comic Sans MS"/>
                <a:cs typeface="Comic Sans MS"/>
                <a:sym typeface="Comic Sans MS"/>
              </a:rPr>
              <a:t>m</a:t>
            </a:r>
            <a:r>
              <a:rPr lang="en-US" sz="2400">
                <a:latin typeface="Comic Sans MS"/>
                <a:ea typeface="Comic Sans MS"/>
                <a:cs typeface="Comic Sans MS"/>
                <a:sym typeface="Comic Sans MS"/>
              </a:rPr>
              <a:t>) </a:t>
            </a:r>
            <a:endParaRPr/>
          </a:p>
          <a:p>
            <a:pPr indent="-228600" lvl="0" marL="228600" rtl="0" algn="l">
              <a:lnSpc>
                <a:spcPct val="90000"/>
              </a:lnSpc>
              <a:spcBef>
                <a:spcPts val="1000"/>
              </a:spcBef>
              <a:spcAft>
                <a:spcPts val="0"/>
              </a:spcAft>
              <a:buClr>
                <a:srgbClr val="0033CC"/>
              </a:buClr>
              <a:buSzPts val="2400"/>
              <a:buFont typeface="Noto Sans Symbols"/>
              <a:buChar char="▪"/>
            </a:pPr>
            <a:r>
              <a:rPr lang="en-US" sz="2400">
                <a:latin typeface="Comic Sans MS"/>
                <a:ea typeface="Comic Sans MS"/>
                <a:cs typeface="Comic Sans MS"/>
                <a:sym typeface="Comic Sans MS"/>
              </a:rPr>
              <a:t>Time complexity is O(b</a:t>
            </a:r>
            <a:r>
              <a:rPr baseline="30000" lang="en-US" sz="2400">
                <a:latin typeface="Comic Sans MS"/>
                <a:ea typeface="Comic Sans MS"/>
                <a:cs typeface="Comic Sans MS"/>
                <a:sym typeface="Comic Sans MS"/>
              </a:rPr>
              <a:t>m</a:t>
            </a:r>
            <a:r>
              <a:rPr lang="en-US" sz="2400">
                <a:latin typeface="Comic Sans MS"/>
                <a:ea typeface="Comic Sans MS"/>
                <a:cs typeface="Comic Sans MS"/>
                <a:sym typeface="Comic Sans MS"/>
              </a:rPr>
              <a:t>) </a:t>
            </a:r>
            <a:endParaRPr/>
          </a:p>
          <a:p>
            <a:pPr indent="-228600" lvl="0" marL="228600" rtl="0" algn="l">
              <a:lnSpc>
                <a:spcPct val="90000"/>
              </a:lnSpc>
              <a:spcBef>
                <a:spcPts val="1000"/>
              </a:spcBef>
              <a:spcAft>
                <a:spcPts val="0"/>
              </a:spcAft>
              <a:buClr>
                <a:srgbClr val="0033CC"/>
              </a:buClr>
              <a:buSzPts val="2400"/>
              <a:buFont typeface="Noto Sans Symbols"/>
              <a:buChar char="▪"/>
            </a:pPr>
            <a:r>
              <a:rPr lang="en-US" sz="2400">
                <a:latin typeface="Comic Sans MS"/>
                <a:ea typeface="Comic Sans MS"/>
                <a:cs typeface="Comic Sans MS"/>
                <a:sym typeface="Comic Sans MS"/>
              </a:rPr>
              <a:t>Space complexity is O(bm) [or O(m)]</a:t>
            </a:r>
            <a:endParaRPr/>
          </a:p>
          <a:p>
            <a:pPr indent="-228600" lvl="0" marL="228600" rtl="0" algn="l">
              <a:lnSpc>
                <a:spcPct val="90000"/>
              </a:lnSpc>
              <a:spcBef>
                <a:spcPts val="1000"/>
              </a:spcBef>
              <a:spcAft>
                <a:spcPts val="0"/>
              </a:spcAft>
              <a:buClr>
                <a:srgbClr val="0033CC"/>
              </a:buClr>
              <a:buSzPts val="2400"/>
              <a:buFont typeface="Noto Sans Symbols"/>
              <a:buNone/>
            </a:pPr>
            <a:r>
              <a:rPr lang="en-US" sz="2400">
                <a:latin typeface="Comic Sans MS"/>
                <a:ea typeface="Comic Sans MS"/>
                <a:cs typeface="Comic Sans MS"/>
                <a:sym typeface="Comic Sans MS"/>
              </a:rPr>
              <a:t>[Reminder: Breadth-first requires O(b</a:t>
            </a:r>
            <a:r>
              <a:rPr baseline="30000" lang="en-US" sz="2400">
                <a:latin typeface="Comic Sans MS"/>
                <a:ea typeface="Comic Sans MS"/>
                <a:cs typeface="Comic Sans MS"/>
                <a:sym typeface="Comic Sans MS"/>
              </a:rPr>
              <a:t>d</a:t>
            </a:r>
            <a:r>
              <a:rPr lang="en-US" sz="2400">
                <a:latin typeface="Comic Sans MS"/>
                <a:ea typeface="Comic Sans MS"/>
                <a:cs typeface="Comic Sans MS"/>
                <a:sym typeface="Comic Sans MS"/>
              </a:rPr>
              <a:t>) time and space]</a:t>
            </a:r>
            <a:endParaRPr/>
          </a:p>
        </p:txBody>
      </p:sp>
      <p:sp>
        <p:nvSpPr>
          <p:cNvPr id="550" name="Google Shape;550;p45"/>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551" name="Google Shape;551;p45"/>
          <p:cNvSpPr txBox="1"/>
          <p:nvPr>
            <p:ph idx="11" type="ftr"/>
          </p:nvPr>
        </p:nvSpPr>
        <p:spPr>
          <a:xfrm>
            <a:off x="5569688" y="647981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6"/>
          <p:cNvSpPr txBox="1"/>
          <p:nvPr>
            <p:ph type="title"/>
          </p:nvPr>
        </p:nvSpPr>
        <p:spPr>
          <a:xfrm>
            <a:off x="3459401" y="0"/>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Difference between BFS and DFS</a:t>
            </a:r>
            <a:endParaRPr/>
          </a:p>
        </p:txBody>
      </p:sp>
      <p:sp>
        <p:nvSpPr>
          <p:cNvPr id="557" name="Google Shape;557;p4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graphicFrame>
        <p:nvGraphicFramePr>
          <p:cNvPr id="558" name="Google Shape;558;p46"/>
          <p:cNvGraphicFramePr/>
          <p:nvPr/>
        </p:nvGraphicFramePr>
        <p:xfrm>
          <a:off x="3336016" y="496929"/>
          <a:ext cx="3000000" cy="3000000"/>
        </p:xfrm>
        <a:graphic>
          <a:graphicData uri="http://schemas.openxmlformats.org/drawingml/2006/table">
            <a:tbl>
              <a:tblPr bandRow="1" firstRow="1">
                <a:noFill/>
                <a:tableStyleId>{E044222F-B402-4BF3-8CCD-211584BFE632}</a:tableStyleId>
              </a:tblPr>
              <a:tblGrid>
                <a:gridCol w="2416125"/>
                <a:gridCol w="3339225"/>
                <a:gridCol w="2877675"/>
              </a:tblGrid>
              <a:tr h="939750">
                <a:tc>
                  <a:txBody>
                    <a:bodyPr/>
                    <a:lstStyle/>
                    <a:p>
                      <a:pPr indent="0" lvl="0" marL="0" marR="0" rtl="0" algn="ctr">
                        <a:spcBef>
                          <a:spcPts val="0"/>
                        </a:spcBef>
                        <a:spcAft>
                          <a:spcPts val="0"/>
                        </a:spcAft>
                        <a:buNone/>
                      </a:pPr>
                      <a:r>
                        <a:rPr b="1" lang="en-US" sz="1800" u="none" cap="none" strike="noStrike"/>
                        <a:t>BASIS FOR COMPARISON</a:t>
                      </a:r>
                      <a:br>
                        <a:rPr b="1" lang="en-US" sz="1800" u="none" cap="none" strike="noStrike"/>
                      </a:b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BFS</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DFS</a:t>
                      </a:r>
                      <a:endParaRPr/>
                    </a:p>
                  </a:txBody>
                  <a:tcPr marT="76200" marB="76200" marR="76200" marL="76200" anchor="ctr"/>
                </a:tc>
              </a:tr>
              <a:tr h="411125">
                <a:tc>
                  <a:txBody>
                    <a:bodyPr/>
                    <a:lstStyle/>
                    <a:p>
                      <a:pPr indent="0" lvl="0" marL="0" marR="0" rtl="0" algn="l">
                        <a:spcBef>
                          <a:spcPts val="0"/>
                        </a:spcBef>
                        <a:spcAft>
                          <a:spcPts val="0"/>
                        </a:spcAft>
                        <a:buNone/>
                      </a:pPr>
                      <a:r>
                        <a:rPr lang="en-US" sz="1800" u="none" cap="none" strike="noStrike"/>
                        <a:t>Basic</a:t>
                      </a:r>
                      <a:endParaRPr/>
                    </a:p>
                  </a:txBody>
                  <a:tcPr marT="76200" marB="76200" marR="76200" marL="76200"/>
                </a:tc>
                <a:tc>
                  <a:txBody>
                    <a:bodyPr/>
                    <a:lstStyle/>
                    <a:p>
                      <a:pPr indent="0" lvl="0" marL="0" marR="0" rtl="0" algn="l">
                        <a:spcBef>
                          <a:spcPts val="0"/>
                        </a:spcBef>
                        <a:spcAft>
                          <a:spcPts val="0"/>
                        </a:spcAft>
                        <a:buNone/>
                      </a:pPr>
                      <a:r>
                        <a:rPr lang="en-US" sz="1800" u="none" cap="none" strike="noStrike"/>
                        <a:t>Vertex-based algorithm</a:t>
                      </a:r>
                      <a:endParaRPr/>
                    </a:p>
                  </a:txBody>
                  <a:tcPr marT="76200" marB="76200" marR="76200" marL="76200"/>
                </a:tc>
                <a:tc>
                  <a:txBody>
                    <a:bodyPr/>
                    <a:lstStyle/>
                    <a:p>
                      <a:pPr indent="0" lvl="0" marL="0" marR="0" rtl="0" algn="l">
                        <a:spcBef>
                          <a:spcPts val="0"/>
                        </a:spcBef>
                        <a:spcAft>
                          <a:spcPts val="0"/>
                        </a:spcAft>
                        <a:buNone/>
                      </a:pPr>
                      <a:r>
                        <a:rPr lang="en-US" sz="1800" u="none" cap="none" strike="noStrike"/>
                        <a:t>Edge-based algorithm</a:t>
                      </a:r>
                      <a:endParaRPr/>
                    </a:p>
                  </a:txBody>
                  <a:tcPr marT="76200" marB="76200" marR="76200" marL="76200"/>
                </a:tc>
              </a:tr>
              <a:tr h="675425">
                <a:tc>
                  <a:txBody>
                    <a:bodyPr/>
                    <a:lstStyle/>
                    <a:p>
                      <a:pPr indent="0" lvl="0" marL="0" marR="0" rtl="0" algn="l">
                        <a:spcBef>
                          <a:spcPts val="0"/>
                        </a:spcBef>
                        <a:spcAft>
                          <a:spcPts val="0"/>
                        </a:spcAft>
                        <a:buNone/>
                      </a:pPr>
                      <a:r>
                        <a:rPr lang="en-US" sz="1800" u="none" cap="none" strike="noStrike"/>
                        <a:t>Data structure used to store the nodes</a:t>
                      </a:r>
                      <a:endParaRPr/>
                    </a:p>
                  </a:txBody>
                  <a:tcPr marT="76200" marB="76200" marR="76200" marL="76200"/>
                </a:tc>
                <a:tc>
                  <a:txBody>
                    <a:bodyPr/>
                    <a:lstStyle/>
                    <a:p>
                      <a:pPr indent="0" lvl="0" marL="0" marR="0" rtl="0" algn="l">
                        <a:spcBef>
                          <a:spcPts val="0"/>
                        </a:spcBef>
                        <a:spcAft>
                          <a:spcPts val="0"/>
                        </a:spcAft>
                        <a:buNone/>
                      </a:pPr>
                      <a:r>
                        <a:rPr lang="en-US" sz="1800" u="none" cap="none" strike="noStrike"/>
                        <a:t>Queue</a:t>
                      </a:r>
                      <a:endParaRPr/>
                    </a:p>
                  </a:txBody>
                  <a:tcPr marT="76200" marB="76200" marR="76200" marL="76200"/>
                </a:tc>
                <a:tc>
                  <a:txBody>
                    <a:bodyPr/>
                    <a:lstStyle/>
                    <a:p>
                      <a:pPr indent="0" lvl="0" marL="0" marR="0" rtl="0" algn="l">
                        <a:spcBef>
                          <a:spcPts val="0"/>
                        </a:spcBef>
                        <a:spcAft>
                          <a:spcPts val="0"/>
                        </a:spcAft>
                        <a:buNone/>
                      </a:pPr>
                      <a:r>
                        <a:rPr lang="en-US" sz="1800" u="none" cap="none" strike="noStrike"/>
                        <a:t>Stack</a:t>
                      </a:r>
                      <a:endParaRPr/>
                    </a:p>
                  </a:txBody>
                  <a:tcPr marT="76200" marB="76200" marR="76200" marL="76200"/>
                </a:tc>
              </a:tr>
              <a:tr h="411125">
                <a:tc>
                  <a:txBody>
                    <a:bodyPr/>
                    <a:lstStyle/>
                    <a:p>
                      <a:pPr indent="0" lvl="0" marL="0" marR="0" rtl="0" algn="l">
                        <a:spcBef>
                          <a:spcPts val="0"/>
                        </a:spcBef>
                        <a:spcAft>
                          <a:spcPts val="0"/>
                        </a:spcAft>
                        <a:buNone/>
                      </a:pPr>
                      <a:r>
                        <a:rPr lang="en-US" sz="1800" u="none" cap="none" strike="noStrike"/>
                        <a:t>Memory consumption</a:t>
                      </a:r>
                      <a:endParaRPr/>
                    </a:p>
                  </a:txBody>
                  <a:tcPr marT="76200" marB="76200" marR="76200" marL="76200"/>
                </a:tc>
                <a:tc>
                  <a:txBody>
                    <a:bodyPr/>
                    <a:lstStyle/>
                    <a:p>
                      <a:pPr indent="0" lvl="0" marL="0" marR="0" rtl="0" algn="l">
                        <a:spcBef>
                          <a:spcPts val="0"/>
                        </a:spcBef>
                        <a:spcAft>
                          <a:spcPts val="0"/>
                        </a:spcAft>
                        <a:buNone/>
                      </a:pPr>
                      <a:r>
                        <a:rPr lang="en-US" sz="1800" u="none" cap="none" strike="noStrike"/>
                        <a:t>Inefficient</a:t>
                      </a:r>
                      <a:endParaRPr/>
                    </a:p>
                  </a:txBody>
                  <a:tcPr marT="76200" marB="76200" marR="76200" marL="76200"/>
                </a:tc>
                <a:tc>
                  <a:txBody>
                    <a:bodyPr/>
                    <a:lstStyle/>
                    <a:p>
                      <a:pPr indent="0" lvl="0" marL="0" marR="0" rtl="0" algn="l">
                        <a:spcBef>
                          <a:spcPts val="0"/>
                        </a:spcBef>
                        <a:spcAft>
                          <a:spcPts val="0"/>
                        </a:spcAft>
                        <a:buNone/>
                      </a:pPr>
                      <a:r>
                        <a:rPr lang="en-US" sz="1800" u="none" cap="none" strike="noStrike"/>
                        <a:t>Efficient</a:t>
                      </a:r>
                      <a:endParaRPr/>
                    </a:p>
                  </a:txBody>
                  <a:tcPr marT="76200" marB="76200" marR="76200" marL="76200"/>
                </a:tc>
              </a:tr>
              <a:tr h="675425">
                <a:tc>
                  <a:txBody>
                    <a:bodyPr/>
                    <a:lstStyle/>
                    <a:p>
                      <a:pPr indent="0" lvl="0" marL="0" marR="0" rtl="0" algn="l">
                        <a:spcBef>
                          <a:spcPts val="0"/>
                        </a:spcBef>
                        <a:spcAft>
                          <a:spcPts val="0"/>
                        </a:spcAft>
                        <a:buNone/>
                      </a:pPr>
                      <a:r>
                        <a:rPr lang="en-US" sz="1800" u="none" cap="none" strike="noStrike"/>
                        <a:t>Structure of the constructed tree</a:t>
                      </a:r>
                      <a:endParaRPr/>
                    </a:p>
                  </a:txBody>
                  <a:tcPr marT="76200" marB="76200" marR="76200" marL="76200"/>
                </a:tc>
                <a:tc>
                  <a:txBody>
                    <a:bodyPr/>
                    <a:lstStyle/>
                    <a:p>
                      <a:pPr indent="0" lvl="0" marL="0" marR="0" rtl="0" algn="l">
                        <a:spcBef>
                          <a:spcPts val="0"/>
                        </a:spcBef>
                        <a:spcAft>
                          <a:spcPts val="0"/>
                        </a:spcAft>
                        <a:buNone/>
                      </a:pPr>
                      <a:r>
                        <a:rPr lang="en-US" sz="1800" u="none" cap="none" strike="noStrike"/>
                        <a:t>Wide and short</a:t>
                      </a:r>
                      <a:endParaRPr/>
                    </a:p>
                  </a:txBody>
                  <a:tcPr marT="76200" marB="76200" marR="76200" marL="76200"/>
                </a:tc>
                <a:tc>
                  <a:txBody>
                    <a:bodyPr/>
                    <a:lstStyle/>
                    <a:p>
                      <a:pPr indent="0" lvl="0" marL="0" marR="0" rtl="0" algn="l">
                        <a:spcBef>
                          <a:spcPts val="0"/>
                        </a:spcBef>
                        <a:spcAft>
                          <a:spcPts val="0"/>
                        </a:spcAft>
                        <a:buNone/>
                      </a:pPr>
                      <a:r>
                        <a:rPr lang="en-US" sz="1800" u="none" cap="none" strike="noStrike"/>
                        <a:t>Narrow and long</a:t>
                      </a:r>
                      <a:endParaRPr/>
                    </a:p>
                  </a:txBody>
                  <a:tcPr marT="76200" marB="76200" marR="76200" marL="76200"/>
                </a:tc>
              </a:tr>
              <a:tr h="675425">
                <a:tc>
                  <a:txBody>
                    <a:bodyPr/>
                    <a:lstStyle/>
                    <a:p>
                      <a:pPr indent="0" lvl="0" marL="0" marR="0" rtl="0" algn="l">
                        <a:spcBef>
                          <a:spcPts val="0"/>
                        </a:spcBef>
                        <a:spcAft>
                          <a:spcPts val="0"/>
                        </a:spcAft>
                        <a:buNone/>
                      </a:pPr>
                      <a:r>
                        <a:rPr lang="en-US" sz="1800" u="none" cap="none" strike="noStrike"/>
                        <a:t>Traversing fashion</a:t>
                      </a:r>
                      <a:endParaRPr/>
                    </a:p>
                  </a:txBody>
                  <a:tcPr marT="76200" marB="76200" marR="76200" marL="76200"/>
                </a:tc>
                <a:tc>
                  <a:txBody>
                    <a:bodyPr/>
                    <a:lstStyle/>
                    <a:p>
                      <a:pPr indent="0" lvl="0" marL="0" marR="0" rtl="0" algn="l">
                        <a:spcBef>
                          <a:spcPts val="0"/>
                        </a:spcBef>
                        <a:spcAft>
                          <a:spcPts val="0"/>
                        </a:spcAft>
                        <a:buNone/>
                      </a:pPr>
                      <a:r>
                        <a:rPr lang="en-US" sz="1800" u="none" cap="none" strike="noStrike"/>
                        <a:t>Oldest unvisited vertices are explored at first.</a:t>
                      </a:r>
                      <a:endParaRPr/>
                    </a:p>
                  </a:txBody>
                  <a:tcPr marT="76200" marB="76200" marR="76200" marL="76200"/>
                </a:tc>
                <a:tc>
                  <a:txBody>
                    <a:bodyPr/>
                    <a:lstStyle/>
                    <a:p>
                      <a:pPr indent="0" lvl="0" marL="0" marR="0" rtl="0" algn="l">
                        <a:spcBef>
                          <a:spcPts val="0"/>
                        </a:spcBef>
                        <a:spcAft>
                          <a:spcPts val="0"/>
                        </a:spcAft>
                        <a:buNone/>
                      </a:pPr>
                      <a:r>
                        <a:rPr lang="en-US" sz="1800" u="none" cap="none" strike="noStrike"/>
                        <a:t>Vertices along the edge are explored in the beginning.</a:t>
                      </a:r>
                      <a:endParaRPr/>
                    </a:p>
                  </a:txBody>
                  <a:tcPr marT="76200" marB="76200" marR="76200" marL="76200"/>
                </a:tc>
              </a:tr>
              <a:tr h="698600">
                <a:tc>
                  <a:txBody>
                    <a:bodyPr/>
                    <a:lstStyle/>
                    <a:p>
                      <a:pPr indent="0" lvl="0" marL="0" marR="0" rtl="0" algn="l">
                        <a:spcBef>
                          <a:spcPts val="0"/>
                        </a:spcBef>
                        <a:spcAft>
                          <a:spcPts val="0"/>
                        </a:spcAft>
                        <a:buNone/>
                      </a:pPr>
                      <a:r>
                        <a:rPr lang="en-US" sz="1800" u="none" cap="none" strike="noStrike"/>
                        <a:t>Optimality</a:t>
                      </a:r>
                      <a:endParaRPr/>
                    </a:p>
                  </a:txBody>
                  <a:tcPr marT="76200" marB="76200" marR="76200" marL="76200"/>
                </a:tc>
                <a:tc>
                  <a:txBody>
                    <a:bodyPr/>
                    <a:lstStyle/>
                    <a:p>
                      <a:pPr indent="0" lvl="0" marL="0" marR="0" rtl="0" algn="l">
                        <a:spcBef>
                          <a:spcPts val="0"/>
                        </a:spcBef>
                        <a:spcAft>
                          <a:spcPts val="0"/>
                        </a:spcAft>
                        <a:buNone/>
                      </a:pPr>
                      <a:r>
                        <a:rPr lang="en-US" sz="1800" u="none" cap="none" strike="noStrike"/>
                        <a:t>Optimal for finding the shortest distance, not in cost.</a:t>
                      </a:r>
                      <a:endParaRPr/>
                    </a:p>
                  </a:txBody>
                  <a:tcPr marT="76200" marB="76200" marR="76200" marL="76200"/>
                </a:tc>
                <a:tc>
                  <a:txBody>
                    <a:bodyPr/>
                    <a:lstStyle/>
                    <a:p>
                      <a:pPr indent="0" lvl="0" marL="0" marR="0" rtl="0" algn="l">
                        <a:spcBef>
                          <a:spcPts val="0"/>
                        </a:spcBef>
                        <a:spcAft>
                          <a:spcPts val="0"/>
                        </a:spcAft>
                        <a:buNone/>
                      </a:pPr>
                      <a:r>
                        <a:rPr lang="en-US" sz="1800" u="none" cap="none" strike="noStrike"/>
                        <a:t>Not optimal</a:t>
                      </a:r>
                      <a:endParaRPr/>
                    </a:p>
                  </a:txBody>
                  <a:tcPr marT="76200" marB="76200" marR="76200" marL="76200"/>
                </a:tc>
              </a:tr>
              <a:tr h="1468350">
                <a:tc>
                  <a:txBody>
                    <a:bodyPr/>
                    <a:lstStyle/>
                    <a:p>
                      <a:pPr indent="0" lvl="0" marL="0" marR="0" rtl="0" algn="l">
                        <a:spcBef>
                          <a:spcPts val="0"/>
                        </a:spcBef>
                        <a:spcAft>
                          <a:spcPts val="0"/>
                        </a:spcAft>
                        <a:buNone/>
                      </a:pPr>
                      <a:r>
                        <a:rPr lang="en-US" sz="1800" u="none" cap="none" strike="noStrike"/>
                        <a:t>Application</a:t>
                      </a:r>
                      <a:endParaRPr/>
                    </a:p>
                  </a:txBody>
                  <a:tcPr marT="76200" marB="76200" marR="76200" marL="76200"/>
                </a:tc>
                <a:tc>
                  <a:txBody>
                    <a:bodyPr/>
                    <a:lstStyle/>
                    <a:p>
                      <a:pPr indent="0" lvl="0" marL="0" marR="0" rtl="0" algn="l">
                        <a:spcBef>
                          <a:spcPts val="0"/>
                        </a:spcBef>
                        <a:spcAft>
                          <a:spcPts val="0"/>
                        </a:spcAft>
                        <a:buNone/>
                      </a:pPr>
                      <a:r>
                        <a:rPr lang="en-US" sz="1800" u="none" cap="none" strike="noStrike"/>
                        <a:t>Examines bipartite graph, connected component and shortest path present in a graph.</a:t>
                      </a:r>
                      <a:endParaRPr/>
                    </a:p>
                  </a:txBody>
                  <a:tcPr marT="76200" marB="76200" marR="76200" marL="76200"/>
                </a:tc>
                <a:tc>
                  <a:txBody>
                    <a:bodyPr/>
                    <a:lstStyle/>
                    <a:p>
                      <a:pPr indent="0" lvl="0" marL="0" marR="0" rtl="0" algn="l">
                        <a:spcBef>
                          <a:spcPts val="0"/>
                        </a:spcBef>
                        <a:spcAft>
                          <a:spcPts val="0"/>
                        </a:spcAft>
                        <a:buNone/>
                      </a:pPr>
                      <a:r>
                        <a:rPr lang="en-US" sz="1800" u="none" cap="none" strike="noStrike"/>
                        <a:t>Examines two-edge connected graph, strongly connected graph, acyclic graph and topological order.</a:t>
                      </a:r>
                      <a:endParaRPr/>
                    </a:p>
                  </a:txBody>
                  <a:tcPr marT="76200" marB="76200" marR="76200" marL="76200"/>
                </a:tc>
              </a:tr>
            </a:tbl>
          </a:graphicData>
        </a:graphic>
      </p:graphicFrame>
      <p:sp>
        <p:nvSpPr>
          <p:cNvPr id="559" name="Google Shape;559;p46"/>
          <p:cNvSpPr txBox="1"/>
          <p:nvPr>
            <p:ph idx="11" type="ftr"/>
          </p:nvPr>
        </p:nvSpPr>
        <p:spPr>
          <a:xfrm>
            <a:off x="5061025" y="6492875"/>
            <a:ext cx="54333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7"/>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Uniform cost search</a:t>
            </a:r>
            <a:endParaRPr/>
          </a:p>
        </p:txBody>
      </p:sp>
      <p:sp>
        <p:nvSpPr>
          <p:cNvPr id="565" name="Google Shape;565;p47"/>
          <p:cNvSpPr txBox="1"/>
          <p:nvPr>
            <p:ph idx="1" type="body"/>
          </p:nvPr>
        </p:nvSpPr>
        <p:spPr>
          <a:xfrm>
            <a:off x="3419059" y="967410"/>
            <a:ext cx="8653671" cy="434917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We factor in the </a:t>
            </a:r>
            <a:r>
              <a:rPr lang="en-US" sz="2400">
                <a:solidFill>
                  <a:srgbClr val="FF0000"/>
                </a:solidFill>
              </a:rPr>
              <a:t>cost of each step</a:t>
            </a:r>
            <a:r>
              <a:rPr lang="en-US" sz="2400"/>
              <a:t> (e.g., distance form current state to the neighbors). Assumption: costs are non-negative.</a:t>
            </a:r>
            <a:endParaRPr/>
          </a:p>
          <a:p>
            <a:pPr indent="-342900" lvl="1" marL="342900" rtl="0" algn="l">
              <a:lnSpc>
                <a:spcPct val="90000"/>
              </a:lnSpc>
              <a:spcBef>
                <a:spcPts val="500"/>
              </a:spcBef>
              <a:spcAft>
                <a:spcPts val="0"/>
              </a:spcAft>
              <a:buClr>
                <a:schemeClr val="dk1"/>
              </a:buClr>
              <a:buSzPts val="2400"/>
              <a:buNone/>
            </a:pPr>
            <a:r>
              <a:rPr lang="en-US"/>
              <a:t>		g(n) = cost so far to reach n </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rgbClr val="FF0000"/>
              </a:buClr>
              <a:buSzPts val="2400"/>
              <a:buChar char="•"/>
            </a:pPr>
            <a:r>
              <a:rPr lang="en-US" sz="2400">
                <a:solidFill>
                  <a:srgbClr val="FF0000"/>
                </a:solidFill>
              </a:rPr>
              <a:t>Queue</a:t>
            </a:r>
            <a:r>
              <a:rPr lang="en-US" sz="2400"/>
              <a:t> 🡪 ordered by cost</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If all the steps are the same 🡪 </a:t>
            </a:r>
            <a:r>
              <a:rPr lang="en-US" sz="2400">
                <a:solidFill>
                  <a:srgbClr val="FF0000"/>
                </a:solidFill>
              </a:rPr>
              <a:t>breadth-first search </a:t>
            </a:r>
            <a:r>
              <a:rPr lang="en-US" sz="2400"/>
              <a:t>is optimal since it always expands the </a:t>
            </a:r>
            <a:r>
              <a:rPr lang="en-US" sz="2400">
                <a:solidFill>
                  <a:srgbClr val="FF0000"/>
                </a:solidFill>
              </a:rPr>
              <a:t>shallowest (least cost)</a:t>
            </a:r>
            <a:r>
              <a:rPr lang="en-US" sz="2400"/>
              <a:t>!</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rgbClr val="FF0000"/>
              </a:buClr>
              <a:buSzPts val="2400"/>
              <a:buChar char="•"/>
            </a:pPr>
            <a:r>
              <a:rPr lang="en-US" sz="2400">
                <a:solidFill>
                  <a:srgbClr val="FF0000"/>
                </a:solidFill>
              </a:rPr>
              <a:t>Uniform-cost search </a:t>
            </a:r>
            <a:r>
              <a:rPr lang="en-US" sz="2400"/>
              <a:t>🡪 expand first the nodes with lowest cost (instead of depth).</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sp>
        <p:nvSpPr>
          <p:cNvPr id="566" name="Google Shape;566;p4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567" name="Google Shape;567;p47"/>
          <p:cNvSpPr/>
          <p:nvPr/>
        </p:nvSpPr>
        <p:spPr>
          <a:xfrm>
            <a:off x="9320349" y="5984966"/>
            <a:ext cx="25265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Does it ring a bell?</a:t>
            </a:r>
            <a:endParaRPr sz="1800">
              <a:solidFill>
                <a:srgbClr val="FF0000"/>
              </a:solidFill>
              <a:latin typeface="Calibri"/>
              <a:ea typeface="Calibri"/>
              <a:cs typeface="Calibri"/>
              <a:sym typeface="Calibri"/>
            </a:endParaRPr>
          </a:p>
        </p:txBody>
      </p:sp>
      <p:sp>
        <p:nvSpPr>
          <p:cNvPr id="568" name="Google Shape;568;p47"/>
          <p:cNvSpPr txBox="1"/>
          <p:nvPr>
            <p:ph idx="11" type="ftr"/>
          </p:nvPr>
        </p:nvSpPr>
        <p:spPr>
          <a:xfrm>
            <a:off x="5329029" y="648925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8"/>
          <p:cNvSpPr txBox="1"/>
          <p:nvPr>
            <p:ph type="title"/>
          </p:nvPr>
        </p:nvSpPr>
        <p:spPr>
          <a:xfrm>
            <a:off x="4232366" y="365125"/>
            <a:ext cx="712143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Uniform cost search</a:t>
            </a:r>
            <a:endParaRPr/>
          </a:p>
        </p:txBody>
      </p:sp>
      <p:sp>
        <p:nvSpPr>
          <p:cNvPr id="574" name="Google Shape;574;p48"/>
          <p:cNvSpPr txBox="1"/>
          <p:nvPr>
            <p:ph idx="1" type="body"/>
          </p:nvPr>
        </p:nvSpPr>
        <p:spPr>
          <a:xfrm>
            <a:off x="3383280" y="1867989"/>
            <a:ext cx="7970520" cy="43089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33CC"/>
              </a:buClr>
              <a:buSzPts val="2800"/>
              <a:buFont typeface="Noto Sans Symbols"/>
              <a:buChar char="▪"/>
            </a:pPr>
            <a:r>
              <a:rPr lang="en-US">
                <a:latin typeface="Comic Sans MS"/>
                <a:ea typeface="Comic Sans MS"/>
                <a:cs typeface="Comic Sans MS"/>
                <a:sym typeface="Comic Sans MS"/>
              </a:rPr>
              <a:t> Each arc has some cost c </a:t>
            </a:r>
            <a:r>
              <a:rPr b="1" lang="en-US">
                <a:latin typeface="Comic Sans MS"/>
                <a:ea typeface="Comic Sans MS"/>
                <a:cs typeface="Comic Sans MS"/>
                <a:sym typeface="Comic Sans MS"/>
              </a:rPr>
              <a:t>≥</a:t>
            </a:r>
            <a:r>
              <a:rPr lang="en-US">
                <a:latin typeface="Comic Sans MS"/>
                <a:ea typeface="Comic Sans MS"/>
                <a:cs typeface="Comic Sans MS"/>
                <a:sym typeface="Comic Sans MS"/>
              </a:rPr>
              <a:t> ε </a:t>
            </a:r>
            <a:r>
              <a:rPr lang="en-US" sz="2400">
                <a:latin typeface="Comic Sans MS"/>
                <a:ea typeface="Comic Sans MS"/>
                <a:cs typeface="Comic Sans MS"/>
                <a:sym typeface="Comic Sans MS"/>
              </a:rPr>
              <a:t>&gt; 0</a:t>
            </a:r>
            <a:endParaRPr>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0033CC"/>
              </a:buClr>
              <a:buSzPts val="2800"/>
              <a:buFont typeface="Noto Sans Symbols"/>
              <a:buChar char="▪"/>
            </a:pPr>
            <a:r>
              <a:rPr lang="en-US">
                <a:latin typeface="Comic Sans MS"/>
                <a:ea typeface="Comic Sans MS"/>
                <a:cs typeface="Comic Sans MS"/>
                <a:sym typeface="Comic Sans MS"/>
              </a:rPr>
              <a:t> The cost of the path to each fringe node N is</a:t>
            </a:r>
            <a:endParaRPr/>
          </a:p>
          <a:p>
            <a:pPr indent="-228600" lvl="0" marL="228600" rtl="0" algn="l">
              <a:lnSpc>
                <a:spcPct val="90000"/>
              </a:lnSpc>
              <a:spcBef>
                <a:spcPts val="1000"/>
              </a:spcBef>
              <a:spcAft>
                <a:spcPts val="0"/>
              </a:spcAft>
              <a:buClr>
                <a:srgbClr val="0033CC"/>
              </a:buClr>
              <a:buSzPts val="2800"/>
              <a:buFont typeface="Noto Sans Symbols"/>
              <a:buNone/>
            </a:pPr>
            <a:r>
              <a:rPr lang="en-US">
                <a:latin typeface="Comic Sans MS"/>
                <a:ea typeface="Comic Sans MS"/>
                <a:cs typeface="Comic Sans MS"/>
                <a:sym typeface="Comic Sans MS"/>
              </a:rPr>
              <a:t>                   </a:t>
            </a:r>
            <a:r>
              <a:rPr lang="en-US">
                <a:solidFill>
                  <a:srgbClr val="CC6600"/>
                </a:solidFill>
                <a:latin typeface="Comic Sans MS"/>
                <a:ea typeface="Comic Sans MS"/>
                <a:cs typeface="Comic Sans MS"/>
                <a:sym typeface="Comic Sans MS"/>
              </a:rPr>
              <a:t>g(N)</a:t>
            </a:r>
            <a:r>
              <a:rPr lang="en-US">
                <a:latin typeface="Comic Sans MS"/>
                <a:ea typeface="Comic Sans MS"/>
                <a:cs typeface="Comic Sans MS"/>
                <a:sym typeface="Comic Sans MS"/>
              </a:rPr>
              <a:t> = </a:t>
            </a:r>
            <a:r>
              <a:rPr lang="en-US" sz="3200">
                <a:latin typeface="Comic Sans MS"/>
                <a:ea typeface="Comic Sans MS"/>
                <a:cs typeface="Comic Sans MS"/>
                <a:sym typeface="Comic Sans MS"/>
              </a:rPr>
              <a:t>Σ</a:t>
            </a:r>
            <a:r>
              <a:rPr lang="en-US">
                <a:latin typeface="Comic Sans MS"/>
                <a:ea typeface="Comic Sans MS"/>
                <a:cs typeface="Comic Sans MS"/>
                <a:sym typeface="Comic Sans MS"/>
              </a:rPr>
              <a:t> costs of arcs</a:t>
            </a:r>
            <a:endParaRPr/>
          </a:p>
          <a:p>
            <a:pPr indent="-228600" lvl="0" marL="228600" rtl="0" algn="l">
              <a:lnSpc>
                <a:spcPct val="90000"/>
              </a:lnSpc>
              <a:spcBef>
                <a:spcPts val="1000"/>
              </a:spcBef>
              <a:spcAft>
                <a:spcPts val="0"/>
              </a:spcAft>
              <a:buClr>
                <a:srgbClr val="0033CC"/>
              </a:buClr>
              <a:buSzPts val="2800"/>
              <a:buFont typeface="Noto Sans Symbols"/>
              <a:buChar char="▪"/>
            </a:pPr>
            <a:r>
              <a:rPr lang="en-US">
                <a:latin typeface="Comic Sans MS"/>
                <a:ea typeface="Comic Sans MS"/>
                <a:cs typeface="Comic Sans MS"/>
                <a:sym typeface="Comic Sans MS"/>
              </a:rPr>
              <a:t> The goal is to generate a solution path of minimal cost</a:t>
            </a:r>
            <a:endParaRPr/>
          </a:p>
          <a:p>
            <a:pPr indent="-228600" lvl="0" marL="228600" rtl="0" algn="l">
              <a:lnSpc>
                <a:spcPct val="90000"/>
              </a:lnSpc>
              <a:spcBef>
                <a:spcPts val="1000"/>
              </a:spcBef>
              <a:spcAft>
                <a:spcPts val="0"/>
              </a:spcAft>
              <a:buClr>
                <a:srgbClr val="0033CC"/>
              </a:buClr>
              <a:buSzPts val="2800"/>
              <a:buFont typeface="Noto Sans Symbols"/>
              <a:buChar char="▪"/>
            </a:pPr>
            <a:r>
              <a:rPr lang="en-US">
                <a:latin typeface="Comic Sans MS"/>
                <a:ea typeface="Comic Sans MS"/>
                <a:cs typeface="Comic Sans MS"/>
                <a:sym typeface="Comic Sans MS"/>
              </a:rPr>
              <a:t> The queue FRINGE is sorted in </a:t>
            </a:r>
            <a:r>
              <a:rPr lang="en-US">
                <a:solidFill>
                  <a:srgbClr val="990033"/>
                </a:solidFill>
                <a:latin typeface="Comic Sans MS"/>
                <a:ea typeface="Comic Sans MS"/>
                <a:cs typeface="Comic Sans MS"/>
                <a:sym typeface="Comic Sans MS"/>
              </a:rPr>
              <a:t>increasing cost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75" name="Google Shape;575;p48"/>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576" name="Google Shape;576;p48"/>
          <p:cNvSpPr txBox="1"/>
          <p:nvPr>
            <p:ph idx="11" type="ftr"/>
          </p:nvPr>
        </p:nvSpPr>
        <p:spPr>
          <a:xfrm>
            <a:off x="5311140" y="6505938"/>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9"/>
          <p:cNvSpPr txBox="1"/>
          <p:nvPr>
            <p:ph type="title"/>
          </p:nvPr>
        </p:nvSpPr>
        <p:spPr>
          <a:xfrm>
            <a:off x="3618410" y="365125"/>
            <a:ext cx="773538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Uniform cost search (Example )</a:t>
            </a:r>
            <a:endParaRPr/>
          </a:p>
        </p:txBody>
      </p:sp>
      <p:sp>
        <p:nvSpPr>
          <p:cNvPr id="582" name="Google Shape;582;p4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583" name="Google Shape;583;p49"/>
          <p:cNvPicPr preferRelativeResize="0"/>
          <p:nvPr>
            <p:ph idx="1" type="body"/>
          </p:nvPr>
        </p:nvPicPr>
        <p:blipFill rotWithShape="1">
          <a:blip r:embed="rId3">
            <a:alphaModFix/>
          </a:blip>
          <a:srcRect b="0" l="0" r="0" t="0"/>
          <a:stretch/>
        </p:blipFill>
        <p:spPr>
          <a:xfrm>
            <a:off x="3618410" y="1562986"/>
            <a:ext cx="8080744" cy="3583172"/>
          </a:xfrm>
          <a:prstGeom prst="rect">
            <a:avLst/>
          </a:prstGeom>
          <a:noFill/>
          <a:ln>
            <a:noFill/>
          </a:ln>
        </p:spPr>
      </p:pic>
      <p:sp>
        <p:nvSpPr>
          <p:cNvPr id="584" name="Google Shape;584;p49"/>
          <p:cNvSpPr txBox="1"/>
          <p:nvPr>
            <p:ph idx="11" type="ftr"/>
          </p:nvPr>
        </p:nvSpPr>
        <p:spPr>
          <a:xfrm>
            <a:off x="5186916"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3971108" y="365125"/>
            <a:ext cx="738269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200"/>
              <a:buFont typeface="Comic Sans MS"/>
              <a:buNone/>
            </a:pPr>
            <a:r>
              <a:rPr b="1" lang="en-US" sz="3200">
                <a:solidFill>
                  <a:schemeClr val="accent2"/>
                </a:solidFill>
                <a:latin typeface="Comic Sans MS"/>
                <a:ea typeface="Comic Sans MS"/>
                <a:cs typeface="Comic Sans MS"/>
                <a:sym typeface="Comic Sans MS"/>
              </a:rPr>
              <a:t>Blind Strategies(uniform search)</a:t>
            </a:r>
            <a:endParaRPr/>
          </a:p>
        </p:txBody>
      </p:sp>
      <p:sp>
        <p:nvSpPr>
          <p:cNvPr id="124" name="Google Shape;124;p5"/>
          <p:cNvSpPr txBox="1"/>
          <p:nvPr>
            <p:ph idx="1" type="body"/>
          </p:nvPr>
        </p:nvSpPr>
        <p:spPr>
          <a:xfrm>
            <a:off x="3958046" y="1825625"/>
            <a:ext cx="739575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33CC"/>
              </a:buClr>
              <a:buSzPts val="2800"/>
              <a:buFont typeface="Noto Sans Symbols"/>
              <a:buChar char="▪"/>
            </a:pPr>
            <a:r>
              <a:rPr lang="en-US">
                <a:solidFill>
                  <a:srgbClr val="990000"/>
                </a:solidFill>
                <a:latin typeface="Comic Sans MS"/>
                <a:ea typeface="Comic Sans MS"/>
                <a:cs typeface="Comic Sans MS"/>
                <a:sym typeface="Comic Sans MS"/>
              </a:rPr>
              <a:t>Breadth-first</a:t>
            </a:r>
            <a:endParaRPr/>
          </a:p>
          <a:p>
            <a:pPr indent="-228600" lvl="1" marL="685800" rtl="0" algn="l">
              <a:lnSpc>
                <a:spcPct val="90000"/>
              </a:lnSpc>
              <a:spcBef>
                <a:spcPts val="500"/>
              </a:spcBef>
              <a:spcAft>
                <a:spcPts val="0"/>
              </a:spcAft>
              <a:buClr>
                <a:srgbClr val="0033CC"/>
              </a:buClr>
              <a:buSzPts val="2400"/>
              <a:buFont typeface="Comic Sans MS"/>
              <a:buChar char="•"/>
            </a:pPr>
            <a:r>
              <a:rPr lang="en-US">
                <a:latin typeface="Comic Sans MS"/>
                <a:ea typeface="Comic Sans MS"/>
                <a:cs typeface="Comic Sans MS"/>
                <a:sym typeface="Comic Sans MS"/>
              </a:rPr>
              <a:t>Bidirectional</a:t>
            </a:r>
            <a:endParaRPr/>
          </a:p>
          <a:p>
            <a:pPr indent="-76200" lvl="1" marL="685800" rtl="0" algn="l">
              <a:lnSpc>
                <a:spcPct val="90000"/>
              </a:lnSpc>
              <a:spcBef>
                <a:spcPts val="500"/>
              </a:spcBef>
              <a:spcAft>
                <a:spcPts val="0"/>
              </a:spcAft>
              <a:buClr>
                <a:srgbClr val="0033CC"/>
              </a:buClr>
              <a:buSzPts val="2400"/>
              <a:buFont typeface="Noto Sans Symbols"/>
              <a:buNone/>
            </a:pPr>
            <a:r>
              <a:t/>
            </a:r>
            <a:endParaRPr>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0033CC"/>
              </a:buClr>
              <a:buSzPts val="2800"/>
              <a:buFont typeface="Noto Sans Symbols"/>
              <a:buChar char="▪"/>
            </a:pPr>
            <a:r>
              <a:rPr lang="en-US">
                <a:solidFill>
                  <a:srgbClr val="990000"/>
                </a:solidFill>
                <a:latin typeface="Comic Sans MS"/>
                <a:ea typeface="Comic Sans MS"/>
                <a:cs typeface="Comic Sans MS"/>
                <a:sym typeface="Comic Sans MS"/>
              </a:rPr>
              <a:t>Depth-first</a:t>
            </a:r>
            <a:endParaRPr/>
          </a:p>
          <a:p>
            <a:pPr indent="-228600" lvl="1" marL="685800" rtl="0" algn="l">
              <a:lnSpc>
                <a:spcPct val="90000"/>
              </a:lnSpc>
              <a:spcBef>
                <a:spcPts val="500"/>
              </a:spcBef>
              <a:spcAft>
                <a:spcPts val="0"/>
              </a:spcAft>
              <a:buClr>
                <a:srgbClr val="0033CC"/>
              </a:buClr>
              <a:buSzPts val="2400"/>
              <a:buFont typeface="Comic Sans MS"/>
              <a:buChar char="•"/>
            </a:pPr>
            <a:r>
              <a:rPr lang="en-US">
                <a:latin typeface="Comic Sans MS"/>
                <a:ea typeface="Comic Sans MS"/>
                <a:cs typeface="Comic Sans MS"/>
                <a:sym typeface="Comic Sans MS"/>
              </a:rPr>
              <a:t>Depth-limited </a:t>
            </a:r>
            <a:endParaRPr/>
          </a:p>
          <a:p>
            <a:pPr indent="-228600" lvl="1" marL="685800" rtl="0" algn="l">
              <a:lnSpc>
                <a:spcPct val="90000"/>
              </a:lnSpc>
              <a:spcBef>
                <a:spcPts val="500"/>
              </a:spcBef>
              <a:spcAft>
                <a:spcPts val="0"/>
              </a:spcAft>
              <a:buClr>
                <a:srgbClr val="0033CC"/>
              </a:buClr>
              <a:buSzPts val="2400"/>
              <a:buFont typeface="Comic Sans MS"/>
              <a:buChar char="•"/>
            </a:pPr>
            <a:r>
              <a:rPr lang="en-US">
                <a:latin typeface="Comic Sans MS"/>
                <a:ea typeface="Comic Sans MS"/>
                <a:cs typeface="Comic Sans MS"/>
                <a:sym typeface="Comic Sans MS"/>
              </a:rPr>
              <a:t>Iterative deepening</a:t>
            </a:r>
            <a:endParaRPr/>
          </a:p>
          <a:p>
            <a:pPr indent="-76200" lvl="1" marL="685800" rtl="0" algn="l">
              <a:lnSpc>
                <a:spcPct val="90000"/>
              </a:lnSpc>
              <a:spcBef>
                <a:spcPts val="500"/>
              </a:spcBef>
              <a:spcAft>
                <a:spcPts val="0"/>
              </a:spcAft>
              <a:buClr>
                <a:srgbClr val="0033CC"/>
              </a:buClr>
              <a:buSzPts val="2400"/>
              <a:buFont typeface="Noto Sans Symbols"/>
              <a:buNone/>
            </a:pPr>
            <a:r>
              <a:t/>
            </a:r>
            <a:endParaRPr>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0033CC"/>
              </a:buClr>
              <a:buSzPts val="2800"/>
              <a:buFont typeface="Noto Sans Symbols"/>
              <a:buChar char="▪"/>
            </a:pPr>
            <a:r>
              <a:rPr lang="en-US">
                <a:solidFill>
                  <a:srgbClr val="990000"/>
                </a:solidFill>
                <a:latin typeface="Comic Sans MS"/>
                <a:ea typeface="Comic Sans MS"/>
                <a:cs typeface="Comic Sans MS"/>
                <a:sym typeface="Comic Sans MS"/>
              </a:rPr>
              <a:t>Uniform-Cost</a:t>
            </a:r>
            <a:br>
              <a:rPr lang="en-US">
                <a:solidFill>
                  <a:srgbClr val="990000"/>
                </a:solidFill>
                <a:latin typeface="Comic Sans MS"/>
                <a:ea typeface="Comic Sans MS"/>
                <a:cs typeface="Comic Sans MS"/>
                <a:sym typeface="Comic Sans MS"/>
              </a:rPr>
            </a:br>
            <a:r>
              <a:rPr lang="en-US" sz="2800">
                <a:latin typeface="Comic Sans MS"/>
                <a:ea typeface="Comic Sans MS"/>
                <a:cs typeface="Comic Sans MS"/>
                <a:sym typeface="Comic Sans MS"/>
              </a:rPr>
              <a:t>(variant of breadth-first)</a:t>
            </a:r>
            <a:r>
              <a:rPr lang="en-US">
                <a:latin typeface="Comic Sans MS"/>
                <a:ea typeface="Comic Sans MS"/>
                <a:cs typeface="Comic Sans MS"/>
                <a:sym typeface="Comic Sans MS"/>
              </a:rPr>
              <a:t> </a:t>
            </a:r>
            <a:endParaRPr/>
          </a:p>
        </p:txBody>
      </p:sp>
      <p:grpSp>
        <p:nvGrpSpPr>
          <p:cNvPr id="125" name="Google Shape;125;p5"/>
          <p:cNvGrpSpPr/>
          <p:nvPr/>
        </p:nvGrpSpPr>
        <p:grpSpPr>
          <a:xfrm>
            <a:off x="7824650" y="1752600"/>
            <a:ext cx="1960699" cy="2819400"/>
            <a:chOff x="3360" y="1104"/>
            <a:chExt cx="1263" cy="1776"/>
          </a:xfrm>
        </p:grpSpPr>
        <p:sp>
          <p:nvSpPr>
            <p:cNvPr id="126" name="Google Shape;126;p5"/>
            <p:cNvSpPr txBox="1"/>
            <p:nvPr/>
          </p:nvSpPr>
          <p:spPr>
            <a:xfrm>
              <a:off x="3451" y="1794"/>
              <a:ext cx="1172" cy="3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009900"/>
                  </a:solidFill>
                  <a:latin typeface="Comic Sans MS"/>
                  <a:ea typeface="Comic Sans MS"/>
                  <a:cs typeface="Comic Sans MS"/>
                  <a:sym typeface="Comic Sans MS"/>
                </a:rPr>
                <a:t>Arc cost = 1</a:t>
              </a:r>
              <a:endParaRPr/>
            </a:p>
          </p:txBody>
        </p:sp>
        <p:sp>
          <p:nvSpPr>
            <p:cNvPr id="127" name="Google Shape;127;p5"/>
            <p:cNvSpPr/>
            <p:nvPr/>
          </p:nvSpPr>
          <p:spPr>
            <a:xfrm>
              <a:off x="3360" y="1104"/>
              <a:ext cx="96" cy="1776"/>
            </a:xfrm>
            <a:prstGeom prst="rightBrace">
              <a:avLst>
                <a:gd fmla="val 154167"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8" name="Google Shape;128;p5"/>
          <p:cNvGrpSpPr/>
          <p:nvPr/>
        </p:nvGrpSpPr>
        <p:grpSpPr>
          <a:xfrm>
            <a:off x="8647611" y="4924426"/>
            <a:ext cx="3336956" cy="1095375"/>
            <a:chOff x="3360" y="3102"/>
            <a:chExt cx="2302" cy="690"/>
          </a:xfrm>
        </p:grpSpPr>
        <p:sp>
          <p:nvSpPr>
            <p:cNvPr id="129" name="Google Shape;129;p5"/>
            <p:cNvSpPr txBox="1"/>
            <p:nvPr/>
          </p:nvSpPr>
          <p:spPr>
            <a:xfrm>
              <a:off x="3454" y="3102"/>
              <a:ext cx="2208" cy="5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3300"/>
                  </a:solidFill>
                  <a:latin typeface="Comic Sans MS"/>
                  <a:ea typeface="Comic Sans MS"/>
                  <a:cs typeface="Comic Sans MS"/>
                  <a:sym typeface="Comic Sans MS"/>
                </a:rPr>
                <a:t>Arc cost </a:t>
              </a:r>
              <a:endParaRPr/>
            </a:p>
            <a:p>
              <a:pPr indent="0" lvl="0" marL="0" marR="0" rtl="0" algn="l">
                <a:spcBef>
                  <a:spcPts val="0"/>
                </a:spcBef>
                <a:spcAft>
                  <a:spcPts val="0"/>
                </a:spcAft>
                <a:buNone/>
              </a:pPr>
              <a:r>
                <a:rPr lang="en-US" sz="2400">
                  <a:solidFill>
                    <a:srgbClr val="FF3300"/>
                  </a:solidFill>
                  <a:latin typeface="Comic Sans MS"/>
                  <a:ea typeface="Comic Sans MS"/>
                  <a:cs typeface="Comic Sans MS"/>
                  <a:sym typeface="Comic Sans MS"/>
                </a:rPr>
                <a:t>= c(action) ≥ ε &gt; 0 </a:t>
              </a:r>
              <a:endParaRPr/>
            </a:p>
          </p:txBody>
        </p:sp>
        <p:sp>
          <p:nvSpPr>
            <p:cNvPr id="130" name="Google Shape;130;p5"/>
            <p:cNvSpPr/>
            <p:nvPr/>
          </p:nvSpPr>
          <p:spPr>
            <a:xfrm>
              <a:off x="3360" y="3120"/>
              <a:ext cx="96" cy="672"/>
            </a:xfrm>
            <a:prstGeom prst="rightBrace">
              <a:avLst>
                <a:gd fmla="val 5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1" name="Google Shape;131;p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132" name="Google Shape;1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590" name="Google Shape;590;p50"/>
          <p:cNvPicPr preferRelativeResize="0"/>
          <p:nvPr/>
        </p:nvPicPr>
        <p:blipFill rotWithShape="1">
          <a:blip r:embed="rId3">
            <a:alphaModFix/>
          </a:blip>
          <a:srcRect b="0" l="0" r="0" t="0"/>
          <a:stretch/>
        </p:blipFill>
        <p:spPr>
          <a:xfrm>
            <a:off x="3490757" y="1101325"/>
            <a:ext cx="3543300" cy="3449410"/>
          </a:xfrm>
          <a:prstGeom prst="rect">
            <a:avLst/>
          </a:prstGeom>
          <a:noFill/>
          <a:ln>
            <a:noFill/>
          </a:ln>
        </p:spPr>
      </p:pic>
      <p:sp>
        <p:nvSpPr>
          <p:cNvPr id="591" name="Google Shape;591;p50"/>
          <p:cNvSpPr/>
          <p:nvPr/>
        </p:nvSpPr>
        <p:spPr>
          <a:xfrm>
            <a:off x="3409407" y="5135768"/>
            <a:ext cx="386660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our route-finding example, in the beginning, we have three frontiers: Zerind, Sibiu, and Timisoara. Zerind has the lowest path cost of 75, so Zerind will be chosen.</a:t>
            </a:r>
            <a:endParaRPr/>
          </a:p>
        </p:txBody>
      </p:sp>
      <p:sp>
        <p:nvSpPr>
          <p:cNvPr id="592" name="Google Shape;592;p50"/>
          <p:cNvSpPr/>
          <p:nvPr/>
        </p:nvSpPr>
        <p:spPr>
          <a:xfrm>
            <a:off x="7968342" y="5148832"/>
            <a:ext cx="364453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Then, we have three frontiers: Oradea, Sibiu, and Timisoara. Timisoara has the lowest path cost of 118, so we choose Timisoara.</a:t>
            </a:r>
            <a:endParaRPr/>
          </a:p>
        </p:txBody>
      </p:sp>
      <p:sp>
        <p:nvSpPr>
          <p:cNvPr id="593" name="Google Shape;593;p50"/>
          <p:cNvSpPr/>
          <p:nvPr/>
        </p:nvSpPr>
        <p:spPr>
          <a:xfrm>
            <a:off x="3370217" y="171883"/>
            <a:ext cx="86606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F0"/>
                </a:solidFill>
                <a:latin typeface="Times New Roman"/>
                <a:ea typeface="Times New Roman"/>
                <a:cs typeface="Times New Roman"/>
                <a:sym typeface="Times New Roman"/>
              </a:rPr>
              <a:t>Uniform cost search , </a:t>
            </a:r>
            <a:r>
              <a:rPr lang="en-US" sz="1800">
                <a:solidFill>
                  <a:schemeClr val="dk1"/>
                </a:solidFill>
                <a:latin typeface="Calibri"/>
                <a:ea typeface="Calibri"/>
                <a:cs typeface="Calibri"/>
                <a:sym typeface="Calibri"/>
              </a:rPr>
              <a:t>Also known as the Cheapest First Search, the </a:t>
            </a:r>
            <a:r>
              <a:rPr b="1" lang="en-US" sz="1800">
                <a:solidFill>
                  <a:schemeClr val="dk1"/>
                </a:solidFill>
                <a:latin typeface="Calibri"/>
                <a:ea typeface="Calibri"/>
                <a:cs typeface="Calibri"/>
                <a:sym typeface="Calibri"/>
              </a:rPr>
              <a:t>Uniform Cost Search</a:t>
            </a:r>
            <a:r>
              <a:rPr lang="en-US" sz="1800">
                <a:solidFill>
                  <a:schemeClr val="dk1"/>
                </a:solidFill>
                <a:latin typeface="Calibri"/>
                <a:ea typeface="Calibri"/>
                <a:cs typeface="Calibri"/>
                <a:sym typeface="Calibri"/>
              </a:rPr>
              <a:t> algorithm always chooses the frontier that has the cheapest path cost. </a:t>
            </a:r>
            <a:endParaRPr/>
          </a:p>
        </p:txBody>
      </p:sp>
      <p:pic>
        <p:nvPicPr>
          <p:cNvPr id="594" name="Google Shape;594;p50"/>
          <p:cNvPicPr preferRelativeResize="0"/>
          <p:nvPr/>
        </p:nvPicPr>
        <p:blipFill rotWithShape="1">
          <a:blip r:embed="rId4">
            <a:alphaModFix/>
          </a:blip>
          <a:srcRect b="0" l="0" r="0" t="0"/>
          <a:stretch/>
        </p:blipFill>
        <p:spPr>
          <a:xfrm>
            <a:off x="7830359" y="1101324"/>
            <a:ext cx="3543300" cy="3449409"/>
          </a:xfrm>
          <a:prstGeom prst="rect">
            <a:avLst/>
          </a:prstGeom>
          <a:noFill/>
          <a:ln>
            <a:noFill/>
          </a:ln>
        </p:spPr>
      </p:pic>
      <p:sp>
        <p:nvSpPr>
          <p:cNvPr id="595" name="Google Shape;595;p50"/>
          <p:cNvSpPr txBox="1"/>
          <p:nvPr>
            <p:ph idx="11" type="ftr"/>
          </p:nvPr>
        </p:nvSpPr>
        <p:spPr>
          <a:xfrm>
            <a:off x="497665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601" name="Google Shape;601;p51"/>
          <p:cNvPicPr preferRelativeResize="0"/>
          <p:nvPr/>
        </p:nvPicPr>
        <p:blipFill rotWithShape="1">
          <a:blip r:embed="rId3">
            <a:alphaModFix/>
          </a:blip>
          <a:srcRect b="0" l="0" r="0" t="0"/>
          <a:stretch/>
        </p:blipFill>
        <p:spPr>
          <a:xfrm>
            <a:off x="3307335" y="100250"/>
            <a:ext cx="8712924" cy="6268651"/>
          </a:xfrm>
          <a:prstGeom prst="rect">
            <a:avLst/>
          </a:prstGeom>
          <a:noFill/>
          <a:ln>
            <a:noFill/>
          </a:ln>
        </p:spPr>
      </p:pic>
      <p:sp>
        <p:nvSpPr>
          <p:cNvPr id="602" name="Google Shape;602;p51"/>
          <p:cNvSpPr txBox="1"/>
          <p:nvPr>
            <p:ph idx="11" type="ftr"/>
          </p:nvPr>
        </p:nvSpPr>
        <p:spPr>
          <a:xfrm>
            <a:off x="5473995"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608" name="Google Shape;608;p52"/>
          <p:cNvSpPr/>
          <p:nvPr/>
        </p:nvSpPr>
        <p:spPr>
          <a:xfrm>
            <a:off x="3749040" y="326571"/>
            <a:ext cx="8177348"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For Uniform Cost Search, it is essential to continue searching even when the goal state is reached. If you stop immediately after finding a path, then you cannot guarantee that it is the shortest path, since there might have been a frontier that could have reached the goal state faster.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For example, In our Arad to Bucharest example, the first path you find (Arad - Sibiu - Fagaras - Bucharest) with the uniform cost search has the cost of 460. However, there is another path (Arad - Sibiu - Rimnicu Vilcea - Pitesti - Bucharest) that as the cost of 418.</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Therefore, you need to wait until all the other frontiers have a path cost higher than the path cost of your path to the goal state. This is ensured exactly when your path to the goal state is chosen from the list of frontiers, since by definition, uniform cost search chooses the frontier with least path cost.</a:t>
            </a:r>
            <a:endParaRPr/>
          </a:p>
        </p:txBody>
      </p:sp>
      <p:sp>
        <p:nvSpPr>
          <p:cNvPr id="609" name="Google Shape;609;p52"/>
          <p:cNvSpPr txBox="1"/>
          <p:nvPr>
            <p:ph idx="11" type="ftr"/>
          </p:nvPr>
        </p:nvSpPr>
        <p:spPr>
          <a:xfrm>
            <a:off x="5112489" y="651498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3"/>
          <p:cNvSpPr txBox="1"/>
          <p:nvPr>
            <p:ph idx="1" type="body"/>
          </p:nvPr>
        </p:nvSpPr>
        <p:spPr>
          <a:xfrm>
            <a:off x="3749040" y="914399"/>
            <a:ext cx="7604760" cy="526256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sz="2400"/>
              <a:t>Expand </a:t>
            </a:r>
            <a:r>
              <a:rPr b="1" lang="en-US" sz="2400">
                <a:solidFill>
                  <a:srgbClr val="FF0000"/>
                </a:solidFill>
              </a:rPr>
              <a:t>least-cost</a:t>
            </a:r>
            <a:r>
              <a:rPr b="1" lang="en-US" sz="2400"/>
              <a:t> (of path to) unexpanded node </a:t>
            </a:r>
            <a:endParaRPr/>
          </a:p>
          <a:p>
            <a:pPr indent="-228600" lvl="0" marL="228600" rtl="0" algn="l">
              <a:lnSpc>
                <a:spcPct val="90000"/>
              </a:lnSpc>
              <a:spcBef>
                <a:spcPts val="1000"/>
              </a:spcBef>
              <a:spcAft>
                <a:spcPts val="0"/>
              </a:spcAft>
              <a:buClr>
                <a:schemeClr val="dk1"/>
              </a:buClr>
              <a:buSzPct val="100000"/>
              <a:buChar char="•"/>
            </a:pPr>
            <a:r>
              <a:rPr b="1" lang="en-US" sz="2400"/>
              <a:t>       (e.g. useful for finding shortest path on map)</a:t>
            </a:r>
            <a:br>
              <a:rPr lang="en-US" sz="2400"/>
            </a:br>
            <a:r>
              <a:rPr b="1" lang="en-US" sz="2400">
                <a:solidFill>
                  <a:schemeClr val="accent2"/>
                </a:solidFill>
              </a:rPr>
              <a:t>Implementation</a:t>
            </a:r>
            <a:r>
              <a:rPr b="1" lang="en-US" sz="2400"/>
              <a:t>:</a:t>
            </a:r>
            <a:endParaRPr/>
          </a:p>
          <a:p>
            <a:pPr indent="-228600" lvl="1" marL="685800" rtl="0" algn="l">
              <a:lnSpc>
                <a:spcPct val="90000"/>
              </a:lnSpc>
              <a:spcBef>
                <a:spcPts val="500"/>
              </a:spcBef>
              <a:spcAft>
                <a:spcPts val="0"/>
              </a:spcAft>
              <a:buClr>
                <a:schemeClr val="dk1"/>
              </a:buClr>
              <a:buSzPct val="150000"/>
              <a:buChar char="•"/>
            </a:pPr>
            <a:r>
              <a:rPr b="1" i="1" lang="en-US"/>
              <a:t>fringe</a:t>
            </a:r>
            <a:r>
              <a:rPr b="1" lang="en-US"/>
              <a:t> = queue </a:t>
            </a:r>
            <a:r>
              <a:rPr b="1" i="1" lang="en-US">
                <a:solidFill>
                  <a:srgbClr val="FF0000"/>
                </a:solidFill>
              </a:rPr>
              <a:t>ordered by path cost    </a:t>
            </a:r>
            <a:r>
              <a:rPr b="1" lang="en-US" sz="1600">
                <a:solidFill>
                  <a:schemeClr val="accent2"/>
                </a:solidFill>
              </a:rPr>
              <a:t>g – cost of reaching a node</a:t>
            </a:r>
            <a:endParaRPr sz="1600">
              <a:solidFill>
                <a:schemeClr val="accent2"/>
              </a:solidFill>
            </a:endParaRPr>
          </a:p>
          <a:p>
            <a:pPr indent="-228600" lvl="1" marL="685800" rtl="0" algn="l">
              <a:lnSpc>
                <a:spcPct val="90000"/>
              </a:lnSpc>
              <a:spcBef>
                <a:spcPts val="500"/>
              </a:spcBef>
              <a:spcAft>
                <a:spcPts val="0"/>
              </a:spcAft>
              <a:buClr>
                <a:schemeClr val="dk1"/>
              </a:buClr>
              <a:buSzPct val="100000"/>
              <a:buNone/>
            </a:pPr>
            <a:r>
              <a:t/>
            </a:r>
            <a:endParaRPr sz="1800"/>
          </a:p>
          <a:p>
            <a:pPr indent="-228600" lvl="0" marL="228600" rtl="0" algn="l">
              <a:lnSpc>
                <a:spcPct val="90000"/>
              </a:lnSpc>
              <a:spcBef>
                <a:spcPts val="1000"/>
              </a:spcBef>
              <a:spcAft>
                <a:spcPts val="0"/>
              </a:spcAft>
              <a:buClr>
                <a:srgbClr val="CC0099"/>
              </a:buClr>
              <a:buSzPct val="100000"/>
              <a:buChar char="•"/>
            </a:pPr>
            <a:r>
              <a:rPr lang="en-US" u="sng">
                <a:solidFill>
                  <a:srgbClr val="CC0099"/>
                </a:solidFill>
              </a:rPr>
              <a:t>Complete?</a:t>
            </a:r>
            <a:r>
              <a:rPr lang="en-US"/>
              <a:t> Yes, if step cost ≥ ε  </a:t>
            </a:r>
            <a:r>
              <a:rPr b="1" lang="en-US" sz="2400"/>
              <a:t>(&gt;0</a:t>
            </a:r>
            <a:r>
              <a:rPr b="1" lang="en-US"/>
              <a:t>)</a:t>
            </a:r>
            <a:br>
              <a:rPr lang="en-US" sz="2400"/>
            </a:br>
            <a:r>
              <a:rPr lang="en-US" u="sng">
                <a:solidFill>
                  <a:srgbClr val="CC0099"/>
                </a:solidFill>
              </a:rPr>
              <a:t>Time?</a:t>
            </a:r>
            <a:r>
              <a:rPr lang="en-US"/>
              <a:t> # of nodes with </a:t>
            </a:r>
            <a:r>
              <a:rPr i="1" lang="en-US"/>
              <a:t>g </a:t>
            </a:r>
            <a:r>
              <a:rPr lang="en-US"/>
              <a:t>≤ cost of optimal solution (C*),</a:t>
            </a:r>
            <a:endParaRPr/>
          </a:p>
          <a:p>
            <a:pPr indent="-228600" lvl="0" marL="228600" rtl="0" algn="l">
              <a:lnSpc>
                <a:spcPct val="90000"/>
              </a:lnSpc>
              <a:spcBef>
                <a:spcPts val="1000"/>
              </a:spcBef>
              <a:spcAft>
                <a:spcPts val="0"/>
              </a:spcAft>
              <a:buClr>
                <a:schemeClr val="dk1"/>
              </a:buClr>
              <a:buSzPct val="100000"/>
              <a:buNone/>
            </a:pPr>
            <a:r>
              <a:rPr lang="en-US"/>
              <a:t> </a:t>
            </a:r>
            <a:r>
              <a:rPr i="1" lang="en-US"/>
              <a:t>O(b</a:t>
            </a:r>
            <a:r>
              <a:rPr baseline="30000" i="1" lang="en-US"/>
              <a:t>(1+⎣C*/ ε⎦</a:t>
            </a:r>
            <a:r>
              <a:rPr i="1" lang="en-US"/>
              <a:t>)</a:t>
            </a:r>
            <a:r>
              <a:rPr lang="en-US"/>
              <a:t> </a:t>
            </a:r>
            <a:endParaRPr/>
          </a:p>
          <a:p>
            <a:pPr indent="-228600" lvl="0" marL="228600" rtl="0" algn="l">
              <a:lnSpc>
                <a:spcPct val="90000"/>
              </a:lnSpc>
              <a:spcBef>
                <a:spcPts val="1000"/>
              </a:spcBef>
              <a:spcAft>
                <a:spcPts val="0"/>
              </a:spcAft>
              <a:buClr>
                <a:srgbClr val="CC0099"/>
              </a:buClr>
              <a:buSzPct val="100000"/>
              <a:buChar char="•"/>
            </a:pPr>
            <a:r>
              <a:rPr lang="en-US" u="sng">
                <a:solidFill>
                  <a:srgbClr val="CC0099"/>
                </a:solidFill>
              </a:rPr>
              <a:t>Space?</a:t>
            </a:r>
            <a:r>
              <a:rPr lang="en-US"/>
              <a:t> # of nodes with </a:t>
            </a:r>
            <a:r>
              <a:rPr i="1" lang="en-US"/>
              <a:t>g</a:t>
            </a:r>
            <a:r>
              <a:rPr lang="en-US"/>
              <a:t> ≤ cost of optimal solution, </a:t>
            </a:r>
            <a:endParaRPr/>
          </a:p>
          <a:p>
            <a:pPr indent="-228600" lvl="0" marL="228600" rtl="0" algn="l">
              <a:lnSpc>
                <a:spcPct val="90000"/>
              </a:lnSpc>
              <a:spcBef>
                <a:spcPts val="1000"/>
              </a:spcBef>
              <a:spcAft>
                <a:spcPts val="0"/>
              </a:spcAft>
              <a:buClr>
                <a:schemeClr val="dk1"/>
              </a:buClr>
              <a:buSzPct val="116666"/>
              <a:buChar char="•"/>
            </a:pPr>
            <a:r>
              <a:rPr i="1" lang="en-US"/>
              <a:t>      O(b</a:t>
            </a:r>
            <a:r>
              <a:rPr baseline="30000" i="1" lang="en-US"/>
              <a:t>(1+⎣C*/ ε⎦</a:t>
            </a:r>
            <a:r>
              <a:rPr i="1" lang="en-US"/>
              <a:t>)</a:t>
            </a:r>
            <a:r>
              <a:rPr lang="en-US"/>
              <a:t> </a:t>
            </a:r>
            <a:endParaRPr sz="2400"/>
          </a:p>
          <a:p>
            <a:pPr indent="-228600" lvl="0" marL="228600" rtl="0" algn="l">
              <a:lnSpc>
                <a:spcPct val="90000"/>
              </a:lnSpc>
              <a:spcBef>
                <a:spcPts val="1000"/>
              </a:spcBef>
              <a:spcAft>
                <a:spcPts val="0"/>
              </a:spcAft>
              <a:buClr>
                <a:srgbClr val="CC0099"/>
              </a:buClr>
              <a:buSzPct val="100000"/>
              <a:buChar char="•"/>
            </a:pPr>
            <a:r>
              <a:rPr lang="en-US" u="sng">
                <a:solidFill>
                  <a:srgbClr val="CC0099"/>
                </a:solidFill>
              </a:rPr>
              <a:t>Optimal?</a:t>
            </a:r>
            <a:r>
              <a:rPr lang="en-US"/>
              <a:t> Yes – nodes expanded in increasing order of </a:t>
            </a:r>
            <a:r>
              <a:rPr i="1" lang="en-US"/>
              <a:t>g(n)</a:t>
            </a:r>
            <a:endParaRPr/>
          </a:p>
          <a:p>
            <a:pPr indent="-228600" lvl="0" marL="228600" rtl="0" algn="l">
              <a:lnSpc>
                <a:spcPct val="90000"/>
              </a:lnSpc>
              <a:spcBef>
                <a:spcPts val="1000"/>
              </a:spcBef>
              <a:spcAft>
                <a:spcPts val="0"/>
              </a:spcAft>
              <a:buClr>
                <a:schemeClr val="dk1"/>
              </a:buClr>
              <a:buSzPct val="100000"/>
              <a:buChar char="•"/>
            </a:pPr>
            <a:r>
              <a:rPr i="1" lang="en-US"/>
              <a:t>Note: Some subtleties (e.g. checking for goal state). </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615" name="Google Shape;615;p5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616" name="Google Shape;616;p53"/>
          <p:cNvSpPr txBox="1"/>
          <p:nvPr>
            <p:ph idx="11" type="ftr"/>
          </p:nvPr>
        </p:nvSpPr>
        <p:spPr>
          <a:xfrm>
            <a:off x="549402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3670662" y="365125"/>
            <a:ext cx="768313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Depth-limited search</a:t>
            </a:r>
            <a:endParaRPr/>
          </a:p>
        </p:txBody>
      </p:sp>
      <p:sp>
        <p:nvSpPr>
          <p:cNvPr id="622" name="Google Shape;622;p54"/>
          <p:cNvSpPr txBox="1"/>
          <p:nvPr>
            <p:ph idx="1" type="body"/>
          </p:nvPr>
        </p:nvSpPr>
        <p:spPr>
          <a:xfrm>
            <a:off x="4258490" y="1825625"/>
            <a:ext cx="709530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33CC"/>
              </a:buClr>
              <a:buSzPts val="2800"/>
              <a:buFont typeface="Noto Sans Symbols"/>
              <a:buChar char="▪"/>
            </a:pPr>
            <a:r>
              <a:rPr lang="en-US">
                <a:latin typeface="Comic Sans MS"/>
                <a:ea typeface="Comic Sans MS"/>
                <a:cs typeface="Comic Sans MS"/>
                <a:sym typeface="Comic Sans MS"/>
              </a:rPr>
              <a:t>Depth-first with </a:t>
            </a:r>
            <a:r>
              <a:rPr lang="en-US">
                <a:solidFill>
                  <a:srgbClr val="990033"/>
                </a:solidFill>
                <a:latin typeface="Comic Sans MS"/>
                <a:ea typeface="Comic Sans MS"/>
                <a:cs typeface="Comic Sans MS"/>
                <a:sym typeface="Comic Sans MS"/>
              </a:rPr>
              <a:t>depth cutoff</a:t>
            </a:r>
            <a:r>
              <a:rPr lang="en-US">
                <a:latin typeface="Comic Sans MS"/>
                <a:ea typeface="Comic Sans MS"/>
                <a:cs typeface="Comic Sans MS"/>
                <a:sym typeface="Comic Sans MS"/>
              </a:rPr>
              <a:t> k (depth below which nodes are not expanded)</a:t>
            </a:r>
            <a:endParaRPr/>
          </a:p>
          <a:p>
            <a:pPr indent="-228600" lvl="0" marL="228600" rtl="0" algn="l">
              <a:lnSpc>
                <a:spcPct val="90000"/>
              </a:lnSpc>
              <a:spcBef>
                <a:spcPts val="1000"/>
              </a:spcBef>
              <a:spcAft>
                <a:spcPts val="0"/>
              </a:spcAft>
              <a:buClr>
                <a:srgbClr val="0033CC"/>
              </a:buClr>
              <a:buSzPts val="2800"/>
              <a:buNone/>
            </a:pPr>
            <a:r>
              <a:t/>
            </a:r>
            <a:endParaRPr>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0033CC"/>
              </a:buClr>
              <a:buSzPts val="2800"/>
              <a:buFont typeface="Noto Sans Symbols"/>
              <a:buChar char="▪"/>
            </a:pPr>
            <a:r>
              <a:rPr lang="en-US">
                <a:latin typeface="Comic Sans MS"/>
                <a:ea typeface="Comic Sans MS"/>
                <a:cs typeface="Comic Sans MS"/>
                <a:sym typeface="Comic Sans MS"/>
              </a:rPr>
              <a:t>Three possible outcomes:</a:t>
            </a:r>
            <a:endParaRPr/>
          </a:p>
          <a:p>
            <a:pPr indent="-228600" lvl="1" marL="685800" rtl="0" algn="l">
              <a:lnSpc>
                <a:spcPct val="90000"/>
              </a:lnSpc>
              <a:spcBef>
                <a:spcPts val="500"/>
              </a:spcBef>
              <a:spcAft>
                <a:spcPts val="0"/>
              </a:spcAft>
              <a:buClr>
                <a:srgbClr val="0033CC"/>
              </a:buClr>
              <a:buSzPts val="2400"/>
              <a:buFont typeface="Comic Sans MS"/>
              <a:buChar char="•"/>
            </a:pPr>
            <a:r>
              <a:rPr lang="en-US">
                <a:latin typeface="Comic Sans MS"/>
                <a:ea typeface="Comic Sans MS"/>
                <a:cs typeface="Comic Sans MS"/>
                <a:sym typeface="Comic Sans MS"/>
              </a:rPr>
              <a:t>Solution</a:t>
            </a:r>
            <a:endParaRPr/>
          </a:p>
          <a:p>
            <a:pPr indent="-228600" lvl="1" marL="685800" rtl="0" algn="l">
              <a:lnSpc>
                <a:spcPct val="90000"/>
              </a:lnSpc>
              <a:spcBef>
                <a:spcPts val="500"/>
              </a:spcBef>
              <a:spcAft>
                <a:spcPts val="0"/>
              </a:spcAft>
              <a:buClr>
                <a:srgbClr val="0033CC"/>
              </a:buClr>
              <a:buSzPts val="2400"/>
              <a:buFont typeface="Comic Sans MS"/>
              <a:buChar char="•"/>
            </a:pPr>
            <a:r>
              <a:rPr lang="en-US">
                <a:latin typeface="Comic Sans MS"/>
                <a:ea typeface="Comic Sans MS"/>
                <a:cs typeface="Comic Sans MS"/>
                <a:sym typeface="Comic Sans MS"/>
              </a:rPr>
              <a:t>Failure (no solution)</a:t>
            </a:r>
            <a:endParaRPr/>
          </a:p>
          <a:p>
            <a:pPr indent="-228600" lvl="1" marL="685800" rtl="0" algn="l">
              <a:lnSpc>
                <a:spcPct val="90000"/>
              </a:lnSpc>
              <a:spcBef>
                <a:spcPts val="500"/>
              </a:spcBef>
              <a:spcAft>
                <a:spcPts val="0"/>
              </a:spcAft>
              <a:buClr>
                <a:srgbClr val="0033CC"/>
              </a:buClr>
              <a:buSzPts val="2400"/>
              <a:buFont typeface="Comic Sans MS"/>
              <a:buChar char="•"/>
            </a:pPr>
            <a:r>
              <a:rPr lang="en-US">
                <a:solidFill>
                  <a:srgbClr val="CC6600"/>
                </a:solidFill>
                <a:latin typeface="Comic Sans MS"/>
                <a:ea typeface="Comic Sans MS"/>
                <a:cs typeface="Comic Sans MS"/>
                <a:sym typeface="Comic Sans MS"/>
              </a:rPr>
              <a:t>Cutoff (no solution within cutoff)</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23" name="Google Shape;623;p5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624" name="Google Shape;624;p54"/>
          <p:cNvSpPr txBox="1"/>
          <p:nvPr>
            <p:ph idx="11" type="ftr"/>
          </p:nvPr>
        </p:nvSpPr>
        <p:spPr>
          <a:xfrm>
            <a:off x="54548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5"/>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Depth-limited search</a:t>
            </a:r>
            <a:endParaRPr/>
          </a:p>
        </p:txBody>
      </p:sp>
      <p:sp>
        <p:nvSpPr>
          <p:cNvPr id="630" name="Google Shape;630;p55"/>
          <p:cNvSpPr txBox="1"/>
          <p:nvPr>
            <p:ph idx="1" type="body"/>
          </p:nvPr>
        </p:nvSpPr>
        <p:spPr>
          <a:xfrm>
            <a:off x="3419059" y="967410"/>
            <a:ext cx="8653671" cy="53317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The problem related to the unbounded tree can be alleviated by providing the DFS with the predetermined depth limit of </a:t>
            </a:r>
            <a:r>
              <a:rPr i="1" lang="en-US" sz="2400">
                <a:latin typeface="Times New Roman"/>
                <a:ea typeface="Times New Roman"/>
                <a:cs typeface="Times New Roman"/>
                <a:sym typeface="Times New Roman"/>
              </a:rPr>
              <a:t>l</a:t>
            </a:r>
            <a:r>
              <a:rPr lang="en-US" sz="24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nodes at depth </a:t>
            </a:r>
            <a:r>
              <a:rPr i="1" lang="en-US" sz="2400">
                <a:latin typeface="Times New Roman"/>
                <a:ea typeface="Times New Roman"/>
                <a:cs typeface="Times New Roman"/>
                <a:sym typeface="Times New Roman"/>
              </a:rPr>
              <a:t>l </a:t>
            </a:r>
            <a:r>
              <a:rPr lang="en-US" sz="2400">
                <a:latin typeface="Times New Roman"/>
                <a:ea typeface="Times New Roman"/>
                <a:cs typeface="Times New Roman"/>
                <a:sym typeface="Times New Roman"/>
              </a:rPr>
              <a:t>are considered to have no successors. This approach is known as </a:t>
            </a:r>
            <a:r>
              <a:rPr i="1" lang="en-US" sz="2400">
                <a:latin typeface="Times New Roman"/>
                <a:ea typeface="Times New Roman"/>
                <a:cs typeface="Times New Roman"/>
                <a:sym typeface="Times New Roman"/>
              </a:rPr>
              <a:t>depth-limited search</a:t>
            </a:r>
            <a:r>
              <a:rPr lang="en-US" sz="24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This search solves the infinite path problem, however, addition source of incompleteness is introduced  if we choose </a:t>
            </a:r>
            <a:r>
              <a:rPr i="1" lang="en-US" sz="2400">
                <a:latin typeface="Times New Roman"/>
                <a:ea typeface="Times New Roman"/>
                <a:cs typeface="Times New Roman"/>
                <a:sym typeface="Times New Roman"/>
              </a:rPr>
              <a:t>l </a:t>
            </a:r>
            <a:r>
              <a:rPr lang="en-US" sz="2400">
                <a:latin typeface="Times New Roman"/>
                <a:ea typeface="Times New Roman"/>
                <a:cs typeface="Times New Roman"/>
                <a:sym typeface="Times New Roman"/>
              </a:rPr>
              <a:t>less than </a:t>
            </a:r>
            <a:r>
              <a:rPr i="1" lang="en-US" sz="2400">
                <a:latin typeface="Times New Roman"/>
                <a:ea typeface="Times New Roman"/>
                <a:cs typeface="Times New Roman"/>
                <a:sym typeface="Times New Roman"/>
              </a:rPr>
              <a:t>d</a:t>
            </a:r>
            <a:r>
              <a:rPr lang="en-US" sz="2400">
                <a:latin typeface="Times New Roman"/>
                <a:ea typeface="Times New Roman"/>
                <a:cs typeface="Times New Roman"/>
                <a:sym typeface="Times New Roman"/>
              </a:rPr>
              <a:t>, i.e., shallowest goal is beyond the depth limit (this is not likely in case of d being unknown).</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This search will also remain non-optimal if </a:t>
            </a:r>
            <a:r>
              <a:rPr i="1" lang="en-US" sz="2400">
                <a:latin typeface="Times New Roman"/>
                <a:ea typeface="Times New Roman"/>
                <a:cs typeface="Times New Roman"/>
                <a:sym typeface="Times New Roman"/>
              </a:rPr>
              <a:t>l </a:t>
            </a:r>
            <a:r>
              <a:rPr lang="en-US" sz="2400">
                <a:latin typeface="Times New Roman"/>
                <a:ea typeface="Times New Roman"/>
                <a:cs typeface="Times New Roman"/>
                <a:sym typeface="Times New Roman"/>
              </a:rPr>
              <a:t>selected is great than </a:t>
            </a:r>
            <a:r>
              <a:rPr i="1" lang="en-US" sz="2400">
                <a:latin typeface="Times New Roman"/>
                <a:ea typeface="Times New Roman"/>
                <a:cs typeface="Times New Roman"/>
                <a:sym typeface="Times New Roman"/>
              </a:rPr>
              <a:t>d</a:t>
            </a:r>
            <a:r>
              <a:rPr lang="en-US" sz="24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has the time complexity of </a:t>
            </a:r>
            <a:r>
              <a:rPr i="1" lang="en-US" sz="2400">
                <a:latin typeface="Times New Roman"/>
                <a:ea typeface="Times New Roman"/>
                <a:cs typeface="Times New Roman"/>
                <a:sym typeface="Times New Roman"/>
              </a:rPr>
              <a:t>O</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bl</a:t>
            </a:r>
            <a:r>
              <a:rPr lang="en-US" sz="2400">
                <a:latin typeface="Times New Roman"/>
                <a:ea typeface="Times New Roman"/>
                <a:cs typeface="Times New Roman"/>
                <a:sym typeface="Times New Roman"/>
              </a:rPr>
              <a:t>) and its space complexity is </a:t>
            </a:r>
            <a:r>
              <a:rPr i="1" lang="en-US" sz="2400">
                <a:latin typeface="Times New Roman"/>
                <a:ea typeface="Times New Roman"/>
                <a:cs typeface="Times New Roman"/>
                <a:sym typeface="Times New Roman"/>
              </a:rPr>
              <a:t>O</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bl</a:t>
            </a:r>
            <a:r>
              <a:rPr lang="en-US" sz="2400">
                <a:latin typeface="Times New Roman"/>
                <a:ea typeface="Times New Roman"/>
                <a:cs typeface="Times New Roman"/>
                <a:sym typeface="Times New Roman"/>
              </a:rPr>
              <a:t>). DFS can be seen as the special case of depth-limited search with </a:t>
            </a:r>
            <a:r>
              <a:rPr i="1" lang="en-US" sz="2400">
                <a:latin typeface="Times New Roman"/>
                <a:ea typeface="Times New Roman"/>
                <a:cs typeface="Times New Roman"/>
                <a:sym typeface="Times New Roman"/>
              </a:rPr>
              <a:t>l </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É </a:t>
            </a:r>
            <a:r>
              <a:rPr lang="en-US" sz="24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631" name="Google Shape;631;p5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632" name="Google Shape;632;p55"/>
          <p:cNvSpPr txBox="1"/>
          <p:nvPr>
            <p:ph idx="11" type="ftr"/>
          </p:nvPr>
        </p:nvSpPr>
        <p:spPr>
          <a:xfrm>
            <a:off x="522944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6"/>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Depth-limited search</a:t>
            </a:r>
            <a:endParaRPr/>
          </a:p>
        </p:txBody>
      </p:sp>
      <p:sp>
        <p:nvSpPr>
          <p:cNvPr id="638" name="Google Shape;638;p56"/>
          <p:cNvSpPr txBox="1"/>
          <p:nvPr>
            <p:ph idx="1" type="body"/>
          </p:nvPr>
        </p:nvSpPr>
        <p:spPr>
          <a:xfrm>
            <a:off x="3419059" y="967410"/>
            <a:ext cx="8653671" cy="533179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Pseudo-code</a:t>
            </a:r>
            <a:endParaRPr/>
          </a:p>
        </p:txBody>
      </p:sp>
      <p:pic>
        <p:nvPicPr>
          <p:cNvPr id="639" name="Google Shape;639;p56"/>
          <p:cNvPicPr preferRelativeResize="0"/>
          <p:nvPr/>
        </p:nvPicPr>
        <p:blipFill rotWithShape="1">
          <a:blip r:embed="rId3">
            <a:alphaModFix/>
          </a:blip>
          <a:srcRect b="0" l="0" r="0" t="0"/>
          <a:stretch/>
        </p:blipFill>
        <p:spPr>
          <a:xfrm>
            <a:off x="3419058" y="1436838"/>
            <a:ext cx="8382000" cy="1608884"/>
          </a:xfrm>
          <a:prstGeom prst="rect">
            <a:avLst/>
          </a:prstGeom>
          <a:noFill/>
          <a:ln>
            <a:noFill/>
          </a:ln>
        </p:spPr>
      </p:pic>
      <p:pic>
        <p:nvPicPr>
          <p:cNvPr id="640" name="Google Shape;640;p56"/>
          <p:cNvPicPr preferRelativeResize="0"/>
          <p:nvPr/>
        </p:nvPicPr>
        <p:blipFill rotWithShape="1">
          <a:blip r:embed="rId4">
            <a:alphaModFix/>
          </a:blip>
          <a:srcRect b="0" l="0" r="0" t="0"/>
          <a:stretch/>
        </p:blipFill>
        <p:spPr>
          <a:xfrm>
            <a:off x="3419058" y="3102872"/>
            <a:ext cx="8439150" cy="2670607"/>
          </a:xfrm>
          <a:prstGeom prst="rect">
            <a:avLst/>
          </a:prstGeom>
          <a:noFill/>
          <a:ln>
            <a:noFill/>
          </a:ln>
        </p:spPr>
      </p:pic>
      <p:sp>
        <p:nvSpPr>
          <p:cNvPr id="641" name="Google Shape;641;p5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642" name="Google Shape;642;p56"/>
          <p:cNvSpPr txBox="1"/>
          <p:nvPr>
            <p:ph idx="11" type="ftr"/>
          </p:nvPr>
        </p:nvSpPr>
        <p:spPr>
          <a:xfrm>
            <a:off x="5329029" y="649287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7"/>
          <p:cNvSpPr txBox="1"/>
          <p:nvPr>
            <p:ph type="title"/>
          </p:nvPr>
        </p:nvSpPr>
        <p:spPr>
          <a:xfrm>
            <a:off x="3500846" y="273077"/>
            <a:ext cx="7852954" cy="47089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sz="3200">
                <a:solidFill>
                  <a:srgbClr val="FF0000"/>
                </a:solidFill>
              </a:rPr>
              <a:t>Depth Limited Search </a:t>
            </a:r>
            <a:endParaRPr/>
          </a:p>
        </p:txBody>
      </p:sp>
      <p:pic>
        <p:nvPicPr>
          <p:cNvPr id="648" name="Google Shape;648;p57"/>
          <p:cNvPicPr preferRelativeResize="0"/>
          <p:nvPr>
            <p:ph idx="1" type="body"/>
          </p:nvPr>
        </p:nvPicPr>
        <p:blipFill rotWithShape="1">
          <a:blip r:embed="rId3">
            <a:alphaModFix/>
          </a:blip>
          <a:srcRect b="0" l="0" r="0" t="0"/>
          <a:stretch/>
        </p:blipFill>
        <p:spPr>
          <a:xfrm>
            <a:off x="3328294" y="719091"/>
            <a:ext cx="8704218" cy="5773783"/>
          </a:xfrm>
          <a:prstGeom prst="rect">
            <a:avLst/>
          </a:prstGeom>
          <a:noFill/>
          <a:ln>
            <a:noFill/>
          </a:ln>
        </p:spPr>
      </p:pic>
      <p:sp>
        <p:nvSpPr>
          <p:cNvPr id="649" name="Google Shape;649;p5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650" name="Google Shape;650;p57"/>
          <p:cNvSpPr txBox="1"/>
          <p:nvPr>
            <p:ph idx="11" type="ftr"/>
          </p:nvPr>
        </p:nvSpPr>
        <p:spPr>
          <a:xfrm>
            <a:off x="5369923" y="647949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8"/>
          <p:cNvSpPr txBox="1"/>
          <p:nvPr>
            <p:ph type="title"/>
          </p:nvPr>
        </p:nvSpPr>
        <p:spPr>
          <a:xfrm>
            <a:off x="3644536" y="208370"/>
            <a:ext cx="7709263" cy="6422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Depth Limited Search </a:t>
            </a:r>
            <a:endParaRPr/>
          </a:p>
        </p:txBody>
      </p:sp>
      <p:sp>
        <p:nvSpPr>
          <p:cNvPr id="656" name="Google Shape;656;p5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657" name="Google Shape;657;p58"/>
          <p:cNvPicPr preferRelativeResize="0"/>
          <p:nvPr>
            <p:ph idx="1" type="body"/>
          </p:nvPr>
        </p:nvPicPr>
        <p:blipFill rotWithShape="1">
          <a:blip r:embed="rId3">
            <a:alphaModFix/>
          </a:blip>
          <a:srcRect b="0" l="0" r="0" t="0"/>
          <a:stretch/>
        </p:blipFill>
        <p:spPr>
          <a:xfrm>
            <a:off x="3331029" y="850605"/>
            <a:ext cx="8860971" cy="5434149"/>
          </a:xfrm>
          <a:prstGeom prst="rect">
            <a:avLst/>
          </a:prstGeom>
          <a:noFill/>
          <a:ln>
            <a:noFill/>
          </a:ln>
        </p:spPr>
      </p:pic>
      <p:sp>
        <p:nvSpPr>
          <p:cNvPr id="658" name="Google Shape;658;p58"/>
          <p:cNvSpPr txBox="1"/>
          <p:nvPr>
            <p:ph idx="11" type="ftr"/>
          </p:nvPr>
        </p:nvSpPr>
        <p:spPr>
          <a:xfrm>
            <a:off x="544176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9"/>
          <p:cNvSpPr txBox="1"/>
          <p:nvPr>
            <p:ph type="title"/>
          </p:nvPr>
        </p:nvSpPr>
        <p:spPr>
          <a:xfrm>
            <a:off x="3278777" y="235132"/>
            <a:ext cx="8048897" cy="7430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Depth Limited Search </a:t>
            </a:r>
            <a:endParaRPr/>
          </a:p>
        </p:txBody>
      </p:sp>
      <p:sp>
        <p:nvSpPr>
          <p:cNvPr id="664" name="Google Shape;664;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665" name="Google Shape;665;p5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666" name="Google Shape;666;p59"/>
          <p:cNvPicPr preferRelativeResize="0"/>
          <p:nvPr/>
        </p:nvPicPr>
        <p:blipFill rotWithShape="1">
          <a:blip r:embed="rId3">
            <a:alphaModFix/>
          </a:blip>
          <a:srcRect b="0" l="0" r="0" t="0"/>
          <a:stretch/>
        </p:blipFill>
        <p:spPr>
          <a:xfrm>
            <a:off x="3278777" y="978196"/>
            <a:ext cx="8595359" cy="5042263"/>
          </a:xfrm>
          <a:prstGeom prst="rect">
            <a:avLst/>
          </a:prstGeom>
          <a:noFill/>
          <a:ln>
            <a:noFill/>
          </a:ln>
        </p:spPr>
      </p:pic>
      <p:sp>
        <p:nvSpPr>
          <p:cNvPr id="667" name="Google Shape;667;p59"/>
          <p:cNvSpPr txBox="1"/>
          <p:nvPr>
            <p:ph idx="11" type="ftr"/>
          </p:nvPr>
        </p:nvSpPr>
        <p:spPr>
          <a:xfrm>
            <a:off x="5245825"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138" name="Google Shape;138;p6"/>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Breadth first search</a:t>
            </a:r>
            <a:endParaRPr/>
          </a:p>
        </p:txBody>
      </p:sp>
      <p:sp>
        <p:nvSpPr>
          <p:cNvPr id="139" name="Google Shape;139;p6"/>
          <p:cNvSpPr txBox="1"/>
          <p:nvPr>
            <p:ph idx="1" type="body"/>
          </p:nvPr>
        </p:nvSpPr>
        <p:spPr>
          <a:xfrm>
            <a:off x="3419059" y="967410"/>
            <a:ext cx="8653671" cy="53317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 basic technique of traversing a graph is breadth-first search or BFS. It first finds the shortest path always; however, this might also lead to using of more memory. The state space is shown in the form      of a tree in this type of search.</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One can obtain the solution by traversing through the tree. The nodes of the tree display the start value or starting state, various intermediate states and the final state.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Each node in the search tree is  developed breadth-wise at each level.</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40" name="Google Shape;1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0"/>
          <p:cNvSpPr txBox="1"/>
          <p:nvPr>
            <p:ph type="title"/>
          </p:nvPr>
        </p:nvSpPr>
        <p:spPr>
          <a:xfrm>
            <a:off x="3449505" y="199770"/>
            <a:ext cx="7043057" cy="5620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Depth Limited Search </a:t>
            </a:r>
            <a:endParaRPr/>
          </a:p>
        </p:txBody>
      </p:sp>
      <p:sp>
        <p:nvSpPr>
          <p:cNvPr id="673" name="Google Shape;673;p6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674" name="Google Shape;674;p60"/>
          <p:cNvPicPr preferRelativeResize="0"/>
          <p:nvPr/>
        </p:nvPicPr>
        <p:blipFill rotWithShape="1">
          <a:blip r:embed="rId3">
            <a:alphaModFix/>
          </a:blip>
          <a:srcRect b="0" l="0" r="0" t="0"/>
          <a:stretch/>
        </p:blipFill>
        <p:spPr>
          <a:xfrm>
            <a:off x="3324166" y="987198"/>
            <a:ext cx="8952411" cy="5275379"/>
          </a:xfrm>
          <a:prstGeom prst="rect">
            <a:avLst/>
          </a:prstGeom>
          <a:noFill/>
          <a:ln>
            <a:noFill/>
          </a:ln>
        </p:spPr>
      </p:pic>
      <p:sp>
        <p:nvSpPr>
          <p:cNvPr id="675" name="Google Shape;675;p60"/>
          <p:cNvSpPr txBox="1"/>
          <p:nvPr>
            <p:ph idx="11" type="ftr"/>
          </p:nvPr>
        </p:nvSpPr>
        <p:spPr>
          <a:xfrm>
            <a:off x="5123121" y="6475667"/>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681" name="Google Shape;681;p61"/>
          <p:cNvPicPr preferRelativeResize="0"/>
          <p:nvPr>
            <p:ph idx="1" type="body"/>
          </p:nvPr>
        </p:nvPicPr>
        <p:blipFill rotWithShape="1">
          <a:blip r:embed="rId3">
            <a:alphaModFix/>
          </a:blip>
          <a:srcRect b="0" l="0" r="0" t="0"/>
          <a:stretch/>
        </p:blipFill>
        <p:spPr>
          <a:xfrm>
            <a:off x="3326979" y="291844"/>
            <a:ext cx="8666547" cy="5779348"/>
          </a:xfrm>
          <a:prstGeom prst="rect">
            <a:avLst/>
          </a:prstGeom>
          <a:noFill/>
          <a:ln>
            <a:noFill/>
          </a:ln>
        </p:spPr>
      </p:pic>
      <p:sp>
        <p:nvSpPr>
          <p:cNvPr id="682" name="Google Shape;682;p61"/>
          <p:cNvSpPr txBox="1"/>
          <p:nvPr>
            <p:ph idx="11" type="ftr"/>
          </p:nvPr>
        </p:nvSpPr>
        <p:spPr>
          <a:xfrm>
            <a:off x="52017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2"/>
          <p:cNvSpPr txBox="1"/>
          <p:nvPr>
            <p:ph type="title"/>
          </p:nvPr>
        </p:nvSpPr>
        <p:spPr>
          <a:xfrm>
            <a:off x="3370217" y="352063"/>
            <a:ext cx="6990806" cy="53347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Depth Limited Search </a:t>
            </a:r>
            <a:endParaRPr/>
          </a:p>
        </p:txBody>
      </p:sp>
      <p:sp>
        <p:nvSpPr>
          <p:cNvPr id="688" name="Google Shape;688;p6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689" name="Google Shape;689;p62"/>
          <p:cNvPicPr preferRelativeResize="0"/>
          <p:nvPr/>
        </p:nvPicPr>
        <p:blipFill rotWithShape="1">
          <a:blip r:embed="rId3">
            <a:alphaModFix/>
          </a:blip>
          <a:srcRect b="0" l="0" r="0" t="0"/>
          <a:stretch/>
        </p:blipFill>
        <p:spPr>
          <a:xfrm>
            <a:off x="3370217" y="885540"/>
            <a:ext cx="8665839" cy="5368834"/>
          </a:xfrm>
          <a:prstGeom prst="rect">
            <a:avLst/>
          </a:prstGeom>
          <a:noFill/>
          <a:ln>
            <a:noFill/>
          </a:ln>
        </p:spPr>
      </p:pic>
      <p:sp>
        <p:nvSpPr>
          <p:cNvPr id="690" name="Google Shape;690;p62"/>
          <p:cNvSpPr txBox="1"/>
          <p:nvPr>
            <p:ph idx="11" type="ftr"/>
          </p:nvPr>
        </p:nvSpPr>
        <p:spPr>
          <a:xfrm>
            <a:off x="5645736" y="6505937"/>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3"/>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Iterative deeping DFs</a:t>
            </a:r>
            <a:endParaRPr/>
          </a:p>
        </p:txBody>
      </p:sp>
      <p:sp>
        <p:nvSpPr>
          <p:cNvPr id="696" name="Google Shape;696;p63"/>
          <p:cNvSpPr txBox="1"/>
          <p:nvPr>
            <p:ph idx="1" type="body"/>
          </p:nvPr>
        </p:nvSpPr>
        <p:spPr>
          <a:xfrm>
            <a:off x="3419059" y="967410"/>
            <a:ext cx="8653671" cy="53317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Iterative deepening search (or iterative deepening first search) is the general strategy. This is most often used in combination with DFS which finds the best depth limit. It is the depth limited search in iteration. It does this by gradually the limit from 0, then to 1 and then to 2 and so on. This happens when the depth limit reaches </a:t>
            </a:r>
            <a:r>
              <a:rPr i="1" lang="en-US" sz="2400">
                <a:latin typeface="Times New Roman"/>
                <a:ea typeface="Times New Roman"/>
                <a:cs typeface="Times New Roman"/>
                <a:sym typeface="Times New Roman"/>
              </a:rPr>
              <a:t>d </a:t>
            </a:r>
            <a:r>
              <a:rPr lang="en-US" sz="2400">
                <a:latin typeface="Times New Roman"/>
                <a:ea typeface="Times New Roman"/>
                <a:cs typeface="Times New Roman"/>
                <a:sym typeface="Times New Roman"/>
              </a:rPr>
              <a:t>that is the depth of the shallowest goal node.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Iterative deepening DFS combines the benefits of DFS and BFS. As compared to DFS, its memory requirements are modest </a:t>
            </a:r>
            <a:r>
              <a:rPr i="1" lang="en-US" sz="2400">
                <a:latin typeface="Times New Roman"/>
                <a:ea typeface="Times New Roman"/>
                <a:cs typeface="Times New Roman"/>
                <a:sym typeface="Times New Roman"/>
              </a:rPr>
              <a:t>O</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bd</a:t>
            </a:r>
            <a:r>
              <a:rPr lang="en-US" sz="24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iterative deepening DFS, the nodes on the bottom level (depth </a:t>
            </a:r>
            <a:r>
              <a:rPr i="1" lang="en-US" sz="2400">
                <a:latin typeface="Times New Roman"/>
                <a:ea typeface="Times New Roman"/>
                <a:cs typeface="Times New Roman"/>
                <a:sym typeface="Times New Roman"/>
              </a:rPr>
              <a:t>d</a:t>
            </a:r>
            <a:r>
              <a:rPr lang="en-US" sz="2400">
                <a:latin typeface="Times New Roman"/>
                <a:ea typeface="Times New Roman"/>
                <a:cs typeface="Times New Roman"/>
                <a:sym typeface="Times New Roman"/>
              </a:rPr>
              <a:t>) are generated once, the nodes on  the next level are generated twice and it continues up to the children of root which are generated </a:t>
            </a:r>
            <a:r>
              <a:rPr i="1" lang="en-US" sz="2400">
                <a:latin typeface="Times New Roman"/>
                <a:ea typeface="Times New Roman"/>
                <a:cs typeface="Times New Roman"/>
                <a:sym typeface="Times New Roman"/>
              </a:rPr>
              <a:t>d </a:t>
            </a:r>
            <a:r>
              <a:rPr lang="en-US" sz="2400">
                <a:latin typeface="Times New Roman"/>
                <a:ea typeface="Times New Roman"/>
                <a:cs typeface="Times New Roman"/>
                <a:sym typeface="Times New Roman"/>
              </a:rPr>
              <a:t>times. Therefore, the total number of nodes generated is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N(IDS) = </a:t>
            </a:r>
            <a:r>
              <a:rPr i="1" lang="en-US" sz="2400">
                <a:latin typeface="Times New Roman"/>
                <a:ea typeface="Times New Roman"/>
                <a:cs typeface="Times New Roman"/>
                <a:sym typeface="Times New Roman"/>
              </a:rPr>
              <a:t>d</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b</a:t>
            </a:r>
            <a:r>
              <a:rPr lang="en-US" sz="2400">
                <a:latin typeface="Times New Roman"/>
                <a:ea typeface="Times New Roman"/>
                <a:cs typeface="Times New Roman"/>
                <a:sym typeface="Times New Roman"/>
              </a:rPr>
              <a:t>) + (</a:t>
            </a:r>
            <a:r>
              <a:rPr i="1" lang="en-US" sz="2400">
                <a:latin typeface="Times New Roman"/>
                <a:ea typeface="Times New Roman"/>
                <a:cs typeface="Times New Roman"/>
                <a:sym typeface="Times New Roman"/>
              </a:rPr>
              <a:t>d </a:t>
            </a:r>
            <a:r>
              <a:rPr lang="en-US" sz="2400">
                <a:latin typeface="Times New Roman"/>
                <a:ea typeface="Times New Roman"/>
                <a:cs typeface="Times New Roman"/>
                <a:sym typeface="Times New Roman"/>
              </a:rPr>
              <a:t>– 1)</a:t>
            </a:r>
            <a:r>
              <a:rPr i="1" lang="en-US" sz="2400">
                <a:latin typeface="Times New Roman"/>
                <a:ea typeface="Times New Roman"/>
                <a:cs typeface="Times New Roman"/>
                <a:sym typeface="Times New Roman"/>
              </a:rPr>
              <a:t>b</a:t>
            </a:r>
            <a:r>
              <a:rPr lang="en-US" sz="2400">
                <a:latin typeface="Times New Roman"/>
                <a:ea typeface="Times New Roman"/>
                <a:cs typeface="Times New Roman"/>
                <a:sym typeface="Times New Roman"/>
              </a:rPr>
              <a:t>2 + … + (1)</a:t>
            </a:r>
            <a:r>
              <a:rPr i="1" lang="en-US" sz="2400">
                <a:latin typeface="Times New Roman"/>
                <a:ea typeface="Times New Roman"/>
                <a:cs typeface="Times New Roman"/>
                <a:sym typeface="Times New Roman"/>
              </a:rPr>
              <a:t>bd</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697" name="Google Shape;697;p6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698" name="Google Shape;698;p63"/>
          <p:cNvSpPr txBox="1"/>
          <p:nvPr>
            <p:ph idx="11" type="ftr"/>
          </p:nvPr>
        </p:nvSpPr>
        <p:spPr>
          <a:xfrm>
            <a:off x="5329029" y="6444438"/>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4"/>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Iterative deeping DFs</a:t>
            </a:r>
            <a:endParaRPr/>
          </a:p>
        </p:txBody>
      </p:sp>
      <p:sp>
        <p:nvSpPr>
          <p:cNvPr id="704" name="Google Shape;704;p64"/>
          <p:cNvSpPr txBox="1"/>
          <p:nvPr>
            <p:ph idx="1" type="body"/>
          </p:nvPr>
        </p:nvSpPr>
        <p:spPr>
          <a:xfrm>
            <a:off x="3419059" y="967410"/>
            <a:ext cx="8653671" cy="53317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This provides the time complexity of </a:t>
            </a:r>
            <a:r>
              <a:rPr i="1" lang="en-US" sz="2400">
                <a:latin typeface="Times New Roman"/>
                <a:ea typeface="Times New Roman"/>
                <a:cs typeface="Times New Roman"/>
                <a:sym typeface="Times New Roman"/>
              </a:rPr>
              <a:t>O</a:t>
            </a:r>
            <a:r>
              <a:rPr lang="en-US" sz="2400">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bd</a:t>
            </a:r>
            <a:r>
              <a:rPr lang="en-US" sz="2400">
                <a:latin typeface="Times New Roman"/>
                <a:ea typeface="Times New Roman"/>
                <a:cs typeface="Times New Roman"/>
                <a:sym typeface="Times New Roman"/>
              </a:rPr>
              <a:t>). This can be compared with the nodes generated by BFS:</a:t>
            </a:r>
            <a:endParaRPr/>
          </a:p>
          <a:p>
            <a:pPr indent="-228600" lvl="0" marL="228600" rtl="0" algn="l">
              <a:lnSpc>
                <a:spcPct val="90000"/>
              </a:lnSpc>
              <a:spcBef>
                <a:spcPts val="1000"/>
              </a:spcBef>
              <a:spcAft>
                <a:spcPts val="0"/>
              </a:spcAft>
              <a:buClr>
                <a:schemeClr val="dk1"/>
              </a:buClr>
              <a:buSzPts val="2400"/>
              <a:buChar char="•"/>
            </a:pPr>
            <a:r>
              <a:rPr i="1" lang="en-US" sz="2400">
                <a:latin typeface="Times New Roman"/>
                <a:ea typeface="Times New Roman"/>
                <a:cs typeface="Times New Roman"/>
                <a:sym typeface="Times New Roman"/>
              </a:rPr>
              <a:t>N</a:t>
            </a:r>
            <a:r>
              <a:rPr lang="en-US" sz="2400">
                <a:latin typeface="Times New Roman"/>
                <a:ea typeface="Times New Roman"/>
                <a:cs typeface="Times New Roman"/>
                <a:sym typeface="Times New Roman"/>
              </a:rPr>
              <a:t>(BFS) = </a:t>
            </a:r>
            <a:r>
              <a:rPr i="1" lang="en-US" sz="2400">
                <a:latin typeface="Times New Roman"/>
                <a:ea typeface="Times New Roman"/>
                <a:cs typeface="Times New Roman"/>
                <a:sym typeface="Times New Roman"/>
              </a:rPr>
              <a:t>b </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b</a:t>
            </a:r>
            <a:r>
              <a:rPr lang="en-US" sz="2400">
                <a:latin typeface="Times New Roman"/>
                <a:ea typeface="Times New Roman"/>
                <a:cs typeface="Times New Roman"/>
                <a:sym typeface="Times New Roman"/>
              </a:rPr>
              <a:t>2  + … + </a:t>
            </a:r>
            <a:r>
              <a:rPr i="1" lang="en-US" sz="2400">
                <a:latin typeface="Times New Roman"/>
                <a:ea typeface="Times New Roman"/>
                <a:cs typeface="Times New Roman"/>
                <a:sym typeface="Times New Roman"/>
              </a:rPr>
              <a:t>bd  </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bd </a:t>
            </a:r>
            <a:r>
              <a:rPr lang="en-US" sz="2400">
                <a:latin typeface="Times New Roman"/>
                <a:ea typeface="Times New Roman"/>
                <a:cs typeface="Times New Roman"/>
                <a:sym typeface="Times New Roman"/>
              </a:rPr>
              <a:t>+ 1  – </a:t>
            </a:r>
            <a:r>
              <a:rPr i="1" lang="en-US" sz="2400">
                <a:latin typeface="Times New Roman"/>
                <a:ea typeface="Times New Roman"/>
                <a:cs typeface="Times New Roman"/>
                <a:sym typeface="Times New Roman"/>
              </a:rPr>
              <a:t>b</a:t>
            </a:r>
            <a:r>
              <a:rPr lang="en-US" sz="24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Observe that BFS generates nodes at depth, </a:t>
            </a:r>
            <a:r>
              <a:rPr i="1" lang="en-US" sz="2400">
                <a:latin typeface="Times New Roman"/>
                <a:ea typeface="Times New Roman"/>
                <a:cs typeface="Times New Roman"/>
                <a:sym typeface="Times New Roman"/>
              </a:rPr>
              <a:t>d </a:t>
            </a:r>
            <a:r>
              <a:rPr lang="en-US" sz="2400">
                <a:latin typeface="Times New Roman"/>
                <a:ea typeface="Times New Roman"/>
                <a:cs typeface="Times New Roman"/>
                <a:sym typeface="Times New Roman"/>
              </a:rPr>
              <a:t>+ 1. Iterative deepening DFS does not. Hence, iterative deepening DFS is faster than the BFS in spite of repeated generation of states.</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ALGORITHM</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pic>
        <p:nvPicPr>
          <p:cNvPr id="705" name="Google Shape;705;p64"/>
          <p:cNvPicPr preferRelativeResize="0"/>
          <p:nvPr/>
        </p:nvPicPr>
        <p:blipFill rotWithShape="1">
          <a:blip r:embed="rId3">
            <a:alphaModFix/>
          </a:blip>
          <a:srcRect b="0" l="0" r="0" t="0"/>
          <a:stretch/>
        </p:blipFill>
        <p:spPr>
          <a:xfrm>
            <a:off x="3678865" y="3750366"/>
            <a:ext cx="7400261" cy="2548834"/>
          </a:xfrm>
          <a:prstGeom prst="rect">
            <a:avLst/>
          </a:prstGeom>
          <a:noFill/>
          <a:ln>
            <a:noFill/>
          </a:ln>
        </p:spPr>
      </p:pic>
      <p:sp>
        <p:nvSpPr>
          <p:cNvPr id="706" name="Google Shape;706;p6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707" name="Google Shape;707;p64"/>
          <p:cNvSpPr txBox="1"/>
          <p:nvPr>
            <p:ph idx="11" type="ftr"/>
          </p:nvPr>
        </p:nvSpPr>
        <p:spPr>
          <a:xfrm>
            <a:off x="5329028" y="649287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65"/>
          <p:cNvSpPr txBox="1"/>
          <p:nvPr>
            <p:ph type="title"/>
          </p:nvPr>
        </p:nvSpPr>
        <p:spPr>
          <a:xfrm>
            <a:off x="3370216" y="365125"/>
            <a:ext cx="798358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Iterative-deeping DFs</a:t>
            </a:r>
            <a:endParaRPr/>
          </a:p>
        </p:txBody>
      </p:sp>
      <p:sp>
        <p:nvSpPr>
          <p:cNvPr id="713" name="Google Shape;713;p6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714" name="Google Shape;714;p65"/>
          <p:cNvPicPr preferRelativeResize="0"/>
          <p:nvPr>
            <p:ph idx="1" type="body"/>
          </p:nvPr>
        </p:nvPicPr>
        <p:blipFill rotWithShape="1">
          <a:blip r:embed="rId3">
            <a:alphaModFix/>
          </a:blip>
          <a:srcRect b="0" l="0" r="0" t="0"/>
          <a:stretch/>
        </p:blipFill>
        <p:spPr>
          <a:xfrm>
            <a:off x="3427161" y="1468198"/>
            <a:ext cx="8076354" cy="4421936"/>
          </a:xfrm>
          <a:prstGeom prst="rect">
            <a:avLst/>
          </a:prstGeom>
          <a:noFill/>
          <a:ln>
            <a:noFill/>
          </a:ln>
        </p:spPr>
      </p:pic>
      <p:sp>
        <p:nvSpPr>
          <p:cNvPr id="715" name="Google Shape;715;p65"/>
          <p:cNvSpPr txBox="1"/>
          <p:nvPr>
            <p:ph idx="11" type="ftr"/>
          </p:nvPr>
        </p:nvSpPr>
        <p:spPr>
          <a:xfrm>
            <a:off x="530460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6"/>
          <p:cNvSpPr txBox="1"/>
          <p:nvPr>
            <p:ph type="title"/>
          </p:nvPr>
        </p:nvSpPr>
        <p:spPr>
          <a:xfrm>
            <a:off x="3370216" y="365126"/>
            <a:ext cx="7983583" cy="6929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B0F0"/>
              </a:buClr>
              <a:buSzPct val="100000"/>
              <a:buFont typeface="Times New Roman"/>
              <a:buNone/>
            </a:pPr>
            <a:r>
              <a:rPr b="1" lang="en-US">
                <a:solidFill>
                  <a:srgbClr val="00B0F0"/>
                </a:solidFill>
                <a:latin typeface="Times New Roman"/>
                <a:ea typeface="Times New Roman"/>
                <a:cs typeface="Times New Roman"/>
                <a:sym typeface="Times New Roman"/>
              </a:rPr>
              <a:t>Iterative-deeping DFs</a:t>
            </a:r>
            <a:endParaRPr/>
          </a:p>
        </p:txBody>
      </p:sp>
      <p:sp>
        <p:nvSpPr>
          <p:cNvPr id="721" name="Google Shape;721;p6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722" name="Google Shape;722;p66"/>
          <p:cNvPicPr preferRelativeResize="0"/>
          <p:nvPr/>
        </p:nvPicPr>
        <p:blipFill rotWithShape="1">
          <a:blip r:embed="rId3">
            <a:alphaModFix/>
          </a:blip>
          <a:srcRect b="0" l="0" r="0" t="0"/>
          <a:stretch/>
        </p:blipFill>
        <p:spPr>
          <a:xfrm>
            <a:off x="3370216" y="1058092"/>
            <a:ext cx="8665840" cy="5300178"/>
          </a:xfrm>
          <a:prstGeom prst="rect">
            <a:avLst/>
          </a:prstGeom>
          <a:noFill/>
          <a:ln>
            <a:noFill/>
          </a:ln>
        </p:spPr>
      </p:pic>
      <p:sp>
        <p:nvSpPr>
          <p:cNvPr id="723" name="Google Shape;723;p66"/>
          <p:cNvSpPr txBox="1"/>
          <p:nvPr>
            <p:ph idx="11" type="ftr"/>
          </p:nvPr>
        </p:nvSpPr>
        <p:spPr>
          <a:xfrm>
            <a:off x="530460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7"/>
          <p:cNvSpPr txBox="1"/>
          <p:nvPr>
            <p:ph type="title"/>
          </p:nvPr>
        </p:nvSpPr>
        <p:spPr>
          <a:xfrm>
            <a:off x="3370216" y="365126"/>
            <a:ext cx="7983583" cy="6929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B0F0"/>
              </a:buClr>
              <a:buSzPct val="100000"/>
              <a:buFont typeface="Times New Roman"/>
              <a:buNone/>
            </a:pPr>
            <a:r>
              <a:rPr b="1" lang="en-US">
                <a:solidFill>
                  <a:srgbClr val="00B0F0"/>
                </a:solidFill>
                <a:latin typeface="Times New Roman"/>
                <a:ea typeface="Times New Roman"/>
                <a:cs typeface="Times New Roman"/>
                <a:sym typeface="Times New Roman"/>
              </a:rPr>
              <a:t>Iterative-deeping DFs</a:t>
            </a:r>
            <a:endParaRPr/>
          </a:p>
        </p:txBody>
      </p:sp>
      <p:sp>
        <p:nvSpPr>
          <p:cNvPr id="729" name="Google Shape;729;p6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730" name="Google Shape;730;p67"/>
          <p:cNvPicPr preferRelativeResize="0"/>
          <p:nvPr/>
        </p:nvPicPr>
        <p:blipFill rotWithShape="1">
          <a:blip r:embed="rId3">
            <a:alphaModFix/>
          </a:blip>
          <a:srcRect b="0" l="0" r="0" t="0"/>
          <a:stretch/>
        </p:blipFill>
        <p:spPr>
          <a:xfrm>
            <a:off x="3370216" y="966044"/>
            <a:ext cx="8347165" cy="5277394"/>
          </a:xfrm>
          <a:prstGeom prst="rect">
            <a:avLst/>
          </a:prstGeom>
          <a:noFill/>
          <a:ln>
            <a:noFill/>
          </a:ln>
        </p:spPr>
      </p:pic>
      <p:sp>
        <p:nvSpPr>
          <p:cNvPr id="731" name="Google Shape;731;p67"/>
          <p:cNvSpPr txBox="1"/>
          <p:nvPr>
            <p:ph idx="11" type="ftr"/>
          </p:nvPr>
        </p:nvSpPr>
        <p:spPr>
          <a:xfrm>
            <a:off x="5304607" y="649287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68"/>
          <p:cNvSpPr txBox="1"/>
          <p:nvPr>
            <p:ph type="title"/>
          </p:nvPr>
        </p:nvSpPr>
        <p:spPr>
          <a:xfrm>
            <a:off x="3370216" y="365126"/>
            <a:ext cx="7983583" cy="6929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B0F0"/>
              </a:buClr>
              <a:buSzPct val="100000"/>
              <a:buFont typeface="Times New Roman"/>
              <a:buNone/>
            </a:pPr>
            <a:r>
              <a:rPr b="1" lang="en-US">
                <a:solidFill>
                  <a:srgbClr val="00B0F0"/>
                </a:solidFill>
                <a:latin typeface="Times New Roman"/>
                <a:ea typeface="Times New Roman"/>
                <a:cs typeface="Times New Roman"/>
                <a:sym typeface="Times New Roman"/>
              </a:rPr>
              <a:t>Iterative-deeping DFs</a:t>
            </a:r>
            <a:endParaRPr/>
          </a:p>
        </p:txBody>
      </p:sp>
      <p:sp>
        <p:nvSpPr>
          <p:cNvPr id="737" name="Google Shape;737;p6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738" name="Google Shape;738;p68"/>
          <p:cNvPicPr preferRelativeResize="0"/>
          <p:nvPr>
            <p:ph idx="1" type="body"/>
          </p:nvPr>
        </p:nvPicPr>
        <p:blipFill rotWithShape="1">
          <a:blip r:embed="rId3">
            <a:alphaModFix/>
          </a:blip>
          <a:srcRect b="0" l="0" r="0" t="0"/>
          <a:stretch/>
        </p:blipFill>
        <p:spPr>
          <a:xfrm>
            <a:off x="3370216" y="1058093"/>
            <a:ext cx="8485086" cy="5310810"/>
          </a:xfrm>
          <a:prstGeom prst="rect">
            <a:avLst/>
          </a:prstGeom>
          <a:noFill/>
          <a:ln>
            <a:noFill/>
          </a:ln>
        </p:spPr>
      </p:pic>
      <p:sp>
        <p:nvSpPr>
          <p:cNvPr id="739" name="Google Shape;739;p68"/>
          <p:cNvSpPr txBox="1"/>
          <p:nvPr>
            <p:ph idx="11" type="ftr"/>
          </p:nvPr>
        </p:nvSpPr>
        <p:spPr>
          <a:xfrm>
            <a:off x="530460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69"/>
          <p:cNvSpPr txBox="1"/>
          <p:nvPr>
            <p:ph type="title"/>
          </p:nvPr>
        </p:nvSpPr>
        <p:spPr>
          <a:xfrm>
            <a:off x="3370216" y="365126"/>
            <a:ext cx="7983583" cy="6929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B0F0"/>
              </a:buClr>
              <a:buSzPct val="100000"/>
              <a:buFont typeface="Times New Roman"/>
              <a:buNone/>
            </a:pPr>
            <a:r>
              <a:rPr b="1" lang="en-US">
                <a:solidFill>
                  <a:srgbClr val="00B0F0"/>
                </a:solidFill>
                <a:latin typeface="Times New Roman"/>
                <a:ea typeface="Times New Roman"/>
                <a:cs typeface="Times New Roman"/>
                <a:sym typeface="Times New Roman"/>
              </a:rPr>
              <a:t>Iterative-deeping DFs</a:t>
            </a:r>
            <a:endParaRPr/>
          </a:p>
        </p:txBody>
      </p:sp>
      <p:sp>
        <p:nvSpPr>
          <p:cNvPr id="745" name="Google Shape;745;p6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746" name="Google Shape;746;p69"/>
          <p:cNvPicPr preferRelativeResize="0"/>
          <p:nvPr/>
        </p:nvPicPr>
        <p:blipFill rotWithShape="1">
          <a:blip r:embed="rId3">
            <a:alphaModFix/>
          </a:blip>
          <a:srcRect b="0" l="0" r="0" t="0"/>
          <a:stretch/>
        </p:blipFill>
        <p:spPr>
          <a:xfrm>
            <a:off x="3370216" y="999944"/>
            <a:ext cx="8334102" cy="5337061"/>
          </a:xfrm>
          <a:prstGeom prst="rect">
            <a:avLst/>
          </a:prstGeom>
          <a:noFill/>
          <a:ln>
            <a:noFill/>
          </a:ln>
        </p:spPr>
      </p:pic>
      <p:sp>
        <p:nvSpPr>
          <p:cNvPr id="747" name="Google Shape;747;p69"/>
          <p:cNvSpPr txBox="1"/>
          <p:nvPr>
            <p:ph idx="11" type="ftr"/>
          </p:nvPr>
        </p:nvSpPr>
        <p:spPr>
          <a:xfrm>
            <a:off x="530460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70C0"/>
              </a:buClr>
              <a:buSzPct val="100000"/>
              <a:buFont typeface="Times New Roman"/>
              <a:buNone/>
            </a:pPr>
            <a:r>
              <a:rPr lang="en-US" sz="2400">
                <a:solidFill>
                  <a:srgbClr val="0070C0"/>
                </a:solidFill>
                <a:latin typeface="Times New Roman"/>
                <a:ea typeface="Times New Roman"/>
                <a:cs typeface="Times New Roman"/>
                <a:sym typeface="Times New Roman"/>
              </a:rPr>
              <a:t>Breadth first search </a:t>
            </a:r>
            <a:r>
              <a:rPr b="1" lang="en-US" sz="2400">
                <a:latin typeface="Times New Roman"/>
                <a:ea typeface="Times New Roman"/>
                <a:cs typeface="Times New Roman"/>
                <a:sym typeface="Times New Roman"/>
              </a:rPr>
              <a:t>ALGORITHM</a:t>
            </a:r>
            <a:br>
              <a:rPr b="1" lang="en-US" sz="2400">
                <a:latin typeface="Times New Roman"/>
                <a:ea typeface="Times New Roman"/>
                <a:cs typeface="Times New Roman"/>
                <a:sym typeface="Times New Roman"/>
              </a:rPr>
            </a:br>
            <a:endParaRPr sz="2400">
              <a:solidFill>
                <a:srgbClr val="0070C0"/>
              </a:solidFill>
              <a:latin typeface="Times New Roman"/>
              <a:ea typeface="Times New Roman"/>
              <a:cs typeface="Times New Roman"/>
              <a:sym typeface="Times New Roman"/>
            </a:endParaRPr>
          </a:p>
        </p:txBody>
      </p:sp>
      <p:sp>
        <p:nvSpPr>
          <p:cNvPr id="146" name="Google Shape;146;p7"/>
          <p:cNvSpPr txBox="1"/>
          <p:nvPr>
            <p:ph idx="1" type="body"/>
          </p:nvPr>
        </p:nvSpPr>
        <p:spPr>
          <a:xfrm>
            <a:off x="3419059" y="967410"/>
            <a:ext cx="8653671" cy="533179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Begin</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Initially, OPEN has the root node and CLOSE is EMPTY OPEN=[start]</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CLOSE=[ ]</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The loop is continued till OPEN list is not EMPTY While OPEN [] do</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Begin</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Remove the leftmost state from OPEN and let it be </a:t>
            </a:r>
            <a:r>
              <a:rPr i="1" lang="en-US" sz="2200">
                <a:latin typeface="Times New Roman"/>
                <a:ea typeface="Times New Roman"/>
                <a:cs typeface="Times New Roman"/>
                <a:sym typeface="Times New Roman"/>
              </a:rPr>
              <a:t>X</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If </a:t>
            </a:r>
            <a:r>
              <a:rPr i="1" lang="en-US" sz="2200">
                <a:latin typeface="Times New Roman"/>
                <a:ea typeface="Times New Roman"/>
                <a:cs typeface="Times New Roman"/>
                <a:sym typeface="Times New Roman"/>
              </a:rPr>
              <a:t>X </a:t>
            </a:r>
            <a:r>
              <a:rPr lang="en-US" sz="2200">
                <a:latin typeface="Times New Roman"/>
                <a:ea typeface="Times New Roman"/>
                <a:cs typeface="Times New Roman"/>
                <a:sym typeface="Times New Roman"/>
              </a:rPr>
              <a:t>is GOAL then Return SUCCESS Else</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Begin</a:t>
            </a:r>
            <a:endParaRPr/>
          </a:p>
          <a:p>
            <a:pPr indent="0" lvl="3" marL="1371600" rtl="0" algn="l">
              <a:lnSpc>
                <a:spcPct val="90000"/>
              </a:lnSpc>
              <a:spcBef>
                <a:spcPts val="500"/>
              </a:spcBef>
              <a:spcAft>
                <a:spcPts val="0"/>
              </a:spcAft>
              <a:buClr>
                <a:schemeClr val="dk1"/>
              </a:buClr>
              <a:buSzPts val="2200"/>
              <a:buNone/>
            </a:pPr>
            <a:r>
              <a:rPr lang="en-US" sz="2200">
                <a:latin typeface="Times New Roman"/>
                <a:ea typeface="Times New Roman"/>
                <a:cs typeface="Times New Roman"/>
                <a:sym typeface="Times New Roman"/>
              </a:rPr>
              <a:t>Generate children of </a:t>
            </a:r>
            <a:r>
              <a:rPr i="1" lang="en-US" sz="2200">
                <a:latin typeface="Times New Roman"/>
                <a:ea typeface="Times New Roman"/>
                <a:cs typeface="Times New Roman"/>
                <a:sym typeface="Times New Roman"/>
              </a:rPr>
              <a:t>x</a:t>
            </a:r>
            <a:endParaRPr sz="2200">
              <a:latin typeface="Times New Roman"/>
              <a:ea typeface="Times New Roman"/>
              <a:cs typeface="Times New Roman"/>
              <a:sym typeface="Times New Roman"/>
            </a:endParaRPr>
          </a:p>
          <a:p>
            <a:pPr indent="0" lvl="3" marL="1371600" rtl="0" algn="l">
              <a:lnSpc>
                <a:spcPct val="90000"/>
              </a:lnSpc>
              <a:spcBef>
                <a:spcPts val="500"/>
              </a:spcBef>
              <a:spcAft>
                <a:spcPts val="0"/>
              </a:spcAft>
              <a:buClr>
                <a:schemeClr val="dk1"/>
              </a:buClr>
              <a:buSzPts val="2200"/>
              <a:buNone/>
            </a:pPr>
            <a:r>
              <a:rPr lang="en-US" sz="2200">
                <a:latin typeface="Times New Roman"/>
                <a:ea typeface="Times New Roman"/>
                <a:cs typeface="Times New Roman"/>
                <a:sym typeface="Times New Roman"/>
              </a:rPr>
              <a:t>Substitute </a:t>
            </a:r>
            <a:r>
              <a:rPr i="1" lang="en-US" sz="2200">
                <a:latin typeface="Times New Roman"/>
                <a:ea typeface="Times New Roman"/>
                <a:cs typeface="Times New Roman"/>
                <a:sym typeface="Times New Roman"/>
              </a:rPr>
              <a:t>x </a:t>
            </a:r>
            <a:r>
              <a:rPr lang="en-US" sz="2200">
                <a:latin typeface="Times New Roman"/>
                <a:ea typeface="Times New Roman"/>
                <a:cs typeface="Times New Roman"/>
                <a:sym typeface="Times New Roman"/>
              </a:rPr>
              <a:t>on close.</a:t>
            </a:r>
            <a:endParaRPr/>
          </a:p>
          <a:p>
            <a:pPr indent="0" lvl="3" marL="1371600" rtl="0" algn="l">
              <a:lnSpc>
                <a:spcPct val="90000"/>
              </a:lnSpc>
              <a:spcBef>
                <a:spcPts val="500"/>
              </a:spcBef>
              <a:spcAft>
                <a:spcPts val="0"/>
              </a:spcAft>
              <a:buClr>
                <a:schemeClr val="dk1"/>
              </a:buClr>
              <a:buSzPts val="2200"/>
              <a:buNone/>
            </a:pPr>
            <a:r>
              <a:rPr lang="en-US" sz="2200">
                <a:latin typeface="Times New Roman"/>
                <a:ea typeface="Times New Roman"/>
                <a:cs typeface="Times New Roman"/>
                <a:sym typeface="Times New Roman"/>
              </a:rPr>
              <a:t>Discard the children of </a:t>
            </a:r>
            <a:r>
              <a:rPr i="1" lang="en-US" sz="2200">
                <a:latin typeface="Times New Roman"/>
                <a:ea typeface="Times New Roman"/>
                <a:cs typeface="Times New Roman"/>
                <a:sym typeface="Times New Roman"/>
              </a:rPr>
              <a:t>x </a:t>
            </a:r>
            <a:r>
              <a:rPr lang="en-US" sz="2200">
                <a:latin typeface="Times New Roman"/>
                <a:ea typeface="Times New Roman"/>
                <a:cs typeface="Times New Roman"/>
                <a:sym typeface="Times New Roman"/>
              </a:rPr>
              <a:t>if already on OPEN or CLOSE.</a:t>
            </a:r>
            <a:endParaRPr/>
          </a:p>
          <a:p>
            <a:pPr indent="0" lvl="3" marL="1371600" rtl="0" algn="l">
              <a:lnSpc>
                <a:spcPct val="90000"/>
              </a:lnSpc>
              <a:spcBef>
                <a:spcPts val="500"/>
              </a:spcBef>
              <a:spcAft>
                <a:spcPts val="0"/>
              </a:spcAft>
              <a:buClr>
                <a:schemeClr val="dk1"/>
              </a:buClr>
              <a:buSzPts val="2200"/>
              <a:buNone/>
            </a:pPr>
            <a:r>
              <a:rPr lang="en-US" sz="2200">
                <a:latin typeface="Times New Roman"/>
                <a:ea typeface="Times New Roman"/>
                <a:cs typeface="Times New Roman"/>
                <a:sym typeface="Times New Roman"/>
              </a:rPr>
              <a:t>Place the remaining children on the right side of the OPEN.</a:t>
            </a:r>
            <a:endParaRPr/>
          </a:p>
          <a:p>
            <a:pPr indent="0" lvl="0" marL="0" rtl="0" algn="l">
              <a:lnSpc>
                <a:spcPct val="90000"/>
              </a:lnSpc>
              <a:spcBef>
                <a:spcPts val="1000"/>
              </a:spcBef>
              <a:spcAft>
                <a:spcPts val="0"/>
              </a:spcAft>
              <a:buClr>
                <a:schemeClr val="dk1"/>
              </a:buClr>
              <a:buSzPts val="2200"/>
              <a:buNone/>
            </a:pPr>
            <a:r>
              <a:rPr i="1" lang="en-US" sz="2200">
                <a:latin typeface="Times New Roman"/>
                <a:ea typeface="Times New Roman"/>
                <a:cs typeface="Times New Roman"/>
                <a:sym typeface="Times New Roman"/>
              </a:rPr>
              <a:t>(For BFS, we place the children to the right side of OPEN End)</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End</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47" name="Google Shape;147;p7"/>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148" name="Google Shape;148;p7"/>
          <p:cNvSpPr txBox="1"/>
          <p:nvPr>
            <p:ph idx="11" type="ftr"/>
          </p:nvPr>
        </p:nvSpPr>
        <p:spPr>
          <a:xfrm>
            <a:off x="5329029" y="648792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0"/>
          <p:cNvSpPr txBox="1"/>
          <p:nvPr>
            <p:ph type="title"/>
          </p:nvPr>
        </p:nvSpPr>
        <p:spPr>
          <a:xfrm>
            <a:off x="3370216" y="365126"/>
            <a:ext cx="7983583" cy="6929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B0F0"/>
              </a:buClr>
              <a:buSzPct val="100000"/>
              <a:buFont typeface="Times New Roman"/>
              <a:buNone/>
            </a:pPr>
            <a:r>
              <a:rPr b="1" lang="en-US">
                <a:solidFill>
                  <a:srgbClr val="00B0F0"/>
                </a:solidFill>
                <a:latin typeface="Times New Roman"/>
                <a:ea typeface="Times New Roman"/>
                <a:cs typeface="Times New Roman"/>
                <a:sym typeface="Times New Roman"/>
              </a:rPr>
              <a:t>Iterative-deeping DFs</a:t>
            </a:r>
            <a:endParaRPr/>
          </a:p>
        </p:txBody>
      </p:sp>
      <p:sp>
        <p:nvSpPr>
          <p:cNvPr id="753" name="Google Shape;753;p7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754" name="Google Shape;754;p70"/>
          <p:cNvPicPr preferRelativeResize="0"/>
          <p:nvPr/>
        </p:nvPicPr>
        <p:blipFill rotWithShape="1">
          <a:blip r:embed="rId3">
            <a:alphaModFix/>
          </a:blip>
          <a:srcRect b="0" l="0" r="0" t="0"/>
          <a:stretch/>
        </p:blipFill>
        <p:spPr>
          <a:xfrm>
            <a:off x="3370216" y="1058092"/>
            <a:ext cx="8386354" cy="5016138"/>
          </a:xfrm>
          <a:prstGeom prst="rect">
            <a:avLst/>
          </a:prstGeom>
          <a:noFill/>
          <a:ln>
            <a:noFill/>
          </a:ln>
        </p:spPr>
      </p:pic>
      <p:sp>
        <p:nvSpPr>
          <p:cNvPr id="755" name="Google Shape;755;p70"/>
          <p:cNvSpPr txBox="1"/>
          <p:nvPr>
            <p:ph idx="11" type="ftr"/>
          </p:nvPr>
        </p:nvSpPr>
        <p:spPr>
          <a:xfrm>
            <a:off x="530460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71"/>
          <p:cNvSpPr txBox="1"/>
          <p:nvPr>
            <p:ph type="title"/>
          </p:nvPr>
        </p:nvSpPr>
        <p:spPr>
          <a:xfrm>
            <a:off x="3370216" y="365126"/>
            <a:ext cx="7983583" cy="6929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B0F0"/>
              </a:buClr>
              <a:buSzPct val="100000"/>
              <a:buFont typeface="Times New Roman"/>
              <a:buNone/>
            </a:pPr>
            <a:r>
              <a:rPr b="1" lang="en-US">
                <a:solidFill>
                  <a:srgbClr val="00B0F0"/>
                </a:solidFill>
                <a:latin typeface="Times New Roman"/>
                <a:ea typeface="Times New Roman"/>
                <a:cs typeface="Times New Roman"/>
                <a:sym typeface="Times New Roman"/>
              </a:rPr>
              <a:t>Iterative-deeping DFs</a:t>
            </a:r>
            <a:endParaRPr/>
          </a:p>
        </p:txBody>
      </p:sp>
      <p:sp>
        <p:nvSpPr>
          <p:cNvPr id="761" name="Google Shape;761;p7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762" name="Google Shape;762;p71"/>
          <p:cNvPicPr preferRelativeResize="0"/>
          <p:nvPr/>
        </p:nvPicPr>
        <p:blipFill rotWithShape="1">
          <a:blip r:embed="rId3">
            <a:alphaModFix/>
          </a:blip>
          <a:srcRect b="0" l="0" r="0" t="0"/>
          <a:stretch/>
        </p:blipFill>
        <p:spPr>
          <a:xfrm>
            <a:off x="3370216" y="1058091"/>
            <a:ext cx="8294914" cy="5161955"/>
          </a:xfrm>
          <a:prstGeom prst="rect">
            <a:avLst/>
          </a:prstGeom>
          <a:noFill/>
          <a:ln>
            <a:noFill/>
          </a:ln>
        </p:spPr>
      </p:pic>
      <p:sp>
        <p:nvSpPr>
          <p:cNvPr id="763" name="Google Shape;763;p71"/>
          <p:cNvSpPr txBox="1"/>
          <p:nvPr>
            <p:ph idx="11" type="ftr"/>
          </p:nvPr>
        </p:nvSpPr>
        <p:spPr>
          <a:xfrm>
            <a:off x="5304607" y="648616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2"/>
          <p:cNvSpPr txBox="1"/>
          <p:nvPr>
            <p:ph type="title"/>
          </p:nvPr>
        </p:nvSpPr>
        <p:spPr>
          <a:xfrm>
            <a:off x="3370216" y="365126"/>
            <a:ext cx="7983583" cy="6929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B0F0"/>
              </a:buClr>
              <a:buSzPct val="100000"/>
              <a:buFont typeface="Times New Roman"/>
              <a:buNone/>
            </a:pPr>
            <a:r>
              <a:rPr b="1" lang="en-US">
                <a:solidFill>
                  <a:srgbClr val="00B0F0"/>
                </a:solidFill>
                <a:latin typeface="Times New Roman"/>
                <a:ea typeface="Times New Roman"/>
                <a:cs typeface="Times New Roman"/>
                <a:sym typeface="Times New Roman"/>
              </a:rPr>
              <a:t>Iterative-deeping DFs</a:t>
            </a:r>
            <a:endParaRPr/>
          </a:p>
        </p:txBody>
      </p:sp>
      <p:sp>
        <p:nvSpPr>
          <p:cNvPr id="769" name="Google Shape;769;p7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pic>
        <p:nvPicPr>
          <p:cNvPr id="770" name="Google Shape;770;p72"/>
          <p:cNvPicPr preferRelativeResize="0"/>
          <p:nvPr>
            <p:ph idx="1" type="body"/>
          </p:nvPr>
        </p:nvPicPr>
        <p:blipFill rotWithShape="1">
          <a:blip r:embed="rId3">
            <a:alphaModFix/>
          </a:blip>
          <a:srcRect b="0" l="0" r="0" t="0"/>
          <a:stretch/>
        </p:blipFill>
        <p:spPr>
          <a:xfrm>
            <a:off x="3370216" y="1058092"/>
            <a:ext cx="8559514" cy="5140689"/>
          </a:xfrm>
          <a:prstGeom prst="rect">
            <a:avLst/>
          </a:prstGeom>
          <a:noFill/>
          <a:ln>
            <a:noFill/>
          </a:ln>
        </p:spPr>
      </p:pic>
      <p:sp>
        <p:nvSpPr>
          <p:cNvPr id="771" name="Google Shape;771;p72"/>
          <p:cNvSpPr txBox="1"/>
          <p:nvPr>
            <p:ph idx="11" type="ftr"/>
          </p:nvPr>
        </p:nvSpPr>
        <p:spPr>
          <a:xfrm>
            <a:off x="530460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73"/>
          <p:cNvSpPr txBox="1"/>
          <p:nvPr>
            <p:ph type="title"/>
          </p:nvPr>
        </p:nvSpPr>
        <p:spPr>
          <a:xfrm>
            <a:off x="4467496" y="365125"/>
            <a:ext cx="688630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Bidirectional Search</a:t>
            </a:r>
            <a:endParaRPr/>
          </a:p>
        </p:txBody>
      </p:sp>
      <p:sp>
        <p:nvSpPr>
          <p:cNvPr id="777" name="Google Shape;777;p73"/>
          <p:cNvSpPr txBox="1"/>
          <p:nvPr>
            <p:ph idx="1" type="body"/>
          </p:nvPr>
        </p:nvSpPr>
        <p:spPr>
          <a:xfrm>
            <a:off x="3383280" y="1825625"/>
            <a:ext cx="853004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Search forward from the start state and backward from the goal state simultaneously and stop when the two searches meet in the middle.</a:t>
            </a:r>
            <a:endParaRPr/>
          </a:p>
          <a:p>
            <a:pPr indent="-228600" lvl="0" marL="228600" rtl="0" algn="l">
              <a:lnSpc>
                <a:spcPct val="90000"/>
              </a:lnSpc>
              <a:spcBef>
                <a:spcPts val="1000"/>
              </a:spcBef>
              <a:spcAft>
                <a:spcPts val="0"/>
              </a:spcAft>
              <a:buClr>
                <a:schemeClr val="dk1"/>
              </a:buClr>
              <a:buSzPts val="2800"/>
              <a:buChar char="•"/>
            </a:pPr>
            <a:r>
              <a:rPr lang="en-US"/>
              <a:t>If branching factor=b, and solution at depth d, then O(2b</a:t>
            </a:r>
            <a:r>
              <a:rPr baseline="30000" lang="en-US"/>
              <a:t>d/2</a:t>
            </a:r>
            <a:r>
              <a:rPr lang="en-US"/>
              <a:t>) steps.</a:t>
            </a:r>
            <a:endParaRPr/>
          </a:p>
          <a:p>
            <a:pPr indent="-228600" lvl="0" marL="228600" rtl="0" algn="l">
              <a:lnSpc>
                <a:spcPct val="90000"/>
              </a:lnSpc>
              <a:spcBef>
                <a:spcPts val="1000"/>
              </a:spcBef>
              <a:spcAft>
                <a:spcPts val="0"/>
              </a:spcAft>
              <a:buClr>
                <a:schemeClr val="dk1"/>
              </a:buClr>
              <a:buSzPts val="2800"/>
              <a:buChar char="•"/>
            </a:pPr>
            <a:r>
              <a:rPr lang="en-US"/>
              <a:t>B=10, d=6 then BFS needs 1,111,111 nodes and bidirectional needs only 2,222.</a:t>
            </a:r>
            <a:endParaRPr/>
          </a:p>
        </p:txBody>
      </p:sp>
      <p:sp>
        <p:nvSpPr>
          <p:cNvPr id="778" name="Google Shape;778;p7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779" name="Google Shape;77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4"/>
          <p:cNvSpPr txBox="1"/>
          <p:nvPr>
            <p:ph type="title"/>
          </p:nvPr>
        </p:nvSpPr>
        <p:spPr>
          <a:xfrm>
            <a:off x="3620588" y="1822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r>
              <a:rPr b="1" lang="en-US" sz="4000">
                <a:solidFill>
                  <a:schemeClr val="accent2"/>
                </a:solidFill>
                <a:latin typeface="Comic Sans MS"/>
                <a:ea typeface="Comic Sans MS"/>
                <a:cs typeface="Comic Sans MS"/>
                <a:sym typeface="Comic Sans MS"/>
              </a:rPr>
              <a:t>Bidirectional Strategy</a:t>
            </a:r>
            <a:endParaRPr/>
          </a:p>
        </p:txBody>
      </p:sp>
      <p:sp>
        <p:nvSpPr>
          <p:cNvPr id="785" name="Google Shape;785;p74"/>
          <p:cNvSpPr txBox="1"/>
          <p:nvPr/>
        </p:nvSpPr>
        <p:spPr>
          <a:xfrm>
            <a:off x="4652681" y="1460500"/>
            <a:ext cx="75393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2 fringe queues: FRINGE1 and FRINGE2</a:t>
            </a:r>
            <a:endParaRPr/>
          </a:p>
        </p:txBody>
      </p:sp>
      <p:sp>
        <p:nvSpPr>
          <p:cNvPr id="786" name="Google Shape;786;p74"/>
          <p:cNvSpPr txBox="1"/>
          <p:nvPr/>
        </p:nvSpPr>
        <p:spPr>
          <a:xfrm>
            <a:off x="4114799" y="4648201"/>
            <a:ext cx="781274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Time and space complexity is</a:t>
            </a:r>
            <a:r>
              <a:rPr lang="en-US" sz="2000">
                <a:solidFill>
                  <a:schemeClr val="dk1"/>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O(b</a:t>
            </a:r>
            <a:r>
              <a:rPr baseline="30000" lang="en-US" sz="2400">
                <a:solidFill>
                  <a:schemeClr val="dk1"/>
                </a:solidFill>
                <a:latin typeface="Comic Sans MS"/>
                <a:ea typeface="Comic Sans MS"/>
                <a:cs typeface="Comic Sans MS"/>
                <a:sym typeface="Comic Sans MS"/>
              </a:rPr>
              <a:t>d/2</a:t>
            </a:r>
            <a:r>
              <a:rPr lang="en-US" sz="2400">
                <a:solidFill>
                  <a:schemeClr val="dk1"/>
                </a:solidFill>
                <a:latin typeface="Comic Sans MS"/>
                <a:ea typeface="Comic Sans MS"/>
                <a:cs typeface="Comic Sans MS"/>
                <a:sym typeface="Comic Sans MS"/>
              </a:rPr>
              <a:t>) &lt;&lt; O(b</a:t>
            </a:r>
            <a:r>
              <a:rPr baseline="30000" lang="en-US" sz="2400">
                <a:solidFill>
                  <a:schemeClr val="dk1"/>
                </a:solidFill>
                <a:latin typeface="Comic Sans MS"/>
                <a:ea typeface="Comic Sans MS"/>
                <a:cs typeface="Comic Sans MS"/>
                <a:sym typeface="Comic Sans MS"/>
              </a:rPr>
              <a:t>d</a:t>
            </a:r>
            <a:r>
              <a:rPr lang="en-US" sz="2400">
                <a:solidFill>
                  <a:schemeClr val="dk1"/>
                </a:solidFill>
                <a:latin typeface="Comic Sans MS"/>
                <a:ea typeface="Comic Sans MS"/>
                <a:cs typeface="Comic Sans MS"/>
                <a:sym typeface="Comic Sans MS"/>
              </a:rPr>
              <a:t>) </a:t>
            </a:r>
            <a:br>
              <a:rPr lang="en-US" sz="2400">
                <a:solidFill>
                  <a:schemeClr val="dk1"/>
                </a:solidFill>
                <a:latin typeface="Comic Sans MS"/>
                <a:ea typeface="Comic Sans MS"/>
                <a:cs typeface="Comic Sans MS"/>
                <a:sym typeface="Comic Sans MS"/>
              </a:rPr>
            </a:br>
            <a:r>
              <a:rPr lang="en-US" sz="2400">
                <a:solidFill>
                  <a:schemeClr val="dk1"/>
                </a:solidFill>
                <a:latin typeface="Comic Sans MS"/>
                <a:ea typeface="Comic Sans MS"/>
                <a:cs typeface="Comic Sans MS"/>
                <a:sym typeface="Comic Sans MS"/>
              </a:rPr>
              <a:t>if both trees have the same branching factor b</a:t>
            </a:r>
            <a:endParaRPr/>
          </a:p>
        </p:txBody>
      </p:sp>
      <p:sp>
        <p:nvSpPr>
          <p:cNvPr id="787" name="Google Shape;787;p74"/>
          <p:cNvSpPr txBox="1"/>
          <p:nvPr/>
        </p:nvSpPr>
        <p:spPr>
          <a:xfrm>
            <a:off x="3429000" y="5562601"/>
            <a:ext cx="856577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5F5F5F"/>
                </a:solidFill>
                <a:latin typeface="Comic Sans MS"/>
                <a:ea typeface="Comic Sans MS"/>
                <a:cs typeface="Comic Sans MS"/>
                <a:sym typeface="Comic Sans MS"/>
              </a:rPr>
              <a:t>Question: What happens if the branching factor </a:t>
            </a:r>
            <a:br>
              <a:rPr lang="en-US" sz="2400">
                <a:solidFill>
                  <a:srgbClr val="5F5F5F"/>
                </a:solidFill>
                <a:latin typeface="Comic Sans MS"/>
                <a:ea typeface="Comic Sans MS"/>
                <a:cs typeface="Comic Sans MS"/>
                <a:sym typeface="Comic Sans MS"/>
              </a:rPr>
            </a:br>
            <a:r>
              <a:rPr lang="en-US" sz="2400">
                <a:solidFill>
                  <a:srgbClr val="5F5F5F"/>
                </a:solidFill>
                <a:latin typeface="Comic Sans MS"/>
                <a:ea typeface="Comic Sans MS"/>
                <a:cs typeface="Comic Sans MS"/>
                <a:sym typeface="Comic Sans MS"/>
              </a:rPr>
              <a:t>is different in each direction?</a:t>
            </a:r>
            <a:endParaRPr/>
          </a:p>
        </p:txBody>
      </p:sp>
      <p:pic>
        <p:nvPicPr>
          <p:cNvPr id="788" name="Google Shape;788;p74"/>
          <p:cNvPicPr preferRelativeResize="0"/>
          <p:nvPr/>
        </p:nvPicPr>
        <p:blipFill rotWithShape="1">
          <a:blip r:embed="rId3">
            <a:alphaModFix/>
          </a:blip>
          <a:srcRect b="0" l="0" r="0" t="0"/>
          <a:stretch/>
        </p:blipFill>
        <p:spPr>
          <a:xfrm>
            <a:off x="3213848" y="2355476"/>
            <a:ext cx="8619564" cy="2324099"/>
          </a:xfrm>
          <a:prstGeom prst="rect">
            <a:avLst/>
          </a:prstGeom>
          <a:noFill/>
          <a:ln>
            <a:noFill/>
          </a:ln>
        </p:spPr>
      </p:pic>
      <p:sp>
        <p:nvSpPr>
          <p:cNvPr id="789" name="Google Shape;789;p7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790" name="Google Shape;790;p74"/>
          <p:cNvSpPr txBox="1"/>
          <p:nvPr>
            <p:ph idx="11" type="ftr"/>
          </p:nvPr>
        </p:nvSpPr>
        <p:spPr>
          <a:xfrm>
            <a:off x="5261472" y="649319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pic>
        <p:nvPicPr>
          <p:cNvPr id="795" name="Google Shape;795;p75"/>
          <p:cNvPicPr preferRelativeResize="0"/>
          <p:nvPr/>
        </p:nvPicPr>
        <p:blipFill rotWithShape="1">
          <a:blip r:embed="rId3">
            <a:alphaModFix/>
          </a:blip>
          <a:srcRect b="0" l="0" r="0" t="0"/>
          <a:stretch/>
        </p:blipFill>
        <p:spPr>
          <a:xfrm>
            <a:off x="3657599" y="438971"/>
            <a:ext cx="7836195" cy="5462099"/>
          </a:xfrm>
          <a:prstGeom prst="rect">
            <a:avLst/>
          </a:prstGeom>
          <a:noFill/>
          <a:ln>
            <a:noFill/>
          </a:ln>
        </p:spPr>
      </p:pic>
      <p:sp>
        <p:nvSpPr>
          <p:cNvPr id="796" name="Google Shape;796;p7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797" name="Google Shape;797;p75"/>
          <p:cNvSpPr txBox="1"/>
          <p:nvPr>
            <p:ph idx="11" type="ftr"/>
          </p:nvPr>
        </p:nvSpPr>
        <p:spPr>
          <a:xfrm>
            <a:off x="5518296" y="6490421"/>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pic>
        <p:nvPicPr>
          <p:cNvPr id="802" name="Google Shape;802;p76"/>
          <p:cNvPicPr preferRelativeResize="0"/>
          <p:nvPr/>
        </p:nvPicPr>
        <p:blipFill rotWithShape="1">
          <a:blip r:embed="rId3">
            <a:alphaModFix/>
          </a:blip>
          <a:srcRect b="0" l="0" r="0" t="0"/>
          <a:stretch/>
        </p:blipFill>
        <p:spPr>
          <a:xfrm>
            <a:off x="3583172" y="687640"/>
            <a:ext cx="7921256" cy="5181532"/>
          </a:xfrm>
          <a:prstGeom prst="rect">
            <a:avLst/>
          </a:prstGeom>
          <a:noFill/>
          <a:ln>
            <a:noFill/>
          </a:ln>
        </p:spPr>
      </p:pic>
      <p:sp>
        <p:nvSpPr>
          <p:cNvPr id="803" name="Google Shape;803;p7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4.9 Comparison of uninformed search</a:t>
            </a:r>
            <a:endParaRPr/>
          </a:p>
        </p:txBody>
      </p:sp>
      <p:sp>
        <p:nvSpPr>
          <p:cNvPr id="804" name="Google Shape;804;p76"/>
          <p:cNvSpPr txBox="1"/>
          <p:nvPr>
            <p:ph idx="11" type="ftr"/>
          </p:nvPr>
        </p:nvSpPr>
        <p:spPr>
          <a:xfrm>
            <a:off x="5608673"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77"/>
          <p:cNvSpPr txBox="1"/>
          <p:nvPr>
            <p:ph type="title"/>
          </p:nvPr>
        </p:nvSpPr>
        <p:spPr>
          <a:xfrm>
            <a:off x="3419060" y="172278"/>
            <a:ext cx="7934739" cy="63610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70C0"/>
              </a:buClr>
              <a:buSzPct val="100000"/>
              <a:buFont typeface="Times New Roman"/>
              <a:buNone/>
            </a:pPr>
            <a:br>
              <a:rPr lang="en-US" sz="2700">
                <a:solidFill>
                  <a:srgbClr val="0070C0"/>
                </a:solidFill>
                <a:latin typeface="Times New Roman"/>
                <a:ea typeface="Times New Roman"/>
                <a:cs typeface="Times New Roman"/>
                <a:sym typeface="Times New Roman"/>
              </a:rPr>
            </a:br>
            <a:r>
              <a:rPr lang="en-US" sz="2700">
                <a:solidFill>
                  <a:srgbClr val="0070C0"/>
                </a:solidFill>
                <a:latin typeface="Times New Roman"/>
                <a:ea typeface="Times New Roman"/>
                <a:cs typeface="Times New Roman"/>
                <a:sym typeface="Times New Roman"/>
              </a:rPr>
              <a:t>Comparison of ununiformed search</a:t>
            </a:r>
            <a:br>
              <a:rPr lang="en-US"/>
            </a:br>
            <a:endParaRPr sz="2400">
              <a:solidFill>
                <a:srgbClr val="0070C0"/>
              </a:solidFill>
              <a:latin typeface="Times New Roman"/>
              <a:ea typeface="Times New Roman"/>
              <a:cs typeface="Times New Roman"/>
              <a:sym typeface="Times New Roman"/>
            </a:endParaRPr>
          </a:p>
        </p:txBody>
      </p:sp>
      <p:pic>
        <p:nvPicPr>
          <p:cNvPr id="810" name="Google Shape;810;p77"/>
          <p:cNvPicPr preferRelativeResize="0"/>
          <p:nvPr>
            <p:ph idx="1" type="body"/>
          </p:nvPr>
        </p:nvPicPr>
        <p:blipFill rotWithShape="1">
          <a:blip r:embed="rId3">
            <a:alphaModFix/>
          </a:blip>
          <a:srcRect b="0" l="0" r="0" t="0"/>
          <a:stretch/>
        </p:blipFill>
        <p:spPr>
          <a:xfrm>
            <a:off x="3504120" y="727627"/>
            <a:ext cx="8553450" cy="2247900"/>
          </a:xfrm>
          <a:prstGeom prst="rect">
            <a:avLst/>
          </a:prstGeom>
          <a:noFill/>
          <a:ln>
            <a:noFill/>
          </a:ln>
        </p:spPr>
      </p:pic>
      <p:sp>
        <p:nvSpPr>
          <p:cNvPr id="811" name="Google Shape;811;p77"/>
          <p:cNvSpPr/>
          <p:nvPr/>
        </p:nvSpPr>
        <p:spPr>
          <a:xfrm>
            <a:off x="3220500" y="3035838"/>
            <a:ext cx="8553449" cy="3457037"/>
          </a:xfrm>
          <a:prstGeom prst="rect">
            <a:avLst/>
          </a:prstGeom>
          <a:noFill/>
          <a:ln>
            <a:noFill/>
          </a:ln>
        </p:spPr>
        <p:txBody>
          <a:bodyPr anchorCtr="0" anchor="t" bIns="45700" lIns="91425" spcFirstLastPara="1" rIns="91425" wrap="square" tIns="45700">
            <a:spAutoFit/>
          </a:bodyPr>
          <a:lstStyle/>
          <a:p>
            <a:pPr indent="0" lvl="0" marL="487680" marR="0" rtl="0" algn="l">
              <a:lnSpc>
                <a:spcPct val="59791"/>
              </a:lnSpc>
              <a:spcBef>
                <a:spcPts val="0"/>
              </a:spcBef>
              <a:spcAft>
                <a:spcPts val="0"/>
              </a:spcAft>
              <a:buNone/>
            </a:pPr>
            <a:r>
              <a:rPr lang="en-US" sz="2400">
                <a:solidFill>
                  <a:srgbClr val="231F20"/>
                </a:solidFill>
                <a:latin typeface="Times New Roman"/>
                <a:ea typeface="Times New Roman"/>
                <a:cs typeface="Times New Roman"/>
                <a:sym typeface="Times New Roman"/>
              </a:rPr>
              <a:t>Here, in the table,</a:t>
            </a:r>
            <a:endParaRPr sz="2400">
              <a:solidFill>
                <a:schemeClr val="dk1"/>
              </a:solidFill>
              <a:latin typeface="Times New Roman"/>
              <a:ea typeface="Times New Roman"/>
              <a:cs typeface="Times New Roman"/>
              <a:sym typeface="Times New Roman"/>
            </a:endParaRPr>
          </a:p>
          <a:p>
            <a:pPr indent="0" lvl="0" marL="569595" marR="0" rtl="0" algn="l">
              <a:lnSpc>
                <a:spcPct val="54166"/>
              </a:lnSpc>
              <a:spcBef>
                <a:spcPts val="0"/>
              </a:spcBef>
              <a:spcAft>
                <a:spcPts val="0"/>
              </a:spcAft>
              <a:buNone/>
            </a:pPr>
            <a:r>
              <a:t/>
            </a:r>
            <a:endParaRPr i="1" sz="2400">
              <a:solidFill>
                <a:srgbClr val="231F20"/>
              </a:solidFill>
              <a:latin typeface="Times New Roman"/>
              <a:ea typeface="Times New Roman"/>
              <a:cs typeface="Times New Roman"/>
              <a:sym typeface="Times New Roman"/>
            </a:endParaRPr>
          </a:p>
          <a:p>
            <a:pPr indent="0" lvl="0" marL="569595" marR="0" rtl="0" algn="l">
              <a:lnSpc>
                <a:spcPct val="54166"/>
              </a:lnSpc>
              <a:spcBef>
                <a:spcPts val="0"/>
              </a:spcBef>
              <a:spcAft>
                <a:spcPts val="0"/>
              </a:spcAft>
              <a:buNone/>
            </a:pPr>
            <a:r>
              <a:rPr i="1" lang="en-US" sz="2400">
                <a:solidFill>
                  <a:srgbClr val="231F20"/>
                </a:solidFill>
                <a:latin typeface="Times New Roman"/>
                <a:ea typeface="Times New Roman"/>
                <a:cs typeface="Times New Roman"/>
                <a:sym typeface="Times New Roman"/>
              </a:rPr>
              <a:t>b </a:t>
            </a:r>
            <a:r>
              <a:rPr lang="en-US" sz="2400">
                <a:solidFill>
                  <a:srgbClr val="231F20"/>
                </a:solidFill>
                <a:latin typeface="Times New Roman"/>
                <a:ea typeface="Times New Roman"/>
                <a:cs typeface="Times New Roman"/>
                <a:sym typeface="Times New Roman"/>
              </a:rPr>
              <a:t>– Branching factor of each node (how many branches are </a:t>
            </a:r>
            <a:endParaRPr/>
          </a:p>
          <a:p>
            <a:pPr indent="0" lvl="0" marL="569595" marR="0" rtl="0" algn="l">
              <a:lnSpc>
                <a:spcPct val="54166"/>
              </a:lnSpc>
              <a:spcBef>
                <a:spcPts val="0"/>
              </a:spcBef>
              <a:spcAft>
                <a:spcPts val="0"/>
              </a:spcAft>
              <a:buNone/>
            </a:pPr>
            <a:r>
              <a:t/>
            </a:r>
            <a:endParaRPr sz="2400">
              <a:solidFill>
                <a:srgbClr val="231F20"/>
              </a:solidFill>
              <a:latin typeface="Times New Roman"/>
              <a:ea typeface="Times New Roman"/>
              <a:cs typeface="Times New Roman"/>
              <a:sym typeface="Times New Roman"/>
            </a:endParaRPr>
          </a:p>
          <a:p>
            <a:pPr indent="0" lvl="0" marL="569595" marR="0" rtl="0" algn="l">
              <a:lnSpc>
                <a:spcPct val="54166"/>
              </a:lnSpc>
              <a:spcBef>
                <a:spcPts val="0"/>
              </a:spcBef>
              <a:spcAft>
                <a:spcPts val="0"/>
              </a:spcAft>
              <a:buNone/>
            </a:pPr>
            <a:r>
              <a:rPr lang="en-US" sz="2400">
                <a:solidFill>
                  <a:srgbClr val="231F20"/>
                </a:solidFill>
                <a:latin typeface="Times New Roman"/>
                <a:ea typeface="Times New Roman"/>
                <a:cs typeface="Times New Roman"/>
                <a:sym typeface="Times New Roman"/>
              </a:rPr>
              <a:t>created from each node of the search tree).</a:t>
            </a:r>
            <a:endParaRPr sz="2400">
              <a:solidFill>
                <a:schemeClr val="dk1"/>
              </a:solidFill>
              <a:latin typeface="Times New Roman"/>
              <a:ea typeface="Times New Roman"/>
              <a:cs typeface="Times New Roman"/>
              <a:sym typeface="Times New Roman"/>
            </a:endParaRPr>
          </a:p>
          <a:p>
            <a:pPr indent="-196850" lvl="0" marL="766445" marR="80010" rtl="0" algn="l">
              <a:spcBef>
                <a:spcPts val="55"/>
              </a:spcBef>
              <a:spcAft>
                <a:spcPts val="0"/>
              </a:spcAft>
              <a:buNone/>
            </a:pPr>
            <a:r>
              <a:rPr i="1" lang="en-US" sz="2400">
                <a:solidFill>
                  <a:srgbClr val="231F20"/>
                </a:solidFill>
                <a:latin typeface="Times New Roman"/>
                <a:ea typeface="Times New Roman"/>
                <a:cs typeface="Times New Roman"/>
                <a:sym typeface="Times New Roman"/>
              </a:rPr>
              <a:t>d </a:t>
            </a:r>
            <a:r>
              <a:rPr lang="en-US" sz="2400">
                <a:solidFill>
                  <a:srgbClr val="231F20"/>
                </a:solidFill>
                <a:latin typeface="Times New Roman"/>
                <a:ea typeface="Times New Roman"/>
                <a:cs typeface="Times New Roman"/>
                <a:sym typeface="Times New Roman"/>
              </a:rPr>
              <a:t>– Depth of the shallowest solution (the depth of the place where the GOAL node is located form the root node).</a:t>
            </a:r>
            <a:endParaRPr sz="2400">
              <a:solidFill>
                <a:schemeClr val="dk1"/>
              </a:solidFill>
              <a:latin typeface="Times New Roman"/>
              <a:ea typeface="Times New Roman"/>
              <a:cs typeface="Times New Roman"/>
              <a:sym typeface="Times New Roman"/>
            </a:endParaRPr>
          </a:p>
          <a:p>
            <a:pPr indent="0" lvl="0" marL="538480" marR="0" rtl="0" algn="l">
              <a:lnSpc>
                <a:spcPct val="47291"/>
              </a:lnSpc>
              <a:spcBef>
                <a:spcPts val="0"/>
              </a:spcBef>
              <a:spcAft>
                <a:spcPts val="0"/>
              </a:spcAft>
              <a:buNone/>
            </a:pPr>
            <a:r>
              <a:t/>
            </a:r>
            <a:endParaRPr i="1" sz="2400">
              <a:solidFill>
                <a:srgbClr val="231F20"/>
              </a:solidFill>
              <a:latin typeface="Times New Roman"/>
              <a:ea typeface="Times New Roman"/>
              <a:cs typeface="Times New Roman"/>
              <a:sym typeface="Times New Roman"/>
            </a:endParaRPr>
          </a:p>
          <a:p>
            <a:pPr indent="0" lvl="0" marL="538480" marR="0" rtl="0" algn="l">
              <a:lnSpc>
                <a:spcPct val="47291"/>
              </a:lnSpc>
              <a:spcBef>
                <a:spcPts val="0"/>
              </a:spcBef>
              <a:spcAft>
                <a:spcPts val="0"/>
              </a:spcAft>
              <a:buNone/>
            </a:pPr>
            <a:r>
              <a:rPr i="1" lang="en-US" sz="2400">
                <a:solidFill>
                  <a:srgbClr val="231F20"/>
                </a:solidFill>
                <a:latin typeface="Times New Roman"/>
                <a:ea typeface="Times New Roman"/>
                <a:cs typeface="Times New Roman"/>
                <a:sym typeface="Times New Roman"/>
              </a:rPr>
              <a:t>m </a:t>
            </a:r>
            <a:r>
              <a:rPr lang="en-US" sz="2400">
                <a:solidFill>
                  <a:srgbClr val="231F20"/>
                </a:solidFill>
                <a:latin typeface="Times New Roman"/>
                <a:ea typeface="Times New Roman"/>
                <a:cs typeface="Times New Roman"/>
                <a:sym typeface="Times New Roman"/>
              </a:rPr>
              <a:t>– Maximum depth of the search tree.</a:t>
            </a:r>
            <a:endParaRPr sz="2400">
              <a:solidFill>
                <a:schemeClr val="dk1"/>
              </a:solidFill>
              <a:latin typeface="Times New Roman"/>
              <a:ea typeface="Times New Roman"/>
              <a:cs typeface="Times New Roman"/>
              <a:sym typeface="Times New Roman"/>
            </a:endParaRPr>
          </a:p>
          <a:p>
            <a:pPr indent="113664" lvl="0" marL="487680" marR="1995804" rtl="0" algn="l">
              <a:spcBef>
                <a:spcPts val="55"/>
              </a:spcBef>
              <a:spcAft>
                <a:spcPts val="0"/>
              </a:spcAft>
              <a:buNone/>
            </a:pPr>
            <a:r>
              <a:rPr i="1" lang="en-US" sz="2400">
                <a:solidFill>
                  <a:srgbClr val="231F20"/>
                </a:solidFill>
                <a:latin typeface="Times New Roman"/>
                <a:ea typeface="Times New Roman"/>
                <a:cs typeface="Times New Roman"/>
                <a:sym typeface="Times New Roman"/>
              </a:rPr>
              <a:t>l </a:t>
            </a:r>
            <a:r>
              <a:rPr lang="en-US" sz="2400">
                <a:solidFill>
                  <a:srgbClr val="231F20"/>
                </a:solidFill>
                <a:latin typeface="Times New Roman"/>
                <a:ea typeface="Times New Roman"/>
                <a:cs typeface="Times New Roman"/>
                <a:sym typeface="Times New Roman"/>
              </a:rPr>
              <a:t>– Limited depth of the search tree used in depth-limited search. C* – Cost of the optimal solution (based on the path cost).</a:t>
            </a:r>
            <a:endParaRPr sz="2400">
              <a:solidFill>
                <a:schemeClr val="dk1"/>
              </a:solidFill>
              <a:latin typeface="Times New Roman"/>
              <a:ea typeface="Times New Roman"/>
              <a:cs typeface="Times New Roman"/>
              <a:sym typeface="Times New Roman"/>
            </a:endParaRPr>
          </a:p>
          <a:p>
            <a:pPr indent="0" lvl="0" marL="554355" marR="0" rtl="0" algn="l">
              <a:lnSpc>
                <a:spcPct val="52916"/>
              </a:lnSpc>
              <a:spcBef>
                <a:spcPts val="0"/>
              </a:spcBef>
              <a:spcAft>
                <a:spcPts val="0"/>
              </a:spcAft>
              <a:buNone/>
            </a:pPr>
            <a:r>
              <a:t/>
            </a:r>
            <a:endParaRPr sz="2400">
              <a:solidFill>
                <a:srgbClr val="231F20"/>
              </a:solidFill>
              <a:latin typeface="Times New Roman"/>
              <a:ea typeface="Times New Roman"/>
              <a:cs typeface="Times New Roman"/>
              <a:sym typeface="Times New Roman"/>
            </a:endParaRPr>
          </a:p>
          <a:p>
            <a:pPr indent="0" lvl="0" marL="554355" marR="0" rtl="0" algn="l">
              <a:lnSpc>
                <a:spcPct val="52916"/>
              </a:lnSpc>
              <a:spcBef>
                <a:spcPts val="0"/>
              </a:spcBef>
              <a:spcAft>
                <a:spcPts val="0"/>
              </a:spcAft>
              <a:buNone/>
            </a:pPr>
            <a:r>
              <a:rPr lang="en-US" sz="2400">
                <a:solidFill>
                  <a:srgbClr val="231F20"/>
                </a:solidFill>
                <a:latin typeface="Times New Roman"/>
                <a:ea typeface="Times New Roman"/>
                <a:cs typeface="Times New Roman"/>
                <a:sym typeface="Times New Roman"/>
              </a:rPr>
              <a:t>E – Cost of every action.</a:t>
            </a:r>
            <a:endParaRPr sz="2400">
              <a:solidFill>
                <a:schemeClr val="dk1"/>
              </a:solidFill>
              <a:latin typeface="Times New Roman"/>
              <a:ea typeface="Times New Roman"/>
              <a:cs typeface="Times New Roman"/>
              <a:sym typeface="Times New Roman"/>
            </a:endParaRPr>
          </a:p>
        </p:txBody>
      </p:sp>
      <p:sp>
        <p:nvSpPr>
          <p:cNvPr id="812" name="Google Shape;812;p7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 Bidirectional Search </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4.9 Comparison of uninformed search</a:t>
            </a:r>
            <a:endParaRPr/>
          </a:p>
        </p:txBody>
      </p:sp>
      <p:sp>
        <p:nvSpPr>
          <p:cNvPr id="813" name="Google Shape;813;p77"/>
          <p:cNvSpPr txBox="1"/>
          <p:nvPr>
            <p:ph idx="11" type="ftr"/>
          </p:nvPr>
        </p:nvSpPr>
        <p:spPr>
          <a:xfrm>
            <a:off x="5638385"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Breadth first search</a:t>
            </a:r>
            <a:endParaRPr/>
          </a:p>
        </p:txBody>
      </p:sp>
      <p:sp>
        <p:nvSpPr>
          <p:cNvPr id="154" name="Google Shape;154;p8"/>
          <p:cNvSpPr txBox="1"/>
          <p:nvPr>
            <p:ph idx="1" type="body"/>
          </p:nvPr>
        </p:nvSpPr>
        <p:spPr>
          <a:xfrm>
            <a:off x="3419059" y="967410"/>
            <a:ext cx="8653671" cy="533179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ADVANTAGES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this procedure, at any way it will find the GOAL.</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does not follow a single unfruitful path for a long time.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finds the minimal solution in case of multiple paths.</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DISADVANTAGES </a:t>
            </a:r>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Large memory space is consumed by BFS.</a:t>
            </a:r>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Time complexity is more.</a:t>
            </a:r>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It also has long pathways, when all the paths to a destination are on approximately the same search depth.</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55" name="Google Shape;155;p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156" name="Google Shape;156;p8"/>
          <p:cNvSpPr txBox="1"/>
          <p:nvPr>
            <p:ph idx="11" type="ftr"/>
          </p:nvPr>
        </p:nvSpPr>
        <p:spPr>
          <a:xfrm>
            <a:off x="5133754" y="646570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3499273" y="233999"/>
            <a:ext cx="6350726" cy="9180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r>
              <a:rPr b="1" lang="en-US" sz="4000">
                <a:solidFill>
                  <a:schemeClr val="accent2"/>
                </a:solidFill>
                <a:latin typeface="Comic Sans MS"/>
                <a:ea typeface="Comic Sans MS"/>
                <a:cs typeface="Comic Sans MS"/>
                <a:sym typeface="Comic Sans MS"/>
              </a:rPr>
              <a:t>Breadth-First Strategy</a:t>
            </a:r>
            <a:endParaRPr/>
          </a:p>
        </p:txBody>
      </p:sp>
      <p:sp>
        <p:nvSpPr>
          <p:cNvPr id="162" name="Google Shape;162;p9"/>
          <p:cNvSpPr txBox="1"/>
          <p:nvPr>
            <p:ph idx="1" type="body"/>
          </p:nvPr>
        </p:nvSpPr>
        <p:spPr>
          <a:xfrm>
            <a:off x="3653608" y="1075647"/>
            <a:ext cx="6899366" cy="450491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omic Sans MS"/>
              <a:buNone/>
            </a:pPr>
            <a:r>
              <a:rPr lang="en-US">
                <a:latin typeface="Comic Sans MS"/>
                <a:ea typeface="Comic Sans MS"/>
                <a:cs typeface="Comic Sans MS"/>
                <a:sym typeface="Comic Sans MS"/>
              </a:rPr>
              <a:t>  </a:t>
            </a:r>
            <a:r>
              <a:rPr lang="en-US" sz="2800">
                <a:latin typeface="Comic Sans MS"/>
                <a:ea typeface="Comic Sans MS"/>
                <a:cs typeface="Comic Sans MS"/>
                <a:sym typeface="Comic Sans MS"/>
              </a:rPr>
              <a:t>New nodes are inserted </a:t>
            </a:r>
            <a:r>
              <a:rPr lang="en-US" sz="2800">
                <a:solidFill>
                  <a:srgbClr val="990033"/>
                </a:solidFill>
                <a:latin typeface="Comic Sans MS"/>
                <a:ea typeface="Comic Sans MS"/>
                <a:cs typeface="Comic Sans MS"/>
                <a:sym typeface="Comic Sans MS"/>
              </a:rPr>
              <a:t>at the end</a:t>
            </a:r>
            <a:r>
              <a:rPr lang="en-US" sz="2800">
                <a:latin typeface="Comic Sans MS"/>
                <a:ea typeface="Comic Sans MS"/>
                <a:cs typeface="Comic Sans MS"/>
                <a:sym typeface="Comic Sans MS"/>
              </a:rPr>
              <a:t> of FRINGE</a:t>
            </a:r>
            <a:endParaRPr/>
          </a:p>
        </p:txBody>
      </p:sp>
      <p:grpSp>
        <p:nvGrpSpPr>
          <p:cNvPr id="163" name="Google Shape;163;p9"/>
          <p:cNvGrpSpPr/>
          <p:nvPr/>
        </p:nvGrpSpPr>
        <p:grpSpPr>
          <a:xfrm>
            <a:off x="4679033" y="2049117"/>
            <a:ext cx="4635087" cy="2905655"/>
            <a:chOff x="768" y="1736"/>
            <a:chExt cx="1776" cy="1395"/>
          </a:xfrm>
        </p:grpSpPr>
        <p:grpSp>
          <p:nvGrpSpPr>
            <p:cNvPr id="164" name="Google Shape;164;p9"/>
            <p:cNvGrpSpPr/>
            <p:nvPr/>
          </p:nvGrpSpPr>
          <p:grpSpPr>
            <a:xfrm>
              <a:off x="960" y="1824"/>
              <a:ext cx="1584" cy="1296"/>
              <a:chOff x="960" y="1824"/>
              <a:chExt cx="1584" cy="1296"/>
            </a:xfrm>
          </p:grpSpPr>
          <p:grpSp>
            <p:nvGrpSpPr>
              <p:cNvPr id="165" name="Google Shape;165;p9"/>
              <p:cNvGrpSpPr/>
              <p:nvPr/>
            </p:nvGrpSpPr>
            <p:grpSpPr>
              <a:xfrm>
                <a:off x="960" y="1824"/>
                <a:ext cx="1584" cy="1296"/>
                <a:chOff x="1872" y="1872"/>
                <a:chExt cx="1584" cy="1296"/>
              </a:xfrm>
            </p:grpSpPr>
            <p:grpSp>
              <p:nvGrpSpPr>
                <p:cNvPr id="166" name="Google Shape;166;p9"/>
                <p:cNvGrpSpPr/>
                <p:nvPr/>
              </p:nvGrpSpPr>
              <p:grpSpPr>
                <a:xfrm>
                  <a:off x="1872" y="1872"/>
                  <a:ext cx="1584" cy="1296"/>
                  <a:chOff x="1872" y="1872"/>
                  <a:chExt cx="1584" cy="1296"/>
                </a:xfrm>
              </p:grpSpPr>
              <p:sp>
                <p:nvSpPr>
                  <p:cNvPr id="167" name="Google Shape;167;p9"/>
                  <p:cNvSpPr/>
                  <p:nvPr/>
                </p:nvSpPr>
                <p:spPr>
                  <a:xfrm>
                    <a:off x="2592" y="1872"/>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9"/>
                  <p:cNvSpPr/>
                  <p:nvPr/>
                </p:nvSpPr>
                <p:spPr>
                  <a:xfrm>
                    <a:off x="2160" y="2400"/>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9"/>
                  <p:cNvSpPr/>
                  <p:nvPr/>
                </p:nvSpPr>
                <p:spPr>
                  <a:xfrm>
                    <a:off x="3024" y="2400"/>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9"/>
                  <p:cNvSpPr/>
                  <p:nvPr/>
                </p:nvSpPr>
                <p:spPr>
                  <a:xfrm>
                    <a:off x="1872" y="3024"/>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9"/>
                  <p:cNvSpPr/>
                  <p:nvPr/>
                </p:nvSpPr>
                <p:spPr>
                  <a:xfrm>
                    <a:off x="2400" y="3024"/>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9"/>
                  <p:cNvSpPr/>
                  <p:nvPr/>
                </p:nvSpPr>
                <p:spPr>
                  <a:xfrm>
                    <a:off x="2784" y="3024"/>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9"/>
                  <p:cNvSpPr/>
                  <p:nvPr/>
                </p:nvSpPr>
                <p:spPr>
                  <a:xfrm>
                    <a:off x="3312" y="3024"/>
                    <a:ext cx="144" cy="144"/>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74" name="Google Shape;174;p9"/>
                  <p:cNvCxnSpPr/>
                  <p:nvPr/>
                </p:nvCxnSpPr>
                <p:spPr>
                  <a:xfrm flipH="1">
                    <a:off x="2282" y="2000"/>
                    <a:ext cx="321" cy="411"/>
                  </a:xfrm>
                  <a:prstGeom prst="straightConnector1">
                    <a:avLst/>
                  </a:prstGeom>
                  <a:noFill/>
                  <a:ln cap="flat" cmpd="sng" w="9525">
                    <a:solidFill>
                      <a:schemeClr val="dk1"/>
                    </a:solidFill>
                    <a:prstDash val="solid"/>
                    <a:round/>
                    <a:headEnd len="med" w="med" type="none"/>
                    <a:tailEnd len="med" w="med" type="triangle"/>
                  </a:ln>
                </p:spPr>
              </p:cxnSp>
              <p:cxnSp>
                <p:nvCxnSpPr>
                  <p:cNvPr id="175" name="Google Shape;175;p9"/>
                  <p:cNvCxnSpPr/>
                  <p:nvPr/>
                </p:nvCxnSpPr>
                <p:spPr>
                  <a:xfrm flipH="1">
                    <a:off x="1969" y="2534"/>
                    <a:ext cx="214" cy="494"/>
                  </a:xfrm>
                  <a:prstGeom prst="straightConnector1">
                    <a:avLst/>
                  </a:prstGeom>
                  <a:noFill/>
                  <a:ln cap="flat" cmpd="sng" w="9525">
                    <a:solidFill>
                      <a:schemeClr val="dk1"/>
                    </a:solidFill>
                    <a:prstDash val="solid"/>
                    <a:round/>
                    <a:headEnd len="med" w="med" type="none"/>
                    <a:tailEnd len="med" w="med" type="triangle"/>
                  </a:ln>
                </p:spPr>
              </p:cxnSp>
              <p:cxnSp>
                <p:nvCxnSpPr>
                  <p:cNvPr id="176" name="Google Shape;176;p9"/>
                  <p:cNvCxnSpPr/>
                  <p:nvPr/>
                </p:nvCxnSpPr>
                <p:spPr>
                  <a:xfrm>
                    <a:off x="2726" y="2000"/>
                    <a:ext cx="321" cy="427"/>
                  </a:xfrm>
                  <a:prstGeom prst="straightConnector1">
                    <a:avLst/>
                  </a:prstGeom>
                  <a:noFill/>
                  <a:ln cap="flat" cmpd="sng" w="9525">
                    <a:solidFill>
                      <a:schemeClr val="dk1"/>
                    </a:solidFill>
                    <a:prstDash val="solid"/>
                    <a:round/>
                    <a:headEnd len="med" w="med" type="none"/>
                    <a:tailEnd len="med" w="med" type="triangle"/>
                  </a:ln>
                </p:spPr>
              </p:cxnSp>
              <p:cxnSp>
                <p:nvCxnSpPr>
                  <p:cNvPr id="177" name="Google Shape;177;p9"/>
                  <p:cNvCxnSpPr/>
                  <p:nvPr/>
                </p:nvCxnSpPr>
                <p:spPr>
                  <a:xfrm flipH="1">
                    <a:off x="2866" y="2526"/>
                    <a:ext cx="198" cy="502"/>
                  </a:xfrm>
                  <a:prstGeom prst="straightConnector1">
                    <a:avLst/>
                  </a:prstGeom>
                  <a:noFill/>
                  <a:ln cap="flat" cmpd="sng" w="9525">
                    <a:solidFill>
                      <a:schemeClr val="dk1"/>
                    </a:solidFill>
                    <a:prstDash val="solid"/>
                    <a:round/>
                    <a:headEnd len="med" w="med" type="none"/>
                    <a:tailEnd len="med" w="med" type="triangle"/>
                  </a:ln>
                </p:spPr>
              </p:cxnSp>
              <p:cxnSp>
                <p:nvCxnSpPr>
                  <p:cNvPr id="178" name="Google Shape;178;p9"/>
                  <p:cNvCxnSpPr/>
                  <p:nvPr/>
                </p:nvCxnSpPr>
                <p:spPr>
                  <a:xfrm>
                    <a:off x="2274" y="2534"/>
                    <a:ext cx="181" cy="494"/>
                  </a:xfrm>
                  <a:prstGeom prst="straightConnector1">
                    <a:avLst/>
                  </a:prstGeom>
                  <a:noFill/>
                  <a:ln cap="flat" cmpd="sng" w="9525">
                    <a:solidFill>
                      <a:schemeClr val="dk1"/>
                    </a:solidFill>
                    <a:prstDash val="solid"/>
                    <a:round/>
                    <a:headEnd len="med" w="med" type="none"/>
                    <a:tailEnd len="med" w="med" type="triangle"/>
                  </a:ln>
                </p:spPr>
              </p:cxnSp>
              <p:cxnSp>
                <p:nvCxnSpPr>
                  <p:cNvPr id="179" name="Google Shape;179;p9"/>
                  <p:cNvCxnSpPr/>
                  <p:nvPr/>
                </p:nvCxnSpPr>
                <p:spPr>
                  <a:xfrm>
                    <a:off x="3146" y="2526"/>
                    <a:ext cx="214" cy="502"/>
                  </a:xfrm>
                  <a:prstGeom prst="straightConnector1">
                    <a:avLst/>
                  </a:prstGeom>
                  <a:noFill/>
                  <a:ln cap="flat" cmpd="sng" w="9525">
                    <a:solidFill>
                      <a:schemeClr val="dk1"/>
                    </a:solidFill>
                    <a:prstDash val="solid"/>
                    <a:round/>
                    <a:headEnd len="med" w="med" type="none"/>
                    <a:tailEnd len="med" w="med" type="triangle"/>
                  </a:ln>
                </p:spPr>
              </p:cxnSp>
            </p:grpSp>
            <p:sp>
              <p:nvSpPr>
                <p:cNvPr id="180" name="Google Shape;180;p9"/>
                <p:cNvSpPr/>
                <p:nvPr/>
              </p:nvSpPr>
              <p:spPr>
                <a:xfrm>
                  <a:off x="2592" y="1872"/>
                  <a:ext cx="144" cy="144"/>
                </a:xfrm>
                <a:prstGeom prst="ellipse">
                  <a:avLst/>
                </a:prstGeom>
                <a:solidFill>
                  <a:srgbClr val="FF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1" name="Google Shape;181;p9"/>
              <p:cNvSpPr/>
              <p:nvPr/>
            </p:nvSpPr>
            <p:spPr>
              <a:xfrm>
                <a:off x="2400" y="2976"/>
                <a:ext cx="144" cy="144"/>
              </a:xfrm>
              <a:prstGeom prst="ellipse">
                <a:avLst/>
              </a:prstGeom>
              <a:solidFill>
                <a:srgbClr val="33CC3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2" name="Google Shape;182;p9"/>
            <p:cNvSpPr txBox="1"/>
            <p:nvPr/>
          </p:nvSpPr>
          <p:spPr>
            <a:xfrm>
              <a:off x="1056" y="2264"/>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2</a:t>
              </a:r>
              <a:endParaRPr/>
            </a:p>
          </p:txBody>
        </p:sp>
        <p:sp>
          <p:nvSpPr>
            <p:cNvPr id="183" name="Google Shape;183;p9"/>
            <p:cNvSpPr txBox="1"/>
            <p:nvPr/>
          </p:nvSpPr>
          <p:spPr>
            <a:xfrm>
              <a:off x="1872" y="2264"/>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3</a:t>
              </a:r>
              <a:endParaRPr/>
            </a:p>
          </p:txBody>
        </p:sp>
        <p:sp>
          <p:nvSpPr>
            <p:cNvPr id="184" name="Google Shape;184;p9"/>
            <p:cNvSpPr txBox="1"/>
            <p:nvPr/>
          </p:nvSpPr>
          <p:spPr>
            <a:xfrm>
              <a:off x="768" y="2840"/>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4</a:t>
              </a:r>
              <a:endParaRPr/>
            </a:p>
          </p:txBody>
        </p:sp>
        <p:sp>
          <p:nvSpPr>
            <p:cNvPr id="185" name="Google Shape;185;p9"/>
            <p:cNvSpPr txBox="1"/>
            <p:nvPr/>
          </p:nvSpPr>
          <p:spPr>
            <a:xfrm>
              <a:off x="1296" y="2840"/>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5</a:t>
              </a:r>
              <a:endParaRPr/>
            </a:p>
          </p:txBody>
        </p:sp>
        <p:sp>
          <p:nvSpPr>
            <p:cNvPr id="186" name="Google Shape;186;p9"/>
            <p:cNvSpPr txBox="1"/>
            <p:nvPr/>
          </p:nvSpPr>
          <p:spPr>
            <a:xfrm>
              <a:off x="1488" y="1736"/>
              <a:ext cx="152"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1</a:t>
              </a:r>
              <a:endParaRPr/>
            </a:p>
          </p:txBody>
        </p:sp>
        <p:sp>
          <p:nvSpPr>
            <p:cNvPr id="187" name="Google Shape;187;p9"/>
            <p:cNvSpPr txBox="1"/>
            <p:nvPr/>
          </p:nvSpPr>
          <p:spPr>
            <a:xfrm>
              <a:off x="1711" y="2840"/>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6</a:t>
              </a:r>
              <a:endParaRPr/>
            </a:p>
          </p:txBody>
        </p:sp>
        <p:sp>
          <p:nvSpPr>
            <p:cNvPr id="188" name="Google Shape;188;p9"/>
            <p:cNvSpPr txBox="1"/>
            <p:nvPr/>
          </p:nvSpPr>
          <p:spPr>
            <a:xfrm>
              <a:off x="2208" y="2840"/>
              <a:ext cx="1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7</a:t>
              </a:r>
              <a:endParaRPr/>
            </a:p>
          </p:txBody>
        </p:sp>
      </p:grpSp>
      <p:sp>
        <p:nvSpPr>
          <p:cNvPr id="189" name="Google Shape;189;p9"/>
          <p:cNvSpPr txBox="1"/>
          <p:nvPr/>
        </p:nvSpPr>
        <p:spPr>
          <a:xfrm>
            <a:off x="8817220" y="1623865"/>
            <a:ext cx="20842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FRINGE = (1)</a:t>
            </a:r>
            <a:endParaRPr/>
          </a:p>
        </p:txBody>
      </p:sp>
      <p:sp>
        <p:nvSpPr>
          <p:cNvPr id="190" name="Google Shape;190;p9"/>
          <p:cNvSpPr/>
          <p:nvPr/>
        </p:nvSpPr>
        <p:spPr>
          <a:xfrm>
            <a:off x="6211565" y="2056729"/>
            <a:ext cx="304800" cy="152400"/>
          </a:xfrm>
          <a:prstGeom prst="chevron">
            <a:avLst>
              <a:gd fmla="val 37500" name="adj"/>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4.1 Introduction</a:t>
            </a:r>
            <a:endParaRPr/>
          </a:p>
          <a:p>
            <a:pPr indent="0" lvl="0" marL="0" marR="0" rtl="0" algn="l">
              <a:lnSpc>
                <a:spcPct val="150000"/>
              </a:lnSpc>
              <a:spcBef>
                <a:spcPts val="0"/>
              </a:spcBef>
              <a:spcAft>
                <a:spcPts val="0"/>
              </a:spcAft>
              <a:buNone/>
            </a:pPr>
            <a:r>
              <a:rPr b="1" lang="en-US" sz="2400">
                <a:solidFill>
                  <a:srgbClr val="00B0F0"/>
                </a:solidFill>
                <a:latin typeface="Times New Roman"/>
                <a:ea typeface="Times New Roman"/>
                <a:cs typeface="Times New Roman"/>
                <a:sym typeface="Times New Roman"/>
              </a:rPr>
              <a:t>4.2 Breadth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4.3 Depth first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4.4 Difference between BFS and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4.5 Uniform cost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4.6 Depth-limited search</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4.7 Iterative-deeping DFs</a:t>
            </a:r>
            <a:endParaRPr/>
          </a:p>
          <a:p>
            <a:pPr indent="0" lvl="0" marL="0" marR="0" rtl="0" algn="l">
              <a:lnSpc>
                <a:spcPct val="150000"/>
              </a:lnSpc>
              <a:spcBef>
                <a:spcPts val="0"/>
              </a:spcBef>
              <a:spcAft>
                <a:spcPts val="0"/>
              </a:spcAft>
              <a:buNone/>
            </a:pPr>
            <a:r>
              <a:rPr lang="en-US" sz="2400">
                <a:solidFill>
                  <a:schemeClr val="lt1"/>
                </a:solidFill>
                <a:latin typeface="Times New Roman"/>
                <a:ea typeface="Times New Roman"/>
                <a:cs typeface="Times New Roman"/>
                <a:sym typeface="Times New Roman"/>
              </a:rPr>
              <a:t>4.8Bidirectional Search 4.9 Comparison of uninformed search</a:t>
            </a:r>
            <a:endParaRPr/>
          </a:p>
        </p:txBody>
      </p:sp>
      <p:sp>
        <p:nvSpPr>
          <p:cNvPr id="192" name="Google Shape;192;p9"/>
          <p:cNvSpPr txBox="1"/>
          <p:nvPr>
            <p:ph idx="11" type="ftr"/>
          </p:nvPr>
        </p:nvSpPr>
        <p:spPr>
          <a:xfrm>
            <a:off x="5426891" y="645650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2019-07-10T06:56:55Z</dcterms:created>
  <dc:creator>dhruti rupareliya</dc:creator>
</cp:coreProperties>
</file>