
<file path=[Content_Types].xml><?xml version="1.0" encoding="utf-8"?>
<Types xmlns="http://schemas.openxmlformats.org/package/2006/content-types">
  <Default ContentType="image/jpeg" Extension="jpg"/>
  <Default ContentType="application/vnd.openxmlformats-officedocument.vmlDrawing" Extension="vml"/>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oleObject" PartName="/ppt/embeddings/oleObject3.bin"/>
  <Override ContentType="application/vnd.openxmlformats-officedocument.oleObject" PartName="/ppt/embeddings/oleObject2.bin"/>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110" roundtripDataSignature="AMtx7miyY3S1IKMSPaNexpFX8+uZTfSXy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slide" Target="slides/slide104.xml"/><Relationship Id="rId108" Type="http://schemas.openxmlformats.org/officeDocument/2006/relationships/slide" Target="slides/slide103.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5" Type="http://schemas.openxmlformats.org/officeDocument/2006/relationships/slide" Target="slides/slide10.xml"/><Relationship Id="rId110" Type="http://customschemas.google.com/relationships/presentationmetadata" Target="metadata"/><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image" Target="../media/image78.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86" name="Google Shape;8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5" name="Shape 1125"/>
        <p:cNvGrpSpPr/>
        <p:nvPr/>
      </p:nvGrpSpPr>
      <p:grpSpPr>
        <a:xfrm>
          <a:off x="0" y="0"/>
          <a:ext cx="0" cy="0"/>
          <a:chOff x="0" y="0"/>
          <a:chExt cx="0" cy="0"/>
        </a:xfrm>
      </p:grpSpPr>
      <p:sp>
        <p:nvSpPr>
          <p:cNvPr id="1126" name="Google Shape;1126;p10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7" name="Google Shape;1127;p1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3" name="Shape 1133"/>
        <p:cNvGrpSpPr/>
        <p:nvPr/>
      </p:nvGrpSpPr>
      <p:grpSpPr>
        <a:xfrm>
          <a:off x="0" y="0"/>
          <a:ext cx="0" cy="0"/>
          <a:chOff x="0" y="0"/>
          <a:chExt cx="0" cy="0"/>
        </a:xfrm>
      </p:grpSpPr>
      <p:sp>
        <p:nvSpPr>
          <p:cNvPr id="1134" name="Google Shape;1134;p10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5" name="Google Shape;1135;p1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1" name="Shape 1141"/>
        <p:cNvGrpSpPr/>
        <p:nvPr/>
      </p:nvGrpSpPr>
      <p:grpSpPr>
        <a:xfrm>
          <a:off x="0" y="0"/>
          <a:ext cx="0" cy="0"/>
          <a:chOff x="0" y="0"/>
          <a:chExt cx="0" cy="0"/>
        </a:xfrm>
      </p:grpSpPr>
      <p:sp>
        <p:nvSpPr>
          <p:cNvPr id="1142" name="Google Shape;1142;p10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43" name="Google Shape;1143;p1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44" name="Google Shape;1144;p10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0" name="Shape 1150"/>
        <p:cNvGrpSpPr/>
        <p:nvPr/>
      </p:nvGrpSpPr>
      <p:grpSpPr>
        <a:xfrm>
          <a:off x="0" y="0"/>
          <a:ext cx="0" cy="0"/>
          <a:chOff x="0" y="0"/>
          <a:chExt cx="0" cy="0"/>
        </a:xfrm>
      </p:grpSpPr>
      <p:sp>
        <p:nvSpPr>
          <p:cNvPr id="1151" name="Google Shape;1151;p10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52" name="Google Shape;1152;p1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53" name="Google Shape;1153;p10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1" name="Shape 1161"/>
        <p:cNvGrpSpPr/>
        <p:nvPr/>
      </p:nvGrpSpPr>
      <p:grpSpPr>
        <a:xfrm>
          <a:off x="0" y="0"/>
          <a:ext cx="0" cy="0"/>
          <a:chOff x="0" y="0"/>
          <a:chExt cx="0" cy="0"/>
        </a:xfrm>
      </p:grpSpPr>
      <p:sp>
        <p:nvSpPr>
          <p:cNvPr id="1162" name="Google Shape;1162;p10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3" name="Google Shape;1163;p1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67" name="Google Shape;16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8" name="Google Shape;168;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81" name="Google Shape;18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2" name="Google Shape;182;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90" name="Google Shape;190;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1" name="Google Shape;191;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04" name="Google Shape;204;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5" name="Google Shape;205;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13" name="Google Shape;213;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4" name="Google Shape;214;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5" name="Google Shape;225;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6" name="Google Shape;226;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59" name="Google Shape;259;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0" name="Google Shape;260;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93" name="Google Shape;293;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4" name="Google Shape;294;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03" name="Google Shape;303;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4" name="Google Shape;304;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91" name="Google Shape;9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15" name="Google Shape;315;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6" name="Google Shape;316;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49" name="Google Shape;349;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0" name="Google Shape;350;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84" name="Google Shape;384;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5" name="Google Shape;385;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18" name="Google Shape;418;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9" name="Google Shape;419;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2" name="Google Shape;452;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9" name="Google Shape;459;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7" name="Google Shape;467;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5" name="Google Shape;475;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7" name="Google Shape;487;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9" name="Google Shape;499;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99" name="Google Shape;99;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1" name="Google Shape;511;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3" name="Google Shape;523;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2" name="Google Shape;532;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0" name="Google Shape;540;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0" name="Google Shape;550;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0" name="Google Shape;560;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p36:notes"/>
          <p:cNvSpPr/>
          <p:nvPr>
            <p:ph idx="2" type="sldImg"/>
          </p:nvPr>
        </p:nvSpPr>
        <p:spPr>
          <a:xfrm>
            <a:off x="446088" y="717550"/>
            <a:ext cx="6021387" cy="33877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70" name="Google Shape;570;p36:notes"/>
          <p:cNvSpPr txBox="1"/>
          <p:nvPr>
            <p:ph idx="1" type="body"/>
          </p:nvPr>
        </p:nvSpPr>
        <p:spPr>
          <a:xfrm>
            <a:off x="898654" y="4366311"/>
            <a:ext cx="5046290" cy="410563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p37:notes"/>
          <p:cNvSpPr/>
          <p:nvPr>
            <p:ph idx="2" type="sldImg"/>
          </p:nvPr>
        </p:nvSpPr>
        <p:spPr>
          <a:xfrm>
            <a:off x="446088" y="717550"/>
            <a:ext cx="6021387" cy="33877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78" name="Google Shape;578;p37:notes"/>
          <p:cNvSpPr txBox="1"/>
          <p:nvPr>
            <p:ph idx="1" type="body"/>
          </p:nvPr>
        </p:nvSpPr>
        <p:spPr>
          <a:xfrm>
            <a:off x="898654" y="4366311"/>
            <a:ext cx="5046290" cy="410563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p38:notes"/>
          <p:cNvSpPr/>
          <p:nvPr>
            <p:ph idx="2" type="sldImg"/>
          </p:nvPr>
        </p:nvSpPr>
        <p:spPr>
          <a:xfrm>
            <a:off x="446088" y="717550"/>
            <a:ext cx="6021387" cy="33877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86" name="Google Shape;586;p38:notes"/>
          <p:cNvSpPr txBox="1"/>
          <p:nvPr>
            <p:ph idx="1" type="body"/>
          </p:nvPr>
        </p:nvSpPr>
        <p:spPr>
          <a:xfrm>
            <a:off x="898654" y="4366311"/>
            <a:ext cx="5046290" cy="410563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p39:notes"/>
          <p:cNvSpPr/>
          <p:nvPr>
            <p:ph idx="2" type="sldImg"/>
          </p:nvPr>
        </p:nvSpPr>
        <p:spPr>
          <a:xfrm>
            <a:off x="446088" y="717550"/>
            <a:ext cx="6021387" cy="33877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95" name="Google Shape;595;p39:notes"/>
          <p:cNvSpPr txBox="1"/>
          <p:nvPr>
            <p:ph idx="1" type="body"/>
          </p:nvPr>
        </p:nvSpPr>
        <p:spPr>
          <a:xfrm>
            <a:off x="898654" y="4366311"/>
            <a:ext cx="5046290" cy="410563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p4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03" name="Google Shape;603;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04" name="Google Shape;604;p4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p4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12" name="Google Shape;612;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13" name="Google Shape;613;p4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p4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21" name="Google Shape;621;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22" name="Google Shape;622;p4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p4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31" name="Google Shape;631;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32" name="Google Shape;632;p4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p4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41" name="Google Shape;641;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42" name="Google Shape;642;p4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p4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51" name="Google Shape;651;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52" name="Google Shape;652;p4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p4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61" name="Google Shape;661;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62" name="Google Shape;662;p4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p4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70" name="Google Shape;670;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71" name="Google Shape;671;p4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p4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79" name="Google Shape;679;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80" name="Google Shape;680;p4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p4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89" name="Google Shape;689;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90" name="Google Shape;690;p4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p5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99" name="Google Shape;699;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00" name="Google Shape;700;p5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7" name="Shape 707"/>
        <p:cNvGrpSpPr/>
        <p:nvPr/>
      </p:nvGrpSpPr>
      <p:grpSpPr>
        <a:xfrm>
          <a:off x="0" y="0"/>
          <a:ext cx="0" cy="0"/>
          <a:chOff x="0" y="0"/>
          <a:chExt cx="0" cy="0"/>
        </a:xfrm>
      </p:grpSpPr>
      <p:sp>
        <p:nvSpPr>
          <p:cNvPr id="708" name="Google Shape;708;p5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09" name="Google Shape;709;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10" name="Google Shape;710;p5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7" name="Shape 717"/>
        <p:cNvGrpSpPr/>
        <p:nvPr/>
      </p:nvGrpSpPr>
      <p:grpSpPr>
        <a:xfrm>
          <a:off x="0" y="0"/>
          <a:ext cx="0" cy="0"/>
          <a:chOff x="0" y="0"/>
          <a:chExt cx="0" cy="0"/>
        </a:xfrm>
      </p:grpSpPr>
      <p:sp>
        <p:nvSpPr>
          <p:cNvPr id="718" name="Google Shape;718;p5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19" name="Google Shape;719;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20" name="Google Shape;720;p5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7" name="Shape 727"/>
        <p:cNvGrpSpPr/>
        <p:nvPr/>
      </p:nvGrpSpPr>
      <p:grpSpPr>
        <a:xfrm>
          <a:off x="0" y="0"/>
          <a:ext cx="0" cy="0"/>
          <a:chOff x="0" y="0"/>
          <a:chExt cx="0" cy="0"/>
        </a:xfrm>
      </p:grpSpPr>
      <p:sp>
        <p:nvSpPr>
          <p:cNvPr id="728" name="Google Shape;728;p5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29" name="Google Shape;729;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30" name="Google Shape;730;p5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7" name="Shape 737"/>
        <p:cNvGrpSpPr/>
        <p:nvPr/>
      </p:nvGrpSpPr>
      <p:grpSpPr>
        <a:xfrm>
          <a:off x="0" y="0"/>
          <a:ext cx="0" cy="0"/>
          <a:chOff x="0" y="0"/>
          <a:chExt cx="0" cy="0"/>
        </a:xfrm>
      </p:grpSpPr>
      <p:sp>
        <p:nvSpPr>
          <p:cNvPr id="738" name="Google Shape;738;p5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9" name="Google Shape;739;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4" name="Shape 744"/>
        <p:cNvGrpSpPr/>
        <p:nvPr/>
      </p:nvGrpSpPr>
      <p:grpSpPr>
        <a:xfrm>
          <a:off x="0" y="0"/>
          <a:ext cx="0" cy="0"/>
          <a:chOff x="0" y="0"/>
          <a:chExt cx="0" cy="0"/>
        </a:xfrm>
      </p:grpSpPr>
      <p:sp>
        <p:nvSpPr>
          <p:cNvPr id="745" name="Google Shape;745;p5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6" name="Google Shape;746;p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2" name="Shape 752"/>
        <p:cNvGrpSpPr/>
        <p:nvPr/>
      </p:nvGrpSpPr>
      <p:grpSpPr>
        <a:xfrm>
          <a:off x="0" y="0"/>
          <a:ext cx="0" cy="0"/>
          <a:chOff x="0" y="0"/>
          <a:chExt cx="0" cy="0"/>
        </a:xfrm>
      </p:grpSpPr>
      <p:sp>
        <p:nvSpPr>
          <p:cNvPr id="753" name="Google Shape;753;p5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4" name="Google Shape;754;p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1" name="Shape 761"/>
        <p:cNvGrpSpPr/>
        <p:nvPr/>
      </p:nvGrpSpPr>
      <p:grpSpPr>
        <a:xfrm>
          <a:off x="0" y="0"/>
          <a:ext cx="0" cy="0"/>
          <a:chOff x="0" y="0"/>
          <a:chExt cx="0" cy="0"/>
        </a:xfrm>
      </p:grpSpPr>
      <p:sp>
        <p:nvSpPr>
          <p:cNvPr id="762" name="Google Shape;762;p5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3" name="Google Shape;763;p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8" name="Shape 768"/>
        <p:cNvGrpSpPr/>
        <p:nvPr/>
      </p:nvGrpSpPr>
      <p:grpSpPr>
        <a:xfrm>
          <a:off x="0" y="0"/>
          <a:ext cx="0" cy="0"/>
          <a:chOff x="0" y="0"/>
          <a:chExt cx="0" cy="0"/>
        </a:xfrm>
      </p:grpSpPr>
      <p:sp>
        <p:nvSpPr>
          <p:cNvPr id="769" name="Google Shape;769;p5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0" name="Google Shape;770;p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5" name="Shape 775"/>
        <p:cNvGrpSpPr/>
        <p:nvPr/>
      </p:nvGrpSpPr>
      <p:grpSpPr>
        <a:xfrm>
          <a:off x="0" y="0"/>
          <a:ext cx="0" cy="0"/>
          <a:chOff x="0" y="0"/>
          <a:chExt cx="0" cy="0"/>
        </a:xfrm>
      </p:grpSpPr>
      <p:sp>
        <p:nvSpPr>
          <p:cNvPr id="776" name="Google Shape;776;p5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7" name="Google Shape;777;p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2" name="Shape 782"/>
        <p:cNvGrpSpPr/>
        <p:nvPr/>
      </p:nvGrpSpPr>
      <p:grpSpPr>
        <a:xfrm>
          <a:off x="0" y="0"/>
          <a:ext cx="0" cy="0"/>
          <a:chOff x="0" y="0"/>
          <a:chExt cx="0" cy="0"/>
        </a:xfrm>
      </p:grpSpPr>
      <p:sp>
        <p:nvSpPr>
          <p:cNvPr id="783" name="Google Shape;783;p6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4" name="Google Shape;784;p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9" name="Shape 789"/>
        <p:cNvGrpSpPr/>
        <p:nvPr/>
      </p:nvGrpSpPr>
      <p:grpSpPr>
        <a:xfrm>
          <a:off x="0" y="0"/>
          <a:ext cx="0" cy="0"/>
          <a:chOff x="0" y="0"/>
          <a:chExt cx="0" cy="0"/>
        </a:xfrm>
      </p:grpSpPr>
      <p:sp>
        <p:nvSpPr>
          <p:cNvPr id="790" name="Google Shape;790;p6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1" name="Google Shape;791;p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6" name="Shape 796"/>
        <p:cNvGrpSpPr/>
        <p:nvPr/>
      </p:nvGrpSpPr>
      <p:grpSpPr>
        <a:xfrm>
          <a:off x="0" y="0"/>
          <a:ext cx="0" cy="0"/>
          <a:chOff x="0" y="0"/>
          <a:chExt cx="0" cy="0"/>
        </a:xfrm>
      </p:grpSpPr>
      <p:sp>
        <p:nvSpPr>
          <p:cNvPr id="797" name="Google Shape;797;p6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8" name="Google Shape;798;p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3" name="Shape 803"/>
        <p:cNvGrpSpPr/>
        <p:nvPr/>
      </p:nvGrpSpPr>
      <p:grpSpPr>
        <a:xfrm>
          <a:off x="0" y="0"/>
          <a:ext cx="0" cy="0"/>
          <a:chOff x="0" y="0"/>
          <a:chExt cx="0" cy="0"/>
        </a:xfrm>
      </p:grpSpPr>
      <p:sp>
        <p:nvSpPr>
          <p:cNvPr id="804" name="Google Shape;804;p6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5" name="Google Shape;805;p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0" name="Shape 810"/>
        <p:cNvGrpSpPr/>
        <p:nvPr/>
      </p:nvGrpSpPr>
      <p:grpSpPr>
        <a:xfrm>
          <a:off x="0" y="0"/>
          <a:ext cx="0" cy="0"/>
          <a:chOff x="0" y="0"/>
          <a:chExt cx="0" cy="0"/>
        </a:xfrm>
      </p:grpSpPr>
      <p:sp>
        <p:nvSpPr>
          <p:cNvPr id="811" name="Google Shape;811;p6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812" name="Google Shape;812;p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13" name="Google Shape;813;p6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9" name="Shape 819"/>
        <p:cNvGrpSpPr/>
        <p:nvPr/>
      </p:nvGrpSpPr>
      <p:grpSpPr>
        <a:xfrm>
          <a:off x="0" y="0"/>
          <a:ext cx="0" cy="0"/>
          <a:chOff x="0" y="0"/>
          <a:chExt cx="0" cy="0"/>
        </a:xfrm>
      </p:grpSpPr>
      <p:sp>
        <p:nvSpPr>
          <p:cNvPr id="820" name="Google Shape;820;p6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1" name="Google Shape;821;p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7" name="Shape 827"/>
        <p:cNvGrpSpPr/>
        <p:nvPr/>
      </p:nvGrpSpPr>
      <p:grpSpPr>
        <a:xfrm>
          <a:off x="0" y="0"/>
          <a:ext cx="0" cy="0"/>
          <a:chOff x="0" y="0"/>
          <a:chExt cx="0" cy="0"/>
        </a:xfrm>
      </p:grpSpPr>
      <p:sp>
        <p:nvSpPr>
          <p:cNvPr id="828" name="Google Shape;828;p6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829" name="Google Shape;829;p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30" name="Google Shape;830;p6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8" name="Shape 838"/>
        <p:cNvGrpSpPr/>
        <p:nvPr/>
      </p:nvGrpSpPr>
      <p:grpSpPr>
        <a:xfrm>
          <a:off x="0" y="0"/>
          <a:ext cx="0" cy="0"/>
          <a:chOff x="0" y="0"/>
          <a:chExt cx="0" cy="0"/>
        </a:xfrm>
      </p:grpSpPr>
      <p:sp>
        <p:nvSpPr>
          <p:cNvPr id="839" name="Google Shape;839;p6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840" name="Google Shape;840;p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41" name="Google Shape;841;p6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9" name="Shape 849"/>
        <p:cNvGrpSpPr/>
        <p:nvPr/>
      </p:nvGrpSpPr>
      <p:grpSpPr>
        <a:xfrm>
          <a:off x="0" y="0"/>
          <a:ext cx="0" cy="0"/>
          <a:chOff x="0" y="0"/>
          <a:chExt cx="0" cy="0"/>
        </a:xfrm>
      </p:grpSpPr>
      <p:sp>
        <p:nvSpPr>
          <p:cNvPr id="850" name="Google Shape;850;p6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851" name="Google Shape;851;p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52" name="Google Shape;852;p6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2" name="Shape 862"/>
        <p:cNvGrpSpPr/>
        <p:nvPr/>
      </p:nvGrpSpPr>
      <p:grpSpPr>
        <a:xfrm>
          <a:off x="0" y="0"/>
          <a:ext cx="0" cy="0"/>
          <a:chOff x="0" y="0"/>
          <a:chExt cx="0" cy="0"/>
        </a:xfrm>
      </p:grpSpPr>
      <p:sp>
        <p:nvSpPr>
          <p:cNvPr id="863" name="Google Shape;863;p6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864" name="Google Shape;864;p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65" name="Google Shape;865;p6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2" name="Shape 872"/>
        <p:cNvGrpSpPr/>
        <p:nvPr/>
      </p:nvGrpSpPr>
      <p:grpSpPr>
        <a:xfrm>
          <a:off x="0" y="0"/>
          <a:ext cx="0" cy="0"/>
          <a:chOff x="0" y="0"/>
          <a:chExt cx="0" cy="0"/>
        </a:xfrm>
      </p:grpSpPr>
      <p:sp>
        <p:nvSpPr>
          <p:cNvPr id="873" name="Google Shape;873;p7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874" name="Google Shape;874;p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75" name="Google Shape;875;p7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3" name="Shape 883"/>
        <p:cNvGrpSpPr/>
        <p:nvPr/>
      </p:nvGrpSpPr>
      <p:grpSpPr>
        <a:xfrm>
          <a:off x="0" y="0"/>
          <a:ext cx="0" cy="0"/>
          <a:chOff x="0" y="0"/>
          <a:chExt cx="0" cy="0"/>
        </a:xfrm>
      </p:grpSpPr>
      <p:sp>
        <p:nvSpPr>
          <p:cNvPr id="884" name="Google Shape;884;p7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5" name="Google Shape;885;p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2" name="Shape 892"/>
        <p:cNvGrpSpPr/>
        <p:nvPr/>
      </p:nvGrpSpPr>
      <p:grpSpPr>
        <a:xfrm>
          <a:off x="0" y="0"/>
          <a:ext cx="0" cy="0"/>
          <a:chOff x="0" y="0"/>
          <a:chExt cx="0" cy="0"/>
        </a:xfrm>
      </p:grpSpPr>
      <p:sp>
        <p:nvSpPr>
          <p:cNvPr id="893" name="Google Shape;893;p7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4" name="Google Shape;894;p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0" name="Shape 900"/>
        <p:cNvGrpSpPr/>
        <p:nvPr/>
      </p:nvGrpSpPr>
      <p:grpSpPr>
        <a:xfrm>
          <a:off x="0" y="0"/>
          <a:ext cx="0" cy="0"/>
          <a:chOff x="0" y="0"/>
          <a:chExt cx="0" cy="0"/>
        </a:xfrm>
      </p:grpSpPr>
      <p:sp>
        <p:nvSpPr>
          <p:cNvPr id="901" name="Google Shape;901;p7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2" name="Google Shape;902;p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0" name="Shape 910"/>
        <p:cNvGrpSpPr/>
        <p:nvPr/>
      </p:nvGrpSpPr>
      <p:grpSpPr>
        <a:xfrm>
          <a:off x="0" y="0"/>
          <a:ext cx="0" cy="0"/>
          <a:chOff x="0" y="0"/>
          <a:chExt cx="0" cy="0"/>
        </a:xfrm>
      </p:grpSpPr>
      <p:sp>
        <p:nvSpPr>
          <p:cNvPr id="911" name="Google Shape;911;p7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2" name="Google Shape;912;p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8" name="Shape 918"/>
        <p:cNvGrpSpPr/>
        <p:nvPr/>
      </p:nvGrpSpPr>
      <p:grpSpPr>
        <a:xfrm>
          <a:off x="0" y="0"/>
          <a:ext cx="0" cy="0"/>
          <a:chOff x="0" y="0"/>
          <a:chExt cx="0" cy="0"/>
        </a:xfrm>
      </p:grpSpPr>
      <p:sp>
        <p:nvSpPr>
          <p:cNvPr id="919" name="Google Shape;919;p7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0" name="Google Shape;920;p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6" name="Shape 926"/>
        <p:cNvGrpSpPr/>
        <p:nvPr/>
      </p:nvGrpSpPr>
      <p:grpSpPr>
        <a:xfrm>
          <a:off x="0" y="0"/>
          <a:ext cx="0" cy="0"/>
          <a:chOff x="0" y="0"/>
          <a:chExt cx="0" cy="0"/>
        </a:xfrm>
      </p:grpSpPr>
      <p:sp>
        <p:nvSpPr>
          <p:cNvPr id="927" name="Google Shape;927;p7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8" name="Google Shape;928;p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3" name="Shape 933"/>
        <p:cNvGrpSpPr/>
        <p:nvPr/>
      </p:nvGrpSpPr>
      <p:grpSpPr>
        <a:xfrm>
          <a:off x="0" y="0"/>
          <a:ext cx="0" cy="0"/>
          <a:chOff x="0" y="0"/>
          <a:chExt cx="0" cy="0"/>
        </a:xfrm>
      </p:grpSpPr>
      <p:sp>
        <p:nvSpPr>
          <p:cNvPr id="934" name="Google Shape;934;p7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5" name="Google Shape;935;p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1" name="Shape 941"/>
        <p:cNvGrpSpPr/>
        <p:nvPr/>
      </p:nvGrpSpPr>
      <p:grpSpPr>
        <a:xfrm>
          <a:off x="0" y="0"/>
          <a:ext cx="0" cy="0"/>
          <a:chOff x="0" y="0"/>
          <a:chExt cx="0" cy="0"/>
        </a:xfrm>
      </p:grpSpPr>
      <p:sp>
        <p:nvSpPr>
          <p:cNvPr id="942" name="Google Shape;942;p7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3" name="Google Shape;943;p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9" name="Shape 949"/>
        <p:cNvGrpSpPr/>
        <p:nvPr/>
      </p:nvGrpSpPr>
      <p:grpSpPr>
        <a:xfrm>
          <a:off x="0" y="0"/>
          <a:ext cx="0" cy="0"/>
          <a:chOff x="0" y="0"/>
          <a:chExt cx="0" cy="0"/>
        </a:xfrm>
      </p:grpSpPr>
      <p:sp>
        <p:nvSpPr>
          <p:cNvPr id="950" name="Google Shape;950;p7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1" name="Google Shape;951;p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7" name="Shape 957"/>
        <p:cNvGrpSpPr/>
        <p:nvPr/>
      </p:nvGrpSpPr>
      <p:grpSpPr>
        <a:xfrm>
          <a:off x="0" y="0"/>
          <a:ext cx="0" cy="0"/>
          <a:chOff x="0" y="0"/>
          <a:chExt cx="0" cy="0"/>
        </a:xfrm>
      </p:grpSpPr>
      <p:sp>
        <p:nvSpPr>
          <p:cNvPr id="958" name="Google Shape;958;p8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9" name="Google Shape;959;p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5" name="Shape 965"/>
        <p:cNvGrpSpPr/>
        <p:nvPr/>
      </p:nvGrpSpPr>
      <p:grpSpPr>
        <a:xfrm>
          <a:off x="0" y="0"/>
          <a:ext cx="0" cy="0"/>
          <a:chOff x="0" y="0"/>
          <a:chExt cx="0" cy="0"/>
        </a:xfrm>
      </p:grpSpPr>
      <p:sp>
        <p:nvSpPr>
          <p:cNvPr id="966" name="Google Shape;966;p8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7" name="Google Shape;967;p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3" name="Shape 973"/>
        <p:cNvGrpSpPr/>
        <p:nvPr/>
      </p:nvGrpSpPr>
      <p:grpSpPr>
        <a:xfrm>
          <a:off x="0" y="0"/>
          <a:ext cx="0" cy="0"/>
          <a:chOff x="0" y="0"/>
          <a:chExt cx="0" cy="0"/>
        </a:xfrm>
      </p:grpSpPr>
      <p:sp>
        <p:nvSpPr>
          <p:cNvPr id="974" name="Google Shape;974;p8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5" name="Google Shape;975;p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1" name="Shape 981"/>
        <p:cNvGrpSpPr/>
        <p:nvPr/>
      </p:nvGrpSpPr>
      <p:grpSpPr>
        <a:xfrm>
          <a:off x="0" y="0"/>
          <a:ext cx="0" cy="0"/>
          <a:chOff x="0" y="0"/>
          <a:chExt cx="0" cy="0"/>
        </a:xfrm>
      </p:grpSpPr>
      <p:sp>
        <p:nvSpPr>
          <p:cNvPr id="982" name="Google Shape;982;p8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3" name="Google Shape;983;p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9" name="Shape 989"/>
        <p:cNvGrpSpPr/>
        <p:nvPr/>
      </p:nvGrpSpPr>
      <p:grpSpPr>
        <a:xfrm>
          <a:off x="0" y="0"/>
          <a:ext cx="0" cy="0"/>
          <a:chOff x="0" y="0"/>
          <a:chExt cx="0" cy="0"/>
        </a:xfrm>
      </p:grpSpPr>
      <p:sp>
        <p:nvSpPr>
          <p:cNvPr id="990" name="Google Shape;990;p8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1" name="Google Shape;991;p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7" name="Shape 997"/>
        <p:cNvGrpSpPr/>
        <p:nvPr/>
      </p:nvGrpSpPr>
      <p:grpSpPr>
        <a:xfrm>
          <a:off x="0" y="0"/>
          <a:ext cx="0" cy="0"/>
          <a:chOff x="0" y="0"/>
          <a:chExt cx="0" cy="0"/>
        </a:xfrm>
      </p:grpSpPr>
      <p:sp>
        <p:nvSpPr>
          <p:cNvPr id="998" name="Google Shape;998;p8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9" name="Google Shape;999;p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4" name="Shape 1004"/>
        <p:cNvGrpSpPr/>
        <p:nvPr/>
      </p:nvGrpSpPr>
      <p:grpSpPr>
        <a:xfrm>
          <a:off x="0" y="0"/>
          <a:ext cx="0" cy="0"/>
          <a:chOff x="0" y="0"/>
          <a:chExt cx="0" cy="0"/>
        </a:xfrm>
      </p:grpSpPr>
      <p:sp>
        <p:nvSpPr>
          <p:cNvPr id="1005" name="Google Shape;1005;p8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06" name="Google Shape;1006;p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07" name="Google Shape;1007;p8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3" name="Shape 1013"/>
        <p:cNvGrpSpPr/>
        <p:nvPr/>
      </p:nvGrpSpPr>
      <p:grpSpPr>
        <a:xfrm>
          <a:off x="0" y="0"/>
          <a:ext cx="0" cy="0"/>
          <a:chOff x="0" y="0"/>
          <a:chExt cx="0" cy="0"/>
        </a:xfrm>
      </p:grpSpPr>
      <p:sp>
        <p:nvSpPr>
          <p:cNvPr id="1014" name="Google Shape;1014;p8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15" name="Google Shape;1015;p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16" name="Google Shape;1016;p8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6" name="Shape 1026"/>
        <p:cNvGrpSpPr/>
        <p:nvPr/>
      </p:nvGrpSpPr>
      <p:grpSpPr>
        <a:xfrm>
          <a:off x="0" y="0"/>
          <a:ext cx="0" cy="0"/>
          <a:chOff x="0" y="0"/>
          <a:chExt cx="0" cy="0"/>
        </a:xfrm>
      </p:grpSpPr>
      <p:sp>
        <p:nvSpPr>
          <p:cNvPr id="1027" name="Google Shape;1027;p8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28" name="Google Shape;1028;p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29" name="Google Shape;1029;p8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5" name="Shape 1035"/>
        <p:cNvGrpSpPr/>
        <p:nvPr/>
      </p:nvGrpSpPr>
      <p:grpSpPr>
        <a:xfrm>
          <a:off x="0" y="0"/>
          <a:ext cx="0" cy="0"/>
          <a:chOff x="0" y="0"/>
          <a:chExt cx="0" cy="0"/>
        </a:xfrm>
      </p:grpSpPr>
      <p:sp>
        <p:nvSpPr>
          <p:cNvPr id="1036" name="Google Shape;1036;p8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7" name="Google Shape;1037;p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3" name="Shape 1043"/>
        <p:cNvGrpSpPr/>
        <p:nvPr/>
      </p:nvGrpSpPr>
      <p:grpSpPr>
        <a:xfrm>
          <a:off x="0" y="0"/>
          <a:ext cx="0" cy="0"/>
          <a:chOff x="0" y="0"/>
          <a:chExt cx="0" cy="0"/>
        </a:xfrm>
      </p:grpSpPr>
      <p:sp>
        <p:nvSpPr>
          <p:cNvPr id="1044" name="Google Shape;1044;p9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5" name="Google Shape;1045;p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1" name="Shape 1051"/>
        <p:cNvGrpSpPr/>
        <p:nvPr/>
      </p:nvGrpSpPr>
      <p:grpSpPr>
        <a:xfrm>
          <a:off x="0" y="0"/>
          <a:ext cx="0" cy="0"/>
          <a:chOff x="0" y="0"/>
          <a:chExt cx="0" cy="0"/>
        </a:xfrm>
      </p:grpSpPr>
      <p:sp>
        <p:nvSpPr>
          <p:cNvPr id="1052" name="Google Shape;1052;p9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3" name="Google Shape;1053;p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9" name="Shape 1059"/>
        <p:cNvGrpSpPr/>
        <p:nvPr/>
      </p:nvGrpSpPr>
      <p:grpSpPr>
        <a:xfrm>
          <a:off x="0" y="0"/>
          <a:ext cx="0" cy="0"/>
          <a:chOff x="0" y="0"/>
          <a:chExt cx="0" cy="0"/>
        </a:xfrm>
      </p:grpSpPr>
      <p:sp>
        <p:nvSpPr>
          <p:cNvPr id="1060" name="Google Shape;1060;p9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1" name="Google Shape;1061;p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7" name="Shape 1067"/>
        <p:cNvGrpSpPr/>
        <p:nvPr/>
      </p:nvGrpSpPr>
      <p:grpSpPr>
        <a:xfrm>
          <a:off x="0" y="0"/>
          <a:ext cx="0" cy="0"/>
          <a:chOff x="0" y="0"/>
          <a:chExt cx="0" cy="0"/>
        </a:xfrm>
      </p:grpSpPr>
      <p:sp>
        <p:nvSpPr>
          <p:cNvPr id="1068" name="Google Shape;1068;p9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9" name="Google Shape;1069;p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5" name="Shape 1075"/>
        <p:cNvGrpSpPr/>
        <p:nvPr/>
      </p:nvGrpSpPr>
      <p:grpSpPr>
        <a:xfrm>
          <a:off x="0" y="0"/>
          <a:ext cx="0" cy="0"/>
          <a:chOff x="0" y="0"/>
          <a:chExt cx="0" cy="0"/>
        </a:xfrm>
      </p:grpSpPr>
      <p:sp>
        <p:nvSpPr>
          <p:cNvPr id="1076" name="Google Shape;1076;p9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7" name="Google Shape;1077;p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3" name="Shape 1083"/>
        <p:cNvGrpSpPr/>
        <p:nvPr/>
      </p:nvGrpSpPr>
      <p:grpSpPr>
        <a:xfrm>
          <a:off x="0" y="0"/>
          <a:ext cx="0" cy="0"/>
          <a:chOff x="0" y="0"/>
          <a:chExt cx="0" cy="0"/>
        </a:xfrm>
      </p:grpSpPr>
      <p:sp>
        <p:nvSpPr>
          <p:cNvPr id="1084" name="Google Shape;1084;p9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5" name="Google Shape;1085;p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0" name="Shape 1090"/>
        <p:cNvGrpSpPr/>
        <p:nvPr/>
      </p:nvGrpSpPr>
      <p:grpSpPr>
        <a:xfrm>
          <a:off x="0" y="0"/>
          <a:ext cx="0" cy="0"/>
          <a:chOff x="0" y="0"/>
          <a:chExt cx="0" cy="0"/>
        </a:xfrm>
      </p:grpSpPr>
      <p:sp>
        <p:nvSpPr>
          <p:cNvPr id="1091" name="Google Shape;1091;p9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2" name="Google Shape;1092;p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8" name="Shape 1098"/>
        <p:cNvGrpSpPr/>
        <p:nvPr/>
      </p:nvGrpSpPr>
      <p:grpSpPr>
        <a:xfrm>
          <a:off x="0" y="0"/>
          <a:ext cx="0" cy="0"/>
          <a:chOff x="0" y="0"/>
          <a:chExt cx="0" cy="0"/>
        </a:xfrm>
      </p:grpSpPr>
      <p:sp>
        <p:nvSpPr>
          <p:cNvPr id="1099" name="Google Shape;1099;p9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0" name="Google Shape;1100;p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6" name="Shape 1106"/>
        <p:cNvGrpSpPr/>
        <p:nvPr/>
      </p:nvGrpSpPr>
      <p:grpSpPr>
        <a:xfrm>
          <a:off x="0" y="0"/>
          <a:ext cx="0" cy="0"/>
          <a:chOff x="0" y="0"/>
          <a:chExt cx="0" cy="0"/>
        </a:xfrm>
      </p:grpSpPr>
      <p:sp>
        <p:nvSpPr>
          <p:cNvPr id="1107" name="Google Shape;1107;p9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8" name="Google Shape;1108;p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4" name="Shape 1114"/>
        <p:cNvGrpSpPr/>
        <p:nvPr/>
      </p:nvGrpSpPr>
      <p:grpSpPr>
        <a:xfrm>
          <a:off x="0" y="0"/>
          <a:ext cx="0" cy="0"/>
          <a:chOff x="0" y="0"/>
          <a:chExt cx="0" cy="0"/>
        </a:xfrm>
      </p:grpSpPr>
      <p:sp>
        <p:nvSpPr>
          <p:cNvPr id="1115" name="Google Shape;1115;p9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6" name="Google Shape;1116;p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10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0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10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0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0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1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1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 name="Shape 21"/>
        <p:cNvGrpSpPr/>
        <p:nvPr/>
      </p:nvGrpSpPr>
      <p:grpSpPr>
        <a:xfrm>
          <a:off x="0" y="0"/>
          <a:ext cx="0" cy="0"/>
          <a:chOff x="0" y="0"/>
          <a:chExt cx="0" cy="0"/>
        </a:xfrm>
      </p:grpSpPr>
      <p:sp>
        <p:nvSpPr>
          <p:cNvPr id="22" name="Google Shape;22;p10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0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0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0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6" name="Shape 26"/>
        <p:cNvGrpSpPr/>
        <p:nvPr/>
      </p:nvGrpSpPr>
      <p:grpSpPr>
        <a:xfrm>
          <a:off x="0" y="0"/>
          <a:ext cx="0" cy="0"/>
          <a:chOff x="0" y="0"/>
          <a:chExt cx="0" cy="0"/>
        </a:xfrm>
      </p:grpSpPr>
      <p:sp>
        <p:nvSpPr>
          <p:cNvPr id="27" name="Google Shape;27;p10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0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0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0" name="Shape 30"/>
        <p:cNvGrpSpPr/>
        <p:nvPr/>
      </p:nvGrpSpPr>
      <p:grpSpPr>
        <a:xfrm>
          <a:off x="0" y="0"/>
          <a:ext cx="0" cy="0"/>
          <a:chOff x="0" y="0"/>
          <a:chExt cx="0" cy="0"/>
        </a:xfrm>
      </p:grpSpPr>
      <p:sp>
        <p:nvSpPr>
          <p:cNvPr id="31" name="Google Shape;31;p11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11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3" name="Google Shape;33;p1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 name="Shape 36"/>
        <p:cNvGrpSpPr/>
        <p:nvPr/>
      </p:nvGrpSpPr>
      <p:grpSpPr>
        <a:xfrm>
          <a:off x="0" y="0"/>
          <a:ext cx="0" cy="0"/>
          <a:chOff x="0" y="0"/>
          <a:chExt cx="0" cy="0"/>
        </a:xfrm>
      </p:grpSpPr>
      <p:sp>
        <p:nvSpPr>
          <p:cNvPr id="37" name="Google Shape;37;p11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1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9" name="Google Shape;39;p1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2" name="Shape 42"/>
        <p:cNvGrpSpPr/>
        <p:nvPr/>
      </p:nvGrpSpPr>
      <p:grpSpPr>
        <a:xfrm>
          <a:off x="0" y="0"/>
          <a:ext cx="0" cy="0"/>
          <a:chOff x="0" y="0"/>
          <a:chExt cx="0" cy="0"/>
        </a:xfrm>
      </p:grpSpPr>
      <p:sp>
        <p:nvSpPr>
          <p:cNvPr id="43" name="Google Shape;43;p1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11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11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9" name="Shape 49"/>
        <p:cNvGrpSpPr/>
        <p:nvPr/>
      </p:nvGrpSpPr>
      <p:grpSpPr>
        <a:xfrm>
          <a:off x="0" y="0"/>
          <a:ext cx="0" cy="0"/>
          <a:chOff x="0" y="0"/>
          <a:chExt cx="0" cy="0"/>
        </a:xfrm>
      </p:grpSpPr>
      <p:sp>
        <p:nvSpPr>
          <p:cNvPr id="50" name="Google Shape;50;p11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1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11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11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4" name="Google Shape;54;p11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1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1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1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11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1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15"/>
          <p:cNvSpPr/>
          <p:nvPr>
            <p:ph idx="2" type="pic"/>
          </p:nvPr>
        </p:nvSpPr>
        <p:spPr>
          <a:xfrm>
            <a:off x="5183188" y="987425"/>
            <a:ext cx="6172200" cy="4873625"/>
          </a:xfrm>
          <a:prstGeom prst="rect">
            <a:avLst/>
          </a:prstGeom>
          <a:noFill/>
          <a:ln>
            <a:noFill/>
          </a:ln>
        </p:spPr>
      </p:sp>
      <p:sp>
        <p:nvSpPr>
          <p:cNvPr id="68" name="Google Shape;68;p11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0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0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0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0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0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3.xml"/><Relationship Id="rId3" Type="http://schemas.openxmlformats.org/officeDocument/2006/relationships/image" Target="../media/image87.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1.png"/><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1.png"/><Relationship Id="rId4"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1.png"/><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1.png"/><Relationship Id="rId4" Type="http://schemas.openxmlformats.org/officeDocument/2006/relationships/image" Target="../media/image3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1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2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2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vmlDrawing" Target="../drawings/vmlDrawing1.vml"/><Relationship Id="rId4" Type="http://schemas.openxmlformats.org/officeDocument/2006/relationships/oleObject" Target="../embeddings/oleObject1.bin"/><Relationship Id="rId5" Type="http://schemas.openxmlformats.org/officeDocument/2006/relationships/oleObject" Target="../embeddings/oleObject1.bin"/><Relationship Id="rId6" Type="http://schemas.openxmlformats.org/officeDocument/2006/relationships/image" Target="../media/image1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2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21.png"/><Relationship Id="rId4" Type="http://schemas.openxmlformats.org/officeDocument/2006/relationships/image" Target="../media/image2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27.png"/><Relationship Id="rId4" Type="http://schemas.openxmlformats.org/officeDocument/2006/relationships/image" Target="../media/image2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18.png"/><Relationship Id="rId4" Type="http://schemas.openxmlformats.org/officeDocument/2006/relationships/image" Target="../media/image2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20.png"/><Relationship Id="rId4" Type="http://schemas.openxmlformats.org/officeDocument/2006/relationships/image" Target="../media/image2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25.png"/><Relationship Id="rId4" Type="http://schemas.openxmlformats.org/officeDocument/2006/relationships/image" Target="../media/image2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38.png"/><Relationship Id="rId4" Type="http://schemas.openxmlformats.org/officeDocument/2006/relationships/image" Target="../media/image2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37.png"/><Relationship Id="rId4" Type="http://schemas.openxmlformats.org/officeDocument/2006/relationships/image" Target="../media/image2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 Id="rId3" Type="http://schemas.openxmlformats.org/officeDocument/2006/relationships/image" Target="../media/image24.png"/><Relationship Id="rId4" Type="http://schemas.openxmlformats.org/officeDocument/2006/relationships/image" Target="../media/image2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 Id="rId3" Type="http://schemas.openxmlformats.org/officeDocument/2006/relationships/image" Target="../media/image26.png"/><Relationship Id="rId4" Type="http://schemas.openxmlformats.org/officeDocument/2006/relationships/image" Target="../media/image22.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 Id="rId3" Type="http://schemas.openxmlformats.org/officeDocument/2006/relationships/image" Target="../media/image33.png"/><Relationship Id="rId4" Type="http://schemas.openxmlformats.org/officeDocument/2006/relationships/image" Target="../media/image2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 Id="rId3" Type="http://schemas.openxmlformats.org/officeDocument/2006/relationships/image" Target="../media/image2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 Id="rId3" Type="http://schemas.openxmlformats.org/officeDocument/2006/relationships/image" Target="../media/image34.png"/><Relationship Id="rId4" Type="http://schemas.openxmlformats.org/officeDocument/2006/relationships/image" Target="../media/image3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 Id="rId3" Type="http://schemas.openxmlformats.org/officeDocument/2006/relationships/image" Target="../media/image30.png"/><Relationship Id="rId4" Type="http://schemas.openxmlformats.org/officeDocument/2006/relationships/image" Target="../media/image46.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 Id="rId3" Type="http://schemas.openxmlformats.org/officeDocument/2006/relationships/image" Target="../media/image29.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 Id="rId3" Type="http://schemas.openxmlformats.org/officeDocument/2006/relationships/image" Target="../media/image35.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 Id="rId3" Type="http://schemas.openxmlformats.org/officeDocument/2006/relationships/image" Target="../media/image3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 Id="rId3" Type="http://schemas.openxmlformats.org/officeDocument/2006/relationships/image" Target="../media/image39.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 Id="rId3" Type="http://schemas.openxmlformats.org/officeDocument/2006/relationships/image" Target="../media/image40.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 Id="rId3" Type="http://schemas.openxmlformats.org/officeDocument/2006/relationships/image" Target="../media/image43.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 Id="rId3" Type="http://schemas.openxmlformats.org/officeDocument/2006/relationships/image" Target="../media/image42.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 Id="rId3" Type="http://schemas.openxmlformats.org/officeDocument/2006/relationships/image" Target="../media/image41.jp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 Id="rId3" Type="http://schemas.openxmlformats.org/officeDocument/2006/relationships/image" Target="../media/image44.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 Id="rId3" Type="http://schemas.openxmlformats.org/officeDocument/2006/relationships/image" Target="../media/image44.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Relationship Id="rId3" Type="http://schemas.openxmlformats.org/officeDocument/2006/relationships/image" Target="../media/image47.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 Id="rId3" Type="http://schemas.openxmlformats.org/officeDocument/2006/relationships/image" Target="../media/image4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Relationship Id="rId3" Type="http://schemas.openxmlformats.org/officeDocument/2006/relationships/vmlDrawing" Target="../drawings/vmlDrawing2.vml"/><Relationship Id="rId4" Type="http://schemas.openxmlformats.org/officeDocument/2006/relationships/oleObject" Target="../embeddings/oleObject2.bin"/><Relationship Id="rId9" Type="http://schemas.openxmlformats.org/officeDocument/2006/relationships/image" Target="../media/image78.png"/><Relationship Id="rId5" Type="http://schemas.openxmlformats.org/officeDocument/2006/relationships/oleObject" Target="../embeddings/oleObject2.bin"/><Relationship Id="rId6" Type="http://schemas.openxmlformats.org/officeDocument/2006/relationships/image" Target="../media/image51.png"/><Relationship Id="rId7" Type="http://schemas.openxmlformats.org/officeDocument/2006/relationships/oleObject" Target="../embeddings/oleObject3.bin"/><Relationship Id="rId8" Type="http://schemas.openxmlformats.org/officeDocument/2006/relationships/oleObject" Target="../embeddings/oleObject3.bin"/></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1.xml"/><Relationship Id="rId3" Type="http://schemas.openxmlformats.org/officeDocument/2006/relationships/image" Target="../media/image52.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3.xml"/><Relationship Id="rId3" Type="http://schemas.openxmlformats.org/officeDocument/2006/relationships/image" Target="../media/image63.png"/><Relationship Id="rId4" Type="http://schemas.openxmlformats.org/officeDocument/2006/relationships/image" Target="../media/image49.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5.xml"/><Relationship Id="rId3" Type="http://schemas.openxmlformats.org/officeDocument/2006/relationships/image" Target="../media/image55.png"/><Relationship Id="rId4" Type="http://schemas.openxmlformats.org/officeDocument/2006/relationships/image" Target="../media/image6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6.xml"/><Relationship Id="rId3" Type="http://schemas.openxmlformats.org/officeDocument/2006/relationships/image" Target="../media/image50.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7.xml"/><Relationship Id="rId3" Type="http://schemas.openxmlformats.org/officeDocument/2006/relationships/image" Target="../media/image54.png"/><Relationship Id="rId4" Type="http://schemas.openxmlformats.org/officeDocument/2006/relationships/image" Target="../media/image53.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8.xml"/><Relationship Id="rId3" Type="http://schemas.openxmlformats.org/officeDocument/2006/relationships/image" Target="../media/image58.png"/><Relationship Id="rId4" Type="http://schemas.openxmlformats.org/officeDocument/2006/relationships/image" Target="../media/image76.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9.xml"/><Relationship Id="rId3" Type="http://schemas.openxmlformats.org/officeDocument/2006/relationships/image" Target="../media/image56.png"/><Relationship Id="rId4" Type="http://schemas.openxmlformats.org/officeDocument/2006/relationships/image" Target="../media/image5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0.xml"/><Relationship Id="rId3" Type="http://schemas.openxmlformats.org/officeDocument/2006/relationships/image" Target="../media/image82.png"/><Relationship Id="rId4" Type="http://schemas.openxmlformats.org/officeDocument/2006/relationships/image" Target="../media/image59.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1.xml"/><Relationship Id="rId3" Type="http://schemas.openxmlformats.org/officeDocument/2006/relationships/image" Target="../media/image66.png"/><Relationship Id="rId4" Type="http://schemas.openxmlformats.org/officeDocument/2006/relationships/image" Target="../media/image62.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2.xml"/><Relationship Id="rId3" Type="http://schemas.openxmlformats.org/officeDocument/2006/relationships/image" Target="../media/image84.png"/><Relationship Id="rId4" Type="http://schemas.openxmlformats.org/officeDocument/2006/relationships/image" Target="../media/image60.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3.xml"/><Relationship Id="rId3" Type="http://schemas.openxmlformats.org/officeDocument/2006/relationships/image" Target="../media/image64.png"/><Relationship Id="rId4" Type="http://schemas.openxmlformats.org/officeDocument/2006/relationships/image" Target="../media/image74.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4.xml"/><Relationship Id="rId3" Type="http://schemas.openxmlformats.org/officeDocument/2006/relationships/image" Target="../media/image75.png"/><Relationship Id="rId4" Type="http://schemas.openxmlformats.org/officeDocument/2006/relationships/image" Target="../media/image69.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5.xml"/><Relationship Id="rId3" Type="http://schemas.openxmlformats.org/officeDocument/2006/relationships/image" Target="../media/image65.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 Id="rId3" Type="http://schemas.openxmlformats.org/officeDocument/2006/relationships/image" Target="../media/image88.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9.xml"/><Relationship Id="rId3" Type="http://schemas.openxmlformats.org/officeDocument/2006/relationships/image" Target="../media/image6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6.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0.xml"/><Relationship Id="rId3" Type="http://schemas.openxmlformats.org/officeDocument/2006/relationships/image" Target="../media/image68.png"/><Relationship Id="rId4" Type="http://schemas.openxmlformats.org/officeDocument/2006/relationships/image" Target="../media/image77.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1.xml"/><Relationship Id="rId3" Type="http://schemas.openxmlformats.org/officeDocument/2006/relationships/image" Target="../media/image73.png"/><Relationship Id="rId4" Type="http://schemas.openxmlformats.org/officeDocument/2006/relationships/image" Target="../media/image72.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2.xml"/><Relationship Id="rId3" Type="http://schemas.openxmlformats.org/officeDocument/2006/relationships/image" Target="../media/image70.png"/><Relationship Id="rId4" Type="http://schemas.openxmlformats.org/officeDocument/2006/relationships/image" Target="../media/image8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3.xml"/><Relationship Id="rId3" Type="http://schemas.openxmlformats.org/officeDocument/2006/relationships/image" Target="../media/image71.png"/><Relationship Id="rId4" Type="http://schemas.openxmlformats.org/officeDocument/2006/relationships/image" Target="../media/image85.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4.xml"/><Relationship Id="rId3" Type="http://schemas.openxmlformats.org/officeDocument/2006/relationships/image" Target="../media/image86.png"/><Relationship Id="rId4" Type="http://schemas.openxmlformats.org/officeDocument/2006/relationships/image" Target="../media/image83.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5.xml"/><Relationship Id="rId3" Type="http://schemas.openxmlformats.org/officeDocument/2006/relationships/image" Target="../media/image80.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9.xml"/><Relationship Id="rId3" Type="http://schemas.openxmlformats.org/officeDocument/2006/relationships/image" Target="../media/image7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nvSpPr>
        <p:spPr>
          <a:xfrm>
            <a:off x="3553550" y="1802675"/>
            <a:ext cx="7419300" cy="2832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0070C0"/>
              </a:buClr>
              <a:buSzPts val="4000"/>
              <a:buFont typeface="Times New Roman"/>
              <a:buNone/>
            </a:pPr>
            <a:r>
              <a:t/>
            </a:r>
            <a:endParaRPr b="0" i="0" sz="1800" u="none" cap="none" strike="noStrike">
              <a:solidFill>
                <a:schemeClr val="dk1"/>
              </a:solidFill>
              <a:latin typeface="Calibri"/>
              <a:ea typeface="Calibri"/>
              <a:cs typeface="Calibri"/>
              <a:sym typeface="Calibri"/>
            </a:endParaRPr>
          </a:p>
          <a:p>
            <a:pPr indent="0" lvl="0" marL="0" marR="0" rtl="0" algn="ctr">
              <a:spcBef>
                <a:spcPts val="0"/>
              </a:spcBef>
              <a:spcAft>
                <a:spcPts val="0"/>
              </a:spcAft>
              <a:buClr>
                <a:schemeClr val="dk1"/>
              </a:buClr>
              <a:buSzPts val="4000"/>
              <a:buFont typeface="Calibri"/>
              <a:buNone/>
            </a:pPr>
            <a:r>
              <a:t/>
            </a:r>
            <a:endParaRPr b="1" i="0" sz="4000" u="none" cap="none" strike="noStrike">
              <a:solidFill>
                <a:schemeClr val="dk1"/>
              </a:solidFill>
              <a:latin typeface="Times New Roman"/>
              <a:ea typeface="Times New Roman"/>
              <a:cs typeface="Times New Roman"/>
              <a:sym typeface="Times New Roman"/>
            </a:endParaRPr>
          </a:p>
          <a:p>
            <a:pPr indent="0" lvl="0" marL="0" marR="0" rtl="0" algn="ctr">
              <a:spcBef>
                <a:spcPts val="0"/>
              </a:spcBef>
              <a:spcAft>
                <a:spcPts val="0"/>
              </a:spcAft>
              <a:buClr>
                <a:schemeClr val="dk1"/>
              </a:buClr>
              <a:buSzPts val="4000"/>
              <a:buFont typeface="Times New Roman"/>
              <a:buNone/>
            </a:pPr>
            <a:r>
              <a:rPr b="1" i="0" lang="en-US" sz="4000" u="none" cap="none" strike="noStrike">
                <a:solidFill>
                  <a:schemeClr val="dk1"/>
                </a:solidFill>
                <a:latin typeface="Times New Roman"/>
                <a:ea typeface="Times New Roman"/>
                <a:cs typeface="Times New Roman"/>
                <a:sym typeface="Times New Roman"/>
              </a:rPr>
              <a:t>Informed Search Strategies</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4000"/>
              <a:buFont typeface="Times New Roman"/>
              <a:buNone/>
            </a:pPr>
            <a:r>
              <a:rPr b="0" i="0" lang="en-US" sz="40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4000"/>
              <a:buFont typeface="Calibri"/>
              <a:buNone/>
            </a:pPr>
            <a:r>
              <a:t/>
            </a:r>
            <a:endParaRPr b="0" i="0" sz="4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0"/>
          <p:cNvSpPr txBox="1"/>
          <p:nvPr>
            <p:ph type="title"/>
          </p:nvPr>
        </p:nvSpPr>
        <p:spPr>
          <a:xfrm>
            <a:off x="3827416" y="365125"/>
            <a:ext cx="7526383" cy="523884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Role of Heuristic in Informed Search </a:t>
            </a:r>
            <a:endParaRPr/>
          </a:p>
        </p:txBody>
      </p:sp>
      <p:sp>
        <p:nvSpPr>
          <p:cNvPr id="163" name="Google Shape;163;p10"/>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200">
                <a:solidFill>
                  <a:srgbClr val="8DA9DB"/>
                </a:solidFill>
                <a:latin typeface="Times New Roman"/>
                <a:ea typeface="Times New Roman"/>
                <a:cs typeface="Times New Roman"/>
                <a:sym typeface="Times New Roman"/>
              </a:rPr>
              <a:t>5.1 Introduction</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5.2 Hill Climbing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5.3 Best-first Search (Greedy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5.4 A* Search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5.5 O* Search: (AND–OR) Graph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5.6 Memory Bounded Heuristic Search</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5.6.1 Iterative Deepening A*</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5.6.2 Recursive BFS</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5.6.3 Simplified Memory Bounded A* (SMA*)</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5.7  Simulated Annealing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5.8  Local Beam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5.9 Branch and Bound Search</a:t>
            </a:r>
            <a:endParaRPr/>
          </a:p>
          <a:p>
            <a:pPr indent="0" lvl="0" marL="0" marR="0" rtl="0" algn="l">
              <a:spcBef>
                <a:spcPts val="0"/>
              </a:spcBef>
              <a:spcAft>
                <a:spcPts val="0"/>
              </a:spcAft>
              <a:buNone/>
            </a:pPr>
            <a:r>
              <a:t/>
            </a:r>
            <a:endParaRPr sz="2200">
              <a:solidFill>
                <a:schemeClr val="lt1"/>
              </a:solidFill>
              <a:latin typeface="Times New Roman"/>
              <a:ea typeface="Times New Roman"/>
              <a:cs typeface="Times New Roman"/>
              <a:sym typeface="Times New Roman"/>
            </a:endParaRPr>
          </a:p>
        </p:txBody>
      </p:sp>
      <p:sp>
        <p:nvSpPr>
          <p:cNvPr id="164" name="Google Shape;164;p10"/>
          <p:cNvSpPr txBox="1"/>
          <p:nvPr>
            <p:ph idx="11" type="ftr"/>
          </p:nvPr>
        </p:nvSpPr>
        <p:spPr>
          <a:xfrm>
            <a:off x="5112488" y="6492875"/>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8" name="Shape 1128"/>
        <p:cNvGrpSpPr/>
        <p:nvPr/>
      </p:nvGrpSpPr>
      <p:grpSpPr>
        <a:xfrm>
          <a:off x="0" y="0"/>
          <a:ext cx="0" cy="0"/>
          <a:chOff x="0" y="0"/>
          <a:chExt cx="0" cy="0"/>
        </a:xfrm>
      </p:grpSpPr>
      <p:sp>
        <p:nvSpPr>
          <p:cNvPr id="1129" name="Google Shape;1129;p100"/>
          <p:cNvSpPr txBox="1"/>
          <p:nvPr>
            <p:ph type="title"/>
          </p:nvPr>
        </p:nvSpPr>
        <p:spPr>
          <a:xfrm>
            <a:off x="3722914" y="365126"/>
            <a:ext cx="7630885" cy="10702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Simulated Annealing: the code</a:t>
            </a:r>
            <a:endParaRPr/>
          </a:p>
        </p:txBody>
      </p:sp>
      <p:sp>
        <p:nvSpPr>
          <p:cNvPr id="1130" name="Google Shape;1130;p100"/>
          <p:cNvSpPr/>
          <p:nvPr/>
        </p:nvSpPr>
        <p:spPr>
          <a:xfrm>
            <a:off x="3722913" y="1435396"/>
            <a:ext cx="6346119" cy="36933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function Simulated-Annealing (</a:t>
            </a:r>
            <a:r>
              <a:rPr b="1" i="1" lang="en-US" sz="1800">
                <a:solidFill>
                  <a:schemeClr val="dk1"/>
                </a:solidFill>
                <a:latin typeface="Times New Roman"/>
                <a:ea typeface="Times New Roman"/>
                <a:cs typeface="Times New Roman"/>
                <a:sym typeface="Times New Roman"/>
              </a:rPr>
              <a:t>problem, schedule)</a:t>
            </a:r>
            <a:endParaRPr/>
          </a:p>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returns a solution state</a:t>
            </a:r>
            <a:endParaRPr/>
          </a:p>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inputs: </a:t>
            </a:r>
            <a:r>
              <a:rPr b="1" i="1" lang="en-US" sz="1800">
                <a:solidFill>
                  <a:schemeClr val="dk1"/>
                </a:solidFill>
                <a:latin typeface="Times New Roman"/>
                <a:ea typeface="Times New Roman"/>
                <a:cs typeface="Times New Roman"/>
                <a:sym typeface="Times New Roman"/>
              </a:rPr>
              <a:t>problem, a problem</a:t>
            </a:r>
            <a:endParaRPr/>
          </a:p>
          <a:p>
            <a:pPr indent="0" lvl="0" marL="0" marR="0" rtl="0" algn="l">
              <a:spcBef>
                <a:spcPts val="0"/>
              </a:spcBef>
              <a:spcAft>
                <a:spcPts val="0"/>
              </a:spcAft>
              <a:buNone/>
            </a:pPr>
            <a:r>
              <a:rPr i="1" lang="en-US" sz="1800">
                <a:solidFill>
                  <a:schemeClr val="dk1"/>
                </a:solidFill>
                <a:latin typeface="Times New Roman"/>
                <a:ea typeface="Times New Roman"/>
                <a:cs typeface="Times New Roman"/>
                <a:sym typeface="Times New Roman"/>
              </a:rPr>
              <a:t>schedule, a mapping from time to “temperature”</a:t>
            </a:r>
            <a:endParaRPr/>
          </a:p>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local variables: </a:t>
            </a:r>
            <a:r>
              <a:rPr b="1" i="1" lang="en-US" sz="1800">
                <a:solidFill>
                  <a:schemeClr val="dk1"/>
                </a:solidFill>
                <a:latin typeface="Times New Roman"/>
                <a:ea typeface="Times New Roman"/>
                <a:cs typeface="Times New Roman"/>
                <a:sym typeface="Times New Roman"/>
              </a:rPr>
              <a:t>current, a node next, a node T, the temperature</a:t>
            </a:r>
            <a:endParaRPr/>
          </a:p>
          <a:p>
            <a:pPr indent="0" lvl="0" marL="0" marR="0" rtl="0" algn="l">
              <a:spcBef>
                <a:spcPts val="0"/>
              </a:spcBef>
              <a:spcAft>
                <a:spcPts val="0"/>
              </a:spcAft>
              <a:buNone/>
            </a:pPr>
            <a:r>
              <a:rPr i="1" lang="en-US" sz="1800">
                <a:solidFill>
                  <a:schemeClr val="dk1"/>
                </a:solidFill>
                <a:latin typeface="Times New Roman"/>
                <a:ea typeface="Times New Roman"/>
                <a:cs typeface="Times New Roman"/>
                <a:sym typeface="Times New Roman"/>
              </a:rPr>
              <a:t>current ← MakeNode (RandomState[problem])</a:t>
            </a:r>
            <a:endParaRPr/>
          </a:p>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for </a:t>
            </a:r>
            <a:r>
              <a:rPr b="1" i="1" lang="en-US" sz="1800">
                <a:solidFill>
                  <a:schemeClr val="dk1"/>
                </a:solidFill>
                <a:latin typeface="Times New Roman"/>
                <a:ea typeface="Times New Roman"/>
                <a:cs typeface="Times New Roman"/>
                <a:sym typeface="Times New Roman"/>
              </a:rPr>
              <a:t>t ← 1 to ∞ do</a:t>
            </a:r>
            <a:endParaRPr/>
          </a:p>
          <a:p>
            <a:pPr indent="0" lvl="0" marL="0" marR="0" rtl="0" algn="l">
              <a:spcBef>
                <a:spcPts val="0"/>
              </a:spcBef>
              <a:spcAft>
                <a:spcPts val="0"/>
              </a:spcAft>
              <a:buNone/>
            </a:pPr>
            <a:r>
              <a:rPr i="1" lang="en-US" sz="1800">
                <a:solidFill>
                  <a:schemeClr val="dk1"/>
                </a:solidFill>
                <a:latin typeface="Times New Roman"/>
                <a:ea typeface="Times New Roman"/>
                <a:cs typeface="Times New Roman"/>
                <a:sym typeface="Times New Roman"/>
              </a:rPr>
              <a:t>T ← schedule [t]</a:t>
            </a:r>
            <a:endParaRPr/>
          </a:p>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if </a:t>
            </a:r>
            <a:r>
              <a:rPr b="1" i="1" lang="en-US" sz="1800">
                <a:solidFill>
                  <a:schemeClr val="dk1"/>
                </a:solidFill>
                <a:latin typeface="Times New Roman"/>
                <a:ea typeface="Times New Roman"/>
                <a:cs typeface="Times New Roman"/>
                <a:sym typeface="Times New Roman"/>
              </a:rPr>
              <a:t>T = 0 then return current</a:t>
            </a:r>
            <a:endParaRPr/>
          </a:p>
          <a:p>
            <a:pPr indent="0" lvl="0" marL="0" marR="0" rtl="0" algn="l">
              <a:spcBef>
                <a:spcPts val="0"/>
              </a:spcBef>
              <a:spcAft>
                <a:spcPts val="0"/>
              </a:spcAft>
              <a:buNone/>
            </a:pPr>
            <a:r>
              <a:rPr i="1" lang="en-US" sz="1800">
                <a:solidFill>
                  <a:schemeClr val="dk1"/>
                </a:solidFill>
                <a:latin typeface="Times New Roman"/>
                <a:ea typeface="Times New Roman"/>
                <a:cs typeface="Times New Roman"/>
                <a:sym typeface="Times New Roman"/>
              </a:rPr>
              <a:t>next ← a randomly selected successor of current</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Δ</a:t>
            </a:r>
            <a:r>
              <a:rPr i="1" lang="en-US" sz="1800">
                <a:solidFill>
                  <a:schemeClr val="dk1"/>
                </a:solidFill>
                <a:latin typeface="Times New Roman"/>
                <a:ea typeface="Times New Roman"/>
                <a:cs typeface="Times New Roman"/>
                <a:sym typeface="Times New Roman"/>
              </a:rPr>
              <a:t>E ← Value [next] - Value [current]</a:t>
            </a:r>
            <a:endParaRPr/>
          </a:p>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if Δ</a:t>
            </a:r>
            <a:r>
              <a:rPr b="1" i="1" lang="en-US" sz="1800">
                <a:solidFill>
                  <a:schemeClr val="dk1"/>
                </a:solidFill>
                <a:latin typeface="Times New Roman"/>
                <a:ea typeface="Times New Roman"/>
                <a:cs typeface="Times New Roman"/>
                <a:sym typeface="Times New Roman"/>
              </a:rPr>
              <a:t>E &gt; 0 then current ← next</a:t>
            </a:r>
            <a:endParaRPr/>
          </a:p>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else </a:t>
            </a:r>
            <a:r>
              <a:rPr b="1" i="1" lang="en-US" sz="1800">
                <a:solidFill>
                  <a:schemeClr val="dk1"/>
                </a:solidFill>
                <a:latin typeface="Times New Roman"/>
                <a:ea typeface="Times New Roman"/>
                <a:cs typeface="Times New Roman"/>
                <a:sym typeface="Times New Roman"/>
              </a:rPr>
              <a:t>current ← next only with probability eΔE/T</a:t>
            </a:r>
            <a:endParaRPr sz="1800">
              <a:solidFill>
                <a:schemeClr val="dk1"/>
              </a:solidFill>
              <a:latin typeface="Times New Roman"/>
              <a:ea typeface="Times New Roman"/>
              <a:cs typeface="Times New Roman"/>
              <a:sym typeface="Times New Roman"/>
            </a:endParaRPr>
          </a:p>
        </p:txBody>
      </p:sp>
      <p:sp>
        <p:nvSpPr>
          <p:cNvPr id="1131" name="Google Shape;1131;p100"/>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5.1 Introduction</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5.2 Hill Climbing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5.3 Best-first Search (Greedy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5.4 A* Search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5.5 AO* Search: (AND–OR) Graph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5.6 Memory Bounded Heuristic Search</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5.6.1 Iterative Deepening A*</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5.6.2 Recursive BFS</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5.6.3 Simplified Memory Bounded A* (SMA*)</a:t>
            </a:r>
            <a:endParaRPr/>
          </a:p>
          <a:p>
            <a:pPr indent="0" lvl="0" marL="0" marR="0" rtl="0" algn="l">
              <a:spcBef>
                <a:spcPts val="0"/>
              </a:spcBef>
              <a:spcAft>
                <a:spcPts val="0"/>
              </a:spcAft>
              <a:buNone/>
            </a:pPr>
            <a:r>
              <a:rPr b="1" lang="en-US" sz="2200">
                <a:solidFill>
                  <a:schemeClr val="accent1"/>
                </a:solidFill>
                <a:latin typeface="Times New Roman"/>
                <a:ea typeface="Times New Roman"/>
                <a:cs typeface="Times New Roman"/>
                <a:sym typeface="Times New Roman"/>
              </a:rPr>
              <a:t>5.7  Simulated Annealing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5.8  Local Beam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5.9 Branch and Bound Search</a:t>
            </a:r>
            <a:endParaRPr/>
          </a:p>
          <a:p>
            <a:pPr indent="0" lvl="0" marL="0" marR="0" rtl="0" algn="l">
              <a:spcBef>
                <a:spcPts val="0"/>
              </a:spcBef>
              <a:spcAft>
                <a:spcPts val="0"/>
              </a:spcAft>
              <a:buNone/>
            </a:pPr>
            <a:r>
              <a:t/>
            </a:r>
            <a:endParaRPr sz="2200">
              <a:solidFill>
                <a:schemeClr val="lt1"/>
              </a:solidFill>
              <a:latin typeface="Times New Roman"/>
              <a:ea typeface="Times New Roman"/>
              <a:cs typeface="Times New Roman"/>
              <a:sym typeface="Times New Roman"/>
            </a:endParaRPr>
          </a:p>
        </p:txBody>
      </p:sp>
      <p:sp>
        <p:nvSpPr>
          <p:cNvPr id="1132" name="Google Shape;1132;p10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6" name="Shape 1136"/>
        <p:cNvGrpSpPr/>
        <p:nvPr/>
      </p:nvGrpSpPr>
      <p:grpSpPr>
        <a:xfrm>
          <a:off x="0" y="0"/>
          <a:ext cx="0" cy="0"/>
          <a:chOff x="0" y="0"/>
          <a:chExt cx="0" cy="0"/>
        </a:xfrm>
      </p:grpSpPr>
      <p:sp>
        <p:nvSpPr>
          <p:cNvPr id="1137" name="Google Shape;1137;p101"/>
          <p:cNvSpPr txBox="1"/>
          <p:nvPr>
            <p:ph type="title"/>
          </p:nvPr>
        </p:nvSpPr>
        <p:spPr>
          <a:xfrm>
            <a:off x="3827416" y="410368"/>
            <a:ext cx="7199811"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Times New Roman"/>
              <a:buNone/>
            </a:pPr>
            <a:r>
              <a:rPr lang="en-US" sz="4000">
                <a:latin typeface="Times New Roman"/>
                <a:ea typeface="Times New Roman"/>
                <a:cs typeface="Times New Roman"/>
                <a:sym typeface="Times New Roman"/>
              </a:rPr>
              <a:t>Practical Issues with simulated annealing</a:t>
            </a:r>
            <a:endParaRPr/>
          </a:p>
        </p:txBody>
      </p:sp>
      <p:sp>
        <p:nvSpPr>
          <p:cNvPr id="1138" name="Google Shape;1138;p101"/>
          <p:cNvSpPr txBox="1"/>
          <p:nvPr>
            <p:ph idx="1" type="body"/>
          </p:nvPr>
        </p:nvSpPr>
        <p:spPr>
          <a:xfrm>
            <a:off x="3827416" y="1825625"/>
            <a:ext cx="7526383"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The cost function should be fast it is going to be called “millions” of times.</a:t>
            </a:r>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The best is if we just have to calculate the deltas produced by the modification instead of traversing through all the state.</a:t>
            </a:r>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This is dependent on the application.</a:t>
            </a:r>
            <a:endParaRPr/>
          </a:p>
        </p:txBody>
      </p:sp>
      <p:sp>
        <p:nvSpPr>
          <p:cNvPr id="1139" name="Google Shape;1139;p101"/>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5.1 Introduction</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5.2 Hill Climbing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5.3 Best-first Search (Greedy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5.4 A* Search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5.5 AO* Search: (AND–OR) Graph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5.6 Memory Bounded Heuristic Search</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5.6.1 Iterative Deepening A*</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5.6.2 Recursive BFS</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5.6.3 Simplified Memory Bounded A* (SMA*)</a:t>
            </a:r>
            <a:endParaRPr/>
          </a:p>
          <a:p>
            <a:pPr indent="0" lvl="0" marL="0" marR="0" rtl="0" algn="l">
              <a:spcBef>
                <a:spcPts val="0"/>
              </a:spcBef>
              <a:spcAft>
                <a:spcPts val="0"/>
              </a:spcAft>
              <a:buNone/>
            </a:pPr>
            <a:r>
              <a:rPr b="1" lang="en-US" sz="2200">
                <a:solidFill>
                  <a:schemeClr val="accent1"/>
                </a:solidFill>
                <a:latin typeface="Times New Roman"/>
                <a:ea typeface="Times New Roman"/>
                <a:cs typeface="Times New Roman"/>
                <a:sym typeface="Times New Roman"/>
              </a:rPr>
              <a:t>5.7  Simulated Annealing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5.8  Local Beam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5.9 Branch and Bound Search</a:t>
            </a:r>
            <a:endParaRPr/>
          </a:p>
          <a:p>
            <a:pPr indent="0" lvl="0" marL="0" marR="0" rtl="0" algn="l">
              <a:spcBef>
                <a:spcPts val="0"/>
              </a:spcBef>
              <a:spcAft>
                <a:spcPts val="0"/>
              </a:spcAft>
              <a:buNone/>
            </a:pPr>
            <a:r>
              <a:t/>
            </a:r>
            <a:endParaRPr sz="2200">
              <a:solidFill>
                <a:schemeClr val="lt1"/>
              </a:solidFill>
              <a:latin typeface="Times New Roman"/>
              <a:ea typeface="Times New Roman"/>
              <a:cs typeface="Times New Roman"/>
              <a:sym typeface="Times New Roman"/>
            </a:endParaRPr>
          </a:p>
        </p:txBody>
      </p:sp>
      <p:sp>
        <p:nvSpPr>
          <p:cNvPr id="1140" name="Google Shape;1140;p10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5" name="Shape 1145"/>
        <p:cNvGrpSpPr/>
        <p:nvPr/>
      </p:nvGrpSpPr>
      <p:grpSpPr>
        <a:xfrm>
          <a:off x="0" y="0"/>
          <a:ext cx="0" cy="0"/>
          <a:chOff x="0" y="0"/>
          <a:chExt cx="0" cy="0"/>
        </a:xfrm>
      </p:grpSpPr>
      <p:sp>
        <p:nvSpPr>
          <p:cNvPr id="1146" name="Google Shape;1146;p102"/>
          <p:cNvSpPr txBox="1"/>
          <p:nvPr>
            <p:ph type="title"/>
          </p:nvPr>
        </p:nvSpPr>
        <p:spPr>
          <a:xfrm>
            <a:off x="3935565" y="136525"/>
            <a:ext cx="7173686"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Local search algorithms</a:t>
            </a:r>
            <a:endParaRPr/>
          </a:p>
        </p:txBody>
      </p:sp>
      <p:sp>
        <p:nvSpPr>
          <p:cNvPr id="1147" name="Google Shape;1147;p102"/>
          <p:cNvSpPr txBox="1"/>
          <p:nvPr>
            <p:ph idx="1" type="body"/>
          </p:nvPr>
        </p:nvSpPr>
        <p:spPr>
          <a:xfrm>
            <a:off x="3805544" y="1690688"/>
            <a:ext cx="7773066" cy="4114800"/>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80000"/>
              </a:lnSpc>
              <a:spcBef>
                <a:spcPts val="0"/>
              </a:spcBef>
              <a:spcAft>
                <a:spcPts val="0"/>
              </a:spcAft>
              <a:buClr>
                <a:schemeClr val="dk1"/>
              </a:buClr>
              <a:buSzPts val="2800"/>
              <a:buChar char="•"/>
            </a:pPr>
            <a:r>
              <a:rPr lang="en-US" sz="2800">
                <a:latin typeface="Times New Roman"/>
                <a:ea typeface="Times New Roman"/>
                <a:cs typeface="Times New Roman"/>
                <a:sym typeface="Times New Roman"/>
              </a:rPr>
              <a:t>In many optimization problems, the </a:t>
            </a:r>
            <a:r>
              <a:rPr lang="en-US" sz="2800">
                <a:solidFill>
                  <a:srgbClr val="FF0000"/>
                </a:solidFill>
                <a:latin typeface="Times New Roman"/>
                <a:ea typeface="Times New Roman"/>
                <a:cs typeface="Times New Roman"/>
                <a:sym typeface="Times New Roman"/>
              </a:rPr>
              <a:t>path</a:t>
            </a:r>
            <a:r>
              <a:rPr lang="en-US" sz="2800">
                <a:latin typeface="Times New Roman"/>
                <a:ea typeface="Times New Roman"/>
                <a:cs typeface="Times New Roman"/>
                <a:sym typeface="Times New Roman"/>
              </a:rPr>
              <a:t> to the goal is irrelevant; the goal state itself is the solution</a:t>
            </a:r>
            <a:endParaRPr/>
          </a:p>
          <a:p>
            <a:pPr indent="-228600" lvl="0" marL="228600" rtl="0" algn="l">
              <a:lnSpc>
                <a:spcPct val="80000"/>
              </a:lnSpc>
              <a:spcBef>
                <a:spcPts val="1000"/>
              </a:spcBef>
              <a:spcAft>
                <a:spcPts val="0"/>
              </a:spcAft>
              <a:buClr>
                <a:schemeClr val="dk1"/>
              </a:buClr>
              <a:buSzPts val="2800"/>
              <a:buFont typeface="Noto Sans Symbols"/>
              <a:buNone/>
            </a:pPr>
            <a:r>
              <a:t/>
            </a:r>
            <a:endParaRPr sz="2800">
              <a:latin typeface="Times New Roman"/>
              <a:ea typeface="Times New Roman"/>
              <a:cs typeface="Times New Roman"/>
              <a:sym typeface="Times New Roman"/>
            </a:endParaRPr>
          </a:p>
          <a:p>
            <a:pPr indent="-228600" lvl="0" marL="228600" rtl="0" algn="l">
              <a:lnSpc>
                <a:spcPct val="80000"/>
              </a:lnSpc>
              <a:spcBef>
                <a:spcPts val="1000"/>
              </a:spcBef>
              <a:spcAft>
                <a:spcPts val="0"/>
              </a:spcAft>
              <a:buClr>
                <a:schemeClr val="dk1"/>
              </a:buClr>
              <a:buSzPts val="2800"/>
              <a:buChar char="•"/>
            </a:pPr>
            <a:r>
              <a:rPr lang="en-US" sz="2800">
                <a:latin typeface="Times New Roman"/>
                <a:ea typeface="Times New Roman"/>
                <a:cs typeface="Times New Roman"/>
                <a:sym typeface="Times New Roman"/>
              </a:rPr>
              <a:t>State space = set of "complete" configurations</a:t>
            </a:r>
            <a:endParaRPr/>
          </a:p>
          <a:p>
            <a:pPr indent="-228600" lvl="0" marL="228600" rtl="0" algn="l">
              <a:lnSpc>
                <a:spcPct val="80000"/>
              </a:lnSpc>
              <a:spcBef>
                <a:spcPts val="1000"/>
              </a:spcBef>
              <a:spcAft>
                <a:spcPts val="0"/>
              </a:spcAft>
              <a:buClr>
                <a:schemeClr val="dk1"/>
              </a:buClr>
              <a:buSzPts val="2800"/>
              <a:buChar char="•"/>
            </a:pPr>
            <a:r>
              <a:rPr lang="en-US" sz="2800">
                <a:latin typeface="Times New Roman"/>
                <a:ea typeface="Times New Roman"/>
                <a:cs typeface="Times New Roman"/>
                <a:sym typeface="Times New Roman"/>
              </a:rPr>
              <a:t>Find configuration satisfying constraints, e.g., n-queens</a:t>
            </a:r>
            <a:endParaRPr/>
          </a:p>
          <a:p>
            <a:pPr indent="-228600" lvl="0" marL="228600" rtl="0" algn="l">
              <a:lnSpc>
                <a:spcPct val="80000"/>
              </a:lnSpc>
              <a:spcBef>
                <a:spcPts val="1000"/>
              </a:spcBef>
              <a:spcAft>
                <a:spcPts val="0"/>
              </a:spcAft>
              <a:buClr>
                <a:schemeClr val="dk1"/>
              </a:buClr>
              <a:buSzPts val="2800"/>
              <a:buChar char="•"/>
            </a:pPr>
            <a:r>
              <a:rPr lang="en-US" sz="2800">
                <a:latin typeface="Times New Roman"/>
                <a:ea typeface="Times New Roman"/>
                <a:cs typeface="Times New Roman"/>
                <a:sym typeface="Times New Roman"/>
              </a:rPr>
              <a:t>In such cases, we can use </a:t>
            </a:r>
            <a:r>
              <a:rPr lang="en-US" sz="2800">
                <a:solidFill>
                  <a:srgbClr val="FF0000"/>
                </a:solidFill>
                <a:latin typeface="Times New Roman"/>
                <a:ea typeface="Times New Roman"/>
                <a:cs typeface="Times New Roman"/>
                <a:sym typeface="Times New Roman"/>
              </a:rPr>
              <a:t>local search algorithms</a:t>
            </a:r>
            <a:endParaRPr sz="2800">
              <a:latin typeface="Times New Roman"/>
              <a:ea typeface="Times New Roman"/>
              <a:cs typeface="Times New Roman"/>
              <a:sym typeface="Times New Roman"/>
            </a:endParaRPr>
          </a:p>
          <a:p>
            <a:pPr indent="-228600" lvl="0" marL="228600" rtl="0" algn="l">
              <a:lnSpc>
                <a:spcPct val="80000"/>
              </a:lnSpc>
              <a:spcBef>
                <a:spcPts val="1000"/>
              </a:spcBef>
              <a:spcAft>
                <a:spcPts val="0"/>
              </a:spcAft>
              <a:buClr>
                <a:schemeClr val="dk1"/>
              </a:buClr>
              <a:buSzPts val="2800"/>
              <a:buChar char="•"/>
            </a:pPr>
            <a:r>
              <a:rPr lang="en-US" sz="2800">
                <a:latin typeface="Times New Roman"/>
                <a:ea typeface="Times New Roman"/>
                <a:cs typeface="Times New Roman"/>
                <a:sym typeface="Times New Roman"/>
              </a:rPr>
              <a:t>keep a single "current" state, try to improve it.</a:t>
            </a:r>
            <a:endParaRPr/>
          </a:p>
          <a:p>
            <a:pPr indent="-228600" lvl="0" marL="228600" rtl="0" algn="l">
              <a:lnSpc>
                <a:spcPct val="80000"/>
              </a:lnSpc>
              <a:spcBef>
                <a:spcPts val="1000"/>
              </a:spcBef>
              <a:spcAft>
                <a:spcPts val="0"/>
              </a:spcAft>
              <a:buClr>
                <a:schemeClr val="dk1"/>
              </a:buClr>
              <a:buSzPts val="2800"/>
              <a:buChar char="•"/>
            </a:pPr>
            <a:r>
              <a:rPr lang="en-US" sz="2800">
                <a:latin typeface="Times New Roman"/>
                <a:ea typeface="Times New Roman"/>
                <a:cs typeface="Times New Roman"/>
                <a:sym typeface="Times New Roman"/>
              </a:rPr>
              <a:t>Very memory efficient (only remember current state)</a:t>
            </a:r>
            <a:endParaRPr/>
          </a:p>
        </p:txBody>
      </p:sp>
      <p:sp>
        <p:nvSpPr>
          <p:cNvPr id="1148" name="Google Shape;1148;p102"/>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5.1 Introduction</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5.2 Hill Climbing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5.3 Best-first Search (Greedy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5.4 A* Search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5.5 AO* Search: (AND–OR) Graph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5.6 Memory Bounded Heuristic Search</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5.6.1 Iterative Deepening A*</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5.6.2 Recursive BFS</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5.6.3 Simplified Memory Bounded A* (SMA*)</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5.7  Simulated Annealing Search</a:t>
            </a:r>
            <a:endParaRPr/>
          </a:p>
          <a:p>
            <a:pPr indent="0" lvl="0" marL="0" marR="0" rtl="0" algn="l">
              <a:spcBef>
                <a:spcPts val="0"/>
              </a:spcBef>
              <a:spcAft>
                <a:spcPts val="0"/>
              </a:spcAft>
              <a:buNone/>
            </a:pPr>
            <a:r>
              <a:rPr b="1" lang="en-US" sz="2200">
                <a:solidFill>
                  <a:schemeClr val="accent1"/>
                </a:solidFill>
                <a:latin typeface="Times New Roman"/>
                <a:ea typeface="Times New Roman"/>
                <a:cs typeface="Times New Roman"/>
                <a:sym typeface="Times New Roman"/>
              </a:rPr>
              <a:t>5.8  Local Beam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5.9 Branch and Bound Search</a:t>
            </a:r>
            <a:endParaRPr/>
          </a:p>
          <a:p>
            <a:pPr indent="0" lvl="0" marL="0" marR="0" rtl="0" algn="l">
              <a:spcBef>
                <a:spcPts val="0"/>
              </a:spcBef>
              <a:spcAft>
                <a:spcPts val="0"/>
              </a:spcAft>
              <a:buNone/>
            </a:pPr>
            <a:r>
              <a:t/>
            </a:r>
            <a:endParaRPr sz="2200">
              <a:solidFill>
                <a:schemeClr val="lt1"/>
              </a:solidFill>
              <a:latin typeface="Times New Roman"/>
              <a:ea typeface="Times New Roman"/>
              <a:cs typeface="Times New Roman"/>
              <a:sym typeface="Times New Roman"/>
            </a:endParaRPr>
          </a:p>
        </p:txBody>
      </p:sp>
      <p:sp>
        <p:nvSpPr>
          <p:cNvPr id="1149" name="Google Shape;1149;p10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4" name="Shape 1154"/>
        <p:cNvGrpSpPr/>
        <p:nvPr/>
      </p:nvGrpSpPr>
      <p:grpSpPr>
        <a:xfrm>
          <a:off x="0" y="0"/>
          <a:ext cx="0" cy="0"/>
          <a:chOff x="0" y="0"/>
          <a:chExt cx="0" cy="0"/>
        </a:xfrm>
      </p:grpSpPr>
      <p:sp>
        <p:nvSpPr>
          <p:cNvPr id="1155" name="Google Shape;1155;p103"/>
          <p:cNvSpPr txBox="1"/>
          <p:nvPr>
            <p:ph type="title"/>
          </p:nvPr>
        </p:nvSpPr>
        <p:spPr>
          <a:xfrm>
            <a:off x="3417607" y="320675"/>
            <a:ext cx="6585857"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Example: </a:t>
            </a:r>
            <a:r>
              <a:rPr i="1" lang="en-US">
                <a:latin typeface="Times New Roman"/>
                <a:ea typeface="Times New Roman"/>
                <a:cs typeface="Times New Roman"/>
                <a:sym typeface="Times New Roman"/>
              </a:rPr>
              <a:t>n</a:t>
            </a:r>
            <a:r>
              <a:rPr lang="en-US">
                <a:latin typeface="Times New Roman"/>
                <a:ea typeface="Times New Roman"/>
                <a:cs typeface="Times New Roman"/>
                <a:sym typeface="Times New Roman"/>
              </a:rPr>
              <a:t>-queens</a:t>
            </a:r>
            <a:endParaRPr/>
          </a:p>
        </p:txBody>
      </p:sp>
      <p:sp>
        <p:nvSpPr>
          <p:cNvPr id="1156" name="Google Shape;1156;p103"/>
          <p:cNvSpPr txBox="1"/>
          <p:nvPr>
            <p:ph idx="1" type="body"/>
          </p:nvPr>
        </p:nvSpPr>
        <p:spPr>
          <a:xfrm>
            <a:off x="3043646" y="1825625"/>
            <a:ext cx="8310154"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Put </a:t>
            </a:r>
            <a:r>
              <a:rPr i="1" lang="en-US">
                <a:latin typeface="Times New Roman"/>
                <a:ea typeface="Times New Roman"/>
                <a:cs typeface="Times New Roman"/>
                <a:sym typeface="Times New Roman"/>
              </a:rPr>
              <a:t>n</a:t>
            </a:r>
            <a:r>
              <a:rPr lang="en-US">
                <a:latin typeface="Times New Roman"/>
                <a:ea typeface="Times New Roman"/>
                <a:cs typeface="Times New Roman"/>
                <a:sym typeface="Times New Roman"/>
              </a:rPr>
              <a:t> queens on an </a:t>
            </a:r>
            <a:r>
              <a:rPr i="1" lang="en-US">
                <a:latin typeface="Times New Roman"/>
                <a:ea typeface="Times New Roman"/>
                <a:cs typeface="Times New Roman"/>
                <a:sym typeface="Times New Roman"/>
              </a:rPr>
              <a:t>n × n</a:t>
            </a:r>
            <a:r>
              <a:rPr lang="en-US">
                <a:latin typeface="Times New Roman"/>
                <a:ea typeface="Times New Roman"/>
                <a:cs typeface="Times New Roman"/>
                <a:sym typeface="Times New Roman"/>
              </a:rPr>
              <a:t> board with no two queens on the same row, column, or diagonal</a:t>
            </a:r>
            <a:endParaRPr/>
          </a:p>
        </p:txBody>
      </p:sp>
      <p:pic>
        <p:nvPicPr>
          <p:cNvPr descr="4queens-sequence" id="1157" name="Google Shape;1157;p103"/>
          <p:cNvPicPr preferRelativeResize="0"/>
          <p:nvPr/>
        </p:nvPicPr>
        <p:blipFill rotWithShape="1">
          <a:blip r:embed="rId3">
            <a:alphaModFix/>
          </a:blip>
          <a:srcRect b="0" l="0" r="0" t="0"/>
          <a:stretch/>
        </p:blipFill>
        <p:spPr>
          <a:xfrm>
            <a:off x="3718923" y="3225209"/>
            <a:ext cx="6959600" cy="1860550"/>
          </a:xfrm>
          <a:prstGeom prst="rect">
            <a:avLst/>
          </a:prstGeom>
          <a:noFill/>
          <a:ln>
            <a:noFill/>
          </a:ln>
        </p:spPr>
      </p:pic>
      <p:sp>
        <p:nvSpPr>
          <p:cNvPr id="1158" name="Google Shape;1158;p103"/>
          <p:cNvSpPr txBox="1"/>
          <p:nvPr/>
        </p:nvSpPr>
        <p:spPr>
          <a:xfrm>
            <a:off x="3718923" y="5446695"/>
            <a:ext cx="713022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00"/>
                </a:solidFill>
                <a:latin typeface="Calibri"/>
                <a:ea typeface="Calibri"/>
                <a:cs typeface="Calibri"/>
                <a:sym typeface="Calibri"/>
              </a:rPr>
              <a:t>Note that a state cannot be an incomplete configuration with m&lt;n queens</a:t>
            </a:r>
            <a:endParaRPr/>
          </a:p>
        </p:txBody>
      </p:sp>
      <p:sp>
        <p:nvSpPr>
          <p:cNvPr id="1159" name="Google Shape;1159;p103"/>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5.1 Introduction</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5.2 Hill Climbing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5.3 Best-first Search (Greedy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5.4 A* Search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5.5 AO* Search: (AND–OR) Graph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5.6 Memory Bounded Heuristic Search</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5.6.1 Iterative Deepening A*</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5.6.2 Recursive BFS</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5.6.3 Simplified Memory Bounded A* (SMA*)</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5.7  Simulated Annealing Search</a:t>
            </a:r>
            <a:endParaRPr/>
          </a:p>
          <a:p>
            <a:pPr indent="0" lvl="0" marL="0" marR="0" rtl="0" algn="l">
              <a:spcBef>
                <a:spcPts val="0"/>
              </a:spcBef>
              <a:spcAft>
                <a:spcPts val="0"/>
              </a:spcAft>
              <a:buNone/>
            </a:pPr>
            <a:r>
              <a:rPr b="1" lang="en-US" sz="2200">
                <a:solidFill>
                  <a:schemeClr val="accent1"/>
                </a:solidFill>
                <a:latin typeface="Times New Roman"/>
                <a:ea typeface="Times New Roman"/>
                <a:cs typeface="Times New Roman"/>
                <a:sym typeface="Times New Roman"/>
              </a:rPr>
              <a:t>5.8  Local Beam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5.9 Branch and Bound Search</a:t>
            </a:r>
            <a:endParaRPr/>
          </a:p>
          <a:p>
            <a:pPr indent="0" lvl="0" marL="0" marR="0" rtl="0" algn="l">
              <a:spcBef>
                <a:spcPts val="0"/>
              </a:spcBef>
              <a:spcAft>
                <a:spcPts val="0"/>
              </a:spcAft>
              <a:buNone/>
            </a:pPr>
            <a:r>
              <a:t/>
            </a:r>
            <a:endParaRPr sz="2200">
              <a:solidFill>
                <a:schemeClr val="lt1"/>
              </a:solidFill>
              <a:latin typeface="Times New Roman"/>
              <a:ea typeface="Times New Roman"/>
              <a:cs typeface="Times New Roman"/>
              <a:sym typeface="Times New Roman"/>
            </a:endParaRPr>
          </a:p>
        </p:txBody>
      </p:sp>
      <p:sp>
        <p:nvSpPr>
          <p:cNvPr id="1160" name="Google Shape;1160;p10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4" name="Shape 1164"/>
        <p:cNvGrpSpPr/>
        <p:nvPr/>
      </p:nvGrpSpPr>
      <p:grpSpPr>
        <a:xfrm>
          <a:off x="0" y="0"/>
          <a:ext cx="0" cy="0"/>
          <a:chOff x="0" y="0"/>
          <a:chExt cx="0" cy="0"/>
        </a:xfrm>
      </p:grpSpPr>
      <p:sp>
        <p:nvSpPr>
          <p:cNvPr id="1165" name="Google Shape;1165;p104"/>
          <p:cNvSpPr txBox="1"/>
          <p:nvPr>
            <p:ph type="title"/>
          </p:nvPr>
        </p:nvSpPr>
        <p:spPr>
          <a:xfrm>
            <a:off x="4362994" y="365125"/>
            <a:ext cx="6990806" cy="79746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Times New Roman"/>
              <a:buNone/>
            </a:pPr>
            <a:r>
              <a:rPr b="1" lang="en-US">
                <a:solidFill>
                  <a:schemeClr val="accent1"/>
                </a:solidFill>
                <a:latin typeface="Times New Roman"/>
                <a:ea typeface="Times New Roman"/>
                <a:cs typeface="Times New Roman"/>
                <a:sym typeface="Times New Roman"/>
              </a:rPr>
              <a:t>Branch and Bound Search</a:t>
            </a:r>
            <a:endParaRPr/>
          </a:p>
        </p:txBody>
      </p:sp>
      <p:sp>
        <p:nvSpPr>
          <p:cNvPr id="1166" name="Google Shape;1166;p104"/>
          <p:cNvSpPr txBox="1"/>
          <p:nvPr>
            <p:ph idx="1" type="body"/>
          </p:nvPr>
        </p:nvSpPr>
        <p:spPr>
          <a:xfrm>
            <a:off x="3540034" y="1253331"/>
            <a:ext cx="7813766" cy="4351338"/>
          </a:xfrm>
          <a:prstGeom prst="rect">
            <a:avLst/>
          </a:prstGeom>
          <a:noFill/>
          <a:ln>
            <a:noFill/>
          </a:ln>
        </p:spPr>
        <p:txBody>
          <a:bodyPr anchorCtr="0" anchor="t" bIns="45700" lIns="91425" spcFirstLastPara="1" rIns="91425" wrap="square" tIns="45700">
            <a:normAutofit fontScale="70000" lnSpcReduction="20000"/>
          </a:bodyPr>
          <a:lstStyle/>
          <a:p>
            <a:pPr indent="-228600" lvl="0" marL="228600" rtl="0" algn="just">
              <a:lnSpc>
                <a:spcPct val="90000"/>
              </a:lnSpc>
              <a:spcBef>
                <a:spcPts val="0"/>
              </a:spcBef>
              <a:spcAft>
                <a:spcPts val="0"/>
              </a:spcAft>
              <a:buClr>
                <a:schemeClr val="dk1"/>
              </a:buClr>
              <a:buSzPct val="100000"/>
              <a:buNone/>
            </a:pPr>
            <a:r>
              <a:rPr lang="en-US">
                <a:latin typeface="Times New Roman"/>
                <a:ea typeface="Times New Roman"/>
                <a:cs typeface="Times New Roman"/>
                <a:sym typeface="Times New Roman"/>
              </a:rPr>
              <a:t>Branch and Bound is an algorithmic technique which finds the optimal solution by keeping the  best solution found so far. If partial solution can’t improve on the best it is abandoned, by this method the number of nodes which are explored can also be reduced.  It  also deals with the optimization problems  over a search that can be presented as the leaves of the search tree. The usual technique for eliminating     the sub trees from the search tree is called pruning. For Branch and Bound algorithm we will use  stack  data structure.</a:t>
            </a:r>
            <a:endParaRPr>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ct val="100000"/>
              <a:buNone/>
            </a:pPr>
            <a:r>
              <a:t/>
            </a:r>
            <a:endParaRPr>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ct val="100000"/>
              <a:buChar char="•"/>
            </a:pPr>
            <a:r>
              <a:rPr b="1" lang="en-US">
                <a:latin typeface="Times New Roman"/>
                <a:ea typeface="Times New Roman"/>
                <a:cs typeface="Times New Roman"/>
                <a:sym typeface="Times New Roman"/>
              </a:rPr>
              <a:t>Step 1: </a:t>
            </a:r>
            <a:r>
              <a:rPr lang="en-US">
                <a:latin typeface="Times New Roman"/>
                <a:ea typeface="Times New Roman"/>
                <a:cs typeface="Times New Roman"/>
                <a:sym typeface="Times New Roman"/>
              </a:rPr>
              <a:t>Traverse the root node.</a:t>
            </a:r>
            <a:endParaRPr>
              <a:latin typeface="Times New Roman"/>
              <a:ea typeface="Times New Roman"/>
              <a:cs typeface="Times New Roman"/>
              <a:sym typeface="Times New Roman"/>
            </a:endParaRPr>
          </a:p>
          <a:p>
            <a:pPr indent="-104140" lvl="0" marL="228600" rtl="0" algn="l">
              <a:lnSpc>
                <a:spcPct val="90000"/>
              </a:lnSpc>
              <a:spcBef>
                <a:spcPts val="1000"/>
              </a:spcBef>
              <a:spcAft>
                <a:spcPts val="0"/>
              </a:spcAft>
              <a:buClr>
                <a:schemeClr val="dk1"/>
              </a:buClr>
              <a:buSzPct val="100000"/>
              <a:buNone/>
            </a:pPr>
            <a:r>
              <a:t/>
            </a:r>
            <a:endParaRPr>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ct val="100000"/>
              <a:buChar char="•"/>
            </a:pPr>
            <a:r>
              <a:rPr b="1" lang="en-US">
                <a:latin typeface="Times New Roman"/>
                <a:ea typeface="Times New Roman"/>
                <a:cs typeface="Times New Roman"/>
                <a:sym typeface="Times New Roman"/>
              </a:rPr>
              <a:t>Step 2: </a:t>
            </a:r>
            <a:r>
              <a:rPr lang="en-US">
                <a:latin typeface="Times New Roman"/>
                <a:ea typeface="Times New Roman"/>
                <a:cs typeface="Times New Roman"/>
                <a:sym typeface="Times New Roman"/>
              </a:rPr>
              <a:t>Traverse any neighbour of the root node that is maintaining least distance from the root node.</a:t>
            </a:r>
            <a:endParaRPr>
              <a:latin typeface="Times New Roman"/>
              <a:ea typeface="Times New Roman"/>
              <a:cs typeface="Times New Roman"/>
              <a:sym typeface="Times New Roman"/>
            </a:endParaRPr>
          </a:p>
          <a:p>
            <a:pPr indent="-104140" lvl="0" marL="228600" rtl="0" algn="l">
              <a:lnSpc>
                <a:spcPct val="90000"/>
              </a:lnSpc>
              <a:spcBef>
                <a:spcPts val="1000"/>
              </a:spcBef>
              <a:spcAft>
                <a:spcPts val="0"/>
              </a:spcAft>
              <a:buClr>
                <a:schemeClr val="dk1"/>
              </a:buClr>
              <a:buSzPct val="100000"/>
              <a:buNone/>
            </a:pPr>
            <a:r>
              <a:t/>
            </a:r>
            <a:endParaRPr>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ct val="100000"/>
              <a:buChar char="•"/>
            </a:pPr>
            <a:r>
              <a:rPr b="1" lang="en-US">
                <a:latin typeface="Times New Roman"/>
                <a:ea typeface="Times New Roman"/>
                <a:cs typeface="Times New Roman"/>
                <a:sym typeface="Times New Roman"/>
              </a:rPr>
              <a:t>Step 3:  </a:t>
            </a:r>
            <a:r>
              <a:rPr lang="en-US">
                <a:latin typeface="Times New Roman"/>
                <a:ea typeface="Times New Roman"/>
                <a:cs typeface="Times New Roman"/>
                <a:sym typeface="Times New Roman"/>
              </a:rPr>
              <a:t>Traverse any neighbour of the neighbour of the root node that is maintaining least distance from  the root node.</a:t>
            </a:r>
            <a:endParaRPr>
              <a:latin typeface="Times New Roman"/>
              <a:ea typeface="Times New Roman"/>
              <a:cs typeface="Times New Roman"/>
              <a:sym typeface="Times New Roman"/>
            </a:endParaRPr>
          </a:p>
          <a:p>
            <a:pPr indent="-104140" lvl="0" marL="228600" rtl="0" algn="l">
              <a:lnSpc>
                <a:spcPct val="90000"/>
              </a:lnSpc>
              <a:spcBef>
                <a:spcPts val="1000"/>
              </a:spcBef>
              <a:spcAft>
                <a:spcPts val="0"/>
              </a:spcAft>
              <a:buClr>
                <a:schemeClr val="dk1"/>
              </a:buClr>
              <a:buSzPct val="100000"/>
              <a:buNone/>
            </a:pPr>
            <a:r>
              <a:t/>
            </a:r>
            <a:endParaRPr/>
          </a:p>
        </p:txBody>
      </p:sp>
      <p:sp>
        <p:nvSpPr>
          <p:cNvPr id="1167" name="Google Shape;1167;p104"/>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5.1 Introduction</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5.2 Hill Climbing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5.3 Best-first Search (Greedy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5.4 A* Search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5.5 AO* Search: (AND–OR) Graph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5.6 Memory Bounded Heuristic Search</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5.6.1 Iterative Deepening A*</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5.6.2 Recursive BFS</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5.6.3 Simplified Memory Bounded A* (SMA*)</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5.7  Simulated Annealing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5.8  Local Beam Search</a:t>
            </a:r>
            <a:endParaRPr/>
          </a:p>
          <a:p>
            <a:pPr indent="0" lvl="0" marL="0" marR="0" rtl="0" algn="l">
              <a:spcBef>
                <a:spcPts val="0"/>
              </a:spcBef>
              <a:spcAft>
                <a:spcPts val="0"/>
              </a:spcAft>
              <a:buNone/>
            </a:pPr>
            <a:r>
              <a:rPr b="1" lang="en-US" sz="2200">
                <a:solidFill>
                  <a:schemeClr val="accent1"/>
                </a:solidFill>
                <a:latin typeface="Times New Roman"/>
                <a:ea typeface="Times New Roman"/>
                <a:cs typeface="Times New Roman"/>
                <a:sym typeface="Times New Roman"/>
              </a:rPr>
              <a:t>5.9 Branch and Bound Search</a:t>
            </a:r>
            <a:endParaRPr/>
          </a:p>
          <a:p>
            <a:pPr indent="0" lvl="0" marL="0" marR="0" rtl="0" algn="l">
              <a:spcBef>
                <a:spcPts val="0"/>
              </a:spcBef>
              <a:spcAft>
                <a:spcPts val="0"/>
              </a:spcAft>
              <a:buNone/>
            </a:pPr>
            <a:r>
              <a:t/>
            </a:r>
            <a:endParaRPr sz="2200">
              <a:solidFill>
                <a:schemeClr val="lt1"/>
              </a:solidFill>
              <a:latin typeface="Times New Roman"/>
              <a:ea typeface="Times New Roman"/>
              <a:cs typeface="Times New Roman"/>
              <a:sym typeface="Times New Roman"/>
            </a:endParaRPr>
          </a:p>
        </p:txBody>
      </p:sp>
      <p:sp>
        <p:nvSpPr>
          <p:cNvPr id="1168" name="Google Shape;1168;p10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pic>
        <p:nvPicPr>
          <p:cNvPr descr="Picture1" id="170" name="Google Shape;170;p11"/>
          <p:cNvPicPr preferRelativeResize="0"/>
          <p:nvPr/>
        </p:nvPicPr>
        <p:blipFill rotWithShape="1">
          <a:blip r:embed="rId3">
            <a:alphaModFix/>
          </a:blip>
          <a:srcRect b="0" l="0" r="0" t="0"/>
          <a:stretch/>
        </p:blipFill>
        <p:spPr>
          <a:xfrm>
            <a:off x="3742950" y="1796903"/>
            <a:ext cx="7435851" cy="3960813"/>
          </a:xfrm>
          <a:prstGeom prst="rect">
            <a:avLst/>
          </a:prstGeom>
          <a:noFill/>
          <a:ln cap="flat" cmpd="sng" w="9525">
            <a:solidFill>
              <a:schemeClr val="dk1"/>
            </a:solidFill>
            <a:prstDash val="solid"/>
            <a:miter lim="800000"/>
            <a:headEnd len="sm" w="sm" type="none"/>
            <a:tailEnd len="sm" w="sm" type="none"/>
          </a:ln>
        </p:spPr>
      </p:pic>
      <p:grpSp>
        <p:nvGrpSpPr>
          <p:cNvPr id="171" name="Google Shape;171;p11"/>
          <p:cNvGrpSpPr/>
          <p:nvPr/>
        </p:nvGrpSpPr>
        <p:grpSpPr>
          <a:xfrm>
            <a:off x="3652663" y="802315"/>
            <a:ext cx="4514321" cy="3479062"/>
            <a:chOff x="1866" y="903"/>
            <a:chExt cx="2118" cy="2169"/>
          </a:xfrm>
        </p:grpSpPr>
        <p:sp>
          <p:nvSpPr>
            <p:cNvPr id="172" name="Google Shape;172;p11"/>
            <p:cNvSpPr txBox="1"/>
            <p:nvPr/>
          </p:nvSpPr>
          <p:spPr>
            <a:xfrm>
              <a:off x="1866" y="903"/>
              <a:ext cx="1311" cy="57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660066"/>
                  </a:solidFill>
                  <a:latin typeface="Comic Sans MS"/>
                  <a:ea typeface="Comic Sans MS"/>
                  <a:cs typeface="Comic Sans MS"/>
                  <a:sym typeface="Comic Sans MS"/>
                </a:rPr>
                <a:t>Recall that the ordering</a:t>
              </a:r>
              <a:endParaRPr/>
            </a:p>
            <a:p>
              <a:pPr indent="0" lvl="0" marL="0" marR="0" rtl="0" algn="l">
                <a:spcBef>
                  <a:spcPts val="0"/>
                </a:spcBef>
                <a:spcAft>
                  <a:spcPts val="0"/>
                </a:spcAft>
                <a:buNone/>
              </a:pPr>
              <a:r>
                <a:rPr lang="en-US" sz="1800">
                  <a:solidFill>
                    <a:srgbClr val="660066"/>
                  </a:solidFill>
                  <a:latin typeface="Comic Sans MS"/>
                  <a:ea typeface="Comic Sans MS"/>
                  <a:cs typeface="Comic Sans MS"/>
                  <a:sym typeface="Comic Sans MS"/>
                </a:rPr>
                <a:t>of FRINGE defines the </a:t>
              </a:r>
              <a:endParaRPr/>
            </a:p>
            <a:p>
              <a:pPr indent="0" lvl="0" marL="0" marR="0" rtl="0" algn="l">
                <a:spcBef>
                  <a:spcPts val="0"/>
                </a:spcBef>
                <a:spcAft>
                  <a:spcPts val="0"/>
                </a:spcAft>
                <a:buNone/>
              </a:pPr>
              <a:r>
                <a:rPr lang="en-US" sz="1800">
                  <a:solidFill>
                    <a:srgbClr val="660066"/>
                  </a:solidFill>
                  <a:latin typeface="Comic Sans MS"/>
                  <a:ea typeface="Comic Sans MS"/>
                  <a:cs typeface="Comic Sans MS"/>
                  <a:sym typeface="Comic Sans MS"/>
                </a:rPr>
                <a:t>search strategy</a:t>
              </a:r>
              <a:endParaRPr/>
            </a:p>
          </p:txBody>
        </p:sp>
        <p:sp>
          <p:nvSpPr>
            <p:cNvPr id="173" name="Google Shape;173;p11"/>
            <p:cNvSpPr/>
            <p:nvPr/>
          </p:nvSpPr>
          <p:spPr>
            <a:xfrm>
              <a:off x="3360" y="2160"/>
              <a:ext cx="624" cy="336"/>
            </a:xfrm>
            <a:prstGeom prst="ellipse">
              <a:avLst/>
            </a:prstGeom>
            <a:noFill/>
            <a:ln cap="flat" cmpd="sng" w="28575">
              <a:solidFill>
                <a:srgbClr val="660066"/>
              </a:solidFill>
              <a:prstDash val="dot"/>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4" name="Google Shape;174;p11"/>
            <p:cNvSpPr/>
            <p:nvPr/>
          </p:nvSpPr>
          <p:spPr>
            <a:xfrm>
              <a:off x="3216" y="2736"/>
              <a:ext cx="624" cy="336"/>
            </a:xfrm>
            <a:prstGeom prst="ellipse">
              <a:avLst/>
            </a:prstGeom>
            <a:noFill/>
            <a:ln cap="flat" cmpd="sng" w="28575">
              <a:solidFill>
                <a:srgbClr val="660066"/>
              </a:solidFill>
              <a:prstDash val="dot"/>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5" name="Google Shape;175;p11"/>
            <p:cNvSpPr/>
            <p:nvPr/>
          </p:nvSpPr>
          <p:spPr>
            <a:xfrm>
              <a:off x="2185" y="1612"/>
              <a:ext cx="1319" cy="548"/>
            </a:xfrm>
            <a:custGeom>
              <a:rect b="b" l="l" r="r" t="t"/>
              <a:pathLst>
                <a:path extrusionOk="0" h="576" w="2304">
                  <a:moveTo>
                    <a:pt x="0" y="0"/>
                  </a:moveTo>
                  <a:cubicBezTo>
                    <a:pt x="16" y="84"/>
                    <a:pt x="32" y="168"/>
                    <a:pt x="336" y="240"/>
                  </a:cubicBezTo>
                  <a:cubicBezTo>
                    <a:pt x="640" y="312"/>
                    <a:pt x="1496" y="376"/>
                    <a:pt x="1824" y="432"/>
                  </a:cubicBezTo>
                  <a:cubicBezTo>
                    <a:pt x="2152" y="488"/>
                    <a:pt x="2228" y="532"/>
                    <a:pt x="2304" y="576"/>
                  </a:cubicBezTo>
                </a:path>
              </a:pathLst>
            </a:custGeom>
            <a:noFill/>
            <a:ln cap="flat" cmpd="sng" w="9525">
              <a:solidFill>
                <a:srgbClr val="66006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6" name="Google Shape;176;p11"/>
            <p:cNvSpPr/>
            <p:nvPr/>
          </p:nvSpPr>
          <p:spPr>
            <a:xfrm>
              <a:off x="2160" y="1603"/>
              <a:ext cx="1256" cy="1181"/>
            </a:xfrm>
            <a:custGeom>
              <a:rect b="b" l="l" r="r" t="t"/>
              <a:pathLst>
                <a:path extrusionOk="0" h="1200" w="2216">
                  <a:moveTo>
                    <a:pt x="0" y="0"/>
                  </a:moveTo>
                  <a:cubicBezTo>
                    <a:pt x="12" y="192"/>
                    <a:pt x="24" y="384"/>
                    <a:pt x="192" y="528"/>
                  </a:cubicBezTo>
                  <a:cubicBezTo>
                    <a:pt x="360" y="672"/>
                    <a:pt x="704" y="784"/>
                    <a:pt x="1008" y="864"/>
                  </a:cubicBezTo>
                  <a:cubicBezTo>
                    <a:pt x="1312" y="944"/>
                    <a:pt x="1816" y="952"/>
                    <a:pt x="2016" y="1008"/>
                  </a:cubicBezTo>
                  <a:cubicBezTo>
                    <a:pt x="2216" y="1064"/>
                    <a:pt x="2212" y="1132"/>
                    <a:pt x="2208" y="1200"/>
                  </a:cubicBezTo>
                </a:path>
              </a:pathLst>
            </a:custGeom>
            <a:noFill/>
            <a:ln cap="flat" cmpd="sng" w="9525">
              <a:solidFill>
                <a:srgbClr val="66006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77" name="Google Shape;177;p11"/>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200">
                <a:solidFill>
                  <a:srgbClr val="8DA9DB"/>
                </a:solidFill>
                <a:latin typeface="Times New Roman"/>
                <a:ea typeface="Times New Roman"/>
                <a:cs typeface="Times New Roman"/>
                <a:sym typeface="Times New Roman"/>
              </a:rPr>
              <a:t>5.1 Introduction</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5.2 Hill Climbing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5.3 Best-first Search (Greedy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5.4 A* Search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5.5 O* Search: (AND–OR) Graph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5.6 Memory Bounded Heuristic Search</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5.6.1 Iterative Deepening A*</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5.6.2 Recursive BFS</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5.6.3 Simplified Memory Bounded A* (SMA*)</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5.7  Simulated Annealing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5.8  Local Beam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5.9 Branch and Bound Search</a:t>
            </a:r>
            <a:endParaRPr/>
          </a:p>
          <a:p>
            <a:pPr indent="0" lvl="0" marL="0" marR="0" rtl="0" algn="l">
              <a:spcBef>
                <a:spcPts val="0"/>
              </a:spcBef>
              <a:spcAft>
                <a:spcPts val="0"/>
              </a:spcAft>
              <a:buNone/>
            </a:pPr>
            <a:r>
              <a:t/>
            </a:r>
            <a:endParaRPr sz="2200">
              <a:solidFill>
                <a:schemeClr val="lt1"/>
              </a:solidFill>
              <a:latin typeface="Times New Roman"/>
              <a:ea typeface="Times New Roman"/>
              <a:cs typeface="Times New Roman"/>
              <a:sym typeface="Times New Roman"/>
            </a:endParaRPr>
          </a:p>
        </p:txBody>
      </p:sp>
      <p:sp>
        <p:nvSpPr>
          <p:cNvPr id="178" name="Google Shape;178;p11"/>
          <p:cNvSpPr txBox="1"/>
          <p:nvPr>
            <p:ph idx="11" type="ftr"/>
          </p:nvPr>
        </p:nvSpPr>
        <p:spPr>
          <a:xfrm>
            <a:off x="5164759" y="645477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2"/>
          <p:cNvSpPr txBox="1"/>
          <p:nvPr>
            <p:ph type="title"/>
          </p:nvPr>
        </p:nvSpPr>
        <p:spPr>
          <a:xfrm>
            <a:off x="3409406" y="365125"/>
            <a:ext cx="7944394"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4000"/>
              <a:buFont typeface="Times New Roman"/>
              <a:buNone/>
            </a:pPr>
            <a:r>
              <a:rPr b="1" lang="en-US" sz="4000">
                <a:solidFill>
                  <a:schemeClr val="accent2"/>
                </a:solidFill>
                <a:latin typeface="Times New Roman"/>
                <a:ea typeface="Times New Roman"/>
                <a:cs typeface="Times New Roman"/>
                <a:sym typeface="Times New Roman"/>
              </a:rPr>
              <a:t>Best-First Search</a:t>
            </a:r>
            <a:endParaRPr/>
          </a:p>
        </p:txBody>
      </p:sp>
      <p:sp>
        <p:nvSpPr>
          <p:cNvPr id="185" name="Google Shape;185;p12"/>
          <p:cNvSpPr txBox="1"/>
          <p:nvPr>
            <p:ph idx="1" type="body"/>
          </p:nvPr>
        </p:nvSpPr>
        <p:spPr>
          <a:xfrm>
            <a:off x="3174274" y="1371600"/>
            <a:ext cx="8712926" cy="5257800"/>
          </a:xfrm>
          <a:prstGeom prst="rect">
            <a:avLst/>
          </a:prstGeom>
          <a:noFill/>
          <a:ln>
            <a:noFill/>
          </a:ln>
        </p:spPr>
        <p:txBody>
          <a:bodyPr anchorCtr="0" anchor="t" bIns="45700" lIns="91425" spcFirstLastPara="1" rIns="91425" wrap="square" tIns="45700">
            <a:normAutofit/>
          </a:bodyPr>
          <a:lstStyle/>
          <a:p>
            <a:pPr indent="-228600" lvl="0" marL="228600" rtl="0" algn="l">
              <a:lnSpc>
                <a:spcPct val="95000"/>
              </a:lnSpc>
              <a:spcBef>
                <a:spcPts val="0"/>
              </a:spcBef>
              <a:spcAft>
                <a:spcPts val="0"/>
              </a:spcAft>
              <a:buClr>
                <a:srgbClr val="0000CC"/>
              </a:buClr>
              <a:buSzPts val="2800"/>
              <a:buFont typeface="Noto Sans Symbols"/>
              <a:buChar char="▪"/>
            </a:pPr>
            <a:r>
              <a:rPr lang="en-US">
                <a:latin typeface="Times New Roman"/>
                <a:ea typeface="Times New Roman"/>
                <a:cs typeface="Times New Roman"/>
                <a:sym typeface="Times New Roman"/>
              </a:rPr>
              <a:t>It exploits </a:t>
            </a:r>
            <a:r>
              <a:rPr lang="en-US">
                <a:solidFill>
                  <a:srgbClr val="0033CC"/>
                </a:solidFill>
                <a:latin typeface="Times New Roman"/>
                <a:ea typeface="Times New Roman"/>
                <a:cs typeface="Times New Roman"/>
                <a:sym typeface="Times New Roman"/>
              </a:rPr>
              <a:t>state description</a:t>
            </a:r>
            <a:r>
              <a:rPr lang="en-US">
                <a:latin typeface="Times New Roman"/>
                <a:ea typeface="Times New Roman"/>
                <a:cs typeface="Times New Roman"/>
                <a:sym typeface="Times New Roman"/>
              </a:rPr>
              <a:t> to estimate how “good” each search node is</a:t>
            </a:r>
            <a:endParaRPr/>
          </a:p>
          <a:p>
            <a:pPr indent="-184150" lvl="0" marL="228600" rtl="0" algn="l">
              <a:lnSpc>
                <a:spcPct val="95000"/>
              </a:lnSpc>
              <a:spcBef>
                <a:spcPts val="1000"/>
              </a:spcBef>
              <a:spcAft>
                <a:spcPts val="0"/>
              </a:spcAft>
              <a:buClr>
                <a:srgbClr val="0000CC"/>
              </a:buClr>
              <a:buSzPts val="700"/>
              <a:buFont typeface="Noto Sans Symbols"/>
              <a:buNone/>
            </a:pPr>
            <a:r>
              <a:t/>
            </a:r>
            <a:endParaRPr sz="7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rgbClr val="0000CC"/>
              </a:buClr>
              <a:buSzPts val="2800"/>
              <a:buFont typeface="Noto Sans Symbols"/>
              <a:buChar char="▪"/>
            </a:pPr>
            <a:r>
              <a:rPr lang="en-US">
                <a:latin typeface="Times New Roman"/>
                <a:ea typeface="Times New Roman"/>
                <a:cs typeface="Times New Roman"/>
                <a:sym typeface="Times New Roman"/>
              </a:rPr>
              <a:t>An </a:t>
            </a:r>
            <a:r>
              <a:rPr lang="en-US">
                <a:solidFill>
                  <a:srgbClr val="990033"/>
                </a:solidFill>
                <a:latin typeface="Times New Roman"/>
                <a:ea typeface="Times New Roman"/>
                <a:cs typeface="Times New Roman"/>
                <a:sym typeface="Times New Roman"/>
              </a:rPr>
              <a:t>evaluation function</a:t>
            </a:r>
            <a:r>
              <a:rPr lang="en-US">
                <a:latin typeface="Times New Roman"/>
                <a:ea typeface="Times New Roman"/>
                <a:cs typeface="Times New Roman"/>
                <a:sym typeface="Times New Roman"/>
              </a:rPr>
              <a:t> f maps each node N of the search tree to a real number </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f(N) ≥ 0 </a:t>
            </a:r>
            <a:br>
              <a:rPr lang="en-US">
                <a:latin typeface="Times New Roman"/>
                <a:ea typeface="Times New Roman"/>
                <a:cs typeface="Times New Roman"/>
                <a:sym typeface="Times New Roman"/>
              </a:rPr>
            </a:br>
            <a:r>
              <a:rPr lang="en-US" sz="2400">
                <a:solidFill>
                  <a:srgbClr val="4D4D4D"/>
                </a:solidFill>
                <a:latin typeface="Times New Roman"/>
                <a:ea typeface="Times New Roman"/>
                <a:cs typeface="Times New Roman"/>
                <a:sym typeface="Times New Roman"/>
              </a:rPr>
              <a:t>[Traditionally, f(N) is an estimated cost; so, the smaller f(N), the more promising N]</a:t>
            </a:r>
            <a:br>
              <a:rPr lang="en-US" sz="2400">
                <a:solidFill>
                  <a:srgbClr val="4D4D4D"/>
                </a:solidFill>
                <a:latin typeface="Times New Roman"/>
                <a:ea typeface="Times New Roman"/>
                <a:cs typeface="Times New Roman"/>
                <a:sym typeface="Times New Roman"/>
              </a:rPr>
            </a:br>
            <a:endParaRPr sz="1000">
              <a:solidFill>
                <a:srgbClr val="4D4D4D"/>
              </a:solidFill>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rgbClr val="0000CC"/>
              </a:buClr>
              <a:buSzPts val="2800"/>
              <a:buFont typeface="Noto Sans Symbols"/>
              <a:buChar char="▪"/>
            </a:pPr>
            <a:r>
              <a:rPr lang="en-US">
                <a:solidFill>
                  <a:srgbClr val="990033"/>
                </a:solidFill>
                <a:latin typeface="Times New Roman"/>
                <a:ea typeface="Times New Roman"/>
                <a:cs typeface="Times New Roman"/>
                <a:sym typeface="Times New Roman"/>
              </a:rPr>
              <a:t>Best-first search</a:t>
            </a:r>
            <a:r>
              <a:rPr lang="en-US">
                <a:latin typeface="Times New Roman"/>
                <a:ea typeface="Times New Roman"/>
                <a:cs typeface="Times New Roman"/>
                <a:sym typeface="Times New Roman"/>
              </a:rPr>
              <a:t> sorts the FRINGE in increasing f</a:t>
            </a:r>
            <a:r>
              <a:rPr lang="en-US">
                <a:solidFill>
                  <a:srgbClr val="CC6600"/>
                </a:solidFill>
                <a:latin typeface="Times New Roman"/>
                <a:ea typeface="Times New Roman"/>
                <a:cs typeface="Times New Roman"/>
                <a:sym typeface="Times New Roman"/>
              </a:rPr>
              <a:t> </a:t>
            </a:r>
            <a:br>
              <a:rPr lang="en-US">
                <a:solidFill>
                  <a:srgbClr val="CC6600"/>
                </a:solidFill>
                <a:latin typeface="Times New Roman"/>
                <a:ea typeface="Times New Roman"/>
                <a:cs typeface="Times New Roman"/>
                <a:sym typeface="Times New Roman"/>
              </a:rPr>
            </a:br>
            <a:r>
              <a:rPr lang="en-US" sz="2400">
                <a:solidFill>
                  <a:srgbClr val="4D4D4D"/>
                </a:solidFill>
                <a:latin typeface="Times New Roman"/>
                <a:ea typeface="Times New Roman"/>
                <a:cs typeface="Times New Roman"/>
                <a:sym typeface="Times New Roman"/>
              </a:rPr>
              <a:t>[Arbitrary order is assumed among nodes with equal f]</a:t>
            </a:r>
            <a:endParaRPr sz="2400">
              <a:solidFill>
                <a:srgbClr val="4D4D4D"/>
              </a:solidFill>
              <a:latin typeface="Times New Roman"/>
              <a:ea typeface="Times New Roman"/>
              <a:cs typeface="Times New Roman"/>
              <a:sym typeface="Times New Roman"/>
            </a:endParaRPr>
          </a:p>
        </p:txBody>
      </p:sp>
      <p:sp>
        <p:nvSpPr>
          <p:cNvPr id="186" name="Google Shape;186;p12"/>
          <p:cNvSpPr/>
          <p:nvPr/>
        </p:nvSpPr>
        <p:spPr>
          <a:xfrm>
            <a:off x="0" y="13063"/>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200">
                <a:solidFill>
                  <a:srgbClr val="8DA9DB"/>
                </a:solidFill>
                <a:latin typeface="Times New Roman"/>
                <a:ea typeface="Times New Roman"/>
                <a:cs typeface="Times New Roman"/>
                <a:sym typeface="Times New Roman"/>
              </a:rPr>
              <a:t>5.1 Introduction</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5.2 Hill Climbing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5.3 Best-first Search (Greedy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5.4 A* Search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5.5 O* Search: (AND–OR) Graph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5.6 Memory Bounded Heuristic Search</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5.6.1 Iterative Deepening A*</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5.6.2 Recursive BFS</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5.6.3 Simplified Memory Bounded A* (SMA*)</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5.7  Simulated Annealing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5.8  Local Beam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5.9 Branch and Bound Search</a:t>
            </a:r>
            <a:endParaRPr/>
          </a:p>
          <a:p>
            <a:pPr indent="0" lvl="0" marL="0" marR="0" rtl="0" algn="l">
              <a:spcBef>
                <a:spcPts val="0"/>
              </a:spcBef>
              <a:spcAft>
                <a:spcPts val="0"/>
              </a:spcAft>
              <a:buNone/>
            </a:pPr>
            <a:r>
              <a:t/>
            </a:r>
            <a:endParaRPr sz="2200">
              <a:solidFill>
                <a:schemeClr val="lt1"/>
              </a:solidFill>
              <a:latin typeface="Times New Roman"/>
              <a:ea typeface="Times New Roman"/>
              <a:cs typeface="Times New Roman"/>
              <a:sym typeface="Times New Roman"/>
            </a:endParaRPr>
          </a:p>
        </p:txBody>
      </p:sp>
      <p:sp>
        <p:nvSpPr>
          <p:cNvPr id="187" name="Google Shape;187;p12"/>
          <p:cNvSpPr txBox="1"/>
          <p:nvPr>
            <p:ph idx="11" type="ftr"/>
          </p:nvPr>
        </p:nvSpPr>
        <p:spPr>
          <a:xfrm>
            <a:off x="5324203" y="6492875"/>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3"/>
          <p:cNvSpPr txBox="1"/>
          <p:nvPr>
            <p:ph type="title"/>
          </p:nvPr>
        </p:nvSpPr>
        <p:spPr>
          <a:xfrm>
            <a:off x="3840480" y="365125"/>
            <a:ext cx="751332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4000"/>
              <a:buFont typeface="Comic Sans MS"/>
              <a:buNone/>
            </a:pPr>
            <a:r>
              <a:rPr b="1" lang="en-US" sz="4000">
                <a:solidFill>
                  <a:schemeClr val="accent2"/>
                </a:solidFill>
                <a:latin typeface="Comic Sans MS"/>
                <a:ea typeface="Comic Sans MS"/>
                <a:cs typeface="Comic Sans MS"/>
                <a:sym typeface="Comic Sans MS"/>
              </a:rPr>
              <a:t>		Best-First Search</a:t>
            </a:r>
            <a:endParaRPr/>
          </a:p>
        </p:txBody>
      </p:sp>
      <p:sp>
        <p:nvSpPr>
          <p:cNvPr id="194" name="Google Shape;194;p13"/>
          <p:cNvSpPr txBox="1"/>
          <p:nvPr>
            <p:ph idx="1" type="body"/>
          </p:nvPr>
        </p:nvSpPr>
        <p:spPr>
          <a:xfrm>
            <a:off x="3709851" y="1371600"/>
            <a:ext cx="8177348" cy="5257800"/>
          </a:xfrm>
          <a:prstGeom prst="rect">
            <a:avLst/>
          </a:prstGeom>
          <a:noFill/>
          <a:ln>
            <a:noFill/>
          </a:ln>
        </p:spPr>
        <p:txBody>
          <a:bodyPr anchorCtr="0" anchor="t" bIns="45700" lIns="91425" spcFirstLastPara="1" rIns="91425" wrap="square" tIns="45700">
            <a:normAutofit/>
          </a:bodyPr>
          <a:lstStyle/>
          <a:p>
            <a:pPr indent="-228600" lvl="0" marL="228600" rtl="0" algn="l">
              <a:lnSpc>
                <a:spcPct val="95000"/>
              </a:lnSpc>
              <a:spcBef>
                <a:spcPts val="0"/>
              </a:spcBef>
              <a:spcAft>
                <a:spcPts val="0"/>
              </a:spcAft>
              <a:buClr>
                <a:srgbClr val="0000CC"/>
              </a:buClr>
              <a:buSzPts val="2800"/>
              <a:buFont typeface="Noto Sans Symbols"/>
              <a:buChar char="▪"/>
            </a:pPr>
            <a:r>
              <a:rPr lang="en-US">
                <a:latin typeface="Comic Sans MS"/>
                <a:ea typeface="Comic Sans MS"/>
                <a:cs typeface="Comic Sans MS"/>
                <a:sym typeface="Comic Sans MS"/>
              </a:rPr>
              <a:t>It exploits </a:t>
            </a:r>
            <a:r>
              <a:rPr lang="en-US">
                <a:solidFill>
                  <a:srgbClr val="0033CC"/>
                </a:solidFill>
                <a:latin typeface="Comic Sans MS"/>
                <a:ea typeface="Comic Sans MS"/>
                <a:cs typeface="Comic Sans MS"/>
                <a:sym typeface="Comic Sans MS"/>
              </a:rPr>
              <a:t>state description</a:t>
            </a:r>
            <a:r>
              <a:rPr lang="en-US">
                <a:latin typeface="Comic Sans MS"/>
                <a:ea typeface="Comic Sans MS"/>
                <a:cs typeface="Comic Sans MS"/>
                <a:sym typeface="Comic Sans MS"/>
              </a:rPr>
              <a:t> to estimate how “good” each search node is</a:t>
            </a:r>
            <a:endParaRPr/>
          </a:p>
          <a:p>
            <a:pPr indent="-184150" lvl="0" marL="228600" rtl="0" algn="l">
              <a:lnSpc>
                <a:spcPct val="95000"/>
              </a:lnSpc>
              <a:spcBef>
                <a:spcPts val="1000"/>
              </a:spcBef>
              <a:spcAft>
                <a:spcPts val="0"/>
              </a:spcAft>
              <a:buClr>
                <a:srgbClr val="0000CC"/>
              </a:buClr>
              <a:buSzPts val="700"/>
              <a:buFont typeface="Noto Sans Symbols"/>
              <a:buNone/>
            </a:pPr>
            <a:r>
              <a:t/>
            </a:r>
            <a:endParaRPr sz="700">
              <a:latin typeface="Comic Sans MS"/>
              <a:ea typeface="Comic Sans MS"/>
              <a:cs typeface="Comic Sans MS"/>
              <a:sym typeface="Comic Sans MS"/>
            </a:endParaRPr>
          </a:p>
          <a:p>
            <a:pPr indent="-228600" lvl="0" marL="228600" rtl="0" algn="l">
              <a:lnSpc>
                <a:spcPct val="90000"/>
              </a:lnSpc>
              <a:spcBef>
                <a:spcPts val="1000"/>
              </a:spcBef>
              <a:spcAft>
                <a:spcPts val="0"/>
              </a:spcAft>
              <a:buClr>
                <a:srgbClr val="0000CC"/>
              </a:buClr>
              <a:buSzPts val="2800"/>
              <a:buFont typeface="Noto Sans Symbols"/>
              <a:buChar char="▪"/>
            </a:pPr>
            <a:r>
              <a:rPr lang="en-US">
                <a:latin typeface="Comic Sans MS"/>
                <a:ea typeface="Comic Sans MS"/>
                <a:cs typeface="Comic Sans MS"/>
                <a:sym typeface="Comic Sans MS"/>
              </a:rPr>
              <a:t>An </a:t>
            </a:r>
            <a:r>
              <a:rPr lang="en-US">
                <a:solidFill>
                  <a:srgbClr val="990033"/>
                </a:solidFill>
                <a:latin typeface="Comic Sans MS"/>
                <a:ea typeface="Comic Sans MS"/>
                <a:cs typeface="Comic Sans MS"/>
                <a:sym typeface="Comic Sans MS"/>
              </a:rPr>
              <a:t>evaluation function</a:t>
            </a:r>
            <a:r>
              <a:rPr lang="en-US">
                <a:latin typeface="Comic Sans MS"/>
                <a:ea typeface="Comic Sans MS"/>
                <a:cs typeface="Comic Sans MS"/>
                <a:sym typeface="Comic Sans MS"/>
              </a:rPr>
              <a:t> f maps each node N of the search tree to a real number </a:t>
            </a:r>
            <a:br>
              <a:rPr lang="en-US">
                <a:latin typeface="Comic Sans MS"/>
                <a:ea typeface="Comic Sans MS"/>
                <a:cs typeface="Comic Sans MS"/>
                <a:sym typeface="Comic Sans MS"/>
              </a:rPr>
            </a:br>
            <a:r>
              <a:rPr lang="en-US">
                <a:latin typeface="Comic Sans MS"/>
                <a:ea typeface="Comic Sans MS"/>
                <a:cs typeface="Comic Sans MS"/>
                <a:sym typeface="Comic Sans MS"/>
              </a:rPr>
              <a:t>f(N) ≥ 0 </a:t>
            </a:r>
            <a:br>
              <a:rPr lang="en-US">
                <a:latin typeface="Comic Sans MS"/>
                <a:ea typeface="Comic Sans MS"/>
                <a:cs typeface="Comic Sans MS"/>
                <a:sym typeface="Comic Sans MS"/>
              </a:rPr>
            </a:br>
            <a:r>
              <a:rPr lang="en-US" sz="2400">
                <a:solidFill>
                  <a:srgbClr val="4D4D4D"/>
                </a:solidFill>
                <a:latin typeface="Comic Sans MS"/>
                <a:ea typeface="Comic Sans MS"/>
                <a:cs typeface="Comic Sans MS"/>
                <a:sym typeface="Comic Sans MS"/>
              </a:rPr>
              <a:t>[Traditionally, f(N) is an estimated cost; so, the smaller f(N), the more promising N]</a:t>
            </a:r>
            <a:br>
              <a:rPr lang="en-US" sz="2400">
                <a:solidFill>
                  <a:srgbClr val="4D4D4D"/>
                </a:solidFill>
                <a:latin typeface="Comic Sans MS"/>
                <a:ea typeface="Comic Sans MS"/>
                <a:cs typeface="Comic Sans MS"/>
                <a:sym typeface="Comic Sans MS"/>
              </a:rPr>
            </a:br>
            <a:endParaRPr sz="1000">
              <a:solidFill>
                <a:srgbClr val="4D4D4D"/>
              </a:solidFill>
              <a:latin typeface="Comic Sans MS"/>
              <a:ea typeface="Comic Sans MS"/>
              <a:cs typeface="Comic Sans MS"/>
              <a:sym typeface="Comic Sans MS"/>
            </a:endParaRPr>
          </a:p>
          <a:p>
            <a:pPr indent="-228600" lvl="0" marL="228600" rtl="0" algn="l">
              <a:lnSpc>
                <a:spcPct val="90000"/>
              </a:lnSpc>
              <a:spcBef>
                <a:spcPts val="1000"/>
              </a:spcBef>
              <a:spcAft>
                <a:spcPts val="0"/>
              </a:spcAft>
              <a:buClr>
                <a:srgbClr val="0000CC"/>
              </a:buClr>
              <a:buSzPts val="2800"/>
              <a:buFont typeface="Noto Sans Symbols"/>
              <a:buChar char="▪"/>
            </a:pPr>
            <a:r>
              <a:rPr lang="en-US">
                <a:solidFill>
                  <a:srgbClr val="990033"/>
                </a:solidFill>
                <a:latin typeface="Comic Sans MS"/>
                <a:ea typeface="Comic Sans MS"/>
                <a:cs typeface="Comic Sans MS"/>
                <a:sym typeface="Comic Sans MS"/>
              </a:rPr>
              <a:t>Best-first search</a:t>
            </a:r>
            <a:r>
              <a:rPr lang="en-US">
                <a:latin typeface="Comic Sans MS"/>
                <a:ea typeface="Comic Sans MS"/>
                <a:cs typeface="Comic Sans MS"/>
                <a:sym typeface="Comic Sans MS"/>
              </a:rPr>
              <a:t> sorts the FRINGE in increasing f</a:t>
            </a:r>
            <a:r>
              <a:rPr lang="en-US">
                <a:solidFill>
                  <a:srgbClr val="CC6600"/>
                </a:solidFill>
                <a:latin typeface="Comic Sans MS"/>
                <a:ea typeface="Comic Sans MS"/>
                <a:cs typeface="Comic Sans MS"/>
                <a:sym typeface="Comic Sans MS"/>
              </a:rPr>
              <a:t> </a:t>
            </a:r>
            <a:br>
              <a:rPr lang="en-US">
                <a:solidFill>
                  <a:srgbClr val="CC6600"/>
                </a:solidFill>
                <a:latin typeface="Comic Sans MS"/>
                <a:ea typeface="Comic Sans MS"/>
                <a:cs typeface="Comic Sans MS"/>
                <a:sym typeface="Comic Sans MS"/>
              </a:rPr>
            </a:br>
            <a:r>
              <a:rPr lang="en-US" sz="2400">
                <a:solidFill>
                  <a:srgbClr val="4D4D4D"/>
                </a:solidFill>
                <a:latin typeface="Comic Sans MS"/>
                <a:ea typeface="Comic Sans MS"/>
                <a:cs typeface="Comic Sans MS"/>
                <a:sym typeface="Comic Sans MS"/>
              </a:rPr>
              <a:t>[Arbitrary order is assumed among nodes with equal f]</a:t>
            </a:r>
            <a:endParaRPr sz="2400">
              <a:solidFill>
                <a:srgbClr val="4D4D4D"/>
              </a:solidFill>
              <a:latin typeface="Comic Sans MS"/>
              <a:ea typeface="Comic Sans MS"/>
              <a:cs typeface="Comic Sans MS"/>
              <a:sym typeface="Comic Sans MS"/>
            </a:endParaRPr>
          </a:p>
        </p:txBody>
      </p:sp>
      <p:sp>
        <p:nvSpPr>
          <p:cNvPr id="195" name="Google Shape;195;p13"/>
          <p:cNvSpPr/>
          <p:nvPr/>
        </p:nvSpPr>
        <p:spPr>
          <a:xfrm>
            <a:off x="4888412" y="3583577"/>
            <a:ext cx="2844800" cy="1295400"/>
          </a:xfrm>
          <a:custGeom>
            <a:rect b="b" l="l" r="r" t="t"/>
            <a:pathLst>
              <a:path extrusionOk="0" h="1152" w="1248">
                <a:moveTo>
                  <a:pt x="1248" y="0"/>
                </a:moveTo>
                <a:cubicBezTo>
                  <a:pt x="1088" y="0"/>
                  <a:pt x="928" y="0"/>
                  <a:pt x="720" y="192"/>
                </a:cubicBezTo>
                <a:cubicBezTo>
                  <a:pt x="512" y="384"/>
                  <a:pt x="256" y="768"/>
                  <a:pt x="0" y="1152"/>
                </a:cubicBezTo>
              </a:path>
            </a:pathLst>
          </a:custGeom>
          <a:noFill/>
          <a:ln cap="flat" cmpd="sng" w="28575">
            <a:solidFill>
              <a:srgbClr val="0033CC"/>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6" name="Google Shape;196;p13"/>
          <p:cNvSpPr/>
          <p:nvPr/>
        </p:nvSpPr>
        <p:spPr>
          <a:xfrm>
            <a:off x="5862320" y="1341120"/>
            <a:ext cx="812800" cy="2501900"/>
          </a:xfrm>
          <a:custGeom>
            <a:rect b="b" l="l" r="r" t="t"/>
            <a:pathLst>
              <a:path extrusionOk="0" h="1432" w="344">
                <a:moveTo>
                  <a:pt x="344" y="1392"/>
                </a:moveTo>
                <a:cubicBezTo>
                  <a:pt x="228" y="1412"/>
                  <a:pt x="112" y="1432"/>
                  <a:pt x="56" y="1200"/>
                </a:cubicBezTo>
                <a:cubicBezTo>
                  <a:pt x="0" y="968"/>
                  <a:pt x="4" y="484"/>
                  <a:pt x="8" y="0"/>
                </a:cubicBezTo>
              </a:path>
            </a:pathLst>
          </a:custGeom>
          <a:noFill/>
          <a:ln cap="flat" cmpd="sng" w="28575">
            <a:solidFill>
              <a:srgbClr val="0033CC"/>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7" name="Google Shape;197;p13"/>
          <p:cNvSpPr/>
          <p:nvPr/>
        </p:nvSpPr>
        <p:spPr>
          <a:xfrm>
            <a:off x="5091611" y="703217"/>
            <a:ext cx="1828800" cy="609600"/>
          </a:xfrm>
          <a:prstGeom prst="ellipse">
            <a:avLst/>
          </a:prstGeom>
          <a:noFill/>
          <a:ln cap="flat" cmpd="sng" w="38100">
            <a:solidFill>
              <a:srgbClr val="0033C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8" name="Google Shape;198;p13"/>
          <p:cNvSpPr/>
          <p:nvPr/>
        </p:nvSpPr>
        <p:spPr>
          <a:xfrm>
            <a:off x="3524068" y="4591595"/>
            <a:ext cx="1320800" cy="457200"/>
          </a:xfrm>
          <a:prstGeom prst="ellipse">
            <a:avLst/>
          </a:prstGeom>
          <a:noFill/>
          <a:ln cap="flat" cmpd="sng" w="38100">
            <a:solidFill>
              <a:srgbClr val="0033C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9" name="Google Shape;199;p13"/>
          <p:cNvSpPr txBox="1"/>
          <p:nvPr/>
        </p:nvSpPr>
        <p:spPr>
          <a:xfrm>
            <a:off x="7746274" y="2453640"/>
            <a:ext cx="4235209" cy="2308324"/>
          </a:xfrm>
          <a:prstGeom prst="rect">
            <a:avLst/>
          </a:prstGeom>
          <a:solidFill>
            <a:srgbClr val="DDDDDD"/>
          </a:solidFill>
          <a:ln cap="flat" cmpd="sng" w="28575">
            <a:solidFill>
              <a:srgbClr val="0033CC"/>
            </a:solidFill>
            <a:prstDash val="solid"/>
            <a:miter lim="800000"/>
            <a:headEnd len="sm" w="sm" type="none"/>
            <a:tailEnd len="sm" w="sm" type="none"/>
          </a:ln>
          <a:effectLst>
            <a:outerShdw rotWithShape="0" algn="ctr" dir="2700000" dist="107763">
              <a:schemeClr val="lt2">
                <a:alpha val="49803"/>
              </a:scheme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003399"/>
                </a:solidFill>
                <a:latin typeface="Comic Sans MS"/>
                <a:ea typeface="Comic Sans MS"/>
                <a:cs typeface="Comic Sans MS"/>
                <a:sym typeface="Comic Sans MS"/>
              </a:rPr>
              <a:t>“Best” does not refer to the quality </a:t>
            </a:r>
            <a:br>
              <a:rPr lang="en-US" sz="2400">
                <a:solidFill>
                  <a:srgbClr val="003399"/>
                </a:solidFill>
                <a:latin typeface="Comic Sans MS"/>
                <a:ea typeface="Comic Sans MS"/>
                <a:cs typeface="Comic Sans MS"/>
                <a:sym typeface="Comic Sans MS"/>
              </a:rPr>
            </a:br>
            <a:r>
              <a:rPr lang="en-US" sz="2400">
                <a:solidFill>
                  <a:srgbClr val="003399"/>
                </a:solidFill>
                <a:latin typeface="Comic Sans MS"/>
                <a:ea typeface="Comic Sans MS"/>
                <a:cs typeface="Comic Sans MS"/>
                <a:sym typeface="Comic Sans MS"/>
              </a:rPr>
              <a:t>of the generated path</a:t>
            </a:r>
            <a:endParaRPr/>
          </a:p>
          <a:p>
            <a:pPr indent="0" lvl="0" marL="0" marR="0" rtl="0" algn="l">
              <a:spcBef>
                <a:spcPts val="0"/>
              </a:spcBef>
              <a:spcAft>
                <a:spcPts val="0"/>
              </a:spcAft>
              <a:buNone/>
            </a:pPr>
            <a:r>
              <a:rPr lang="en-US" sz="2400">
                <a:solidFill>
                  <a:srgbClr val="003399"/>
                </a:solidFill>
                <a:latin typeface="Comic Sans MS"/>
                <a:ea typeface="Comic Sans MS"/>
                <a:cs typeface="Comic Sans MS"/>
                <a:sym typeface="Comic Sans MS"/>
              </a:rPr>
              <a:t>Best-first search does not generate </a:t>
            </a:r>
            <a:endParaRPr/>
          </a:p>
          <a:p>
            <a:pPr indent="0" lvl="0" marL="0" marR="0" rtl="0" algn="l">
              <a:spcBef>
                <a:spcPts val="0"/>
              </a:spcBef>
              <a:spcAft>
                <a:spcPts val="0"/>
              </a:spcAft>
              <a:buNone/>
            </a:pPr>
            <a:r>
              <a:rPr lang="en-US" sz="2400">
                <a:solidFill>
                  <a:srgbClr val="003399"/>
                </a:solidFill>
                <a:latin typeface="Comic Sans MS"/>
                <a:ea typeface="Comic Sans MS"/>
                <a:cs typeface="Comic Sans MS"/>
                <a:sym typeface="Comic Sans MS"/>
              </a:rPr>
              <a:t>optimal paths in general </a:t>
            </a:r>
            <a:endParaRPr/>
          </a:p>
        </p:txBody>
      </p:sp>
      <p:sp>
        <p:nvSpPr>
          <p:cNvPr id="200" name="Google Shape;200;p13"/>
          <p:cNvSpPr/>
          <p:nvPr/>
        </p:nvSpPr>
        <p:spPr>
          <a:xfrm>
            <a:off x="0" y="13063"/>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200">
                <a:solidFill>
                  <a:srgbClr val="8DA9DB"/>
                </a:solidFill>
                <a:latin typeface="Times New Roman"/>
                <a:ea typeface="Times New Roman"/>
                <a:cs typeface="Times New Roman"/>
                <a:sym typeface="Times New Roman"/>
              </a:rPr>
              <a:t>5.1 Introduction</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5.2 Hill Climbing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5.3 Best-first Search (Greedy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5.4 A* Search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5.5 O* Search: (AND–OR) Graph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5.6 Memory Bounded Heuristic Search</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5.6.1 Iterative Deepening A*</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5.6.2 Recursive BFS</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5.6.3 Simplified Memory Bounded A* (SMA*)</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5.7  Simulated Annealing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5.8  Local Beam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5.9 Branch and Bound Search</a:t>
            </a:r>
            <a:endParaRPr/>
          </a:p>
          <a:p>
            <a:pPr indent="0" lvl="0" marL="0" marR="0" rtl="0" algn="l">
              <a:spcBef>
                <a:spcPts val="0"/>
              </a:spcBef>
              <a:spcAft>
                <a:spcPts val="0"/>
              </a:spcAft>
              <a:buNone/>
            </a:pPr>
            <a:r>
              <a:t/>
            </a:r>
            <a:endParaRPr sz="2200">
              <a:solidFill>
                <a:schemeClr val="lt1"/>
              </a:solidFill>
              <a:latin typeface="Times New Roman"/>
              <a:ea typeface="Times New Roman"/>
              <a:cs typeface="Times New Roman"/>
              <a:sym typeface="Times New Roman"/>
            </a:endParaRPr>
          </a:p>
        </p:txBody>
      </p:sp>
      <p:sp>
        <p:nvSpPr>
          <p:cNvPr id="201" name="Google Shape;201;p13"/>
          <p:cNvSpPr txBox="1"/>
          <p:nvPr>
            <p:ph idx="11" type="ftr"/>
          </p:nvPr>
        </p:nvSpPr>
        <p:spPr>
          <a:xfrm>
            <a:off x="5539740" y="6505938"/>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4"/>
          <p:cNvSpPr txBox="1"/>
          <p:nvPr>
            <p:ph idx="1" type="body"/>
          </p:nvPr>
        </p:nvSpPr>
        <p:spPr>
          <a:xfrm>
            <a:off x="3801290" y="1371600"/>
            <a:ext cx="7984309" cy="51816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033CC"/>
              </a:buClr>
              <a:buSzPts val="2800"/>
              <a:buFont typeface="Noto Sans Symbols"/>
              <a:buChar char="▪"/>
            </a:pPr>
            <a:r>
              <a:rPr lang="en-US" sz="2800">
                <a:latin typeface="Times New Roman"/>
                <a:ea typeface="Times New Roman"/>
                <a:cs typeface="Times New Roman"/>
                <a:sym typeface="Times New Roman"/>
              </a:rPr>
              <a:t>Typically, f(N) estimates:</a:t>
            </a:r>
            <a:endParaRPr/>
          </a:p>
          <a:p>
            <a:pPr indent="-228600" lvl="1" marL="685800" rtl="0" algn="l">
              <a:lnSpc>
                <a:spcPct val="90000"/>
              </a:lnSpc>
              <a:spcBef>
                <a:spcPts val="500"/>
              </a:spcBef>
              <a:spcAft>
                <a:spcPts val="0"/>
              </a:spcAft>
              <a:buClr>
                <a:srgbClr val="0033CC"/>
              </a:buClr>
              <a:buSzPts val="2400"/>
              <a:buFont typeface="Times New Roman"/>
              <a:buChar char="•"/>
            </a:pPr>
            <a:r>
              <a:rPr lang="en-US" sz="2400">
                <a:latin typeface="Times New Roman"/>
                <a:ea typeface="Times New Roman"/>
                <a:cs typeface="Times New Roman"/>
                <a:sym typeface="Times New Roman"/>
              </a:rPr>
              <a:t>either the </a:t>
            </a:r>
            <a:r>
              <a:rPr lang="en-US" sz="2400">
                <a:solidFill>
                  <a:srgbClr val="0033CC"/>
                </a:solidFill>
                <a:latin typeface="Times New Roman"/>
                <a:ea typeface="Times New Roman"/>
                <a:cs typeface="Times New Roman"/>
                <a:sym typeface="Times New Roman"/>
              </a:rPr>
              <a:t>cost of a solution path through N</a:t>
            </a:r>
            <a:endParaRPr/>
          </a:p>
          <a:p>
            <a:pPr indent="-228600" lvl="2" marL="1143000" rtl="0" algn="l">
              <a:lnSpc>
                <a:spcPct val="90000"/>
              </a:lnSpc>
              <a:spcBef>
                <a:spcPts val="500"/>
              </a:spcBef>
              <a:spcAft>
                <a:spcPts val="0"/>
              </a:spcAft>
              <a:buClr>
                <a:srgbClr val="0033CC"/>
              </a:buClr>
              <a:buSzPts val="2000"/>
              <a:buFont typeface="Times New Roman"/>
              <a:buNone/>
            </a:pPr>
            <a:r>
              <a:rPr lang="en-US" sz="2000">
                <a:latin typeface="Times New Roman"/>
                <a:ea typeface="Times New Roman"/>
                <a:cs typeface="Times New Roman"/>
                <a:sym typeface="Times New Roman"/>
              </a:rPr>
              <a:t>Then f(N) = g(N) + h(N), where</a:t>
            </a:r>
            <a:endParaRPr/>
          </a:p>
          <a:p>
            <a:pPr indent="-228600" lvl="3" marL="1600200" rtl="0" algn="l">
              <a:lnSpc>
                <a:spcPct val="90000"/>
              </a:lnSpc>
              <a:spcBef>
                <a:spcPts val="500"/>
              </a:spcBef>
              <a:spcAft>
                <a:spcPts val="0"/>
              </a:spcAft>
              <a:buClr>
                <a:srgbClr val="0033CC"/>
              </a:buClr>
              <a:buSzPts val="1800"/>
              <a:buFont typeface="Comic Sans MS"/>
              <a:buChar char="–"/>
            </a:pPr>
            <a:r>
              <a:rPr lang="en-US" sz="1800">
                <a:latin typeface="Times New Roman"/>
                <a:ea typeface="Times New Roman"/>
                <a:cs typeface="Times New Roman"/>
                <a:sym typeface="Times New Roman"/>
              </a:rPr>
              <a:t>g(N) is the cost of the path from the initial node to N</a:t>
            </a:r>
            <a:endParaRPr/>
          </a:p>
          <a:p>
            <a:pPr indent="-228600" lvl="3" marL="1600200" rtl="0" algn="l">
              <a:lnSpc>
                <a:spcPct val="90000"/>
              </a:lnSpc>
              <a:spcBef>
                <a:spcPts val="500"/>
              </a:spcBef>
              <a:spcAft>
                <a:spcPts val="0"/>
              </a:spcAft>
              <a:buClr>
                <a:srgbClr val="0033CC"/>
              </a:buClr>
              <a:buSzPts val="1800"/>
              <a:buFont typeface="Comic Sans MS"/>
              <a:buChar char="–"/>
            </a:pPr>
            <a:r>
              <a:rPr lang="en-US" sz="1800">
                <a:latin typeface="Times New Roman"/>
                <a:ea typeface="Times New Roman"/>
                <a:cs typeface="Times New Roman"/>
                <a:sym typeface="Times New Roman"/>
              </a:rPr>
              <a:t>h(N) is an estimate of the cost of a path from N to a goal node</a:t>
            </a:r>
            <a:endParaRPr/>
          </a:p>
          <a:p>
            <a:pPr indent="-228600" lvl="1" marL="685800" rtl="0" algn="l">
              <a:lnSpc>
                <a:spcPct val="90000"/>
              </a:lnSpc>
              <a:spcBef>
                <a:spcPts val="500"/>
              </a:spcBef>
              <a:spcAft>
                <a:spcPts val="0"/>
              </a:spcAft>
              <a:buClr>
                <a:srgbClr val="0033CC"/>
              </a:buClr>
              <a:buSzPts val="2400"/>
              <a:buFont typeface="Times New Roman"/>
              <a:buChar char="•"/>
            </a:pPr>
            <a:r>
              <a:rPr lang="en-US" sz="2400">
                <a:latin typeface="Times New Roman"/>
                <a:ea typeface="Times New Roman"/>
                <a:cs typeface="Times New Roman"/>
                <a:sym typeface="Times New Roman"/>
              </a:rPr>
              <a:t>or the </a:t>
            </a:r>
            <a:r>
              <a:rPr lang="en-US" sz="2400">
                <a:solidFill>
                  <a:srgbClr val="0033CC"/>
                </a:solidFill>
                <a:latin typeface="Times New Roman"/>
                <a:ea typeface="Times New Roman"/>
                <a:cs typeface="Times New Roman"/>
                <a:sym typeface="Times New Roman"/>
              </a:rPr>
              <a:t>cost of a path from N to a goal node</a:t>
            </a:r>
            <a:endParaRPr/>
          </a:p>
          <a:p>
            <a:pPr indent="-228600" lvl="2" marL="1143000" rtl="0" algn="l">
              <a:lnSpc>
                <a:spcPct val="90000"/>
              </a:lnSpc>
              <a:spcBef>
                <a:spcPts val="500"/>
              </a:spcBef>
              <a:spcAft>
                <a:spcPts val="0"/>
              </a:spcAft>
              <a:buClr>
                <a:srgbClr val="0033CC"/>
              </a:buClr>
              <a:buSzPts val="2000"/>
              <a:buFont typeface="Times New Roman"/>
              <a:buNone/>
            </a:pPr>
            <a:r>
              <a:rPr lang="en-US" sz="2000">
                <a:latin typeface="Times New Roman"/>
                <a:ea typeface="Times New Roman"/>
                <a:cs typeface="Times New Roman"/>
                <a:sym typeface="Times New Roman"/>
              </a:rPr>
              <a:t>Then f(N) = h(N)      🡪   </a:t>
            </a:r>
            <a:r>
              <a:rPr lang="en-US" sz="2000">
                <a:solidFill>
                  <a:srgbClr val="990033"/>
                </a:solidFill>
                <a:latin typeface="Times New Roman"/>
                <a:ea typeface="Times New Roman"/>
                <a:cs typeface="Times New Roman"/>
                <a:sym typeface="Times New Roman"/>
              </a:rPr>
              <a:t>Greedy best-search</a:t>
            </a:r>
            <a:endParaRPr sz="2000">
              <a:solidFill>
                <a:srgbClr val="990033"/>
              </a:solidFill>
              <a:latin typeface="Times New Roman"/>
              <a:ea typeface="Times New Roman"/>
              <a:cs typeface="Times New Roman"/>
              <a:sym typeface="Times New Roman"/>
            </a:endParaRPr>
          </a:p>
          <a:p>
            <a:pPr indent="-50800" lvl="0" marL="228600" rtl="0" algn="l">
              <a:lnSpc>
                <a:spcPct val="90000"/>
              </a:lnSpc>
              <a:spcBef>
                <a:spcPts val="1000"/>
              </a:spcBef>
              <a:spcAft>
                <a:spcPts val="0"/>
              </a:spcAft>
              <a:buClr>
                <a:srgbClr val="0033CC"/>
              </a:buClr>
              <a:buSzPts val="2800"/>
              <a:buFont typeface="Noto Sans Symbols"/>
              <a:buNone/>
            </a:pPr>
            <a:r>
              <a:t/>
            </a:r>
            <a:endParaRPr sz="28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rgbClr val="0033CC"/>
              </a:buClr>
              <a:buSzPts val="2800"/>
              <a:buFont typeface="Noto Sans Symbols"/>
              <a:buChar char="▪"/>
            </a:pPr>
            <a:r>
              <a:rPr lang="en-US" sz="2800">
                <a:latin typeface="Times New Roman"/>
                <a:ea typeface="Times New Roman"/>
                <a:cs typeface="Times New Roman"/>
                <a:sym typeface="Times New Roman"/>
              </a:rPr>
              <a:t>But there are no limitations on f. Any function of your choice is acceptable. </a:t>
            </a:r>
            <a:br>
              <a:rPr lang="en-US" sz="2800">
                <a:latin typeface="Times New Roman"/>
                <a:ea typeface="Times New Roman"/>
                <a:cs typeface="Times New Roman"/>
                <a:sym typeface="Times New Roman"/>
              </a:rPr>
            </a:br>
            <a:r>
              <a:rPr lang="en-US" sz="2800">
                <a:solidFill>
                  <a:srgbClr val="4D4D4D"/>
                </a:solidFill>
                <a:latin typeface="Times New Roman"/>
                <a:ea typeface="Times New Roman"/>
                <a:cs typeface="Times New Roman"/>
                <a:sym typeface="Times New Roman"/>
              </a:rPr>
              <a:t>But will it help the search algorithm?</a:t>
            </a:r>
            <a:br>
              <a:rPr lang="en-US" sz="2800">
                <a:latin typeface="Comic Sans MS"/>
                <a:ea typeface="Comic Sans MS"/>
                <a:cs typeface="Comic Sans MS"/>
                <a:sym typeface="Comic Sans MS"/>
              </a:rPr>
            </a:br>
            <a:endParaRPr sz="2800">
              <a:latin typeface="Comic Sans MS"/>
              <a:ea typeface="Comic Sans MS"/>
              <a:cs typeface="Comic Sans MS"/>
              <a:sym typeface="Comic Sans MS"/>
            </a:endParaRPr>
          </a:p>
        </p:txBody>
      </p:sp>
      <p:sp>
        <p:nvSpPr>
          <p:cNvPr id="208" name="Google Shape;208;p14"/>
          <p:cNvSpPr txBox="1"/>
          <p:nvPr>
            <p:ph type="title"/>
          </p:nvPr>
        </p:nvSpPr>
        <p:spPr>
          <a:xfrm>
            <a:off x="3866606" y="365125"/>
            <a:ext cx="7487194"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4000"/>
              <a:buFont typeface="Times New Roman"/>
              <a:buNone/>
            </a:pPr>
            <a:r>
              <a:rPr b="1" lang="en-US" sz="4000">
                <a:solidFill>
                  <a:schemeClr val="accent2"/>
                </a:solidFill>
                <a:latin typeface="Times New Roman"/>
                <a:ea typeface="Times New Roman"/>
                <a:cs typeface="Times New Roman"/>
                <a:sym typeface="Times New Roman"/>
              </a:rPr>
              <a:t>How to construct f?</a:t>
            </a:r>
            <a:endParaRPr/>
          </a:p>
        </p:txBody>
      </p:sp>
      <p:sp>
        <p:nvSpPr>
          <p:cNvPr id="209" name="Google Shape;209;p14"/>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200">
                <a:solidFill>
                  <a:srgbClr val="8DA9DB"/>
                </a:solidFill>
                <a:latin typeface="Times New Roman"/>
                <a:ea typeface="Times New Roman"/>
                <a:cs typeface="Times New Roman"/>
                <a:sym typeface="Times New Roman"/>
              </a:rPr>
              <a:t>5.1 Introduction</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5.2 Hill Climbing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5.3 Best-first Search (Greedy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5.4 A* Search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5.5 O* Search: (AND–OR) Graph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5.6 Memory Bounded Heuristic Search</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5.6.1 Iterative Deepening A*</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5.6.2 Recursive BFS</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5.6.3 Simplified Memory Bounded A* (SMA*)</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5.7  Simulated Annealing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5.8  Local Beam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5.9 Branch and Bound Search</a:t>
            </a:r>
            <a:endParaRPr/>
          </a:p>
          <a:p>
            <a:pPr indent="0" lvl="0" marL="0" marR="0" rtl="0" algn="l">
              <a:spcBef>
                <a:spcPts val="0"/>
              </a:spcBef>
              <a:spcAft>
                <a:spcPts val="0"/>
              </a:spcAft>
              <a:buNone/>
            </a:pPr>
            <a:r>
              <a:t/>
            </a:r>
            <a:endParaRPr sz="2200">
              <a:solidFill>
                <a:schemeClr val="lt1"/>
              </a:solidFill>
              <a:latin typeface="Times New Roman"/>
              <a:ea typeface="Times New Roman"/>
              <a:cs typeface="Times New Roman"/>
              <a:sym typeface="Times New Roman"/>
            </a:endParaRPr>
          </a:p>
        </p:txBody>
      </p:sp>
      <p:sp>
        <p:nvSpPr>
          <p:cNvPr id="210" name="Google Shape;210;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5"/>
          <p:cNvSpPr txBox="1"/>
          <p:nvPr>
            <p:ph idx="1" type="body"/>
          </p:nvPr>
        </p:nvSpPr>
        <p:spPr>
          <a:xfrm>
            <a:off x="3644536" y="1371600"/>
            <a:ext cx="8141063" cy="51816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033CC"/>
              </a:buClr>
              <a:buSzPts val="2800"/>
              <a:buFont typeface="Noto Sans Symbols"/>
              <a:buChar char="▪"/>
            </a:pPr>
            <a:r>
              <a:rPr lang="en-US" sz="2800">
                <a:latin typeface="Comic Sans MS"/>
                <a:ea typeface="Comic Sans MS"/>
                <a:cs typeface="Comic Sans MS"/>
                <a:sym typeface="Comic Sans MS"/>
              </a:rPr>
              <a:t>Typically, f(N) estimates:</a:t>
            </a:r>
            <a:endParaRPr/>
          </a:p>
          <a:p>
            <a:pPr indent="-228600" lvl="1" marL="685800" rtl="0" algn="l">
              <a:lnSpc>
                <a:spcPct val="90000"/>
              </a:lnSpc>
              <a:spcBef>
                <a:spcPts val="500"/>
              </a:spcBef>
              <a:spcAft>
                <a:spcPts val="0"/>
              </a:spcAft>
              <a:buClr>
                <a:srgbClr val="0033CC"/>
              </a:buClr>
              <a:buSzPts val="2400"/>
              <a:buFont typeface="Comic Sans MS"/>
              <a:buChar char="•"/>
            </a:pPr>
            <a:r>
              <a:rPr lang="en-US" sz="2400">
                <a:latin typeface="Comic Sans MS"/>
                <a:ea typeface="Comic Sans MS"/>
                <a:cs typeface="Comic Sans MS"/>
                <a:sym typeface="Comic Sans MS"/>
              </a:rPr>
              <a:t>either the </a:t>
            </a:r>
            <a:r>
              <a:rPr lang="en-US" sz="2400">
                <a:solidFill>
                  <a:srgbClr val="0033CC"/>
                </a:solidFill>
                <a:latin typeface="Comic Sans MS"/>
                <a:ea typeface="Comic Sans MS"/>
                <a:cs typeface="Comic Sans MS"/>
                <a:sym typeface="Comic Sans MS"/>
              </a:rPr>
              <a:t>cost of a solution path through N</a:t>
            </a:r>
            <a:endParaRPr/>
          </a:p>
          <a:p>
            <a:pPr indent="-228600" lvl="2" marL="1143000" rtl="0" algn="l">
              <a:lnSpc>
                <a:spcPct val="90000"/>
              </a:lnSpc>
              <a:spcBef>
                <a:spcPts val="500"/>
              </a:spcBef>
              <a:spcAft>
                <a:spcPts val="0"/>
              </a:spcAft>
              <a:buClr>
                <a:srgbClr val="0033CC"/>
              </a:buClr>
              <a:buSzPts val="2000"/>
              <a:buFont typeface="Comic Sans MS"/>
              <a:buNone/>
            </a:pPr>
            <a:r>
              <a:rPr lang="en-US" sz="2000">
                <a:latin typeface="Comic Sans MS"/>
                <a:ea typeface="Comic Sans MS"/>
                <a:cs typeface="Comic Sans MS"/>
                <a:sym typeface="Comic Sans MS"/>
              </a:rPr>
              <a:t>Then f(N) = g(N) + </a:t>
            </a:r>
            <a:r>
              <a:rPr lang="en-US" sz="2000">
                <a:solidFill>
                  <a:srgbClr val="990000"/>
                </a:solidFill>
                <a:latin typeface="Comic Sans MS"/>
                <a:ea typeface="Comic Sans MS"/>
                <a:cs typeface="Comic Sans MS"/>
                <a:sym typeface="Comic Sans MS"/>
              </a:rPr>
              <a:t>h(N)</a:t>
            </a:r>
            <a:r>
              <a:rPr lang="en-US" sz="2000">
                <a:latin typeface="Comic Sans MS"/>
                <a:ea typeface="Comic Sans MS"/>
                <a:cs typeface="Comic Sans MS"/>
                <a:sym typeface="Comic Sans MS"/>
              </a:rPr>
              <a:t>, where</a:t>
            </a:r>
            <a:endParaRPr/>
          </a:p>
          <a:p>
            <a:pPr indent="-228600" lvl="3" marL="1600200" rtl="0" algn="l">
              <a:lnSpc>
                <a:spcPct val="90000"/>
              </a:lnSpc>
              <a:spcBef>
                <a:spcPts val="500"/>
              </a:spcBef>
              <a:spcAft>
                <a:spcPts val="0"/>
              </a:spcAft>
              <a:buClr>
                <a:srgbClr val="0033CC"/>
              </a:buClr>
              <a:buSzPts val="1800"/>
              <a:buFont typeface="Comic Sans MS"/>
              <a:buChar char="–"/>
            </a:pPr>
            <a:r>
              <a:rPr lang="en-US" sz="1800">
                <a:latin typeface="Comic Sans MS"/>
                <a:ea typeface="Comic Sans MS"/>
                <a:cs typeface="Comic Sans MS"/>
                <a:sym typeface="Comic Sans MS"/>
              </a:rPr>
              <a:t>g(N) is the cost of the path from the initial node to N</a:t>
            </a:r>
            <a:endParaRPr/>
          </a:p>
          <a:p>
            <a:pPr indent="-228600" lvl="3" marL="1600200" rtl="0" algn="l">
              <a:lnSpc>
                <a:spcPct val="90000"/>
              </a:lnSpc>
              <a:spcBef>
                <a:spcPts val="500"/>
              </a:spcBef>
              <a:spcAft>
                <a:spcPts val="0"/>
              </a:spcAft>
              <a:buClr>
                <a:srgbClr val="0033CC"/>
              </a:buClr>
              <a:buSzPts val="1800"/>
              <a:buFont typeface="Comic Sans MS"/>
              <a:buChar char="–"/>
            </a:pPr>
            <a:r>
              <a:rPr lang="en-US" sz="1800">
                <a:latin typeface="Comic Sans MS"/>
                <a:ea typeface="Comic Sans MS"/>
                <a:cs typeface="Comic Sans MS"/>
                <a:sym typeface="Comic Sans MS"/>
              </a:rPr>
              <a:t>h(N) is an estimate of the cost of a path from N to a goal node</a:t>
            </a:r>
            <a:endParaRPr/>
          </a:p>
          <a:p>
            <a:pPr indent="-228600" lvl="1" marL="685800" rtl="0" algn="l">
              <a:lnSpc>
                <a:spcPct val="90000"/>
              </a:lnSpc>
              <a:spcBef>
                <a:spcPts val="500"/>
              </a:spcBef>
              <a:spcAft>
                <a:spcPts val="0"/>
              </a:spcAft>
              <a:buClr>
                <a:srgbClr val="0033CC"/>
              </a:buClr>
              <a:buSzPts val="2400"/>
              <a:buFont typeface="Comic Sans MS"/>
              <a:buChar char="•"/>
            </a:pPr>
            <a:r>
              <a:rPr lang="en-US" sz="2400">
                <a:latin typeface="Comic Sans MS"/>
                <a:ea typeface="Comic Sans MS"/>
                <a:cs typeface="Comic Sans MS"/>
                <a:sym typeface="Comic Sans MS"/>
              </a:rPr>
              <a:t>or the </a:t>
            </a:r>
            <a:r>
              <a:rPr lang="en-US" sz="2400">
                <a:solidFill>
                  <a:srgbClr val="0033CC"/>
                </a:solidFill>
                <a:latin typeface="Comic Sans MS"/>
                <a:ea typeface="Comic Sans MS"/>
                <a:cs typeface="Comic Sans MS"/>
                <a:sym typeface="Comic Sans MS"/>
              </a:rPr>
              <a:t>cost of a path from N to a goal node</a:t>
            </a:r>
            <a:endParaRPr/>
          </a:p>
          <a:p>
            <a:pPr indent="-228600" lvl="2" marL="1143000" rtl="0" algn="l">
              <a:lnSpc>
                <a:spcPct val="90000"/>
              </a:lnSpc>
              <a:spcBef>
                <a:spcPts val="500"/>
              </a:spcBef>
              <a:spcAft>
                <a:spcPts val="0"/>
              </a:spcAft>
              <a:buClr>
                <a:srgbClr val="0033CC"/>
              </a:buClr>
              <a:buSzPts val="2000"/>
              <a:buFont typeface="Comic Sans MS"/>
              <a:buNone/>
            </a:pPr>
            <a:r>
              <a:rPr lang="en-US" sz="2000">
                <a:latin typeface="Comic Sans MS"/>
                <a:ea typeface="Comic Sans MS"/>
                <a:cs typeface="Comic Sans MS"/>
                <a:sym typeface="Comic Sans MS"/>
              </a:rPr>
              <a:t>Then f(N) = </a:t>
            </a:r>
            <a:r>
              <a:rPr lang="en-US" sz="2000">
                <a:solidFill>
                  <a:srgbClr val="990000"/>
                </a:solidFill>
                <a:latin typeface="Comic Sans MS"/>
                <a:ea typeface="Comic Sans MS"/>
                <a:cs typeface="Comic Sans MS"/>
                <a:sym typeface="Comic Sans MS"/>
              </a:rPr>
              <a:t>h(N)</a:t>
            </a:r>
            <a:endParaRPr/>
          </a:p>
          <a:p>
            <a:pPr indent="-50800" lvl="0" marL="228600" rtl="0" algn="l">
              <a:lnSpc>
                <a:spcPct val="90000"/>
              </a:lnSpc>
              <a:spcBef>
                <a:spcPts val="1000"/>
              </a:spcBef>
              <a:spcAft>
                <a:spcPts val="0"/>
              </a:spcAft>
              <a:buClr>
                <a:srgbClr val="0033CC"/>
              </a:buClr>
              <a:buSzPts val="2800"/>
              <a:buFont typeface="Noto Sans Symbols"/>
              <a:buNone/>
            </a:pPr>
            <a:r>
              <a:t/>
            </a:r>
            <a:endParaRPr sz="2800">
              <a:latin typeface="Comic Sans MS"/>
              <a:ea typeface="Comic Sans MS"/>
              <a:cs typeface="Comic Sans MS"/>
              <a:sym typeface="Comic Sans MS"/>
            </a:endParaRPr>
          </a:p>
          <a:p>
            <a:pPr indent="-228600" lvl="0" marL="228600" rtl="0" algn="l">
              <a:lnSpc>
                <a:spcPct val="90000"/>
              </a:lnSpc>
              <a:spcBef>
                <a:spcPts val="1000"/>
              </a:spcBef>
              <a:spcAft>
                <a:spcPts val="0"/>
              </a:spcAft>
              <a:buClr>
                <a:srgbClr val="0033CC"/>
              </a:buClr>
              <a:buSzPts val="2800"/>
              <a:buFont typeface="Noto Sans Symbols"/>
              <a:buChar char="▪"/>
            </a:pPr>
            <a:r>
              <a:rPr lang="en-US" sz="2800">
                <a:latin typeface="Comic Sans MS"/>
                <a:ea typeface="Comic Sans MS"/>
                <a:cs typeface="Comic Sans MS"/>
                <a:sym typeface="Comic Sans MS"/>
              </a:rPr>
              <a:t>But there are no limitations on f. Any function of your choice is acceptable. </a:t>
            </a:r>
            <a:br>
              <a:rPr lang="en-US" sz="2800">
                <a:latin typeface="Comic Sans MS"/>
                <a:ea typeface="Comic Sans MS"/>
                <a:cs typeface="Comic Sans MS"/>
                <a:sym typeface="Comic Sans MS"/>
              </a:rPr>
            </a:br>
            <a:r>
              <a:rPr lang="en-US" sz="2800">
                <a:solidFill>
                  <a:srgbClr val="4D4D4D"/>
                </a:solidFill>
                <a:latin typeface="Comic Sans MS"/>
                <a:ea typeface="Comic Sans MS"/>
                <a:cs typeface="Comic Sans MS"/>
                <a:sym typeface="Comic Sans MS"/>
              </a:rPr>
              <a:t>But will it help the search algorithm?</a:t>
            </a:r>
            <a:br>
              <a:rPr lang="en-US" sz="2800">
                <a:latin typeface="Comic Sans MS"/>
                <a:ea typeface="Comic Sans MS"/>
                <a:cs typeface="Comic Sans MS"/>
                <a:sym typeface="Comic Sans MS"/>
              </a:rPr>
            </a:br>
            <a:endParaRPr sz="2800">
              <a:latin typeface="Comic Sans MS"/>
              <a:ea typeface="Comic Sans MS"/>
              <a:cs typeface="Comic Sans MS"/>
              <a:sym typeface="Comic Sans MS"/>
            </a:endParaRPr>
          </a:p>
        </p:txBody>
      </p:sp>
      <p:sp>
        <p:nvSpPr>
          <p:cNvPr id="217" name="Google Shape;217;p15"/>
          <p:cNvSpPr txBox="1"/>
          <p:nvPr>
            <p:ph type="title"/>
          </p:nvPr>
        </p:nvSpPr>
        <p:spPr>
          <a:xfrm>
            <a:off x="3814354" y="365125"/>
            <a:ext cx="7539446"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4000"/>
              <a:buFont typeface="Times New Roman"/>
              <a:buNone/>
            </a:pPr>
            <a:r>
              <a:rPr b="1" lang="en-US" sz="4000">
                <a:solidFill>
                  <a:schemeClr val="accent2"/>
                </a:solidFill>
                <a:latin typeface="Times New Roman"/>
                <a:ea typeface="Times New Roman"/>
                <a:cs typeface="Times New Roman"/>
                <a:sym typeface="Times New Roman"/>
              </a:rPr>
              <a:t>How to construct f?</a:t>
            </a:r>
            <a:endParaRPr/>
          </a:p>
        </p:txBody>
      </p:sp>
      <p:sp>
        <p:nvSpPr>
          <p:cNvPr id="218" name="Google Shape;218;p15"/>
          <p:cNvSpPr txBox="1"/>
          <p:nvPr/>
        </p:nvSpPr>
        <p:spPr>
          <a:xfrm>
            <a:off x="8238310" y="3831771"/>
            <a:ext cx="3684022" cy="584775"/>
          </a:xfrm>
          <a:prstGeom prst="rect">
            <a:avLst/>
          </a:prstGeom>
          <a:solidFill>
            <a:srgbClr val="FFFFCC"/>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rgbClr val="990000"/>
                </a:solidFill>
                <a:latin typeface="Comic Sans MS"/>
                <a:ea typeface="Comic Sans MS"/>
                <a:cs typeface="Comic Sans MS"/>
                <a:sym typeface="Comic Sans MS"/>
              </a:rPr>
              <a:t>Heuristic function</a:t>
            </a:r>
            <a:endParaRPr/>
          </a:p>
        </p:txBody>
      </p:sp>
      <p:sp>
        <p:nvSpPr>
          <p:cNvPr id="219" name="Google Shape;219;p15"/>
          <p:cNvSpPr/>
          <p:nvPr/>
        </p:nvSpPr>
        <p:spPr>
          <a:xfrm>
            <a:off x="6334034" y="4049486"/>
            <a:ext cx="1930400" cy="482600"/>
          </a:xfrm>
          <a:custGeom>
            <a:rect b="b" l="l" r="r" t="t"/>
            <a:pathLst>
              <a:path extrusionOk="0" h="304" w="912">
                <a:moveTo>
                  <a:pt x="912" y="96"/>
                </a:moveTo>
                <a:cubicBezTo>
                  <a:pt x="748" y="200"/>
                  <a:pt x="584" y="304"/>
                  <a:pt x="432" y="288"/>
                </a:cubicBezTo>
                <a:cubicBezTo>
                  <a:pt x="280" y="272"/>
                  <a:pt x="140" y="136"/>
                  <a:pt x="0" y="0"/>
                </a:cubicBezTo>
              </a:path>
            </a:pathLst>
          </a:custGeom>
          <a:noFill/>
          <a:ln cap="flat" cmpd="sng" w="9525">
            <a:solidFill>
              <a:srgbClr val="99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0" name="Google Shape;220;p15"/>
          <p:cNvSpPr/>
          <p:nvPr/>
        </p:nvSpPr>
        <p:spPr>
          <a:xfrm>
            <a:off x="7130868" y="2444932"/>
            <a:ext cx="1016000" cy="1892300"/>
          </a:xfrm>
          <a:custGeom>
            <a:rect b="b" l="l" r="r" t="t"/>
            <a:pathLst>
              <a:path extrusionOk="0" h="1240" w="496">
                <a:moveTo>
                  <a:pt x="496" y="1056"/>
                </a:moveTo>
                <a:cubicBezTo>
                  <a:pt x="344" y="1148"/>
                  <a:pt x="192" y="1240"/>
                  <a:pt x="112" y="1104"/>
                </a:cubicBezTo>
                <a:cubicBezTo>
                  <a:pt x="32" y="968"/>
                  <a:pt x="32" y="424"/>
                  <a:pt x="16" y="240"/>
                </a:cubicBezTo>
                <a:cubicBezTo>
                  <a:pt x="0" y="56"/>
                  <a:pt x="8" y="28"/>
                  <a:pt x="16" y="0"/>
                </a:cubicBezTo>
              </a:path>
            </a:pathLst>
          </a:custGeom>
          <a:noFill/>
          <a:ln cap="flat" cmpd="sng" w="9525">
            <a:solidFill>
              <a:srgbClr val="99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1" name="Google Shape;221;p15"/>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200">
                <a:solidFill>
                  <a:srgbClr val="8DA9DB"/>
                </a:solidFill>
                <a:latin typeface="Times New Roman"/>
                <a:ea typeface="Times New Roman"/>
                <a:cs typeface="Times New Roman"/>
                <a:sym typeface="Times New Roman"/>
              </a:rPr>
              <a:t>5.1 Introduction</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5.2 Hill Climbing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5.3 Best-first Search (Greedy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5.4 A* Search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5.5 O* Search: (AND–OR) Graph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5.6 Memory Bounded Heuristic Search</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5.6.1 Iterative Deepening A*</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5.6.2 Recursive BFS</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5.6.3 Simplified Memory Bounded A* (SMA*)</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5.7  Simulated Annealing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5.8  Local Beam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5.9 Branch and Bound Search</a:t>
            </a:r>
            <a:endParaRPr/>
          </a:p>
          <a:p>
            <a:pPr indent="0" lvl="0" marL="0" marR="0" rtl="0" algn="l">
              <a:spcBef>
                <a:spcPts val="0"/>
              </a:spcBef>
              <a:spcAft>
                <a:spcPts val="0"/>
              </a:spcAft>
              <a:buNone/>
            </a:pPr>
            <a:r>
              <a:t/>
            </a:r>
            <a:endParaRPr sz="2200">
              <a:solidFill>
                <a:schemeClr val="lt1"/>
              </a:solidFill>
              <a:latin typeface="Times New Roman"/>
              <a:ea typeface="Times New Roman"/>
              <a:cs typeface="Times New Roman"/>
              <a:sym typeface="Times New Roman"/>
            </a:endParaRPr>
          </a:p>
        </p:txBody>
      </p:sp>
      <p:sp>
        <p:nvSpPr>
          <p:cNvPr id="222" name="Google Shape;222;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6"/>
          <p:cNvSpPr txBox="1"/>
          <p:nvPr>
            <p:ph idx="1" type="body"/>
          </p:nvPr>
        </p:nvSpPr>
        <p:spPr>
          <a:xfrm>
            <a:off x="3461657" y="1295400"/>
            <a:ext cx="8019142" cy="5410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000CC"/>
              </a:buClr>
              <a:buSzPts val="2800"/>
              <a:buFont typeface="Noto Sans Symbols"/>
              <a:buChar char="▪"/>
            </a:pPr>
            <a:r>
              <a:rPr lang="en-US" sz="2800">
                <a:latin typeface="Times New Roman"/>
                <a:ea typeface="Times New Roman"/>
                <a:cs typeface="Times New Roman"/>
                <a:sym typeface="Times New Roman"/>
              </a:rPr>
              <a:t>The </a:t>
            </a:r>
            <a:r>
              <a:rPr lang="en-US" sz="2800">
                <a:solidFill>
                  <a:srgbClr val="990033"/>
                </a:solidFill>
                <a:latin typeface="Times New Roman"/>
                <a:ea typeface="Times New Roman"/>
                <a:cs typeface="Times New Roman"/>
                <a:sym typeface="Times New Roman"/>
              </a:rPr>
              <a:t>heuristic function</a:t>
            </a:r>
            <a:r>
              <a:rPr lang="en-US" sz="2800">
                <a:latin typeface="Times New Roman"/>
                <a:ea typeface="Times New Roman"/>
                <a:cs typeface="Times New Roman"/>
                <a:sym typeface="Times New Roman"/>
              </a:rPr>
              <a:t> h(N) ≥ 0 estimates the cost to go from </a:t>
            </a:r>
            <a:r>
              <a:rPr lang="en-US" sz="2400">
                <a:latin typeface="Times New Roman"/>
                <a:ea typeface="Times New Roman"/>
                <a:cs typeface="Times New Roman"/>
                <a:sym typeface="Times New Roman"/>
              </a:rPr>
              <a:t>STATE</a:t>
            </a:r>
            <a:r>
              <a:rPr lang="en-US" sz="2800">
                <a:latin typeface="Times New Roman"/>
                <a:ea typeface="Times New Roman"/>
                <a:cs typeface="Times New Roman"/>
                <a:sym typeface="Times New Roman"/>
              </a:rPr>
              <a:t>(N) to a goal state </a:t>
            </a:r>
            <a:br>
              <a:rPr lang="en-US" sz="2800">
                <a:latin typeface="Times New Roman"/>
                <a:ea typeface="Times New Roman"/>
                <a:cs typeface="Times New Roman"/>
                <a:sym typeface="Times New Roman"/>
              </a:rPr>
            </a:br>
            <a:br>
              <a:rPr lang="en-US" sz="1000">
                <a:latin typeface="Times New Roman"/>
                <a:ea typeface="Times New Roman"/>
                <a:cs typeface="Times New Roman"/>
                <a:sym typeface="Times New Roman"/>
              </a:rPr>
            </a:br>
            <a:r>
              <a:rPr lang="en-US" sz="2800">
                <a:latin typeface="Times New Roman"/>
                <a:ea typeface="Times New Roman"/>
                <a:cs typeface="Times New Roman"/>
                <a:sym typeface="Times New Roman"/>
              </a:rPr>
              <a:t>Its value is </a:t>
            </a:r>
            <a:r>
              <a:rPr b="1" lang="en-US" sz="2800">
                <a:latin typeface="Times New Roman"/>
                <a:ea typeface="Times New Roman"/>
                <a:cs typeface="Times New Roman"/>
                <a:sym typeface="Times New Roman"/>
              </a:rPr>
              <a:t>independent of the current search tree</a:t>
            </a:r>
            <a:r>
              <a:rPr lang="en-US" sz="2800">
                <a:latin typeface="Times New Roman"/>
                <a:ea typeface="Times New Roman"/>
                <a:cs typeface="Times New Roman"/>
                <a:sym typeface="Times New Roman"/>
              </a:rPr>
              <a:t>; it depends only on STATE(N) and the goal test GOAL?</a:t>
            </a:r>
            <a:br>
              <a:rPr lang="en-US" sz="2800">
                <a:latin typeface="Times New Roman"/>
                <a:ea typeface="Times New Roman"/>
                <a:cs typeface="Times New Roman"/>
                <a:sym typeface="Times New Roman"/>
              </a:rPr>
            </a:br>
            <a:endParaRPr sz="14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rgbClr val="0000CC"/>
              </a:buClr>
              <a:buSzPts val="2800"/>
              <a:buFont typeface="Noto Sans Symbols"/>
              <a:buChar char="▪"/>
            </a:pPr>
            <a:r>
              <a:rPr lang="en-US" sz="2800">
                <a:latin typeface="Times New Roman"/>
                <a:ea typeface="Times New Roman"/>
                <a:cs typeface="Times New Roman"/>
                <a:sym typeface="Times New Roman"/>
              </a:rPr>
              <a:t>Example:</a:t>
            </a:r>
            <a:endParaRPr/>
          </a:p>
          <a:p>
            <a:pPr indent="-228600" lvl="0" marL="228600" rtl="0" algn="l">
              <a:lnSpc>
                <a:spcPct val="90000"/>
              </a:lnSpc>
              <a:spcBef>
                <a:spcPts val="1000"/>
              </a:spcBef>
              <a:spcAft>
                <a:spcPts val="0"/>
              </a:spcAft>
              <a:buClr>
                <a:srgbClr val="0000CC"/>
              </a:buClr>
              <a:buSzPts val="2800"/>
              <a:buFont typeface="Noto Sans Symbols"/>
              <a:buNone/>
            </a:pPr>
            <a:r>
              <a:t/>
            </a:r>
            <a:endParaRPr sz="28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rgbClr val="0000CC"/>
              </a:buClr>
              <a:buSzPts val="2800"/>
              <a:buFont typeface="Noto Sans Symbols"/>
              <a:buNone/>
            </a:pPr>
            <a:r>
              <a:t/>
            </a:r>
            <a:endParaRPr sz="28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rgbClr val="0000CC"/>
              </a:buClr>
              <a:buSzPts val="1600"/>
              <a:buFont typeface="Noto Sans Symbols"/>
              <a:buNone/>
            </a:pPr>
            <a:r>
              <a:t/>
            </a:r>
            <a:endParaRPr sz="16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rgbClr val="0000CC"/>
              </a:buClr>
              <a:buSzPts val="2800"/>
              <a:buFont typeface="Noto Sans Symbols"/>
              <a:buNone/>
            </a:pPr>
            <a:r>
              <a:rPr lang="en-US" sz="2800">
                <a:latin typeface="Times New Roman"/>
                <a:ea typeface="Times New Roman"/>
                <a:cs typeface="Times New Roman"/>
                <a:sym typeface="Times New Roman"/>
              </a:rPr>
              <a:t>	</a:t>
            </a:r>
            <a:r>
              <a:rPr lang="en-US" sz="2600">
                <a:latin typeface="Times New Roman"/>
                <a:ea typeface="Times New Roman"/>
                <a:cs typeface="Times New Roman"/>
                <a:sym typeface="Times New Roman"/>
              </a:rPr>
              <a:t>h</a:t>
            </a:r>
            <a:r>
              <a:rPr baseline="-25000" lang="en-US" sz="2600">
                <a:latin typeface="Times New Roman"/>
                <a:ea typeface="Times New Roman"/>
                <a:cs typeface="Times New Roman"/>
                <a:sym typeface="Times New Roman"/>
              </a:rPr>
              <a:t>1</a:t>
            </a:r>
            <a:r>
              <a:rPr lang="en-US" sz="2600">
                <a:latin typeface="Times New Roman"/>
                <a:ea typeface="Times New Roman"/>
                <a:cs typeface="Times New Roman"/>
                <a:sym typeface="Times New Roman"/>
              </a:rPr>
              <a:t>(N)  = number of misplaced numbered tiles = 6</a:t>
            </a:r>
            <a:endParaRPr/>
          </a:p>
          <a:p>
            <a:pPr indent="-228600" lvl="0" marL="228600" rtl="0" algn="l">
              <a:lnSpc>
                <a:spcPct val="90000"/>
              </a:lnSpc>
              <a:spcBef>
                <a:spcPts val="1000"/>
              </a:spcBef>
              <a:spcAft>
                <a:spcPts val="0"/>
              </a:spcAft>
              <a:buClr>
                <a:srgbClr val="0000CC"/>
              </a:buClr>
              <a:buSzPts val="2800"/>
              <a:buFont typeface="Noto Sans Symbols"/>
              <a:buNone/>
            </a:pPr>
            <a:r>
              <a:rPr lang="en-US" sz="2800">
                <a:solidFill>
                  <a:srgbClr val="FF0000"/>
                </a:solidFill>
                <a:latin typeface="Times New Roman"/>
                <a:ea typeface="Times New Roman"/>
                <a:cs typeface="Times New Roman"/>
                <a:sym typeface="Times New Roman"/>
              </a:rPr>
              <a:t>	</a:t>
            </a:r>
            <a:r>
              <a:rPr lang="en-US" sz="2400">
                <a:solidFill>
                  <a:srgbClr val="FF0000"/>
                </a:solidFill>
                <a:latin typeface="Times New Roman"/>
                <a:ea typeface="Times New Roman"/>
                <a:cs typeface="Times New Roman"/>
                <a:sym typeface="Times New Roman"/>
              </a:rPr>
              <a:t>[Why is it an estimate of the distance to the goal?]</a:t>
            </a:r>
            <a:endParaRPr/>
          </a:p>
          <a:p>
            <a:pPr indent="-228600" lvl="0" marL="228600" rtl="0" algn="l">
              <a:lnSpc>
                <a:spcPct val="90000"/>
              </a:lnSpc>
              <a:spcBef>
                <a:spcPts val="0"/>
              </a:spcBef>
              <a:spcAft>
                <a:spcPts val="0"/>
              </a:spcAft>
              <a:buClr>
                <a:schemeClr val="dk1"/>
              </a:buClr>
              <a:buSzPts val="2400"/>
              <a:buFont typeface="Calibri"/>
              <a:buNone/>
            </a:pPr>
            <a:r>
              <a:t/>
            </a:r>
            <a:endParaRPr sz="2400">
              <a:solidFill>
                <a:schemeClr val="lt2"/>
              </a:solidFill>
              <a:latin typeface="Comic Sans MS"/>
              <a:ea typeface="Comic Sans MS"/>
              <a:cs typeface="Comic Sans MS"/>
              <a:sym typeface="Comic Sans MS"/>
            </a:endParaRPr>
          </a:p>
        </p:txBody>
      </p:sp>
      <p:sp>
        <p:nvSpPr>
          <p:cNvPr id="229" name="Google Shape;229;p16"/>
          <p:cNvSpPr txBox="1"/>
          <p:nvPr>
            <p:ph type="title"/>
          </p:nvPr>
        </p:nvSpPr>
        <p:spPr>
          <a:xfrm>
            <a:off x="3200400" y="365126"/>
            <a:ext cx="8153400" cy="81053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4000"/>
              <a:buFont typeface="Times New Roman"/>
              <a:buNone/>
            </a:pPr>
            <a:r>
              <a:rPr b="1" lang="en-US" sz="4000">
                <a:solidFill>
                  <a:schemeClr val="accent2"/>
                </a:solidFill>
                <a:latin typeface="Times New Roman"/>
                <a:ea typeface="Times New Roman"/>
                <a:cs typeface="Times New Roman"/>
                <a:sym typeface="Times New Roman"/>
              </a:rPr>
              <a:t>Heuristic Function</a:t>
            </a:r>
            <a:endParaRPr/>
          </a:p>
        </p:txBody>
      </p:sp>
      <p:grpSp>
        <p:nvGrpSpPr>
          <p:cNvPr id="230" name="Google Shape;230;p16"/>
          <p:cNvGrpSpPr/>
          <p:nvPr/>
        </p:nvGrpSpPr>
        <p:grpSpPr>
          <a:xfrm>
            <a:off x="5690950" y="3566820"/>
            <a:ext cx="5428342" cy="1665288"/>
            <a:chOff x="2064" y="1440"/>
            <a:chExt cx="2114" cy="1049"/>
          </a:xfrm>
        </p:grpSpPr>
        <p:grpSp>
          <p:nvGrpSpPr>
            <p:cNvPr id="231" name="Google Shape;231;p16"/>
            <p:cNvGrpSpPr/>
            <p:nvPr/>
          </p:nvGrpSpPr>
          <p:grpSpPr>
            <a:xfrm>
              <a:off x="2064" y="1440"/>
              <a:ext cx="818" cy="1049"/>
              <a:chOff x="816" y="1728"/>
              <a:chExt cx="818" cy="1049"/>
            </a:xfrm>
          </p:grpSpPr>
          <p:grpSp>
            <p:nvGrpSpPr>
              <p:cNvPr id="232" name="Google Shape;232;p16"/>
              <p:cNvGrpSpPr/>
              <p:nvPr/>
            </p:nvGrpSpPr>
            <p:grpSpPr>
              <a:xfrm>
                <a:off x="816" y="1728"/>
                <a:ext cx="818" cy="802"/>
                <a:chOff x="816" y="1728"/>
                <a:chExt cx="818" cy="802"/>
              </a:xfrm>
            </p:grpSpPr>
            <p:sp>
              <p:nvSpPr>
                <p:cNvPr id="233" name="Google Shape;233;p16"/>
                <p:cNvSpPr/>
                <p:nvPr/>
              </p:nvSpPr>
              <p:spPr>
                <a:xfrm>
                  <a:off x="816" y="1728"/>
                  <a:ext cx="818" cy="802"/>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4" name="Google Shape;234;p16"/>
                <p:cNvSpPr/>
                <p:nvPr/>
              </p:nvSpPr>
              <p:spPr>
                <a:xfrm>
                  <a:off x="1361" y="1995"/>
                  <a:ext cx="273" cy="268"/>
                </a:xfrm>
                <a:prstGeom prst="rect">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omic Sans MS"/>
                      <a:ea typeface="Comic Sans MS"/>
                      <a:cs typeface="Comic Sans MS"/>
                      <a:sym typeface="Comic Sans MS"/>
                    </a:rPr>
                    <a:t>1</a:t>
                  </a:r>
                  <a:endParaRPr/>
                </a:p>
              </p:txBody>
            </p:sp>
            <p:sp>
              <p:nvSpPr>
                <p:cNvPr id="235" name="Google Shape;235;p16"/>
                <p:cNvSpPr/>
                <p:nvPr/>
              </p:nvSpPr>
              <p:spPr>
                <a:xfrm>
                  <a:off x="816" y="1995"/>
                  <a:ext cx="273" cy="268"/>
                </a:xfrm>
                <a:prstGeom prst="rect">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omic Sans MS"/>
                      <a:ea typeface="Comic Sans MS"/>
                      <a:cs typeface="Comic Sans MS"/>
                      <a:sym typeface="Comic Sans MS"/>
                    </a:rPr>
                    <a:t>4</a:t>
                  </a:r>
                  <a:endParaRPr/>
                </a:p>
              </p:txBody>
            </p:sp>
            <p:sp>
              <p:nvSpPr>
                <p:cNvPr id="236" name="Google Shape;236;p16"/>
                <p:cNvSpPr/>
                <p:nvPr/>
              </p:nvSpPr>
              <p:spPr>
                <a:xfrm>
                  <a:off x="816" y="2263"/>
                  <a:ext cx="273" cy="267"/>
                </a:xfrm>
                <a:prstGeom prst="rect">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omic Sans MS"/>
                      <a:ea typeface="Comic Sans MS"/>
                      <a:cs typeface="Comic Sans MS"/>
                      <a:sym typeface="Comic Sans MS"/>
                    </a:rPr>
                    <a:t>7</a:t>
                  </a:r>
                  <a:endParaRPr/>
                </a:p>
              </p:txBody>
            </p:sp>
            <p:sp>
              <p:nvSpPr>
                <p:cNvPr id="237" name="Google Shape;237;p16"/>
                <p:cNvSpPr/>
                <p:nvPr/>
              </p:nvSpPr>
              <p:spPr>
                <a:xfrm>
                  <a:off x="816" y="1728"/>
                  <a:ext cx="273" cy="267"/>
                </a:xfrm>
                <a:prstGeom prst="rect">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omic Sans MS"/>
                      <a:ea typeface="Comic Sans MS"/>
                      <a:cs typeface="Comic Sans MS"/>
                      <a:sym typeface="Comic Sans MS"/>
                    </a:rPr>
                    <a:t>5</a:t>
                  </a:r>
                  <a:endParaRPr/>
                </a:p>
              </p:txBody>
            </p:sp>
            <p:sp>
              <p:nvSpPr>
                <p:cNvPr id="238" name="Google Shape;238;p16"/>
                <p:cNvSpPr/>
                <p:nvPr/>
              </p:nvSpPr>
              <p:spPr>
                <a:xfrm>
                  <a:off x="1089" y="1995"/>
                  <a:ext cx="272" cy="268"/>
                </a:xfrm>
                <a:prstGeom prst="rect">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omic Sans MS"/>
                      <a:ea typeface="Comic Sans MS"/>
                      <a:cs typeface="Comic Sans MS"/>
                      <a:sym typeface="Comic Sans MS"/>
                    </a:rPr>
                    <a:t>2</a:t>
                  </a:r>
                  <a:endParaRPr/>
                </a:p>
              </p:txBody>
            </p:sp>
            <p:sp>
              <p:nvSpPr>
                <p:cNvPr id="239" name="Google Shape;239;p16"/>
                <p:cNvSpPr/>
                <p:nvPr/>
              </p:nvSpPr>
              <p:spPr>
                <a:xfrm>
                  <a:off x="1361" y="2263"/>
                  <a:ext cx="273" cy="267"/>
                </a:xfrm>
                <a:prstGeom prst="rect">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omic Sans MS"/>
                      <a:ea typeface="Comic Sans MS"/>
                      <a:cs typeface="Comic Sans MS"/>
                      <a:sym typeface="Comic Sans MS"/>
                    </a:rPr>
                    <a:t>6</a:t>
                  </a:r>
                  <a:endParaRPr/>
                </a:p>
              </p:txBody>
            </p:sp>
            <p:sp>
              <p:nvSpPr>
                <p:cNvPr id="240" name="Google Shape;240;p16"/>
                <p:cNvSpPr/>
                <p:nvPr/>
              </p:nvSpPr>
              <p:spPr>
                <a:xfrm>
                  <a:off x="1089" y="2263"/>
                  <a:ext cx="272" cy="267"/>
                </a:xfrm>
                <a:prstGeom prst="rect">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omic Sans MS"/>
                      <a:ea typeface="Comic Sans MS"/>
                      <a:cs typeface="Comic Sans MS"/>
                      <a:sym typeface="Comic Sans MS"/>
                    </a:rPr>
                    <a:t>3</a:t>
                  </a:r>
                  <a:endParaRPr/>
                </a:p>
              </p:txBody>
            </p:sp>
            <p:sp>
              <p:nvSpPr>
                <p:cNvPr id="241" name="Google Shape;241;p16"/>
                <p:cNvSpPr/>
                <p:nvPr/>
              </p:nvSpPr>
              <p:spPr>
                <a:xfrm>
                  <a:off x="1361" y="1728"/>
                  <a:ext cx="273" cy="267"/>
                </a:xfrm>
                <a:prstGeom prst="rect">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omic Sans MS"/>
                      <a:ea typeface="Comic Sans MS"/>
                      <a:cs typeface="Comic Sans MS"/>
                      <a:sym typeface="Comic Sans MS"/>
                    </a:rPr>
                    <a:t>8</a:t>
                  </a:r>
                  <a:endParaRPr/>
                </a:p>
              </p:txBody>
            </p:sp>
          </p:grpSp>
          <p:sp>
            <p:nvSpPr>
              <p:cNvPr id="242" name="Google Shape;242;p16"/>
              <p:cNvSpPr txBox="1"/>
              <p:nvPr/>
            </p:nvSpPr>
            <p:spPr>
              <a:xfrm>
                <a:off x="816" y="2544"/>
                <a:ext cx="626" cy="23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mic Sans MS"/>
                    <a:ea typeface="Comic Sans MS"/>
                    <a:cs typeface="Comic Sans MS"/>
                    <a:sym typeface="Comic Sans MS"/>
                  </a:rPr>
                  <a:t>STATE(N)</a:t>
                </a:r>
                <a:endParaRPr/>
              </a:p>
            </p:txBody>
          </p:sp>
        </p:grpSp>
        <p:grpSp>
          <p:nvGrpSpPr>
            <p:cNvPr id="243" name="Google Shape;243;p16"/>
            <p:cNvGrpSpPr/>
            <p:nvPr/>
          </p:nvGrpSpPr>
          <p:grpSpPr>
            <a:xfrm>
              <a:off x="3360" y="1440"/>
              <a:ext cx="818" cy="1049"/>
              <a:chOff x="2640" y="1728"/>
              <a:chExt cx="818" cy="1049"/>
            </a:xfrm>
          </p:grpSpPr>
          <p:grpSp>
            <p:nvGrpSpPr>
              <p:cNvPr id="244" name="Google Shape;244;p16"/>
              <p:cNvGrpSpPr/>
              <p:nvPr/>
            </p:nvGrpSpPr>
            <p:grpSpPr>
              <a:xfrm>
                <a:off x="2640" y="1728"/>
                <a:ext cx="818" cy="802"/>
                <a:chOff x="2640" y="1728"/>
                <a:chExt cx="818" cy="802"/>
              </a:xfrm>
            </p:grpSpPr>
            <p:sp>
              <p:nvSpPr>
                <p:cNvPr id="245" name="Google Shape;245;p16"/>
                <p:cNvSpPr/>
                <p:nvPr/>
              </p:nvSpPr>
              <p:spPr>
                <a:xfrm>
                  <a:off x="2640" y="1728"/>
                  <a:ext cx="818" cy="802"/>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6" name="Google Shape;246;p16"/>
                <p:cNvSpPr/>
                <p:nvPr/>
              </p:nvSpPr>
              <p:spPr>
                <a:xfrm>
                  <a:off x="3185" y="1995"/>
                  <a:ext cx="273" cy="268"/>
                </a:xfrm>
                <a:prstGeom prst="rect">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omic Sans MS"/>
                      <a:ea typeface="Comic Sans MS"/>
                      <a:cs typeface="Comic Sans MS"/>
                      <a:sym typeface="Comic Sans MS"/>
                    </a:rPr>
                    <a:t>6</a:t>
                  </a:r>
                  <a:endParaRPr/>
                </a:p>
              </p:txBody>
            </p:sp>
            <p:sp>
              <p:nvSpPr>
                <p:cNvPr id="247" name="Google Shape;247;p16"/>
                <p:cNvSpPr/>
                <p:nvPr/>
              </p:nvSpPr>
              <p:spPr>
                <a:xfrm>
                  <a:off x="2640" y="1995"/>
                  <a:ext cx="273" cy="268"/>
                </a:xfrm>
                <a:prstGeom prst="rect">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omic Sans MS"/>
                      <a:ea typeface="Comic Sans MS"/>
                      <a:cs typeface="Comic Sans MS"/>
                      <a:sym typeface="Comic Sans MS"/>
                    </a:rPr>
                    <a:t>4</a:t>
                  </a:r>
                  <a:endParaRPr/>
                </a:p>
              </p:txBody>
            </p:sp>
            <p:sp>
              <p:nvSpPr>
                <p:cNvPr id="248" name="Google Shape;248;p16"/>
                <p:cNvSpPr/>
                <p:nvPr/>
              </p:nvSpPr>
              <p:spPr>
                <a:xfrm>
                  <a:off x="2640" y="2263"/>
                  <a:ext cx="273" cy="267"/>
                </a:xfrm>
                <a:prstGeom prst="rect">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omic Sans MS"/>
                      <a:ea typeface="Comic Sans MS"/>
                      <a:cs typeface="Comic Sans MS"/>
                      <a:sym typeface="Comic Sans MS"/>
                    </a:rPr>
                    <a:t>7</a:t>
                  </a:r>
                  <a:endParaRPr/>
                </a:p>
              </p:txBody>
            </p:sp>
            <p:sp>
              <p:nvSpPr>
                <p:cNvPr id="249" name="Google Shape;249;p16"/>
                <p:cNvSpPr/>
                <p:nvPr/>
              </p:nvSpPr>
              <p:spPr>
                <a:xfrm>
                  <a:off x="2640" y="1728"/>
                  <a:ext cx="273" cy="267"/>
                </a:xfrm>
                <a:prstGeom prst="rect">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omic Sans MS"/>
                      <a:ea typeface="Comic Sans MS"/>
                      <a:cs typeface="Comic Sans MS"/>
                      <a:sym typeface="Comic Sans MS"/>
                    </a:rPr>
                    <a:t>1</a:t>
                  </a:r>
                  <a:endParaRPr/>
                </a:p>
              </p:txBody>
            </p:sp>
            <p:sp>
              <p:nvSpPr>
                <p:cNvPr id="250" name="Google Shape;250;p16"/>
                <p:cNvSpPr/>
                <p:nvPr/>
              </p:nvSpPr>
              <p:spPr>
                <a:xfrm>
                  <a:off x="2913" y="1995"/>
                  <a:ext cx="272" cy="268"/>
                </a:xfrm>
                <a:prstGeom prst="rect">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omic Sans MS"/>
                      <a:ea typeface="Comic Sans MS"/>
                      <a:cs typeface="Comic Sans MS"/>
                      <a:sym typeface="Comic Sans MS"/>
                    </a:rPr>
                    <a:t>5</a:t>
                  </a:r>
                  <a:endParaRPr/>
                </a:p>
              </p:txBody>
            </p:sp>
            <p:sp>
              <p:nvSpPr>
                <p:cNvPr id="251" name="Google Shape;251;p16"/>
                <p:cNvSpPr/>
                <p:nvPr/>
              </p:nvSpPr>
              <p:spPr>
                <a:xfrm>
                  <a:off x="2913" y="1728"/>
                  <a:ext cx="273" cy="267"/>
                </a:xfrm>
                <a:prstGeom prst="rect">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omic Sans MS"/>
                      <a:ea typeface="Comic Sans MS"/>
                      <a:cs typeface="Comic Sans MS"/>
                      <a:sym typeface="Comic Sans MS"/>
                    </a:rPr>
                    <a:t>2</a:t>
                  </a:r>
                  <a:endParaRPr/>
                </a:p>
              </p:txBody>
            </p:sp>
            <p:sp>
              <p:nvSpPr>
                <p:cNvPr id="252" name="Google Shape;252;p16"/>
                <p:cNvSpPr/>
                <p:nvPr/>
              </p:nvSpPr>
              <p:spPr>
                <a:xfrm>
                  <a:off x="2913" y="2263"/>
                  <a:ext cx="272" cy="267"/>
                </a:xfrm>
                <a:prstGeom prst="rect">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omic Sans MS"/>
                      <a:ea typeface="Comic Sans MS"/>
                      <a:cs typeface="Comic Sans MS"/>
                      <a:sym typeface="Comic Sans MS"/>
                    </a:rPr>
                    <a:t>8</a:t>
                  </a:r>
                  <a:endParaRPr/>
                </a:p>
              </p:txBody>
            </p:sp>
            <p:sp>
              <p:nvSpPr>
                <p:cNvPr id="253" name="Google Shape;253;p16"/>
                <p:cNvSpPr/>
                <p:nvPr/>
              </p:nvSpPr>
              <p:spPr>
                <a:xfrm>
                  <a:off x="3185" y="1728"/>
                  <a:ext cx="273" cy="267"/>
                </a:xfrm>
                <a:prstGeom prst="rect">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omic Sans MS"/>
                      <a:ea typeface="Comic Sans MS"/>
                      <a:cs typeface="Comic Sans MS"/>
                      <a:sym typeface="Comic Sans MS"/>
                    </a:rPr>
                    <a:t>3</a:t>
                  </a:r>
                  <a:endParaRPr/>
                </a:p>
              </p:txBody>
            </p:sp>
          </p:grpSp>
          <p:sp>
            <p:nvSpPr>
              <p:cNvPr id="254" name="Google Shape;254;p16"/>
              <p:cNvSpPr txBox="1"/>
              <p:nvPr/>
            </p:nvSpPr>
            <p:spPr>
              <a:xfrm>
                <a:off x="2640" y="2544"/>
                <a:ext cx="609" cy="23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mic Sans MS"/>
                    <a:ea typeface="Comic Sans MS"/>
                    <a:cs typeface="Comic Sans MS"/>
                    <a:sym typeface="Comic Sans MS"/>
                  </a:rPr>
                  <a:t>Goal state</a:t>
                </a:r>
                <a:endParaRPr/>
              </a:p>
            </p:txBody>
          </p:sp>
        </p:grpSp>
      </p:grpSp>
      <p:sp>
        <p:nvSpPr>
          <p:cNvPr id="255" name="Google Shape;255;p16"/>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200">
                <a:solidFill>
                  <a:srgbClr val="8DA9DB"/>
                </a:solidFill>
                <a:latin typeface="Times New Roman"/>
                <a:ea typeface="Times New Roman"/>
                <a:cs typeface="Times New Roman"/>
                <a:sym typeface="Times New Roman"/>
              </a:rPr>
              <a:t>5.1 Introduction</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5.2 Hill Climbing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5.3 Best-first Search (Greedy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5.4 A* Search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5.5 O* Search: (AND–OR) Graph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5.6 Memory Bounded Heuristic Search</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5.6.1 Iterative Deepening A*</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5.6.2 Recursive BFS</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5.6.3 Simplified Memory Bounded A* (SMA*)</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5.7  Simulated Annealing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5.8  Local Beam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5.9 Branch and Bound Search</a:t>
            </a:r>
            <a:endParaRPr/>
          </a:p>
          <a:p>
            <a:pPr indent="0" lvl="0" marL="0" marR="0" rtl="0" algn="l">
              <a:spcBef>
                <a:spcPts val="0"/>
              </a:spcBef>
              <a:spcAft>
                <a:spcPts val="0"/>
              </a:spcAft>
              <a:buNone/>
            </a:pPr>
            <a:r>
              <a:t/>
            </a:r>
            <a:endParaRPr sz="2200">
              <a:solidFill>
                <a:schemeClr val="lt1"/>
              </a:solidFill>
              <a:latin typeface="Times New Roman"/>
              <a:ea typeface="Times New Roman"/>
              <a:cs typeface="Times New Roman"/>
              <a:sym typeface="Times New Roman"/>
            </a:endParaRPr>
          </a:p>
        </p:txBody>
      </p:sp>
      <p:sp>
        <p:nvSpPr>
          <p:cNvPr id="256" name="Google Shape;256;p16"/>
          <p:cNvSpPr txBox="1"/>
          <p:nvPr>
            <p:ph idx="11" type="ftr"/>
          </p:nvPr>
        </p:nvSpPr>
        <p:spPr>
          <a:xfrm>
            <a:off x="5383509" y="6492875"/>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17"/>
          <p:cNvSpPr txBox="1"/>
          <p:nvPr>
            <p:ph idx="1" type="body"/>
          </p:nvPr>
        </p:nvSpPr>
        <p:spPr>
          <a:xfrm>
            <a:off x="3474720" y="1524000"/>
            <a:ext cx="7904480" cy="4800600"/>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rgbClr val="0000CC"/>
              </a:buClr>
              <a:buSzPts val="2800"/>
              <a:buFont typeface="Noto Sans Symbols"/>
              <a:buNone/>
            </a:pPr>
            <a:r>
              <a:t/>
            </a:r>
            <a:endParaRPr sz="2800">
              <a:latin typeface="Comic Sans MS"/>
              <a:ea typeface="Comic Sans MS"/>
              <a:cs typeface="Comic Sans MS"/>
              <a:sym typeface="Comic Sans MS"/>
            </a:endParaRPr>
          </a:p>
          <a:p>
            <a:pPr indent="-50800" lvl="0" marL="228600" rtl="0" algn="l">
              <a:lnSpc>
                <a:spcPct val="90000"/>
              </a:lnSpc>
              <a:spcBef>
                <a:spcPts val="1000"/>
              </a:spcBef>
              <a:spcAft>
                <a:spcPts val="0"/>
              </a:spcAft>
              <a:buClr>
                <a:srgbClr val="0000CC"/>
              </a:buClr>
              <a:buSzPts val="2800"/>
              <a:buFont typeface="Noto Sans Symbols"/>
              <a:buNone/>
            </a:pPr>
            <a:r>
              <a:t/>
            </a:r>
            <a:endParaRPr sz="2800">
              <a:latin typeface="Comic Sans MS"/>
              <a:ea typeface="Comic Sans MS"/>
              <a:cs typeface="Comic Sans MS"/>
              <a:sym typeface="Comic Sans MS"/>
            </a:endParaRPr>
          </a:p>
          <a:p>
            <a:pPr indent="-228600" lvl="0" marL="228600" rtl="0" algn="l">
              <a:lnSpc>
                <a:spcPct val="90000"/>
              </a:lnSpc>
              <a:spcBef>
                <a:spcPts val="1000"/>
              </a:spcBef>
              <a:spcAft>
                <a:spcPts val="0"/>
              </a:spcAft>
              <a:buClr>
                <a:srgbClr val="0000CC"/>
              </a:buClr>
              <a:buSzPts val="2800"/>
              <a:buFont typeface="Noto Sans Symbols"/>
              <a:buNone/>
            </a:pPr>
            <a:r>
              <a:t/>
            </a:r>
            <a:endParaRPr sz="2800">
              <a:latin typeface="Comic Sans MS"/>
              <a:ea typeface="Comic Sans MS"/>
              <a:cs typeface="Comic Sans MS"/>
              <a:sym typeface="Comic Sans MS"/>
            </a:endParaRPr>
          </a:p>
          <a:p>
            <a:pPr indent="-228600" lvl="0" marL="228600" rtl="0" algn="l">
              <a:lnSpc>
                <a:spcPct val="90000"/>
              </a:lnSpc>
              <a:spcBef>
                <a:spcPts val="1000"/>
              </a:spcBef>
              <a:spcAft>
                <a:spcPts val="0"/>
              </a:spcAft>
              <a:buClr>
                <a:srgbClr val="0000CC"/>
              </a:buClr>
              <a:buSzPts val="1600"/>
              <a:buFont typeface="Noto Sans Symbols"/>
              <a:buNone/>
            </a:pPr>
            <a:r>
              <a:t/>
            </a:r>
            <a:endParaRPr sz="1600">
              <a:latin typeface="Comic Sans MS"/>
              <a:ea typeface="Comic Sans MS"/>
              <a:cs typeface="Comic Sans MS"/>
              <a:sym typeface="Comic Sans MS"/>
            </a:endParaRPr>
          </a:p>
          <a:p>
            <a:pPr indent="-152400" lvl="0" marL="228600" rtl="0" algn="l">
              <a:lnSpc>
                <a:spcPct val="90000"/>
              </a:lnSpc>
              <a:spcBef>
                <a:spcPts val="1000"/>
              </a:spcBef>
              <a:spcAft>
                <a:spcPts val="0"/>
              </a:spcAft>
              <a:buClr>
                <a:srgbClr val="0000CC"/>
              </a:buClr>
              <a:buSzPts val="1200"/>
              <a:buFont typeface="Noto Sans Symbols"/>
              <a:buNone/>
            </a:pPr>
            <a:r>
              <a:t/>
            </a:r>
            <a:endParaRPr sz="1200">
              <a:latin typeface="Comic Sans MS"/>
              <a:ea typeface="Comic Sans MS"/>
              <a:cs typeface="Comic Sans MS"/>
              <a:sym typeface="Comic Sans MS"/>
            </a:endParaRPr>
          </a:p>
          <a:p>
            <a:pPr indent="-228600" lvl="1" marL="685800" rtl="0" algn="l">
              <a:lnSpc>
                <a:spcPct val="90000"/>
              </a:lnSpc>
              <a:spcBef>
                <a:spcPts val="500"/>
              </a:spcBef>
              <a:spcAft>
                <a:spcPts val="0"/>
              </a:spcAft>
              <a:buClr>
                <a:srgbClr val="0000CC"/>
              </a:buClr>
              <a:buSzPts val="2400"/>
              <a:buFont typeface="Noto Sans Symbols"/>
              <a:buChar char="▪"/>
            </a:pPr>
            <a:r>
              <a:rPr lang="en-US" sz="2400">
                <a:solidFill>
                  <a:srgbClr val="FF0000"/>
                </a:solidFill>
                <a:latin typeface="Comic Sans MS"/>
                <a:ea typeface="Comic Sans MS"/>
                <a:cs typeface="Comic Sans MS"/>
                <a:sym typeface="Comic Sans MS"/>
              </a:rPr>
              <a:t>h</a:t>
            </a:r>
            <a:r>
              <a:rPr baseline="-25000" lang="en-US" sz="2400">
                <a:solidFill>
                  <a:srgbClr val="FF0000"/>
                </a:solidFill>
                <a:latin typeface="Comic Sans MS"/>
                <a:ea typeface="Comic Sans MS"/>
                <a:cs typeface="Comic Sans MS"/>
                <a:sym typeface="Comic Sans MS"/>
              </a:rPr>
              <a:t>1</a:t>
            </a:r>
            <a:r>
              <a:rPr lang="en-US" sz="2400">
                <a:solidFill>
                  <a:srgbClr val="FF0000"/>
                </a:solidFill>
                <a:latin typeface="Comic Sans MS"/>
                <a:ea typeface="Comic Sans MS"/>
                <a:cs typeface="Comic Sans MS"/>
                <a:sym typeface="Comic Sans MS"/>
              </a:rPr>
              <a:t>(N)  = number of misplaced numbered tiles = 6</a:t>
            </a:r>
            <a:endParaRPr/>
          </a:p>
          <a:p>
            <a:pPr indent="-228600" lvl="1" marL="685800" rtl="0" algn="l">
              <a:lnSpc>
                <a:spcPct val="90000"/>
              </a:lnSpc>
              <a:spcBef>
                <a:spcPts val="500"/>
              </a:spcBef>
              <a:spcAft>
                <a:spcPts val="0"/>
              </a:spcAft>
              <a:buClr>
                <a:srgbClr val="0000CC"/>
              </a:buClr>
              <a:buSzPts val="2400"/>
              <a:buFont typeface="Noto Sans Symbols"/>
              <a:buChar char="▪"/>
            </a:pPr>
            <a:r>
              <a:rPr lang="en-US" sz="2400">
                <a:latin typeface="Comic Sans MS"/>
                <a:ea typeface="Comic Sans MS"/>
                <a:cs typeface="Comic Sans MS"/>
                <a:sym typeface="Comic Sans MS"/>
              </a:rPr>
              <a:t>h</a:t>
            </a:r>
            <a:r>
              <a:rPr baseline="-25000" lang="en-US" sz="2400">
                <a:latin typeface="Comic Sans MS"/>
                <a:ea typeface="Comic Sans MS"/>
                <a:cs typeface="Comic Sans MS"/>
                <a:sym typeface="Comic Sans MS"/>
              </a:rPr>
              <a:t>2</a:t>
            </a:r>
            <a:r>
              <a:rPr lang="en-US" sz="2400">
                <a:latin typeface="Comic Sans MS"/>
                <a:ea typeface="Comic Sans MS"/>
                <a:cs typeface="Comic Sans MS"/>
                <a:sym typeface="Comic Sans MS"/>
              </a:rPr>
              <a:t>(N) = sum of the (Manhattan) distance of 			 every numbered tile to its goal position</a:t>
            </a:r>
            <a:br>
              <a:rPr lang="en-US" sz="2400">
                <a:latin typeface="Comic Sans MS"/>
                <a:ea typeface="Comic Sans MS"/>
                <a:cs typeface="Comic Sans MS"/>
                <a:sym typeface="Comic Sans MS"/>
              </a:rPr>
            </a:br>
            <a:r>
              <a:rPr lang="en-US" sz="2400">
                <a:latin typeface="Comic Sans MS"/>
                <a:ea typeface="Comic Sans MS"/>
                <a:cs typeface="Comic Sans MS"/>
                <a:sym typeface="Comic Sans MS"/>
              </a:rPr>
              <a:t>          = 2 + 3 + 0 + 1 + 3 + 0 + 3 + 1 = 13</a:t>
            </a:r>
            <a:endParaRPr/>
          </a:p>
          <a:p>
            <a:pPr indent="-228600" lvl="1" marL="685800" rtl="0" algn="l">
              <a:lnSpc>
                <a:spcPct val="90000"/>
              </a:lnSpc>
              <a:spcBef>
                <a:spcPts val="500"/>
              </a:spcBef>
              <a:spcAft>
                <a:spcPts val="0"/>
              </a:spcAft>
              <a:buClr>
                <a:srgbClr val="0000CC"/>
              </a:buClr>
              <a:buSzPts val="2400"/>
              <a:buFont typeface="Noto Sans Symbols"/>
              <a:buChar char="▪"/>
            </a:pPr>
            <a:r>
              <a:rPr lang="en-US" sz="2400">
                <a:latin typeface="Comic Sans MS"/>
                <a:ea typeface="Comic Sans MS"/>
                <a:cs typeface="Comic Sans MS"/>
                <a:sym typeface="Comic Sans MS"/>
              </a:rPr>
              <a:t>h</a:t>
            </a:r>
            <a:r>
              <a:rPr baseline="-25000" lang="en-US" sz="2400">
                <a:latin typeface="Comic Sans MS"/>
                <a:ea typeface="Comic Sans MS"/>
                <a:cs typeface="Comic Sans MS"/>
                <a:sym typeface="Comic Sans MS"/>
              </a:rPr>
              <a:t>3</a:t>
            </a:r>
            <a:r>
              <a:rPr lang="en-US" sz="2400">
                <a:latin typeface="Comic Sans MS"/>
                <a:ea typeface="Comic Sans MS"/>
                <a:cs typeface="Comic Sans MS"/>
                <a:sym typeface="Comic Sans MS"/>
              </a:rPr>
              <a:t>(N) = sum of permutation inversions</a:t>
            </a:r>
            <a:br>
              <a:rPr lang="en-US" sz="2400">
                <a:latin typeface="Comic Sans MS"/>
                <a:ea typeface="Comic Sans MS"/>
                <a:cs typeface="Comic Sans MS"/>
                <a:sym typeface="Comic Sans MS"/>
              </a:rPr>
            </a:br>
            <a:r>
              <a:rPr lang="en-US" sz="2400">
                <a:latin typeface="Comic Sans MS"/>
                <a:ea typeface="Comic Sans MS"/>
                <a:cs typeface="Comic Sans MS"/>
                <a:sym typeface="Comic Sans MS"/>
              </a:rPr>
              <a:t>          = n</a:t>
            </a:r>
            <a:r>
              <a:rPr baseline="-25000" lang="en-US" sz="2400">
                <a:latin typeface="Comic Sans MS"/>
                <a:ea typeface="Comic Sans MS"/>
                <a:cs typeface="Comic Sans MS"/>
                <a:sym typeface="Comic Sans MS"/>
              </a:rPr>
              <a:t>5</a:t>
            </a:r>
            <a:r>
              <a:rPr lang="en-US" sz="2400">
                <a:latin typeface="Comic Sans MS"/>
                <a:ea typeface="Comic Sans MS"/>
                <a:cs typeface="Comic Sans MS"/>
                <a:sym typeface="Comic Sans MS"/>
              </a:rPr>
              <a:t> + n</a:t>
            </a:r>
            <a:r>
              <a:rPr baseline="-25000" lang="en-US" sz="2400">
                <a:latin typeface="Comic Sans MS"/>
                <a:ea typeface="Comic Sans MS"/>
                <a:cs typeface="Comic Sans MS"/>
                <a:sym typeface="Comic Sans MS"/>
              </a:rPr>
              <a:t>8</a:t>
            </a:r>
            <a:r>
              <a:rPr lang="en-US" sz="2400">
                <a:latin typeface="Comic Sans MS"/>
                <a:ea typeface="Comic Sans MS"/>
                <a:cs typeface="Comic Sans MS"/>
                <a:sym typeface="Comic Sans MS"/>
              </a:rPr>
              <a:t> + n</a:t>
            </a:r>
            <a:r>
              <a:rPr baseline="-25000" lang="en-US" sz="2400">
                <a:latin typeface="Comic Sans MS"/>
                <a:ea typeface="Comic Sans MS"/>
                <a:cs typeface="Comic Sans MS"/>
                <a:sym typeface="Comic Sans MS"/>
              </a:rPr>
              <a:t>4</a:t>
            </a:r>
            <a:r>
              <a:rPr lang="en-US" sz="2400">
                <a:latin typeface="Comic Sans MS"/>
                <a:ea typeface="Comic Sans MS"/>
                <a:cs typeface="Comic Sans MS"/>
                <a:sym typeface="Comic Sans MS"/>
              </a:rPr>
              <a:t> + n</a:t>
            </a:r>
            <a:r>
              <a:rPr baseline="-25000" lang="en-US" sz="2400">
                <a:latin typeface="Comic Sans MS"/>
                <a:ea typeface="Comic Sans MS"/>
                <a:cs typeface="Comic Sans MS"/>
                <a:sym typeface="Comic Sans MS"/>
              </a:rPr>
              <a:t>2</a:t>
            </a:r>
            <a:r>
              <a:rPr lang="en-US" sz="2400">
                <a:latin typeface="Comic Sans MS"/>
                <a:ea typeface="Comic Sans MS"/>
                <a:cs typeface="Comic Sans MS"/>
                <a:sym typeface="Comic Sans MS"/>
              </a:rPr>
              <a:t> + n</a:t>
            </a:r>
            <a:r>
              <a:rPr baseline="-25000" lang="en-US" sz="2400">
                <a:latin typeface="Comic Sans MS"/>
                <a:ea typeface="Comic Sans MS"/>
                <a:cs typeface="Comic Sans MS"/>
                <a:sym typeface="Comic Sans MS"/>
              </a:rPr>
              <a:t>1</a:t>
            </a:r>
            <a:r>
              <a:rPr lang="en-US" sz="2400">
                <a:latin typeface="Comic Sans MS"/>
                <a:ea typeface="Comic Sans MS"/>
                <a:cs typeface="Comic Sans MS"/>
                <a:sym typeface="Comic Sans MS"/>
              </a:rPr>
              <a:t> + n</a:t>
            </a:r>
            <a:r>
              <a:rPr baseline="-25000" lang="en-US" sz="2400">
                <a:latin typeface="Comic Sans MS"/>
                <a:ea typeface="Comic Sans MS"/>
                <a:cs typeface="Comic Sans MS"/>
                <a:sym typeface="Comic Sans MS"/>
              </a:rPr>
              <a:t>7</a:t>
            </a:r>
            <a:r>
              <a:rPr lang="en-US" sz="2400">
                <a:latin typeface="Comic Sans MS"/>
                <a:ea typeface="Comic Sans MS"/>
                <a:cs typeface="Comic Sans MS"/>
                <a:sym typeface="Comic Sans MS"/>
              </a:rPr>
              <a:t> + n</a:t>
            </a:r>
            <a:r>
              <a:rPr baseline="-25000" lang="en-US" sz="2400">
                <a:latin typeface="Comic Sans MS"/>
                <a:ea typeface="Comic Sans MS"/>
                <a:cs typeface="Comic Sans MS"/>
                <a:sym typeface="Comic Sans MS"/>
              </a:rPr>
              <a:t>3</a:t>
            </a:r>
            <a:r>
              <a:rPr lang="en-US" sz="2400">
                <a:latin typeface="Comic Sans MS"/>
                <a:ea typeface="Comic Sans MS"/>
                <a:cs typeface="Comic Sans MS"/>
                <a:sym typeface="Comic Sans MS"/>
              </a:rPr>
              <a:t> + n</a:t>
            </a:r>
            <a:r>
              <a:rPr baseline="-25000" lang="en-US" sz="2400">
                <a:latin typeface="Comic Sans MS"/>
                <a:ea typeface="Comic Sans MS"/>
                <a:cs typeface="Comic Sans MS"/>
                <a:sym typeface="Comic Sans MS"/>
              </a:rPr>
              <a:t>6</a:t>
            </a:r>
            <a:br>
              <a:rPr lang="en-US" sz="2400">
                <a:latin typeface="Comic Sans MS"/>
                <a:ea typeface="Comic Sans MS"/>
                <a:cs typeface="Comic Sans MS"/>
                <a:sym typeface="Comic Sans MS"/>
              </a:rPr>
            </a:br>
            <a:r>
              <a:rPr lang="en-US" sz="2400">
                <a:latin typeface="Comic Sans MS"/>
                <a:ea typeface="Comic Sans MS"/>
                <a:cs typeface="Comic Sans MS"/>
                <a:sym typeface="Comic Sans MS"/>
              </a:rPr>
              <a:t>	        = 4  + 6  + 3  </a:t>
            </a:r>
            <a:r>
              <a:rPr lang="en-US" sz="1600">
                <a:latin typeface="Comic Sans MS"/>
                <a:ea typeface="Comic Sans MS"/>
                <a:cs typeface="Comic Sans MS"/>
                <a:sym typeface="Comic Sans MS"/>
              </a:rPr>
              <a:t> </a:t>
            </a:r>
            <a:r>
              <a:rPr lang="en-US" sz="2400">
                <a:latin typeface="Comic Sans MS"/>
                <a:ea typeface="Comic Sans MS"/>
                <a:cs typeface="Comic Sans MS"/>
                <a:sym typeface="Comic Sans MS"/>
              </a:rPr>
              <a:t>+ 1  </a:t>
            </a:r>
            <a:r>
              <a:rPr lang="en-US" sz="1400">
                <a:latin typeface="Comic Sans MS"/>
                <a:ea typeface="Comic Sans MS"/>
                <a:cs typeface="Comic Sans MS"/>
                <a:sym typeface="Comic Sans MS"/>
              </a:rPr>
              <a:t> </a:t>
            </a:r>
            <a:r>
              <a:rPr lang="en-US" sz="2400">
                <a:latin typeface="Comic Sans MS"/>
                <a:ea typeface="Comic Sans MS"/>
                <a:cs typeface="Comic Sans MS"/>
                <a:sym typeface="Comic Sans MS"/>
              </a:rPr>
              <a:t>+ 0 </a:t>
            </a:r>
            <a:r>
              <a:rPr lang="en-US" sz="1600">
                <a:latin typeface="Comic Sans MS"/>
                <a:ea typeface="Comic Sans MS"/>
                <a:cs typeface="Comic Sans MS"/>
                <a:sym typeface="Comic Sans MS"/>
              </a:rPr>
              <a:t> </a:t>
            </a:r>
            <a:r>
              <a:rPr lang="en-US" sz="2400">
                <a:latin typeface="Comic Sans MS"/>
                <a:ea typeface="Comic Sans MS"/>
                <a:cs typeface="Comic Sans MS"/>
                <a:sym typeface="Comic Sans MS"/>
              </a:rPr>
              <a:t>+ 2  </a:t>
            </a:r>
            <a:r>
              <a:rPr lang="en-US" sz="1200">
                <a:latin typeface="Comic Sans MS"/>
                <a:ea typeface="Comic Sans MS"/>
                <a:cs typeface="Comic Sans MS"/>
                <a:sym typeface="Comic Sans MS"/>
              </a:rPr>
              <a:t> </a:t>
            </a:r>
            <a:r>
              <a:rPr lang="en-US" sz="2400">
                <a:latin typeface="Comic Sans MS"/>
                <a:ea typeface="Comic Sans MS"/>
                <a:cs typeface="Comic Sans MS"/>
                <a:sym typeface="Comic Sans MS"/>
              </a:rPr>
              <a:t>+ 0  + 0 </a:t>
            </a:r>
            <a:br>
              <a:rPr lang="en-US" sz="2400">
                <a:latin typeface="Comic Sans MS"/>
                <a:ea typeface="Comic Sans MS"/>
                <a:cs typeface="Comic Sans MS"/>
                <a:sym typeface="Comic Sans MS"/>
              </a:rPr>
            </a:br>
            <a:r>
              <a:rPr lang="en-US" sz="2400">
                <a:latin typeface="Comic Sans MS"/>
                <a:ea typeface="Comic Sans MS"/>
                <a:cs typeface="Comic Sans MS"/>
                <a:sym typeface="Comic Sans MS"/>
              </a:rPr>
              <a:t>	        = 16</a:t>
            </a:r>
            <a:endParaRPr/>
          </a:p>
          <a:p>
            <a:pPr indent="-228600" lvl="0" marL="228600" rtl="0" algn="l">
              <a:lnSpc>
                <a:spcPct val="90000"/>
              </a:lnSpc>
              <a:spcBef>
                <a:spcPts val="0"/>
              </a:spcBef>
              <a:spcAft>
                <a:spcPts val="0"/>
              </a:spcAft>
              <a:buClr>
                <a:schemeClr val="dk1"/>
              </a:buClr>
              <a:buSzPts val="2800"/>
              <a:buFont typeface="Calibri"/>
              <a:buNone/>
            </a:pPr>
            <a:r>
              <a:t/>
            </a:r>
            <a:endParaRPr sz="2800">
              <a:latin typeface="Comic Sans MS"/>
              <a:ea typeface="Comic Sans MS"/>
              <a:cs typeface="Comic Sans MS"/>
              <a:sym typeface="Comic Sans MS"/>
            </a:endParaRPr>
          </a:p>
        </p:txBody>
      </p:sp>
      <p:sp>
        <p:nvSpPr>
          <p:cNvPr id="263" name="Google Shape;263;p17"/>
          <p:cNvSpPr txBox="1"/>
          <p:nvPr>
            <p:ph type="title"/>
          </p:nvPr>
        </p:nvSpPr>
        <p:spPr>
          <a:xfrm>
            <a:off x="3670662" y="365126"/>
            <a:ext cx="7683137" cy="81053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4000"/>
              <a:buFont typeface="Times New Roman"/>
              <a:buNone/>
            </a:pPr>
            <a:r>
              <a:rPr b="1" lang="en-US" sz="4000">
                <a:solidFill>
                  <a:schemeClr val="accent2"/>
                </a:solidFill>
                <a:latin typeface="Times New Roman"/>
                <a:ea typeface="Times New Roman"/>
                <a:cs typeface="Times New Roman"/>
                <a:sym typeface="Times New Roman"/>
              </a:rPr>
              <a:t>Other Examples</a:t>
            </a:r>
            <a:endParaRPr/>
          </a:p>
        </p:txBody>
      </p:sp>
      <p:grpSp>
        <p:nvGrpSpPr>
          <p:cNvPr id="264" name="Google Shape;264;p17"/>
          <p:cNvGrpSpPr/>
          <p:nvPr/>
        </p:nvGrpSpPr>
        <p:grpSpPr>
          <a:xfrm>
            <a:off x="3759199" y="1286540"/>
            <a:ext cx="7266763" cy="1871330"/>
            <a:chOff x="2064" y="1440"/>
            <a:chExt cx="2114" cy="1049"/>
          </a:xfrm>
        </p:grpSpPr>
        <p:grpSp>
          <p:nvGrpSpPr>
            <p:cNvPr id="265" name="Google Shape;265;p17"/>
            <p:cNvGrpSpPr/>
            <p:nvPr/>
          </p:nvGrpSpPr>
          <p:grpSpPr>
            <a:xfrm>
              <a:off x="2064" y="1440"/>
              <a:ext cx="818" cy="1049"/>
              <a:chOff x="816" y="1728"/>
              <a:chExt cx="818" cy="1049"/>
            </a:xfrm>
          </p:grpSpPr>
          <p:grpSp>
            <p:nvGrpSpPr>
              <p:cNvPr id="266" name="Google Shape;266;p17"/>
              <p:cNvGrpSpPr/>
              <p:nvPr/>
            </p:nvGrpSpPr>
            <p:grpSpPr>
              <a:xfrm>
                <a:off x="816" y="1728"/>
                <a:ext cx="818" cy="802"/>
                <a:chOff x="816" y="1728"/>
                <a:chExt cx="818" cy="802"/>
              </a:xfrm>
            </p:grpSpPr>
            <p:sp>
              <p:nvSpPr>
                <p:cNvPr id="267" name="Google Shape;267;p17"/>
                <p:cNvSpPr/>
                <p:nvPr/>
              </p:nvSpPr>
              <p:spPr>
                <a:xfrm>
                  <a:off x="816" y="1728"/>
                  <a:ext cx="818" cy="802"/>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8" name="Google Shape;268;p17"/>
                <p:cNvSpPr/>
                <p:nvPr/>
              </p:nvSpPr>
              <p:spPr>
                <a:xfrm>
                  <a:off x="1361" y="1995"/>
                  <a:ext cx="273" cy="268"/>
                </a:xfrm>
                <a:prstGeom prst="rect">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omic Sans MS"/>
                      <a:ea typeface="Comic Sans MS"/>
                      <a:cs typeface="Comic Sans MS"/>
                      <a:sym typeface="Comic Sans MS"/>
                    </a:rPr>
                    <a:t>1</a:t>
                  </a:r>
                  <a:endParaRPr/>
                </a:p>
              </p:txBody>
            </p:sp>
            <p:sp>
              <p:nvSpPr>
                <p:cNvPr id="269" name="Google Shape;269;p17"/>
                <p:cNvSpPr/>
                <p:nvPr/>
              </p:nvSpPr>
              <p:spPr>
                <a:xfrm>
                  <a:off x="816" y="1995"/>
                  <a:ext cx="273" cy="268"/>
                </a:xfrm>
                <a:prstGeom prst="rect">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omic Sans MS"/>
                      <a:ea typeface="Comic Sans MS"/>
                      <a:cs typeface="Comic Sans MS"/>
                      <a:sym typeface="Comic Sans MS"/>
                    </a:rPr>
                    <a:t>4</a:t>
                  </a:r>
                  <a:endParaRPr/>
                </a:p>
              </p:txBody>
            </p:sp>
            <p:sp>
              <p:nvSpPr>
                <p:cNvPr id="270" name="Google Shape;270;p17"/>
                <p:cNvSpPr/>
                <p:nvPr/>
              </p:nvSpPr>
              <p:spPr>
                <a:xfrm>
                  <a:off x="816" y="2263"/>
                  <a:ext cx="273" cy="267"/>
                </a:xfrm>
                <a:prstGeom prst="rect">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omic Sans MS"/>
                      <a:ea typeface="Comic Sans MS"/>
                      <a:cs typeface="Comic Sans MS"/>
                      <a:sym typeface="Comic Sans MS"/>
                    </a:rPr>
                    <a:t>7</a:t>
                  </a:r>
                  <a:endParaRPr/>
                </a:p>
              </p:txBody>
            </p:sp>
            <p:sp>
              <p:nvSpPr>
                <p:cNvPr id="271" name="Google Shape;271;p17"/>
                <p:cNvSpPr/>
                <p:nvPr/>
              </p:nvSpPr>
              <p:spPr>
                <a:xfrm>
                  <a:off x="816" y="1728"/>
                  <a:ext cx="273" cy="267"/>
                </a:xfrm>
                <a:prstGeom prst="rect">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omic Sans MS"/>
                      <a:ea typeface="Comic Sans MS"/>
                      <a:cs typeface="Comic Sans MS"/>
                      <a:sym typeface="Comic Sans MS"/>
                    </a:rPr>
                    <a:t>5</a:t>
                  </a:r>
                  <a:endParaRPr/>
                </a:p>
              </p:txBody>
            </p:sp>
            <p:sp>
              <p:nvSpPr>
                <p:cNvPr id="272" name="Google Shape;272;p17"/>
                <p:cNvSpPr/>
                <p:nvPr/>
              </p:nvSpPr>
              <p:spPr>
                <a:xfrm>
                  <a:off x="1089" y="1995"/>
                  <a:ext cx="272" cy="268"/>
                </a:xfrm>
                <a:prstGeom prst="rect">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omic Sans MS"/>
                      <a:ea typeface="Comic Sans MS"/>
                      <a:cs typeface="Comic Sans MS"/>
                      <a:sym typeface="Comic Sans MS"/>
                    </a:rPr>
                    <a:t>2</a:t>
                  </a:r>
                  <a:endParaRPr/>
                </a:p>
              </p:txBody>
            </p:sp>
            <p:sp>
              <p:nvSpPr>
                <p:cNvPr id="273" name="Google Shape;273;p17"/>
                <p:cNvSpPr/>
                <p:nvPr/>
              </p:nvSpPr>
              <p:spPr>
                <a:xfrm>
                  <a:off x="1361" y="2263"/>
                  <a:ext cx="273" cy="267"/>
                </a:xfrm>
                <a:prstGeom prst="rect">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omic Sans MS"/>
                      <a:ea typeface="Comic Sans MS"/>
                      <a:cs typeface="Comic Sans MS"/>
                      <a:sym typeface="Comic Sans MS"/>
                    </a:rPr>
                    <a:t>6</a:t>
                  </a:r>
                  <a:endParaRPr/>
                </a:p>
              </p:txBody>
            </p:sp>
            <p:sp>
              <p:nvSpPr>
                <p:cNvPr id="274" name="Google Shape;274;p17"/>
                <p:cNvSpPr/>
                <p:nvPr/>
              </p:nvSpPr>
              <p:spPr>
                <a:xfrm>
                  <a:off x="1089" y="2263"/>
                  <a:ext cx="272" cy="267"/>
                </a:xfrm>
                <a:prstGeom prst="rect">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omic Sans MS"/>
                      <a:ea typeface="Comic Sans MS"/>
                      <a:cs typeface="Comic Sans MS"/>
                      <a:sym typeface="Comic Sans MS"/>
                    </a:rPr>
                    <a:t>3</a:t>
                  </a:r>
                  <a:endParaRPr/>
                </a:p>
              </p:txBody>
            </p:sp>
            <p:sp>
              <p:nvSpPr>
                <p:cNvPr id="275" name="Google Shape;275;p17"/>
                <p:cNvSpPr/>
                <p:nvPr/>
              </p:nvSpPr>
              <p:spPr>
                <a:xfrm>
                  <a:off x="1361" y="1728"/>
                  <a:ext cx="273" cy="267"/>
                </a:xfrm>
                <a:prstGeom prst="rect">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omic Sans MS"/>
                      <a:ea typeface="Comic Sans MS"/>
                      <a:cs typeface="Comic Sans MS"/>
                      <a:sym typeface="Comic Sans MS"/>
                    </a:rPr>
                    <a:t>8</a:t>
                  </a:r>
                  <a:endParaRPr/>
                </a:p>
              </p:txBody>
            </p:sp>
          </p:grpSp>
          <p:sp>
            <p:nvSpPr>
              <p:cNvPr id="276" name="Google Shape;276;p17"/>
              <p:cNvSpPr txBox="1"/>
              <p:nvPr/>
            </p:nvSpPr>
            <p:spPr>
              <a:xfrm>
                <a:off x="816" y="2544"/>
                <a:ext cx="626" cy="23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mic Sans MS"/>
                    <a:ea typeface="Comic Sans MS"/>
                    <a:cs typeface="Comic Sans MS"/>
                    <a:sym typeface="Comic Sans MS"/>
                  </a:rPr>
                  <a:t>STATE(N)</a:t>
                </a:r>
                <a:endParaRPr/>
              </a:p>
            </p:txBody>
          </p:sp>
        </p:grpSp>
        <p:grpSp>
          <p:nvGrpSpPr>
            <p:cNvPr id="277" name="Google Shape;277;p17"/>
            <p:cNvGrpSpPr/>
            <p:nvPr/>
          </p:nvGrpSpPr>
          <p:grpSpPr>
            <a:xfrm>
              <a:off x="3360" y="1440"/>
              <a:ext cx="818" cy="1049"/>
              <a:chOff x="2640" y="1728"/>
              <a:chExt cx="818" cy="1049"/>
            </a:xfrm>
          </p:grpSpPr>
          <p:grpSp>
            <p:nvGrpSpPr>
              <p:cNvPr id="278" name="Google Shape;278;p17"/>
              <p:cNvGrpSpPr/>
              <p:nvPr/>
            </p:nvGrpSpPr>
            <p:grpSpPr>
              <a:xfrm>
                <a:off x="2640" y="1728"/>
                <a:ext cx="818" cy="802"/>
                <a:chOff x="2640" y="1728"/>
                <a:chExt cx="818" cy="802"/>
              </a:xfrm>
            </p:grpSpPr>
            <p:sp>
              <p:nvSpPr>
                <p:cNvPr id="279" name="Google Shape;279;p17"/>
                <p:cNvSpPr/>
                <p:nvPr/>
              </p:nvSpPr>
              <p:spPr>
                <a:xfrm>
                  <a:off x="2640" y="1728"/>
                  <a:ext cx="818" cy="802"/>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0" name="Google Shape;280;p17"/>
                <p:cNvSpPr/>
                <p:nvPr/>
              </p:nvSpPr>
              <p:spPr>
                <a:xfrm>
                  <a:off x="3185" y="1995"/>
                  <a:ext cx="273" cy="268"/>
                </a:xfrm>
                <a:prstGeom prst="rect">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omic Sans MS"/>
                      <a:ea typeface="Comic Sans MS"/>
                      <a:cs typeface="Comic Sans MS"/>
                      <a:sym typeface="Comic Sans MS"/>
                    </a:rPr>
                    <a:t>6</a:t>
                  </a:r>
                  <a:endParaRPr/>
                </a:p>
              </p:txBody>
            </p:sp>
            <p:sp>
              <p:nvSpPr>
                <p:cNvPr id="281" name="Google Shape;281;p17"/>
                <p:cNvSpPr/>
                <p:nvPr/>
              </p:nvSpPr>
              <p:spPr>
                <a:xfrm>
                  <a:off x="2640" y="1995"/>
                  <a:ext cx="273" cy="268"/>
                </a:xfrm>
                <a:prstGeom prst="rect">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omic Sans MS"/>
                      <a:ea typeface="Comic Sans MS"/>
                      <a:cs typeface="Comic Sans MS"/>
                      <a:sym typeface="Comic Sans MS"/>
                    </a:rPr>
                    <a:t>4</a:t>
                  </a:r>
                  <a:endParaRPr/>
                </a:p>
              </p:txBody>
            </p:sp>
            <p:sp>
              <p:nvSpPr>
                <p:cNvPr id="282" name="Google Shape;282;p17"/>
                <p:cNvSpPr/>
                <p:nvPr/>
              </p:nvSpPr>
              <p:spPr>
                <a:xfrm>
                  <a:off x="2640" y="2263"/>
                  <a:ext cx="273" cy="267"/>
                </a:xfrm>
                <a:prstGeom prst="rect">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omic Sans MS"/>
                      <a:ea typeface="Comic Sans MS"/>
                      <a:cs typeface="Comic Sans MS"/>
                      <a:sym typeface="Comic Sans MS"/>
                    </a:rPr>
                    <a:t>7</a:t>
                  </a:r>
                  <a:endParaRPr/>
                </a:p>
              </p:txBody>
            </p:sp>
            <p:sp>
              <p:nvSpPr>
                <p:cNvPr id="283" name="Google Shape;283;p17"/>
                <p:cNvSpPr/>
                <p:nvPr/>
              </p:nvSpPr>
              <p:spPr>
                <a:xfrm>
                  <a:off x="2640" y="1728"/>
                  <a:ext cx="273" cy="267"/>
                </a:xfrm>
                <a:prstGeom prst="rect">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omic Sans MS"/>
                      <a:ea typeface="Comic Sans MS"/>
                      <a:cs typeface="Comic Sans MS"/>
                      <a:sym typeface="Comic Sans MS"/>
                    </a:rPr>
                    <a:t>1</a:t>
                  </a:r>
                  <a:endParaRPr/>
                </a:p>
              </p:txBody>
            </p:sp>
            <p:sp>
              <p:nvSpPr>
                <p:cNvPr id="284" name="Google Shape;284;p17"/>
                <p:cNvSpPr/>
                <p:nvPr/>
              </p:nvSpPr>
              <p:spPr>
                <a:xfrm>
                  <a:off x="2913" y="1995"/>
                  <a:ext cx="272" cy="268"/>
                </a:xfrm>
                <a:prstGeom prst="rect">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omic Sans MS"/>
                      <a:ea typeface="Comic Sans MS"/>
                      <a:cs typeface="Comic Sans MS"/>
                      <a:sym typeface="Comic Sans MS"/>
                    </a:rPr>
                    <a:t>5</a:t>
                  </a:r>
                  <a:endParaRPr/>
                </a:p>
              </p:txBody>
            </p:sp>
            <p:sp>
              <p:nvSpPr>
                <p:cNvPr id="285" name="Google Shape;285;p17"/>
                <p:cNvSpPr/>
                <p:nvPr/>
              </p:nvSpPr>
              <p:spPr>
                <a:xfrm>
                  <a:off x="2913" y="1728"/>
                  <a:ext cx="273" cy="267"/>
                </a:xfrm>
                <a:prstGeom prst="rect">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omic Sans MS"/>
                      <a:ea typeface="Comic Sans MS"/>
                      <a:cs typeface="Comic Sans MS"/>
                      <a:sym typeface="Comic Sans MS"/>
                    </a:rPr>
                    <a:t>2</a:t>
                  </a:r>
                  <a:endParaRPr/>
                </a:p>
              </p:txBody>
            </p:sp>
            <p:sp>
              <p:nvSpPr>
                <p:cNvPr id="286" name="Google Shape;286;p17"/>
                <p:cNvSpPr/>
                <p:nvPr/>
              </p:nvSpPr>
              <p:spPr>
                <a:xfrm>
                  <a:off x="2913" y="2263"/>
                  <a:ext cx="272" cy="267"/>
                </a:xfrm>
                <a:prstGeom prst="rect">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omic Sans MS"/>
                      <a:ea typeface="Comic Sans MS"/>
                      <a:cs typeface="Comic Sans MS"/>
                      <a:sym typeface="Comic Sans MS"/>
                    </a:rPr>
                    <a:t>8</a:t>
                  </a:r>
                  <a:endParaRPr/>
                </a:p>
              </p:txBody>
            </p:sp>
            <p:sp>
              <p:nvSpPr>
                <p:cNvPr id="287" name="Google Shape;287;p17"/>
                <p:cNvSpPr/>
                <p:nvPr/>
              </p:nvSpPr>
              <p:spPr>
                <a:xfrm>
                  <a:off x="3185" y="1728"/>
                  <a:ext cx="273" cy="267"/>
                </a:xfrm>
                <a:prstGeom prst="rect">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omic Sans MS"/>
                      <a:ea typeface="Comic Sans MS"/>
                      <a:cs typeface="Comic Sans MS"/>
                      <a:sym typeface="Comic Sans MS"/>
                    </a:rPr>
                    <a:t>3</a:t>
                  </a:r>
                  <a:endParaRPr/>
                </a:p>
              </p:txBody>
            </p:sp>
          </p:grpSp>
          <p:sp>
            <p:nvSpPr>
              <p:cNvPr id="288" name="Google Shape;288;p17"/>
              <p:cNvSpPr txBox="1"/>
              <p:nvPr/>
            </p:nvSpPr>
            <p:spPr>
              <a:xfrm>
                <a:off x="2640" y="2544"/>
                <a:ext cx="609" cy="23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mic Sans MS"/>
                    <a:ea typeface="Comic Sans MS"/>
                    <a:cs typeface="Comic Sans MS"/>
                    <a:sym typeface="Comic Sans MS"/>
                  </a:rPr>
                  <a:t>Goal state</a:t>
                </a:r>
                <a:endParaRPr/>
              </a:p>
            </p:txBody>
          </p:sp>
        </p:grpSp>
      </p:grpSp>
      <p:sp>
        <p:nvSpPr>
          <p:cNvPr id="289" name="Google Shape;289;p17"/>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200">
                <a:solidFill>
                  <a:srgbClr val="8DA9DB"/>
                </a:solidFill>
                <a:latin typeface="Times New Roman"/>
                <a:ea typeface="Times New Roman"/>
                <a:cs typeface="Times New Roman"/>
                <a:sym typeface="Times New Roman"/>
              </a:rPr>
              <a:t>5.1 Introduction</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5.2 Hill Climbing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5.3 Best-first Search (Greedy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5.4 A* Search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5.5 O* Search: (AND–OR) Graph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5.6 Memory Bounded Heuristic Search</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5.6.1 Iterative Deepening A*</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5.6.2 Recursive BFS</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5.6.3 Simplified Memory Bounded A* (SMA*)</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5.7  Simulated Annealing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5.8  Local Beam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5.9 Branch and Bound Search</a:t>
            </a:r>
            <a:endParaRPr/>
          </a:p>
          <a:p>
            <a:pPr indent="0" lvl="0" marL="0" marR="0" rtl="0" algn="l">
              <a:spcBef>
                <a:spcPts val="0"/>
              </a:spcBef>
              <a:spcAft>
                <a:spcPts val="0"/>
              </a:spcAft>
              <a:buNone/>
            </a:pPr>
            <a:r>
              <a:t/>
            </a:r>
            <a:endParaRPr sz="2200">
              <a:solidFill>
                <a:schemeClr val="lt1"/>
              </a:solidFill>
              <a:latin typeface="Times New Roman"/>
              <a:ea typeface="Times New Roman"/>
              <a:cs typeface="Times New Roman"/>
              <a:sym typeface="Times New Roman"/>
            </a:endParaRPr>
          </a:p>
        </p:txBody>
      </p:sp>
      <p:sp>
        <p:nvSpPr>
          <p:cNvPr id="290" name="Google Shape;290;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8"/>
          <p:cNvSpPr/>
          <p:nvPr/>
        </p:nvSpPr>
        <p:spPr>
          <a:xfrm>
            <a:off x="5538651" y="3990702"/>
            <a:ext cx="5676538" cy="609600"/>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7" name="Google Shape;297;p18"/>
          <p:cNvSpPr txBox="1"/>
          <p:nvPr>
            <p:ph type="title"/>
          </p:nvPr>
        </p:nvSpPr>
        <p:spPr>
          <a:xfrm>
            <a:off x="3722914" y="365125"/>
            <a:ext cx="7630886"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4000"/>
              <a:buFont typeface="Times New Roman"/>
              <a:buNone/>
            </a:pPr>
            <a:r>
              <a:rPr b="1" lang="en-US" sz="4000">
                <a:solidFill>
                  <a:schemeClr val="accent2"/>
                </a:solidFill>
                <a:latin typeface="Times New Roman"/>
                <a:ea typeface="Times New Roman"/>
                <a:cs typeface="Times New Roman"/>
                <a:sym typeface="Times New Roman"/>
              </a:rPr>
              <a:t>Admissible Heuristic</a:t>
            </a:r>
            <a:endParaRPr/>
          </a:p>
        </p:txBody>
      </p:sp>
      <p:sp>
        <p:nvSpPr>
          <p:cNvPr id="298" name="Google Shape;298;p18"/>
          <p:cNvSpPr txBox="1"/>
          <p:nvPr>
            <p:ph idx="1" type="body"/>
          </p:nvPr>
        </p:nvSpPr>
        <p:spPr>
          <a:xfrm>
            <a:off x="3226526" y="1600201"/>
            <a:ext cx="8660674" cy="452596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033CC"/>
              </a:buClr>
              <a:buSzPts val="2800"/>
              <a:buFont typeface="Noto Sans Symbols"/>
              <a:buChar char="▪"/>
            </a:pPr>
            <a:r>
              <a:rPr lang="en-US">
                <a:latin typeface="Times New Roman"/>
                <a:ea typeface="Times New Roman"/>
                <a:cs typeface="Times New Roman"/>
                <a:sym typeface="Times New Roman"/>
              </a:rPr>
              <a:t> Let h*(N) be the cost of the optimal path from N to a goal node</a:t>
            </a:r>
            <a:br>
              <a:rPr lang="en-US">
                <a:latin typeface="Times New Roman"/>
                <a:ea typeface="Times New Roman"/>
                <a:cs typeface="Times New Roman"/>
                <a:sym typeface="Times New Roman"/>
              </a:rPr>
            </a:br>
            <a:endParaRPr sz="14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rgbClr val="0033CC"/>
              </a:buClr>
              <a:buSzPts val="2800"/>
              <a:buFont typeface="Noto Sans Symbols"/>
              <a:buChar char="▪"/>
            </a:pPr>
            <a:r>
              <a:rPr lang="en-US">
                <a:latin typeface="Times New Roman"/>
                <a:ea typeface="Times New Roman"/>
                <a:cs typeface="Times New Roman"/>
                <a:sym typeface="Times New Roman"/>
              </a:rPr>
              <a:t>The heuristic function h(N) is </a:t>
            </a:r>
            <a:r>
              <a:rPr lang="en-US">
                <a:solidFill>
                  <a:srgbClr val="990033"/>
                </a:solidFill>
                <a:latin typeface="Times New Roman"/>
                <a:ea typeface="Times New Roman"/>
                <a:cs typeface="Times New Roman"/>
                <a:sym typeface="Times New Roman"/>
              </a:rPr>
              <a:t>admissible</a:t>
            </a:r>
            <a:r>
              <a:rPr lang="en-US">
                <a:latin typeface="Times New Roman"/>
                <a:ea typeface="Times New Roman"/>
                <a:cs typeface="Times New Roman"/>
                <a:sym typeface="Times New Roman"/>
              </a:rPr>
              <a:t> if: </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                </a:t>
            </a:r>
            <a:r>
              <a:rPr lang="en-US" sz="3600">
                <a:latin typeface="Times New Roman"/>
                <a:ea typeface="Times New Roman"/>
                <a:cs typeface="Times New Roman"/>
                <a:sym typeface="Times New Roman"/>
              </a:rPr>
              <a:t>0 ≤ h(N) ≤ h*(N)</a:t>
            </a:r>
            <a:endParaRPr/>
          </a:p>
          <a:p>
            <a:pPr indent="-114300" lvl="0" marL="228600" rtl="0" algn="l">
              <a:lnSpc>
                <a:spcPct val="90000"/>
              </a:lnSpc>
              <a:spcBef>
                <a:spcPts val="1000"/>
              </a:spcBef>
              <a:spcAft>
                <a:spcPts val="0"/>
              </a:spcAft>
              <a:buClr>
                <a:srgbClr val="0033CC"/>
              </a:buClr>
              <a:buSzPts val="1800"/>
              <a:buFont typeface="Noto Sans Symbols"/>
              <a:buNone/>
            </a:pPr>
            <a:r>
              <a:t/>
            </a:r>
            <a:endParaRPr sz="18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rgbClr val="0033CC"/>
              </a:buClr>
              <a:buSzPts val="2400"/>
              <a:buFont typeface="Noto Sans Symbols"/>
              <a:buChar char="▪"/>
            </a:pPr>
            <a:r>
              <a:rPr lang="en-US" sz="2400">
                <a:latin typeface="Times New Roman"/>
                <a:ea typeface="Times New Roman"/>
                <a:cs typeface="Times New Roman"/>
                <a:sym typeface="Times New Roman"/>
              </a:rPr>
              <a:t>An admissible heuristic function is always </a:t>
            </a:r>
            <a:r>
              <a:rPr lang="en-US" sz="2400">
                <a:solidFill>
                  <a:srgbClr val="0033CC"/>
                </a:solidFill>
                <a:latin typeface="Times New Roman"/>
                <a:ea typeface="Times New Roman"/>
                <a:cs typeface="Times New Roman"/>
                <a:sym typeface="Times New Roman"/>
              </a:rPr>
              <a:t>optimistic </a:t>
            </a:r>
            <a:r>
              <a:rPr lang="en-US" sz="2400">
                <a:latin typeface="Times New Roman"/>
                <a:ea typeface="Times New Roman"/>
                <a:cs typeface="Times New Roman"/>
                <a:sym typeface="Times New Roman"/>
              </a:rPr>
              <a:t>!</a:t>
            </a:r>
            <a:endParaRPr/>
          </a:p>
        </p:txBody>
      </p:sp>
      <p:sp>
        <p:nvSpPr>
          <p:cNvPr id="299" name="Google Shape;299;p18"/>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200">
                <a:solidFill>
                  <a:srgbClr val="8DA9DB"/>
                </a:solidFill>
                <a:latin typeface="Times New Roman"/>
                <a:ea typeface="Times New Roman"/>
                <a:cs typeface="Times New Roman"/>
                <a:sym typeface="Times New Roman"/>
              </a:rPr>
              <a:t>5.1 Introduction</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5.2 Hill Climbing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5.3 Best-first Search (Greedy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5.4 A* Search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5.5 O* Search: (AND–OR) Graph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5.6 Memory Bounded Heuristic Search</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5.6.1 Iterative Deepening A*</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5.6.2 Recursive BFS</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5.6.3 Simplified Memory Bounded A* (SMA*)</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5.7  Simulated Annealing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5.8  Local Beam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5.9 Branch and Bound Search</a:t>
            </a:r>
            <a:endParaRPr/>
          </a:p>
          <a:p>
            <a:pPr indent="0" lvl="0" marL="0" marR="0" rtl="0" algn="l">
              <a:spcBef>
                <a:spcPts val="0"/>
              </a:spcBef>
              <a:spcAft>
                <a:spcPts val="0"/>
              </a:spcAft>
              <a:buNone/>
            </a:pPr>
            <a:r>
              <a:t/>
            </a:r>
            <a:endParaRPr sz="2200">
              <a:solidFill>
                <a:schemeClr val="lt1"/>
              </a:solidFill>
              <a:latin typeface="Times New Roman"/>
              <a:ea typeface="Times New Roman"/>
              <a:cs typeface="Times New Roman"/>
              <a:sym typeface="Times New Roman"/>
            </a:endParaRPr>
          </a:p>
        </p:txBody>
      </p:sp>
      <p:sp>
        <p:nvSpPr>
          <p:cNvPr id="300" name="Google Shape;300;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19"/>
          <p:cNvSpPr/>
          <p:nvPr/>
        </p:nvSpPr>
        <p:spPr>
          <a:xfrm>
            <a:off x="6116319" y="4069080"/>
            <a:ext cx="5718629" cy="609600"/>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7" name="Google Shape;307;p19"/>
          <p:cNvSpPr txBox="1"/>
          <p:nvPr>
            <p:ph type="title"/>
          </p:nvPr>
        </p:nvSpPr>
        <p:spPr>
          <a:xfrm>
            <a:off x="4038600" y="274638"/>
            <a:ext cx="6520543"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4000"/>
              <a:buFont typeface="Times New Roman"/>
              <a:buNone/>
            </a:pPr>
            <a:r>
              <a:rPr b="1" lang="en-US" sz="4000">
                <a:solidFill>
                  <a:schemeClr val="accent2"/>
                </a:solidFill>
                <a:latin typeface="Times New Roman"/>
                <a:ea typeface="Times New Roman"/>
                <a:cs typeface="Times New Roman"/>
                <a:sym typeface="Times New Roman"/>
              </a:rPr>
              <a:t>Admissible Heuristic</a:t>
            </a:r>
            <a:endParaRPr/>
          </a:p>
        </p:txBody>
      </p:sp>
      <p:sp>
        <p:nvSpPr>
          <p:cNvPr id="308" name="Google Shape;308;p19"/>
          <p:cNvSpPr txBox="1"/>
          <p:nvPr>
            <p:ph idx="1" type="body"/>
          </p:nvPr>
        </p:nvSpPr>
        <p:spPr>
          <a:xfrm>
            <a:off x="3879669" y="1600201"/>
            <a:ext cx="8007531" cy="452596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033CC"/>
              </a:buClr>
              <a:buSzPts val="2800"/>
              <a:buFont typeface="Noto Sans Symbols"/>
              <a:buChar char="▪"/>
            </a:pPr>
            <a:r>
              <a:rPr lang="en-US">
                <a:latin typeface="Times New Roman"/>
                <a:ea typeface="Times New Roman"/>
                <a:cs typeface="Times New Roman"/>
                <a:sym typeface="Times New Roman"/>
              </a:rPr>
              <a:t> Let h*(N) be the cost of the optimal path from N to a goal node</a:t>
            </a:r>
            <a:br>
              <a:rPr lang="en-US">
                <a:latin typeface="Times New Roman"/>
                <a:ea typeface="Times New Roman"/>
                <a:cs typeface="Times New Roman"/>
                <a:sym typeface="Times New Roman"/>
              </a:rPr>
            </a:br>
            <a:endParaRPr sz="14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rgbClr val="0033CC"/>
              </a:buClr>
              <a:buSzPts val="2800"/>
              <a:buFont typeface="Noto Sans Symbols"/>
              <a:buChar char="▪"/>
            </a:pPr>
            <a:r>
              <a:rPr lang="en-US">
                <a:latin typeface="Times New Roman"/>
                <a:ea typeface="Times New Roman"/>
                <a:cs typeface="Times New Roman"/>
                <a:sym typeface="Times New Roman"/>
              </a:rPr>
              <a:t>The heuristic function h(N) is </a:t>
            </a:r>
            <a:r>
              <a:rPr lang="en-US">
                <a:solidFill>
                  <a:srgbClr val="990033"/>
                </a:solidFill>
                <a:latin typeface="Times New Roman"/>
                <a:ea typeface="Times New Roman"/>
                <a:cs typeface="Times New Roman"/>
                <a:sym typeface="Times New Roman"/>
              </a:rPr>
              <a:t>admissible</a:t>
            </a:r>
            <a:r>
              <a:rPr lang="en-US">
                <a:latin typeface="Times New Roman"/>
                <a:ea typeface="Times New Roman"/>
                <a:cs typeface="Times New Roman"/>
                <a:sym typeface="Times New Roman"/>
              </a:rPr>
              <a:t> if: </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                </a:t>
            </a:r>
            <a:r>
              <a:rPr lang="en-US" sz="3600">
                <a:latin typeface="Times New Roman"/>
                <a:ea typeface="Times New Roman"/>
                <a:cs typeface="Times New Roman"/>
                <a:sym typeface="Times New Roman"/>
              </a:rPr>
              <a:t>0 ≤ h(N) ≤ h*(N)</a:t>
            </a:r>
            <a:endParaRPr/>
          </a:p>
          <a:p>
            <a:pPr indent="-114300" lvl="0" marL="228600" rtl="0" algn="l">
              <a:lnSpc>
                <a:spcPct val="90000"/>
              </a:lnSpc>
              <a:spcBef>
                <a:spcPts val="1000"/>
              </a:spcBef>
              <a:spcAft>
                <a:spcPts val="0"/>
              </a:spcAft>
              <a:buClr>
                <a:srgbClr val="0033CC"/>
              </a:buClr>
              <a:buSzPts val="1800"/>
              <a:buFont typeface="Noto Sans Symbols"/>
              <a:buNone/>
            </a:pPr>
            <a:r>
              <a:t/>
            </a:r>
            <a:endParaRPr sz="18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rgbClr val="0033CC"/>
              </a:buClr>
              <a:buSzPts val="2400"/>
              <a:buFont typeface="Noto Sans Symbols"/>
              <a:buChar char="▪"/>
            </a:pPr>
            <a:r>
              <a:rPr lang="en-US" sz="2400">
                <a:latin typeface="Times New Roman"/>
                <a:ea typeface="Times New Roman"/>
                <a:cs typeface="Times New Roman"/>
                <a:sym typeface="Times New Roman"/>
              </a:rPr>
              <a:t>An admissible heuristic function is always </a:t>
            </a:r>
            <a:r>
              <a:rPr lang="en-US" sz="2400">
                <a:solidFill>
                  <a:srgbClr val="0033CC"/>
                </a:solidFill>
                <a:latin typeface="Times New Roman"/>
                <a:ea typeface="Times New Roman"/>
                <a:cs typeface="Times New Roman"/>
                <a:sym typeface="Times New Roman"/>
              </a:rPr>
              <a:t>optimistic </a:t>
            </a:r>
            <a:r>
              <a:rPr lang="en-US">
                <a:latin typeface="Times New Roman"/>
                <a:ea typeface="Times New Roman"/>
                <a:cs typeface="Times New Roman"/>
                <a:sym typeface="Times New Roman"/>
              </a:rPr>
              <a:t>!</a:t>
            </a:r>
            <a:endParaRPr/>
          </a:p>
        </p:txBody>
      </p:sp>
      <p:sp>
        <p:nvSpPr>
          <p:cNvPr id="309" name="Google Shape;309;p19"/>
          <p:cNvSpPr txBox="1"/>
          <p:nvPr/>
        </p:nvSpPr>
        <p:spPr>
          <a:xfrm>
            <a:off x="6437086" y="5571309"/>
            <a:ext cx="5344733" cy="584775"/>
          </a:xfrm>
          <a:prstGeom prst="rect">
            <a:avLst/>
          </a:prstGeom>
          <a:solidFill>
            <a:srgbClr val="FFE6B3"/>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omic Sans MS"/>
                <a:ea typeface="Comic Sans MS"/>
                <a:cs typeface="Comic Sans MS"/>
                <a:sym typeface="Comic Sans MS"/>
              </a:rPr>
              <a:t>G is a goal node 🡺 h(G) = 0</a:t>
            </a:r>
            <a:endParaRPr/>
          </a:p>
        </p:txBody>
      </p:sp>
      <p:sp>
        <p:nvSpPr>
          <p:cNvPr id="310" name="Google Shape;310;p19"/>
          <p:cNvSpPr/>
          <p:nvPr/>
        </p:nvSpPr>
        <p:spPr>
          <a:xfrm>
            <a:off x="7201989" y="4430486"/>
            <a:ext cx="2336800" cy="1219200"/>
          </a:xfrm>
          <a:custGeom>
            <a:rect b="b" l="l" r="r" t="t"/>
            <a:pathLst>
              <a:path extrusionOk="0" h="768" w="1104">
                <a:moveTo>
                  <a:pt x="0" y="0"/>
                </a:moveTo>
                <a:cubicBezTo>
                  <a:pt x="100" y="152"/>
                  <a:pt x="200" y="304"/>
                  <a:pt x="384" y="432"/>
                </a:cubicBezTo>
                <a:cubicBezTo>
                  <a:pt x="568" y="560"/>
                  <a:pt x="836" y="664"/>
                  <a:pt x="1104" y="768"/>
                </a:cubicBezTo>
              </a:path>
            </a:pathLst>
          </a:cu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1" name="Google Shape;311;p19"/>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200">
                <a:solidFill>
                  <a:srgbClr val="8DA9DB"/>
                </a:solidFill>
                <a:latin typeface="Times New Roman"/>
                <a:ea typeface="Times New Roman"/>
                <a:cs typeface="Times New Roman"/>
                <a:sym typeface="Times New Roman"/>
              </a:rPr>
              <a:t>5.1 Introduction</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5.2 Hill Climbing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5.3 Best-first Search (Greedy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5.4 A* Search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5.5 O* Search: (AND–OR) Graph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5.6 Memory Bounded Heuristic Search</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5.6.1 Iterative Deepening A*</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5.6.2 Recursive BFS</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5.6.3 Simplified Memory Bounded A* (SMA*)</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5.7  Simulated Annealing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5.8  Local Beam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5.9 Branch and Bound Search</a:t>
            </a:r>
            <a:endParaRPr/>
          </a:p>
          <a:p>
            <a:pPr indent="0" lvl="0" marL="0" marR="0" rtl="0" algn="l">
              <a:spcBef>
                <a:spcPts val="0"/>
              </a:spcBef>
              <a:spcAft>
                <a:spcPts val="0"/>
              </a:spcAft>
              <a:buNone/>
            </a:pPr>
            <a:r>
              <a:t/>
            </a:r>
            <a:endParaRPr sz="2200">
              <a:solidFill>
                <a:schemeClr val="lt1"/>
              </a:solidFill>
              <a:latin typeface="Times New Roman"/>
              <a:ea typeface="Times New Roman"/>
              <a:cs typeface="Times New Roman"/>
              <a:sym typeface="Times New Roman"/>
            </a:endParaRPr>
          </a:p>
        </p:txBody>
      </p:sp>
      <p:sp>
        <p:nvSpPr>
          <p:cNvPr id="312" name="Google Shape;312;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200" u="none" cap="none" strike="noStrike">
                <a:solidFill>
                  <a:schemeClr val="lt1"/>
                </a:solidFill>
                <a:latin typeface="Times New Roman"/>
                <a:ea typeface="Times New Roman"/>
                <a:cs typeface="Times New Roman"/>
                <a:sym typeface="Times New Roman"/>
              </a:rPr>
              <a:t>5.1 Introduction</a:t>
            </a:r>
            <a:endParaRPr/>
          </a:p>
          <a:p>
            <a:pPr indent="0" lvl="0" marL="0" marR="0" rtl="0" algn="l">
              <a:spcBef>
                <a:spcPts val="0"/>
              </a:spcBef>
              <a:spcAft>
                <a:spcPts val="0"/>
              </a:spcAft>
              <a:buNone/>
            </a:pPr>
            <a:r>
              <a:rPr b="0" i="0" lang="en-US" sz="2200" u="none" cap="none" strike="noStrike">
                <a:solidFill>
                  <a:schemeClr val="lt1"/>
                </a:solidFill>
                <a:latin typeface="Times New Roman"/>
                <a:ea typeface="Times New Roman"/>
                <a:cs typeface="Times New Roman"/>
                <a:sym typeface="Times New Roman"/>
              </a:rPr>
              <a:t>5.2 Hill Climbing </a:t>
            </a:r>
            <a:endParaRPr/>
          </a:p>
          <a:p>
            <a:pPr indent="0" lvl="0" marL="0" marR="0" rtl="0" algn="l">
              <a:spcBef>
                <a:spcPts val="0"/>
              </a:spcBef>
              <a:spcAft>
                <a:spcPts val="0"/>
              </a:spcAft>
              <a:buNone/>
            </a:pPr>
            <a:r>
              <a:rPr b="0" i="0" lang="en-US" sz="2200" u="none" cap="none" strike="noStrike">
                <a:solidFill>
                  <a:schemeClr val="lt1"/>
                </a:solidFill>
                <a:latin typeface="Times New Roman"/>
                <a:ea typeface="Times New Roman"/>
                <a:cs typeface="Times New Roman"/>
                <a:sym typeface="Times New Roman"/>
              </a:rPr>
              <a:t>5.3 Best-first Search (Greedy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5.4 A* Search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5.5 O* Search: (AND–OR) Graph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5.6 Memory Bounded Heuristic Search</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5.6.1 Iterative Deepening A*</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5.6.2 Recursive BFS</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5.6.3 Simplified Memory Bounded A* (SMA*)</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5.7  Simulated Annealing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5.8  Local Beam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5.9 Branch and Bound Search</a:t>
            </a:r>
            <a:endParaRPr/>
          </a:p>
          <a:p>
            <a:pPr indent="0" lvl="0" marL="0" marR="0" rtl="0" algn="l">
              <a:spcBef>
                <a:spcPts val="0"/>
              </a:spcBef>
              <a:spcAft>
                <a:spcPts val="0"/>
              </a:spcAft>
              <a:buNone/>
            </a:pPr>
            <a:r>
              <a:t/>
            </a:r>
            <a:endParaRPr sz="2200">
              <a:solidFill>
                <a:schemeClr val="lt1"/>
              </a:solidFill>
              <a:latin typeface="Times New Roman"/>
              <a:ea typeface="Times New Roman"/>
              <a:cs typeface="Times New Roman"/>
              <a:sym typeface="Times New Roman"/>
            </a:endParaRPr>
          </a:p>
        </p:txBody>
      </p:sp>
      <p:sp>
        <p:nvSpPr>
          <p:cNvPr id="94" name="Google Shape;94;p2"/>
          <p:cNvSpPr txBox="1"/>
          <p:nvPr>
            <p:ph type="title"/>
          </p:nvPr>
        </p:nvSpPr>
        <p:spPr>
          <a:xfrm>
            <a:off x="3975652" y="365125"/>
            <a:ext cx="7378148"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70C0"/>
              </a:buClr>
              <a:buSzPts val="3200"/>
              <a:buFont typeface="Times New Roman"/>
              <a:buNone/>
            </a:pPr>
            <a:r>
              <a:rPr b="1" lang="en-US" sz="3200">
                <a:solidFill>
                  <a:srgbClr val="0070C0"/>
                </a:solidFill>
                <a:latin typeface="Times New Roman"/>
                <a:ea typeface="Times New Roman"/>
                <a:cs typeface="Times New Roman"/>
                <a:sym typeface="Times New Roman"/>
              </a:rPr>
              <a:t>Learning objectives</a:t>
            </a:r>
            <a:endParaRPr/>
          </a:p>
        </p:txBody>
      </p:sp>
      <p:sp>
        <p:nvSpPr>
          <p:cNvPr id="95" name="Google Shape;95;p2"/>
          <p:cNvSpPr txBox="1"/>
          <p:nvPr>
            <p:ph idx="1" type="body"/>
          </p:nvPr>
        </p:nvSpPr>
        <p:spPr>
          <a:xfrm>
            <a:off x="3975650" y="1825625"/>
            <a:ext cx="7378149"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After reading this chapter, the students will be able to:</a:t>
            </a:r>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 To understand the concept of informed search (Heuristic Search).</a:t>
            </a:r>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 To apply and evaluate the various problems using the fundamental of search.</a:t>
            </a:r>
            <a:endParaRPr/>
          </a:p>
          <a:p>
            <a:pPr indent="0" lvl="0" marL="0" rtl="0" algn="l">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p:txBody>
      </p:sp>
      <p:sp>
        <p:nvSpPr>
          <p:cNvPr id="96" name="Google Shape;96;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20"/>
          <p:cNvSpPr txBox="1"/>
          <p:nvPr>
            <p:ph idx="1" type="body"/>
          </p:nvPr>
        </p:nvSpPr>
        <p:spPr>
          <a:xfrm>
            <a:off x="4885508" y="1142999"/>
            <a:ext cx="6290491" cy="5213351"/>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rgbClr val="0000CC"/>
              </a:buClr>
              <a:buSzPts val="2400"/>
              <a:buFont typeface="Noto Sans Symbols"/>
              <a:buNone/>
            </a:pPr>
            <a:r>
              <a:t/>
            </a:r>
            <a:endParaRPr sz="2400">
              <a:latin typeface="Comic Sans MS"/>
              <a:ea typeface="Comic Sans MS"/>
              <a:cs typeface="Comic Sans MS"/>
              <a:sym typeface="Comic Sans MS"/>
            </a:endParaRPr>
          </a:p>
          <a:p>
            <a:pPr indent="-114300" lvl="0" marL="228600" rtl="0" algn="l">
              <a:lnSpc>
                <a:spcPct val="90000"/>
              </a:lnSpc>
              <a:spcBef>
                <a:spcPts val="1000"/>
              </a:spcBef>
              <a:spcAft>
                <a:spcPts val="0"/>
              </a:spcAft>
              <a:buClr>
                <a:srgbClr val="0000CC"/>
              </a:buClr>
              <a:buSzPts val="1800"/>
              <a:buFont typeface="Noto Sans Symbols"/>
              <a:buNone/>
            </a:pPr>
            <a:r>
              <a:t/>
            </a:r>
            <a:endParaRPr sz="1800">
              <a:latin typeface="Comic Sans MS"/>
              <a:ea typeface="Comic Sans MS"/>
              <a:cs typeface="Comic Sans MS"/>
              <a:sym typeface="Comic Sans MS"/>
            </a:endParaRPr>
          </a:p>
          <a:p>
            <a:pPr indent="-114300" lvl="0" marL="228600" rtl="0" algn="l">
              <a:lnSpc>
                <a:spcPct val="90000"/>
              </a:lnSpc>
              <a:spcBef>
                <a:spcPts val="1000"/>
              </a:spcBef>
              <a:spcAft>
                <a:spcPts val="0"/>
              </a:spcAft>
              <a:buClr>
                <a:srgbClr val="0000CC"/>
              </a:buClr>
              <a:buSzPts val="1800"/>
              <a:buFont typeface="Noto Sans Symbols"/>
              <a:buNone/>
            </a:pPr>
            <a:r>
              <a:t/>
            </a:r>
            <a:endParaRPr sz="1800">
              <a:latin typeface="Comic Sans MS"/>
              <a:ea typeface="Comic Sans MS"/>
              <a:cs typeface="Comic Sans MS"/>
              <a:sym typeface="Comic Sans MS"/>
            </a:endParaRPr>
          </a:p>
          <a:p>
            <a:pPr indent="-114300" lvl="0" marL="228600" rtl="0" algn="l">
              <a:lnSpc>
                <a:spcPct val="90000"/>
              </a:lnSpc>
              <a:spcBef>
                <a:spcPts val="1000"/>
              </a:spcBef>
              <a:spcAft>
                <a:spcPts val="0"/>
              </a:spcAft>
              <a:buClr>
                <a:srgbClr val="0000CC"/>
              </a:buClr>
              <a:buSzPts val="1800"/>
              <a:buFont typeface="Noto Sans Symbols"/>
              <a:buNone/>
            </a:pPr>
            <a:r>
              <a:t/>
            </a:r>
            <a:endParaRPr sz="1800">
              <a:latin typeface="Comic Sans MS"/>
              <a:ea typeface="Comic Sans MS"/>
              <a:cs typeface="Comic Sans MS"/>
              <a:sym typeface="Comic Sans MS"/>
            </a:endParaRPr>
          </a:p>
          <a:p>
            <a:pPr indent="-114300" lvl="0" marL="228600" rtl="0" algn="l">
              <a:lnSpc>
                <a:spcPct val="90000"/>
              </a:lnSpc>
              <a:spcBef>
                <a:spcPts val="1000"/>
              </a:spcBef>
              <a:spcAft>
                <a:spcPts val="0"/>
              </a:spcAft>
              <a:buClr>
                <a:srgbClr val="0000CC"/>
              </a:buClr>
              <a:buSzPts val="1800"/>
              <a:buFont typeface="Noto Sans Symbols"/>
              <a:buNone/>
            </a:pPr>
            <a:r>
              <a:t/>
            </a:r>
            <a:endParaRPr sz="1800">
              <a:latin typeface="Comic Sans MS"/>
              <a:ea typeface="Comic Sans MS"/>
              <a:cs typeface="Comic Sans MS"/>
              <a:sym typeface="Comic Sans MS"/>
            </a:endParaRPr>
          </a:p>
          <a:p>
            <a:pPr indent="-50800" lvl="0" marL="228600" rtl="0" algn="l">
              <a:lnSpc>
                <a:spcPct val="90000"/>
              </a:lnSpc>
              <a:spcBef>
                <a:spcPts val="1000"/>
              </a:spcBef>
              <a:spcAft>
                <a:spcPts val="0"/>
              </a:spcAft>
              <a:buClr>
                <a:srgbClr val="0000CC"/>
              </a:buClr>
              <a:buSzPts val="2800"/>
              <a:buFont typeface="Noto Sans Symbols"/>
              <a:buNone/>
            </a:pPr>
            <a:r>
              <a:t/>
            </a:r>
            <a:endParaRPr sz="2800">
              <a:latin typeface="Comic Sans MS"/>
              <a:ea typeface="Comic Sans MS"/>
              <a:cs typeface="Comic Sans MS"/>
              <a:sym typeface="Comic Sans MS"/>
            </a:endParaRPr>
          </a:p>
          <a:p>
            <a:pPr indent="-76200" lvl="0" marL="228600" rtl="0" algn="l">
              <a:lnSpc>
                <a:spcPct val="90000"/>
              </a:lnSpc>
              <a:spcBef>
                <a:spcPts val="1000"/>
              </a:spcBef>
              <a:spcAft>
                <a:spcPts val="0"/>
              </a:spcAft>
              <a:buClr>
                <a:srgbClr val="0000CC"/>
              </a:buClr>
              <a:buSzPts val="2400"/>
              <a:buFont typeface="Noto Sans Symbols"/>
              <a:buNone/>
            </a:pPr>
            <a:r>
              <a:t/>
            </a:r>
            <a:endParaRPr sz="24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rgbClr val="0000CC"/>
              </a:buClr>
              <a:buSzPts val="2400"/>
              <a:buFont typeface="Noto Sans Symbols"/>
              <a:buChar char="▪"/>
            </a:pPr>
            <a:r>
              <a:rPr lang="en-US" sz="2400">
                <a:latin typeface="Times New Roman"/>
                <a:ea typeface="Times New Roman"/>
                <a:cs typeface="Times New Roman"/>
                <a:sym typeface="Times New Roman"/>
              </a:rPr>
              <a:t>h</a:t>
            </a:r>
            <a:r>
              <a:rPr baseline="-25000" lang="en-US" sz="2400">
                <a:latin typeface="Times New Roman"/>
                <a:ea typeface="Times New Roman"/>
                <a:cs typeface="Times New Roman"/>
                <a:sym typeface="Times New Roman"/>
              </a:rPr>
              <a:t>2</a:t>
            </a:r>
            <a:r>
              <a:rPr lang="en-US" sz="2400">
                <a:latin typeface="Times New Roman"/>
                <a:ea typeface="Times New Roman"/>
                <a:cs typeface="Times New Roman"/>
                <a:sym typeface="Times New Roman"/>
              </a:rPr>
              <a:t>(N) = sum of the (Manhattan) distances of    </a:t>
            </a:r>
            <a:br>
              <a:rPr lang="en-US" sz="2400">
                <a:latin typeface="Times New Roman"/>
                <a:ea typeface="Times New Roman"/>
                <a:cs typeface="Times New Roman"/>
                <a:sym typeface="Times New Roman"/>
              </a:rPr>
            </a:br>
            <a:r>
              <a:rPr lang="en-US" sz="2400">
                <a:latin typeface="Times New Roman"/>
                <a:ea typeface="Times New Roman"/>
                <a:cs typeface="Times New Roman"/>
                <a:sym typeface="Times New Roman"/>
              </a:rPr>
              <a:t>             every tile to its goal position</a:t>
            </a:r>
            <a:br>
              <a:rPr lang="en-US" sz="2400">
                <a:latin typeface="Times New Roman"/>
                <a:ea typeface="Times New Roman"/>
                <a:cs typeface="Times New Roman"/>
                <a:sym typeface="Times New Roman"/>
              </a:rPr>
            </a:br>
            <a:r>
              <a:rPr lang="en-US" sz="2400">
                <a:latin typeface="Times New Roman"/>
                <a:ea typeface="Times New Roman"/>
                <a:cs typeface="Times New Roman"/>
                <a:sym typeface="Times New Roman"/>
              </a:rPr>
              <a:t>          = 2 + 3 + 0 + 1 + 3 + 0 + 3 + 1 = 13</a:t>
            </a:r>
            <a:br>
              <a:rPr lang="en-US" sz="2400">
                <a:latin typeface="Times New Roman"/>
                <a:ea typeface="Times New Roman"/>
                <a:cs typeface="Times New Roman"/>
                <a:sym typeface="Times New Roman"/>
              </a:rPr>
            </a:br>
            <a:r>
              <a:rPr lang="en-US" sz="2400">
                <a:latin typeface="Times New Roman"/>
                <a:ea typeface="Times New Roman"/>
                <a:cs typeface="Times New Roman"/>
                <a:sym typeface="Times New Roman"/>
              </a:rPr>
              <a:t>is</a:t>
            </a:r>
            <a:r>
              <a:rPr lang="en-US" sz="2400">
                <a:solidFill>
                  <a:srgbClr val="0033CC"/>
                </a:solidFill>
                <a:latin typeface="Times New Roman"/>
                <a:ea typeface="Times New Roman"/>
                <a:cs typeface="Times New Roman"/>
                <a:sym typeface="Times New Roman"/>
              </a:rPr>
              <a:t> admissible</a:t>
            </a:r>
            <a:endParaRPr/>
          </a:p>
          <a:p>
            <a:pPr indent="-228600" lvl="0" marL="228600" rtl="0" algn="l">
              <a:lnSpc>
                <a:spcPct val="90000"/>
              </a:lnSpc>
              <a:spcBef>
                <a:spcPts val="1000"/>
              </a:spcBef>
              <a:spcAft>
                <a:spcPts val="0"/>
              </a:spcAft>
              <a:buClr>
                <a:srgbClr val="0000CC"/>
              </a:buClr>
              <a:buSzPts val="2400"/>
              <a:buFont typeface="Noto Sans Symbols"/>
              <a:buChar char="▪"/>
            </a:pPr>
            <a:r>
              <a:rPr lang="en-US" sz="2400">
                <a:latin typeface="Times New Roman"/>
                <a:ea typeface="Times New Roman"/>
                <a:cs typeface="Times New Roman"/>
                <a:sym typeface="Times New Roman"/>
              </a:rPr>
              <a:t>h</a:t>
            </a:r>
            <a:r>
              <a:rPr baseline="-25000" lang="en-US" sz="2400">
                <a:latin typeface="Times New Roman"/>
                <a:ea typeface="Times New Roman"/>
                <a:cs typeface="Times New Roman"/>
                <a:sym typeface="Times New Roman"/>
              </a:rPr>
              <a:t>3</a:t>
            </a:r>
            <a:r>
              <a:rPr lang="en-US" sz="2400">
                <a:latin typeface="Times New Roman"/>
                <a:ea typeface="Times New Roman"/>
                <a:cs typeface="Times New Roman"/>
                <a:sym typeface="Times New Roman"/>
              </a:rPr>
              <a:t>(N) = sum of permutation inversions</a:t>
            </a:r>
            <a:br>
              <a:rPr lang="en-US" sz="2400">
                <a:latin typeface="Times New Roman"/>
                <a:ea typeface="Times New Roman"/>
                <a:cs typeface="Times New Roman"/>
                <a:sym typeface="Times New Roman"/>
              </a:rPr>
            </a:br>
            <a:r>
              <a:rPr lang="en-US" sz="2400">
                <a:latin typeface="Times New Roman"/>
                <a:ea typeface="Times New Roman"/>
                <a:cs typeface="Times New Roman"/>
                <a:sym typeface="Times New Roman"/>
              </a:rPr>
              <a:t>          = 4 + 6 + 3 + 1 + 0 + 2 + 0 + 0 = 16 </a:t>
            </a:r>
            <a:br>
              <a:rPr lang="en-US" sz="2400">
                <a:latin typeface="Times New Roman"/>
                <a:ea typeface="Times New Roman"/>
                <a:cs typeface="Times New Roman"/>
                <a:sym typeface="Times New Roman"/>
              </a:rPr>
            </a:br>
            <a:r>
              <a:rPr lang="en-US" sz="2400">
                <a:latin typeface="Times New Roman"/>
                <a:ea typeface="Times New Roman"/>
                <a:cs typeface="Times New Roman"/>
                <a:sym typeface="Times New Roman"/>
              </a:rPr>
              <a:t>is </a:t>
            </a:r>
            <a:r>
              <a:rPr lang="en-US" sz="2400">
                <a:solidFill>
                  <a:srgbClr val="FF0000"/>
                </a:solidFill>
                <a:latin typeface="Times New Roman"/>
                <a:ea typeface="Times New Roman"/>
                <a:cs typeface="Times New Roman"/>
                <a:sym typeface="Times New Roman"/>
              </a:rPr>
              <a:t>not admissible</a:t>
            </a:r>
            <a:endParaRPr sz="2400">
              <a:solidFill>
                <a:srgbClr val="4D4D4D"/>
              </a:solidFill>
              <a:latin typeface="Times New Roman"/>
              <a:ea typeface="Times New Roman"/>
              <a:cs typeface="Times New Roman"/>
              <a:sym typeface="Times New Roman"/>
            </a:endParaRPr>
          </a:p>
          <a:p>
            <a:pPr indent="-228600" lvl="0" marL="228600" rtl="0" algn="l">
              <a:lnSpc>
                <a:spcPct val="90000"/>
              </a:lnSpc>
              <a:spcBef>
                <a:spcPts val="0"/>
              </a:spcBef>
              <a:spcAft>
                <a:spcPts val="0"/>
              </a:spcAft>
              <a:buClr>
                <a:schemeClr val="dk1"/>
              </a:buClr>
              <a:buSzPts val="2400"/>
              <a:buFont typeface="Calibri"/>
              <a:buNone/>
            </a:pPr>
            <a:r>
              <a:t/>
            </a:r>
            <a:endParaRPr sz="2400">
              <a:latin typeface="Comic Sans MS"/>
              <a:ea typeface="Comic Sans MS"/>
              <a:cs typeface="Comic Sans MS"/>
              <a:sym typeface="Comic Sans MS"/>
            </a:endParaRPr>
          </a:p>
        </p:txBody>
      </p:sp>
      <p:sp>
        <p:nvSpPr>
          <p:cNvPr id="319" name="Google Shape;319;p20"/>
          <p:cNvSpPr txBox="1"/>
          <p:nvPr>
            <p:ph type="title"/>
          </p:nvPr>
        </p:nvSpPr>
        <p:spPr>
          <a:xfrm>
            <a:off x="4558936" y="365126"/>
            <a:ext cx="6794863" cy="67990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4000"/>
              <a:buFont typeface="Times New Roman"/>
              <a:buNone/>
            </a:pPr>
            <a:r>
              <a:rPr b="1" lang="en-US" sz="4000">
                <a:solidFill>
                  <a:schemeClr val="accent2"/>
                </a:solidFill>
                <a:latin typeface="Times New Roman"/>
                <a:ea typeface="Times New Roman"/>
                <a:cs typeface="Times New Roman"/>
                <a:sym typeface="Times New Roman"/>
              </a:rPr>
              <a:t>8-Puzzle Heuristics</a:t>
            </a:r>
            <a:endParaRPr/>
          </a:p>
        </p:txBody>
      </p:sp>
      <p:grpSp>
        <p:nvGrpSpPr>
          <p:cNvPr id="320" name="Google Shape;320;p20"/>
          <p:cNvGrpSpPr/>
          <p:nvPr/>
        </p:nvGrpSpPr>
        <p:grpSpPr>
          <a:xfrm>
            <a:off x="4067408" y="1384665"/>
            <a:ext cx="6905392" cy="1911428"/>
            <a:chOff x="2064" y="1440"/>
            <a:chExt cx="2114" cy="1049"/>
          </a:xfrm>
        </p:grpSpPr>
        <p:grpSp>
          <p:nvGrpSpPr>
            <p:cNvPr id="321" name="Google Shape;321;p20"/>
            <p:cNvGrpSpPr/>
            <p:nvPr/>
          </p:nvGrpSpPr>
          <p:grpSpPr>
            <a:xfrm>
              <a:off x="2064" y="1440"/>
              <a:ext cx="818" cy="1049"/>
              <a:chOff x="816" y="1728"/>
              <a:chExt cx="818" cy="1049"/>
            </a:xfrm>
          </p:grpSpPr>
          <p:grpSp>
            <p:nvGrpSpPr>
              <p:cNvPr id="322" name="Google Shape;322;p20"/>
              <p:cNvGrpSpPr/>
              <p:nvPr/>
            </p:nvGrpSpPr>
            <p:grpSpPr>
              <a:xfrm>
                <a:off x="816" y="1728"/>
                <a:ext cx="818" cy="802"/>
                <a:chOff x="816" y="1728"/>
                <a:chExt cx="818" cy="802"/>
              </a:xfrm>
            </p:grpSpPr>
            <p:sp>
              <p:nvSpPr>
                <p:cNvPr id="323" name="Google Shape;323;p20"/>
                <p:cNvSpPr/>
                <p:nvPr/>
              </p:nvSpPr>
              <p:spPr>
                <a:xfrm>
                  <a:off x="816" y="1728"/>
                  <a:ext cx="818" cy="802"/>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4" name="Google Shape;324;p20"/>
                <p:cNvSpPr/>
                <p:nvPr/>
              </p:nvSpPr>
              <p:spPr>
                <a:xfrm>
                  <a:off x="1361" y="1995"/>
                  <a:ext cx="273" cy="268"/>
                </a:xfrm>
                <a:prstGeom prst="rect">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omic Sans MS"/>
                      <a:ea typeface="Comic Sans MS"/>
                      <a:cs typeface="Comic Sans MS"/>
                      <a:sym typeface="Comic Sans MS"/>
                    </a:rPr>
                    <a:t>1</a:t>
                  </a:r>
                  <a:endParaRPr/>
                </a:p>
              </p:txBody>
            </p:sp>
            <p:sp>
              <p:nvSpPr>
                <p:cNvPr id="325" name="Google Shape;325;p20"/>
                <p:cNvSpPr/>
                <p:nvPr/>
              </p:nvSpPr>
              <p:spPr>
                <a:xfrm>
                  <a:off x="816" y="1995"/>
                  <a:ext cx="273" cy="268"/>
                </a:xfrm>
                <a:prstGeom prst="rect">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omic Sans MS"/>
                      <a:ea typeface="Comic Sans MS"/>
                      <a:cs typeface="Comic Sans MS"/>
                      <a:sym typeface="Comic Sans MS"/>
                    </a:rPr>
                    <a:t>4</a:t>
                  </a:r>
                  <a:endParaRPr/>
                </a:p>
              </p:txBody>
            </p:sp>
            <p:sp>
              <p:nvSpPr>
                <p:cNvPr id="326" name="Google Shape;326;p20"/>
                <p:cNvSpPr/>
                <p:nvPr/>
              </p:nvSpPr>
              <p:spPr>
                <a:xfrm>
                  <a:off x="816" y="2263"/>
                  <a:ext cx="273" cy="267"/>
                </a:xfrm>
                <a:prstGeom prst="rect">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omic Sans MS"/>
                      <a:ea typeface="Comic Sans MS"/>
                      <a:cs typeface="Comic Sans MS"/>
                      <a:sym typeface="Comic Sans MS"/>
                    </a:rPr>
                    <a:t>7</a:t>
                  </a:r>
                  <a:endParaRPr/>
                </a:p>
              </p:txBody>
            </p:sp>
            <p:sp>
              <p:nvSpPr>
                <p:cNvPr id="327" name="Google Shape;327;p20"/>
                <p:cNvSpPr/>
                <p:nvPr/>
              </p:nvSpPr>
              <p:spPr>
                <a:xfrm>
                  <a:off x="816" y="1728"/>
                  <a:ext cx="273" cy="267"/>
                </a:xfrm>
                <a:prstGeom prst="rect">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omic Sans MS"/>
                      <a:ea typeface="Comic Sans MS"/>
                      <a:cs typeface="Comic Sans MS"/>
                      <a:sym typeface="Comic Sans MS"/>
                    </a:rPr>
                    <a:t>5</a:t>
                  </a:r>
                  <a:endParaRPr/>
                </a:p>
              </p:txBody>
            </p:sp>
            <p:sp>
              <p:nvSpPr>
                <p:cNvPr id="328" name="Google Shape;328;p20"/>
                <p:cNvSpPr/>
                <p:nvPr/>
              </p:nvSpPr>
              <p:spPr>
                <a:xfrm>
                  <a:off x="1089" y="1995"/>
                  <a:ext cx="272" cy="268"/>
                </a:xfrm>
                <a:prstGeom prst="rect">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omic Sans MS"/>
                      <a:ea typeface="Comic Sans MS"/>
                      <a:cs typeface="Comic Sans MS"/>
                      <a:sym typeface="Comic Sans MS"/>
                    </a:rPr>
                    <a:t>2</a:t>
                  </a:r>
                  <a:endParaRPr/>
                </a:p>
              </p:txBody>
            </p:sp>
            <p:sp>
              <p:nvSpPr>
                <p:cNvPr id="329" name="Google Shape;329;p20"/>
                <p:cNvSpPr/>
                <p:nvPr/>
              </p:nvSpPr>
              <p:spPr>
                <a:xfrm>
                  <a:off x="1361" y="2263"/>
                  <a:ext cx="273" cy="267"/>
                </a:xfrm>
                <a:prstGeom prst="rect">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omic Sans MS"/>
                      <a:ea typeface="Comic Sans MS"/>
                      <a:cs typeface="Comic Sans MS"/>
                      <a:sym typeface="Comic Sans MS"/>
                    </a:rPr>
                    <a:t>6</a:t>
                  </a:r>
                  <a:endParaRPr/>
                </a:p>
              </p:txBody>
            </p:sp>
            <p:sp>
              <p:nvSpPr>
                <p:cNvPr id="330" name="Google Shape;330;p20"/>
                <p:cNvSpPr/>
                <p:nvPr/>
              </p:nvSpPr>
              <p:spPr>
                <a:xfrm>
                  <a:off x="1089" y="2263"/>
                  <a:ext cx="272" cy="267"/>
                </a:xfrm>
                <a:prstGeom prst="rect">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omic Sans MS"/>
                      <a:ea typeface="Comic Sans MS"/>
                      <a:cs typeface="Comic Sans MS"/>
                      <a:sym typeface="Comic Sans MS"/>
                    </a:rPr>
                    <a:t>3</a:t>
                  </a:r>
                  <a:endParaRPr/>
                </a:p>
              </p:txBody>
            </p:sp>
            <p:sp>
              <p:nvSpPr>
                <p:cNvPr id="331" name="Google Shape;331;p20"/>
                <p:cNvSpPr/>
                <p:nvPr/>
              </p:nvSpPr>
              <p:spPr>
                <a:xfrm>
                  <a:off x="1361" y="1728"/>
                  <a:ext cx="273" cy="267"/>
                </a:xfrm>
                <a:prstGeom prst="rect">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omic Sans MS"/>
                      <a:ea typeface="Comic Sans MS"/>
                      <a:cs typeface="Comic Sans MS"/>
                      <a:sym typeface="Comic Sans MS"/>
                    </a:rPr>
                    <a:t>8</a:t>
                  </a:r>
                  <a:endParaRPr/>
                </a:p>
              </p:txBody>
            </p:sp>
          </p:grpSp>
          <p:sp>
            <p:nvSpPr>
              <p:cNvPr id="332" name="Google Shape;332;p20"/>
              <p:cNvSpPr txBox="1"/>
              <p:nvPr/>
            </p:nvSpPr>
            <p:spPr>
              <a:xfrm>
                <a:off x="816" y="2544"/>
                <a:ext cx="626" cy="23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mic Sans MS"/>
                    <a:ea typeface="Comic Sans MS"/>
                    <a:cs typeface="Comic Sans MS"/>
                    <a:sym typeface="Comic Sans MS"/>
                  </a:rPr>
                  <a:t>STATE(N)</a:t>
                </a:r>
                <a:endParaRPr/>
              </a:p>
            </p:txBody>
          </p:sp>
        </p:grpSp>
        <p:grpSp>
          <p:nvGrpSpPr>
            <p:cNvPr id="333" name="Google Shape;333;p20"/>
            <p:cNvGrpSpPr/>
            <p:nvPr/>
          </p:nvGrpSpPr>
          <p:grpSpPr>
            <a:xfrm>
              <a:off x="3360" y="1440"/>
              <a:ext cx="818" cy="1049"/>
              <a:chOff x="2640" y="1728"/>
              <a:chExt cx="818" cy="1049"/>
            </a:xfrm>
          </p:grpSpPr>
          <p:grpSp>
            <p:nvGrpSpPr>
              <p:cNvPr id="334" name="Google Shape;334;p20"/>
              <p:cNvGrpSpPr/>
              <p:nvPr/>
            </p:nvGrpSpPr>
            <p:grpSpPr>
              <a:xfrm>
                <a:off x="2640" y="1728"/>
                <a:ext cx="818" cy="802"/>
                <a:chOff x="2640" y="1728"/>
                <a:chExt cx="818" cy="802"/>
              </a:xfrm>
            </p:grpSpPr>
            <p:sp>
              <p:nvSpPr>
                <p:cNvPr id="335" name="Google Shape;335;p20"/>
                <p:cNvSpPr/>
                <p:nvPr/>
              </p:nvSpPr>
              <p:spPr>
                <a:xfrm>
                  <a:off x="2640" y="1728"/>
                  <a:ext cx="818" cy="802"/>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6" name="Google Shape;336;p20"/>
                <p:cNvSpPr/>
                <p:nvPr/>
              </p:nvSpPr>
              <p:spPr>
                <a:xfrm>
                  <a:off x="3185" y="1995"/>
                  <a:ext cx="273" cy="268"/>
                </a:xfrm>
                <a:prstGeom prst="rect">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omic Sans MS"/>
                      <a:ea typeface="Comic Sans MS"/>
                      <a:cs typeface="Comic Sans MS"/>
                      <a:sym typeface="Comic Sans MS"/>
                    </a:rPr>
                    <a:t>6</a:t>
                  </a:r>
                  <a:endParaRPr/>
                </a:p>
              </p:txBody>
            </p:sp>
            <p:sp>
              <p:nvSpPr>
                <p:cNvPr id="337" name="Google Shape;337;p20"/>
                <p:cNvSpPr/>
                <p:nvPr/>
              </p:nvSpPr>
              <p:spPr>
                <a:xfrm>
                  <a:off x="2640" y="1995"/>
                  <a:ext cx="273" cy="268"/>
                </a:xfrm>
                <a:prstGeom prst="rect">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omic Sans MS"/>
                      <a:ea typeface="Comic Sans MS"/>
                      <a:cs typeface="Comic Sans MS"/>
                      <a:sym typeface="Comic Sans MS"/>
                    </a:rPr>
                    <a:t>4</a:t>
                  </a:r>
                  <a:endParaRPr/>
                </a:p>
              </p:txBody>
            </p:sp>
            <p:sp>
              <p:nvSpPr>
                <p:cNvPr id="338" name="Google Shape;338;p20"/>
                <p:cNvSpPr/>
                <p:nvPr/>
              </p:nvSpPr>
              <p:spPr>
                <a:xfrm>
                  <a:off x="2640" y="2263"/>
                  <a:ext cx="273" cy="267"/>
                </a:xfrm>
                <a:prstGeom prst="rect">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omic Sans MS"/>
                      <a:ea typeface="Comic Sans MS"/>
                      <a:cs typeface="Comic Sans MS"/>
                      <a:sym typeface="Comic Sans MS"/>
                    </a:rPr>
                    <a:t>7</a:t>
                  </a:r>
                  <a:endParaRPr/>
                </a:p>
              </p:txBody>
            </p:sp>
            <p:sp>
              <p:nvSpPr>
                <p:cNvPr id="339" name="Google Shape;339;p20"/>
                <p:cNvSpPr/>
                <p:nvPr/>
              </p:nvSpPr>
              <p:spPr>
                <a:xfrm>
                  <a:off x="2640" y="1728"/>
                  <a:ext cx="273" cy="267"/>
                </a:xfrm>
                <a:prstGeom prst="rect">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omic Sans MS"/>
                      <a:ea typeface="Comic Sans MS"/>
                      <a:cs typeface="Comic Sans MS"/>
                      <a:sym typeface="Comic Sans MS"/>
                    </a:rPr>
                    <a:t>1</a:t>
                  </a:r>
                  <a:endParaRPr/>
                </a:p>
              </p:txBody>
            </p:sp>
            <p:sp>
              <p:nvSpPr>
                <p:cNvPr id="340" name="Google Shape;340;p20"/>
                <p:cNvSpPr/>
                <p:nvPr/>
              </p:nvSpPr>
              <p:spPr>
                <a:xfrm>
                  <a:off x="2913" y="1995"/>
                  <a:ext cx="272" cy="268"/>
                </a:xfrm>
                <a:prstGeom prst="rect">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omic Sans MS"/>
                      <a:ea typeface="Comic Sans MS"/>
                      <a:cs typeface="Comic Sans MS"/>
                      <a:sym typeface="Comic Sans MS"/>
                    </a:rPr>
                    <a:t>5</a:t>
                  </a:r>
                  <a:endParaRPr/>
                </a:p>
              </p:txBody>
            </p:sp>
            <p:sp>
              <p:nvSpPr>
                <p:cNvPr id="341" name="Google Shape;341;p20"/>
                <p:cNvSpPr/>
                <p:nvPr/>
              </p:nvSpPr>
              <p:spPr>
                <a:xfrm>
                  <a:off x="2913" y="1728"/>
                  <a:ext cx="273" cy="267"/>
                </a:xfrm>
                <a:prstGeom prst="rect">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omic Sans MS"/>
                      <a:ea typeface="Comic Sans MS"/>
                      <a:cs typeface="Comic Sans MS"/>
                      <a:sym typeface="Comic Sans MS"/>
                    </a:rPr>
                    <a:t>2</a:t>
                  </a:r>
                  <a:endParaRPr/>
                </a:p>
              </p:txBody>
            </p:sp>
            <p:sp>
              <p:nvSpPr>
                <p:cNvPr id="342" name="Google Shape;342;p20"/>
                <p:cNvSpPr/>
                <p:nvPr/>
              </p:nvSpPr>
              <p:spPr>
                <a:xfrm>
                  <a:off x="2913" y="2263"/>
                  <a:ext cx="272" cy="267"/>
                </a:xfrm>
                <a:prstGeom prst="rect">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omic Sans MS"/>
                      <a:ea typeface="Comic Sans MS"/>
                      <a:cs typeface="Comic Sans MS"/>
                      <a:sym typeface="Comic Sans MS"/>
                    </a:rPr>
                    <a:t>8</a:t>
                  </a:r>
                  <a:endParaRPr/>
                </a:p>
              </p:txBody>
            </p:sp>
            <p:sp>
              <p:nvSpPr>
                <p:cNvPr id="343" name="Google Shape;343;p20"/>
                <p:cNvSpPr/>
                <p:nvPr/>
              </p:nvSpPr>
              <p:spPr>
                <a:xfrm>
                  <a:off x="3185" y="1728"/>
                  <a:ext cx="273" cy="267"/>
                </a:xfrm>
                <a:prstGeom prst="rect">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omic Sans MS"/>
                      <a:ea typeface="Comic Sans MS"/>
                      <a:cs typeface="Comic Sans MS"/>
                      <a:sym typeface="Comic Sans MS"/>
                    </a:rPr>
                    <a:t>3</a:t>
                  </a:r>
                  <a:endParaRPr/>
                </a:p>
              </p:txBody>
            </p:sp>
          </p:grpSp>
          <p:sp>
            <p:nvSpPr>
              <p:cNvPr id="344" name="Google Shape;344;p20"/>
              <p:cNvSpPr txBox="1"/>
              <p:nvPr/>
            </p:nvSpPr>
            <p:spPr>
              <a:xfrm>
                <a:off x="2640" y="2544"/>
                <a:ext cx="609" cy="23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mic Sans MS"/>
                    <a:ea typeface="Comic Sans MS"/>
                    <a:cs typeface="Comic Sans MS"/>
                    <a:sym typeface="Comic Sans MS"/>
                  </a:rPr>
                  <a:t>Goal state</a:t>
                </a:r>
                <a:endParaRPr/>
              </a:p>
            </p:txBody>
          </p:sp>
        </p:grpSp>
      </p:grpSp>
      <p:sp>
        <p:nvSpPr>
          <p:cNvPr id="345" name="Google Shape;345;p20"/>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200">
                <a:solidFill>
                  <a:srgbClr val="8DA9DB"/>
                </a:solidFill>
                <a:latin typeface="Times New Roman"/>
                <a:ea typeface="Times New Roman"/>
                <a:cs typeface="Times New Roman"/>
                <a:sym typeface="Times New Roman"/>
              </a:rPr>
              <a:t>5.1 Introduction</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5.2 Hill Climbing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5.3 Best-first Search (Greedy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5.4 A* Search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5.5 O* Search: (AND–OR) Graph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5.6 Memory Bounded Heuristic Search</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5.6.1 Iterative Deepening A*</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5.6.2 Recursive BFS</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5.6.3 Simplified Memory Bounded A* (SMA*)</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5.7  Simulated Annealing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5.8  Local Beam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5.9 Branch and Bound Search</a:t>
            </a:r>
            <a:endParaRPr/>
          </a:p>
          <a:p>
            <a:pPr indent="0" lvl="0" marL="0" marR="0" rtl="0" algn="l">
              <a:spcBef>
                <a:spcPts val="0"/>
              </a:spcBef>
              <a:spcAft>
                <a:spcPts val="0"/>
              </a:spcAft>
              <a:buNone/>
            </a:pPr>
            <a:r>
              <a:t/>
            </a:r>
            <a:endParaRPr sz="2200">
              <a:solidFill>
                <a:schemeClr val="lt1"/>
              </a:solidFill>
              <a:latin typeface="Times New Roman"/>
              <a:ea typeface="Times New Roman"/>
              <a:cs typeface="Times New Roman"/>
              <a:sym typeface="Times New Roman"/>
            </a:endParaRPr>
          </a:p>
        </p:txBody>
      </p:sp>
      <p:sp>
        <p:nvSpPr>
          <p:cNvPr id="346" name="Google Shape;346;p20"/>
          <p:cNvSpPr txBox="1"/>
          <p:nvPr>
            <p:ph idx="11" type="ftr"/>
          </p:nvPr>
        </p:nvSpPr>
        <p:spPr>
          <a:xfrm>
            <a:off x="4959164" y="6492875"/>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21"/>
          <p:cNvSpPr txBox="1"/>
          <p:nvPr>
            <p:ph idx="1" type="body"/>
          </p:nvPr>
        </p:nvSpPr>
        <p:spPr>
          <a:xfrm>
            <a:off x="3265714" y="1143000"/>
            <a:ext cx="7910286" cy="5410200"/>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rgbClr val="0000CC"/>
              </a:buClr>
              <a:buSzPts val="2400"/>
              <a:buFont typeface="Noto Sans Symbols"/>
              <a:buNone/>
            </a:pPr>
            <a:r>
              <a:t/>
            </a:r>
            <a:endParaRPr sz="2400">
              <a:latin typeface="Comic Sans MS"/>
              <a:ea typeface="Comic Sans MS"/>
              <a:cs typeface="Comic Sans MS"/>
              <a:sym typeface="Comic Sans MS"/>
            </a:endParaRPr>
          </a:p>
          <a:p>
            <a:pPr indent="-114300" lvl="0" marL="228600" rtl="0" algn="l">
              <a:lnSpc>
                <a:spcPct val="90000"/>
              </a:lnSpc>
              <a:spcBef>
                <a:spcPts val="1000"/>
              </a:spcBef>
              <a:spcAft>
                <a:spcPts val="0"/>
              </a:spcAft>
              <a:buClr>
                <a:srgbClr val="0000CC"/>
              </a:buClr>
              <a:buSzPts val="1800"/>
              <a:buFont typeface="Noto Sans Symbols"/>
              <a:buNone/>
            </a:pPr>
            <a:r>
              <a:t/>
            </a:r>
            <a:endParaRPr sz="1800">
              <a:latin typeface="Comic Sans MS"/>
              <a:ea typeface="Comic Sans MS"/>
              <a:cs typeface="Comic Sans MS"/>
              <a:sym typeface="Comic Sans MS"/>
            </a:endParaRPr>
          </a:p>
          <a:p>
            <a:pPr indent="-114300" lvl="0" marL="228600" rtl="0" algn="l">
              <a:lnSpc>
                <a:spcPct val="90000"/>
              </a:lnSpc>
              <a:spcBef>
                <a:spcPts val="1000"/>
              </a:spcBef>
              <a:spcAft>
                <a:spcPts val="0"/>
              </a:spcAft>
              <a:buClr>
                <a:srgbClr val="0000CC"/>
              </a:buClr>
              <a:buSzPts val="1800"/>
              <a:buFont typeface="Noto Sans Symbols"/>
              <a:buNone/>
            </a:pPr>
            <a:r>
              <a:t/>
            </a:r>
            <a:endParaRPr sz="1800">
              <a:latin typeface="Comic Sans MS"/>
              <a:ea typeface="Comic Sans MS"/>
              <a:cs typeface="Comic Sans MS"/>
              <a:sym typeface="Comic Sans MS"/>
            </a:endParaRPr>
          </a:p>
          <a:p>
            <a:pPr indent="-114300" lvl="0" marL="228600" rtl="0" algn="l">
              <a:lnSpc>
                <a:spcPct val="90000"/>
              </a:lnSpc>
              <a:spcBef>
                <a:spcPts val="1000"/>
              </a:spcBef>
              <a:spcAft>
                <a:spcPts val="0"/>
              </a:spcAft>
              <a:buClr>
                <a:srgbClr val="0000CC"/>
              </a:buClr>
              <a:buSzPts val="1800"/>
              <a:buFont typeface="Noto Sans Symbols"/>
              <a:buNone/>
            </a:pPr>
            <a:r>
              <a:t/>
            </a:r>
            <a:endParaRPr sz="1800">
              <a:latin typeface="Comic Sans MS"/>
              <a:ea typeface="Comic Sans MS"/>
              <a:cs typeface="Comic Sans MS"/>
              <a:sym typeface="Comic Sans MS"/>
            </a:endParaRPr>
          </a:p>
          <a:p>
            <a:pPr indent="-114300" lvl="0" marL="228600" rtl="0" algn="l">
              <a:lnSpc>
                <a:spcPct val="90000"/>
              </a:lnSpc>
              <a:spcBef>
                <a:spcPts val="1000"/>
              </a:spcBef>
              <a:spcAft>
                <a:spcPts val="0"/>
              </a:spcAft>
              <a:buClr>
                <a:srgbClr val="0000CC"/>
              </a:buClr>
              <a:buSzPts val="1800"/>
              <a:buFont typeface="Noto Sans Symbols"/>
              <a:buNone/>
            </a:pPr>
            <a:r>
              <a:t/>
            </a:r>
            <a:endParaRPr sz="1800">
              <a:latin typeface="Comic Sans MS"/>
              <a:ea typeface="Comic Sans MS"/>
              <a:cs typeface="Comic Sans MS"/>
              <a:sym typeface="Comic Sans MS"/>
            </a:endParaRPr>
          </a:p>
          <a:p>
            <a:pPr indent="-50800" lvl="0" marL="228600" rtl="0" algn="l">
              <a:lnSpc>
                <a:spcPct val="90000"/>
              </a:lnSpc>
              <a:spcBef>
                <a:spcPts val="1000"/>
              </a:spcBef>
              <a:spcAft>
                <a:spcPts val="0"/>
              </a:spcAft>
              <a:buClr>
                <a:srgbClr val="0000CC"/>
              </a:buClr>
              <a:buSzPts val="2800"/>
              <a:buFont typeface="Noto Sans Symbols"/>
              <a:buNone/>
            </a:pPr>
            <a:r>
              <a:t/>
            </a:r>
            <a:endParaRPr sz="2800">
              <a:latin typeface="Comic Sans MS"/>
              <a:ea typeface="Comic Sans MS"/>
              <a:cs typeface="Comic Sans MS"/>
              <a:sym typeface="Comic Sans MS"/>
            </a:endParaRPr>
          </a:p>
          <a:p>
            <a:pPr indent="-228600" lvl="0" marL="228600" rtl="0" algn="l">
              <a:lnSpc>
                <a:spcPct val="90000"/>
              </a:lnSpc>
              <a:spcBef>
                <a:spcPts val="1000"/>
              </a:spcBef>
              <a:spcAft>
                <a:spcPts val="0"/>
              </a:spcAft>
              <a:buClr>
                <a:srgbClr val="0000CC"/>
              </a:buClr>
              <a:buSzPts val="2400"/>
              <a:buFont typeface="Noto Sans Symbols"/>
              <a:buChar char="▪"/>
            </a:pPr>
            <a:r>
              <a:rPr lang="en-US" sz="2400">
                <a:latin typeface="Times New Roman"/>
                <a:ea typeface="Times New Roman"/>
                <a:cs typeface="Times New Roman"/>
                <a:sym typeface="Times New Roman"/>
              </a:rPr>
              <a:t>h</a:t>
            </a:r>
            <a:r>
              <a:rPr baseline="-25000" lang="en-US" sz="2400">
                <a:latin typeface="Times New Roman"/>
                <a:ea typeface="Times New Roman"/>
                <a:cs typeface="Times New Roman"/>
                <a:sym typeface="Times New Roman"/>
              </a:rPr>
              <a:t>1</a:t>
            </a:r>
            <a:r>
              <a:rPr lang="en-US" sz="2400">
                <a:latin typeface="Times New Roman"/>
                <a:ea typeface="Times New Roman"/>
                <a:cs typeface="Times New Roman"/>
                <a:sym typeface="Times New Roman"/>
              </a:rPr>
              <a:t>(N)  = number of misplaced tiles = 6</a:t>
            </a:r>
            <a:br>
              <a:rPr lang="en-US" sz="2400">
                <a:latin typeface="Times New Roman"/>
                <a:ea typeface="Times New Roman"/>
                <a:cs typeface="Times New Roman"/>
                <a:sym typeface="Times New Roman"/>
              </a:rPr>
            </a:br>
            <a:r>
              <a:rPr lang="en-US" sz="2400">
                <a:latin typeface="Times New Roman"/>
                <a:ea typeface="Times New Roman"/>
                <a:cs typeface="Times New Roman"/>
                <a:sym typeface="Times New Roman"/>
              </a:rPr>
              <a:t>is </a:t>
            </a:r>
            <a:r>
              <a:rPr lang="en-US" sz="2400">
                <a:solidFill>
                  <a:srgbClr val="0000FF"/>
                </a:solidFill>
                <a:latin typeface="Times New Roman"/>
                <a:ea typeface="Times New Roman"/>
                <a:cs typeface="Times New Roman"/>
                <a:sym typeface="Times New Roman"/>
              </a:rPr>
              <a:t>admissible</a:t>
            </a:r>
            <a:endParaRPr/>
          </a:p>
          <a:p>
            <a:pPr indent="-228600" lvl="0" marL="228600" rtl="0" algn="l">
              <a:lnSpc>
                <a:spcPct val="90000"/>
              </a:lnSpc>
              <a:spcBef>
                <a:spcPts val="1000"/>
              </a:spcBef>
              <a:spcAft>
                <a:spcPts val="0"/>
              </a:spcAft>
              <a:buClr>
                <a:srgbClr val="0000CC"/>
              </a:buClr>
              <a:buSzPts val="2400"/>
              <a:buFont typeface="Noto Sans Symbols"/>
              <a:buChar char="▪"/>
            </a:pPr>
            <a:r>
              <a:rPr lang="en-US" sz="2400">
                <a:latin typeface="Times New Roman"/>
                <a:ea typeface="Times New Roman"/>
                <a:cs typeface="Times New Roman"/>
                <a:sym typeface="Times New Roman"/>
              </a:rPr>
              <a:t>h</a:t>
            </a:r>
            <a:r>
              <a:rPr baseline="-25000" lang="en-US" sz="2400">
                <a:latin typeface="Times New Roman"/>
                <a:ea typeface="Times New Roman"/>
                <a:cs typeface="Times New Roman"/>
                <a:sym typeface="Times New Roman"/>
              </a:rPr>
              <a:t>2</a:t>
            </a:r>
            <a:r>
              <a:rPr lang="en-US" sz="2400">
                <a:latin typeface="Times New Roman"/>
                <a:ea typeface="Times New Roman"/>
                <a:cs typeface="Times New Roman"/>
                <a:sym typeface="Times New Roman"/>
              </a:rPr>
              <a:t>(N) = sum of the (Manhattan) distances of    </a:t>
            </a:r>
            <a:br>
              <a:rPr lang="en-US" sz="2400">
                <a:latin typeface="Times New Roman"/>
                <a:ea typeface="Times New Roman"/>
                <a:cs typeface="Times New Roman"/>
                <a:sym typeface="Times New Roman"/>
              </a:rPr>
            </a:br>
            <a:r>
              <a:rPr lang="en-US" sz="2400">
                <a:latin typeface="Times New Roman"/>
                <a:ea typeface="Times New Roman"/>
                <a:cs typeface="Times New Roman"/>
                <a:sym typeface="Times New Roman"/>
              </a:rPr>
              <a:t>             every tile to its goal position</a:t>
            </a:r>
            <a:br>
              <a:rPr lang="en-US" sz="2400">
                <a:latin typeface="Times New Roman"/>
                <a:ea typeface="Times New Roman"/>
                <a:cs typeface="Times New Roman"/>
                <a:sym typeface="Times New Roman"/>
              </a:rPr>
            </a:br>
            <a:r>
              <a:rPr lang="en-US" sz="2400">
                <a:latin typeface="Times New Roman"/>
                <a:ea typeface="Times New Roman"/>
                <a:cs typeface="Times New Roman"/>
                <a:sym typeface="Times New Roman"/>
              </a:rPr>
              <a:t>          = 2 + 3 + 0 + 1 + 3 + 0 + 3 + 1 = 13</a:t>
            </a:r>
            <a:br>
              <a:rPr lang="en-US" sz="2400">
                <a:latin typeface="Times New Roman"/>
                <a:ea typeface="Times New Roman"/>
                <a:cs typeface="Times New Roman"/>
                <a:sym typeface="Times New Roman"/>
              </a:rPr>
            </a:br>
            <a:r>
              <a:rPr lang="en-US" sz="2400">
                <a:latin typeface="Times New Roman"/>
                <a:ea typeface="Times New Roman"/>
                <a:cs typeface="Times New Roman"/>
                <a:sym typeface="Times New Roman"/>
              </a:rPr>
              <a:t>is </a:t>
            </a:r>
            <a:r>
              <a:rPr lang="en-US" sz="2400">
                <a:solidFill>
                  <a:srgbClr val="FF0000"/>
                </a:solidFill>
                <a:latin typeface="Times New Roman"/>
                <a:ea typeface="Times New Roman"/>
                <a:cs typeface="Times New Roman"/>
                <a:sym typeface="Times New Roman"/>
              </a:rPr>
              <a:t>???</a:t>
            </a:r>
            <a:endParaRPr/>
          </a:p>
          <a:p>
            <a:pPr indent="-228600" lvl="0" marL="228600" rtl="0" algn="l">
              <a:lnSpc>
                <a:spcPct val="90000"/>
              </a:lnSpc>
              <a:spcBef>
                <a:spcPts val="1000"/>
              </a:spcBef>
              <a:spcAft>
                <a:spcPts val="0"/>
              </a:spcAft>
              <a:buClr>
                <a:srgbClr val="0000CC"/>
              </a:buClr>
              <a:buSzPts val="2400"/>
              <a:buFont typeface="Noto Sans Symbols"/>
              <a:buChar char="▪"/>
            </a:pPr>
            <a:r>
              <a:rPr lang="en-US" sz="2400">
                <a:latin typeface="Comic Sans MS"/>
                <a:ea typeface="Comic Sans MS"/>
                <a:cs typeface="Comic Sans MS"/>
                <a:sym typeface="Comic Sans MS"/>
              </a:rPr>
              <a:t>h</a:t>
            </a:r>
            <a:r>
              <a:rPr baseline="-25000" lang="en-US" sz="2400">
                <a:latin typeface="Comic Sans MS"/>
                <a:ea typeface="Comic Sans MS"/>
                <a:cs typeface="Comic Sans MS"/>
                <a:sym typeface="Comic Sans MS"/>
              </a:rPr>
              <a:t>3</a:t>
            </a:r>
            <a:r>
              <a:rPr lang="en-US" sz="2400">
                <a:latin typeface="Comic Sans MS"/>
                <a:ea typeface="Comic Sans MS"/>
                <a:cs typeface="Comic Sans MS"/>
                <a:sym typeface="Comic Sans MS"/>
              </a:rPr>
              <a:t>(N) = sum of permutation inversions</a:t>
            </a:r>
            <a:br>
              <a:rPr lang="en-US" sz="2400">
                <a:latin typeface="Comic Sans MS"/>
                <a:ea typeface="Comic Sans MS"/>
                <a:cs typeface="Comic Sans MS"/>
                <a:sym typeface="Comic Sans MS"/>
              </a:rPr>
            </a:br>
            <a:r>
              <a:rPr lang="en-US" sz="2400">
                <a:latin typeface="Comic Sans MS"/>
                <a:ea typeface="Comic Sans MS"/>
                <a:cs typeface="Comic Sans MS"/>
                <a:sym typeface="Comic Sans MS"/>
              </a:rPr>
              <a:t>          = 4 + 6 + 3 + 1 + 0 + 2 + 0 + 0 = 16 </a:t>
            </a:r>
            <a:br>
              <a:rPr lang="en-US" sz="2400">
                <a:latin typeface="Comic Sans MS"/>
                <a:ea typeface="Comic Sans MS"/>
                <a:cs typeface="Comic Sans MS"/>
                <a:sym typeface="Comic Sans MS"/>
              </a:rPr>
            </a:br>
            <a:r>
              <a:rPr lang="en-US" sz="2400">
                <a:latin typeface="Comic Sans MS"/>
                <a:ea typeface="Comic Sans MS"/>
                <a:cs typeface="Comic Sans MS"/>
                <a:sym typeface="Comic Sans MS"/>
              </a:rPr>
              <a:t>is </a:t>
            </a:r>
            <a:r>
              <a:rPr lang="en-US" sz="2400">
                <a:solidFill>
                  <a:srgbClr val="FF0000"/>
                </a:solidFill>
                <a:latin typeface="Comic Sans MS"/>
                <a:ea typeface="Comic Sans MS"/>
                <a:cs typeface="Comic Sans MS"/>
                <a:sym typeface="Comic Sans MS"/>
              </a:rPr>
              <a:t>not admissible</a:t>
            </a:r>
            <a:r>
              <a:rPr lang="en-US" sz="2400">
                <a:latin typeface="Comic Sans MS"/>
                <a:ea typeface="Comic Sans MS"/>
                <a:cs typeface="Comic Sans MS"/>
                <a:sym typeface="Comic Sans MS"/>
              </a:rPr>
              <a:t> </a:t>
            </a:r>
            <a:endParaRPr sz="2400">
              <a:solidFill>
                <a:srgbClr val="4D4D4D"/>
              </a:solidFill>
              <a:latin typeface="Comic Sans MS"/>
              <a:ea typeface="Comic Sans MS"/>
              <a:cs typeface="Comic Sans MS"/>
              <a:sym typeface="Comic Sans MS"/>
            </a:endParaRPr>
          </a:p>
          <a:p>
            <a:pPr indent="-228600" lvl="0" marL="228600" rtl="0" algn="l">
              <a:lnSpc>
                <a:spcPct val="90000"/>
              </a:lnSpc>
              <a:spcBef>
                <a:spcPts val="0"/>
              </a:spcBef>
              <a:spcAft>
                <a:spcPts val="0"/>
              </a:spcAft>
              <a:buClr>
                <a:schemeClr val="dk1"/>
              </a:buClr>
              <a:buSzPts val="2400"/>
              <a:buFont typeface="Calibri"/>
              <a:buNone/>
            </a:pPr>
            <a:r>
              <a:t/>
            </a:r>
            <a:endParaRPr sz="2400">
              <a:latin typeface="Comic Sans MS"/>
              <a:ea typeface="Comic Sans MS"/>
              <a:cs typeface="Comic Sans MS"/>
              <a:sym typeface="Comic Sans MS"/>
            </a:endParaRPr>
          </a:p>
        </p:txBody>
      </p:sp>
      <p:sp>
        <p:nvSpPr>
          <p:cNvPr id="353" name="Google Shape;353;p21"/>
          <p:cNvSpPr txBox="1"/>
          <p:nvPr>
            <p:ph type="title"/>
          </p:nvPr>
        </p:nvSpPr>
        <p:spPr>
          <a:xfrm>
            <a:off x="3252650" y="365126"/>
            <a:ext cx="8101149" cy="78440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4000"/>
              <a:buFont typeface="Times New Roman"/>
              <a:buNone/>
            </a:pPr>
            <a:r>
              <a:rPr b="1" lang="en-US" sz="4000">
                <a:solidFill>
                  <a:schemeClr val="accent2"/>
                </a:solidFill>
                <a:latin typeface="Times New Roman"/>
                <a:ea typeface="Times New Roman"/>
                <a:cs typeface="Times New Roman"/>
                <a:sym typeface="Times New Roman"/>
              </a:rPr>
              <a:t>8-Puzzle Heuristics</a:t>
            </a:r>
            <a:endParaRPr/>
          </a:p>
        </p:txBody>
      </p:sp>
      <p:grpSp>
        <p:nvGrpSpPr>
          <p:cNvPr id="354" name="Google Shape;354;p21"/>
          <p:cNvGrpSpPr/>
          <p:nvPr/>
        </p:nvGrpSpPr>
        <p:grpSpPr>
          <a:xfrm>
            <a:off x="3742660" y="1371602"/>
            <a:ext cx="7176977" cy="1665288"/>
            <a:chOff x="2064" y="1440"/>
            <a:chExt cx="2114" cy="1049"/>
          </a:xfrm>
        </p:grpSpPr>
        <p:grpSp>
          <p:nvGrpSpPr>
            <p:cNvPr id="355" name="Google Shape;355;p21"/>
            <p:cNvGrpSpPr/>
            <p:nvPr/>
          </p:nvGrpSpPr>
          <p:grpSpPr>
            <a:xfrm>
              <a:off x="2064" y="1440"/>
              <a:ext cx="818" cy="1049"/>
              <a:chOff x="816" y="1728"/>
              <a:chExt cx="818" cy="1049"/>
            </a:xfrm>
          </p:grpSpPr>
          <p:grpSp>
            <p:nvGrpSpPr>
              <p:cNvPr id="356" name="Google Shape;356;p21"/>
              <p:cNvGrpSpPr/>
              <p:nvPr/>
            </p:nvGrpSpPr>
            <p:grpSpPr>
              <a:xfrm>
                <a:off x="816" y="1728"/>
                <a:ext cx="818" cy="802"/>
                <a:chOff x="816" y="1728"/>
                <a:chExt cx="818" cy="802"/>
              </a:xfrm>
            </p:grpSpPr>
            <p:sp>
              <p:nvSpPr>
                <p:cNvPr id="357" name="Google Shape;357;p21"/>
                <p:cNvSpPr/>
                <p:nvPr/>
              </p:nvSpPr>
              <p:spPr>
                <a:xfrm>
                  <a:off x="816" y="1728"/>
                  <a:ext cx="818" cy="802"/>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8" name="Google Shape;358;p21"/>
                <p:cNvSpPr/>
                <p:nvPr/>
              </p:nvSpPr>
              <p:spPr>
                <a:xfrm>
                  <a:off x="1361" y="1995"/>
                  <a:ext cx="273" cy="268"/>
                </a:xfrm>
                <a:prstGeom prst="rect">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omic Sans MS"/>
                      <a:ea typeface="Comic Sans MS"/>
                      <a:cs typeface="Comic Sans MS"/>
                      <a:sym typeface="Comic Sans MS"/>
                    </a:rPr>
                    <a:t>1</a:t>
                  </a:r>
                  <a:endParaRPr/>
                </a:p>
              </p:txBody>
            </p:sp>
            <p:sp>
              <p:nvSpPr>
                <p:cNvPr id="359" name="Google Shape;359;p21"/>
                <p:cNvSpPr/>
                <p:nvPr/>
              </p:nvSpPr>
              <p:spPr>
                <a:xfrm>
                  <a:off x="816" y="1995"/>
                  <a:ext cx="273" cy="268"/>
                </a:xfrm>
                <a:prstGeom prst="rect">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omic Sans MS"/>
                      <a:ea typeface="Comic Sans MS"/>
                      <a:cs typeface="Comic Sans MS"/>
                      <a:sym typeface="Comic Sans MS"/>
                    </a:rPr>
                    <a:t>4</a:t>
                  </a:r>
                  <a:endParaRPr/>
                </a:p>
              </p:txBody>
            </p:sp>
            <p:sp>
              <p:nvSpPr>
                <p:cNvPr id="360" name="Google Shape;360;p21"/>
                <p:cNvSpPr/>
                <p:nvPr/>
              </p:nvSpPr>
              <p:spPr>
                <a:xfrm>
                  <a:off x="816" y="2263"/>
                  <a:ext cx="273" cy="267"/>
                </a:xfrm>
                <a:prstGeom prst="rect">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omic Sans MS"/>
                      <a:ea typeface="Comic Sans MS"/>
                      <a:cs typeface="Comic Sans MS"/>
                      <a:sym typeface="Comic Sans MS"/>
                    </a:rPr>
                    <a:t>7</a:t>
                  </a:r>
                  <a:endParaRPr/>
                </a:p>
              </p:txBody>
            </p:sp>
            <p:sp>
              <p:nvSpPr>
                <p:cNvPr id="361" name="Google Shape;361;p21"/>
                <p:cNvSpPr/>
                <p:nvPr/>
              </p:nvSpPr>
              <p:spPr>
                <a:xfrm>
                  <a:off x="816" y="1728"/>
                  <a:ext cx="273" cy="267"/>
                </a:xfrm>
                <a:prstGeom prst="rect">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omic Sans MS"/>
                      <a:ea typeface="Comic Sans MS"/>
                      <a:cs typeface="Comic Sans MS"/>
                      <a:sym typeface="Comic Sans MS"/>
                    </a:rPr>
                    <a:t>5</a:t>
                  </a:r>
                  <a:endParaRPr/>
                </a:p>
              </p:txBody>
            </p:sp>
            <p:sp>
              <p:nvSpPr>
                <p:cNvPr id="362" name="Google Shape;362;p21"/>
                <p:cNvSpPr/>
                <p:nvPr/>
              </p:nvSpPr>
              <p:spPr>
                <a:xfrm>
                  <a:off x="1089" y="1995"/>
                  <a:ext cx="272" cy="268"/>
                </a:xfrm>
                <a:prstGeom prst="rect">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omic Sans MS"/>
                      <a:ea typeface="Comic Sans MS"/>
                      <a:cs typeface="Comic Sans MS"/>
                      <a:sym typeface="Comic Sans MS"/>
                    </a:rPr>
                    <a:t>2</a:t>
                  </a:r>
                  <a:endParaRPr/>
                </a:p>
              </p:txBody>
            </p:sp>
            <p:sp>
              <p:nvSpPr>
                <p:cNvPr id="363" name="Google Shape;363;p21"/>
                <p:cNvSpPr/>
                <p:nvPr/>
              </p:nvSpPr>
              <p:spPr>
                <a:xfrm>
                  <a:off x="1361" y="2263"/>
                  <a:ext cx="273" cy="267"/>
                </a:xfrm>
                <a:prstGeom prst="rect">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omic Sans MS"/>
                      <a:ea typeface="Comic Sans MS"/>
                      <a:cs typeface="Comic Sans MS"/>
                      <a:sym typeface="Comic Sans MS"/>
                    </a:rPr>
                    <a:t>6</a:t>
                  </a:r>
                  <a:endParaRPr/>
                </a:p>
              </p:txBody>
            </p:sp>
            <p:sp>
              <p:nvSpPr>
                <p:cNvPr id="364" name="Google Shape;364;p21"/>
                <p:cNvSpPr/>
                <p:nvPr/>
              </p:nvSpPr>
              <p:spPr>
                <a:xfrm>
                  <a:off x="1089" y="2263"/>
                  <a:ext cx="272" cy="267"/>
                </a:xfrm>
                <a:prstGeom prst="rect">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omic Sans MS"/>
                      <a:ea typeface="Comic Sans MS"/>
                      <a:cs typeface="Comic Sans MS"/>
                      <a:sym typeface="Comic Sans MS"/>
                    </a:rPr>
                    <a:t>3</a:t>
                  </a:r>
                  <a:endParaRPr/>
                </a:p>
              </p:txBody>
            </p:sp>
            <p:sp>
              <p:nvSpPr>
                <p:cNvPr id="365" name="Google Shape;365;p21"/>
                <p:cNvSpPr/>
                <p:nvPr/>
              </p:nvSpPr>
              <p:spPr>
                <a:xfrm>
                  <a:off x="1361" y="1728"/>
                  <a:ext cx="273" cy="267"/>
                </a:xfrm>
                <a:prstGeom prst="rect">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omic Sans MS"/>
                      <a:ea typeface="Comic Sans MS"/>
                      <a:cs typeface="Comic Sans MS"/>
                      <a:sym typeface="Comic Sans MS"/>
                    </a:rPr>
                    <a:t>8</a:t>
                  </a:r>
                  <a:endParaRPr/>
                </a:p>
              </p:txBody>
            </p:sp>
          </p:grpSp>
          <p:sp>
            <p:nvSpPr>
              <p:cNvPr id="366" name="Google Shape;366;p21"/>
              <p:cNvSpPr txBox="1"/>
              <p:nvPr/>
            </p:nvSpPr>
            <p:spPr>
              <a:xfrm>
                <a:off x="816" y="2544"/>
                <a:ext cx="626" cy="23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mic Sans MS"/>
                    <a:ea typeface="Comic Sans MS"/>
                    <a:cs typeface="Comic Sans MS"/>
                    <a:sym typeface="Comic Sans MS"/>
                  </a:rPr>
                  <a:t>STATE(N)</a:t>
                </a:r>
                <a:endParaRPr/>
              </a:p>
            </p:txBody>
          </p:sp>
        </p:grpSp>
        <p:grpSp>
          <p:nvGrpSpPr>
            <p:cNvPr id="367" name="Google Shape;367;p21"/>
            <p:cNvGrpSpPr/>
            <p:nvPr/>
          </p:nvGrpSpPr>
          <p:grpSpPr>
            <a:xfrm>
              <a:off x="3360" y="1440"/>
              <a:ext cx="818" cy="1049"/>
              <a:chOff x="2640" y="1728"/>
              <a:chExt cx="818" cy="1049"/>
            </a:xfrm>
          </p:grpSpPr>
          <p:grpSp>
            <p:nvGrpSpPr>
              <p:cNvPr id="368" name="Google Shape;368;p21"/>
              <p:cNvGrpSpPr/>
              <p:nvPr/>
            </p:nvGrpSpPr>
            <p:grpSpPr>
              <a:xfrm>
                <a:off x="2640" y="1728"/>
                <a:ext cx="818" cy="802"/>
                <a:chOff x="2640" y="1728"/>
                <a:chExt cx="818" cy="802"/>
              </a:xfrm>
            </p:grpSpPr>
            <p:sp>
              <p:nvSpPr>
                <p:cNvPr id="369" name="Google Shape;369;p21"/>
                <p:cNvSpPr/>
                <p:nvPr/>
              </p:nvSpPr>
              <p:spPr>
                <a:xfrm>
                  <a:off x="2640" y="1728"/>
                  <a:ext cx="818" cy="802"/>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0" name="Google Shape;370;p21"/>
                <p:cNvSpPr/>
                <p:nvPr/>
              </p:nvSpPr>
              <p:spPr>
                <a:xfrm>
                  <a:off x="3185" y="1995"/>
                  <a:ext cx="273" cy="268"/>
                </a:xfrm>
                <a:prstGeom prst="rect">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omic Sans MS"/>
                      <a:ea typeface="Comic Sans MS"/>
                      <a:cs typeface="Comic Sans MS"/>
                      <a:sym typeface="Comic Sans MS"/>
                    </a:rPr>
                    <a:t>6</a:t>
                  </a:r>
                  <a:endParaRPr/>
                </a:p>
              </p:txBody>
            </p:sp>
            <p:sp>
              <p:nvSpPr>
                <p:cNvPr id="371" name="Google Shape;371;p21"/>
                <p:cNvSpPr/>
                <p:nvPr/>
              </p:nvSpPr>
              <p:spPr>
                <a:xfrm>
                  <a:off x="2640" y="1995"/>
                  <a:ext cx="273" cy="268"/>
                </a:xfrm>
                <a:prstGeom prst="rect">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omic Sans MS"/>
                      <a:ea typeface="Comic Sans MS"/>
                      <a:cs typeface="Comic Sans MS"/>
                      <a:sym typeface="Comic Sans MS"/>
                    </a:rPr>
                    <a:t>4</a:t>
                  </a:r>
                  <a:endParaRPr/>
                </a:p>
              </p:txBody>
            </p:sp>
            <p:sp>
              <p:nvSpPr>
                <p:cNvPr id="372" name="Google Shape;372;p21"/>
                <p:cNvSpPr/>
                <p:nvPr/>
              </p:nvSpPr>
              <p:spPr>
                <a:xfrm>
                  <a:off x="2640" y="2263"/>
                  <a:ext cx="273" cy="267"/>
                </a:xfrm>
                <a:prstGeom prst="rect">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omic Sans MS"/>
                      <a:ea typeface="Comic Sans MS"/>
                      <a:cs typeface="Comic Sans MS"/>
                      <a:sym typeface="Comic Sans MS"/>
                    </a:rPr>
                    <a:t>7</a:t>
                  </a:r>
                  <a:endParaRPr/>
                </a:p>
              </p:txBody>
            </p:sp>
            <p:sp>
              <p:nvSpPr>
                <p:cNvPr id="373" name="Google Shape;373;p21"/>
                <p:cNvSpPr/>
                <p:nvPr/>
              </p:nvSpPr>
              <p:spPr>
                <a:xfrm>
                  <a:off x="2640" y="1728"/>
                  <a:ext cx="273" cy="267"/>
                </a:xfrm>
                <a:prstGeom prst="rect">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omic Sans MS"/>
                      <a:ea typeface="Comic Sans MS"/>
                      <a:cs typeface="Comic Sans MS"/>
                      <a:sym typeface="Comic Sans MS"/>
                    </a:rPr>
                    <a:t>1</a:t>
                  </a:r>
                  <a:endParaRPr/>
                </a:p>
              </p:txBody>
            </p:sp>
            <p:sp>
              <p:nvSpPr>
                <p:cNvPr id="374" name="Google Shape;374;p21"/>
                <p:cNvSpPr/>
                <p:nvPr/>
              </p:nvSpPr>
              <p:spPr>
                <a:xfrm>
                  <a:off x="2913" y="1995"/>
                  <a:ext cx="272" cy="268"/>
                </a:xfrm>
                <a:prstGeom prst="rect">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omic Sans MS"/>
                      <a:ea typeface="Comic Sans MS"/>
                      <a:cs typeface="Comic Sans MS"/>
                      <a:sym typeface="Comic Sans MS"/>
                    </a:rPr>
                    <a:t>5</a:t>
                  </a:r>
                  <a:endParaRPr/>
                </a:p>
              </p:txBody>
            </p:sp>
            <p:sp>
              <p:nvSpPr>
                <p:cNvPr id="375" name="Google Shape;375;p21"/>
                <p:cNvSpPr/>
                <p:nvPr/>
              </p:nvSpPr>
              <p:spPr>
                <a:xfrm>
                  <a:off x="2913" y="1728"/>
                  <a:ext cx="273" cy="267"/>
                </a:xfrm>
                <a:prstGeom prst="rect">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omic Sans MS"/>
                      <a:ea typeface="Comic Sans MS"/>
                      <a:cs typeface="Comic Sans MS"/>
                      <a:sym typeface="Comic Sans MS"/>
                    </a:rPr>
                    <a:t>2</a:t>
                  </a:r>
                  <a:endParaRPr/>
                </a:p>
              </p:txBody>
            </p:sp>
            <p:sp>
              <p:nvSpPr>
                <p:cNvPr id="376" name="Google Shape;376;p21"/>
                <p:cNvSpPr/>
                <p:nvPr/>
              </p:nvSpPr>
              <p:spPr>
                <a:xfrm>
                  <a:off x="2913" y="2263"/>
                  <a:ext cx="272" cy="267"/>
                </a:xfrm>
                <a:prstGeom prst="rect">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omic Sans MS"/>
                      <a:ea typeface="Comic Sans MS"/>
                      <a:cs typeface="Comic Sans MS"/>
                      <a:sym typeface="Comic Sans MS"/>
                    </a:rPr>
                    <a:t>8</a:t>
                  </a:r>
                  <a:endParaRPr/>
                </a:p>
              </p:txBody>
            </p:sp>
            <p:sp>
              <p:nvSpPr>
                <p:cNvPr id="377" name="Google Shape;377;p21"/>
                <p:cNvSpPr/>
                <p:nvPr/>
              </p:nvSpPr>
              <p:spPr>
                <a:xfrm>
                  <a:off x="3185" y="1728"/>
                  <a:ext cx="273" cy="267"/>
                </a:xfrm>
                <a:prstGeom prst="rect">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omic Sans MS"/>
                      <a:ea typeface="Comic Sans MS"/>
                      <a:cs typeface="Comic Sans MS"/>
                      <a:sym typeface="Comic Sans MS"/>
                    </a:rPr>
                    <a:t>3</a:t>
                  </a:r>
                  <a:endParaRPr/>
                </a:p>
              </p:txBody>
            </p:sp>
          </p:grpSp>
          <p:sp>
            <p:nvSpPr>
              <p:cNvPr id="378" name="Google Shape;378;p21"/>
              <p:cNvSpPr txBox="1"/>
              <p:nvPr/>
            </p:nvSpPr>
            <p:spPr>
              <a:xfrm>
                <a:off x="2640" y="2544"/>
                <a:ext cx="609" cy="23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mic Sans MS"/>
                    <a:ea typeface="Comic Sans MS"/>
                    <a:cs typeface="Comic Sans MS"/>
                    <a:sym typeface="Comic Sans MS"/>
                  </a:rPr>
                  <a:t>Goal state</a:t>
                </a:r>
                <a:endParaRPr/>
              </a:p>
            </p:txBody>
          </p:sp>
        </p:grpSp>
      </p:grpSp>
      <p:sp>
        <p:nvSpPr>
          <p:cNvPr id="379" name="Google Shape;379;p21"/>
          <p:cNvSpPr/>
          <p:nvPr/>
        </p:nvSpPr>
        <p:spPr>
          <a:xfrm>
            <a:off x="1625600" y="5334000"/>
            <a:ext cx="8432800" cy="1066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0" name="Google Shape;380;p21"/>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200">
                <a:solidFill>
                  <a:srgbClr val="8DA9DB"/>
                </a:solidFill>
                <a:latin typeface="Times New Roman"/>
                <a:ea typeface="Times New Roman"/>
                <a:cs typeface="Times New Roman"/>
                <a:sym typeface="Times New Roman"/>
              </a:rPr>
              <a:t>5.1 Introduction</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5.2 Hill Climbing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5.3 Best-first Search (Greedy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5.4 A* Search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5.5 O* Search: (AND–OR) Graph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5.6 Memory Bounded Heuristic Search</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5.6.1 Iterative Deepening A*</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5.6.2 Recursive BFS</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5.6.3 Simplified Memory Bounded A* (SMA*)</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5.7  Simulated Annealing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5.8  Local Beam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5.9 Branch and Bound Search</a:t>
            </a:r>
            <a:endParaRPr/>
          </a:p>
          <a:p>
            <a:pPr indent="0" lvl="0" marL="0" marR="0" rtl="0" algn="l">
              <a:spcBef>
                <a:spcPts val="0"/>
              </a:spcBef>
              <a:spcAft>
                <a:spcPts val="0"/>
              </a:spcAft>
              <a:buNone/>
            </a:pPr>
            <a:r>
              <a:t/>
            </a:r>
            <a:endParaRPr sz="2200">
              <a:solidFill>
                <a:schemeClr val="lt1"/>
              </a:solidFill>
              <a:latin typeface="Times New Roman"/>
              <a:ea typeface="Times New Roman"/>
              <a:cs typeface="Times New Roman"/>
              <a:sym typeface="Times New Roman"/>
            </a:endParaRPr>
          </a:p>
        </p:txBody>
      </p:sp>
      <p:sp>
        <p:nvSpPr>
          <p:cNvPr id="381" name="Google Shape;381;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22"/>
          <p:cNvSpPr txBox="1"/>
          <p:nvPr>
            <p:ph idx="1" type="body"/>
          </p:nvPr>
        </p:nvSpPr>
        <p:spPr>
          <a:xfrm>
            <a:off x="3762102" y="1143000"/>
            <a:ext cx="7413897" cy="5410200"/>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rgbClr val="0000CC"/>
              </a:buClr>
              <a:buSzPts val="2400"/>
              <a:buFont typeface="Noto Sans Symbols"/>
              <a:buNone/>
            </a:pPr>
            <a:r>
              <a:t/>
            </a:r>
            <a:endParaRPr sz="2400">
              <a:latin typeface="Comic Sans MS"/>
              <a:ea typeface="Comic Sans MS"/>
              <a:cs typeface="Comic Sans MS"/>
              <a:sym typeface="Comic Sans MS"/>
            </a:endParaRPr>
          </a:p>
          <a:p>
            <a:pPr indent="-114300" lvl="0" marL="228600" rtl="0" algn="l">
              <a:lnSpc>
                <a:spcPct val="90000"/>
              </a:lnSpc>
              <a:spcBef>
                <a:spcPts val="1000"/>
              </a:spcBef>
              <a:spcAft>
                <a:spcPts val="0"/>
              </a:spcAft>
              <a:buClr>
                <a:srgbClr val="0000CC"/>
              </a:buClr>
              <a:buSzPts val="1800"/>
              <a:buFont typeface="Noto Sans Symbols"/>
              <a:buNone/>
            </a:pPr>
            <a:r>
              <a:t/>
            </a:r>
            <a:endParaRPr sz="1800">
              <a:latin typeface="Comic Sans MS"/>
              <a:ea typeface="Comic Sans MS"/>
              <a:cs typeface="Comic Sans MS"/>
              <a:sym typeface="Comic Sans MS"/>
            </a:endParaRPr>
          </a:p>
          <a:p>
            <a:pPr indent="-114300" lvl="0" marL="228600" rtl="0" algn="l">
              <a:lnSpc>
                <a:spcPct val="90000"/>
              </a:lnSpc>
              <a:spcBef>
                <a:spcPts val="1000"/>
              </a:spcBef>
              <a:spcAft>
                <a:spcPts val="0"/>
              </a:spcAft>
              <a:buClr>
                <a:srgbClr val="0000CC"/>
              </a:buClr>
              <a:buSzPts val="1800"/>
              <a:buFont typeface="Noto Sans Symbols"/>
              <a:buNone/>
            </a:pPr>
            <a:r>
              <a:t/>
            </a:r>
            <a:endParaRPr sz="1800">
              <a:latin typeface="Comic Sans MS"/>
              <a:ea typeface="Comic Sans MS"/>
              <a:cs typeface="Comic Sans MS"/>
              <a:sym typeface="Comic Sans MS"/>
            </a:endParaRPr>
          </a:p>
          <a:p>
            <a:pPr indent="-114300" lvl="0" marL="228600" rtl="0" algn="l">
              <a:lnSpc>
                <a:spcPct val="90000"/>
              </a:lnSpc>
              <a:spcBef>
                <a:spcPts val="1000"/>
              </a:spcBef>
              <a:spcAft>
                <a:spcPts val="0"/>
              </a:spcAft>
              <a:buClr>
                <a:srgbClr val="0000CC"/>
              </a:buClr>
              <a:buSzPts val="1800"/>
              <a:buFont typeface="Noto Sans Symbols"/>
              <a:buNone/>
            </a:pPr>
            <a:r>
              <a:t/>
            </a:r>
            <a:endParaRPr sz="1800">
              <a:latin typeface="Comic Sans MS"/>
              <a:ea typeface="Comic Sans MS"/>
              <a:cs typeface="Comic Sans MS"/>
              <a:sym typeface="Comic Sans MS"/>
            </a:endParaRPr>
          </a:p>
          <a:p>
            <a:pPr indent="-114300" lvl="0" marL="228600" rtl="0" algn="l">
              <a:lnSpc>
                <a:spcPct val="90000"/>
              </a:lnSpc>
              <a:spcBef>
                <a:spcPts val="1000"/>
              </a:spcBef>
              <a:spcAft>
                <a:spcPts val="0"/>
              </a:spcAft>
              <a:buClr>
                <a:srgbClr val="0000CC"/>
              </a:buClr>
              <a:buSzPts val="1800"/>
              <a:buFont typeface="Noto Sans Symbols"/>
              <a:buNone/>
            </a:pPr>
            <a:r>
              <a:t/>
            </a:r>
            <a:endParaRPr sz="1800">
              <a:latin typeface="Comic Sans MS"/>
              <a:ea typeface="Comic Sans MS"/>
              <a:cs typeface="Comic Sans MS"/>
              <a:sym typeface="Comic Sans MS"/>
            </a:endParaRPr>
          </a:p>
          <a:p>
            <a:pPr indent="-50800" lvl="0" marL="228600" rtl="0" algn="l">
              <a:lnSpc>
                <a:spcPct val="90000"/>
              </a:lnSpc>
              <a:spcBef>
                <a:spcPts val="1000"/>
              </a:spcBef>
              <a:spcAft>
                <a:spcPts val="0"/>
              </a:spcAft>
              <a:buClr>
                <a:srgbClr val="0000CC"/>
              </a:buClr>
              <a:buSzPts val="2800"/>
              <a:buFont typeface="Noto Sans Symbols"/>
              <a:buNone/>
            </a:pPr>
            <a:r>
              <a:t/>
            </a:r>
            <a:endParaRPr sz="28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rgbClr val="0000CC"/>
              </a:buClr>
              <a:buSzPts val="2400"/>
              <a:buFont typeface="Noto Sans Symbols"/>
              <a:buChar char="▪"/>
            </a:pPr>
            <a:r>
              <a:rPr lang="en-US" sz="2400">
                <a:solidFill>
                  <a:srgbClr val="4D4D4D"/>
                </a:solidFill>
                <a:latin typeface="Times New Roman"/>
                <a:ea typeface="Times New Roman"/>
                <a:cs typeface="Times New Roman"/>
                <a:sym typeface="Times New Roman"/>
              </a:rPr>
              <a:t>h</a:t>
            </a:r>
            <a:r>
              <a:rPr baseline="-25000" lang="en-US" sz="2400">
                <a:solidFill>
                  <a:srgbClr val="4D4D4D"/>
                </a:solidFill>
                <a:latin typeface="Times New Roman"/>
                <a:ea typeface="Times New Roman"/>
                <a:cs typeface="Times New Roman"/>
                <a:sym typeface="Times New Roman"/>
              </a:rPr>
              <a:t>1</a:t>
            </a:r>
            <a:r>
              <a:rPr lang="en-US" sz="2400">
                <a:solidFill>
                  <a:srgbClr val="4D4D4D"/>
                </a:solidFill>
                <a:latin typeface="Times New Roman"/>
                <a:ea typeface="Times New Roman"/>
                <a:cs typeface="Times New Roman"/>
                <a:sym typeface="Times New Roman"/>
              </a:rPr>
              <a:t>(N)  = number of misplaced tiles = 6</a:t>
            </a:r>
            <a:br>
              <a:rPr lang="en-US" sz="2400">
                <a:solidFill>
                  <a:srgbClr val="4D4D4D"/>
                </a:solidFill>
                <a:latin typeface="Times New Roman"/>
                <a:ea typeface="Times New Roman"/>
                <a:cs typeface="Times New Roman"/>
                <a:sym typeface="Times New Roman"/>
              </a:rPr>
            </a:br>
            <a:r>
              <a:rPr lang="en-US" sz="2400">
                <a:solidFill>
                  <a:srgbClr val="4D4D4D"/>
                </a:solidFill>
                <a:latin typeface="Times New Roman"/>
                <a:ea typeface="Times New Roman"/>
                <a:cs typeface="Times New Roman"/>
                <a:sym typeface="Times New Roman"/>
              </a:rPr>
              <a:t>is admissible</a:t>
            </a:r>
            <a:endParaRPr/>
          </a:p>
          <a:p>
            <a:pPr indent="-228600" lvl="0" marL="228600" rtl="0" algn="l">
              <a:lnSpc>
                <a:spcPct val="90000"/>
              </a:lnSpc>
              <a:spcBef>
                <a:spcPts val="1000"/>
              </a:spcBef>
              <a:spcAft>
                <a:spcPts val="0"/>
              </a:spcAft>
              <a:buClr>
                <a:srgbClr val="0000CC"/>
              </a:buClr>
              <a:buSzPts val="2400"/>
              <a:buFont typeface="Noto Sans Symbols"/>
              <a:buChar char="▪"/>
            </a:pPr>
            <a:r>
              <a:rPr lang="en-US" sz="2400">
                <a:latin typeface="Times New Roman"/>
                <a:ea typeface="Times New Roman"/>
                <a:cs typeface="Times New Roman"/>
                <a:sym typeface="Times New Roman"/>
              </a:rPr>
              <a:t>h</a:t>
            </a:r>
            <a:r>
              <a:rPr baseline="-25000" lang="en-US" sz="2400">
                <a:latin typeface="Times New Roman"/>
                <a:ea typeface="Times New Roman"/>
                <a:cs typeface="Times New Roman"/>
                <a:sym typeface="Times New Roman"/>
              </a:rPr>
              <a:t>2</a:t>
            </a:r>
            <a:r>
              <a:rPr lang="en-US" sz="2400">
                <a:latin typeface="Times New Roman"/>
                <a:ea typeface="Times New Roman"/>
                <a:cs typeface="Times New Roman"/>
                <a:sym typeface="Times New Roman"/>
              </a:rPr>
              <a:t>(N) = sum of the (Manhattan) distances of    </a:t>
            </a:r>
            <a:br>
              <a:rPr lang="en-US" sz="2400">
                <a:latin typeface="Times New Roman"/>
                <a:ea typeface="Times New Roman"/>
                <a:cs typeface="Times New Roman"/>
                <a:sym typeface="Times New Roman"/>
              </a:rPr>
            </a:br>
            <a:r>
              <a:rPr lang="en-US" sz="2400">
                <a:latin typeface="Times New Roman"/>
                <a:ea typeface="Times New Roman"/>
                <a:cs typeface="Times New Roman"/>
                <a:sym typeface="Times New Roman"/>
              </a:rPr>
              <a:t>             every tile to its goal position</a:t>
            </a:r>
            <a:br>
              <a:rPr lang="en-US" sz="2400">
                <a:latin typeface="Times New Roman"/>
                <a:ea typeface="Times New Roman"/>
                <a:cs typeface="Times New Roman"/>
                <a:sym typeface="Times New Roman"/>
              </a:rPr>
            </a:br>
            <a:r>
              <a:rPr lang="en-US" sz="2400">
                <a:latin typeface="Times New Roman"/>
                <a:ea typeface="Times New Roman"/>
                <a:cs typeface="Times New Roman"/>
                <a:sym typeface="Times New Roman"/>
              </a:rPr>
              <a:t>          = 2 + 3 + 0 + 1 + 3 + 0 + 3 + 1 = 13</a:t>
            </a:r>
            <a:br>
              <a:rPr lang="en-US" sz="2400">
                <a:latin typeface="Times New Roman"/>
                <a:ea typeface="Times New Roman"/>
                <a:cs typeface="Times New Roman"/>
                <a:sym typeface="Times New Roman"/>
              </a:rPr>
            </a:br>
            <a:r>
              <a:rPr lang="en-US" sz="2400">
                <a:latin typeface="Times New Roman"/>
                <a:ea typeface="Times New Roman"/>
                <a:cs typeface="Times New Roman"/>
                <a:sym typeface="Times New Roman"/>
              </a:rPr>
              <a:t>is </a:t>
            </a:r>
            <a:r>
              <a:rPr lang="en-US" sz="2400">
                <a:solidFill>
                  <a:srgbClr val="0000FF"/>
                </a:solidFill>
                <a:latin typeface="Times New Roman"/>
                <a:ea typeface="Times New Roman"/>
                <a:cs typeface="Times New Roman"/>
                <a:sym typeface="Times New Roman"/>
              </a:rPr>
              <a:t>admissible</a:t>
            </a:r>
            <a:endParaRPr/>
          </a:p>
          <a:p>
            <a:pPr indent="-228600" lvl="0" marL="228600" rtl="0" algn="l">
              <a:lnSpc>
                <a:spcPct val="90000"/>
              </a:lnSpc>
              <a:spcBef>
                <a:spcPts val="1000"/>
              </a:spcBef>
              <a:spcAft>
                <a:spcPts val="0"/>
              </a:spcAft>
              <a:buClr>
                <a:srgbClr val="0000CC"/>
              </a:buClr>
              <a:buSzPts val="2400"/>
              <a:buFont typeface="Noto Sans Symbols"/>
              <a:buChar char="▪"/>
            </a:pPr>
            <a:r>
              <a:rPr lang="en-US" sz="2400">
                <a:latin typeface="Times New Roman"/>
                <a:ea typeface="Times New Roman"/>
                <a:cs typeface="Times New Roman"/>
                <a:sym typeface="Times New Roman"/>
              </a:rPr>
              <a:t>h</a:t>
            </a:r>
            <a:r>
              <a:rPr baseline="-25000" lang="en-US" sz="2400">
                <a:latin typeface="Times New Roman"/>
                <a:ea typeface="Times New Roman"/>
                <a:cs typeface="Times New Roman"/>
                <a:sym typeface="Times New Roman"/>
              </a:rPr>
              <a:t>3</a:t>
            </a:r>
            <a:r>
              <a:rPr lang="en-US" sz="2400">
                <a:latin typeface="Times New Roman"/>
                <a:ea typeface="Times New Roman"/>
                <a:cs typeface="Times New Roman"/>
                <a:sym typeface="Times New Roman"/>
              </a:rPr>
              <a:t>(N) = sum of permutation inversions</a:t>
            </a:r>
            <a:br>
              <a:rPr lang="en-US" sz="2400">
                <a:latin typeface="Times New Roman"/>
                <a:ea typeface="Times New Roman"/>
                <a:cs typeface="Times New Roman"/>
                <a:sym typeface="Times New Roman"/>
              </a:rPr>
            </a:br>
            <a:r>
              <a:rPr lang="en-US" sz="2400">
                <a:latin typeface="Times New Roman"/>
                <a:ea typeface="Times New Roman"/>
                <a:cs typeface="Times New Roman"/>
                <a:sym typeface="Times New Roman"/>
              </a:rPr>
              <a:t>          = 4 </a:t>
            </a:r>
            <a:r>
              <a:rPr lang="en-US" sz="2400">
                <a:latin typeface="Comic Sans MS"/>
                <a:ea typeface="Comic Sans MS"/>
                <a:cs typeface="Comic Sans MS"/>
                <a:sym typeface="Comic Sans MS"/>
              </a:rPr>
              <a:t>+ 6 + 3 + 1 + 0 + 2 + 0 + 0 = 16 </a:t>
            </a:r>
            <a:br>
              <a:rPr lang="en-US" sz="2400">
                <a:latin typeface="Comic Sans MS"/>
                <a:ea typeface="Comic Sans MS"/>
                <a:cs typeface="Comic Sans MS"/>
                <a:sym typeface="Comic Sans MS"/>
              </a:rPr>
            </a:br>
            <a:r>
              <a:rPr lang="en-US" sz="2400">
                <a:latin typeface="Comic Sans MS"/>
                <a:ea typeface="Comic Sans MS"/>
                <a:cs typeface="Comic Sans MS"/>
                <a:sym typeface="Comic Sans MS"/>
              </a:rPr>
              <a:t>is </a:t>
            </a:r>
            <a:r>
              <a:rPr lang="en-US" sz="2400">
                <a:solidFill>
                  <a:srgbClr val="FF0000"/>
                </a:solidFill>
                <a:latin typeface="Comic Sans MS"/>
                <a:ea typeface="Comic Sans MS"/>
                <a:cs typeface="Comic Sans MS"/>
                <a:sym typeface="Comic Sans MS"/>
              </a:rPr>
              <a:t>???</a:t>
            </a:r>
            <a:r>
              <a:rPr lang="en-US" sz="2400">
                <a:latin typeface="Comic Sans MS"/>
                <a:ea typeface="Comic Sans MS"/>
                <a:cs typeface="Comic Sans MS"/>
                <a:sym typeface="Comic Sans MS"/>
              </a:rPr>
              <a:t> </a:t>
            </a:r>
            <a:endParaRPr sz="2400">
              <a:solidFill>
                <a:srgbClr val="4D4D4D"/>
              </a:solidFill>
              <a:latin typeface="Comic Sans MS"/>
              <a:ea typeface="Comic Sans MS"/>
              <a:cs typeface="Comic Sans MS"/>
              <a:sym typeface="Comic Sans MS"/>
            </a:endParaRPr>
          </a:p>
          <a:p>
            <a:pPr indent="-228600" lvl="0" marL="228600" rtl="0" algn="l">
              <a:lnSpc>
                <a:spcPct val="90000"/>
              </a:lnSpc>
              <a:spcBef>
                <a:spcPts val="0"/>
              </a:spcBef>
              <a:spcAft>
                <a:spcPts val="0"/>
              </a:spcAft>
              <a:buClr>
                <a:schemeClr val="dk1"/>
              </a:buClr>
              <a:buSzPts val="2400"/>
              <a:buFont typeface="Calibri"/>
              <a:buNone/>
            </a:pPr>
            <a:r>
              <a:t/>
            </a:r>
            <a:endParaRPr sz="2400">
              <a:latin typeface="Comic Sans MS"/>
              <a:ea typeface="Comic Sans MS"/>
              <a:cs typeface="Comic Sans MS"/>
              <a:sym typeface="Comic Sans MS"/>
            </a:endParaRPr>
          </a:p>
        </p:txBody>
      </p:sp>
      <p:sp>
        <p:nvSpPr>
          <p:cNvPr id="388" name="Google Shape;388;p22"/>
          <p:cNvSpPr txBox="1"/>
          <p:nvPr>
            <p:ph type="title"/>
          </p:nvPr>
        </p:nvSpPr>
        <p:spPr>
          <a:xfrm>
            <a:off x="3657600" y="365125"/>
            <a:ext cx="7696200" cy="94116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4000"/>
              <a:buFont typeface="Times New Roman"/>
              <a:buNone/>
            </a:pPr>
            <a:r>
              <a:rPr b="1" lang="en-US" sz="4000">
                <a:solidFill>
                  <a:schemeClr val="accent2"/>
                </a:solidFill>
                <a:latin typeface="Times New Roman"/>
                <a:ea typeface="Times New Roman"/>
                <a:cs typeface="Times New Roman"/>
                <a:sym typeface="Times New Roman"/>
              </a:rPr>
              <a:t>8-Puzzle Heuristics</a:t>
            </a:r>
            <a:endParaRPr/>
          </a:p>
        </p:txBody>
      </p:sp>
      <p:grpSp>
        <p:nvGrpSpPr>
          <p:cNvPr id="389" name="Google Shape;389;p22"/>
          <p:cNvGrpSpPr/>
          <p:nvPr/>
        </p:nvGrpSpPr>
        <p:grpSpPr>
          <a:xfrm>
            <a:off x="3759199" y="1371602"/>
            <a:ext cx="6788299" cy="1648045"/>
            <a:chOff x="2064" y="1440"/>
            <a:chExt cx="2114" cy="1049"/>
          </a:xfrm>
        </p:grpSpPr>
        <p:grpSp>
          <p:nvGrpSpPr>
            <p:cNvPr id="390" name="Google Shape;390;p22"/>
            <p:cNvGrpSpPr/>
            <p:nvPr/>
          </p:nvGrpSpPr>
          <p:grpSpPr>
            <a:xfrm>
              <a:off x="2064" y="1440"/>
              <a:ext cx="818" cy="1049"/>
              <a:chOff x="816" y="1728"/>
              <a:chExt cx="818" cy="1049"/>
            </a:xfrm>
          </p:grpSpPr>
          <p:grpSp>
            <p:nvGrpSpPr>
              <p:cNvPr id="391" name="Google Shape;391;p22"/>
              <p:cNvGrpSpPr/>
              <p:nvPr/>
            </p:nvGrpSpPr>
            <p:grpSpPr>
              <a:xfrm>
                <a:off x="816" y="1728"/>
                <a:ext cx="818" cy="802"/>
                <a:chOff x="816" y="1728"/>
                <a:chExt cx="818" cy="802"/>
              </a:xfrm>
            </p:grpSpPr>
            <p:sp>
              <p:nvSpPr>
                <p:cNvPr id="392" name="Google Shape;392;p22"/>
                <p:cNvSpPr/>
                <p:nvPr/>
              </p:nvSpPr>
              <p:spPr>
                <a:xfrm>
                  <a:off x="816" y="1728"/>
                  <a:ext cx="818" cy="802"/>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3" name="Google Shape;393;p22"/>
                <p:cNvSpPr/>
                <p:nvPr/>
              </p:nvSpPr>
              <p:spPr>
                <a:xfrm>
                  <a:off x="1361" y="1995"/>
                  <a:ext cx="273" cy="268"/>
                </a:xfrm>
                <a:prstGeom prst="rect">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omic Sans MS"/>
                      <a:ea typeface="Comic Sans MS"/>
                      <a:cs typeface="Comic Sans MS"/>
                      <a:sym typeface="Comic Sans MS"/>
                    </a:rPr>
                    <a:t>1</a:t>
                  </a:r>
                  <a:endParaRPr/>
                </a:p>
              </p:txBody>
            </p:sp>
            <p:sp>
              <p:nvSpPr>
                <p:cNvPr id="394" name="Google Shape;394;p22"/>
                <p:cNvSpPr/>
                <p:nvPr/>
              </p:nvSpPr>
              <p:spPr>
                <a:xfrm>
                  <a:off x="816" y="1995"/>
                  <a:ext cx="273" cy="268"/>
                </a:xfrm>
                <a:prstGeom prst="rect">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omic Sans MS"/>
                      <a:ea typeface="Comic Sans MS"/>
                      <a:cs typeface="Comic Sans MS"/>
                      <a:sym typeface="Comic Sans MS"/>
                    </a:rPr>
                    <a:t>4</a:t>
                  </a:r>
                  <a:endParaRPr/>
                </a:p>
              </p:txBody>
            </p:sp>
            <p:sp>
              <p:nvSpPr>
                <p:cNvPr id="395" name="Google Shape;395;p22"/>
                <p:cNvSpPr/>
                <p:nvPr/>
              </p:nvSpPr>
              <p:spPr>
                <a:xfrm>
                  <a:off x="816" y="2263"/>
                  <a:ext cx="273" cy="267"/>
                </a:xfrm>
                <a:prstGeom prst="rect">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omic Sans MS"/>
                      <a:ea typeface="Comic Sans MS"/>
                      <a:cs typeface="Comic Sans MS"/>
                      <a:sym typeface="Comic Sans MS"/>
                    </a:rPr>
                    <a:t>7</a:t>
                  </a:r>
                  <a:endParaRPr/>
                </a:p>
              </p:txBody>
            </p:sp>
            <p:sp>
              <p:nvSpPr>
                <p:cNvPr id="396" name="Google Shape;396;p22"/>
                <p:cNvSpPr/>
                <p:nvPr/>
              </p:nvSpPr>
              <p:spPr>
                <a:xfrm>
                  <a:off x="816" y="1728"/>
                  <a:ext cx="273" cy="267"/>
                </a:xfrm>
                <a:prstGeom prst="rect">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omic Sans MS"/>
                      <a:ea typeface="Comic Sans MS"/>
                      <a:cs typeface="Comic Sans MS"/>
                      <a:sym typeface="Comic Sans MS"/>
                    </a:rPr>
                    <a:t>5</a:t>
                  </a:r>
                  <a:endParaRPr/>
                </a:p>
              </p:txBody>
            </p:sp>
            <p:sp>
              <p:nvSpPr>
                <p:cNvPr id="397" name="Google Shape;397;p22"/>
                <p:cNvSpPr/>
                <p:nvPr/>
              </p:nvSpPr>
              <p:spPr>
                <a:xfrm>
                  <a:off x="1089" y="1995"/>
                  <a:ext cx="272" cy="268"/>
                </a:xfrm>
                <a:prstGeom prst="rect">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omic Sans MS"/>
                      <a:ea typeface="Comic Sans MS"/>
                      <a:cs typeface="Comic Sans MS"/>
                      <a:sym typeface="Comic Sans MS"/>
                    </a:rPr>
                    <a:t>2</a:t>
                  </a:r>
                  <a:endParaRPr/>
                </a:p>
              </p:txBody>
            </p:sp>
            <p:sp>
              <p:nvSpPr>
                <p:cNvPr id="398" name="Google Shape;398;p22"/>
                <p:cNvSpPr/>
                <p:nvPr/>
              </p:nvSpPr>
              <p:spPr>
                <a:xfrm>
                  <a:off x="1361" y="2263"/>
                  <a:ext cx="273" cy="267"/>
                </a:xfrm>
                <a:prstGeom prst="rect">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omic Sans MS"/>
                      <a:ea typeface="Comic Sans MS"/>
                      <a:cs typeface="Comic Sans MS"/>
                      <a:sym typeface="Comic Sans MS"/>
                    </a:rPr>
                    <a:t>6</a:t>
                  </a:r>
                  <a:endParaRPr/>
                </a:p>
              </p:txBody>
            </p:sp>
            <p:sp>
              <p:nvSpPr>
                <p:cNvPr id="399" name="Google Shape;399;p22"/>
                <p:cNvSpPr/>
                <p:nvPr/>
              </p:nvSpPr>
              <p:spPr>
                <a:xfrm>
                  <a:off x="1089" y="2263"/>
                  <a:ext cx="272" cy="267"/>
                </a:xfrm>
                <a:prstGeom prst="rect">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omic Sans MS"/>
                      <a:ea typeface="Comic Sans MS"/>
                      <a:cs typeface="Comic Sans MS"/>
                      <a:sym typeface="Comic Sans MS"/>
                    </a:rPr>
                    <a:t>3</a:t>
                  </a:r>
                  <a:endParaRPr/>
                </a:p>
              </p:txBody>
            </p:sp>
            <p:sp>
              <p:nvSpPr>
                <p:cNvPr id="400" name="Google Shape;400;p22"/>
                <p:cNvSpPr/>
                <p:nvPr/>
              </p:nvSpPr>
              <p:spPr>
                <a:xfrm>
                  <a:off x="1361" y="1728"/>
                  <a:ext cx="273" cy="267"/>
                </a:xfrm>
                <a:prstGeom prst="rect">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omic Sans MS"/>
                      <a:ea typeface="Comic Sans MS"/>
                      <a:cs typeface="Comic Sans MS"/>
                      <a:sym typeface="Comic Sans MS"/>
                    </a:rPr>
                    <a:t>8</a:t>
                  </a:r>
                  <a:endParaRPr/>
                </a:p>
              </p:txBody>
            </p:sp>
          </p:grpSp>
          <p:sp>
            <p:nvSpPr>
              <p:cNvPr id="401" name="Google Shape;401;p22"/>
              <p:cNvSpPr txBox="1"/>
              <p:nvPr/>
            </p:nvSpPr>
            <p:spPr>
              <a:xfrm>
                <a:off x="816" y="2544"/>
                <a:ext cx="626" cy="23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mic Sans MS"/>
                    <a:ea typeface="Comic Sans MS"/>
                    <a:cs typeface="Comic Sans MS"/>
                    <a:sym typeface="Comic Sans MS"/>
                  </a:rPr>
                  <a:t>STATE(N)</a:t>
                </a:r>
                <a:endParaRPr/>
              </a:p>
            </p:txBody>
          </p:sp>
        </p:grpSp>
        <p:grpSp>
          <p:nvGrpSpPr>
            <p:cNvPr id="402" name="Google Shape;402;p22"/>
            <p:cNvGrpSpPr/>
            <p:nvPr/>
          </p:nvGrpSpPr>
          <p:grpSpPr>
            <a:xfrm>
              <a:off x="3360" y="1440"/>
              <a:ext cx="818" cy="1049"/>
              <a:chOff x="2640" y="1728"/>
              <a:chExt cx="818" cy="1049"/>
            </a:xfrm>
          </p:grpSpPr>
          <p:grpSp>
            <p:nvGrpSpPr>
              <p:cNvPr id="403" name="Google Shape;403;p22"/>
              <p:cNvGrpSpPr/>
              <p:nvPr/>
            </p:nvGrpSpPr>
            <p:grpSpPr>
              <a:xfrm>
                <a:off x="2640" y="1728"/>
                <a:ext cx="818" cy="802"/>
                <a:chOff x="2640" y="1728"/>
                <a:chExt cx="818" cy="802"/>
              </a:xfrm>
            </p:grpSpPr>
            <p:sp>
              <p:nvSpPr>
                <p:cNvPr id="404" name="Google Shape;404;p22"/>
                <p:cNvSpPr/>
                <p:nvPr/>
              </p:nvSpPr>
              <p:spPr>
                <a:xfrm>
                  <a:off x="2640" y="1728"/>
                  <a:ext cx="818" cy="802"/>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5" name="Google Shape;405;p22"/>
                <p:cNvSpPr/>
                <p:nvPr/>
              </p:nvSpPr>
              <p:spPr>
                <a:xfrm>
                  <a:off x="3185" y="1995"/>
                  <a:ext cx="273" cy="268"/>
                </a:xfrm>
                <a:prstGeom prst="rect">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omic Sans MS"/>
                      <a:ea typeface="Comic Sans MS"/>
                      <a:cs typeface="Comic Sans MS"/>
                      <a:sym typeface="Comic Sans MS"/>
                    </a:rPr>
                    <a:t>6</a:t>
                  </a:r>
                  <a:endParaRPr/>
                </a:p>
              </p:txBody>
            </p:sp>
            <p:sp>
              <p:nvSpPr>
                <p:cNvPr id="406" name="Google Shape;406;p22"/>
                <p:cNvSpPr/>
                <p:nvPr/>
              </p:nvSpPr>
              <p:spPr>
                <a:xfrm>
                  <a:off x="2640" y="1995"/>
                  <a:ext cx="273" cy="268"/>
                </a:xfrm>
                <a:prstGeom prst="rect">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omic Sans MS"/>
                      <a:ea typeface="Comic Sans MS"/>
                      <a:cs typeface="Comic Sans MS"/>
                      <a:sym typeface="Comic Sans MS"/>
                    </a:rPr>
                    <a:t>4</a:t>
                  </a:r>
                  <a:endParaRPr/>
                </a:p>
              </p:txBody>
            </p:sp>
            <p:sp>
              <p:nvSpPr>
                <p:cNvPr id="407" name="Google Shape;407;p22"/>
                <p:cNvSpPr/>
                <p:nvPr/>
              </p:nvSpPr>
              <p:spPr>
                <a:xfrm>
                  <a:off x="2640" y="2263"/>
                  <a:ext cx="273" cy="267"/>
                </a:xfrm>
                <a:prstGeom prst="rect">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omic Sans MS"/>
                      <a:ea typeface="Comic Sans MS"/>
                      <a:cs typeface="Comic Sans MS"/>
                      <a:sym typeface="Comic Sans MS"/>
                    </a:rPr>
                    <a:t>7</a:t>
                  </a:r>
                  <a:endParaRPr/>
                </a:p>
              </p:txBody>
            </p:sp>
            <p:sp>
              <p:nvSpPr>
                <p:cNvPr id="408" name="Google Shape;408;p22"/>
                <p:cNvSpPr/>
                <p:nvPr/>
              </p:nvSpPr>
              <p:spPr>
                <a:xfrm>
                  <a:off x="2640" y="1728"/>
                  <a:ext cx="273" cy="267"/>
                </a:xfrm>
                <a:prstGeom prst="rect">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omic Sans MS"/>
                      <a:ea typeface="Comic Sans MS"/>
                      <a:cs typeface="Comic Sans MS"/>
                      <a:sym typeface="Comic Sans MS"/>
                    </a:rPr>
                    <a:t>1</a:t>
                  </a:r>
                  <a:endParaRPr/>
                </a:p>
              </p:txBody>
            </p:sp>
            <p:sp>
              <p:nvSpPr>
                <p:cNvPr id="409" name="Google Shape;409;p22"/>
                <p:cNvSpPr/>
                <p:nvPr/>
              </p:nvSpPr>
              <p:spPr>
                <a:xfrm>
                  <a:off x="2913" y="1995"/>
                  <a:ext cx="272" cy="268"/>
                </a:xfrm>
                <a:prstGeom prst="rect">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omic Sans MS"/>
                      <a:ea typeface="Comic Sans MS"/>
                      <a:cs typeface="Comic Sans MS"/>
                      <a:sym typeface="Comic Sans MS"/>
                    </a:rPr>
                    <a:t>5</a:t>
                  </a:r>
                  <a:endParaRPr/>
                </a:p>
              </p:txBody>
            </p:sp>
            <p:sp>
              <p:nvSpPr>
                <p:cNvPr id="410" name="Google Shape;410;p22"/>
                <p:cNvSpPr/>
                <p:nvPr/>
              </p:nvSpPr>
              <p:spPr>
                <a:xfrm>
                  <a:off x="2913" y="1728"/>
                  <a:ext cx="273" cy="267"/>
                </a:xfrm>
                <a:prstGeom prst="rect">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omic Sans MS"/>
                      <a:ea typeface="Comic Sans MS"/>
                      <a:cs typeface="Comic Sans MS"/>
                      <a:sym typeface="Comic Sans MS"/>
                    </a:rPr>
                    <a:t>2</a:t>
                  </a:r>
                  <a:endParaRPr/>
                </a:p>
              </p:txBody>
            </p:sp>
            <p:sp>
              <p:nvSpPr>
                <p:cNvPr id="411" name="Google Shape;411;p22"/>
                <p:cNvSpPr/>
                <p:nvPr/>
              </p:nvSpPr>
              <p:spPr>
                <a:xfrm>
                  <a:off x="2913" y="2263"/>
                  <a:ext cx="272" cy="267"/>
                </a:xfrm>
                <a:prstGeom prst="rect">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omic Sans MS"/>
                      <a:ea typeface="Comic Sans MS"/>
                      <a:cs typeface="Comic Sans MS"/>
                      <a:sym typeface="Comic Sans MS"/>
                    </a:rPr>
                    <a:t>8</a:t>
                  </a:r>
                  <a:endParaRPr/>
                </a:p>
              </p:txBody>
            </p:sp>
            <p:sp>
              <p:nvSpPr>
                <p:cNvPr id="412" name="Google Shape;412;p22"/>
                <p:cNvSpPr/>
                <p:nvPr/>
              </p:nvSpPr>
              <p:spPr>
                <a:xfrm>
                  <a:off x="3185" y="1728"/>
                  <a:ext cx="273" cy="267"/>
                </a:xfrm>
                <a:prstGeom prst="rect">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omic Sans MS"/>
                      <a:ea typeface="Comic Sans MS"/>
                      <a:cs typeface="Comic Sans MS"/>
                      <a:sym typeface="Comic Sans MS"/>
                    </a:rPr>
                    <a:t>3</a:t>
                  </a:r>
                  <a:endParaRPr/>
                </a:p>
              </p:txBody>
            </p:sp>
          </p:grpSp>
          <p:sp>
            <p:nvSpPr>
              <p:cNvPr id="413" name="Google Shape;413;p22"/>
              <p:cNvSpPr txBox="1"/>
              <p:nvPr/>
            </p:nvSpPr>
            <p:spPr>
              <a:xfrm>
                <a:off x="2640" y="2544"/>
                <a:ext cx="609" cy="23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mic Sans MS"/>
                    <a:ea typeface="Comic Sans MS"/>
                    <a:cs typeface="Comic Sans MS"/>
                    <a:sym typeface="Comic Sans MS"/>
                  </a:rPr>
                  <a:t>Goal state</a:t>
                </a:r>
                <a:endParaRPr/>
              </a:p>
            </p:txBody>
          </p:sp>
        </p:grpSp>
      </p:grpSp>
      <p:sp>
        <p:nvSpPr>
          <p:cNvPr id="414" name="Google Shape;414;p22"/>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200">
                <a:solidFill>
                  <a:srgbClr val="8DA9DB"/>
                </a:solidFill>
                <a:latin typeface="Times New Roman"/>
                <a:ea typeface="Times New Roman"/>
                <a:cs typeface="Times New Roman"/>
                <a:sym typeface="Times New Roman"/>
              </a:rPr>
              <a:t>5.1 Introduction</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5.2 Hill Climbing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5.3 Best-first Search (Greedy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5.4 A* Search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5.5 O* Search: (AND–OR) Graph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5.6 Memory Bounded Heuristic Search</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5.6.1 Iterative Deepening A*</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5.6.2 Recursive BFS</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5.6.3 Simplified Memory Bounded A* (SMA*)</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5.7  Simulated Annealing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5.8  Local Beam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5.9 Branch and Bound Search</a:t>
            </a:r>
            <a:endParaRPr/>
          </a:p>
          <a:p>
            <a:pPr indent="0" lvl="0" marL="0" marR="0" rtl="0" algn="l">
              <a:spcBef>
                <a:spcPts val="0"/>
              </a:spcBef>
              <a:spcAft>
                <a:spcPts val="0"/>
              </a:spcAft>
              <a:buNone/>
            </a:pPr>
            <a:r>
              <a:t/>
            </a:r>
            <a:endParaRPr sz="2200">
              <a:solidFill>
                <a:schemeClr val="lt1"/>
              </a:solidFill>
              <a:latin typeface="Times New Roman"/>
              <a:ea typeface="Times New Roman"/>
              <a:cs typeface="Times New Roman"/>
              <a:sym typeface="Times New Roman"/>
            </a:endParaRPr>
          </a:p>
        </p:txBody>
      </p:sp>
      <p:sp>
        <p:nvSpPr>
          <p:cNvPr id="415" name="Google Shape;415;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23"/>
          <p:cNvSpPr txBox="1"/>
          <p:nvPr>
            <p:ph idx="1" type="body"/>
          </p:nvPr>
        </p:nvSpPr>
        <p:spPr>
          <a:xfrm>
            <a:off x="4362994" y="1143000"/>
            <a:ext cx="6813006" cy="5410200"/>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rgbClr val="0000CC"/>
              </a:buClr>
              <a:buSzPts val="2400"/>
              <a:buFont typeface="Noto Sans Symbols"/>
              <a:buNone/>
            </a:pPr>
            <a:r>
              <a:t/>
            </a:r>
            <a:endParaRPr sz="2400">
              <a:latin typeface="Comic Sans MS"/>
              <a:ea typeface="Comic Sans MS"/>
              <a:cs typeface="Comic Sans MS"/>
              <a:sym typeface="Comic Sans MS"/>
            </a:endParaRPr>
          </a:p>
          <a:p>
            <a:pPr indent="-114300" lvl="0" marL="228600" rtl="0" algn="l">
              <a:lnSpc>
                <a:spcPct val="90000"/>
              </a:lnSpc>
              <a:spcBef>
                <a:spcPts val="1000"/>
              </a:spcBef>
              <a:spcAft>
                <a:spcPts val="0"/>
              </a:spcAft>
              <a:buClr>
                <a:srgbClr val="0000CC"/>
              </a:buClr>
              <a:buSzPts val="1800"/>
              <a:buFont typeface="Noto Sans Symbols"/>
              <a:buNone/>
            </a:pPr>
            <a:r>
              <a:t/>
            </a:r>
            <a:endParaRPr sz="1800">
              <a:latin typeface="Comic Sans MS"/>
              <a:ea typeface="Comic Sans MS"/>
              <a:cs typeface="Comic Sans MS"/>
              <a:sym typeface="Comic Sans MS"/>
            </a:endParaRPr>
          </a:p>
          <a:p>
            <a:pPr indent="-114300" lvl="0" marL="228600" rtl="0" algn="l">
              <a:lnSpc>
                <a:spcPct val="90000"/>
              </a:lnSpc>
              <a:spcBef>
                <a:spcPts val="1000"/>
              </a:spcBef>
              <a:spcAft>
                <a:spcPts val="0"/>
              </a:spcAft>
              <a:buClr>
                <a:srgbClr val="0000CC"/>
              </a:buClr>
              <a:buSzPts val="1800"/>
              <a:buFont typeface="Noto Sans Symbols"/>
              <a:buNone/>
            </a:pPr>
            <a:r>
              <a:t/>
            </a:r>
            <a:endParaRPr sz="1800">
              <a:latin typeface="Comic Sans MS"/>
              <a:ea typeface="Comic Sans MS"/>
              <a:cs typeface="Comic Sans MS"/>
              <a:sym typeface="Comic Sans MS"/>
            </a:endParaRPr>
          </a:p>
          <a:p>
            <a:pPr indent="-114300" lvl="0" marL="228600" rtl="0" algn="l">
              <a:lnSpc>
                <a:spcPct val="90000"/>
              </a:lnSpc>
              <a:spcBef>
                <a:spcPts val="1000"/>
              </a:spcBef>
              <a:spcAft>
                <a:spcPts val="0"/>
              </a:spcAft>
              <a:buClr>
                <a:srgbClr val="0000CC"/>
              </a:buClr>
              <a:buSzPts val="1800"/>
              <a:buFont typeface="Noto Sans Symbols"/>
              <a:buNone/>
            </a:pPr>
            <a:r>
              <a:t/>
            </a:r>
            <a:endParaRPr sz="1800">
              <a:latin typeface="Comic Sans MS"/>
              <a:ea typeface="Comic Sans MS"/>
              <a:cs typeface="Comic Sans MS"/>
              <a:sym typeface="Comic Sans MS"/>
            </a:endParaRPr>
          </a:p>
          <a:p>
            <a:pPr indent="-114300" lvl="0" marL="228600" rtl="0" algn="l">
              <a:lnSpc>
                <a:spcPct val="90000"/>
              </a:lnSpc>
              <a:spcBef>
                <a:spcPts val="1000"/>
              </a:spcBef>
              <a:spcAft>
                <a:spcPts val="0"/>
              </a:spcAft>
              <a:buClr>
                <a:srgbClr val="0000CC"/>
              </a:buClr>
              <a:buSzPts val="1800"/>
              <a:buFont typeface="Noto Sans Symbols"/>
              <a:buNone/>
            </a:pPr>
            <a:r>
              <a:t/>
            </a:r>
            <a:endParaRPr sz="1800">
              <a:latin typeface="Comic Sans MS"/>
              <a:ea typeface="Comic Sans MS"/>
              <a:cs typeface="Comic Sans MS"/>
              <a:sym typeface="Comic Sans MS"/>
            </a:endParaRPr>
          </a:p>
          <a:p>
            <a:pPr indent="-50800" lvl="0" marL="228600" rtl="0" algn="l">
              <a:lnSpc>
                <a:spcPct val="90000"/>
              </a:lnSpc>
              <a:spcBef>
                <a:spcPts val="1000"/>
              </a:spcBef>
              <a:spcAft>
                <a:spcPts val="0"/>
              </a:spcAft>
              <a:buClr>
                <a:srgbClr val="0000CC"/>
              </a:buClr>
              <a:buSzPts val="2800"/>
              <a:buFont typeface="Noto Sans Symbols"/>
              <a:buNone/>
            </a:pPr>
            <a:r>
              <a:t/>
            </a:r>
            <a:endParaRPr sz="2800">
              <a:latin typeface="Comic Sans MS"/>
              <a:ea typeface="Comic Sans MS"/>
              <a:cs typeface="Comic Sans MS"/>
              <a:sym typeface="Comic Sans MS"/>
            </a:endParaRPr>
          </a:p>
          <a:p>
            <a:pPr indent="-228600" lvl="0" marL="228600" rtl="0" algn="l">
              <a:lnSpc>
                <a:spcPct val="90000"/>
              </a:lnSpc>
              <a:spcBef>
                <a:spcPts val="1000"/>
              </a:spcBef>
              <a:spcAft>
                <a:spcPts val="0"/>
              </a:spcAft>
              <a:buClr>
                <a:srgbClr val="0000CC"/>
              </a:buClr>
              <a:buSzPts val="2400"/>
              <a:buFont typeface="Noto Sans Symbols"/>
              <a:buChar char="▪"/>
            </a:pPr>
            <a:r>
              <a:rPr lang="en-US" sz="2400">
                <a:solidFill>
                  <a:srgbClr val="4D4D4D"/>
                </a:solidFill>
                <a:latin typeface="Times New Roman"/>
                <a:ea typeface="Times New Roman"/>
                <a:cs typeface="Times New Roman"/>
                <a:sym typeface="Times New Roman"/>
              </a:rPr>
              <a:t>h</a:t>
            </a:r>
            <a:r>
              <a:rPr baseline="-25000" lang="en-US" sz="2400">
                <a:solidFill>
                  <a:srgbClr val="4D4D4D"/>
                </a:solidFill>
                <a:latin typeface="Times New Roman"/>
                <a:ea typeface="Times New Roman"/>
                <a:cs typeface="Times New Roman"/>
                <a:sym typeface="Times New Roman"/>
              </a:rPr>
              <a:t>1</a:t>
            </a:r>
            <a:r>
              <a:rPr lang="en-US" sz="2400">
                <a:solidFill>
                  <a:srgbClr val="4D4D4D"/>
                </a:solidFill>
                <a:latin typeface="Times New Roman"/>
                <a:ea typeface="Times New Roman"/>
                <a:cs typeface="Times New Roman"/>
                <a:sym typeface="Times New Roman"/>
              </a:rPr>
              <a:t>(N)  = number of misplaced tiles = 6</a:t>
            </a:r>
            <a:br>
              <a:rPr lang="en-US" sz="2400">
                <a:solidFill>
                  <a:srgbClr val="4D4D4D"/>
                </a:solidFill>
                <a:latin typeface="Times New Roman"/>
                <a:ea typeface="Times New Roman"/>
                <a:cs typeface="Times New Roman"/>
                <a:sym typeface="Times New Roman"/>
              </a:rPr>
            </a:br>
            <a:r>
              <a:rPr lang="en-US" sz="2400">
                <a:solidFill>
                  <a:srgbClr val="4D4D4D"/>
                </a:solidFill>
                <a:latin typeface="Times New Roman"/>
                <a:ea typeface="Times New Roman"/>
                <a:cs typeface="Times New Roman"/>
                <a:sym typeface="Times New Roman"/>
              </a:rPr>
              <a:t>is admissible</a:t>
            </a:r>
            <a:endParaRPr/>
          </a:p>
          <a:p>
            <a:pPr indent="-228600" lvl="0" marL="228600" rtl="0" algn="l">
              <a:lnSpc>
                <a:spcPct val="90000"/>
              </a:lnSpc>
              <a:spcBef>
                <a:spcPts val="1000"/>
              </a:spcBef>
              <a:spcAft>
                <a:spcPts val="0"/>
              </a:spcAft>
              <a:buClr>
                <a:srgbClr val="0000CC"/>
              </a:buClr>
              <a:buSzPts val="2400"/>
              <a:buFont typeface="Noto Sans Symbols"/>
              <a:buChar char="▪"/>
            </a:pPr>
            <a:r>
              <a:rPr lang="en-US" sz="2400">
                <a:solidFill>
                  <a:srgbClr val="4D4D4D"/>
                </a:solidFill>
                <a:latin typeface="Times New Roman"/>
                <a:ea typeface="Times New Roman"/>
                <a:cs typeface="Times New Roman"/>
                <a:sym typeface="Times New Roman"/>
              </a:rPr>
              <a:t>h</a:t>
            </a:r>
            <a:r>
              <a:rPr baseline="-25000" lang="en-US" sz="2400">
                <a:solidFill>
                  <a:srgbClr val="4D4D4D"/>
                </a:solidFill>
                <a:latin typeface="Times New Roman"/>
                <a:ea typeface="Times New Roman"/>
                <a:cs typeface="Times New Roman"/>
                <a:sym typeface="Times New Roman"/>
              </a:rPr>
              <a:t>2</a:t>
            </a:r>
            <a:r>
              <a:rPr lang="en-US" sz="2400">
                <a:solidFill>
                  <a:srgbClr val="4D4D4D"/>
                </a:solidFill>
                <a:latin typeface="Times New Roman"/>
                <a:ea typeface="Times New Roman"/>
                <a:cs typeface="Times New Roman"/>
                <a:sym typeface="Times New Roman"/>
              </a:rPr>
              <a:t>(N) = sum of the (Manhattan) distances of    </a:t>
            </a:r>
            <a:br>
              <a:rPr lang="en-US" sz="2400">
                <a:solidFill>
                  <a:srgbClr val="4D4D4D"/>
                </a:solidFill>
                <a:latin typeface="Times New Roman"/>
                <a:ea typeface="Times New Roman"/>
                <a:cs typeface="Times New Roman"/>
                <a:sym typeface="Times New Roman"/>
              </a:rPr>
            </a:br>
            <a:r>
              <a:rPr lang="en-US" sz="2400">
                <a:solidFill>
                  <a:srgbClr val="4D4D4D"/>
                </a:solidFill>
                <a:latin typeface="Times New Roman"/>
                <a:ea typeface="Times New Roman"/>
                <a:cs typeface="Times New Roman"/>
                <a:sym typeface="Times New Roman"/>
              </a:rPr>
              <a:t>             every tile to its goal position</a:t>
            </a:r>
            <a:br>
              <a:rPr lang="en-US" sz="2400">
                <a:solidFill>
                  <a:srgbClr val="4D4D4D"/>
                </a:solidFill>
                <a:latin typeface="Times New Roman"/>
                <a:ea typeface="Times New Roman"/>
                <a:cs typeface="Times New Roman"/>
                <a:sym typeface="Times New Roman"/>
              </a:rPr>
            </a:br>
            <a:r>
              <a:rPr lang="en-US" sz="2400">
                <a:solidFill>
                  <a:srgbClr val="4D4D4D"/>
                </a:solidFill>
                <a:latin typeface="Times New Roman"/>
                <a:ea typeface="Times New Roman"/>
                <a:cs typeface="Times New Roman"/>
                <a:sym typeface="Times New Roman"/>
              </a:rPr>
              <a:t>          = 2 + 3 + 0 + 1 + 3 + 0 + 3 + 1 = 13</a:t>
            </a:r>
            <a:br>
              <a:rPr lang="en-US" sz="2400">
                <a:solidFill>
                  <a:srgbClr val="4D4D4D"/>
                </a:solidFill>
                <a:latin typeface="Times New Roman"/>
                <a:ea typeface="Times New Roman"/>
                <a:cs typeface="Times New Roman"/>
                <a:sym typeface="Times New Roman"/>
              </a:rPr>
            </a:br>
            <a:r>
              <a:rPr lang="en-US" sz="2400">
                <a:solidFill>
                  <a:srgbClr val="4D4D4D"/>
                </a:solidFill>
                <a:latin typeface="Times New Roman"/>
                <a:ea typeface="Times New Roman"/>
                <a:cs typeface="Times New Roman"/>
                <a:sym typeface="Times New Roman"/>
              </a:rPr>
              <a:t>is admissible</a:t>
            </a:r>
            <a:endParaRPr/>
          </a:p>
          <a:p>
            <a:pPr indent="-228600" lvl="0" marL="228600" rtl="0" algn="l">
              <a:lnSpc>
                <a:spcPct val="90000"/>
              </a:lnSpc>
              <a:spcBef>
                <a:spcPts val="1000"/>
              </a:spcBef>
              <a:spcAft>
                <a:spcPts val="0"/>
              </a:spcAft>
              <a:buClr>
                <a:srgbClr val="0000CC"/>
              </a:buClr>
              <a:buSzPts val="2400"/>
              <a:buFont typeface="Noto Sans Symbols"/>
              <a:buChar char="▪"/>
            </a:pPr>
            <a:r>
              <a:rPr lang="en-US" sz="2400">
                <a:latin typeface="Times New Roman"/>
                <a:ea typeface="Times New Roman"/>
                <a:cs typeface="Times New Roman"/>
                <a:sym typeface="Times New Roman"/>
              </a:rPr>
              <a:t>h</a:t>
            </a:r>
            <a:r>
              <a:rPr baseline="-25000" lang="en-US" sz="2400">
                <a:latin typeface="Times New Roman"/>
                <a:ea typeface="Times New Roman"/>
                <a:cs typeface="Times New Roman"/>
                <a:sym typeface="Times New Roman"/>
              </a:rPr>
              <a:t>3</a:t>
            </a:r>
            <a:r>
              <a:rPr lang="en-US" sz="2400">
                <a:latin typeface="Times New Roman"/>
                <a:ea typeface="Times New Roman"/>
                <a:cs typeface="Times New Roman"/>
                <a:sym typeface="Times New Roman"/>
              </a:rPr>
              <a:t>(N) = sum of permutation inversions</a:t>
            </a:r>
            <a:br>
              <a:rPr lang="en-US" sz="2400">
                <a:latin typeface="Times New Roman"/>
                <a:ea typeface="Times New Roman"/>
                <a:cs typeface="Times New Roman"/>
                <a:sym typeface="Times New Roman"/>
              </a:rPr>
            </a:br>
            <a:r>
              <a:rPr lang="en-US" sz="2400">
                <a:latin typeface="Times New Roman"/>
                <a:ea typeface="Times New Roman"/>
                <a:cs typeface="Times New Roman"/>
                <a:sym typeface="Times New Roman"/>
              </a:rPr>
              <a:t>          = 4 + 6 + 3 + 1 + 0 + 2 + 0 + 0 = 16 </a:t>
            </a:r>
            <a:br>
              <a:rPr lang="en-US" sz="2400">
                <a:latin typeface="Times New Roman"/>
                <a:ea typeface="Times New Roman"/>
                <a:cs typeface="Times New Roman"/>
                <a:sym typeface="Times New Roman"/>
              </a:rPr>
            </a:br>
            <a:r>
              <a:rPr lang="en-US" sz="2400">
                <a:latin typeface="Times New Roman"/>
                <a:ea typeface="Times New Roman"/>
                <a:cs typeface="Times New Roman"/>
                <a:sym typeface="Times New Roman"/>
              </a:rPr>
              <a:t>is </a:t>
            </a:r>
            <a:r>
              <a:rPr lang="en-US" sz="2400">
                <a:solidFill>
                  <a:srgbClr val="FF0000"/>
                </a:solidFill>
                <a:latin typeface="Times New Roman"/>
                <a:ea typeface="Times New Roman"/>
                <a:cs typeface="Times New Roman"/>
                <a:sym typeface="Times New Roman"/>
              </a:rPr>
              <a:t>not admissible</a:t>
            </a:r>
            <a:endParaRPr sz="2400">
              <a:solidFill>
                <a:srgbClr val="4D4D4D"/>
              </a:solidFill>
              <a:latin typeface="Times New Roman"/>
              <a:ea typeface="Times New Roman"/>
              <a:cs typeface="Times New Roman"/>
              <a:sym typeface="Times New Roman"/>
            </a:endParaRPr>
          </a:p>
          <a:p>
            <a:pPr indent="-228600" lvl="0" marL="228600" rtl="0" algn="l">
              <a:lnSpc>
                <a:spcPct val="90000"/>
              </a:lnSpc>
              <a:spcBef>
                <a:spcPts val="0"/>
              </a:spcBef>
              <a:spcAft>
                <a:spcPts val="0"/>
              </a:spcAft>
              <a:buClr>
                <a:schemeClr val="dk1"/>
              </a:buClr>
              <a:buSzPts val="2400"/>
              <a:buFont typeface="Calibri"/>
              <a:buNone/>
            </a:pPr>
            <a:r>
              <a:t/>
            </a:r>
            <a:endParaRPr sz="2400">
              <a:latin typeface="Comic Sans MS"/>
              <a:ea typeface="Comic Sans MS"/>
              <a:cs typeface="Comic Sans MS"/>
              <a:sym typeface="Comic Sans MS"/>
            </a:endParaRPr>
          </a:p>
        </p:txBody>
      </p:sp>
      <p:sp>
        <p:nvSpPr>
          <p:cNvPr id="422" name="Google Shape;422;p23"/>
          <p:cNvSpPr txBox="1"/>
          <p:nvPr>
            <p:ph type="title"/>
          </p:nvPr>
        </p:nvSpPr>
        <p:spPr>
          <a:xfrm>
            <a:off x="3788228" y="365126"/>
            <a:ext cx="7565571" cy="81053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4000"/>
              <a:buFont typeface="Times New Roman"/>
              <a:buNone/>
            </a:pPr>
            <a:r>
              <a:rPr b="1" lang="en-US" sz="4000">
                <a:solidFill>
                  <a:schemeClr val="accent2"/>
                </a:solidFill>
                <a:latin typeface="Times New Roman"/>
                <a:ea typeface="Times New Roman"/>
                <a:cs typeface="Times New Roman"/>
                <a:sym typeface="Times New Roman"/>
              </a:rPr>
              <a:t>8-Puzzle Heuristics</a:t>
            </a:r>
            <a:endParaRPr/>
          </a:p>
        </p:txBody>
      </p:sp>
      <p:grpSp>
        <p:nvGrpSpPr>
          <p:cNvPr id="423" name="Google Shape;423;p23"/>
          <p:cNvGrpSpPr/>
          <p:nvPr/>
        </p:nvGrpSpPr>
        <p:grpSpPr>
          <a:xfrm>
            <a:off x="3759200" y="1371602"/>
            <a:ext cx="7107274" cy="1665288"/>
            <a:chOff x="2064" y="1440"/>
            <a:chExt cx="2114" cy="1049"/>
          </a:xfrm>
        </p:grpSpPr>
        <p:grpSp>
          <p:nvGrpSpPr>
            <p:cNvPr id="424" name="Google Shape;424;p23"/>
            <p:cNvGrpSpPr/>
            <p:nvPr/>
          </p:nvGrpSpPr>
          <p:grpSpPr>
            <a:xfrm>
              <a:off x="2064" y="1440"/>
              <a:ext cx="818" cy="1049"/>
              <a:chOff x="816" y="1728"/>
              <a:chExt cx="818" cy="1049"/>
            </a:xfrm>
          </p:grpSpPr>
          <p:grpSp>
            <p:nvGrpSpPr>
              <p:cNvPr id="425" name="Google Shape;425;p23"/>
              <p:cNvGrpSpPr/>
              <p:nvPr/>
            </p:nvGrpSpPr>
            <p:grpSpPr>
              <a:xfrm>
                <a:off x="816" y="1728"/>
                <a:ext cx="818" cy="802"/>
                <a:chOff x="816" y="1728"/>
                <a:chExt cx="818" cy="802"/>
              </a:xfrm>
            </p:grpSpPr>
            <p:sp>
              <p:nvSpPr>
                <p:cNvPr id="426" name="Google Shape;426;p23"/>
                <p:cNvSpPr/>
                <p:nvPr/>
              </p:nvSpPr>
              <p:spPr>
                <a:xfrm>
                  <a:off x="816" y="1728"/>
                  <a:ext cx="818" cy="802"/>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7" name="Google Shape;427;p23"/>
                <p:cNvSpPr/>
                <p:nvPr/>
              </p:nvSpPr>
              <p:spPr>
                <a:xfrm>
                  <a:off x="1361" y="1995"/>
                  <a:ext cx="273" cy="268"/>
                </a:xfrm>
                <a:prstGeom prst="rect">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omic Sans MS"/>
                      <a:ea typeface="Comic Sans MS"/>
                      <a:cs typeface="Comic Sans MS"/>
                      <a:sym typeface="Comic Sans MS"/>
                    </a:rPr>
                    <a:t>1</a:t>
                  </a:r>
                  <a:endParaRPr/>
                </a:p>
              </p:txBody>
            </p:sp>
            <p:sp>
              <p:nvSpPr>
                <p:cNvPr id="428" name="Google Shape;428;p23"/>
                <p:cNvSpPr/>
                <p:nvPr/>
              </p:nvSpPr>
              <p:spPr>
                <a:xfrm>
                  <a:off x="816" y="1995"/>
                  <a:ext cx="273" cy="268"/>
                </a:xfrm>
                <a:prstGeom prst="rect">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omic Sans MS"/>
                      <a:ea typeface="Comic Sans MS"/>
                      <a:cs typeface="Comic Sans MS"/>
                      <a:sym typeface="Comic Sans MS"/>
                    </a:rPr>
                    <a:t>4</a:t>
                  </a:r>
                  <a:endParaRPr/>
                </a:p>
              </p:txBody>
            </p:sp>
            <p:sp>
              <p:nvSpPr>
                <p:cNvPr id="429" name="Google Shape;429;p23"/>
                <p:cNvSpPr/>
                <p:nvPr/>
              </p:nvSpPr>
              <p:spPr>
                <a:xfrm>
                  <a:off x="816" y="2263"/>
                  <a:ext cx="273" cy="267"/>
                </a:xfrm>
                <a:prstGeom prst="rect">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omic Sans MS"/>
                      <a:ea typeface="Comic Sans MS"/>
                      <a:cs typeface="Comic Sans MS"/>
                      <a:sym typeface="Comic Sans MS"/>
                    </a:rPr>
                    <a:t>7</a:t>
                  </a:r>
                  <a:endParaRPr/>
                </a:p>
              </p:txBody>
            </p:sp>
            <p:sp>
              <p:nvSpPr>
                <p:cNvPr id="430" name="Google Shape;430;p23"/>
                <p:cNvSpPr/>
                <p:nvPr/>
              </p:nvSpPr>
              <p:spPr>
                <a:xfrm>
                  <a:off x="816" y="1728"/>
                  <a:ext cx="273" cy="267"/>
                </a:xfrm>
                <a:prstGeom prst="rect">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omic Sans MS"/>
                      <a:ea typeface="Comic Sans MS"/>
                      <a:cs typeface="Comic Sans MS"/>
                      <a:sym typeface="Comic Sans MS"/>
                    </a:rPr>
                    <a:t>5</a:t>
                  </a:r>
                  <a:endParaRPr/>
                </a:p>
              </p:txBody>
            </p:sp>
            <p:sp>
              <p:nvSpPr>
                <p:cNvPr id="431" name="Google Shape;431;p23"/>
                <p:cNvSpPr/>
                <p:nvPr/>
              </p:nvSpPr>
              <p:spPr>
                <a:xfrm>
                  <a:off x="1089" y="1995"/>
                  <a:ext cx="272" cy="268"/>
                </a:xfrm>
                <a:prstGeom prst="rect">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omic Sans MS"/>
                      <a:ea typeface="Comic Sans MS"/>
                      <a:cs typeface="Comic Sans MS"/>
                      <a:sym typeface="Comic Sans MS"/>
                    </a:rPr>
                    <a:t>2</a:t>
                  </a:r>
                  <a:endParaRPr/>
                </a:p>
              </p:txBody>
            </p:sp>
            <p:sp>
              <p:nvSpPr>
                <p:cNvPr id="432" name="Google Shape;432;p23"/>
                <p:cNvSpPr/>
                <p:nvPr/>
              </p:nvSpPr>
              <p:spPr>
                <a:xfrm>
                  <a:off x="1361" y="2263"/>
                  <a:ext cx="273" cy="267"/>
                </a:xfrm>
                <a:prstGeom prst="rect">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omic Sans MS"/>
                      <a:ea typeface="Comic Sans MS"/>
                      <a:cs typeface="Comic Sans MS"/>
                      <a:sym typeface="Comic Sans MS"/>
                    </a:rPr>
                    <a:t>6</a:t>
                  </a:r>
                  <a:endParaRPr/>
                </a:p>
              </p:txBody>
            </p:sp>
            <p:sp>
              <p:nvSpPr>
                <p:cNvPr id="433" name="Google Shape;433;p23"/>
                <p:cNvSpPr/>
                <p:nvPr/>
              </p:nvSpPr>
              <p:spPr>
                <a:xfrm>
                  <a:off x="1089" y="2263"/>
                  <a:ext cx="272" cy="267"/>
                </a:xfrm>
                <a:prstGeom prst="rect">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omic Sans MS"/>
                      <a:ea typeface="Comic Sans MS"/>
                      <a:cs typeface="Comic Sans MS"/>
                      <a:sym typeface="Comic Sans MS"/>
                    </a:rPr>
                    <a:t>3</a:t>
                  </a:r>
                  <a:endParaRPr/>
                </a:p>
              </p:txBody>
            </p:sp>
            <p:sp>
              <p:nvSpPr>
                <p:cNvPr id="434" name="Google Shape;434;p23"/>
                <p:cNvSpPr/>
                <p:nvPr/>
              </p:nvSpPr>
              <p:spPr>
                <a:xfrm>
                  <a:off x="1361" y="1728"/>
                  <a:ext cx="273" cy="267"/>
                </a:xfrm>
                <a:prstGeom prst="rect">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omic Sans MS"/>
                      <a:ea typeface="Comic Sans MS"/>
                      <a:cs typeface="Comic Sans MS"/>
                      <a:sym typeface="Comic Sans MS"/>
                    </a:rPr>
                    <a:t>8</a:t>
                  </a:r>
                  <a:endParaRPr/>
                </a:p>
              </p:txBody>
            </p:sp>
          </p:grpSp>
          <p:sp>
            <p:nvSpPr>
              <p:cNvPr id="435" name="Google Shape;435;p23"/>
              <p:cNvSpPr txBox="1"/>
              <p:nvPr/>
            </p:nvSpPr>
            <p:spPr>
              <a:xfrm>
                <a:off x="816" y="2544"/>
                <a:ext cx="626" cy="23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mic Sans MS"/>
                    <a:ea typeface="Comic Sans MS"/>
                    <a:cs typeface="Comic Sans MS"/>
                    <a:sym typeface="Comic Sans MS"/>
                  </a:rPr>
                  <a:t>STATE(N)</a:t>
                </a:r>
                <a:endParaRPr/>
              </a:p>
            </p:txBody>
          </p:sp>
        </p:grpSp>
        <p:grpSp>
          <p:nvGrpSpPr>
            <p:cNvPr id="436" name="Google Shape;436;p23"/>
            <p:cNvGrpSpPr/>
            <p:nvPr/>
          </p:nvGrpSpPr>
          <p:grpSpPr>
            <a:xfrm>
              <a:off x="3360" y="1440"/>
              <a:ext cx="818" cy="1049"/>
              <a:chOff x="2640" y="1728"/>
              <a:chExt cx="818" cy="1049"/>
            </a:xfrm>
          </p:grpSpPr>
          <p:grpSp>
            <p:nvGrpSpPr>
              <p:cNvPr id="437" name="Google Shape;437;p23"/>
              <p:cNvGrpSpPr/>
              <p:nvPr/>
            </p:nvGrpSpPr>
            <p:grpSpPr>
              <a:xfrm>
                <a:off x="2640" y="1728"/>
                <a:ext cx="818" cy="802"/>
                <a:chOff x="2640" y="1728"/>
                <a:chExt cx="818" cy="802"/>
              </a:xfrm>
            </p:grpSpPr>
            <p:sp>
              <p:nvSpPr>
                <p:cNvPr id="438" name="Google Shape;438;p23"/>
                <p:cNvSpPr/>
                <p:nvPr/>
              </p:nvSpPr>
              <p:spPr>
                <a:xfrm>
                  <a:off x="2640" y="1728"/>
                  <a:ext cx="818" cy="802"/>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9" name="Google Shape;439;p23"/>
                <p:cNvSpPr/>
                <p:nvPr/>
              </p:nvSpPr>
              <p:spPr>
                <a:xfrm>
                  <a:off x="3185" y="1995"/>
                  <a:ext cx="273" cy="268"/>
                </a:xfrm>
                <a:prstGeom prst="rect">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omic Sans MS"/>
                      <a:ea typeface="Comic Sans MS"/>
                      <a:cs typeface="Comic Sans MS"/>
                      <a:sym typeface="Comic Sans MS"/>
                    </a:rPr>
                    <a:t>6</a:t>
                  </a:r>
                  <a:endParaRPr/>
                </a:p>
              </p:txBody>
            </p:sp>
            <p:sp>
              <p:nvSpPr>
                <p:cNvPr id="440" name="Google Shape;440;p23"/>
                <p:cNvSpPr/>
                <p:nvPr/>
              </p:nvSpPr>
              <p:spPr>
                <a:xfrm>
                  <a:off x="2640" y="1995"/>
                  <a:ext cx="273" cy="268"/>
                </a:xfrm>
                <a:prstGeom prst="rect">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omic Sans MS"/>
                      <a:ea typeface="Comic Sans MS"/>
                      <a:cs typeface="Comic Sans MS"/>
                      <a:sym typeface="Comic Sans MS"/>
                    </a:rPr>
                    <a:t>4</a:t>
                  </a:r>
                  <a:endParaRPr/>
                </a:p>
              </p:txBody>
            </p:sp>
            <p:sp>
              <p:nvSpPr>
                <p:cNvPr id="441" name="Google Shape;441;p23"/>
                <p:cNvSpPr/>
                <p:nvPr/>
              </p:nvSpPr>
              <p:spPr>
                <a:xfrm>
                  <a:off x="2640" y="2263"/>
                  <a:ext cx="273" cy="267"/>
                </a:xfrm>
                <a:prstGeom prst="rect">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omic Sans MS"/>
                      <a:ea typeface="Comic Sans MS"/>
                      <a:cs typeface="Comic Sans MS"/>
                      <a:sym typeface="Comic Sans MS"/>
                    </a:rPr>
                    <a:t>7</a:t>
                  </a:r>
                  <a:endParaRPr/>
                </a:p>
              </p:txBody>
            </p:sp>
            <p:sp>
              <p:nvSpPr>
                <p:cNvPr id="442" name="Google Shape;442;p23"/>
                <p:cNvSpPr/>
                <p:nvPr/>
              </p:nvSpPr>
              <p:spPr>
                <a:xfrm>
                  <a:off x="2640" y="1728"/>
                  <a:ext cx="273" cy="267"/>
                </a:xfrm>
                <a:prstGeom prst="rect">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omic Sans MS"/>
                      <a:ea typeface="Comic Sans MS"/>
                      <a:cs typeface="Comic Sans MS"/>
                      <a:sym typeface="Comic Sans MS"/>
                    </a:rPr>
                    <a:t>1</a:t>
                  </a:r>
                  <a:endParaRPr/>
                </a:p>
              </p:txBody>
            </p:sp>
            <p:sp>
              <p:nvSpPr>
                <p:cNvPr id="443" name="Google Shape;443;p23"/>
                <p:cNvSpPr/>
                <p:nvPr/>
              </p:nvSpPr>
              <p:spPr>
                <a:xfrm>
                  <a:off x="2913" y="1995"/>
                  <a:ext cx="272" cy="268"/>
                </a:xfrm>
                <a:prstGeom prst="rect">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omic Sans MS"/>
                      <a:ea typeface="Comic Sans MS"/>
                      <a:cs typeface="Comic Sans MS"/>
                      <a:sym typeface="Comic Sans MS"/>
                    </a:rPr>
                    <a:t>5</a:t>
                  </a:r>
                  <a:endParaRPr/>
                </a:p>
              </p:txBody>
            </p:sp>
            <p:sp>
              <p:nvSpPr>
                <p:cNvPr id="444" name="Google Shape;444;p23"/>
                <p:cNvSpPr/>
                <p:nvPr/>
              </p:nvSpPr>
              <p:spPr>
                <a:xfrm>
                  <a:off x="2913" y="1728"/>
                  <a:ext cx="273" cy="267"/>
                </a:xfrm>
                <a:prstGeom prst="rect">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omic Sans MS"/>
                      <a:ea typeface="Comic Sans MS"/>
                      <a:cs typeface="Comic Sans MS"/>
                      <a:sym typeface="Comic Sans MS"/>
                    </a:rPr>
                    <a:t>2</a:t>
                  </a:r>
                  <a:endParaRPr/>
                </a:p>
              </p:txBody>
            </p:sp>
            <p:sp>
              <p:nvSpPr>
                <p:cNvPr id="445" name="Google Shape;445;p23"/>
                <p:cNvSpPr/>
                <p:nvPr/>
              </p:nvSpPr>
              <p:spPr>
                <a:xfrm>
                  <a:off x="2913" y="2263"/>
                  <a:ext cx="272" cy="267"/>
                </a:xfrm>
                <a:prstGeom prst="rect">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omic Sans MS"/>
                      <a:ea typeface="Comic Sans MS"/>
                      <a:cs typeface="Comic Sans MS"/>
                      <a:sym typeface="Comic Sans MS"/>
                    </a:rPr>
                    <a:t>8</a:t>
                  </a:r>
                  <a:endParaRPr/>
                </a:p>
              </p:txBody>
            </p:sp>
            <p:sp>
              <p:nvSpPr>
                <p:cNvPr id="446" name="Google Shape;446;p23"/>
                <p:cNvSpPr/>
                <p:nvPr/>
              </p:nvSpPr>
              <p:spPr>
                <a:xfrm>
                  <a:off x="3185" y="1728"/>
                  <a:ext cx="273" cy="267"/>
                </a:xfrm>
                <a:prstGeom prst="rect">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omic Sans MS"/>
                      <a:ea typeface="Comic Sans MS"/>
                      <a:cs typeface="Comic Sans MS"/>
                      <a:sym typeface="Comic Sans MS"/>
                    </a:rPr>
                    <a:t>3</a:t>
                  </a:r>
                  <a:endParaRPr/>
                </a:p>
              </p:txBody>
            </p:sp>
          </p:grpSp>
          <p:sp>
            <p:nvSpPr>
              <p:cNvPr id="447" name="Google Shape;447;p23"/>
              <p:cNvSpPr txBox="1"/>
              <p:nvPr/>
            </p:nvSpPr>
            <p:spPr>
              <a:xfrm>
                <a:off x="2640" y="2544"/>
                <a:ext cx="609" cy="23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mic Sans MS"/>
                    <a:ea typeface="Comic Sans MS"/>
                    <a:cs typeface="Comic Sans MS"/>
                    <a:sym typeface="Comic Sans MS"/>
                  </a:rPr>
                  <a:t>Goal state</a:t>
                </a:r>
                <a:endParaRPr/>
              </a:p>
            </p:txBody>
          </p:sp>
        </p:grpSp>
      </p:grpSp>
      <p:sp>
        <p:nvSpPr>
          <p:cNvPr id="448" name="Google Shape;448;p23"/>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200">
                <a:solidFill>
                  <a:srgbClr val="8DA9DB"/>
                </a:solidFill>
                <a:latin typeface="Times New Roman"/>
                <a:ea typeface="Times New Roman"/>
                <a:cs typeface="Times New Roman"/>
                <a:sym typeface="Times New Roman"/>
              </a:rPr>
              <a:t>5.1 Introduction</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5.2 Hill Climbing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5.3 Best-first Search (Greedy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5.4 A* Search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5.5 O* Search: (AND–OR) Graph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5.6 Memory Bounded Heuristic Search</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5.6.1 Iterative Deepening A*</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5.6.2 Recursive BFS</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5.6.3 Simplified Memory Bounded A* (SMA*)</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5.7  Simulated Annealing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5.8  Local Beam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5.9 Branch and Bound Search</a:t>
            </a:r>
            <a:endParaRPr/>
          </a:p>
          <a:p>
            <a:pPr indent="0" lvl="0" marL="0" marR="0" rtl="0" algn="l">
              <a:spcBef>
                <a:spcPts val="0"/>
              </a:spcBef>
              <a:spcAft>
                <a:spcPts val="0"/>
              </a:spcAft>
              <a:buNone/>
            </a:pPr>
            <a:r>
              <a:t/>
            </a:r>
            <a:endParaRPr sz="2200">
              <a:solidFill>
                <a:schemeClr val="lt1"/>
              </a:solidFill>
              <a:latin typeface="Times New Roman"/>
              <a:ea typeface="Times New Roman"/>
              <a:cs typeface="Times New Roman"/>
              <a:sym typeface="Times New Roman"/>
            </a:endParaRPr>
          </a:p>
        </p:txBody>
      </p:sp>
      <p:sp>
        <p:nvSpPr>
          <p:cNvPr id="449" name="Google Shape;449;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24"/>
          <p:cNvSpPr txBox="1"/>
          <p:nvPr>
            <p:ph idx="1" type="body"/>
          </p:nvPr>
        </p:nvSpPr>
        <p:spPr>
          <a:xfrm>
            <a:off x="3349256" y="382772"/>
            <a:ext cx="8004543" cy="579419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Hill climbing search algorithm is simply a loop that continuously moves in the direction of increasing value.</a:t>
            </a:r>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It stops when it reaches a “peak” where no neighbour has higher value. This algorithm is considered to be one of the simplest procedures for implementing heuristic search. The hill climbing comes from the idea that if you are trying to find the top of the hill and you go up direction from wherever you are. </a:t>
            </a:r>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This heuristic combines the advantages of both depth-first and breadth-first searches into a single method.</a:t>
            </a:r>
            <a:endParaRPr/>
          </a:p>
        </p:txBody>
      </p:sp>
      <p:sp>
        <p:nvSpPr>
          <p:cNvPr id="455" name="Google Shape;455;p24"/>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5.1 Introduction</a:t>
            </a:r>
            <a:endParaRPr/>
          </a:p>
          <a:p>
            <a:pPr indent="0" lvl="0" marL="0" marR="0" rtl="0" algn="l">
              <a:spcBef>
                <a:spcPts val="0"/>
              </a:spcBef>
              <a:spcAft>
                <a:spcPts val="0"/>
              </a:spcAft>
              <a:buNone/>
            </a:pPr>
            <a:r>
              <a:rPr b="1" lang="en-US" sz="2200">
                <a:solidFill>
                  <a:schemeClr val="accent1"/>
                </a:solidFill>
                <a:latin typeface="Times New Roman"/>
                <a:ea typeface="Times New Roman"/>
                <a:cs typeface="Times New Roman"/>
                <a:sym typeface="Times New Roman"/>
              </a:rPr>
              <a:t>5.2 Hill Climbing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5.3 Best-first Search (Greedy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5.4 A* Search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5.5 O* Search: (AND–OR) Graph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5.6 Memory Bounded Heuristic Search</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5.6.1 Iterative Deepening A*</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5.6.2 Recursive BFS</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5.6.3 Simplified Memory Bounded A* (SMA*)</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5.7  Simulated Annealing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5.8  Local Beam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5.9 Branch and Bound Search</a:t>
            </a:r>
            <a:endParaRPr/>
          </a:p>
          <a:p>
            <a:pPr indent="0" lvl="0" marL="0" marR="0" rtl="0" algn="l">
              <a:spcBef>
                <a:spcPts val="0"/>
              </a:spcBef>
              <a:spcAft>
                <a:spcPts val="0"/>
              </a:spcAft>
              <a:buNone/>
            </a:pPr>
            <a:r>
              <a:t/>
            </a:r>
            <a:endParaRPr sz="2200">
              <a:solidFill>
                <a:schemeClr val="lt1"/>
              </a:solidFill>
              <a:latin typeface="Times New Roman"/>
              <a:ea typeface="Times New Roman"/>
              <a:cs typeface="Times New Roman"/>
              <a:sym typeface="Times New Roman"/>
            </a:endParaRPr>
          </a:p>
        </p:txBody>
      </p:sp>
      <p:sp>
        <p:nvSpPr>
          <p:cNvPr id="456" name="Google Shape;456;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25"/>
          <p:cNvSpPr txBox="1"/>
          <p:nvPr>
            <p:ph type="title"/>
          </p:nvPr>
        </p:nvSpPr>
        <p:spPr>
          <a:xfrm>
            <a:off x="3265714" y="365125"/>
            <a:ext cx="8088086"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i="1" lang="en-US">
                <a:latin typeface="Times New Roman"/>
                <a:ea typeface="Times New Roman"/>
                <a:cs typeface="Times New Roman"/>
                <a:sym typeface="Times New Roman"/>
              </a:rPr>
              <a:t>Types of Hill Climbing</a:t>
            </a:r>
            <a:br>
              <a:rPr i="1" lang="en-US"/>
            </a:br>
            <a:endParaRPr/>
          </a:p>
        </p:txBody>
      </p:sp>
      <p:sp>
        <p:nvSpPr>
          <p:cNvPr id="462" name="Google Shape;462;p25"/>
          <p:cNvSpPr txBox="1"/>
          <p:nvPr>
            <p:ph idx="1" type="body"/>
          </p:nvPr>
        </p:nvSpPr>
        <p:spPr>
          <a:xfrm>
            <a:off x="3304902" y="1005840"/>
            <a:ext cx="8048897" cy="5171123"/>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rgbClr val="FF0000"/>
              </a:buClr>
              <a:buSzPct val="100000"/>
              <a:buChar char="•"/>
            </a:pPr>
            <a:r>
              <a:rPr i="1" lang="en-US">
                <a:solidFill>
                  <a:srgbClr val="FF0000"/>
                </a:solidFill>
                <a:latin typeface="Times New Roman"/>
                <a:ea typeface="Times New Roman"/>
                <a:cs typeface="Times New Roman"/>
                <a:sym typeface="Times New Roman"/>
              </a:rPr>
              <a:t>Simple Hill Climbing</a:t>
            </a:r>
            <a:endParaRPr/>
          </a:p>
          <a:p>
            <a:pPr indent="-228600" lvl="0" marL="228600" rtl="0" algn="l">
              <a:lnSpc>
                <a:spcPct val="90000"/>
              </a:lnSpc>
              <a:spcBef>
                <a:spcPts val="1000"/>
              </a:spcBef>
              <a:spcAft>
                <a:spcPts val="0"/>
              </a:spcAft>
              <a:buClr>
                <a:schemeClr val="dk1"/>
              </a:buClr>
              <a:buSzPct val="100000"/>
              <a:buNone/>
            </a:pPr>
            <a:r>
              <a:rPr lang="en-US">
                <a:latin typeface="Times New Roman"/>
                <a:ea typeface="Times New Roman"/>
                <a:cs typeface="Times New Roman"/>
                <a:sym typeface="Times New Roman"/>
              </a:rPr>
              <a:t>It examines the neighbouring nodes one-by-one and selects the first neighbouring node which optimises the current cost as </a:t>
            </a:r>
            <a:endParaRPr/>
          </a:p>
          <a:p>
            <a:pPr indent="-228600" lvl="0" marL="228600" rtl="0" algn="l">
              <a:lnSpc>
                <a:spcPct val="90000"/>
              </a:lnSpc>
              <a:spcBef>
                <a:spcPts val="1000"/>
              </a:spcBef>
              <a:spcAft>
                <a:spcPts val="0"/>
              </a:spcAft>
              <a:buClr>
                <a:srgbClr val="FF0000"/>
              </a:buClr>
              <a:buSzPct val="100000"/>
              <a:buChar char="•"/>
            </a:pPr>
            <a:r>
              <a:rPr i="1" lang="en-US">
                <a:solidFill>
                  <a:srgbClr val="FF0000"/>
                </a:solidFill>
                <a:latin typeface="Times New Roman"/>
                <a:ea typeface="Times New Roman"/>
                <a:cs typeface="Times New Roman"/>
                <a:sym typeface="Times New Roman"/>
              </a:rPr>
              <a:t>Steepest-ascent Hill Climbing</a:t>
            </a:r>
            <a:endParaRPr/>
          </a:p>
          <a:p>
            <a:pPr indent="-228600" lvl="0" marL="228600" rtl="0" algn="l">
              <a:lnSpc>
                <a:spcPct val="90000"/>
              </a:lnSpc>
              <a:spcBef>
                <a:spcPts val="1000"/>
              </a:spcBef>
              <a:spcAft>
                <a:spcPts val="0"/>
              </a:spcAft>
              <a:buClr>
                <a:schemeClr val="dk1"/>
              </a:buClr>
              <a:buSzPct val="100000"/>
              <a:buNone/>
            </a:pPr>
            <a:r>
              <a:rPr lang="en-US">
                <a:latin typeface="Times New Roman"/>
                <a:ea typeface="Times New Roman"/>
                <a:cs typeface="Times New Roman"/>
                <a:sym typeface="Times New Roman"/>
              </a:rPr>
              <a:t>At first examines all the neighbouring nodes and then selects the node closest to the solution state as the next nodenext node.</a:t>
            </a:r>
            <a:endParaRPr/>
          </a:p>
          <a:p>
            <a:pPr indent="-228600" lvl="0" marL="228600" rtl="0" algn="l">
              <a:lnSpc>
                <a:spcPct val="90000"/>
              </a:lnSpc>
              <a:spcBef>
                <a:spcPts val="1000"/>
              </a:spcBef>
              <a:spcAft>
                <a:spcPts val="0"/>
              </a:spcAft>
              <a:buClr>
                <a:srgbClr val="FF0000"/>
              </a:buClr>
              <a:buSzPct val="100000"/>
              <a:buChar char="•"/>
            </a:pPr>
            <a:r>
              <a:rPr i="1" lang="en-US">
                <a:solidFill>
                  <a:srgbClr val="FF0000"/>
                </a:solidFill>
                <a:latin typeface="Times New Roman"/>
                <a:ea typeface="Times New Roman"/>
                <a:cs typeface="Times New Roman"/>
                <a:sym typeface="Times New Roman"/>
              </a:rPr>
              <a:t>Stochastic Hill Climbing</a:t>
            </a:r>
            <a:endParaRPr/>
          </a:p>
          <a:p>
            <a:pPr indent="-228600" lvl="0" marL="228600" rtl="0" algn="l">
              <a:lnSpc>
                <a:spcPct val="90000"/>
              </a:lnSpc>
              <a:spcBef>
                <a:spcPts val="1000"/>
              </a:spcBef>
              <a:spcAft>
                <a:spcPts val="0"/>
              </a:spcAft>
              <a:buClr>
                <a:schemeClr val="dk1"/>
              </a:buClr>
              <a:buSzPct val="100000"/>
              <a:buNone/>
            </a:pPr>
            <a:r>
              <a:rPr lang="en-US">
                <a:latin typeface="Times New Roman"/>
                <a:ea typeface="Times New Roman"/>
                <a:cs typeface="Times New Roman"/>
                <a:sym typeface="Times New Roman"/>
              </a:rPr>
              <a:t>It does not examine all the neighbouring nodes before deciding which node to select. It just selects a neighbouring node at random, and decides (based on the amount of improvement in that neighbour) whether to move to that neighbour or to examine another.</a:t>
            </a:r>
            <a:endParaRPr/>
          </a:p>
        </p:txBody>
      </p:sp>
      <p:sp>
        <p:nvSpPr>
          <p:cNvPr id="463" name="Google Shape;463;p25"/>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5.1 Introduction</a:t>
            </a:r>
            <a:endParaRPr/>
          </a:p>
          <a:p>
            <a:pPr indent="0" lvl="0" marL="0" marR="0" rtl="0" algn="l">
              <a:spcBef>
                <a:spcPts val="0"/>
              </a:spcBef>
              <a:spcAft>
                <a:spcPts val="0"/>
              </a:spcAft>
              <a:buNone/>
            </a:pPr>
            <a:r>
              <a:rPr b="1" lang="en-US" sz="2200">
                <a:solidFill>
                  <a:schemeClr val="accent1"/>
                </a:solidFill>
                <a:latin typeface="Times New Roman"/>
                <a:ea typeface="Times New Roman"/>
                <a:cs typeface="Times New Roman"/>
                <a:sym typeface="Times New Roman"/>
              </a:rPr>
              <a:t>5.2 Hill Climbing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5.3 Best-first Search (Greedy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5.4 A* Search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5.5 O* Search: (AND–OR) Graph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5.6 Memory Bounded Heuristic Search</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5.6.1 Iterative Deepening A*</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5.6.2 Recursive BFS</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5.6.3 Simplified Memory Bounded A* (SMA*)</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5.7  Simulated Annealing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5.8  Local Beam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5.9 Branch and Bound Search</a:t>
            </a:r>
            <a:endParaRPr/>
          </a:p>
          <a:p>
            <a:pPr indent="0" lvl="0" marL="0" marR="0" rtl="0" algn="l">
              <a:spcBef>
                <a:spcPts val="0"/>
              </a:spcBef>
              <a:spcAft>
                <a:spcPts val="0"/>
              </a:spcAft>
              <a:buNone/>
            </a:pPr>
            <a:r>
              <a:t/>
            </a:r>
            <a:endParaRPr sz="2200">
              <a:solidFill>
                <a:schemeClr val="lt1"/>
              </a:solidFill>
              <a:latin typeface="Times New Roman"/>
              <a:ea typeface="Times New Roman"/>
              <a:cs typeface="Times New Roman"/>
              <a:sym typeface="Times New Roman"/>
            </a:endParaRPr>
          </a:p>
        </p:txBody>
      </p:sp>
      <p:sp>
        <p:nvSpPr>
          <p:cNvPr id="464" name="Google Shape;464;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26"/>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5.1 Introduction</a:t>
            </a:r>
            <a:endParaRPr/>
          </a:p>
          <a:p>
            <a:pPr indent="0" lvl="0" marL="0" marR="0" rtl="0" algn="l">
              <a:spcBef>
                <a:spcPts val="0"/>
              </a:spcBef>
              <a:spcAft>
                <a:spcPts val="0"/>
              </a:spcAft>
              <a:buNone/>
            </a:pPr>
            <a:r>
              <a:rPr b="1" lang="en-US" sz="2200">
                <a:solidFill>
                  <a:schemeClr val="accent1"/>
                </a:solidFill>
                <a:latin typeface="Times New Roman"/>
                <a:ea typeface="Times New Roman"/>
                <a:cs typeface="Times New Roman"/>
                <a:sym typeface="Times New Roman"/>
              </a:rPr>
              <a:t>5.2 Hill Climbing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5.3 Best-first Search (Greedy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5.4 A* Search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5.5 O* Search: (AND–OR) Graph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5.6 Memory Bounded Heuristic Search</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5.6.1 Iterative Deepening A*</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5.6.2 Recursive BFS</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5.6.3 Simplified Memory Bounded A* (SMA*)</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5.7  Simulated Annealing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5.8  Local Beam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5.9 Branch and Bound Search</a:t>
            </a:r>
            <a:endParaRPr/>
          </a:p>
          <a:p>
            <a:pPr indent="0" lvl="0" marL="0" marR="0" rtl="0" algn="l">
              <a:spcBef>
                <a:spcPts val="0"/>
              </a:spcBef>
              <a:spcAft>
                <a:spcPts val="0"/>
              </a:spcAft>
              <a:buNone/>
            </a:pPr>
            <a:r>
              <a:t/>
            </a:r>
            <a:endParaRPr sz="2200">
              <a:solidFill>
                <a:schemeClr val="lt1"/>
              </a:solidFill>
              <a:latin typeface="Times New Roman"/>
              <a:ea typeface="Times New Roman"/>
              <a:cs typeface="Times New Roman"/>
              <a:sym typeface="Times New Roman"/>
            </a:endParaRPr>
          </a:p>
        </p:txBody>
      </p:sp>
      <p:sp>
        <p:nvSpPr>
          <p:cNvPr id="470" name="Google Shape;470;p26"/>
          <p:cNvSpPr/>
          <p:nvPr/>
        </p:nvSpPr>
        <p:spPr>
          <a:xfrm>
            <a:off x="3239589" y="156755"/>
            <a:ext cx="6897188" cy="67403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Begin</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/*Initially OPEN contains the root node and CLOSE is EMPTY*/</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OPEN=[start]</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CLOSE=[]</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/*We Continue the loop till OPEN list is not EMPTY*/</a:t>
            </a:r>
            <a:endParaRPr/>
          </a:p>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While OPEN≠[] do</a:t>
            </a:r>
            <a:endParaRPr/>
          </a:p>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Begin</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Remove the left most state from OPEN and call it X</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If X=GOAL </a:t>
            </a:r>
            <a:r>
              <a:rPr b="1" lang="en-US" sz="1800">
                <a:solidFill>
                  <a:schemeClr val="dk1"/>
                </a:solidFill>
                <a:latin typeface="Times New Roman"/>
                <a:ea typeface="Times New Roman"/>
                <a:cs typeface="Times New Roman"/>
                <a:sym typeface="Times New Roman"/>
              </a:rPr>
              <a:t>then</a:t>
            </a:r>
            <a:endParaRPr/>
          </a:p>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Return SUCCESS</a:t>
            </a:r>
            <a:endParaRPr/>
          </a:p>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Else</a:t>
            </a:r>
            <a:endParaRPr/>
          </a:p>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Begin</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1. Generate children of X</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2. Put X on close</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3. Discard the children of X if already on OPEN or CLOSE</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4. Sort the remaining Children according to the heuristic value of each state</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5. Put the children on left side of OPEN in sorted order.</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/*Note that the children are sorted first according to the heuristic merit and are then put to the left sideof OPEN*/</a:t>
            </a:r>
            <a:endParaRPr/>
          </a:p>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End</a:t>
            </a:r>
            <a:endParaRPr/>
          </a:p>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End</a:t>
            </a:r>
            <a:endParaRPr/>
          </a:p>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Return Fail</a:t>
            </a:r>
            <a:endParaRPr/>
          </a:p>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End</a:t>
            </a:r>
            <a:endParaRPr/>
          </a:p>
        </p:txBody>
      </p:sp>
      <p:sp>
        <p:nvSpPr>
          <p:cNvPr id="471" name="Google Shape;471;p26"/>
          <p:cNvSpPr/>
          <p:nvPr/>
        </p:nvSpPr>
        <p:spPr>
          <a:xfrm>
            <a:off x="9562011" y="2076994"/>
            <a:ext cx="21336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00"/>
                </a:solidFill>
                <a:latin typeface="Calibri"/>
                <a:ea typeface="Calibri"/>
                <a:cs typeface="Calibri"/>
                <a:sym typeface="Calibri"/>
              </a:rPr>
              <a:t>The algorithm described is called as </a:t>
            </a:r>
            <a:r>
              <a:rPr i="1" lang="en-US" sz="1800">
                <a:solidFill>
                  <a:srgbClr val="FF0000"/>
                </a:solidFill>
                <a:latin typeface="Calibri"/>
                <a:ea typeface="Calibri"/>
                <a:cs typeface="Calibri"/>
                <a:sym typeface="Calibri"/>
              </a:rPr>
              <a:t>steepest ascent hill climbing.</a:t>
            </a:r>
            <a:endParaRPr sz="1800">
              <a:solidFill>
                <a:srgbClr val="FF0000"/>
              </a:solidFill>
              <a:latin typeface="Calibri"/>
              <a:ea typeface="Calibri"/>
              <a:cs typeface="Calibri"/>
              <a:sym typeface="Calibri"/>
            </a:endParaRPr>
          </a:p>
        </p:txBody>
      </p:sp>
      <p:sp>
        <p:nvSpPr>
          <p:cNvPr id="472" name="Google Shape;472;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27"/>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5.1 Introduction</a:t>
            </a:r>
            <a:endParaRPr/>
          </a:p>
          <a:p>
            <a:pPr indent="0" lvl="0" marL="0" marR="0" rtl="0" algn="l">
              <a:spcBef>
                <a:spcPts val="0"/>
              </a:spcBef>
              <a:spcAft>
                <a:spcPts val="0"/>
              </a:spcAft>
              <a:buNone/>
            </a:pPr>
            <a:r>
              <a:rPr b="1" lang="en-US" sz="2200">
                <a:solidFill>
                  <a:schemeClr val="accent1"/>
                </a:solidFill>
                <a:latin typeface="Times New Roman"/>
                <a:ea typeface="Times New Roman"/>
                <a:cs typeface="Times New Roman"/>
                <a:sym typeface="Times New Roman"/>
              </a:rPr>
              <a:t>5.2 Hill Climbing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5.3 Best-first Search (Greedy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5.4 A* Search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5.5 O* Search: (AND–OR) Graph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5.6 Memory Bounded Heuristic Search</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5.6.1 Iterative Deepening A*</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5.6.2 Recursive BFS</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5.6.3 Simplified Memory Bounded A* (SMA*)</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5.7  Simulated Annealing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5.8  Local Beam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5.9 Branch and Bound Search</a:t>
            </a:r>
            <a:endParaRPr/>
          </a:p>
          <a:p>
            <a:pPr indent="0" lvl="0" marL="0" marR="0" rtl="0" algn="l">
              <a:spcBef>
                <a:spcPts val="0"/>
              </a:spcBef>
              <a:spcAft>
                <a:spcPts val="0"/>
              </a:spcAft>
              <a:buNone/>
            </a:pPr>
            <a:r>
              <a:t/>
            </a:r>
            <a:endParaRPr sz="2200">
              <a:solidFill>
                <a:schemeClr val="lt1"/>
              </a:solidFill>
              <a:latin typeface="Times New Roman"/>
              <a:ea typeface="Times New Roman"/>
              <a:cs typeface="Times New Roman"/>
              <a:sym typeface="Times New Roman"/>
            </a:endParaRPr>
          </a:p>
        </p:txBody>
      </p:sp>
      <p:pic>
        <p:nvPicPr>
          <p:cNvPr id="478" name="Google Shape;478;p27"/>
          <p:cNvPicPr preferRelativeResize="0"/>
          <p:nvPr>
            <p:ph idx="1" type="body"/>
          </p:nvPr>
        </p:nvPicPr>
        <p:blipFill rotWithShape="1">
          <a:blip r:embed="rId3">
            <a:alphaModFix/>
          </a:blip>
          <a:srcRect b="0" l="0" r="0" t="0"/>
          <a:stretch/>
        </p:blipFill>
        <p:spPr>
          <a:xfrm>
            <a:off x="4329955" y="690490"/>
            <a:ext cx="4758961" cy="1693233"/>
          </a:xfrm>
          <a:prstGeom prst="rect">
            <a:avLst/>
          </a:prstGeom>
          <a:noFill/>
          <a:ln>
            <a:noFill/>
          </a:ln>
        </p:spPr>
      </p:pic>
      <p:sp>
        <p:nvSpPr>
          <p:cNvPr id="479" name="Google Shape;479;p27"/>
          <p:cNvSpPr/>
          <p:nvPr/>
        </p:nvSpPr>
        <p:spPr>
          <a:xfrm>
            <a:off x="3370217" y="0"/>
            <a:ext cx="6897189"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Apply hill climbing to the following tree considering G is the Goal State and Node A as the initial state.</a:t>
            </a:r>
            <a:endParaRPr/>
          </a:p>
        </p:txBody>
      </p:sp>
      <p:sp>
        <p:nvSpPr>
          <p:cNvPr id="480" name="Google Shape;480;p27"/>
          <p:cNvSpPr/>
          <p:nvPr/>
        </p:nvSpPr>
        <p:spPr>
          <a:xfrm>
            <a:off x="7601943" y="3818146"/>
            <a:ext cx="60960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OPEN = [A3]</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CLOSE = []</a:t>
            </a:r>
            <a:endParaRPr/>
          </a:p>
        </p:txBody>
      </p:sp>
      <p:pic>
        <p:nvPicPr>
          <p:cNvPr id="481" name="Google Shape;481;p27"/>
          <p:cNvPicPr preferRelativeResize="0"/>
          <p:nvPr/>
        </p:nvPicPr>
        <p:blipFill rotWithShape="1">
          <a:blip r:embed="rId4">
            <a:alphaModFix/>
          </a:blip>
          <a:srcRect b="0" l="0" r="0" t="0"/>
          <a:stretch/>
        </p:blipFill>
        <p:spPr>
          <a:xfrm>
            <a:off x="5415337" y="3423277"/>
            <a:ext cx="1038016" cy="923330"/>
          </a:xfrm>
          <a:prstGeom prst="rect">
            <a:avLst/>
          </a:prstGeom>
          <a:noFill/>
          <a:ln>
            <a:noFill/>
          </a:ln>
        </p:spPr>
      </p:pic>
      <p:sp>
        <p:nvSpPr>
          <p:cNvPr id="482" name="Google Shape;482;p27"/>
          <p:cNvSpPr/>
          <p:nvPr/>
        </p:nvSpPr>
        <p:spPr>
          <a:xfrm>
            <a:off x="3425301" y="4867661"/>
            <a:ext cx="841785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Note that leftmost node in the OPEN list is Node A, and hence, we expand Node A in the next step.</a:t>
            </a:r>
            <a:endParaRPr/>
          </a:p>
        </p:txBody>
      </p:sp>
      <p:sp>
        <p:nvSpPr>
          <p:cNvPr id="483" name="Google Shape;483;p27"/>
          <p:cNvSpPr/>
          <p:nvPr/>
        </p:nvSpPr>
        <p:spPr>
          <a:xfrm>
            <a:off x="3294956" y="2383723"/>
            <a:ext cx="6316794"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Step 1: The hill climbing algorithm starts with the initial state.</a:t>
            </a:r>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4" name="Google Shape;484;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28"/>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5.1 Introduction</a:t>
            </a:r>
            <a:endParaRPr/>
          </a:p>
          <a:p>
            <a:pPr indent="0" lvl="0" marL="0" marR="0" rtl="0" algn="l">
              <a:spcBef>
                <a:spcPts val="0"/>
              </a:spcBef>
              <a:spcAft>
                <a:spcPts val="0"/>
              </a:spcAft>
              <a:buNone/>
            </a:pPr>
            <a:r>
              <a:rPr b="1" lang="en-US" sz="2200">
                <a:solidFill>
                  <a:schemeClr val="accent1"/>
                </a:solidFill>
                <a:latin typeface="Times New Roman"/>
                <a:ea typeface="Times New Roman"/>
                <a:cs typeface="Times New Roman"/>
                <a:sym typeface="Times New Roman"/>
              </a:rPr>
              <a:t>5.2 Hill Climbing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5.3 Best-first Search (Greedy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5.4 A* Search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5.5 O* Search: (AND–OR) Graph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5.6 Memory Bounded Heuristic Search</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5.6.1 Iterative Deepening A*</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5.6.2 Recursive BFS</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5.6.3 Simplified Memory Bounded A* (SMA*)</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5.7  Simulated Annealing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5.8  Local Beam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5.9 Branch and Bound Search</a:t>
            </a:r>
            <a:endParaRPr/>
          </a:p>
          <a:p>
            <a:pPr indent="0" lvl="0" marL="0" marR="0" rtl="0" algn="l">
              <a:spcBef>
                <a:spcPts val="0"/>
              </a:spcBef>
              <a:spcAft>
                <a:spcPts val="0"/>
              </a:spcAft>
              <a:buNone/>
            </a:pPr>
            <a:r>
              <a:t/>
            </a:r>
            <a:endParaRPr sz="2200">
              <a:solidFill>
                <a:schemeClr val="lt1"/>
              </a:solidFill>
              <a:latin typeface="Times New Roman"/>
              <a:ea typeface="Times New Roman"/>
              <a:cs typeface="Times New Roman"/>
              <a:sym typeface="Times New Roman"/>
            </a:endParaRPr>
          </a:p>
        </p:txBody>
      </p:sp>
      <p:pic>
        <p:nvPicPr>
          <p:cNvPr id="490" name="Google Shape;490;p28"/>
          <p:cNvPicPr preferRelativeResize="0"/>
          <p:nvPr>
            <p:ph idx="1" type="body"/>
          </p:nvPr>
        </p:nvPicPr>
        <p:blipFill rotWithShape="1">
          <a:blip r:embed="rId3">
            <a:alphaModFix/>
          </a:blip>
          <a:srcRect b="0" l="0" r="0" t="0"/>
          <a:stretch/>
        </p:blipFill>
        <p:spPr>
          <a:xfrm>
            <a:off x="4167951" y="633269"/>
            <a:ext cx="5301720" cy="1678043"/>
          </a:xfrm>
          <a:prstGeom prst="rect">
            <a:avLst/>
          </a:prstGeom>
          <a:noFill/>
          <a:ln>
            <a:noFill/>
          </a:ln>
        </p:spPr>
      </p:pic>
      <p:sp>
        <p:nvSpPr>
          <p:cNvPr id="491" name="Google Shape;491;p28"/>
          <p:cNvSpPr/>
          <p:nvPr/>
        </p:nvSpPr>
        <p:spPr>
          <a:xfrm>
            <a:off x="3370217" y="0"/>
            <a:ext cx="6897189"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Apply hill climbing to the following tree considering G is the Goal State and Node A as the initial state.</a:t>
            </a:r>
            <a:endParaRPr/>
          </a:p>
        </p:txBody>
      </p:sp>
      <p:sp>
        <p:nvSpPr>
          <p:cNvPr id="492" name="Google Shape;492;p28"/>
          <p:cNvSpPr/>
          <p:nvPr/>
        </p:nvSpPr>
        <p:spPr>
          <a:xfrm>
            <a:off x="7601943" y="3818146"/>
            <a:ext cx="60960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OPEN = [C5, B3, D3]</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CLOSE = [A]</a:t>
            </a:r>
            <a:endParaRPr/>
          </a:p>
        </p:txBody>
      </p:sp>
      <p:sp>
        <p:nvSpPr>
          <p:cNvPr id="493" name="Google Shape;493;p28"/>
          <p:cNvSpPr/>
          <p:nvPr/>
        </p:nvSpPr>
        <p:spPr>
          <a:xfrm>
            <a:off x="3487783" y="4894729"/>
            <a:ext cx="870421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Note that the leftmost node in the OPEN list is Node C. Hence, we expand Node C in Step 3</a:t>
            </a:r>
            <a:r>
              <a:rPr lang="en-US" sz="1800">
                <a:solidFill>
                  <a:schemeClr val="dk1"/>
                </a:solidFill>
                <a:latin typeface="Calibri"/>
                <a:ea typeface="Calibri"/>
                <a:cs typeface="Calibri"/>
                <a:sym typeface="Calibri"/>
              </a:rPr>
              <a:t>.</a:t>
            </a:r>
            <a:endParaRPr/>
          </a:p>
        </p:txBody>
      </p:sp>
      <p:sp>
        <p:nvSpPr>
          <p:cNvPr id="494" name="Google Shape;494;p28"/>
          <p:cNvSpPr/>
          <p:nvPr/>
        </p:nvSpPr>
        <p:spPr>
          <a:xfrm>
            <a:off x="3294956" y="2383723"/>
            <a:ext cx="5405519"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Step 2: All the children of Node A are now generated</a:t>
            </a:r>
            <a:r>
              <a:rPr b="1"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495" name="Google Shape;495;p28"/>
          <p:cNvPicPr preferRelativeResize="0"/>
          <p:nvPr/>
        </p:nvPicPr>
        <p:blipFill rotWithShape="1">
          <a:blip r:embed="rId4">
            <a:alphaModFix/>
          </a:blip>
          <a:srcRect b="0" l="0" r="0" t="0"/>
          <a:stretch/>
        </p:blipFill>
        <p:spPr>
          <a:xfrm>
            <a:off x="4694946" y="3102465"/>
            <a:ext cx="2419350" cy="1535636"/>
          </a:xfrm>
          <a:prstGeom prst="rect">
            <a:avLst/>
          </a:prstGeom>
          <a:noFill/>
          <a:ln>
            <a:noFill/>
          </a:ln>
        </p:spPr>
      </p:pic>
      <p:sp>
        <p:nvSpPr>
          <p:cNvPr id="496" name="Google Shape;496;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29"/>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5.1 Introduction</a:t>
            </a:r>
            <a:endParaRPr/>
          </a:p>
          <a:p>
            <a:pPr indent="0" lvl="0" marL="0" marR="0" rtl="0" algn="l">
              <a:spcBef>
                <a:spcPts val="0"/>
              </a:spcBef>
              <a:spcAft>
                <a:spcPts val="0"/>
              </a:spcAft>
              <a:buNone/>
            </a:pPr>
            <a:r>
              <a:rPr b="1" lang="en-US" sz="2200">
                <a:solidFill>
                  <a:schemeClr val="accent1"/>
                </a:solidFill>
                <a:latin typeface="Times New Roman"/>
                <a:ea typeface="Times New Roman"/>
                <a:cs typeface="Times New Roman"/>
                <a:sym typeface="Times New Roman"/>
              </a:rPr>
              <a:t>5.2 Hill Climbing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5.3 Best-first Search (Greedy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5.4 A* Search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5.5 O* Search: (AND–OR) Graph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5.6 Memory Bounded Heuristic Search</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5.6.1 Iterative Deepening A*</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5.6.2 Recursive BFS</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5.6.3 Simplified Memory Bounded A* (SMA*)</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5.7  Simulated Annealing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5.8  Local Beam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5.9 Branch and Bound Search</a:t>
            </a:r>
            <a:endParaRPr/>
          </a:p>
          <a:p>
            <a:pPr indent="0" lvl="0" marL="0" marR="0" rtl="0" algn="l">
              <a:spcBef>
                <a:spcPts val="0"/>
              </a:spcBef>
              <a:spcAft>
                <a:spcPts val="0"/>
              </a:spcAft>
              <a:buNone/>
            </a:pPr>
            <a:r>
              <a:t/>
            </a:r>
            <a:endParaRPr sz="2200">
              <a:solidFill>
                <a:schemeClr val="lt1"/>
              </a:solidFill>
              <a:latin typeface="Times New Roman"/>
              <a:ea typeface="Times New Roman"/>
              <a:cs typeface="Times New Roman"/>
              <a:sym typeface="Times New Roman"/>
            </a:endParaRPr>
          </a:p>
        </p:txBody>
      </p:sp>
      <p:pic>
        <p:nvPicPr>
          <p:cNvPr id="502" name="Google Shape;502;p29"/>
          <p:cNvPicPr preferRelativeResize="0"/>
          <p:nvPr>
            <p:ph idx="1" type="body"/>
          </p:nvPr>
        </p:nvPicPr>
        <p:blipFill rotWithShape="1">
          <a:blip r:embed="rId3">
            <a:alphaModFix/>
          </a:blip>
          <a:srcRect b="0" l="0" r="0" t="0"/>
          <a:stretch/>
        </p:blipFill>
        <p:spPr>
          <a:xfrm>
            <a:off x="4329955" y="690490"/>
            <a:ext cx="4858112" cy="1476375"/>
          </a:xfrm>
          <a:prstGeom prst="rect">
            <a:avLst/>
          </a:prstGeom>
          <a:noFill/>
          <a:ln>
            <a:noFill/>
          </a:ln>
        </p:spPr>
      </p:pic>
      <p:sp>
        <p:nvSpPr>
          <p:cNvPr id="503" name="Google Shape;503;p29"/>
          <p:cNvSpPr/>
          <p:nvPr/>
        </p:nvSpPr>
        <p:spPr>
          <a:xfrm>
            <a:off x="3370217" y="0"/>
            <a:ext cx="6897189"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Apply hill climbing to the following tree considering G is the Goal State and Node A as the initial state.</a:t>
            </a:r>
            <a:endParaRPr/>
          </a:p>
        </p:txBody>
      </p:sp>
      <p:sp>
        <p:nvSpPr>
          <p:cNvPr id="504" name="Google Shape;504;p29"/>
          <p:cNvSpPr/>
          <p:nvPr/>
        </p:nvSpPr>
        <p:spPr>
          <a:xfrm>
            <a:off x="7601943" y="3818146"/>
            <a:ext cx="60960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OPEN = [E8, F7, B3, D3]</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CLOSE = [A, C]</a:t>
            </a:r>
            <a:endParaRPr/>
          </a:p>
        </p:txBody>
      </p:sp>
      <p:sp>
        <p:nvSpPr>
          <p:cNvPr id="505" name="Google Shape;505;p29"/>
          <p:cNvSpPr/>
          <p:nvPr/>
        </p:nvSpPr>
        <p:spPr>
          <a:xfrm>
            <a:off x="3487783" y="5678501"/>
            <a:ext cx="870421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Note that leftmost node in OPEN list is Node E. Hence, we expand Node E in Step 4.</a:t>
            </a:r>
            <a:endParaRPr/>
          </a:p>
        </p:txBody>
      </p:sp>
      <p:sp>
        <p:nvSpPr>
          <p:cNvPr id="506" name="Google Shape;506;p29"/>
          <p:cNvSpPr/>
          <p:nvPr/>
        </p:nvSpPr>
        <p:spPr>
          <a:xfrm>
            <a:off x="3294956" y="2383723"/>
            <a:ext cx="8605307"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Step 3: Amongst all the children of Node root Node A Node C has the highest heuristic. Hence, all the children of Node C are now generated.</a:t>
            </a:r>
            <a:endParaRPr/>
          </a:p>
        </p:txBody>
      </p:sp>
      <p:pic>
        <p:nvPicPr>
          <p:cNvPr id="507" name="Google Shape;507;p29"/>
          <p:cNvPicPr preferRelativeResize="0"/>
          <p:nvPr/>
        </p:nvPicPr>
        <p:blipFill rotWithShape="1">
          <a:blip r:embed="rId4">
            <a:alphaModFix/>
          </a:blip>
          <a:srcRect b="0" l="0" r="0" t="0"/>
          <a:stretch/>
        </p:blipFill>
        <p:spPr>
          <a:xfrm>
            <a:off x="4038600" y="3491730"/>
            <a:ext cx="2770687" cy="1537470"/>
          </a:xfrm>
          <a:prstGeom prst="rect">
            <a:avLst/>
          </a:prstGeom>
          <a:noFill/>
          <a:ln>
            <a:noFill/>
          </a:ln>
        </p:spPr>
      </p:pic>
      <p:sp>
        <p:nvSpPr>
          <p:cNvPr id="508" name="Google Shape;508;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3"/>
          <p:cNvSpPr txBox="1"/>
          <p:nvPr>
            <p:ph type="title"/>
          </p:nvPr>
        </p:nvSpPr>
        <p:spPr>
          <a:xfrm>
            <a:off x="3419060" y="365126"/>
            <a:ext cx="7934739" cy="60228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70C0"/>
              </a:buClr>
              <a:buSzPts val="2400"/>
              <a:buFont typeface="Times New Roman"/>
              <a:buNone/>
            </a:pPr>
            <a:r>
              <a:rPr lang="en-US" sz="2400">
                <a:solidFill>
                  <a:srgbClr val="0070C0"/>
                </a:solidFill>
                <a:latin typeface="Times New Roman"/>
                <a:ea typeface="Times New Roman"/>
                <a:cs typeface="Times New Roman"/>
                <a:sym typeface="Times New Roman"/>
              </a:rPr>
              <a:t>Introduction</a:t>
            </a:r>
            <a:endParaRPr/>
          </a:p>
        </p:txBody>
      </p:sp>
      <p:sp>
        <p:nvSpPr>
          <p:cNvPr id="102" name="Google Shape;102;p3"/>
          <p:cNvSpPr txBox="1"/>
          <p:nvPr>
            <p:ph idx="1" type="body"/>
          </p:nvPr>
        </p:nvSpPr>
        <p:spPr>
          <a:xfrm>
            <a:off x="3419059" y="967410"/>
            <a:ext cx="8653671" cy="533179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400"/>
              <a:buChar char="•"/>
            </a:pPr>
            <a:r>
              <a:rPr lang="en-US" sz="2400">
                <a:latin typeface="Times New Roman"/>
                <a:ea typeface="Times New Roman"/>
                <a:cs typeface="Times New Roman"/>
                <a:sym typeface="Times New Roman"/>
              </a:rPr>
              <a:t>Strategies that know whether one goal state is more promising than the other are called </a:t>
            </a:r>
            <a:r>
              <a:rPr i="1" lang="en-US" sz="2400">
                <a:solidFill>
                  <a:srgbClr val="FF0000"/>
                </a:solidFill>
                <a:latin typeface="Times New Roman"/>
                <a:ea typeface="Times New Roman"/>
                <a:cs typeface="Times New Roman"/>
                <a:sym typeface="Times New Roman"/>
              </a:rPr>
              <a:t>heuristic/informed search techniques</a:t>
            </a:r>
            <a:r>
              <a:rPr i="1" lang="en-US" sz="2400">
                <a:latin typeface="Times New Roman"/>
                <a:ea typeface="Times New Roman"/>
                <a:cs typeface="Times New Roman"/>
                <a:sym typeface="Times New Roman"/>
              </a:rPr>
              <a:t>. These techniques work on the concept of heuristic and hence are also known as heuristic search techniques.</a:t>
            </a:r>
            <a:endParaRPr/>
          </a:p>
          <a:p>
            <a:pPr indent="-228600" lvl="0" marL="228600" rtl="0" algn="l">
              <a:lnSpc>
                <a:spcPct val="90000"/>
              </a:lnSpc>
              <a:spcBef>
                <a:spcPts val="1000"/>
              </a:spcBef>
              <a:spcAft>
                <a:spcPts val="0"/>
              </a:spcAft>
              <a:buClr>
                <a:schemeClr val="dk1"/>
              </a:buClr>
              <a:buSzPts val="2400"/>
              <a:buChar char="•"/>
            </a:pPr>
            <a:r>
              <a:rPr i="1" lang="en-US" sz="2400">
                <a:latin typeface="Times New Roman"/>
                <a:ea typeface="Times New Roman"/>
                <a:cs typeface="Times New Roman"/>
                <a:sym typeface="Times New Roman"/>
              </a:rPr>
              <a:t>Direct</a:t>
            </a:r>
            <a:r>
              <a:rPr lang="en-US" sz="2400">
                <a:latin typeface="Times New Roman"/>
                <a:ea typeface="Times New Roman"/>
                <a:cs typeface="Times New Roman"/>
                <a:sym typeface="Times New Roman"/>
              </a:rPr>
              <a:t> techniques (blind search) are not always possible (they require too much time or memory).</a:t>
            </a:r>
            <a:endParaRPr/>
          </a:p>
          <a:p>
            <a:pPr indent="-228600" lvl="0" marL="228600" rtl="0" algn="l">
              <a:lnSpc>
                <a:spcPct val="90000"/>
              </a:lnSpc>
              <a:spcBef>
                <a:spcPts val="3400"/>
              </a:spcBef>
              <a:spcAft>
                <a:spcPts val="0"/>
              </a:spcAft>
              <a:buClr>
                <a:schemeClr val="dk1"/>
              </a:buClr>
              <a:buSzPts val="2400"/>
              <a:buChar char="•"/>
            </a:pPr>
            <a:r>
              <a:rPr i="1" lang="en-US" sz="2400">
                <a:latin typeface="Times New Roman"/>
                <a:ea typeface="Times New Roman"/>
                <a:cs typeface="Times New Roman"/>
                <a:sym typeface="Times New Roman"/>
              </a:rPr>
              <a:t>Weak</a:t>
            </a:r>
            <a:r>
              <a:rPr lang="en-US" sz="2400">
                <a:latin typeface="Times New Roman"/>
                <a:ea typeface="Times New Roman"/>
                <a:cs typeface="Times New Roman"/>
                <a:sym typeface="Times New Roman"/>
              </a:rPr>
              <a:t> techniques can be effective if applied correctly on the right kinds of tasks.</a:t>
            </a:r>
            <a:endParaRPr/>
          </a:p>
          <a:p>
            <a:pPr indent="-228600" lvl="1" marL="685800" rtl="0" algn="l">
              <a:lnSpc>
                <a:spcPct val="90000"/>
              </a:lnSpc>
              <a:spcBef>
                <a:spcPts val="2900"/>
              </a:spcBef>
              <a:spcAft>
                <a:spcPts val="0"/>
              </a:spcAft>
              <a:buClr>
                <a:schemeClr val="dk1"/>
              </a:buClr>
              <a:buSzPts val="2400"/>
              <a:buChar char="•"/>
            </a:pPr>
            <a:r>
              <a:rPr lang="en-US">
                <a:latin typeface="Times New Roman"/>
                <a:ea typeface="Times New Roman"/>
                <a:cs typeface="Times New Roman"/>
                <a:sym typeface="Times New Roman"/>
              </a:rPr>
              <a:t>Typically require domain specific information.</a:t>
            </a:r>
            <a:endParaRPr/>
          </a:p>
          <a:p>
            <a:pPr indent="-50800" lvl="0" marL="228600" rtl="0" algn="l">
              <a:lnSpc>
                <a:spcPct val="90000"/>
              </a:lnSpc>
              <a:spcBef>
                <a:spcPts val="3400"/>
              </a:spcBef>
              <a:spcAft>
                <a:spcPts val="0"/>
              </a:spcAft>
              <a:buClr>
                <a:schemeClr val="dk1"/>
              </a:buClr>
              <a:buSzPts val="2800"/>
              <a:buNone/>
            </a:pPr>
            <a:r>
              <a:t/>
            </a:r>
            <a:endParaRPr>
              <a:latin typeface="Times New Roman"/>
              <a:ea typeface="Times New Roman"/>
              <a:cs typeface="Times New Roman"/>
              <a:sym typeface="Times New Roman"/>
            </a:endParaRPr>
          </a:p>
        </p:txBody>
      </p:sp>
      <p:sp>
        <p:nvSpPr>
          <p:cNvPr id="103" name="Google Shape;103;p3"/>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200">
                <a:solidFill>
                  <a:srgbClr val="8DA9DB"/>
                </a:solidFill>
                <a:latin typeface="Times New Roman"/>
                <a:ea typeface="Times New Roman"/>
                <a:cs typeface="Times New Roman"/>
                <a:sym typeface="Times New Roman"/>
              </a:rPr>
              <a:t>5.1 Introduction</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5.2 Hill Climbing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5.3 Best-first Search (Greedy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5.4 A* Search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5.5 O* Search: (AND–OR) Graph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5.6 Memory Bounded Heuristic Search</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5.6.1 Iterative Deepening A*</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5.6.2 Recursive BFS</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5.6.3 Simplified Memory Bounded A* (SMA*)</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5.7  Simulated Annealing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5.8  Local Beam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5.9 Branch and Bound Search</a:t>
            </a:r>
            <a:endParaRPr/>
          </a:p>
          <a:p>
            <a:pPr indent="0" lvl="0" marL="0" marR="0" rtl="0" algn="l">
              <a:spcBef>
                <a:spcPts val="0"/>
              </a:spcBef>
              <a:spcAft>
                <a:spcPts val="0"/>
              </a:spcAft>
              <a:buNone/>
            </a:pPr>
            <a:r>
              <a:t/>
            </a:r>
            <a:endParaRPr sz="2200">
              <a:solidFill>
                <a:schemeClr val="lt1"/>
              </a:solidFill>
              <a:latin typeface="Times New Roman"/>
              <a:ea typeface="Times New Roman"/>
              <a:cs typeface="Times New Roman"/>
              <a:sym typeface="Times New Roman"/>
            </a:endParaRPr>
          </a:p>
        </p:txBody>
      </p:sp>
      <p:sp>
        <p:nvSpPr>
          <p:cNvPr id="104" name="Google Shape;104;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30"/>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5.1 Introduction</a:t>
            </a:r>
            <a:endParaRPr/>
          </a:p>
          <a:p>
            <a:pPr indent="0" lvl="0" marL="0" marR="0" rtl="0" algn="l">
              <a:spcBef>
                <a:spcPts val="0"/>
              </a:spcBef>
              <a:spcAft>
                <a:spcPts val="0"/>
              </a:spcAft>
              <a:buNone/>
            </a:pPr>
            <a:r>
              <a:rPr b="1" lang="en-US" sz="2200">
                <a:solidFill>
                  <a:schemeClr val="accent1"/>
                </a:solidFill>
                <a:latin typeface="Times New Roman"/>
                <a:ea typeface="Times New Roman"/>
                <a:cs typeface="Times New Roman"/>
                <a:sym typeface="Times New Roman"/>
              </a:rPr>
              <a:t>5.2 Hill Climbing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5.3 Best-first Search (Greedy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5.4 A* Search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5.5 O* Search: (AND–OR) Graph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5.6 Memory Bounded Heuristic Search</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5.6.1 Iterative Deepening A*</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5.6.2 Recursive BFS</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5.6.3 Simplified Memory Bounded A* (SMA*)</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5.7  Simulated Annealing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5.8  Local Beam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5.9 Branch and Bound Search</a:t>
            </a:r>
            <a:endParaRPr/>
          </a:p>
          <a:p>
            <a:pPr indent="0" lvl="0" marL="0" marR="0" rtl="0" algn="l">
              <a:spcBef>
                <a:spcPts val="0"/>
              </a:spcBef>
              <a:spcAft>
                <a:spcPts val="0"/>
              </a:spcAft>
              <a:buNone/>
            </a:pPr>
            <a:r>
              <a:t/>
            </a:r>
            <a:endParaRPr sz="2200">
              <a:solidFill>
                <a:schemeClr val="lt1"/>
              </a:solidFill>
              <a:latin typeface="Times New Roman"/>
              <a:ea typeface="Times New Roman"/>
              <a:cs typeface="Times New Roman"/>
              <a:sym typeface="Times New Roman"/>
            </a:endParaRPr>
          </a:p>
        </p:txBody>
      </p:sp>
      <p:pic>
        <p:nvPicPr>
          <p:cNvPr id="514" name="Google Shape;514;p30"/>
          <p:cNvPicPr preferRelativeResize="0"/>
          <p:nvPr>
            <p:ph idx="1" type="body"/>
          </p:nvPr>
        </p:nvPicPr>
        <p:blipFill rotWithShape="1">
          <a:blip r:embed="rId3">
            <a:alphaModFix/>
          </a:blip>
          <a:srcRect b="0" l="0" r="0" t="0"/>
          <a:stretch/>
        </p:blipFill>
        <p:spPr>
          <a:xfrm>
            <a:off x="4329955" y="690490"/>
            <a:ext cx="4641547" cy="1551691"/>
          </a:xfrm>
          <a:prstGeom prst="rect">
            <a:avLst/>
          </a:prstGeom>
          <a:noFill/>
          <a:ln>
            <a:noFill/>
          </a:ln>
        </p:spPr>
      </p:pic>
      <p:sp>
        <p:nvSpPr>
          <p:cNvPr id="515" name="Google Shape;515;p30"/>
          <p:cNvSpPr/>
          <p:nvPr/>
        </p:nvSpPr>
        <p:spPr>
          <a:xfrm>
            <a:off x="3370217" y="0"/>
            <a:ext cx="6897189"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Apply hill climbing to the following tree considering G is the Goal State and Node A as the initial state.</a:t>
            </a:r>
            <a:endParaRPr/>
          </a:p>
        </p:txBody>
      </p:sp>
      <p:sp>
        <p:nvSpPr>
          <p:cNvPr id="516" name="Google Shape;516;p30"/>
          <p:cNvSpPr/>
          <p:nvPr/>
        </p:nvSpPr>
        <p:spPr>
          <a:xfrm>
            <a:off x="7601943" y="3818146"/>
            <a:ext cx="60960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OPEN = </a:t>
            </a:r>
            <a:r>
              <a:rPr lang="en-US" sz="1800">
                <a:solidFill>
                  <a:srgbClr val="FF0000"/>
                </a:solidFill>
                <a:latin typeface="Calibri"/>
                <a:ea typeface="Calibri"/>
                <a:cs typeface="Calibri"/>
                <a:sym typeface="Calibri"/>
              </a:rPr>
              <a:t>[G9</a:t>
            </a:r>
            <a:r>
              <a:rPr lang="en-US" sz="1800">
                <a:solidFill>
                  <a:schemeClr val="dk1"/>
                </a:solidFill>
                <a:latin typeface="Calibri"/>
                <a:ea typeface="Calibri"/>
                <a:cs typeface="Calibri"/>
                <a:sym typeface="Calibri"/>
              </a:rPr>
              <a:t>, F7, B3, D3]</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CLOSE = [A, C, E]</a:t>
            </a:r>
            <a:endParaRPr/>
          </a:p>
        </p:txBody>
      </p:sp>
      <p:sp>
        <p:nvSpPr>
          <p:cNvPr id="517" name="Google Shape;517;p30"/>
          <p:cNvSpPr/>
          <p:nvPr/>
        </p:nvSpPr>
        <p:spPr>
          <a:xfrm>
            <a:off x="3487783" y="5678501"/>
            <a:ext cx="8704217"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Note that the leftmost node in OPEN list is </a:t>
            </a:r>
            <a:r>
              <a:rPr lang="en-US" sz="1800">
                <a:solidFill>
                  <a:srgbClr val="FF0000"/>
                </a:solidFill>
                <a:latin typeface="Times New Roman"/>
                <a:ea typeface="Times New Roman"/>
                <a:cs typeface="Times New Roman"/>
                <a:sym typeface="Times New Roman"/>
              </a:rPr>
              <a:t>Node G and Node G is a GOAL and hence we STOP</a:t>
            </a:r>
            <a:endParaRPr/>
          </a:p>
        </p:txBody>
      </p:sp>
      <p:sp>
        <p:nvSpPr>
          <p:cNvPr id="518" name="Google Shape;518;p30"/>
          <p:cNvSpPr/>
          <p:nvPr/>
        </p:nvSpPr>
        <p:spPr>
          <a:xfrm>
            <a:off x="3294956" y="2383723"/>
            <a:ext cx="8605307"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Step 4: Now the algorithm proceeds towards Node E and among all the children of Node E (only G is the child of Node C). Node G has a highest Heuristic merit; and hence, Node G is generated.</a:t>
            </a:r>
            <a:endParaRPr/>
          </a:p>
        </p:txBody>
      </p:sp>
      <p:pic>
        <p:nvPicPr>
          <p:cNvPr id="519" name="Google Shape;519;p30"/>
          <p:cNvPicPr preferRelativeResize="0"/>
          <p:nvPr/>
        </p:nvPicPr>
        <p:blipFill rotWithShape="1">
          <a:blip r:embed="rId4">
            <a:alphaModFix/>
          </a:blip>
          <a:srcRect b="0" l="0" r="0" t="0"/>
          <a:stretch/>
        </p:blipFill>
        <p:spPr>
          <a:xfrm>
            <a:off x="4038601" y="3448594"/>
            <a:ext cx="3001178" cy="1982721"/>
          </a:xfrm>
          <a:prstGeom prst="rect">
            <a:avLst/>
          </a:prstGeom>
          <a:noFill/>
          <a:ln>
            <a:noFill/>
          </a:ln>
        </p:spPr>
      </p:pic>
      <p:sp>
        <p:nvSpPr>
          <p:cNvPr id="520" name="Google Shape;520;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31"/>
          <p:cNvSpPr txBox="1"/>
          <p:nvPr>
            <p:ph type="title"/>
          </p:nvPr>
        </p:nvSpPr>
        <p:spPr>
          <a:xfrm>
            <a:off x="3278776" y="365125"/>
            <a:ext cx="8075023" cy="73215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i="1" lang="en-US">
                <a:latin typeface="Times New Roman"/>
                <a:ea typeface="Times New Roman"/>
                <a:cs typeface="Times New Roman"/>
                <a:sym typeface="Times New Roman"/>
              </a:rPr>
              <a:t>Demerits of Hill Climbing</a:t>
            </a:r>
            <a:endParaRPr>
              <a:latin typeface="Times New Roman"/>
              <a:ea typeface="Times New Roman"/>
              <a:cs typeface="Times New Roman"/>
              <a:sym typeface="Times New Roman"/>
            </a:endParaRPr>
          </a:p>
        </p:txBody>
      </p:sp>
      <p:sp>
        <p:nvSpPr>
          <p:cNvPr id="526" name="Google Shape;526;p31"/>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5.1 Introduction</a:t>
            </a:r>
            <a:endParaRPr/>
          </a:p>
          <a:p>
            <a:pPr indent="0" lvl="0" marL="0" marR="0" rtl="0" algn="l">
              <a:spcBef>
                <a:spcPts val="0"/>
              </a:spcBef>
              <a:spcAft>
                <a:spcPts val="0"/>
              </a:spcAft>
              <a:buNone/>
            </a:pPr>
            <a:r>
              <a:rPr b="1" lang="en-US" sz="2200">
                <a:solidFill>
                  <a:schemeClr val="accent1"/>
                </a:solidFill>
                <a:latin typeface="Times New Roman"/>
                <a:ea typeface="Times New Roman"/>
                <a:cs typeface="Times New Roman"/>
                <a:sym typeface="Times New Roman"/>
              </a:rPr>
              <a:t>5.2 Hill Climbing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5.3 Best-first Search (Greedy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5.4 A* Search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5.5 O* Search: (AND–OR) Graph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5.6 Memory Bounded Heuristic Search</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5.6.1 Iterative Deepening A*</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5.6.2 Recursive BFS</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5.6.3 Simplified Memory Bounded A* (SMA*)</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5.7  Simulated Annealing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5.8  Local Beam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5.9 Branch and Bound Search</a:t>
            </a:r>
            <a:endParaRPr/>
          </a:p>
          <a:p>
            <a:pPr indent="0" lvl="0" marL="0" marR="0" rtl="0" algn="l">
              <a:spcBef>
                <a:spcPts val="0"/>
              </a:spcBef>
              <a:spcAft>
                <a:spcPts val="0"/>
              </a:spcAft>
              <a:buNone/>
            </a:pPr>
            <a:r>
              <a:t/>
            </a:r>
            <a:endParaRPr sz="2200">
              <a:solidFill>
                <a:schemeClr val="lt1"/>
              </a:solidFill>
              <a:latin typeface="Times New Roman"/>
              <a:ea typeface="Times New Roman"/>
              <a:cs typeface="Times New Roman"/>
              <a:sym typeface="Times New Roman"/>
            </a:endParaRPr>
          </a:p>
        </p:txBody>
      </p:sp>
      <p:pic>
        <p:nvPicPr>
          <p:cNvPr id="527" name="Google Shape;527;p31"/>
          <p:cNvPicPr preferRelativeResize="0"/>
          <p:nvPr>
            <p:ph idx="1" type="body"/>
          </p:nvPr>
        </p:nvPicPr>
        <p:blipFill rotWithShape="1">
          <a:blip r:embed="rId3">
            <a:alphaModFix/>
          </a:blip>
          <a:srcRect b="0" l="0" r="0" t="0"/>
          <a:stretch/>
        </p:blipFill>
        <p:spPr>
          <a:xfrm>
            <a:off x="4941977" y="1228566"/>
            <a:ext cx="5286375" cy="2619375"/>
          </a:xfrm>
          <a:prstGeom prst="rect">
            <a:avLst/>
          </a:prstGeom>
          <a:noFill/>
          <a:ln>
            <a:noFill/>
          </a:ln>
        </p:spPr>
      </p:pic>
      <p:sp>
        <p:nvSpPr>
          <p:cNvPr id="528" name="Google Shape;528;p31"/>
          <p:cNvSpPr/>
          <p:nvPr/>
        </p:nvSpPr>
        <p:spPr>
          <a:xfrm>
            <a:off x="3291840" y="3944983"/>
            <a:ext cx="8900160"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State–space diagram is a graphical representation of the set of states our search algorithm can reach versus</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the value of our objective function (the function which we wish to maximise).</a:t>
            </a:r>
            <a:endParaRPr/>
          </a:p>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X-axis: It denotes the state space, that is, states or configuration our algorithm may reach.</a:t>
            </a:r>
            <a:endParaRPr/>
          </a:p>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Y-axis: It denotes the values of objective function corresponding to a particular state. The best solution will be that state space where objective function has maximum value (global maximum).</a:t>
            </a:r>
            <a:endParaRPr/>
          </a:p>
        </p:txBody>
      </p:sp>
      <p:sp>
        <p:nvSpPr>
          <p:cNvPr id="529" name="Google Shape;529;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32"/>
          <p:cNvSpPr txBox="1"/>
          <p:nvPr>
            <p:ph type="title"/>
          </p:nvPr>
        </p:nvSpPr>
        <p:spPr>
          <a:xfrm>
            <a:off x="3506938" y="154235"/>
            <a:ext cx="8153400" cy="95988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FF0000"/>
              </a:buClr>
              <a:buSzPct val="100000"/>
              <a:buFont typeface="Times New Roman"/>
              <a:buNone/>
            </a:pPr>
            <a:r>
              <a:rPr i="1" lang="en-US" sz="3100">
                <a:solidFill>
                  <a:srgbClr val="FF0000"/>
                </a:solidFill>
                <a:latin typeface="Times New Roman"/>
                <a:ea typeface="Times New Roman"/>
                <a:cs typeface="Times New Roman"/>
                <a:sym typeface="Times New Roman"/>
              </a:rPr>
              <a:t>Different Regions in the State–Space Diagram</a:t>
            </a:r>
            <a:br>
              <a:rPr i="1" lang="en-US"/>
            </a:br>
            <a:endParaRPr/>
          </a:p>
        </p:txBody>
      </p:sp>
      <p:sp>
        <p:nvSpPr>
          <p:cNvPr id="535" name="Google Shape;535;p32"/>
          <p:cNvSpPr/>
          <p:nvPr/>
        </p:nvSpPr>
        <p:spPr>
          <a:xfrm>
            <a:off x="3368171" y="1114119"/>
            <a:ext cx="8634548" cy="526297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FF0000"/>
                </a:solidFill>
                <a:latin typeface="Times New Roman"/>
                <a:ea typeface="Times New Roman"/>
                <a:cs typeface="Times New Roman"/>
                <a:sym typeface="Times New Roman"/>
              </a:rPr>
              <a:t>1. Local maximum</a:t>
            </a:r>
            <a:r>
              <a:rPr lang="en-US" sz="2400">
                <a:solidFill>
                  <a:schemeClr val="dk1"/>
                </a:solidFill>
                <a:latin typeface="Times New Roman"/>
                <a:ea typeface="Times New Roman"/>
                <a:cs typeface="Times New Roman"/>
                <a:sym typeface="Times New Roman"/>
              </a:rPr>
              <a:t>: It is a state which is better than its neighbouring state. However, there exists a state which is better than it (global maximum). This state is better because here value of objective function is higher than its neighbours.</a:t>
            </a:r>
            <a:endParaRPr/>
          </a:p>
          <a:p>
            <a:pPr indent="0" lvl="0" marL="0" marR="0" rtl="0" algn="l">
              <a:spcBef>
                <a:spcPts val="0"/>
              </a:spcBef>
              <a:spcAft>
                <a:spcPts val="0"/>
              </a:spcAft>
              <a:buNone/>
            </a:pPr>
            <a:r>
              <a:rPr lang="en-US" sz="2400">
                <a:solidFill>
                  <a:srgbClr val="FF0000"/>
                </a:solidFill>
                <a:latin typeface="Times New Roman"/>
                <a:ea typeface="Times New Roman"/>
                <a:cs typeface="Times New Roman"/>
                <a:sym typeface="Times New Roman"/>
              </a:rPr>
              <a:t>2. Global maximum: </a:t>
            </a:r>
            <a:r>
              <a:rPr lang="en-US" sz="2400">
                <a:solidFill>
                  <a:schemeClr val="dk1"/>
                </a:solidFill>
                <a:latin typeface="Times New Roman"/>
                <a:ea typeface="Times New Roman"/>
                <a:cs typeface="Times New Roman"/>
                <a:sym typeface="Times New Roman"/>
              </a:rPr>
              <a:t>It is the best possible state in the state–space diagram. This because at this state, objective function has the highest value.</a:t>
            </a:r>
            <a:endParaRPr/>
          </a:p>
          <a:p>
            <a:pPr indent="0" lvl="0" marL="0" marR="0" rtl="0" algn="l">
              <a:spcBef>
                <a:spcPts val="0"/>
              </a:spcBef>
              <a:spcAft>
                <a:spcPts val="0"/>
              </a:spcAft>
              <a:buNone/>
            </a:pPr>
            <a:r>
              <a:rPr lang="en-US" sz="2400">
                <a:solidFill>
                  <a:srgbClr val="FF0000"/>
                </a:solidFill>
                <a:latin typeface="Times New Roman"/>
                <a:ea typeface="Times New Roman"/>
                <a:cs typeface="Times New Roman"/>
                <a:sym typeface="Times New Roman"/>
              </a:rPr>
              <a:t>3. Plateau/Flat local maximum: </a:t>
            </a:r>
            <a:r>
              <a:rPr lang="en-US" sz="2400">
                <a:solidFill>
                  <a:schemeClr val="dk1"/>
                </a:solidFill>
                <a:latin typeface="Times New Roman"/>
                <a:ea typeface="Times New Roman"/>
                <a:cs typeface="Times New Roman"/>
                <a:sym typeface="Times New Roman"/>
              </a:rPr>
              <a:t>It is a flat region of state space where neighbouring states have the same value.</a:t>
            </a:r>
            <a:endParaRPr/>
          </a:p>
          <a:p>
            <a:pPr indent="0" lvl="0" marL="0" marR="0" rtl="0" algn="l">
              <a:spcBef>
                <a:spcPts val="0"/>
              </a:spcBef>
              <a:spcAft>
                <a:spcPts val="0"/>
              </a:spcAft>
              <a:buNone/>
            </a:pPr>
            <a:r>
              <a:rPr lang="en-US" sz="2400">
                <a:solidFill>
                  <a:srgbClr val="FF0000"/>
                </a:solidFill>
                <a:latin typeface="Times New Roman"/>
                <a:ea typeface="Times New Roman"/>
                <a:cs typeface="Times New Roman"/>
                <a:sym typeface="Times New Roman"/>
              </a:rPr>
              <a:t>4. Ridge: </a:t>
            </a:r>
            <a:r>
              <a:rPr lang="en-US" sz="2400">
                <a:solidFill>
                  <a:schemeClr val="dk1"/>
                </a:solidFill>
                <a:latin typeface="Times New Roman"/>
                <a:ea typeface="Times New Roman"/>
                <a:cs typeface="Times New Roman"/>
                <a:sym typeface="Times New Roman"/>
              </a:rPr>
              <a:t>It is region which is higher than its neighbours but itself has a slope. It is a special kind of local maximum.</a:t>
            </a:r>
            <a:endParaRPr/>
          </a:p>
          <a:p>
            <a:pPr indent="0" lvl="0" marL="0" marR="0" rtl="0" algn="l">
              <a:spcBef>
                <a:spcPts val="0"/>
              </a:spcBef>
              <a:spcAft>
                <a:spcPts val="0"/>
              </a:spcAft>
              <a:buNone/>
            </a:pPr>
            <a:r>
              <a:rPr lang="en-US" sz="2400">
                <a:solidFill>
                  <a:srgbClr val="FF0000"/>
                </a:solidFill>
                <a:latin typeface="Times New Roman"/>
                <a:ea typeface="Times New Roman"/>
                <a:cs typeface="Times New Roman"/>
                <a:sym typeface="Times New Roman"/>
              </a:rPr>
              <a:t>5. Current state: </a:t>
            </a:r>
            <a:r>
              <a:rPr lang="en-US" sz="2400">
                <a:solidFill>
                  <a:schemeClr val="dk1"/>
                </a:solidFill>
                <a:latin typeface="Times New Roman"/>
                <a:ea typeface="Times New Roman"/>
                <a:cs typeface="Times New Roman"/>
                <a:sym typeface="Times New Roman"/>
              </a:rPr>
              <a:t>The region of state–space diagram, where we are currently present during the search.</a:t>
            </a:r>
            <a:endParaRPr/>
          </a:p>
          <a:p>
            <a:pPr indent="0" lvl="0" marL="0" marR="0" rtl="0" algn="l">
              <a:spcBef>
                <a:spcPts val="0"/>
              </a:spcBef>
              <a:spcAft>
                <a:spcPts val="0"/>
              </a:spcAft>
              <a:buNone/>
            </a:pPr>
            <a:r>
              <a:rPr lang="en-US" sz="2400">
                <a:solidFill>
                  <a:srgbClr val="FF0000"/>
                </a:solidFill>
                <a:latin typeface="Times New Roman"/>
                <a:ea typeface="Times New Roman"/>
                <a:cs typeface="Times New Roman"/>
                <a:sym typeface="Times New Roman"/>
              </a:rPr>
              <a:t>6. Shoulder: </a:t>
            </a:r>
            <a:r>
              <a:rPr lang="en-US" sz="2400">
                <a:solidFill>
                  <a:schemeClr val="dk1"/>
                </a:solidFill>
                <a:latin typeface="Times New Roman"/>
                <a:ea typeface="Times New Roman"/>
                <a:cs typeface="Times New Roman"/>
                <a:sym typeface="Times New Roman"/>
              </a:rPr>
              <a:t>It is a plateau that has an uphill edge.</a:t>
            </a:r>
            <a:endParaRPr/>
          </a:p>
        </p:txBody>
      </p:sp>
      <p:sp>
        <p:nvSpPr>
          <p:cNvPr id="536" name="Google Shape;536;p32"/>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5.1 Introduction</a:t>
            </a:r>
            <a:endParaRPr/>
          </a:p>
          <a:p>
            <a:pPr indent="0" lvl="0" marL="0" marR="0" rtl="0" algn="l">
              <a:spcBef>
                <a:spcPts val="0"/>
              </a:spcBef>
              <a:spcAft>
                <a:spcPts val="0"/>
              </a:spcAft>
              <a:buNone/>
            </a:pPr>
            <a:r>
              <a:rPr b="1" lang="en-US" sz="2200">
                <a:solidFill>
                  <a:schemeClr val="accent1"/>
                </a:solidFill>
                <a:latin typeface="Times New Roman"/>
                <a:ea typeface="Times New Roman"/>
                <a:cs typeface="Times New Roman"/>
                <a:sym typeface="Times New Roman"/>
              </a:rPr>
              <a:t>5.2 Hill Climbing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5.3 Best-first Search (Greedy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5.4 A* Search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5.5 O* Search: (AND–OR) Graph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5.6 Memory Bounded Heuristic Search</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5.6.1 Iterative Deepening A*</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5.6.2 Recursive BFS</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5.6.3 Simplified Memory Bounded A* (SMA*)</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5.7  Simulated Annealing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5.8  Local Beam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5.9 Branch and Bound Search</a:t>
            </a:r>
            <a:endParaRPr/>
          </a:p>
          <a:p>
            <a:pPr indent="0" lvl="0" marL="0" marR="0" rtl="0" algn="l">
              <a:spcBef>
                <a:spcPts val="0"/>
              </a:spcBef>
              <a:spcAft>
                <a:spcPts val="0"/>
              </a:spcAft>
              <a:buNone/>
            </a:pPr>
            <a:r>
              <a:t/>
            </a:r>
            <a:endParaRPr sz="2200">
              <a:solidFill>
                <a:schemeClr val="lt1"/>
              </a:solidFill>
              <a:latin typeface="Times New Roman"/>
              <a:ea typeface="Times New Roman"/>
              <a:cs typeface="Times New Roman"/>
              <a:sym typeface="Times New Roman"/>
            </a:endParaRPr>
          </a:p>
        </p:txBody>
      </p:sp>
      <p:sp>
        <p:nvSpPr>
          <p:cNvPr id="537" name="Google Shape;537;p32"/>
          <p:cNvSpPr txBox="1"/>
          <p:nvPr>
            <p:ph idx="11" type="ftr"/>
          </p:nvPr>
        </p:nvSpPr>
        <p:spPr>
          <a:xfrm>
            <a:off x="4856702" y="6492875"/>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33"/>
          <p:cNvSpPr txBox="1"/>
          <p:nvPr>
            <p:ph type="title"/>
          </p:nvPr>
        </p:nvSpPr>
        <p:spPr>
          <a:xfrm>
            <a:off x="3357154" y="417081"/>
            <a:ext cx="7905206" cy="60152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Times New Roman"/>
              <a:buNone/>
            </a:pPr>
            <a:r>
              <a:rPr i="1" lang="en-US" sz="4000">
                <a:latin typeface="Times New Roman"/>
                <a:ea typeface="Times New Roman"/>
                <a:cs typeface="Times New Roman"/>
                <a:sym typeface="Times New Roman"/>
              </a:rPr>
              <a:t>Problems in Different Regions in Hill climbing</a:t>
            </a:r>
            <a:endParaRPr sz="4000">
              <a:latin typeface="Times New Roman"/>
              <a:ea typeface="Times New Roman"/>
              <a:cs typeface="Times New Roman"/>
              <a:sym typeface="Times New Roman"/>
            </a:endParaRPr>
          </a:p>
        </p:txBody>
      </p:sp>
      <p:sp>
        <p:nvSpPr>
          <p:cNvPr id="543" name="Google Shape;543;p33"/>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5.1 Introduction</a:t>
            </a:r>
            <a:endParaRPr/>
          </a:p>
          <a:p>
            <a:pPr indent="0" lvl="0" marL="0" marR="0" rtl="0" algn="l">
              <a:spcBef>
                <a:spcPts val="0"/>
              </a:spcBef>
              <a:spcAft>
                <a:spcPts val="0"/>
              </a:spcAft>
              <a:buNone/>
            </a:pPr>
            <a:r>
              <a:rPr b="1" lang="en-US" sz="2200">
                <a:solidFill>
                  <a:schemeClr val="accent1"/>
                </a:solidFill>
                <a:latin typeface="Times New Roman"/>
                <a:ea typeface="Times New Roman"/>
                <a:cs typeface="Times New Roman"/>
                <a:sym typeface="Times New Roman"/>
              </a:rPr>
              <a:t>5.2 Hill Climbing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5.3 Best-first Search (Greedy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5.4 A* Search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5.5 O* Search: (AND–OR) Graph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5.6 Memory Bounded Heuristic Search</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5.6.1 Iterative Deepening A*</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5.6.2 Recursive BFS</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5.6.3 Simplified Memory Bounded A* (SMA*)</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5.7  Simulated Annealing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5.8  Local Beam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5.9 Branch and Bound Search</a:t>
            </a:r>
            <a:endParaRPr/>
          </a:p>
          <a:p>
            <a:pPr indent="0" lvl="0" marL="0" marR="0" rtl="0" algn="l">
              <a:spcBef>
                <a:spcPts val="0"/>
              </a:spcBef>
              <a:spcAft>
                <a:spcPts val="0"/>
              </a:spcAft>
              <a:buNone/>
            </a:pPr>
            <a:r>
              <a:t/>
            </a:r>
            <a:endParaRPr sz="2200">
              <a:solidFill>
                <a:schemeClr val="lt1"/>
              </a:solidFill>
              <a:latin typeface="Times New Roman"/>
              <a:ea typeface="Times New Roman"/>
              <a:cs typeface="Times New Roman"/>
              <a:sym typeface="Times New Roman"/>
            </a:endParaRPr>
          </a:p>
        </p:txBody>
      </p:sp>
      <p:sp>
        <p:nvSpPr>
          <p:cNvPr id="544" name="Google Shape;544;p33"/>
          <p:cNvSpPr/>
          <p:nvPr/>
        </p:nvSpPr>
        <p:spPr>
          <a:xfrm>
            <a:off x="3357154" y="1582341"/>
            <a:ext cx="8582296"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1. Local maximum: </a:t>
            </a:r>
            <a:r>
              <a:rPr lang="en-US" sz="1800">
                <a:solidFill>
                  <a:schemeClr val="dk1"/>
                </a:solidFill>
                <a:latin typeface="Times New Roman"/>
                <a:ea typeface="Times New Roman"/>
                <a:cs typeface="Times New Roman"/>
                <a:sym typeface="Times New Roman"/>
              </a:rPr>
              <a:t>At a local maximum all neighbouring states having a values, which is worse than the current state. Since, hill climbing uses greedy approach, it will not move to the worse state and terminate itself. The process will end even though a better solution may exist</a:t>
            </a:r>
            <a:r>
              <a:rPr lang="en-US" sz="1800">
                <a:solidFill>
                  <a:schemeClr val="dk1"/>
                </a:solidFill>
                <a:latin typeface="Calibri"/>
                <a:ea typeface="Calibri"/>
                <a:cs typeface="Calibri"/>
                <a:sym typeface="Calibri"/>
              </a:rPr>
              <a:t>.</a:t>
            </a:r>
            <a:endParaRPr/>
          </a:p>
        </p:txBody>
      </p:sp>
      <p:pic>
        <p:nvPicPr>
          <p:cNvPr id="545" name="Google Shape;545;p33"/>
          <p:cNvPicPr preferRelativeResize="0"/>
          <p:nvPr/>
        </p:nvPicPr>
        <p:blipFill rotWithShape="1">
          <a:blip r:embed="rId3">
            <a:alphaModFix/>
          </a:blip>
          <a:srcRect b="0" l="0" r="0" t="0"/>
          <a:stretch/>
        </p:blipFill>
        <p:spPr>
          <a:xfrm>
            <a:off x="4859383" y="2605904"/>
            <a:ext cx="2802527" cy="1019175"/>
          </a:xfrm>
          <a:prstGeom prst="rect">
            <a:avLst/>
          </a:prstGeom>
          <a:noFill/>
          <a:ln>
            <a:noFill/>
          </a:ln>
        </p:spPr>
      </p:pic>
      <p:sp>
        <p:nvSpPr>
          <p:cNvPr id="546" name="Google Shape;546;p33"/>
          <p:cNvSpPr/>
          <p:nvPr/>
        </p:nvSpPr>
        <p:spPr>
          <a:xfrm>
            <a:off x="3675016" y="4108831"/>
            <a:ext cx="8303623"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To overcome local maximum problem Solution to the problem are:</a:t>
            </a:r>
            <a:endParaRPr/>
          </a:p>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(a) One possible solution is backtracking.</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We can backtrack to some earlier node and try to go in a different direction to attain the global peak. We can maintain a list of paths almost taken and go back to one of them if the path that was taken leads to a dead end.</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(b) Another solution can be a list of promising plan.</a:t>
            </a:r>
            <a:endParaRPr sz="1800">
              <a:solidFill>
                <a:schemeClr val="dk1"/>
              </a:solidFill>
              <a:latin typeface="Times New Roman"/>
              <a:ea typeface="Times New Roman"/>
              <a:cs typeface="Times New Roman"/>
              <a:sym typeface="Times New Roman"/>
            </a:endParaRPr>
          </a:p>
        </p:txBody>
      </p:sp>
      <p:sp>
        <p:nvSpPr>
          <p:cNvPr id="547" name="Google Shape;547;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34"/>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5.1 Introduction</a:t>
            </a:r>
            <a:endParaRPr/>
          </a:p>
          <a:p>
            <a:pPr indent="0" lvl="0" marL="0" marR="0" rtl="0" algn="l">
              <a:spcBef>
                <a:spcPts val="0"/>
              </a:spcBef>
              <a:spcAft>
                <a:spcPts val="0"/>
              </a:spcAft>
              <a:buNone/>
            </a:pPr>
            <a:r>
              <a:rPr b="1" lang="en-US" sz="2200">
                <a:solidFill>
                  <a:schemeClr val="accent1"/>
                </a:solidFill>
                <a:latin typeface="Times New Roman"/>
                <a:ea typeface="Times New Roman"/>
                <a:cs typeface="Times New Roman"/>
                <a:sym typeface="Times New Roman"/>
              </a:rPr>
              <a:t>5.2 Hill Climbing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5.3 Best-first Search (Greedy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5.4 A* Search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5.5 O* Search: (AND–OR) Graph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5.6 Memory Bounded Heuristic Search</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5.6.1 Iterative Deepening A*</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5.6.2 Recursive BFS</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5.6.3 Simplified Memory Bounded A* (SMA*)</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5.7  Simulated Annealing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5.8  Local Beam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5.9 Branch and Bound Search</a:t>
            </a:r>
            <a:endParaRPr/>
          </a:p>
          <a:p>
            <a:pPr indent="0" lvl="0" marL="0" marR="0" rtl="0" algn="l">
              <a:spcBef>
                <a:spcPts val="0"/>
              </a:spcBef>
              <a:spcAft>
                <a:spcPts val="0"/>
              </a:spcAft>
              <a:buNone/>
            </a:pPr>
            <a:r>
              <a:t/>
            </a:r>
            <a:endParaRPr sz="2200">
              <a:solidFill>
                <a:schemeClr val="lt1"/>
              </a:solidFill>
              <a:latin typeface="Times New Roman"/>
              <a:ea typeface="Times New Roman"/>
              <a:cs typeface="Times New Roman"/>
              <a:sym typeface="Times New Roman"/>
            </a:endParaRPr>
          </a:p>
        </p:txBody>
      </p:sp>
      <p:sp>
        <p:nvSpPr>
          <p:cNvPr id="553" name="Google Shape;553;p34"/>
          <p:cNvSpPr/>
          <p:nvPr/>
        </p:nvSpPr>
        <p:spPr>
          <a:xfrm>
            <a:off x="4551666" y="200689"/>
            <a:ext cx="6140655"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400">
                <a:solidFill>
                  <a:schemeClr val="dk1"/>
                </a:solidFill>
                <a:latin typeface="Times New Roman"/>
                <a:ea typeface="Times New Roman"/>
                <a:cs typeface="Times New Roman"/>
                <a:sym typeface="Times New Roman"/>
              </a:rPr>
              <a:t>Problems in Different Regions in Hill climbing</a:t>
            </a:r>
            <a:endParaRPr b="1" sz="2400">
              <a:solidFill>
                <a:schemeClr val="dk1"/>
              </a:solidFill>
              <a:latin typeface="Times New Roman"/>
              <a:ea typeface="Times New Roman"/>
              <a:cs typeface="Times New Roman"/>
              <a:sym typeface="Times New Roman"/>
            </a:endParaRPr>
          </a:p>
        </p:txBody>
      </p:sp>
      <p:sp>
        <p:nvSpPr>
          <p:cNvPr id="554" name="Google Shape;554;p34"/>
          <p:cNvSpPr/>
          <p:nvPr/>
        </p:nvSpPr>
        <p:spPr>
          <a:xfrm>
            <a:off x="3204755" y="1015612"/>
            <a:ext cx="8813074"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2. Plateau: </a:t>
            </a:r>
            <a:r>
              <a:rPr lang="en-US" sz="1800">
                <a:solidFill>
                  <a:schemeClr val="dk1"/>
                </a:solidFill>
                <a:latin typeface="Times New Roman"/>
                <a:ea typeface="Times New Roman"/>
                <a:cs typeface="Times New Roman"/>
                <a:sym typeface="Times New Roman"/>
              </a:rPr>
              <a:t>On plateau all neighbours have same value. Hence, it is not possible to select the best direction. Plateau is a flat area of the search space in which a whole set of neighbouring states has the value. On a plateau, it is not possible to determine the best direction in which to move the local comparisons.</a:t>
            </a:r>
            <a:endParaRPr/>
          </a:p>
        </p:txBody>
      </p:sp>
      <p:pic>
        <p:nvPicPr>
          <p:cNvPr id="555" name="Google Shape;555;p34"/>
          <p:cNvPicPr preferRelativeResize="0"/>
          <p:nvPr/>
        </p:nvPicPr>
        <p:blipFill rotWithShape="1">
          <a:blip r:embed="rId3">
            <a:alphaModFix/>
          </a:blip>
          <a:srcRect b="0" l="0" r="0" t="0"/>
          <a:stretch/>
        </p:blipFill>
        <p:spPr>
          <a:xfrm>
            <a:off x="5127441" y="2215941"/>
            <a:ext cx="4782103" cy="1973769"/>
          </a:xfrm>
          <a:prstGeom prst="rect">
            <a:avLst/>
          </a:prstGeom>
          <a:noFill/>
          <a:ln>
            <a:noFill/>
          </a:ln>
        </p:spPr>
      </p:pic>
      <p:sp>
        <p:nvSpPr>
          <p:cNvPr id="556" name="Google Shape;556;p34"/>
          <p:cNvSpPr/>
          <p:nvPr/>
        </p:nvSpPr>
        <p:spPr>
          <a:xfrm>
            <a:off x="3409406" y="4208141"/>
            <a:ext cx="8242663"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To overcome plateaus:</a:t>
            </a:r>
            <a:endParaRPr/>
          </a:p>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(a) A big jump in some direction can be done in order to get to a new section of search space. </a:t>
            </a:r>
            <a:r>
              <a:rPr lang="en-US" sz="1800">
                <a:solidFill>
                  <a:schemeClr val="dk1"/>
                </a:solidFill>
                <a:latin typeface="Times New Roman"/>
                <a:ea typeface="Times New Roman"/>
                <a:cs typeface="Times New Roman"/>
                <a:sym typeface="Times New Roman"/>
              </a:rPr>
              <a:t>This method is recommended as in a plateau all neighbouring points have the same value.</a:t>
            </a:r>
            <a:endParaRPr/>
          </a:p>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(b) Another solution is to apply small steps several times in the same direction. This depends on </a:t>
            </a:r>
            <a:r>
              <a:rPr lang="en-US" sz="1800">
                <a:solidFill>
                  <a:schemeClr val="dk1"/>
                </a:solidFill>
                <a:latin typeface="Times New Roman"/>
                <a:ea typeface="Times New Roman"/>
                <a:cs typeface="Times New Roman"/>
                <a:sym typeface="Times New Roman"/>
              </a:rPr>
              <a:t>the rules available.</a:t>
            </a:r>
            <a:endParaRPr/>
          </a:p>
        </p:txBody>
      </p:sp>
      <p:sp>
        <p:nvSpPr>
          <p:cNvPr id="557" name="Google Shape;557;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35"/>
          <p:cNvSpPr txBox="1"/>
          <p:nvPr>
            <p:ph type="title"/>
          </p:nvPr>
        </p:nvSpPr>
        <p:spPr>
          <a:xfrm>
            <a:off x="3331028" y="860316"/>
            <a:ext cx="8022771" cy="263089"/>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Times New Roman"/>
              <a:buNone/>
            </a:pPr>
            <a:r>
              <a:rPr b="1" i="1" lang="en-US">
                <a:latin typeface="Times New Roman"/>
                <a:ea typeface="Times New Roman"/>
                <a:cs typeface="Times New Roman"/>
                <a:sym typeface="Times New Roman"/>
              </a:rPr>
              <a:t>Problems in Different Regions in Hill climbing</a:t>
            </a:r>
            <a:br>
              <a:rPr b="1" lang="en-US"/>
            </a:br>
            <a:endParaRPr/>
          </a:p>
        </p:txBody>
      </p:sp>
      <p:sp>
        <p:nvSpPr>
          <p:cNvPr id="563" name="Google Shape;563;p35"/>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5.1 Introduction</a:t>
            </a:r>
            <a:endParaRPr/>
          </a:p>
          <a:p>
            <a:pPr indent="0" lvl="0" marL="0" marR="0" rtl="0" algn="l">
              <a:spcBef>
                <a:spcPts val="0"/>
              </a:spcBef>
              <a:spcAft>
                <a:spcPts val="0"/>
              </a:spcAft>
              <a:buNone/>
            </a:pPr>
            <a:r>
              <a:rPr b="1" lang="en-US" sz="2200">
                <a:solidFill>
                  <a:schemeClr val="accent1"/>
                </a:solidFill>
                <a:latin typeface="Times New Roman"/>
                <a:ea typeface="Times New Roman"/>
                <a:cs typeface="Times New Roman"/>
                <a:sym typeface="Times New Roman"/>
              </a:rPr>
              <a:t>5.2 Hill Climbing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5.3 Best-first Search (Greedy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5.4 A* Search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5.5 O* Search: (AND–OR) Graph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5.6 Memory Bounded Heuristic Search</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5.6.1 Iterative Deepening A*</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5.6.2 Recursive BFS</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5.6.3 Simplified Memory Bounded A* (SMA*)</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5.7  Simulated Annealing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5.8  Local Beam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5.9 Branch and Bound Search</a:t>
            </a:r>
            <a:endParaRPr/>
          </a:p>
          <a:p>
            <a:pPr indent="0" lvl="0" marL="0" marR="0" rtl="0" algn="l">
              <a:spcBef>
                <a:spcPts val="0"/>
              </a:spcBef>
              <a:spcAft>
                <a:spcPts val="0"/>
              </a:spcAft>
              <a:buNone/>
            </a:pPr>
            <a:r>
              <a:t/>
            </a:r>
            <a:endParaRPr sz="2200">
              <a:solidFill>
                <a:schemeClr val="lt1"/>
              </a:solidFill>
              <a:latin typeface="Times New Roman"/>
              <a:ea typeface="Times New Roman"/>
              <a:cs typeface="Times New Roman"/>
              <a:sym typeface="Times New Roman"/>
            </a:endParaRPr>
          </a:p>
        </p:txBody>
      </p:sp>
      <p:sp>
        <p:nvSpPr>
          <p:cNvPr id="564" name="Google Shape;564;p35"/>
          <p:cNvSpPr/>
          <p:nvPr/>
        </p:nvSpPr>
        <p:spPr>
          <a:xfrm>
            <a:off x="3370217" y="1308352"/>
            <a:ext cx="849085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3. Ridge: </a:t>
            </a:r>
            <a:r>
              <a:rPr lang="en-US" sz="1800">
                <a:solidFill>
                  <a:schemeClr val="dk1"/>
                </a:solidFill>
                <a:latin typeface="Times New Roman"/>
                <a:ea typeface="Times New Roman"/>
                <a:cs typeface="Times New Roman"/>
                <a:sym typeface="Times New Roman"/>
              </a:rPr>
              <a:t>Any point on a ridge can look like peak because movement in all possible directions is downwards. Hence, the algorithm stops when it reaches this state.</a:t>
            </a:r>
            <a:endParaRPr/>
          </a:p>
        </p:txBody>
      </p:sp>
      <p:pic>
        <p:nvPicPr>
          <p:cNvPr id="565" name="Google Shape;565;p35"/>
          <p:cNvPicPr preferRelativeResize="0"/>
          <p:nvPr/>
        </p:nvPicPr>
        <p:blipFill rotWithShape="1">
          <a:blip r:embed="rId3">
            <a:alphaModFix/>
          </a:blip>
          <a:srcRect b="0" l="0" r="0" t="0"/>
          <a:stretch/>
        </p:blipFill>
        <p:spPr>
          <a:xfrm>
            <a:off x="4700316" y="1950531"/>
            <a:ext cx="4454317" cy="1973769"/>
          </a:xfrm>
          <a:prstGeom prst="rect">
            <a:avLst/>
          </a:prstGeom>
          <a:noFill/>
          <a:ln>
            <a:noFill/>
          </a:ln>
        </p:spPr>
      </p:pic>
      <p:sp>
        <p:nvSpPr>
          <p:cNvPr id="566" name="Google Shape;566;p35"/>
          <p:cNvSpPr/>
          <p:nvPr/>
        </p:nvSpPr>
        <p:spPr>
          <a:xfrm>
            <a:off x="3304902" y="4153989"/>
            <a:ext cx="8373291"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To overcome plateaus:</a:t>
            </a:r>
            <a:endParaRPr/>
          </a:p>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(a) A big jump in some direction can be done in order to get to a new section of search space. This </a:t>
            </a:r>
            <a:r>
              <a:rPr lang="en-US" sz="1800">
                <a:solidFill>
                  <a:schemeClr val="dk1"/>
                </a:solidFill>
                <a:latin typeface="Times New Roman"/>
                <a:ea typeface="Times New Roman"/>
                <a:cs typeface="Times New Roman"/>
                <a:sym typeface="Times New Roman"/>
              </a:rPr>
              <a:t>method is recommended as in a plateau all neighbouring points have the same value.</a:t>
            </a:r>
            <a:endParaRPr/>
          </a:p>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(b) Another solution is to apply small steps several times in the same direction. This depends on </a:t>
            </a:r>
            <a:r>
              <a:rPr lang="en-US" sz="1800">
                <a:solidFill>
                  <a:schemeClr val="dk1"/>
                </a:solidFill>
                <a:latin typeface="Times New Roman"/>
                <a:ea typeface="Times New Roman"/>
                <a:cs typeface="Times New Roman"/>
                <a:sym typeface="Times New Roman"/>
              </a:rPr>
              <a:t>the rules available</a:t>
            </a:r>
            <a:r>
              <a:rPr lang="en-US" sz="1800">
                <a:solidFill>
                  <a:schemeClr val="dk1"/>
                </a:solidFill>
                <a:latin typeface="Calibri"/>
                <a:ea typeface="Calibri"/>
                <a:cs typeface="Calibri"/>
                <a:sym typeface="Calibri"/>
              </a:rPr>
              <a:t>.</a:t>
            </a:r>
            <a:endParaRPr/>
          </a:p>
        </p:txBody>
      </p:sp>
      <p:sp>
        <p:nvSpPr>
          <p:cNvPr id="567" name="Google Shape;567;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36"/>
          <p:cNvSpPr txBox="1"/>
          <p:nvPr>
            <p:ph type="title"/>
          </p:nvPr>
        </p:nvSpPr>
        <p:spPr>
          <a:xfrm>
            <a:off x="3461656" y="777682"/>
            <a:ext cx="6215143" cy="466609"/>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FF1C23"/>
              </a:buClr>
              <a:buSzPct val="100000"/>
              <a:buFont typeface="Times New Roman"/>
              <a:buNone/>
            </a:pPr>
            <a:r>
              <a:rPr lang="en-US" sz="3200">
                <a:solidFill>
                  <a:srgbClr val="FF1C23"/>
                </a:solidFill>
                <a:latin typeface="Times New Roman"/>
                <a:ea typeface="Times New Roman"/>
                <a:cs typeface="Times New Roman"/>
                <a:sym typeface="Times New Roman"/>
              </a:rPr>
              <a:t>A hill climbing example</a:t>
            </a:r>
            <a:endParaRPr sz="3200">
              <a:latin typeface="Times New Roman"/>
              <a:ea typeface="Times New Roman"/>
              <a:cs typeface="Times New Roman"/>
              <a:sym typeface="Times New Roman"/>
            </a:endParaRPr>
          </a:p>
        </p:txBody>
      </p:sp>
      <p:graphicFrame>
        <p:nvGraphicFramePr>
          <p:cNvPr id="573" name="Google Shape;573;p36"/>
          <p:cNvGraphicFramePr/>
          <p:nvPr/>
        </p:nvGraphicFramePr>
        <p:xfrm>
          <a:off x="3592286" y="1520456"/>
          <a:ext cx="7348616" cy="3732028"/>
        </p:xfrm>
        <a:graphic>
          <a:graphicData uri="http://schemas.openxmlformats.org/presentationml/2006/ole">
            <mc:AlternateContent>
              <mc:Choice Requires="v">
                <p:oleObj r:id="rId4" imgH="3732028" imgW="7348616" progId="Word.Document.8" spid="_x0000_s1">
                  <p:embed/>
                </p:oleObj>
              </mc:Choice>
              <mc:Fallback>
                <p:oleObj r:id="rId5" imgH="3732028" imgW="7348616" progId="Word.Document.8">
                  <p:embed/>
                  <p:pic>
                    <p:nvPicPr>
                      <p:cNvPr id="573" name="Google Shape;573;p36"/>
                      <p:cNvPicPr preferRelativeResize="0"/>
                      <p:nvPr/>
                    </p:nvPicPr>
                    <p:blipFill rotWithShape="1">
                      <a:blip r:embed="rId6">
                        <a:alphaModFix/>
                      </a:blip>
                      <a:srcRect b="0" l="0" r="0" t="0"/>
                      <a:stretch/>
                    </p:blipFill>
                    <p:spPr>
                      <a:xfrm>
                        <a:off x="3592286" y="1520456"/>
                        <a:ext cx="7348616" cy="3732028"/>
                      </a:xfrm>
                      <a:prstGeom prst="rect">
                        <a:avLst/>
                      </a:prstGeom>
                      <a:noFill/>
                      <a:ln>
                        <a:noFill/>
                      </a:ln>
                    </p:spPr>
                  </p:pic>
                </p:oleObj>
              </mc:Fallback>
            </mc:AlternateContent>
          </a:graphicData>
        </a:graphic>
      </p:graphicFrame>
      <p:sp>
        <p:nvSpPr>
          <p:cNvPr id="574" name="Google Shape;574;p36"/>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5.1 Introduction</a:t>
            </a:r>
            <a:endParaRPr/>
          </a:p>
          <a:p>
            <a:pPr indent="0" lvl="0" marL="0" marR="0" rtl="0" algn="l">
              <a:spcBef>
                <a:spcPts val="0"/>
              </a:spcBef>
              <a:spcAft>
                <a:spcPts val="0"/>
              </a:spcAft>
              <a:buNone/>
            </a:pPr>
            <a:r>
              <a:rPr b="1" lang="en-US" sz="2200">
                <a:solidFill>
                  <a:schemeClr val="accent1"/>
                </a:solidFill>
                <a:latin typeface="Times New Roman"/>
                <a:ea typeface="Times New Roman"/>
                <a:cs typeface="Times New Roman"/>
                <a:sym typeface="Times New Roman"/>
              </a:rPr>
              <a:t>5.2 Hill Climbing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5.3 Best-first Search (Greedy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5.4 A* Search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5.5 O* Search: (AND–OR) Graph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5.6 Memory Bounded Heuristic Search</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5.6.1 Iterative Deepening A*</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5.6.2 Recursive BFS</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5.6.3 Simplified Memory Bounded A* (SMA*)</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5.7  Simulated Annealing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5.8  Local Beam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5.9 Branch and Bound Search</a:t>
            </a:r>
            <a:endParaRPr/>
          </a:p>
          <a:p>
            <a:pPr indent="0" lvl="0" marL="0" marR="0" rtl="0" algn="l">
              <a:spcBef>
                <a:spcPts val="0"/>
              </a:spcBef>
              <a:spcAft>
                <a:spcPts val="0"/>
              </a:spcAft>
              <a:buNone/>
            </a:pPr>
            <a:r>
              <a:t/>
            </a:r>
            <a:endParaRPr sz="2200">
              <a:solidFill>
                <a:schemeClr val="lt1"/>
              </a:solidFill>
              <a:latin typeface="Times New Roman"/>
              <a:ea typeface="Times New Roman"/>
              <a:cs typeface="Times New Roman"/>
              <a:sym typeface="Times New Roman"/>
            </a:endParaRPr>
          </a:p>
        </p:txBody>
      </p:sp>
      <p:sp>
        <p:nvSpPr>
          <p:cNvPr id="575" name="Google Shape;575;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37"/>
          <p:cNvSpPr txBox="1"/>
          <p:nvPr>
            <p:ph type="title"/>
          </p:nvPr>
        </p:nvSpPr>
        <p:spPr>
          <a:xfrm>
            <a:off x="5529600" y="691273"/>
            <a:ext cx="5898240" cy="466609"/>
          </a:xfrm>
          <a:prstGeom prst="rect">
            <a:avLst/>
          </a:prstGeom>
          <a:noFill/>
          <a:ln>
            <a:noFill/>
          </a:ln>
        </p:spPr>
        <p:txBody>
          <a:bodyPr anchorCtr="0" anchor="ctr" bIns="45700" lIns="91425" spcFirstLastPara="1" rIns="91425" wrap="square" tIns="45700">
            <a:normAutofit fontScale="90000"/>
          </a:bodyPr>
          <a:lstStyle/>
          <a:p>
            <a:pPr indent="0" lvl="0" marL="0" rtl="0" algn="r">
              <a:lnSpc>
                <a:spcPct val="90000"/>
              </a:lnSpc>
              <a:spcBef>
                <a:spcPts val="0"/>
              </a:spcBef>
              <a:spcAft>
                <a:spcPts val="0"/>
              </a:spcAft>
              <a:buClr>
                <a:srgbClr val="FF1C23"/>
              </a:buClr>
              <a:buSzPct val="100000"/>
              <a:buFont typeface="Times New Roman"/>
              <a:buNone/>
            </a:pPr>
            <a:r>
              <a:rPr lang="en-US" sz="3200">
                <a:solidFill>
                  <a:srgbClr val="FF1C23"/>
                </a:solidFill>
                <a:latin typeface="Times New Roman"/>
                <a:ea typeface="Times New Roman"/>
                <a:cs typeface="Times New Roman"/>
                <a:sym typeface="Times New Roman"/>
              </a:rPr>
              <a:t>A hill climbing example</a:t>
            </a:r>
            <a:r>
              <a:rPr lang="en-US" sz="1800">
                <a:solidFill>
                  <a:srgbClr val="FF1C23"/>
                </a:solidFill>
                <a:latin typeface="Times New Roman"/>
                <a:ea typeface="Times New Roman"/>
                <a:cs typeface="Times New Roman"/>
                <a:sym typeface="Times New Roman"/>
              </a:rPr>
              <a:t> </a:t>
            </a:r>
            <a:endParaRPr sz="3200">
              <a:latin typeface="Times New Roman"/>
              <a:ea typeface="Times New Roman"/>
              <a:cs typeface="Times New Roman"/>
              <a:sym typeface="Times New Roman"/>
            </a:endParaRPr>
          </a:p>
        </p:txBody>
      </p:sp>
      <p:sp>
        <p:nvSpPr>
          <p:cNvPr id="581" name="Google Shape;581;p37"/>
          <p:cNvSpPr txBox="1"/>
          <p:nvPr>
            <p:ph idx="1" type="body"/>
          </p:nvPr>
        </p:nvSpPr>
        <p:spPr>
          <a:xfrm>
            <a:off x="3383280" y="1382545"/>
            <a:ext cx="7399440" cy="387112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Times New Roman"/>
              <a:buNone/>
            </a:pPr>
            <a:r>
              <a:rPr b="1" lang="en-US" sz="2400">
                <a:latin typeface="Times New Roman"/>
                <a:ea typeface="Times New Roman"/>
                <a:cs typeface="Times New Roman"/>
                <a:sym typeface="Times New Roman"/>
              </a:rPr>
              <a:t>A local heuristic function</a:t>
            </a:r>
            <a:endParaRPr sz="2400">
              <a:latin typeface="Times New Roman"/>
              <a:ea typeface="Times New Roman"/>
              <a:cs typeface="Times New Roman"/>
              <a:sym typeface="Times New Roman"/>
            </a:endParaRPr>
          </a:p>
          <a:p>
            <a:pPr indent="0" lvl="0" marL="0" rtl="0" algn="l">
              <a:lnSpc>
                <a:spcPct val="90000"/>
              </a:lnSpc>
              <a:spcBef>
                <a:spcPts val="1000"/>
              </a:spcBef>
              <a:spcAft>
                <a:spcPts val="0"/>
              </a:spcAft>
              <a:buClr>
                <a:srgbClr val="007F5F"/>
              </a:buClr>
              <a:buSzPts val="2400"/>
              <a:buFont typeface="Times New Roman"/>
              <a:buNone/>
            </a:pPr>
            <a:r>
              <a:rPr lang="en-US" sz="2400">
                <a:solidFill>
                  <a:srgbClr val="007F5F"/>
                </a:solidFill>
                <a:latin typeface="Times New Roman"/>
                <a:ea typeface="Times New Roman"/>
                <a:cs typeface="Times New Roman"/>
                <a:sym typeface="Times New Roman"/>
              </a:rPr>
              <a:t>Count +1 for every block that sits on the correct thing.</a:t>
            </a:r>
            <a:r>
              <a:rPr lang="en-US" sz="2400">
                <a:latin typeface="Times New Roman"/>
                <a:ea typeface="Times New Roman"/>
                <a:cs typeface="Times New Roman"/>
                <a:sym typeface="Times New Roman"/>
              </a:rPr>
              <a:t> The goal state has the value +8.</a:t>
            </a:r>
            <a:endParaRPr/>
          </a:p>
          <a:p>
            <a:pPr indent="0" lvl="0" marL="0" rtl="0" algn="l">
              <a:lnSpc>
                <a:spcPct val="90000"/>
              </a:lnSpc>
              <a:spcBef>
                <a:spcPts val="1000"/>
              </a:spcBef>
              <a:spcAft>
                <a:spcPts val="0"/>
              </a:spcAft>
              <a:buClr>
                <a:srgbClr val="007F5F"/>
              </a:buClr>
              <a:buSzPts val="2400"/>
              <a:buFont typeface="Times New Roman"/>
              <a:buNone/>
            </a:pPr>
            <a:r>
              <a:rPr lang="en-US" sz="2400">
                <a:solidFill>
                  <a:srgbClr val="007F5F"/>
                </a:solidFill>
                <a:latin typeface="Times New Roman"/>
                <a:ea typeface="Times New Roman"/>
                <a:cs typeface="Times New Roman"/>
                <a:sym typeface="Times New Roman"/>
              </a:rPr>
              <a:t>Count -1 for every block that sits on an incorrect thing. </a:t>
            </a:r>
            <a:r>
              <a:rPr lang="en-US" sz="2400">
                <a:latin typeface="Times New Roman"/>
                <a:ea typeface="Times New Roman"/>
                <a:cs typeface="Times New Roman"/>
                <a:sym typeface="Times New Roman"/>
              </a:rPr>
              <a:t>In the initial state blocks C, D, E, F, G, H count +1 each. Blocks A, B count -1 each , for the total of +4.</a:t>
            </a:r>
            <a:endParaRPr/>
          </a:p>
          <a:p>
            <a:pPr indent="0" lvl="0" marL="0" rtl="0" algn="l">
              <a:lnSpc>
                <a:spcPct val="90000"/>
              </a:lnSpc>
              <a:spcBef>
                <a:spcPts val="1000"/>
              </a:spcBef>
              <a:spcAft>
                <a:spcPts val="0"/>
              </a:spcAft>
              <a:buClr>
                <a:schemeClr val="dk1"/>
              </a:buClr>
              <a:buSzPts val="2400"/>
              <a:buFont typeface="Times New Roman"/>
              <a:buNone/>
            </a:pPr>
            <a:r>
              <a:rPr lang="en-US" sz="2400">
                <a:latin typeface="Times New Roman"/>
                <a:ea typeface="Times New Roman"/>
                <a:cs typeface="Times New Roman"/>
                <a:sym typeface="Times New Roman"/>
              </a:rPr>
              <a:t>Move 1 gives the value +6 (A is now on the correct support). Moves 2a and 2b both give +4 (B and H are wrongly situated). This means we have a local maximum of +6.</a:t>
            </a:r>
            <a:endParaRPr sz="1600">
              <a:latin typeface="Times New Roman"/>
              <a:ea typeface="Times New Roman"/>
              <a:cs typeface="Times New Roman"/>
              <a:sym typeface="Times New Roman"/>
            </a:endParaRPr>
          </a:p>
        </p:txBody>
      </p:sp>
      <p:sp>
        <p:nvSpPr>
          <p:cNvPr id="582" name="Google Shape;582;p37"/>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5.1 Introduction</a:t>
            </a:r>
            <a:endParaRPr/>
          </a:p>
          <a:p>
            <a:pPr indent="0" lvl="0" marL="0" marR="0" rtl="0" algn="l">
              <a:spcBef>
                <a:spcPts val="0"/>
              </a:spcBef>
              <a:spcAft>
                <a:spcPts val="0"/>
              </a:spcAft>
              <a:buNone/>
            </a:pPr>
            <a:r>
              <a:rPr b="1" lang="en-US" sz="2200">
                <a:solidFill>
                  <a:schemeClr val="accent1"/>
                </a:solidFill>
                <a:latin typeface="Times New Roman"/>
                <a:ea typeface="Times New Roman"/>
                <a:cs typeface="Times New Roman"/>
                <a:sym typeface="Times New Roman"/>
              </a:rPr>
              <a:t>5.2 Hill Climbing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5.3 Best-first Search (Greedy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5.4 A* Search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5.5 O* Search: (AND–OR) Graph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5.6 Memory Bounded Heuristic Search</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5.6.1 Iterative Deepening A*</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5.6.2 Recursive BFS</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5.6.3 Simplified Memory Bounded A* (SMA*)</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5.7  Simulated Annealing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5.8  Local Beam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5.9 Branch and Bound Search</a:t>
            </a:r>
            <a:endParaRPr/>
          </a:p>
          <a:p>
            <a:pPr indent="0" lvl="0" marL="0" marR="0" rtl="0" algn="l">
              <a:spcBef>
                <a:spcPts val="0"/>
              </a:spcBef>
              <a:spcAft>
                <a:spcPts val="0"/>
              </a:spcAft>
              <a:buNone/>
            </a:pPr>
            <a:r>
              <a:t/>
            </a:r>
            <a:endParaRPr sz="2200">
              <a:solidFill>
                <a:schemeClr val="lt1"/>
              </a:solidFill>
              <a:latin typeface="Times New Roman"/>
              <a:ea typeface="Times New Roman"/>
              <a:cs typeface="Times New Roman"/>
              <a:sym typeface="Times New Roman"/>
            </a:endParaRPr>
          </a:p>
        </p:txBody>
      </p:sp>
      <p:sp>
        <p:nvSpPr>
          <p:cNvPr id="583" name="Google Shape;583;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1">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38"/>
          <p:cNvSpPr txBox="1"/>
          <p:nvPr>
            <p:ph type="title"/>
          </p:nvPr>
        </p:nvSpPr>
        <p:spPr>
          <a:xfrm>
            <a:off x="5529600" y="691273"/>
            <a:ext cx="5898240" cy="466609"/>
          </a:xfrm>
          <a:prstGeom prst="rect">
            <a:avLst/>
          </a:prstGeom>
          <a:noFill/>
          <a:ln>
            <a:noFill/>
          </a:ln>
        </p:spPr>
        <p:txBody>
          <a:bodyPr anchorCtr="0" anchor="ctr" bIns="45700" lIns="91425" spcFirstLastPara="1" rIns="91425" wrap="square" tIns="45700">
            <a:normAutofit fontScale="90000"/>
          </a:bodyPr>
          <a:lstStyle/>
          <a:p>
            <a:pPr indent="0" lvl="0" marL="0" rtl="0" algn="r">
              <a:lnSpc>
                <a:spcPct val="90000"/>
              </a:lnSpc>
              <a:spcBef>
                <a:spcPts val="0"/>
              </a:spcBef>
              <a:spcAft>
                <a:spcPts val="0"/>
              </a:spcAft>
              <a:buClr>
                <a:srgbClr val="FF1C23"/>
              </a:buClr>
              <a:buSzPct val="100000"/>
              <a:buFont typeface="Times New Roman"/>
              <a:buNone/>
            </a:pPr>
            <a:r>
              <a:rPr lang="en-US" sz="3200">
                <a:solidFill>
                  <a:srgbClr val="FF1C23"/>
                </a:solidFill>
                <a:latin typeface="Times New Roman"/>
                <a:ea typeface="Times New Roman"/>
                <a:cs typeface="Times New Roman"/>
                <a:sym typeface="Times New Roman"/>
              </a:rPr>
              <a:t>A hill climbing example</a:t>
            </a:r>
            <a:r>
              <a:rPr lang="en-US" sz="1800">
                <a:solidFill>
                  <a:srgbClr val="FF1C23"/>
                </a:solidFill>
                <a:latin typeface="Times New Roman"/>
                <a:ea typeface="Times New Roman"/>
                <a:cs typeface="Times New Roman"/>
                <a:sym typeface="Times New Roman"/>
              </a:rPr>
              <a:t> </a:t>
            </a:r>
            <a:endParaRPr sz="3200">
              <a:latin typeface="Times New Roman"/>
              <a:ea typeface="Times New Roman"/>
              <a:cs typeface="Times New Roman"/>
              <a:sym typeface="Times New Roman"/>
            </a:endParaRPr>
          </a:p>
        </p:txBody>
      </p:sp>
      <p:sp>
        <p:nvSpPr>
          <p:cNvPr id="589" name="Google Shape;589;p38"/>
          <p:cNvSpPr txBox="1"/>
          <p:nvPr>
            <p:ph idx="1" type="body"/>
          </p:nvPr>
        </p:nvSpPr>
        <p:spPr>
          <a:xfrm>
            <a:off x="3814354" y="1589927"/>
            <a:ext cx="6599726" cy="352549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Times New Roman"/>
              <a:buNone/>
            </a:pPr>
            <a:r>
              <a:rPr b="1" lang="en-US" sz="2400">
                <a:latin typeface="Times New Roman"/>
                <a:ea typeface="Times New Roman"/>
                <a:cs typeface="Times New Roman"/>
                <a:sym typeface="Times New Roman"/>
              </a:rPr>
              <a:t>A global heuristic function</a:t>
            </a:r>
            <a:endParaRPr sz="2400">
              <a:latin typeface="Times New Roman"/>
              <a:ea typeface="Times New Roman"/>
              <a:cs typeface="Times New Roman"/>
              <a:sym typeface="Times New Roman"/>
            </a:endParaRPr>
          </a:p>
          <a:p>
            <a:pPr indent="0" lvl="0" marL="0" rtl="0" algn="l">
              <a:lnSpc>
                <a:spcPct val="90000"/>
              </a:lnSpc>
              <a:spcBef>
                <a:spcPts val="1000"/>
              </a:spcBef>
              <a:spcAft>
                <a:spcPts val="0"/>
              </a:spcAft>
              <a:buClr>
                <a:srgbClr val="007F5F"/>
              </a:buClr>
              <a:buSzPts val="2400"/>
              <a:buFont typeface="Times New Roman"/>
              <a:buNone/>
            </a:pPr>
            <a:r>
              <a:rPr lang="en-US" sz="2400">
                <a:solidFill>
                  <a:srgbClr val="007F5F"/>
                </a:solidFill>
                <a:latin typeface="Times New Roman"/>
                <a:ea typeface="Times New Roman"/>
                <a:cs typeface="Times New Roman"/>
                <a:sym typeface="Times New Roman"/>
              </a:rPr>
              <a:t>Count +N for every block that sits on a correct stack of N things.</a:t>
            </a:r>
            <a:r>
              <a:rPr lang="en-US" sz="2400">
                <a:latin typeface="Times New Roman"/>
                <a:ea typeface="Times New Roman"/>
                <a:cs typeface="Times New Roman"/>
                <a:sym typeface="Times New Roman"/>
              </a:rPr>
              <a:t> The goal state has the value +28.</a:t>
            </a:r>
            <a:endParaRPr/>
          </a:p>
          <a:p>
            <a:pPr indent="0" lvl="0" marL="0" rtl="0" algn="l">
              <a:lnSpc>
                <a:spcPct val="90000"/>
              </a:lnSpc>
              <a:spcBef>
                <a:spcPts val="1000"/>
              </a:spcBef>
              <a:spcAft>
                <a:spcPts val="0"/>
              </a:spcAft>
              <a:buClr>
                <a:srgbClr val="007F5F"/>
              </a:buClr>
              <a:buSzPts val="2400"/>
              <a:buFont typeface="Times New Roman"/>
              <a:buNone/>
            </a:pPr>
            <a:r>
              <a:rPr lang="en-US" sz="2400">
                <a:solidFill>
                  <a:srgbClr val="007F5F"/>
                </a:solidFill>
                <a:latin typeface="Times New Roman"/>
                <a:ea typeface="Times New Roman"/>
                <a:cs typeface="Times New Roman"/>
                <a:sym typeface="Times New Roman"/>
              </a:rPr>
              <a:t>Count -N for every block that sits on an incorrect stack of N things.</a:t>
            </a:r>
            <a:r>
              <a:rPr lang="en-US" sz="2400">
                <a:latin typeface="Times New Roman"/>
                <a:ea typeface="Times New Roman"/>
                <a:cs typeface="Times New Roman"/>
                <a:sym typeface="Times New Roman"/>
              </a:rPr>
              <a:t> That is, there is a large penalty for blocks tied up in a wrong structure.</a:t>
            </a:r>
            <a:endParaRPr/>
          </a:p>
          <a:p>
            <a:pPr indent="0" lvl="0" marL="0" rtl="0" algn="l">
              <a:lnSpc>
                <a:spcPct val="90000"/>
              </a:lnSpc>
              <a:spcBef>
                <a:spcPts val="1000"/>
              </a:spcBef>
              <a:spcAft>
                <a:spcPts val="0"/>
              </a:spcAft>
              <a:buClr>
                <a:schemeClr val="dk1"/>
              </a:buClr>
              <a:buSzPts val="2400"/>
              <a:buFont typeface="Times New Roman"/>
              <a:buNone/>
            </a:pPr>
            <a:r>
              <a:rPr lang="en-US" sz="2400">
                <a:latin typeface="Times New Roman"/>
                <a:ea typeface="Times New Roman"/>
                <a:cs typeface="Times New Roman"/>
                <a:sym typeface="Times New Roman"/>
              </a:rPr>
              <a:t>In the initial state C, D, E, F, G, H count -1, -2,</a:t>
            </a:r>
            <a:br>
              <a:rPr lang="en-US" sz="2400">
                <a:latin typeface="Times New Roman"/>
                <a:ea typeface="Times New Roman"/>
                <a:cs typeface="Times New Roman"/>
                <a:sym typeface="Times New Roman"/>
              </a:rPr>
            </a:br>
            <a:r>
              <a:rPr lang="en-US" sz="2400">
                <a:latin typeface="Times New Roman"/>
                <a:ea typeface="Times New Roman"/>
                <a:cs typeface="Times New Roman"/>
                <a:sym typeface="Times New Roman"/>
              </a:rPr>
              <a:t>-3, -4, -5, -6. A counts -7 , for the total of -28.</a:t>
            </a:r>
            <a:endParaRPr/>
          </a:p>
          <a:p>
            <a:pPr indent="0" lvl="0" marL="0" rtl="0" algn="l">
              <a:lnSpc>
                <a:spcPct val="90000"/>
              </a:lnSpc>
              <a:spcBef>
                <a:spcPts val="1000"/>
              </a:spcBef>
              <a:spcAft>
                <a:spcPts val="0"/>
              </a:spcAft>
              <a:buClr>
                <a:schemeClr val="dk1"/>
              </a:buClr>
              <a:buSzPts val="2400"/>
              <a:buFont typeface="Times New Roman"/>
              <a:buNone/>
            </a:pPr>
            <a:r>
              <a:t/>
            </a:r>
            <a:endParaRPr sz="2400"/>
          </a:p>
        </p:txBody>
      </p:sp>
      <p:sp>
        <p:nvSpPr>
          <p:cNvPr id="590" name="Google Shape;590;p38"/>
          <p:cNvSpPr txBox="1"/>
          <p:nvPr/>
        </p:nvSpPr>
        <p:spPr>
          <a:xfrm>
            <a:off x="9329281" y="5355923"/>
            <a:ext cx="113281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AAFF"/>
                </a:solidFill>
                <a:latin typeface="Calibri"/>
                <a:ea typeface="Calibri"/>
                <a:cs typeface="Calibri"/>
                <a:sym typeface="Calibri"/>
              </a:rPr>
              <a:t>continued</a:t>
            </a:r>
            <a:endParaRPr/>
          </a:p>
        </p:txBody>
      </p:sp>
      <p:sp>
        <p:nvSpPr>
          <p:cNvPr id="591" name="Google Shape;591;p38"/>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5.1 Introduction</a:t>
            </a:r>
            <a:endParaRPr/>
          </a:p>
          <a:p>
            <a:pPr indent="0" lvl="0" marL="0" marR="0" rtl="0" algn="l">
              <a:spcBef>
                <a:spcPts val="0"/>
              </a:spcBef>
              <a:spcAft>
                <a:spcPts val="0"/>
              </a:spcAft>
              <a:buNone/>
            </a:pPr>
            <a:r>
              <a:rPr b="1" lang="en-US" sz="2200">
                <a:solidFill>
                  <a:schemeClr val="accent1"/>
                </a:solidFill>
                <a:latin typeface="Times New Roman"/>
                <a:ea typeface="Times New Roman"/>
                <a:cs typeface="Times New Roman"/>
                <a:sym typeface="Times New Roman"/>
              </a:rPr>
              <a:t>5.2 Hill Climbing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5.3 Best-first Search (Greedy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5.4 A* Search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5.5 O* Search: (AND–OR) Graph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5.6 Memory Bounded Heuristic Search</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5.6.1 Iterative Deepening A*</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5.6.2 Recursive BFS</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5.6.3 Simplified Memory Bounded A* (SMA*)</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5.7  Simulated Annealing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5.8  Local Beam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5.9 Branch and Bound Search</a:t>
            </a:r>
            <a:endParaRPr/>
          </a:p>
          <a:p>
            <a:pPr indent="0" lvl="0" marL="0" marR="0" rtl="0" algn="l">
              <a:spcBef>
                <a:spcPts val="0"/>
              </a:spcBef>
              <a:spcAft>
                <a:spcPts val="0"/>
              </a:spcAft>
              <a:buNone/>
            </a:pPr>
            <a:r>
              <a:t/>
            </a:r>
            <a:endParaRPr sz="2200">
              <a:solidFill>
                <a:schemeClr val="lt1"/>
              </a:solidFill>
              <a:latin typeface="Times New Roman"/>
              <a:ea typeface="Times New Roman"/>
              <a:cs typeface="Times New Roman"/>
              <a:sym typeface="Times New Roman"/>
            </a:endParaRPr>
          </a:p>
        </p:txBody>
      </p:sp>
      <p:sp>
        <p:nvSpPr>
          <p:cNvPr id="592" name="Google Shape;592;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0">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39"/>
          <p:cNvSpPr txBox="1"/>
          <p:nvPr>
            <p:ph type="title"/>
          </p:nvPr>
        </p:nvSpPr>
        <p:spPr>
          <a:xfrm>
            <a:off x="5529600" y="691273"/>
            <a:ext cx="5898240" cy="466609"/>
          </a:xfrm>
          <a:prstGeom prst="rect">
            <a:avLst/>
          </a:prstGeom>
          <a:noFill/>
          <a:ln>
            <a:noFill/>
          </a:ln>
        </p:spPr>
        <p:txBody>
          <a:bodyPr anchorCtr="0" anchor="ctr" bIns="45700" lIns="91425" spcFirstLastPara="1" rIns="91425" wrap="square" tIns="45700">
            <a:normAutofit fontScale="90000"/>
          </a:bodyPr>
          <a:lstStyle/>
          <a:p>
            <a:pPr indent="0" lvl="0" marL="0" rtl="0" algn="r">
              <a:lnSpc>
                <a:spcPct val="90000"/>
              </a:lnSpc>
              <a:spcBef>
                <a:spcPts val="0"/>
              </a:spcBef>
              <a:spcAft>
                <a:spcPts val="0"/>
              </a:spcAft>
              <a:buClr>
                <a:srgbClr val="FF1C23"/>
              </a:buClr>
              <a:buSzPct val="100000"/>
              <a:buFont typeface="Times New Roman"/>
              <a:buNone/>
            </a:pPr>
            <a:r>
              <a:rPr lang="en-US" sz="3200">
                <a:solidFill>
                  <a:srgbClr val="FF1C23"/>
                </a:solidFill>
                <a:latin typeface="Times New Roman"/>
                <a:ea typeface="Times New Roman"/>
                <a:cs typeface="Times New Roman"/>
                <a:sym typeface="Times New Roman"/>
              </a:rPr>
              <a:t>A hill climbing example</a:t>
            </a:r>
            <a:r>
              <a:rPr lang="en-US" sz="1800">
                <a:solidFill>
                  <a:srgbClr val="FF1C23"/>
                </a:solidFill>
                <a:latin typeface="Times New Roman"/>
                <a:ea typeface="Times New Roman"/>
                <a:cs typeface="Times New Roman"/>
                <a:sym typeface="Times New Roman"/>
              </a:rPr>
              <a:t> </a:t>
            </a:r>
            <a:endParaRPr sz="3200">
              <a:latin typeface="Times New Roman"/>
              <a:ea typeface="Times New Roman"/>
              <a:cs typeface="Times New Roman"/>
              <a:sym typeface="Times New Roman"/>
            </a:endParaRPr>
          </a:p>
        </p:txBody>
      </p:sp>
      <p:sp>
        <p:nvSpPr>
          <p:cNvPr id="598" name="Google Shape;598;p39"/>
          <p:cNvSpPr txBox="1"/>
          <p:nvPr>
            <p:ph idx="1" type="body"/>
          </p:nvPr>
        </p:nvSpPr>
        <p:spPr>
          <a:xfrm>
            <a:off x="3722914" y="1728181"/>
            <a:ext cx="6599006" cy="3456363"/>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2400"/>
              <a:buFont typeface="Times New Roman"/>
              <a:buNone/>
            </a:pPr>
            <a:r>
              <a:rPr lang="en-US" sz="2400">
                <a:latin typeface="Times New Roman"/>
                <a:ea typeface="Times New Roman"/>
                <a:cs typeface="Times New Roman"/>
                <a:sym typeface="Times New Roman"/>
              </a:rPr>
              <a:t>Move 1 gives the value -21 (A is now on the correct support).</a:t>
            </a:r>
            <a:endParaRPr/>
          </a:p>
          <a:p>
            <a:pPr indent="0" lvl="0" marL="0" rtl="0" algn="l">
              <a:lnSpc>
                <a:spcPct val="90000"/>
              </a:lnSpc>
              <a:spcBef>
                <a:spcPts val="1000"/>
              </a:spcBef>
              <a:spcAft>
                <a:spcPts val="0"/>
              </a:spcAft>
              <a:buClr>
                <a:schemeClr val="dk1"/>
              </a:buClr>
              <a:buSzPts val="2400"/>
              <a:buFont typeface="Times New Roman"/>
              <a:buNone/>
            </a:pPr>
            <a:r>
              <a:rPr lang="en-US" sz="2400">
                <a:latin typeface="Times New Roman"/>
                <a:ea typeface="Times New Roman"/>
                <a:cs typeface="Times New Roman"/>
                <a:sym typeface="Times New Roman"/>
              </a:rPr>
              <a:t>Move 2a gives -16, because C, D, E, F, G, H</a:t>
            </a:r>
            <a:br>
              <a:rPr lang="en-US" sz="2400">
                <a:latin typeface="Times New Roman"/>
                <a:ea typeface="Times New Roman"/>
                <a:cs typeface="Times New Roman"/>
                <a:sym typeface="Times New Roman"/>
              </a:rPr>
            </a:br>
            <a:r>
              <a:rPr lang="en-US" sz="2400">
                <a:latin typeface="Times New Roman"/>
                <a:ea typeface="Times New Roman"/>
                <a:cs typeface="Times New Roman"/>
                <a:sym typeface="Times New Roman"/>
              </a:rPr>
              <a:t>count -1, -2, -3, -4, -5, -1.</a:t>
            </a:r>
            <a:endParaRPr/>
          </a:p>
          <a:p>
            <a:pPr indent="0" lvl="0" marL="0" rtl="0" algn="l">
              <a:lnSpc>
                <a:spcPct val="90000"/>
              </a:lnSpc>
              <a:spcBef>
                <a:spcPts val="1000"/>
              </a:spcBef>
              <a:spcAft>
                <a:spcPts val="0"/>
              </a:spcAft>
              <a:buClr>
                <a:schemeClr val="dk1"/>
              </a:buClr>
              <a:buSzPts val="2400"/>
              <a:buFont typeface="Times New Roman"/>
              <a:buNone/>
            </a:pPr>
            <a:r>
              <a:rPr lang="en-US" sz="2400">
                <a:latin typeface="Times New Roman"/>
                <a:ea typeface="Times New Roman"/>
                <a:cs typeface="Times New Roman"/>
                <a:sym typeface="Times New Roman"/>
              </a:rPr>
              <a:t>Move 2b gives -15, because C, D, E, F, G</a:t>
            </a:r>
            <a:br>
              <a:rPr lang="en-US" sz="2400">
                <a:latin typeface="Times New Roman"/>
                <a:ea typeface="Times New Roman"/>
                <a:cs typeface="Times New Roman"/>
                <a:sym typeface="Times New Roman"/>
              </a:rPr>
            </a:br>
            <a:r>
              <a:rPr lang="en-US" sz="2400">
                <a:latin typeface="Times New Roman"/>
                <a:ea typeface="Times New Roman"/>
                <a:cs typeface="Times New Roman"/>
                <a:sym typeface="Times New Roman"/>
              </a:rPr>
              <a:t>count -1, -2, -3, -4, -5.</a:t>
            </a:r>
            <a:endParaRPr/>
          </a:p>
          <a:p>
            <a:pPr indent="0" lvl="0" marL="0" rtl="0" algn="l">
              <a:lnSpc>
                <a:spcPct val="90000"/>
              </a:lnSpc>
              <a:spcBef>
                <a:spcPts val="1000"/>
              </a:spcBef>
              <a:spcAft>
                <a:spcPts val="0"/>
              </a:spcAft>
              <a:buClr>
                <a:schemeClr val="dk1"/>
              </a:buClr>
              <a:buSzPts val="2400"/>
              <a:buFont typeface="Times New Roman"/>
              <a:buNone/>
            </a:pPr>
            <a:r>
              <a:rPr lang="en-US" sz="2400">
                <a:latin typeface="Times New Roman"/>
                <a:ea typeface="Times New Roman"/>
                <a:cs typeface="Times New Roman"/>
                <a:sym typeface="Times New Roman"/>
              </a:rPr>
              <a:t>There is no local maximum!</a:t>
            </a:r>
            <a:endParaRPr/>
          </a:p>
          <a:p>
            <a:pPr indent="0" lvl="0" marL="0" rtl="0" algn="l">
              <a:lnSpc>
                <a:spcPct val="90000"/>
              </a:lnSpc>
              <a:spcBef>
                <a:spcPts val="1000"/>
              </a:spcBef>
              <a:spcAft>
                <a:spcPts val="0"/>
              </a:spcAft>
              <a:buClr>
                <a:schemeClr val="dk1"/>
              </a:buClr>
              <a:buSzPts val="2400"/>
              <a:buFont typeface="Times New Roman"/>
              <a:buNone/>
            </a:pPr>
            <a:r>
              <a:rPr lang="en-US" sz="2400">
                <a:latin typeface="Times New Roman"/>
                <a:ea typeface="Times New Roman"/>
                <a:cs typeface="Times New Roman"/>
                <a:sym typeface="Times New Roman"/>
              </a:rPr>
              <a:t>Moral: sometimes changing the heuristic function is all we need.</a:t>
            </a:r>
            <a:endParaRPr sz="1200">
              <a:latin typeface="Times New Roman"/>
              <a:ea typeface="Times New Roman"/>
              <a:cs typeface="Times New Roman"/>
              <a:sym typeface="Times New Roman"/>
            </a:endParaRPr>
          </a:p>
        </p:txBody>
      </p:sp>
      <p:sp>
        <p:nvSpPr>
          <p:cNvPr id="599" name="Google Shape;599;p39"/>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5.1 Introduction</a:t>
            </a:r>
            <a:endParaRPr/>
          </a:p>
          <a:p>
            <a:pPr indent="0" lvl="0" marL="0" marR="0" rtl="0" algn="l">
              <a:spcBef>
                <a:spcPts val="0"/>
              </a:spcBef>
              <a:spcAft>
                <a:spcPts val="0"/>
              </a:spcAft>
              <a:buNone/>
            </a:pPr>
            <a:r>
              <a:rPr b="1" lang="en-US" sz="2200">
                <a:solidFill>
                  <a:schemeClr val="accent1"/>
                </a:solidFill>
                <a:latin typeface="Times New Roman"/>
                <a:ea typeface="Times New Roman"/>
                <a:cs typeface="Times New Roman"/>
                <a:sym typeface="Times New Roman"/>
              </a:rPr>
              <a:t>5.2 Hill Climbing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5.3 Best-first Search (Greedy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5.4 A* Search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5.5 O* Search: (AND–OR) Graph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5.6 Memory Bounded Heuristic Search</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5.6.1 Iterative Deepening A*</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5.6.2 Recursive BFS</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5.6.3 Simplified Memory Bounded A* (SMA*)</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5.7  Simulated Annealing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5.8  Local Beam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5.9 Branch and Bound Search</a:t>
            </a:r>
            <a:endParaRPr/>
          </a:p>
          <a:p>
            <a:pPr indent="0" lvl="0" marL="0" marR="0" rtl="0" algn="l">
              <a:spcBef>
                <a:spcPts val="0"/>
              </a:spcBef>
              <a:spcAft>
                <a:spcPts val="0"/>
              </a:spcAft>
              <a:buNone/>
            </a:pPr>
            <a:r>
              <a:t/>
            </a:r>
            <a:endParaRPr sz="2200">
              <a:solidFill>
                <a:schemeClr val="lt1"/>
              </a:solidFill>
              <a:latin typeface="Times New Roman"/>
              <a:ea typeface="Times New Roman"/>
              <a:cs typeface="Times New Roman"/>
              <a:sym typeface="Times New Roman"/>
            </a:endParaRPr>
          </a:p>
        </p:txBody>
      </p:sp>
      <p:sp>
        <p:nvSpPr>
          <p:cNvPr id="600" name="Google Shape;600;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8">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4"/>
          <p:cNvSpPr txBox="1"/>
          <p:nvPr>
            <p:ph type="title"/>
          </p:nvPr>
        </p:nvSpPr>
        <p:spPr>
          <a:xfrm>
            <a:off x="3584385" y="204814"/>
            <a:ext cx="7461069" cy="105507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8 Puzzle Heuristics</a:t>
            </a:r>
            <a:endParaRPr/>
          </a:p>
        </p:txBody>
      </p:sp>
      <p:pic>
        <p:nvPicPr>
          <p:cNvPr id="110" name="Google Shape;110;p4"/>
          <p:cNvPicPr preferRelativeResize="0"/>
          <p:nvPr/>
        </p:nvPicPr>
        <p:blipFill rotWithShape="1">
          <a:blip r:embed="rId3">
            <a:alphaModFix/>
          </a:blip>
          <a:srcRect b="0" l="0" r="0" t="0"/>
          <a:stretch/>
        </p:blipFill>
        <p:spPr>
          <a:xfrm>
            <a:off x="3596086" y="1259887"/>
            <a:ext cx="8296275" cy="2895792"/>
          </a:xfrm>
          <a:prstGeom prst="rect">
            <a:avLst/>
          </a:prstGeom>
          <a:noFill/>
          <a:ln>
            <a:noFill/>
          </a:ln>
        </p:spPr>
      </p:pic>
      <p:sp>
        <p:nvSpPr>
          <p:cNvPr id="111" name="Google Shape;111;p4"/>
          <p:cNvSpPr/>
          <p:nvPr/>
        </p:nvSpPr>
        <p:spPr>
          <a:xfrm>
            <a:off x="3584385" y="4579269"/>
            <a:ext cx="8307976"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The 8-puzzle is a small board game for a single player; it consists of eight square tiles</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numbered 1 through 8 and one blank space on a 3 × 3 board moves of the puzzle are made by sliding an adjacent tile into the position occupied by the blank space, which has the effect of exchanging the positions of the tile and blank space. Only tiles that are horizontally or vertically adjacent (not diagonally adjacent) may be moved into the blank space</a:t>
            </a:r>
            <a:r>
              <a:rPr lang="en-US" sz="1800">
                <a:solidFill>
                  <a:schemeClr val="dk1"/>
                </a:solidFill>
                <a:latin typeface="Calibri"/>
                <a:ea typeface="Calibri"/>
                <a:cs typeface="Calibri"/>
                <a:sym typeface="Calibri"/>
              </a:rPr>
              <a:t>.</a:t>
            </a:r>
            <a:endParaRPr/>
          </a:p>
        </p:txBody>
      </p:sp>
      <p:sp>
        <p:nvSpPr>
          <p:cNvPr id="112" name="Google Shape;112;p4"/>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200">
                <a:solidFill>
                  <a:srgbClr val="8DA9DB"/>
                </a:solidFill>
                <a:latin typeface="Times New Roman"/>
                <a:ea typeface="Times New Roman"/>
                <a:cs typeface="Times New Roman"/>
                <a:sym typeface="Times New Roman"/>
              </a:rPr>
              <a:t>5.1 Introduction</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5.2 Hill Climbing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5.3 Best-first Search (Greedy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5.4 A* Search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5.5 O* Search: (AND–OR) Graph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5.6 Memory Bounded Heuristic Search</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5.6.1 Iterative Deepening A*</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5.6.2 Recursive BFS</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5.6.3 Simplified Memory Bounded A* (SMA*)</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5.7  Simulated Annealing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5.8  Local Beam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5.9 Branch and Bound Search</a:t>
            </a:r>
            <a:endParaRPr/>
          </a:p>
          <a:p>
            <a:pPr indent="0" lvl="0" marL="0" marR="0" rtl="0" algn="l">
              <a:spcBef>
                <a:spcPts val="0"/>
              </a:spcBef>
              <a:spcAft>
                <a:spcPts val="0"/>
              </a:spcAft>
              <a:buNone/>
            </a:pPr>
            <a:r>
              <a:t/>
            </a:r>
            <a:endParaRPr sz="2200">
              <a:solidFill>
                <a:schemeClr val="lt1"/>
              </a:solidFill>
              <a:latin typeface="Times New Roman"/>
              <a:ea typeface="Times New Roman"/>
              <a:cs typeface="Times New Roman"/>
              <a:sym typeface="Times New Roman"/>
            </a:endParaRPr>
          </a:p>
        </p:txBody>
      </p:sp>
      <p:sp>
        <p:nvSpPr>
          <p:cNvPr id="113" name="Google Shape;113;p4"/>
          <p:cNvSpPr txBox="1"/>
          <p:nvPr>
            <p:ph idx="11" type="ftr"/>
          </p:nvPr>
        </p:nvSpPr>
        <p:spPr>
          <a:xfrm>
            <a:off x="5091223" y="6470623"/>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40"/>
          <p:cNvSpPr txBox="1"/>
          <p:nvPr>
            <p:ph type="title"/>
          </p:nvPr>
        </p:nvSpPr>
        <p:spPr>
          <a:xfrm>
            <a:off x="3553096" y="365125"/>
            <a:ext cx="7800703"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Greedy best-first search</a:t>
            </a:r>
            <a:endParaRPr/>
          </a:p>
        </p:txBody>
      </p:sp>
      <p:sp>
        <p:nvSpPr>
          <p:cNvPr id="607" name="Google Shape;607;p40"/>
          <p:cNvSpPr txBox="1"/>
          <p:nvPr>
            <p:ph idx="1" type="body"/>
          </p:nvPr>
        </p:nvSpPr>
        <p:spPr>
          <a:xfrm>
            <a:off x="3422468" y="2209800"/>
            <a:ext cx="7753531" cy="41148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f(n) = estimate of cost from </a:t>
            </a:r>
            <a:r>
              <a:rPr i="1" lang="en-US">
                <a:latin typeface="Times New Roman"/>
                <a:ea typeface="Times New Roman"/>
                <a:cs typeface="Times New Roman"/>
                <a:sym typeface="Times New Roman"/>
              </a:rPr>
              <a:t>n</a:t>
            </a:r>
            <a:r>
              <a:rPr lang="en-US">
                <a:latin typeface="Times New Roman"/>
                <a:ea typeface="Times New Roman"/>
                <a:cs typeface="Times New Roman"/>
                <a:sym typeface="Times New Roman"/>
              </a:rPr>
              <a:t> to </a:t>
            </a:r>
            <a:r>
              <a:rPr i="1" lang="en-US">
                <a:latin typeface="Times New Roman"/>
                <a:ea typeface="Times New Roman"/>
                <a:cs typeface="Times New Roman"/>
                <a:sym typeface="Times New Roman"/>
              </a:rPr>
              <a:t>goal</a:t>
            </a:r>
            <a:endParaRPr>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e.g., </a:t>
            </a:r>
            <a:r>
              <a:rPr i="1" lang="en-US">
                <a:latin typeface="Times New Roman"/>
                <a:ea typeface="Times New Roman"/>
                <a:cs typeface="Times New Roman"/>
                <a:sym typeface="Times New Roman"/>
              </a:rPr>
              <a:t>f</a:t>
            </a:r>
            <a:r>
              <a:rPr baseline="-25000" i="1" lang="en-US">
                <a:latin typeface="Times New Roman"/>
                <a:ea typeface="Times New Roman"/>
                <a:cs typeface="Times New Roman"/>
                <a:sym typeface="Times New Roman"/>
              </a:rPr>
              <a:t>SLD</a:t>
            </a:r>
            <a:r>
              <a:rPr i="1" lang="en-US">
                <a:latin typeface="Times New Roman"/>
                <a:ea typeface="Times New Roman"/>
                <a:cs typeface="Times New Roman"/>
                <a:sym typeface="Times New Roman"/>
              </a:rPr>
              <a:t>(n)</a:t>
            </a:r>
            <a:r>
              <a:rPr lang="en-US">
                <a:latin typeface="Times New Roman"/>
                <a:ea typeface="Times New Roman"/>
                <a:cs typeface="Times New Roman"/>
                <a:sym typeface="Times New Roman"/>
              </a:rPr>
              <a:t> = straight-line distance from </a:t>
            </a:r>
            <a:r>
              <a:rPr i="1" lang="en-US">
                <a:latin typeface="Times New Roman"/>
                <a:ea typeface="Times New Roman"/>
                <a:cs typeface="Times New Roman"/>
                <a:sym typeface="Times New Roman"/>
              </a:rPr>
              <a:t>n</a:t>
            </a:r>
            <a:r>
              <a:rPr lang="en-US">
                <a:latin typeface="Times New Roman"/>
                <a:ea typeface="Times New Roman"/>
                <a:cs typeface="Times New Roman"/>
                <a:sym typeface="Times New Roman"/>
              </a:rPr>
              <a:t> to Bucharest</a:t>
            </a:r>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Greedy best-first search expands the node that </a:t>
            </a:r>
            <a:r>
              <a:rPr lang="en-US">
                <a:solidFill>
                  <a:srgbClr val="FF0000"/>
                </a:solidFill>
                <a:latin typeface="Times New Roman"/>
                <a:ea typeface="Times New Roman"/>
                <a:cs typeface="Times New Roman"/>
                <a:sym typeface="Times New Roman"/>
              </a:rPr>
              <a:t>appears</a:t>
            </a:r>
            <a:r>
              <a:rPr lang="en-US">
                <a:latin typeface="Times New Roman"/>
                <a:ea typeface="Times New Roman"/>
                <a:cs typeface="Times New Roman"/>
                <a:sym typeface="Times New Roman"/>
              </a:rPr>
              <a:t> to be closest to goal.</a:t>
            </a:r>
            <a:endParaRPr/>
          </a:p>
        </p:txBody>
      </p:sp>
      <p:sp>
        <p:nvSpPr>
          <p:cNvPr id="608" name="Google Shape;608;p40"/>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5.1 Introduction</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5.2 Hill Climbing </a:t>
            </a:r>
            <a:endParaRPr/>
          </a:p>
          <a:p>
            <a:pPr indent="0" lvl="0" marL="0" marR="0" rtl="0" algn="l">
              <a:spcBef>
                <a:spcPts val="0"/>
              </a:spcBef>
              <a:spcAft>
                <a:spcPts val="0"/>
              </a:spcAft>
              <a:buNone/>
            </a:pPr>
            <a:r>
              <a:rPr b="1" lang="en-US" sz="2200">
                <a:solidFill>
                  <a:schemeClr val="accent1"/>
                </a:solidFill>
                <a:latin typeface="Times New Roman"/>
                <a:ea typeface="Times New Roman"/>
                <a:cs typeface="Times New Roman"/>
                <a:sym typeface="Times New Roman"/>
              </a:rPr>
              <a:t>5.3 Best-first Search (Greedy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5.4 A* Search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5.5 O* Search: (AND–OR) Graph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5.6 Memory Bounded Heuristic Search</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5.6.1 Iterative Deepening A*</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5.6.2 Recursive BFS</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5.6.3 Simplified Memory Bounded A* (SMA*)</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5.7  Simulated Annealing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5.8  Local Beam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5.9 Branch and Bound Search</a:t>
            </a:r>
            <a:endParaRPr/>
          </a:p>
          <a:p>
            <a:pPr indent="0" lvl="0" marL="0" marR="0" rtl="0" algn="l">
              <a:spcBef>
                <a:spcPts val="0"/>
              </a:spcBef>
              <a:spcAft>
                <a:spcPts val="0"/>
              </a:spcAft>
              <a:buNone/>
            </a:pPr>
            <a:r>
              <a:t/>
            </a:r>
            <a:endParaRPr sz="2200">
              <a:solidFill>
                <a:schemeClr val="lt1"/>
              </a:solidFill>
              <a:latin typeface="Times New Roman"/>
              <a:ea typeface="Times New Roman"/>
              <a:cs typeface="Times New Roman"/>
              <a:sym typeface="Times New Roman"/>
            </a:endParaRPr>
          </a:p>
        </p:txBody>
      </p:sp>
      <p:sp>
        <p:nvSpPr>
          <p:cNvPr id="609" name="Google Shape;609;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41"/>
          <p:cNvSpPr txBox="1"/>
          <p:nvPr>
            <p:ph type="title"/>
          </p:nvPr>
        </p:nvSpPr>
        <p:spPr>
          <a:xfrm>
            <a:off x="3239588" y="228600"/>
            <a:ext cx="8952411" cy="14620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Romania with straight-line dist.</a:t>
            </a:r>
            <a:endParaRPr/>
          </a:p>
        </p:txBody>
      </p:sp>
      <p:pic>
        <p:nvPicPr>
          <p:cNvPr descr="romania2" id="616" name="Google Shape;616;p41"/>
          <p:cNvPicPr preferRelativeResize="0"/>
          <p:nvPr/>
        </p:nvPicPr>
        <p:blipFill rotWithShape="1">
          <a:blip r:embed="rId3">
            <a:alphaModFix/>
          </a:blip>
          <a:srcRect b="0" l="0" r="0" t="0"/>
          <a:stretch/>
        </p:blipFill>
        <p:spPr>
          <a:xfrm>
            <a:off x="3327993" y="1563097"/>
            <a:ext cx="8389088" cy="4033838"/>
          </a:xfrm>
          <a:prstGeom prst="rect">
            <a:avLst/>
          </a:prstGeom>
          <a:noFill/>
          <a:ln>
            <a:noFill/>
          </a:ln>
        </p:spPr>
      </p:pic>
      <p:sp>
        <p:nvSpPr>
          <p:cNvPr id="617" name="Google Shape;617;p41"/>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5.1 Introduction</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5.2 Hill Climbing </a:t>
            </a:r>
            <a:endParaRPr/>
          </a:p>
          <a:p>
            <a:pPr indent="0" lvl="0" marL="0" marR="0" rtl="0" algn="l">
              <a:spcBef>
                <a:spcPts val="0"/>
              </a:spcBef>
              <a:spcAft>
                <a:spcPts val="0"/>
              </a:spcAft>
              <a:buNone/>
            </a:pPr>
            <a:r>
              <a:rPr b="1" lang="en-US" sz="2200">
                <a:solidFill>
                  <a:schemeClr val="accent1"/>
                </a:solidFill>
                <a:latin typeface="Times New Roman"/>
                <a:ea typeface="Times New Roman"/>
                <a:cs typeface="Times New Roman"/>
                <a:sym typeface="Times New Roman"/>
              </a:rPr>
              <a:t>5.3 Best-first Search (Greedy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5.4 A* Search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5.5 O* Search: (AND–OR) Graph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5.6 Memory Bounded Heuristic Search</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5.6.1 Iterative Deepening A*</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5.6.2 Recursive BFS</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5.6.3 Simplified Memory Bounded A* (SMA*)</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5.7  Simulated Annealing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5.8  Local Beam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5.9 Branch and Bound Search</a:t>
            </a:r>
            <a:endParaRPr/>
          </a:p>
          <a:p>
            <a:pPr indent="0" lvl="0" marL="0" marR="0" rtl="0" algn="l">
              <a:spcBef>
                <a:spcPts val="0"/>
              </a:spcBef>
              <a:spcAft>
                <a:spcPts val="0"/>
              </a:spcAft>
              <a:buNone/>
            </a:pPr>
            <a:r>
              <a:t/>
            </a:r>
            <a:endParaRPr sz="2200">
              <a:solidFill>
                <a:schemeClr val="lt1"/>
              </a:solidFill>
              <a:latin typeface="Times New Roman"/>
              <a:ea typeface="Times New Roman"/>
              <a:cs typeface="Times New Roman"/>
              <a:sym typeface="Times New Roman"/>
            </a:endParaRPr>
          </a:p>
        </p:txBody>
      </p:sp>
      <p:sp>
        <p:nvSpPr>
          <p:cNvPr id="618" name="Google Shape;618;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42"/>
          <p:cNvSpPr txBox="1"/>
          <p:nvPr>
            <p:ph type="title"/>
          </p:nvPr>
        </p:nvSpPr>
        <p:spPr>
          <a:xfrm>
            <a:off x="3327992" y="365125"/>
            <a:ext cx="8025808"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Greedy best-first search example</a:t>
            </a:r>
            <a:endParaRPr/>
          </a:p>
        </p:txBody>
      </p:sp>
      <p:pic>
        <p:nvPicPr>
          <p:cNvPr descr="greedy-progress01c" id="625" name="Google Shape;625;p42"/>
          <p:cNvPicPr preferRelativeResize="0"/>
          <p:nvPr/>
        </p:nvPicPr>
        <p:blipFill rotWithShape="1">
          <a:blip r:embed="rId3">
            <a:alphaModFix/>
          </a:blip>
          <a:srcRect b="0" l="0" r="0" t="0"/>
          <a:stretch/>
        </p:blipFill>
        <p:spPr>
          <a:xfrm>
            <a:off x="2451100" y="1483905"/>
            <a:ext cx="7289800" cy="1990725"/>
          </a:xfrm>
          <a:prstGeom prst="rect">
            <a:avLst/>
          </a:prstGeom>
          <a:noFill/>
          <a:ln>
            <a:noFill/>
          </a:ln>
        </p:spPr>
      </p:pic>
      <p:pic>
        <p:nvPicPr>
          <p:cNvPr descr="romania2" id="626" name="Google Shape;626;p42"/>
          <p:cNvPicPr preferRelativeResize="0"/>
          <p:nvPr/>
        </p:nvPicPr>
        <p:blipFill rotWithShape="1">
          <a:blip r:embed="rId4">
            <a:alphaModFix/>
          </a:blip>
          <a:srcRect b="0" l="0" r="0" t="0"/>
          <a:stretch/>
        </p:blipFill>
        <p:spPr>
          <a:xfrm>
            <a:off x="3493082" y="2384833"/>
            <a:ext cx="8128000" cy="2989262"/>
          </a:xfrm>
          <a:prstGeom prst="rect">
            <a:avLst/>
          </a:prstGeom>
          <a:noFill/>
          <a:ln>
            <a:noFill/>
          </a:ln>
        </p:spPr>
      </p:pic>
      <p:sp>
        <p:nvSpPr>
          <p:cNvPr id="627" name="Google Shape;627;p42"/>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5.1 Introduction</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5.2 Hill Climbing </a:t>
            </a:r>
            <a:endParaRPr/>
          </a:p>
          <a:p>
            <a:pPr indent="0" lvl="0" marL="0" marR="0" rtl="0" algn="l">
              <a:spcBef>
                <a:spcPts val="0"/>
              </a:spcBef>
              <a:spcAft>
                <a:spcPts val="0"/>
              </a:spcAft>
              <a:buNone/>
            </a:pPr>
            <a:r>
              <a:rPr b="1" lang="en-US" sz="2200">
                <a:solidFill>
                  <a:schemeClr val="accent1"/>
                </a:solidFill>
                <a:latin typeface="Times New Roman"/>
                <a:ea typeface="Times New Roman"/>
                <a:cs typeface="Times New Roman"/>
                <a:sym typeface="Times New Roman"/>
              </a:rPr>
              <a:t>5.3 Best-first Search (Greedy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5.4 A* Search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5.5 O* Search: (AND–OR) Graph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5.6 Memory Bounded Heuristic Search</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5.6.1 Iterative Deepening A*</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5.6.2 Recursive BFS</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5.6.3 Simplified Memory Bounded A* (SMA*)</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5.7  Simulated Annealing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5.8  Local Beam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5.9 Branch and Bound Search</a:t>
            </a:r>
            <a:endParaRPr/>
          </a:p>
          <a:p>
            <a:pPr indent="0" lvl="0" marL="0" marR="0" rtl="0" algn="l">
              <a:spcBef>
                <a:spcPts val="0"/>
              </a:spcBef>
              <a:spcAft>
                <a:spcPts val="0"/>
              </a:spcAft>
              <a:buNone/>
            </a:pPr>
            <a:r>
              <a:t/>
            </a:r>
            <a:endParaRPr sz="2200">
              <a:solidFill>
                <a:schemeClr val="lt1"/>
              </a:solidFill>
              <a:latin typeface="Times New Roman"/>
              <a:ea typeface="Times New Roman"/>
              <a:cs typeface="Times New Roman"/>
              <a:sym typeface="Times New Roman"/>
            </a:endParaRPr>
          </a:p>
        </p:txBody>
      </p:sp>
      <p:sp>
        <p:nvSpPr>
          <p:cNvPr id="628" name="Google Shape;628;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pic>
        <p:nvPicPr>
          <p:cNvPr descr="greedy-progress02c" id="634" name="Google Shape;634;p43"/>
          <p:cNvPicPr preferRelativeResize="0"/>
          <p:nvPr/>
        </p:nvPicPr>
        <p:blipFill rotWithShape="1">
          <a:blip r:embed="rId3">
            <a:alphaModFix/>
          </a:blip>
          <a:srcRect b="0" l="0" r="0" t="0"/>
          <a:stretch/>
        </p:blipFill>
        <p:spPr>
          <a:xfrm>
            <a:off x="3144875" y="1377360"/>
            <a:ext cx="7289800" cy="1990725"/>
          </a:xfrm>
          <a:prstGeom prst="rect">
            <a:avLst/>
          </a:prstGeom>
          <a:noFill/>
          <a:ln>
            <a:noFill/>
          </a:ln>
        </p:spPr>
      </p:pic>
      <p:sp>
        <p:nvSpPr>
          <p:cNvPr id="635" name="Google Shape;635;p43"/>
          <p:cNvSpPr txBox="1"/>
          <p:nvPr>
            <p:ph type="title"/>
          </p:nvPr>
        </p:nvSpPr>
        <p:spPr>
          <a:xfrm>
            <a:off x="4088674" y="365125"/>
            <a:ext cx="7265126"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800"/>
              <a:buFont typeface="Times New Roman"/>
              <a:buNone/>
            </a:pPr>
            <a:r>
              <a:rPr lang="en-US" sz="3800">
                <a:latin typeface="Times New Roman"/>
                <a:ea typeface="Times New Roman"/>
                <a:cs typeface="Times New Roman"/>
                <a:sym typeface="Times New Roman"/>
              </a:rPr>
              <a:t>Greedy best-first search example</a:t>
            </a:r>
            <a:endParaRPr/>
          </a:p>
        </p:txBody>
      </p:sp>
      <p:pic>
        <p:nvPicPr>
          <p:cNvPr descr="romania2" id="636" name="Google Shape;636;p43"/>
          <p:cNvPicPr preferRelativeResize="0"/>
          <p:nvPr/>
        </p:nvPicPr>
        <p:blipFill rotWithShape="1">
          <a:blip r:embed="rId4">
            <a:alphaModFix/>
          </a:blip>
          <a:srcRect b="0" l="0" r="0" t="0"/>
          <a:stretch/>
        </p:blipFill>
        <p:spPr>
          <a:xfrm>
            <a:off x="3381288" y="2702923"/>
            <a:ext cx="8128000" cy="2989262"/>
          </a:xfrm>
          <a:prstGeom prst="rect">
            <a:avLst/>
          </a:prstGeom>
          <a:noFill/>
          <a:ln>
            <a:noFill/>
          </a:ln>
        </p:spPr>
      </p:pic>
      <p:sp>
        <p:nvSpPr>
          <p:cNvPr id="637" name="Google Shape;637;p43"/>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5.1 Introduction</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5.2 Hill Climbing </a:t>
            </a:r>
            <a:endParaRPr/>
          </a:p>
          <a:p>
            <a:pPr indent="0" lvl="0" marL="0" marR="0" rtl="0" algn="l">
              <a:spcBef>
                <a:spcPts val="0"/>
              </a:spcBef>
              <a:spcAft>
                <a:spcPts val="0"/>
              </a:spcAft>
              <a:buNone/>
            </a:pPr>
            <a:r>
              <a:rPr b="1" lang="en-US" sz="2200">
                <a:solidFill>
                  <a:schemeClr val="accent1"/>
                </a:solidFill>
                <a:latin typeface="Times New Roman"/>
                <a:ea typeface="Times New Roman"/>
                <a:cs typeface="Times New Roman"/>
                <a:sym typeface="Times New Roman"/>
              </a:rPr>
              <a:t>5.3 Best-first Search (Greedy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5.4 A* Search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5.5 O* Search: (AND–OR) Graph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5.6 Memory Bounded Heuristic Search</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5.6.1 Iterative Deepening A*</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5.6.2 Recursive BFS</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5.6.3 Simplified Memory Bounded A* (SMA*)</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5.7  Simulated Annealing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5.8  Local Beam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5.9 Branch and Bound Search</a:t>
            </a:r>
            <a:endParaRPr/>
          </a:p>
          <a:p>
            <a:pPr indent="0" lvl="0" marL="0" marR="0" rtl="0" algn="l">
              <a:spcBef>
                <a:spcPts val="0"/>
              </a:spcBef>
              <a:spcAft>
                <a:spcPts val="0"/>
              </a:spcAft>
              <a:buNone/>
            </a:pPr>
            <a:r>
              <a:t/>
            </a:r>
            <a:endParaRPr sz="2200">
              <a:solidFill>
                <a:schemeClr val="lt1"/>
              </a:solidFill>
              <a:latin typeface="Times New Roman"/>
              <a:ea typeface="Times New Roman"/>
              <a:cs typeface="Times New Roman"/>
              <a:sym typeface="Times New Roman"/>
            </a:endParaRPr>
          </a:p>
        </p:txBody>
      </p:sp>
      <p:sp>
        <p:nvSpPr>
          <p:cNvPr id="638" name="Google Shape;638;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pic>
        <p:nvPicPr>
          <p:cNvPr descr="greedy-progress03c" id="644" name="Google Shape;644;p44"/>
          <p:cNvPicPr preferRelativeResize="0"/>
          <p:nvPr/>
        </p:nvPicPr>
        <p:blipFill rotWithShape="1">
          <a:blip r:embed="rId3">
            <a:alphaModFix/>
          </a:blip>
          <a:srcRect b="0" l="0" r="0" t="0"/>
          <a:stretch/>
        </p:blipFill>
        <p:spPr>
          <a:xfrm>
            <a:off x="3956231" y="1342582"/>
            <a:ext cx="6389248" cy="1990725"/>
          </a:xfrm>
          <a:prstGeom prst="rect">
            <a:avLst/>
          </a:prstGeom>
          <a:noFill/>
          <a:ln>
            <a:noFill/>
          </a:ln>
        </p:spPr>
      </p:pic>
      <p:sp>
        <p:nvSpPr>
          <p:cNvPr id="645" name="Google Shape;645;p44"/>
          <p:cNvSpPr txBox="1"/>
          <p:nvPr>
            <p:ph type="title"/>
          </p:nvPr>
        </p:nvSpPr>
        <p:spPr>
          <a:xfrm>
            <a:off x="3696788" y="365125"/>
            <a:ext cx="7657011"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000"/>
              <a:buFont typeface="Times New Roman"/>
              <a:buNone/>
            </a:pPr>
            <a:r>
              <a:rPr lang="en-US" sz="3000">
                <a:latin typeface="Times New Roman"/>
                <a:ea typeface="Times New Roman"/>
                <a:cs typeface="Times New Roman"/>
                <a:sym typeface="Times New Roman"/>
              </a:rPr>
              <a:t>Greedy best-first search example</a:t>
            </a:r>
            <a:endParaRPr/>
          </a:p>
        </p:txBody>
      </p:sp>
      <p:pic>
        <p:nvPicPr>
          <p:cNvPr descr="romania2" id="646" name="Google Shape;646;p44"/>
          <p:cNvPicPr preferRelativeResize="0"/>
          <p:nvPr/>
        </p:nvPicPr>
        <p:blipFill rotWithShape="1">
          <a:blip r:embed="rId4">
            <a:alphaModFix/>
          </a:blip>
          <a:srcRect b="0" l="0" r="0" t="0"/>
          <a:stretch/>
        </p:blipFill>
        <p:spPr>
          <a:xfrm>
            <a:off x="3313846" y="3081928"/>
            <a:ext cx="8265009" cy="2989262"/>
          </a:xfrm>
          <a:prstGeom prst="rect">
            <a:avLst/>
          </a:prstGeom>
          <a:noFill/>
          <a:ln>
            <a:noFill/>
          </a:ln>
        </p:spPr>
      </p:pic>
      <p:sp>
        <p:nvSpPr>
          <p:cNvPr id="647" name="Google Shape;647;p44"/>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5.1 Introduction</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5.2 Hill Climbing </a:t>
            </a:r>
            <a:endParaRPr/>
          </a:p>
          <a:p>
            <a:pPr indent="0" lvl="0" marL="0" marR="0" rtl="0" algn="l">
              <a:spcBef>
                <a:spcPts val="0"/>
              </a:spcBef>
              <a:spcAft>
                <a:spcPts val="0"/>
              </a:spcAft>
              <a:buNone/>
            </a:pPr>
            <a:r>
              <a:rPr b="1" lang="en-US" sz="2200">
                <a:solidFill>
                  <a:schemeClr val="accent1"/>
                </a:solidFill>
                <a:latin typeface="Times New Roman"/>
                <a:ea typeface="Times New Roman"/>
                <a:cs typeface="Times New Roman"/>
                <a:sym typeface="Times New Roman"/>
              </a:rPr>
              <a:t>5.3 Best-first Search (Greedy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5.4 A* Search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5.5 O* Search: (AND–OR) Graph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5.6 Memory Bounded Heuristic Search</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5.6.1 Iterative Deepening A*</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5.6.2 Recursive BFS</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5.6.3 Simplified Memory Bounded A* (SMA*)</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5.7  Simulated Annealing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5.8  Local Beam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5.9 Branch and Bound Search</a:t>
            </a:r>
            <a:endParaRPr/>
          </a:p>
          <a:p>
            <a:pPr indent="0" lvl="0" marL="0" marR="0" rtl="0" algn="l">
              <a:spcBef>
                <a:spcPts val="0"/>
              </a:spcBef>
              <a:spcAft>
                <a:spcPts val="0"/>
              </a:spcAft>
              <a:buNone/>
            </a:pPr>
            <a:r>
              <a:t/>
            </a:r>
            <a:endParaRPr sz="2200">
              <a:solidFill>
                <a:schemeClr val="lt1"/>
              </a:solidFill>
              <a:latin typeface="Times New Roman"/>
              <a:ea typeface="Times New Roman"/>
              <a:cs typeface="Times New Roman"/>
              <a:sym typeface="Times New Roman"/>
            </a:endParaRPr>
          </a:p>
        </p:txBody>
      </p:sp>
      <p:sp>
        <p:nvSpPr>
          <p:cNvPr id="648" name="Google Shape;648;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pic>
        <p:nvPicPr>
          <p:cNvPr descr="greedy-progress04c" id="654" name="Google Shape;654;p45"/>
          <p:cNvPicPr preferRelativeResize="0"/>
          <p:nvPr/>
        </p:nvPicPr>
        <p:blipFill rotWithShape="1">
          <a:blip r:embed="rId3">
            <a:alphaModFix/>
          </a:blip>
          <a:srcRect b="0" l="0" r="0" t="0"/>
          <a:stretch/>
        </p:blipFill>
        <p:spPr>
          <a:xfrm>
            <a:off x="3964003" y="1104572"/>
            <a:ext cx="6498434" cy="1990725"/>
          </a:xfrm>
          <a:prstGeom prst="rect">
            <a:avLst/>
          </a:prstGeom>
          <a:noFill/>
          <a:ln>
            <a:noFill/>
          </a:ln>
        </p:spPr>
      </p:pic>
      <p:sp>
        <p:nvSpPr>
          <p:cNvPr id="655" name="Google Shape;655;p45"/>
          <p:cNvSpPr txBox="1"/>
          <p:nvPr>
            <p:ph type="title"/>
          </p:nvPr>
        </p:nvSpPr>
        <p:spPr>
          <a:xfrm>
            <a:off x="3545806" y="136525"/>
            <a:ext cx="7382691"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000"/>
              <a:buFont typeface="Times New Roman"/>
              <a:buNone/>
            </a:pPr>
            <a:r>
              <a:rPr lang="en-US" sz="3000">
                <a:latin typeface="Times New Roman"/>
                <a:ea typeface="Times New Roman"/>
                <a:cs typeface="Times New Roman"/>
                <a:sym typeface="Times New Roman"/>
              </a:rPr>
              <a:t>Greedy best-first search example</a:t>
            </a:r>
            <a:endParaRPr/>
          </a:p>
        </p:txBody>
      </p:sp>
      <p:pic>
        <p:nvPicPr>
          <p:cNvPr descr="romania2" id="656" name="Google Shape;656;p45"/>
          <p:cNvPicPr preferRelativeResize="0"/>
          <p:nvPr/>
        </p:nvPicPr>
        <p:blipFill rotWithShape="1">
          <a:blip r:embed="rId4">
            <a:alphaModFix/>
          </a:blip>
          <a:srcRect b="0" l="0" r="0" t="0"/>
          <a:stretch/>
        </p:blipFill>
        <p:spPr>
          <a:xfrm>
            <a:off x="3667456" y="3228510"/>
            <a:ext cx="8128000" cy="2989262"/>
          </a:xfrm>
          <a:prstGeom prst="rect">
            <a:avLst/>
          </a:prstGeom>
          <a:noFill/>
          <a:ln>
            <a:noFill/>
          </a:ln>
        </p:spPr>
      </p:pic>
      <p:sp>
        <p:nvSpPr>
          <p:cNvPr id="657" name="Google Shape;657;p45"/>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5.1 Introduction</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5.2 Hill Climbing </a:t>
            </a:r>
            <a:endParaRPr/>
          </a:p>
          <a:p>
            <a:pPr indent="0" lvl="0" marL="0" marR="0" rtl="0" algn="l">
              <a:spcBef>
                <a:spcPts val="0"/>
              </a:spcBef>
              <a:spcAft>
                <a:spcPts val="0"/>
              </a:spcAft>
              <a:buNone/>
            </a:pPr>
            <a:r>
              <a:rPr b="1" lang="en-US" sz="2200">
                <a:solidFill>
                  <a:schemeClr val="accent1"/>
                </a:solidFill>
                <a:latin typeface="Times New Roman"/>
                <a:ea typeface="Times New Roman"/>
                <a:cs typeface="Times New Roman"/>
                <a:sym typeface="Times New Roman"/>
              </a:rPr>
              <a:t>5.3 Best-first Search (Greedy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5.4 A* Search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5.5 O* Search: (AND–OR) Graph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5.6 Memory Bounded Heuristic Search</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5.6.1 Iterative Deepening A*</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5.6.2 Recursive BFS</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5.6.3 Simplified Memory Bounded A* (SMA*)</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5.7  Simulated Annealing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5.8  Local Beam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5.9 Branch and Bound Search</a:t>
            </a:r>
            <a:endParaRPr/>
          </a:p>
          <a:p>
            <a:pPr indent="0" lvl="0" marL="0" marR="0" rtl="0" algn="l">
              <a:spcBef>
                <a:spcPts val="0"/>
              </a:spcBef>
              <a:spcAft>
                <a:spcPts val="0"/>
              </a:spcAft>
              <a:buNone/>
            </a:pPr>
            <a:r>
              <a:t/>
            </a:r>
            <a:endParaRPr sz="2200">
              <a:solidFill>
                <a:schemeClr val="lt1"/>
              </a:solidFill>
              <a:latin typeface="Times New Roman"/>
              <a:ea typeface="Times New Roman"/>
              <a:cs typeface="Times New Roman"/>
              <a:sym typeface="Times New Roman"/>
            </a:endParaRPr>
          </a:p>
        </p:txBody>
      </p:sp>
      <p:sp>
        <p:nvSpPr>
          <p:cNvPr id="658" name="Google Shape;658;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46"/>
          <p:cNvSpPr txBox="1"/>
          <p:nvPr>
            <p:ph type="title"/>
          </p:nvPr>
        </p:nvSpPr>
        <p:spPr>
          <a:xfrm>
            <a:off x="3683726" y="365125"/>
            <a:ext cx="7670074"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000"/>
              <a:buFont typeface="Times New Roman"/>
              <a:buNone/>
            </a:pPr>
            <a:r>
              <a:rPr lang="en-US" sz="3000">
                <a:latin typeface="Times New Roman"/>
                <a:ea typeface="Times New Roman"/>
                <a:cs typeface="Times New Roman"/>
                <a:sym typeface="Times New Roman"/>
              </a:rPr>
              <a:t>Properties of greedy best-first search</a:t>
            </a:r>
            <a:endParaRPr/>
          </a:p>
        </p:txBody>
      </p:sp>
      <p:sp>
        <p:nvSpPr>
          <p:cNvPr id="665" name="Google Shape;665;p46"/>
          <p:cNvSpPr txBox="1"/>
          <p:nvPr>
            <p:ph idx="1" type="body"/>
          </p:nvPr>
        </p:nvSpPr>
        <p:spPr>
          <a:xfrm>
            <a:off x="3513908" y="1825625"/>
            <a:ext cx="7839891"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CC0099"/>
              </a:buClr>
              <a:buSzPts val="2800"/>
              <a:buChar char="•"/>
            </a:pPr>
            <a:r>
              <a:rPr lang="en-US" u="sng">
                <a:solidFill>
                  <a:srgbClr val="CC0099"/>
                </a:solidFill>
                <a:latin typeface="Times New Roman"/>
                <a:ea typeface="Times New Roman"/>
                <a:cs typeface="Times New Roman"/>
                <a:sym typeface="Times New Roman"/>
              </a:rPr>
              <a:t>Complete?</a:t>
            </a:r>
            <a:r>
              <a:rPr lang="en-US">
                <a:latin typeface="Times New Roman"/>
                <a:ea typeface="Times New Roman"/>
                <a:cs typeface="Times New Roman"/>
                <a:sym typeface="Times New Roman"/>
              </a:rPr>
              <a:t> No – can get stuck in loops.</a:t>
            </a:r>
            <a:endParaRPr/>
          </a:p>
          <a:p>
            <a:pPr indent="-228600" lvl="0" marL="228600" rtl="0" algn="l">
              <a:lnSpc>
                <a:spcPct val="90000"/>
              </a:lnSpc>
              <a:spcBef>
                <a:spcPts val="1000"/>
              </a:spcBef>
              <a:spcAft>
                <a:spcPts val="0"/>
              </a:spcAft>
              <a:buClr>
                <a:srgbClr val="CC0099"/>
              </a:buClr>
              <a:buSzPts val="2800"/>
              <a:buChar char="•"/>
            </a:pPr>
            <a:r>
              <a:rPr lang="en-US" u="sng">
                <a:solidFill>
                  <a:srgbClr val="CC0099"/>
                </a:solidFill>
                <a:latin typeface="Times New Roman"/>
                <a:ea typeface="Times New Roman"/>
                <a:cs typeface="Times New Roman"/>
                <a:sym typeface="Times New Roman"/>
              </a:rPr>
              <a:t>Time?</a:t>
            </a:r>
            <a:r>
              <a:rPr lang="en-US">
                <a:latin typeface="Times New Roman"/>
                <a:ea typeface="Times New Roman"/>
                <a:cs typeface="Times New Roman"/>
                <a:sym typeface="Times New Roman"/>
              </a:rPr>
              <a:t> </a:t>
            </a:r>
            <a:r>
              <a:rPr i="1" lang="en-US">
                <a:latin typeface="Times New Roman"/>
                <a:ea typeface="Times New Roman"/>
                <a:cs typeface="Times New Roman"/>
                <a:sym typeface="Times New Roman"/>
              </a:rPr>
              <a:t>O(b</a:t>
            </a:r>
            <a:r>
              <a:rPr baseline="30000" i="1" lang="en-US">
                <a:latin typeface="Times New Roman"/>
                <a:ea typeface="Times New Roman"/>
                <a:cs typeface="Times New Roman"/>
                <a:sym typeface="Times New Roman"/>
              </a:rPr>
              <a:t>m</a:t>
            </a:r>
            <a:r>
              <a:rPr i="1" lang="en-US">
                <a:latin typeface="Times New Roman"/>
                <a:ea typeface="Times New Roman"/>
                <a:cs typeface="Times New Roman"/>
                <a:sym typeface="Times New Roman"/>
              </a:rPr>
              <a:t>)</a:t>
            </a:r>
            <a:r>
              <a:rPr lang="en-US">
                <a:latin typeface="Times New Roman"/>
                <a:ea typeface="Times New Roman"/>
                <a:cs typeface="Times New Roman"/>
                <a:sym typeface="Times New Roman"/>
              </a:rPr>
              <a:t>, but a good heuristic can give dramatic improvement</a:t>
            </a:r>
            <a:endParaRPr/>
          </a:p>
          <a:p>
            <a:pPr indent="-228600" lvl="0" marL="228600" rtl="0" algn="l">
              <a:lnSpc>
                <a:spcPct val="90000"/>
              </a:lnSpc>
              <a:spcBef>
                <a:spcPts val="1000"/>
              </a:spcBef>
              <a:spcAft>
                <a:spcPts val="0"/>
              </a:spcAft>
              <a:buClr>
                <a:srgbClr val="CC0099"/>
              </a:buClr>
              <a:buSzPts val="2800"/>
              <a:buChar char="•"/>
            </a:pPr>
            <a:r>
              <a:rPr lang="en-US" u="sng">
                <a:solidFill>
                  <a:srgbClr val="CC0099"/>
                </a:solidFill>
                <a:latin typeface="Times New Roman"/>
                <a:ea typeface="Times New Roman"/>
                <a:cs typeface="Times New Roman"/>
                <a:sym typeface="Times New Roman"/>
              </a:rPr>
              <a:t>Space?</a:t>
            </a:r>
            <a:r>
              <a:rPr lang="en-US">
                <a:latin typeface="Times New Roman"/>
                <a:ea typeface="Times New Roman"/>
                <a:cs typeface="Times New Roman"/>
                <a:sym typeface="Times New Roman"/>
              </a:rPr>
              <a:t> </a:t>
            </a:r>
            <a:r>
              <a:rPr i="1" lang="en-US">
                <a:latin typeface="Times New Roman"/>
                <a:ea typeface="Times New Roman"/>
                <a:cs typeface="Times New Roman"/>
                <a:sym typeface="Times New Roman"/>
              </a:rPr>
              <a:t>O(b</a:t>
            </a:r>
            <a:r>
              <a:rPr baseline="30000" i="1" lang="en-US">
                <a:latin typeface="Times New Roman"/>
                <a:ea typeface="Times New Roman"/>
                <a:cs typeface="Times New Roman"/>
                <a:sym typeface="Times New Roman"/>
              </a:rPr>
              <a:t>m</a:t>
            </a:r>
            <a:r>
              <a:rPr i="1" lang="en-US">
                <a:latin typeface="Times New Roman"/>
                <a:ea typeface="Times New Roman"/>
                <a:cs typeface="Times New Roman"/>
                <a:sym typeface="Times New Roman"/>
              </a:rPr>
              <a:t>) </a:t>
            </a:r>
            <a:r>
              <a:rPr lang="en-US">
                <a:latin typeface="Times New Roman"/>
                <a:ea typeface="Times New Roman"/>
                <a:cs typeface="Times New Roman"/>
                <a:sym typeface="Times New Roman"/>
              </a:rPr>
              <a:t>- keeps all nodes in memory</a:t>
            </a:r>
            <a:endParaRPr/>
          </a:p>
          <a:p>
            <a:pPr indent="-228600" lvl="0" marL="228600" rtl="0" algn="l">
              <a:lnSpc>
                <a:spcPct val="90000"/>
              </a:lnSpc>
              <a:spcBef>
                <a:spcPts val="1000"/>
              </a:spcBef>
              <a:spcAft>
                <a:spcPts val="0"/>
              </a:spcAft>
              <a:buClr>
                <a:srgbClr val="CC0099"/>
              </a:buClr>
              <a:buSzPts val="2800"/>
              <a:buChar char="•"/>
            </a:pPr>
            <a:r>
              <a:rPr lang="en-US" u="sng">
                <a:solidFill>
                  <a:srgbClr val="CC0099"/>
                </a:solidFill>
                <a:latin typeface="Times New Roman"/>
                <a:ea typeface="Times New Roman"/>
                <a:cs typeface="Times New Roman"/>
                <a:sym typeface="Times New Roman"/>
              </a:rPr>
              <a:t>Optimal?</a:t>
            </a:r>
            <a:r>
              <a:rPr lang="en-US">
                <a:latin typeface="Times New Roman"/>
                <a:ea typeface="Times New Roman"/>
                <a:cs typeface="Times New Roman"/>
                <a:sym typeface="Times New Roman"/>
              </a:rPr>
              <a:t> No</a:t>
            </a:r>
            <a:endParaRPr/>
          </a:p>
          <a:p>
            <a:pPr indent="-228600" lvl="0" marL="228600" rtl="0" algn="l">
              <a:lnSpc>
                <a:spcPct val="90000"/>
              </a:lnSpc>
              <a:spcBef>
                <a:spcPts val="1000"/>
              </a:spcBef>
              <a:spcAft>
                <a:spcPts val="0"/>
              </a:spcAft>
              <a:buClr>
                <a:schemeClr val="dk1"/>
              </a:buClr>
              <a:buSzPts val="2800"/>
              <a:buFont typeface="Noto Sans Symbols"/>
              <a:buNone/>
            </a:pPr>
            <a:r>
              <a:rPr lang="en-US">
                <a:latin typeface="Times New Roman"/>
                <a:ea typeface="Times New Roman"/>
                <a:cs typeface="Times New Roman"/>
                <a:sym typeface="Times New Roman"/>
              </a:rPr>
              <a:t>   e.g. Arad🡪Sibiu🡪Rimnicu Virea🡪Pitesti🡪Bucharest is shorter</a:t>
            </a:r>
            <a:r>
              <a:rPr lang="en-US"/>
              <a:t>!</a:t>
            </a:r>
            <a:endParaRPr/>
          </a:p>
        </p:txBody>
      </p:sp>
      <p:sp>
        <p:nvSpPr>
          <p:cNvPr id="666" name="Google Shape;666;p46"/>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5.1 Introduction</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5.2 Hill Climbing </a:t>
            </a:r>
            <a:endParaRPr/>
          </a:p>
          <a:p>
            <a:pPr indent="0" lvl="0" marL="0" marR="0" rtl="0" algn="l">
              <a:spcBef>
                <a:spcPts val="0"/>
              </a:spcBef>
              <a:spcAft>
                <a:spcPts val="0"/>
              </a:spcAft>
              <a:buNone/>
            </a:pPr>
            <a:r>
              <a:rPr b="1" lang="en-US" sz="2200">
                <a:solidFill>
                  <a:schemeClr val="accent1"/>
                </a:solidFill>
                <a:latin typeface="Times New Roman"/>
                <a:ea typeface="Times New Roman"/>
                <a:cs typeface="Times New Roman"/>
                <a:sym typeface="Times New Roman"/>
              </a:rPr>
              <a:t>5.3 Best-first Search (Greedy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5.4 A* Search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5.5 O* Search: (AND–OR) Graph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5.6 Memory Bounded Heuristic Search</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5.6.1 Iterative Deepening A*</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5.6.2 Recursive BFS</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5.6.3 Simplified Memory Bounded A* (SMA*)</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5.7  Simulated Annealing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5.8  Local Beam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5.9 Branch and Bound Search</a:t>
            </a:r>
            <a:endParaRPr/>
          </a:p>
          <a:p>
            <a:pPr indent="0" lvl="0" marL="0" marR="0" rtl="0" algn="l">
              <a:spcBef>
                <a:spcPts val="0"/>
              </a:spcBef>
              <a:spcAft>
                <a:spcPts val="0"/>
              </a:spcAft>
              <a:buNone/>
            </a:pPr>
            <a:r>
              <a:t/>
            </a:r>
            <a:endParaRPr sz="2200">
              <a:solidFill>
                <a:schemeClr val="lt1"/>
              </a:solidFill>
              <a:latin typeface="Times New Roman"/>
              <a:ea typeface="Times New Roman"/>
              <a:cs typeface="Times New Roman"/>
              <a:sym typeface="Times New Roman"/>
            </a:endParaRPr>
          </a:p>
        </p:txBody>
      </p:sp>
      <p:sp>
        <p:nvSpPr>
          <p:cNvPr id="667" name="Google Shape;667;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2" name="Shape 672"/>
        <p:cNvGrpSpPr/>
        <p:nvPr/>
      </p:nvGrpSpPr>
      <p:grpSpPr>
        <a:xfrm>
          <a:off x="0" y="0"/>
          <a:ext cx="0" cy="0"/>
          <a:chOff x="0" y="0"/>
          <a:chExt cx="0" cy="0"/>
        </a:xfrm>
      </p:grpSpPr>
      <p:sp>
        <p:nvSpPr>
          <p:cNvPr id="673" name="Google Shape;673;p47"/>
          <p:cNvSpPr txBox="1"/>
          <p:nvPr>
            <p:ph type="title"/>
          </p:nvPr>
        </p:nvSpPr>
        <p:spPr>
          <a:xfrm>
            <a:off x="3444949" y="365125"/>
            <a:ext cx="7908851"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A</a:t>
            </a:r>
            <a:r>
              <a:rPr baseline="30000" lang="en-US">
                <a:latin typeface="Times New Roman"/>
                <a:ea typeface="Times New Roman"/>
                <a:cs typeface="Times New Roman"/>
                <a:sym typeface="Times New Roman"/>
              </a:rPr>
              <a:t>*</a:t>
            </a:r>
            <a:r>
              <a:rPr lang="en-US">
                <a:latin typeface="Times New Roman"/>
                <a:ea typeface="Times New Roman"/>
                <a:cs typeface="Times New Roman"/>
                <a:sym typeface="Times New Roman"/>
              </a:rPr>
              <a:t> search</a:t>
            </a:r>
            <a:endParaRPr/>
          </a:p>
        </p:txBody>
      </p:sp>
      <p:sp>
        <p:nvSpPr>
          <p:cNvPr id="674" name="Google Shape;674;p47"/>
          <p:cNvSpPr txBox="1"/>
          <p:nvPr>
            <p:ph idx="1" type="body"/>
          </p:nvPr>
        </p:nvSpPr>
        <p:spPr>
          <a:xfrm>
            <a:off x="3444949" y="1432220"/>
            <a:ext cx="8091377"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Idea: avoid expanding paths that are already expensive</a:t>
            </a:r>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Evaluation function </a:t>
            </a:r>
            <a:r>
              <a:rPr i="1" lang="en-US">
                <a:latin typeface="Times New Roman"/>
                <a:ea typeface="Times New Roman"/>
                <a:cs typeface="Times New Roman"/>
                <a:sym typeface="Times New Roman"/>
              </a:rPr>
              <a:t>f(n) = g(n) + h(n)</a:t>
            </a:r>
            <a:endParaRPr>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800"/>
              <a:buChar char="•"/>
            </a:pPr>
            <a:r>
              <a:rPr i="1" lang="en-US">
                <a:latin typeface="Times New Roman"/>
                <a:ea typeface="Times New Roman"/>
                <a:cs typeface="Times New Roman"/>
                <a:sym typeface="Times New Roman"/>
              </a:rPr>
              <a:t>g(n) </a:t>
            </a:r>
            <a:r>
              <a:rPr lang="en-US">
                <a:latin typeface="Times New Roman"/>
                <a:ea typeface="Times New Roman"/>
                <a:cs typeface="Times New Roman"/>
                <a:sym typeface="Times New Roman"/>
              </a:rPr>
              <a:t>= cost so far to reach </a:t>
            </a:r>
            <a:r>
              <a:rPr i="1" lang="en-US">
                <a:latin typeface="Times New Roman"/>
                <a:ea typeface="Times New Roman"/>
                <a:cs typeface="Times New Roman"/>
                <a:sym typeface="Times New Roman"/>
              </a:rPr>
              <a:t>n</a:t>
            </a:r>
            <a:endParaRPr/>
          </a:p>
          <a:p>
            <a:pPr indent="-228600" lvl="0" marL="228600" rtl="0" algn="l">
              <a:lnSpc>
                <a:spcPct val="90000"/>
              </a:lnSpc>
              <a:spcBef>
                <a:spcPts val="1000"/>
              </a:spcBef>
              <a:spcAft>
                <a:spcPts val="0"/>
              </a:spcAft>
              <a:buClr>
                <a:schemeClr val="dk1"/>
              </a:buClr>
              <a:buSzPts val="2800"/>
              <a:buChar char="•"/>
            </a:pPr>
            <a:r>
              <a:rPr i="1" lang="en-US">
                <a:latin typeface="Times New Roman"/>
                <a:ea typeface="Times New Roman"/>
                <a:cs typeface="Times New Roman"/>
                <a:sym typeface="Times New Roman"/>
              </a:rPr>
              <a:t>h(n)</a:t>
            </a:r>
            <a:r>
              <a:rPr lang="en-US">
                <a:latin typeface="Times New Roman"/>
                <a:ea typeface="Times New Roman"/>
                <a:cs typeface="Times New Roman"/>
                <a:sym typeface="Times New Roman"/>
              </a:rPr>
              <a:t> = estimated cost from </a:t>
            </a:r>
            <a:r>
              <a:rPr i="1" lang="en-US">
                <a:latin typeface="Times New Roman"/>
                <a:ea typeface="Times New Roman"/>
                <a:cs typeface="Times New Roman"/>
                <a:sym typeface="Times New Roman"/>
              </a:rPr>
              <a:t>n</a:t>
            </a:r>
            <a:r>
              <a:rPr lang="en-US">
                <a:latin typeface="Times New Roman"/>
                <a:ea typeface="Times New Roman"/>
                <a:cs typeface="Times New Roman"/>
                <a:sym typeface="Times New Roman"/>
              </a:rPr>
              <a:t> to goal</a:t>
            </a:r>
            <a:endParaRPr/>
          </a:p>
          <a:p>
            <a:pPr indent="-228600" lvl="0" marL="228600" rtl="0" algn="l">
              <a:lnSpc>
                <a:spcPct val="90000"/>
              </a:lnSpc>
              <a:spcBef>
                <a:spcPts val="1000"/>
              </a:spcBef>
              <a:spcAft>
                <a:spcPts val="0"/>
              </a:spcAft>
              <a:buClr>
                <a:schemeClr val="dk1"/>
              </a:buClr>
              <a:buSzPts val="2800"/>
              <a:buChar char="•"/>
            </a:pPr>
            <a:r>
              <a:rPr i="1" lang="en-US">
                <a:latin typeface="Times New Roman"/>
                <a:ea typeface="Times New Roman"/>
                <a:cs typeface="Times New Roman"/>
                <a:sym typeface="Times New Roman"/>
              </a:rPr>
              <a:t>f(n) </a:t>
            </a:r>
            <a:r>
              <a:rPr lang="en-US">
                <a:latin typeface="Times New Roman"/>
                <a:ea typeface="Times New Roman"/>
                <a:cs typeface="Times New Roman"/>
                <a:sym typeface="Times New Roman"/>
              </a:rPr>
              <a:t>= estimated total cost of path through </a:t>
            </a:r>
            <a:r>
              <a:rPr i="1" lang="en-US">
                <a:latin typeface="Times New Roman"/>
                <a:ea typeface="Times New Roman"/>
                <a:cs typeface="Times New Roman"/>
                <a:sym typeface="Times New Roman"/>
              </a:rPr>
              <a:t>n</a:t>
            </a:r>
            <a:r>
              <a:rPr lang="en-US">
                <a:latin typeface="Times New Roman"/>
                <a:ea typeface="Times New Roman"/>
                <a:cs typeface="Times New Roman"/>
                <a:sym typeface="Times New Roman"/>
              </a:rPr>
              <a:t> to goal</a:t>
            </a:r>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Best First search has </a:t>
            </a:r>
            <a:r>
              <a:rPr i="1" lang="en-US">
                <a:latin typeface="Times New Roman"/>
                <a:ea typeface="Times New Roman"/>
                <a:cs typeface="Times New Roman"/>
                <a:sym typeface="Times New Roman"/>
              </a:rPr>
              <a:t>f(n)=h(n)</a:t>
            </a:r>
            <a:endParaRPr/>
          </a:p>
        </p:txBody>
      </p:sp>
      <p:sp>
        <p:nvSpPr>
          <p:cNvPr id="675" name="Google Shape;675;p47"/>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5.1 Introduction</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5.2 Hill Climbing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5.3 Best-first Search (Greedy Search)</a:t>
            </a:r>
            <a:endParaRPr/>
          </a:p>
          <a:p>
            <a:pPr indent="0" lvl="0" marL="0" marR="0" rtl="0" algn="l">
              <a:spcBef>
                <a:spcPts val="0"/>
              </a:spcBef>
              <a:spcAft>
                <a:spcPts val="0"/>
              </a:spcAft>
              <a:buNone/>
            </a:pPr>
            <a:r>
              <a:rPr b="1" lang="en-US" sz="2200">
                <a:solidFill>
                  <a:schemeClr val="accent1"/>
                </a:solidFill>
                <a:latin typeface="Times New Roman"/>
                <a:ea typeface="Times New Roman"/>
                <a:cs typeface="Times New Roman"/>
                <a:sym typeface="Times New Roman"/>
              </a:rPr>
              <a:t>5.4 A* Search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5.5 O* Search: (AND–OR) Graph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5.6 Memory Bounded Heuristic Search</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5.6.1 Iterative Deepening A*</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5.6.2 Recursive BFS</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5.6.3 Simplified Memory Bounded A* (SMA*)</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5.7  Simulated Annealing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5.8  Local Beam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5.9 Branch and Bound Search</a:t>
            </a:r>
            <a:endParaRPr/>
          </a:p>
          <a:p>
            <a:pPr indent="0" lvl="0" marL="0" marR="0" rtl="0" algn="l">
              <a:spcBef>
                <a:spcPts val="0"/>
              </a:spcBef>
              <a:spcAft>
                <a:spcPts val="0"/>
              </a:spcAft>
              <a:buNone/>
            </a:pPr>
            <a:r>
              <a:t/>
            </a:r>
            <a:endParaRPr sz="2200">
              <a:solidFill>
                <a:schemeClr val="lt1"/>
              </a:solidFill>
              <a:latin typeface="Times New Roman"/>
              <a:ea typeface="Times New Roman"/>
              <a:cs typeface="Times New Roman"/>
              <a:sym typeface="Times New Roman"/>
            </a:endParaRPr>
          </a:p>
        </p:txBody>
      </p:sp>
      <p:sp>
        <p:nvSpPr>
          <p:cNvPr id="676" name="Google Shape;676;p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sp>
        <p:nvSpPr>
          <p:cNvPr id="682" name="Google Shape;682;p48"/>
          <p:cNvSpPr txBox="1"/>
          <p:nvPr>
            <p:ph type="title"/>
          </p:nvPr>
        </p:nvSpPr>
        <p:spPr>
          <a:xfrm>
            <a:off x="3640588" y="61913"/>
            <a:ext cx="7891357" cy="14620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A</a:t>
            </a:r>
            <a:r>
              <a:rPr baseline="30000" lang="en-US">
                <a:latin typeface="Times New Roman"/>
                <a:ea typeface="Times New Roman"/>
                <a:cs typeface="Times New Roman"/>
                <a:sym typeface="Times New Roman"/>
              </a:rPr>
              <a:t>*</a:t>
            </a:r>
            <a:r>
              <a:rPr lang="en-US">
                <a:latin typeface="Times New Roman"/>
                <a:ea typeface="Times New Roman"/>
                <a:cs typeface="Times New Roman"/>
                <a:sym typeface="Times New Roman"/>
              </a:rPr>
              <a:t> search example</a:t>
            </a:r>
            <a:endParaRPr/>
          </a:p>
        </p:txBody>
      </p:sp>
      <p:pic>
        <p:nvPicPr>
          <p:cNvPr descr="astar-progress01c" id="683" name="Google Shape;683;p48"/>
          <p:cNvPicPr preferRelativeResize="0"/>
          <p:nvPr/>
        </p:nvPicPr>
        <p:blipFill rotWithShape="1">
          <a:blip r:embed="rId3">
            <a:alphaModFix/>
          </a:blip>
          <a:srcRect b="0" l="0" r="0" t="0"/>
          <a:stretch/>
        </p:blipFill>
        <p:spPr>
          <a:xfrm>
            <a:off x="2438400" y="1545266"/>
            <a:ext cx="7213600" cy="2219325"/>
          </a:xfrm>
          <a:prstGeom prst="rect">
            <a:avLst/>
          </a:prstGeom>
          <a:noFill/>
          <a:ln>
            <a:noFill/>
          </a:ln>
        </p:spPr>
      </p:pic>
      <p:pic>
        <p:nvPicPr>
          <p:cNvPr descr="romania2" id="684" name="Google Shape;684;p48"/>
          <p:cNvPicPr preferRelativeResize="0"/>
          <p:nvPr/>
        </p:nvPicPr>
        <p:blipFill rotWithShape="1">
          <a:blip r:embed="rId4">
            <a:alphaModFix/>
          </a:blip>
          <a:srcRect b="0" l="0" r="0" t="0"/>
          <a:stretch/>
        </p:blipFill>
        <p:spPr>
          <a:xfrm>
            <a:off x="3403945" y="2487417"/>
            <a:ext cx="8128000" cy="2989262"/>
          </a:xfrm>
          <a:prstGeom prst="rect">
            <a:avLst/>
          </a:prstGeom>
          <a:noFill/>
          <a:ln>
            <a:noFill/>
          </a:ln>
        </p:spPr>
      </p:pic>
      <p:sp>
        <p:nvSpPr>
          <p:cNvPr id="685" name="Google Shape;685;p48"/>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5.1 Introduction</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5.2 Hill Climbing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5.3 Best-first Search (Greedy Search)</a:t>
            </a:r>
            <a:endParaRPr/>
          </a:p>
          <a:p>
            <a:pPr indent="0" lvl="0" marL="0" marR="0" rtl="0" algn="l">
              <a:spcBef>
                <a:spcPts val="0"/>
              </a:spcBef>
              <a:spcAft>
                <a:spcPts val="0"/>
              </a:spcAft>
              <a:buNone/>
            </a:pPr>
            <a:r>
              <a:rPr b="1" lang="en-US" sz="2200">
                <a:solidFill>
                  <a:schemeClr val="accent1"/>
                </a:solidFill>
                <a:latin typeface="Times New Roman"/>
                <a:ea typeface="Times New Roman"/>
                <a:cs typeface="Times New Roman"/>
                <a:sym typeface="Times New Roman"/>
              </a:rPr>
              <a:t>5.4 A* Search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5.5 O* Search: (AND–OR) Graph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5.6 Memory Bounded Heuristic Search</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5.6.1 Iterative Deepening A*</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5.6.2 Recursive BFS</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5.6.3 Simplified Memory Bounded A* (SMA*)</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5.7  Simulated Annealing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5.8  Local Beam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5.9 Branch and Bound Search</a:t>
            </a:r>
            <a:endParaRPr/>
          </a:p>
          <a:p>
            <a:pPr indent="0" lvl="0" marL="0" marR="0" rtl="0" algn="l">
              <a:spcBef>
                <a:spcPts val="0"/>
              </a:spcBef>
              <a:spcAft>
                <a:spcPts val="0"/>
              </a:spcAft>
              <a:buNone/>
            </a:pPr>
            <a:r>
              <a:t/>
            </a:r>
            <a:endParaRPr sz="2200">
              <a:solidFill>
                <a:schemeClr val="lt1"/>
              </a:solidFill>
              <a:latin typeface="Times New Roman"/>
              <a:ea typeface="Times New Roman"/>
              <a:cs typeface="Times New Roman"/>
              <a:sym typeface="Times New Roman"/>
            </a:endParaRPr>
          </a:p>
        </p:txBody>
      </p:sp>
      <p:sp>
        <p:nvSpPr>
          <p:cNvPr id="686" name="Google Shape;686;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1" name="Shape 691"/>
        <p:cNvGrpSpPr/>
        <p:nvPr/>
      </p:nvGrpSpPr>
      <p:grpSpPr>
        <a:xfrm>
          <a:off x="0" y="0"/>
          <a:ext cx="0" cy="0"/>
          <a:chOff x="0" y="0"/>
          <a:chExt cx="0" cy="0"/>
        </a:xfrm>
      </p:grpSpPr>
      <p:pic>
        <p:nvPicPr>
          <p:cNvPr descr="astar-progress02c" id="692" name="Google Shape;692;p49"/>
          <p:cNvPicPr preferRelativeResize="0"/>
          <p:nvPr/>
        </p:nvPicPr>
        <p:blipFill rotWithShape="1">
          <a:blip r:embed="rId3">
            <a:alphaModFix/>
          </a:blip>
          <a:srcRect b="0" l="0" r="0" t="0"/>
          <a:stretch/>
        </p:blipFill>
        <p:spPr>
          <a:xfrm>
            <a:off x="2629195" y="1428307"/>
            <a:ext cx="6933609" cy="2219325"/>
          </a:xfrm>
          <a:prstGeom prst="rect">
            <a:avLst/>
          </a:prstGeom>
          <a:noFill/>
          <a:ln>
            <a:noFill/>
          </a:ln>
        </p:spPr>
      </p:pic>
      <p:sp>
        <p:nvSpPr>
          <p:cNvPr id="693" name="Google Shape;693;p49"/>
          <p:cNvSpPr txBox="1"/>
          <p:nvPr>
            <p:ph type="title"/>
          </p:nvPr>
        </p:nvSpPr>
        <p:spPr>
          <a:xfrm>
            <a:off x="3801290" y="365125"/>
            <a:ext cx="7552509"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A</a:t>
            </a:r>
            <a:r>
              <a:rPr baseline="30000" lang="en-US">
                <a:latin typeface="Times New Roman"/>
                <a:ea typeface="Times New Roman"/>
                <a:cs typeface="Times New Roman"/>
                <a:sym typeface="Times New Roman"/>
              </a:rPr>
              <a:t>*</a:t>
            </a:r>
            <a:r>
              <a:rPr lang="en-US">
                <a:latin typeface="Times New Roman"/>
                <a:ea typeface="Times New Roman"/>
                <a:cs typeface="Times New Roman"/>
                <a:sym typeface="Times New Roman"/>
              </a:rPr>
              <a:t> search example</a:t>
            </a:r>
            <a:endParaRPr/>
          </a:p>
        </p:txBody>
      </p:sp>
      <p:pic>
        <p:nvPicPr>
          <p:cNvPr descr="romania2" id="694" name="Google Shape;694;p49"/>
          <p:cNvPicPr preferRelativeResize="0"/>
          <p:nvPr/>
        </p:nvPicPr>
        <p:blipFill rotWithShape="1">
          <a:blip r:embed="rId4">
            <a:alphaModFix/>
          </a:blip>
          <a:srcRect b="0" l="0" r="0" t="0"/>
          <a:stretch/>
        </p:blipFill>
        <p:spPr>
          <a:xfrm>
            <a:off x="3375320" y="2753870"/>
            <a:ext cx="8128000" cy="2989262"/>
          </a:xfrm>
          <a:prstGeom prst="rect">
            <a:avLst/>
          </a:prstGeom>
          <a:noFill/>
          <a:ln>
            <a:noFill/>
          </a:ln>
        </p:spPr>
      </p:pic>
      <p:sp>
        <p:nvSpPr>
          <p:cNvPr id="695" name="Google Shape;695;p49"/>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5.1 Introduction</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5.2 Hill Climbing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5.3 Best-first Search (Greedy Search)</a:t>
            </a:r>
            <a:endParaRPr/>
          </a:p>
          <a:p>
            <a:pPr indent="0" lvl="0" marL="0" marR="0" rtl="0" algn="l">
              <a:spcBef>
                <a:spcPts val="0"/>
              </a:spcBef>
              <a:spcAft>
                <a:spcPts val="0"/>
              </a:spcAft>
              <a:buNone/>
            </a:pPr>
            <a:r>
              <a:rPr b="1" lang="en-US" sz="2200">
                <a:solidFill>
                  <a:schemeClr val="accent1"/>
                </a:solidFill>
                <a:latin typeface="Times New Roman"/>
                <a:ea typeface="Times New Roman"/>
                <a:cs typeface="Times New Roman"/>
                <a:sym typeface="Times New Roman"/>
              </a:rPr>
              <a:t>5.4 A* Search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5.5 O* Search: (AND–OR) Graph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5.6 Memory Bounded Heuristic Search</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5.6.1 Iterative Deepening A*</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5.6.2 Recursive BFS</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5.6.3 Simplified Memory Bounded A* (SMA*)</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5.7  Simulated Annealing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5.8  Local Beam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5.9 Branch and Bound Search</a:t>
            </a:r>
            <a:endParaRPr/>
          </a:p>
          <a:p>
            <a:pPr indent="0" lvl="0" marL="0" marR="0" rtl="0" algn="l">
              <a:spcBef>
                <a:spcPts val="0"/>
              </a:spcBef>
              <a:spcAft>
                <a:spcPts val="0"/>
              </a:spcAft>
              <a:buNone/>
            </a:pPr>
            <a:r>
              <a:t/>
            </a:r>
            <a:endParaRPr sz="2200">
              <a:solidFill>
                <a:schemeClr val="lt1"/>
              </a:solidFill>
              <a:latin typeface="Times New Roman"/>
              <a:ea typeface="Times New Roman"/>
              <a:cs typeface="Times New Roman"/>
              <a:sym typeface="Times New Roman"/>
            </a:endParaRPr>
          </a:p>
        </p:txBody>
      </p:sp>
      <p:sp>
        <p:nvSpPr>
          <p:cNvPr id="696" name="Google Shape;696;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5"/>
          <p:cNvSpPr txBox="1"/>
          <p:nvPr>
            <p:ph type="title"/>
          </p:nvPr>
        </p:nvSpPr>
        <p:spPr>
          <a:xfrm>
            <a:off x="3265714" y="365125"/>
            <a:ext cx="8088086"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55A11"/>
              </a:buClr>
              <a:buSzPts val="4400"/>
              <a:buFont typeface="Calibri"/>
              <a:buNone/>
            </a:pPr>
            <a:r>
              <a:rPr lang="en-US">
                <a:solidFill>
                  <a:srgbClr val="C55A11"/>
                </a:solidFill>
              </a:rPr>
              <a:t>Which move is best?</a:t>
            </a:r>
            <a:br>
              <a:rPr lang="en-US">
                <a:solidFill>
                  <a:srgbClr val="C55A11"/>
                </a:solidFill>
              </a:rPr>
            </a:br>
            <a:endParaRPr/>
          </a:p>
        </p:txBody>
      </p:sp>
      <p:pic>
        <p:nvPicPr>
          <p:cNvPr id="119" name="Google Shape;119;p5"/>
          <p:cNvPicPr preferRelativeResize="0"/>
          <p:nvPr/>
        </p:nvPicPr>
        <p:blipFill rotWithShape="1">
          <a:blip r:embed="rId3">
            <a:alphaModFix/>
          </a:blip>
          <a:srcRect b="0" l="0" r="0" t="0"/>
          <a:stretch/>
        </p:blipFill>
        <p:spPr>
          <a:xfrm>
            <a:off x="3639019" y="1243980"/>
            <a:ext cx="7759995" cy="4019136"/>
          </a:xfrm>
          <a:prstGeom prst="rect">
            <a:avLst/>
          </a:prstGeom>
          <a:noFill/>
          <a:ln>
            <a:noFill/>
          </a:ln>
        </p:spPr>
      </p:pic>
      <p:sp>
        <p:nvSpPr>
          <p:cNvPr id="120" name="Google Shape;120;p5"/>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200">
                <a:solidFill>
                  <a:srgbClr val="8DA9DB"/>
                </a:solidFill>
                <a:latin typeface="Times New Roman"/>
                <a:ea typeface="Times New Roman"/>
                <a:cs typeface="Times New Roman"/>
                <a:sym typeface="Times New Roman"/>
              </a:rPr>
              <a:t>5.1 Introduction</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5.2 Hill Climbing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5.3 Best-first Search (Greedy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5.4 A* Search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5.5 O* Search: (AND–OR) Graph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5.6 Memory Bounded Heuristic Search</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5.6.1 Iterative Deepening A*</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5.6.2 Recursive BFS</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5.6.3 Simplified Memory Bounded A* (SMA*)</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5.7  Simulated Annealing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5.8  Local Beam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5.9 Branch and Bound Search</a:t>
            </a:r>
            <a:endParaRPr/>
          </a:p>
          <a:p>
            <a:pPr indent="0" lvl="0" marL="0" marR="0" rtl="0" algn="l">
              <a:spcBef>
                <a:spcPts val="0"/>
              </a:spcBef>
              <a:spcAft>
                <a:spcPts val="0"/>
              </a:spcAft>
              <a:buNone/>
            </a:pPr>
            <a:r>
              <a:t/>
            </a:r>
            <a:endParaRPr sz="2200">
              <a:solidFill>
                <a:schemeClr val="lt1"/>
              </a:solidFill>
              <a:latin typeface="Times New Roman"/>
              <a:ea typeface="Times New Roman"/>
              <a:cs typeface="Times New Roman"/>
              <a:sym typeface="Times New Roman"/>
            </a:endParaRPr>
          </a:p>
        </p:txBody>
      </p:sp>
      <p:sp>
        <p:nvSpPr>
          <p:cNvPr id="121" name="Google Shape;121;p5"/>
          <p:cNvSpPr txBox="1"/>
          <p:nvPr>
            <p:ph idx="11" type="ftr"/>
          </p:nvPr>
        </p:nvSpPr>
        <p:spPr>
          <a:xfrm>
            <a:off x="4856702" y="6492875"/>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1" name="Shape 701"/>
        <p:cNvGrpSpPr/>
        <p:nvPr/>
      </p:nvGrpSpPr>
      <p:grpSpPr>
        <a:xfrm>
          <a:off x="0" y="0"/>
          <a:ext cx="0" cy="0"/>
          <a:chOff x="0" y="0"/>
          <a:chExt cx="0" cy="0"/>
        </a:xfrm>
      </p:grpSpPr>
      <p:sp>
        <p:nvSpPr>
          <p:cNvPr id="702" name="Google Shape;702;p50"/>
          <p:cNvSpPr txBox="1"/>
          <p:nvPr>
            <p:ph type="title"/>
          </p:nvPr>
        </p:nvSpPr>
        <p:spPr>
          <a:xfrm>
            <a:off x="3550195" y="392159"/>
            <a:ext cx="7186749" cy="10587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A</a:t>
            </a:r>
            <a:r>
              <a:rPr baseline="30000" lang="en-US">
                <a:latin typeface="Times New Roman"/>
                <a:ea typeface="Times New Roman"/>
                <a:cs typeface="Times New Roman"/>
                <a:sym typeface="Times New Roman"/>
              </a:rPr>
              <a:t>*</a:t>
            </a:r>
            <a:r>
              <a:rPr lang="en-US">
                <a:latin typeface="Times New Roman"/>
                <a:ea typeface="Times New Roman"/>
                <a:cs typeface="Times New Roman"/>
                <a:sym typeface="Times New Roman"/>
              </a:rPr>
              <a:t> search example</a:t>
            </a:r>
            <a:endParaRPr/>
          </a:p>
        </p:txBody>
      </p:sp>
      <p:pic>
        <p:nvPicPr>
          <p:cNvPr descr="astar-progress03c" id="703" name="Google Shape;703;p50"/>
          <p:cNvPicPr preferRelativeResize="0"/>
          <p:nvPr/>
        </p:nvPicPr>
        <p:blipFill rotWithShape="1">
          <a:blip r:embed="rId3">
            <a:alphaModFix/>
          </a:blip>
          <a:srcRect b="0" l="0" r="0" t="0"/>
          <a:stretch/>
        </p:blipFill>
        <p:spPr>
          <a:xfrm>
            <a:off x="3550195" y="1249703"/>
            <a:ext cx="6630749" cy="2219325"/>
          </a:xfrm>
          <a:prstGeom prst="rect">
            <a:avLst/>
          </a:prstGeom>
          <a:noFill/>
          <a:ln>
            <a:noFill/>
          </a:ln>
        </p:spPr>
      </p:pic>
      <p:pic>
        <p:nvPicPr>
          <p:cNvPr descr="romania2" id="704" name="Google Shape;704;p50"/>
          <p:cNvPicPr preferRelativeResize="0"/>
          <p:nvPr/>
        </p:nvPicPr>
        <p:blipFill rotWithShape="1">
          <a:blip r:embed="rId4">
            <a:alphaModFix/>
          </a:blip>
          <a:srcRect b="0" l="0" r="0" t="0"/>
          <a:stretch/>
        </p:blipFill>
        <p:spPr>
          <a:xfrm>
            <a:off x="3550195" y="2843576"/>
            <a:ext cx="8128000" cy="2989262"/>
          </a:xfrm>
          <a:prstGeom prst="rect">
            <a:avLst/>
          </a:prstGeom>
          <a:noFill/>
          <a:ln>
            <a:noFill/>
          </a:ln>
        </p:spPr>
      </p:pic>
      <p:sp>
        <p:nvSpPr>
          <p:cNvPr id="705" name="Google Shape;705;p50"/>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5.1 Introduction</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5.2 Hill Climbing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5.3 Best-first Search (Greedy Search)</a:t>
            </a:r>
            <a:endParaRPr/>
          </a:p>
          <a:p>
            <a:pPr indent="0" lvl="0" marL="0" marR="0" rtl="0" algn="l">
              <a:spcBef>
                <a:spcPts val="0"/>
              </a:spcBef>
              <a:spcAft>
                <a:spcPts val="0"/>
              </a:spcAft>
              <a:buNone/>
            </a:pPr>
            <a:r>
              <a:rPr b="1" lang="en-US" sz="2200">
                <a:solidFill>
                  <a:schemeClr val="accent1"/>
                </a:solidFill>
                <a:latin typeface="Times New Roman"/>
                <a:ea typeface="Times New Roman"/>
                <a:cs typeface="Times New Roman"/>
                <a:sym typeface="Times New Roman"/>
              </a:rPr>
              <a:t>5.4 A* Search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5.5 O* Search: (AND–OR) Graph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5.6 Memory Bounded Heuristic Search</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5.6.1 Iterative Deepening A*</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5.6.2 Recursive BFS</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5.6.3 Simplified Memory Bounded A* (SMA*)</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5.7  Simulated Annealing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5.8  Local Beam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5.9 Branch and Bound Search</a:t>
            </a:r>
            <a:endParaRPr/>
          </a:p>
          <a:p>
            <a:pPr indent="0" lvl="0" marL="0" marR="0" rtl="0" algn="l">
              <a:spcBef>
                <a:spcPts val="0"/>
              </a:spcBef>
              <a:spcAft>
                <a:spcPts val="0"/>
              </a:spcAft>
              <a:buNone/>
            </a:pPr>
            <a:r>
              <a:t/>
            </a:r>
            <a:endParaRPr sz="2200">
              <a:solidFill>
                <a:schemeClr val="lt1"/>
              </a:solidFill>
              <a:latin typeface="Times New Roman"/>
              <a:ea typeface="Times New Roman"/>
              <a:cs typeface="Times New Roman"/>
              <a:sym typeface="Times New Roman"/>
            </a:endParaRPr>
          </a:p>
        </p:txBody>
      </p:sp>
      <p:sp>
        <p:nvSpPr>
          <p:cNvPr id="706" name="Google Shape;706;p5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1" name="Shape 711"/>
        <p:cNvGrpSpPr/>
        <p:nvPr/>
      </p:nvGrpSpPr>
      <p:grpSpPr>
        <a:xfrm>
          <a:off x="0" y="0"/>
          <a:ext cx="0" cy="0"/>
          <a:chOff x="0" y="0"/>
          <a:chExt cx="0" cy="0"/>
        </a:xfrm>
      </p:grpSpPr>
      <p:sp>
        <p:nvSpPr>
          <p:cNvPr id="712" name="Google Shape;712;p51"/>
          <p:cNvSpPr txBox="1"/>
          <p:nvPr>
            <p:ph type="title"/>
          </p:nvPr>
        </p:nvSpPr>
        <p:spPr>
          <a:xfrm>
            <a:off x="3997234" y="365125"/>
            <a:ext cx="7356566" cy="66684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Times New Roman"/>
              <a:buNone/>
            </a:pPr>
            <a:r>
              <a:rPr lang="en-US" sz="3200">
                <a:latin typeface="Times New Roman"/>
                <a:ea typeface="Times New Roman"/>
                <a:cs typeface="Times New Roman"/>
                <a:sym typeface="Times New Roman"/>
              </a:rPr>
              <a:t>A</a:t>
            </a:r>
            <a:r>
              <a:rPr baseline="30000" lang="en-US" sz="3200">
                <a:latin typeface="Times New Roman"/>
                <a:ea typeface="Times New Roman"/>
                <a:cs typeface="Times New Roman"/>
                <a:sym typeface="Times New Roman"/>
              </a:rPr>
              <a:t>*</a:t>
            </a:r>
            <a:r>
              <a:rPr lang="en-US" sz="3200">
                <a:latin typeface="Times New Roman"/>
                <a:ea typeface="Times New Roman"/>
                <a:cs typeface="Times New Roman"/>
                <a:sym typeface="Times New Roman"/>
              </a:rPr>
              <a:t> search example</a:t>
            </a:r>
            <a:endParaRPr/>
          </a:p>
        </p:txBody>
      </p:sp>
      <p:pic>
        <p:nvPicPr>
          <p:cNvPr descr="astar-progress04c" id="713" name="Google Shape;713;p51"/>
          <p:cNvPicPr preferRelativeResize="0"/>
          <p:nvPr/>
        </p:nvPicPr>
        <p:blipFill rotWithShape="1">
          <a:blip r:embed="rId3">
            <a:alphaModFix/>
          </a:blip>
          <a:srcRect b="0" l="0" r="0" t="0"/>
          <a:stretch/>
        </p:blipFill>
        <p:spPr>
          <a:xfrm>
            <a:off x="3628571" y="983638"/>
            <a:ext cx="7213600" cy="2711360"/>
          </a:xfrm>
          <a:prstGeom prst="rect">
            <a:avLst/>
          </a:prstGeom>
          <a:noFill/>
          <a:ln>
            <a:noFill/>
          </a:ln>
        </p:spPr>
      </p:pic>
      <p:pic>
        <p:nvPicPr>
          <p:cNvPr descr="romania2" id="714" name="Google Shape;714;p51"/>
          <p:cNvPicPr preferRelativeResize="0"/>
          <p:nvPr/>
        </p:nvPicPr>
        <p:blipFill rotWithShape="1">
          <a:blip r:embed="rId4">
            <a:alphaModFix/>
          </a:blip>
          <a:srcRect b="0" l="0" r="0" t="0"/>
          <a:stretch/>
        </p:blipFill>
        <p:spPr>
          <a:xfrm>
            <a:off x="3611517" y="3221368"/>
            <a:ext cx="8128000" cy="2989262"/>
          </a:xfrm>
          <a:prstGeom prst="rect">
            <a:avLst/>
          </a:prstGeom>
          <a:noFill/>
          <a:ln>
            <a:noFill/>
          </a:ln>
        </p:spPr>
      </p:pic>
      <p:sp>
        <p:nvSpPr>
          <p:cNvPr id="715" name="Google Shape;715;p51"/>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5.1 Introduction</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5.2 Hill Climbing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5.3 Best-first Search (Greedy Search)</a:t>
            </a:r>
            <a:endParaRPr/>
          </a:p>
          <a:p>
            <a:pPr indent="0" lvl="0" marL="0" marR="0" rtl="0" algn="l">
              <a:spcBef>
                <a:spcPts val="0"/>
              </a:spcBef>
              <a:spcAft>
                <a:spcPts val="0"/>
              </a:spcAft>
              <a:buNone/>
            </a:pPr>
            <a:r>
              <a:rPr b="1" lang="en-US" sz="2200">
                <a:solidFill>
                  <a:schemeClr val="accent1"/>
                </a:solidFill>
                <a:latin typeface="Times New Roman"/>
                <a:ea typeface="Times New Roman"/>
                <a:cs typeface="Times New Roman"/>
                <a:sym typeface="Times New Roman"/>
              </a:rPr>
              <a:t>5.4 A* Search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5.5 O* Search: (AND–OR) Graph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5.6 Memory Bounded Heuristic Search</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5.6.1 Iterative Deepening A*</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5.6.2 Recursive BFS</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5.6.3 Simplified Memory Bounded A* (SMA*)</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5.7  Simulated Annealing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5.8  Local Beam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5.9 Branch and Bound Search</a:t>
            </a:r>
            <a:endParaRPr/>
          </a:p>
          <a:p>
            <a:pPr indent="0" lvl="0" marL="0" marR="0" rtl="0" algn="l">
              <a:spcBef>
                <a:spcPts val="0"/>
              </a:spcBef>
              <a:spcAft>
                <a:spcPts val="0"/>
              </a:spcAft>
              <a:buNone/>
            </a:pPr>
            <a:r>
              <a:t/>
            </a:r>
            <a:endParaRPr sz="2200">
              <a:solidFill>
                <a:schemeClr val="lt1"/>
              </a:solidFill>
              <a:latin typeface="Times New Roman"/>
              <a:ea typeface="Times New Roman"/>
              <a:cs typeface="Times New Roman"/>
              <a:sym typeface="Times New Roman"/>
            </a:endParaRPr>
          </a:p>
        </p:txBody>
      </p:sp>
      <p:sp>
        <p:nvSpPr>
          <p:cNvPr id="716" name="Google Shape;716;p5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1" name="Shape 721"/>
        <p:cNvGrpSpPr/>
        <p:nvPr/>
      </p:nvGrpSpPr>
      <p:grpSpPr>
        <a:xfrm>
          <a:off x="0" y="0"/>
          <a:ext cx="0" cy="0"/>
          <a:chOff x="0" y="0"/>
          <a:chExt cx="0" cy="0"/>
        </a:xfrm>
      </p:grpSpPr>
      <p:sp>
        <p:nvSpPr>
          <p:cNvPr id="722" name="Google Shape;722;p52"/>
          <p:cNvSpPr txBox="1"/>
          <p:nvPr>
            <p:ph type="title"/>
          </p:nvPr>
        </p:nvSpPr>
        <p:spPr>
          <a:xfrm>
            <a:off x="4532810" y="365125"/>
            <a:ext cx="6820989" cy="483961"/>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Times New Roman"/>
              <a:buNone/>
            </a:pPr>
            <a:r>
              <a:rPr lang="en-US">
                <a:latin typeface="Times New Roman"/>
                <a:ea typeface="Times New Roman"/>
                <a:cs typeface="Times New Roman"/>
                <a:sym typeface="Times New Roman"/>
              </a:rPr>
              <a:t>A</a:t>
            </a:r>
            <a:r>
              <a:rPr baseline="30000" lang="en-US">
                <a:latin typeface="Times New Roman"/>
                <a:ea typeface="Times New Roman"/>
                <a:cs typeface="Times New Roman"/>
                <a:sym typeface="Times New Roman"/>
              </a:rPr>
              <a:t>*</a:t>
            </a:r>
            <a:r>
              <a:rPr lang="en-US">
                <a:latin typeface="Times New Roman"/>
                <a:ea typeface="Times New Roman"/>
                <a:cs typeface="Times New Roman"/>
                <a:sym typeface="Times New Roman"/>
              </a:rPr>
              <a:t> search example</a:t>
            </a:r>
            <a:endParaRPr/>
          </a:p>
        </p:txBody>
      </p:sp>
      <p:pic>
        <p:nvPicPr>
          <p:cNvPr descr="astar-progress05c" id="723" name="Google Shape;723;p52"/>
          <p:cNvPicPr preferRelativeResize="0"/>
          <p:nvPr/>
        </p:nvPicPr>
        <p:blipFill rotWithShape="1">
          <a:blip r:embed="rId3">
            <a:alphaModFix/>
          </a:blip>
          <a:srcRect b="0" l="0" r="0" t="0"/>
          <a:stretch/>
        </p:blipFill>
        <p:spPr>
          <a:xfrm>
            <a:off x="4140199" y="849086"/>
            <a:ext cx="7213600" cy="2672172"/>
          </a:xfrm>
          <a:prstGeom prst="rect">
            <a:avLst/>
          </a:prstGeom>
          <a:noFill/>
          <a:ln>
            <a:noFill/>
          </a:ln>
        </p:spPr>
      </p:pic>
      <p:pic>
        <p:nvPicPr>
          <p:cNvPr descr="romania2" id="724" name="Google Shape;724;p52"/>
          <p:cNvPicPr preferRelativeResize="0"/>
          <p:nvPr/>
        </p:nvPicPr>
        <p:blipFill rotWithShape="1">
          <a:blip r:embed="rId4">
            <a:alphaModFix/>
          </a:blip>
          <a:srcRect b="0" l="0" r="0" t="0"/>
          <a:stretch/>
        </p:blipFill>
        <p:spPr>
          <a:xfrm>
            <a:off x="3879304" y="3252049"/>
            <a:ext cx="8128000" cy="2989262"/>
          </a:xfrm>
          <a:prstGeom prst="rect">
            <a:avLst/>
          </a:prstGeom>
          <a:noFill/>
          <a:ln>
            <a:noFill/>
          </a:ln>
        </p:spPr>
      </p:pic>
      <p:sp>
        <p:nvSpPr>
          <p:cNvPr id="725" name="Google Shape;725;p52"/>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5.1 Introduction</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5.2 Hill Climbing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5.3 Best-first Search (Greedy Search)</a:t>
            </a:r>
            <a:endParaRPr/>
          </a:p>
          <a:p>
            <a:pPr indent="0" lvl="0" marL="0" marR="0" rtl="0" algn="l">
              <a:spcBef>
                <a:spcPts val="0"/>
              </a:spcBef>
              <a:spcAft>
                <a:spcPts val="0"/>
              </a:spcAft>
              <a:buNone/>
            </a:pPr>
            <a:r>
              <a:rPr b="1" lang="en-US" sz="2200">
                <a:solidFill>
                  <a:schemeClr val="accent1"/>
                </a:solidFill>
                <a:latin typeface="Times New Roman"/>
                <a:ea typeface="Times New Roman"/>
                <a:cs typeface="Times New Roman"/>
                <a:sym typeface="Times New Roman"/>
              </a:rPr>
              <a:t>5.4 A* Search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5.5 O* Search: (AND–OR) Graph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5.6 Memory Bounded Heuristic Search</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5.6.1 Iterative Deepening A*</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5.6.2 Recursive BFS</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5.6.3 Simplified Memory Bounded A* (SMA*)</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5.7  Simulated Annealing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5.8  Local Beam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5.9 Branch and Bound Search</a:t>
            </a:r>
            <a:endParaRPr/>
          </a:p>
          <a:p>
            <a:pPr indent="0" lvl="0" marL="0" marR="0" rtl="0" algn="l">
              <a:spcBef>
                <a:spcPts val="0"/>
              </a:spcBef>
              <a:spcAft>
                <a:spcPts val="0"/>
              </a:spcAft>
              <a:buNone/>
            </a:pPr>
            <a:r>
              <a:t/>
            </a:r>
            <a:endParaRPr sz="2200">
              <a:solidFill>
                <a:schemeClr val="lt1"/>
              </a:solidFill>
              <a:latin typeface="Times New Roman"/>
              <a:ea typeface="Times New Roman"/>
              <a:cs typeface="Times New Roman"/>
              <a:sym typeface="Times New Roman"/>
            </a:endParaRPr>
          </a:p>
        </p:txBody>
      </p:sp>
      <p:sp>
        <p:nvSpPr>
          <p:cNvPr id="726" name="Google Shape;726;p5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1" name="Shape 731"/>
        <p:cNvGrpSpPr/>
        <p:nvPr/>
      </p:nvGrpSpPr>
      <p:grpSpPr>
        <a:xfrm>
          <a:off x="0" y="0"/>
          <a:ext cx="0" cy="0"/>
          <a:chOff x="0" y="0"/>
          <a:chExt cx="0" cy="0"/>
        </a:xfrm>
      </p:grpSpPr>
      <p:sp>
        <p:nvSpPr>
          <p:cNvPr id="732" name="Google Shape;732;p53"/>
          <p:cNvSpPr txBox="1"/>
          <p:nvPr>
            <p:ph type="title"/>
          </p:nvPr>
        </p:nvSpPr>
        <p:spPr>
          <a:xfrm>
            <a:off x="4362994" y="208372"/>
            <a:ext cx="6925491" cy="67990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Times New Roman"/>
              <a:buNone/>
            </a:pPr>
            <a:r>
              <a:rPr lang="en-US">
                <a:latin typeface="Times New Roman"/>
                <a:ea typeface="Times New Roman"/>
                <a:cs typeface="Times New Roman"/>
                <a:sym typeface="Times New Roman"/>
              </a:rPr>
              <a:t>A</a:t>
            </a:r>
            <a:r>
              <a:rPr baseline="30000" lang="en-US">
                <a:latin typeface="Times New Roman"/>
                <a:ea typeface="Times New Roman"/>
                <a:cs typeface="Times New Roman"/>
                <a:sym typeface="Times New Roman"/>
              </a:rPr>
              <a:t>*</a:t>
            </a:r>
            <a:r>
              <a:rPr lang="en-US">
                <a:latin typeface="Times New Roman"/>
                <a:ea typeface="Times New Roman"/>
                <a:cs typeface="Times New Roman"/>
                <a:sym typeface="Times New Roman"/>
              </a:rPr>
              <a:t> search example</a:t>
            </a:r>
            <a:endParaRPr/>
          </a:p>
        </p:txBody>
      </p:sp>
      <p:pic>
        <p:nvPicPr>
          <p:cNvPr descr="astar-progress06c" id="733" name="Google Shape;733;p53"/>
          <p:cNvPicPr preferRelativeResize="0"/>
          <p:nvPr/>
        </p:nvPicPr>
        <p:blipFill rotWithShape="1">
          <a:blip r:embed="rId3">
            <a:alphaModFix/>
          </a:blip>
          <a:srcRect b="0" l="0" r="0" t="0"/>
          <a:stretch/>
        </p:blipFill>
        <p:spPr>
          <a:xfrm>
            <a:off x="4074885" y="809080"/>
            <a:ext cx="7213600" cy="2619920"/>
          </a:xfrm>
          <a:prstGeom prst="rect">
            <a:avLst/>
          </a:prstGeom>
          <a:noFill/>
          <a:ln>
            <a:noFill/>
          </a:ln>
        </p:spPr>
      </p:pic>
      <p:pic>
        <p:nvPicPr>
          <p:cNvPr descr="romania2" id="734" name="Google Shape;734;p53"/>
          <p:cNvPicPr preferRelativeResize="0"/>
          <p:nvPr/>
        </p:nvPicPr>
        <p:blipFill rotWithShape="1">
          <a:blip r:embed="rId4">
            <a:alphaModFix/>
          </a:blip>
          <a:srcRect b="0" l="0" r="0" t="0"/>
          <a:stretch/>
        </p:blipFill>
        <p:spPr>
          <a:xfrm>
            <a:off x="3761739" y="3398044"/>
            <a:ext cx="8128000" cy="2989262"/>
          </a:xfrm>
          <a:prstGeom prst="rect">
            <a:avLst/>
          </a:prstGeom>
          <a:noFill/>
          <a:ln>
            <a:noFill/>
          </a:ln>
        </p:spPr>
      </p:pic>
      <p:sp>
        <p:nvSpPr>
          <p:cNvPr id="735" name="Google Shape;735;p53"/>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5.1 Introduction</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5.2 Hill Climbing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5.3 Best-first Search (Greedy Search)</a:t>
            </a:r>
            <a:endParaRPr/>
          </a:p>
          <a:p>
            <a:pPr indent="0" lvl="0" marL="0" marR="0" rtl="0" algn="l">
              <a:spcBef>
                <a:spcPts val="0"/>
              </a:spcBef>
              <a:spcAft>
                <a:spcPts val="0"/>
              </a:spcAft>
              <a:buNone/>
            </a:pPr>
            <a:r>
              <a:rPr b="1" lang="en-US" sz="2200">
                <a:solidFill>
                  <a:schemeClr val="accent1"/>
                </a:solidFill>
                <a:latin typeface="Times New Roman"/>
                <a:ea typeface="Times New Roman"/>
                <a:cs typeface="Times New Roman"/>
                <a:sym typeface="Times New Roman"/>
              </a:rPr>
              <a:t>5.4 A* Search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5.5 O* Search: (AND–OR) Graph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5.6 Memory Bounded Heuristic Search</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5.6.1 Iterative Deepening A*</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5.6.2 Recursive BFS</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5.6.3 Simplified Memory Bounded A* (SMA*)</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5.7  Simulated Annealing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5.8  Local Beam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5.9 Branch and Bound Search</a:t>
            </a:r>
            <a:endParaRPr/>
          </a:p>
          <a:p>
            <a:pPr indent="0" lvl="0" marL="0" marR="0" rtl="0" algn="l">
              <a:spcBef>
                <a:spcPts val="0"/>
              </a:spcBef>
              <a:spcAft>
                <a:spcPts val="0"/>
              </a:spcAft>
              <a:buNone/>
            </a:pPr>
            <a:r>
              <a:t/>
            </a:r>
            <a:endParaRPr sz="2200">
              <a:solidFill>
                <a:schemeClr val="lt1"/>
              </a:solidFill>
              <a:latin typeface="Times New Roman"/>
              <a:ea typeface="Times New Roman"/>
              <a:cs typeface="Times New Roman"/>
              <a:sym typeface="Times New Roman"/>
            </a:endParaRPr>
          </a:p>
        </p:txBody>
      </p:sp>
      <p:sp>
        <p:nvSpPr>
          <p:cNvPr id="736" name="Google Shape;736;p5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0" name="Shape 740"/>
        <p:cNvGrpSpPr/>
        <p:nvPr/>
      </p:nvGrpSpPr>
      <p:grpSpPr>
        <a:xfrm>
          <a:off x="0" y="0"/>
          <a:ext cx="0" cy="0"/>
          <a:chOff x="0" y="0"/>
          <a:chExt cx="0" cy="0"/>
        </a:xfrm>
      </p:grpSpPr>
      <p:sp>
        <p:nvSpPr>
          <p:cNvPr id="741" name="Google Shape;741;p54"/>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5.1 Introduction</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5.2 Hill Climbing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5.3 Best-first Search (Greedy Search)</a:t>
            </a:r>
            <a:endParaRPr/>
          </a:p>
          <a:p>
            <a:pPr indent="0" lvl="0" marL="0" marR="0" rtl="0" algn="l">
              <a:spcBef>
                <a:spcPts val="0"/>
              </a:spcBef>
              <a:spcAft>
                <a:spcPts val="0"/>
              </a:spcAft>
              <a:buNone/>
            </a:pPr>
            <a:r>
              <a:rPr b="1" lang="en-US" sz="2200">
                <a:solidFill>
                  <a:schemeClr val="accent1"/>
                </a:solidFill>
                <a:latin typeface="Times New Roman"/>
                <a:ea typeface="Times New Roman"/>
                <a:cs typeface="Times New Roman"/>
                <a:sym typeface="Times New Roman"/>
              </a:rPr>
              <a:t>5.4 A* Search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5.5 O* Search: (AND–OR) Graph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5.6 Memory Bounded Heuristic Search</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5.6.1 Iterative Deepening A*</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5.6.2 Recursive BFS</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5.6.3 Simplified Memory Bounded A* (SMA*)</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5.7  Simulated Annealing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5.8  Local Beam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5.9 Branch and Bound Search</a:t>
            </a:r>
            <a:endParaRPr/>
          </a:p>
          <a:p>
            <a:pPr indent="0" lvl="0" marL="0" marR="0" rtl="0" algn="l">
              <a:spcBef>
                <a:spcPts val="0"/>
              </a:spcBef>
              <a:spcAft>
                <a:spcPts val="0"/>
              </a:spcAft>
              <a:buNone/>
            </a:pPr>
            <a:r>
              <a:t/>
            </a:r>
            <a:endParaRPr sz="2200">
              <a:solidFill>
                <a:schemeClr val="lt1"/>
              </a:solidFill>
              <a:latin typeface="Times New Roman"/>
              <a:ea typeface="Times New Roman"/>
              <a:cs typeface="Times New Roman"/>
              <a:sym typeface="Times New Roman"/>
            </a:endParaRPr>
          </a:p>
        </p:txBody>
      </p:sp>
      <p:pic>
        <p:nvPicPr>
          <p:cNvPr id="742" name="Google Shape;742;p54"/>
          <p:cNvPicPr preferRelativeResize="0"/>
          <p:nvPr/>
        </p:nvPicPr>
        <p:blipFill rotWithShape="1">
          <a:blip r:embed="rId3">
            <a:alphaModFix/>
          </a:blip>
          <a:srcRect b="0" l="0" r="0" t="0"/>
          <a:stretch/>
        </p:blipFill>
        <p:spPr>
          <a:xfrm>
            <a:off x="3509409" y="697983"/>
            <a:ext cx="8448675" cy="4958538"/>
          </a:xfrm>
          <a:prstGeom prst="rect">
            <a:avLst/>
          </a:prstGeom>
          <a:noFill/>
          <a:ln>
            <a:noFill/>
          </a:ln>
        </p:spPr>
      </p:pic>
      <p:sp>
        <p:nvSpPr>
          <p:cNvPr id="743" name="Google Shape;743;p5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7" name="Shape 747"/>
        <p:cNvGrpSpPr/>
        <p:nvPr/>
      </p:nvGrpSpPr>
      <p:grpSpPr>
        <a:xfrm>
          <a:off x="0" y="0"/>
          <a:ext cx="0" cy="0"/>
          <a:chOff x="0" y="0"/>
          <a:chExt cx="0" cy="0"/>
        </a:xfrm>
      </p:grpSpPr>
      <p:sp>
        <p:nvSpPr>
          <p:cNvPr id="748" name="Google Shape;748;p55"/>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5.1 Introduction</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5.2 Hill Climbing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5.3 Best-first Search (Greedy Search)</a:t>
            </a:r>
            <a:endParaRPr/>
          </a:p>
          <a:p>
            <a:pPr indent="0" lvl="0" marL="0" marR="0" rtl="0" algn="l">
              <a:spcBef>
                <a:spcPts val="0"/>
              </a:spcBef>
              <a:spcAft>
                <a:spcPts val="0"/>
              </a:spcAft>
              <a:buNone/>
            </a:pPr>
            <a:r>
              <a:rPr b="1" lang="en-US" sz="2200">
                <a:solidFill>
                  <a:schemeClr val="accent1"/>
                </a:solidFill>
                <a:latin typeface="Times New Roman"/>
                <a:ea typeface="Times New Roman"/>
                <a:cs typeface="Times New Roman"/>
                <a:sym typeface="Times New Roman"/>
              </a:rPr>
              <a:t>5.4 A* Search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5.5 O* Search: (AND–OR) Graph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5.6 Memory Bounded Heuristic Search</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5.6.1 Iterative Deepening A*</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5.6.2 Recursive BFS</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5.6.3 Simplified Memory Bounded A* (SMA*)</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5.7  Simulated Annealing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5.8  Local Beam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5.9 Branch and Bound Search</a:t>
            </a:r>
            <a:endParaRPr/>
          </a:p>
          <a:p>
            <a:pPr indent="0" lvl="0" marL="0" marR="0" rtl="0" algn="l">
              <a:spcBef>
                <a:spcPts val="0"/>
              </a:spcBef>
              <a:spcAft>
                <a:spcPts val="0"/>
              </a:spcAft>
              <a:buNone/>
            </a:pPr>
            <a:r>
              <a:t/>
            </a:r>
            <a:endParaRPr sz="2200">
              <a:solidFill>
                <a:schemeClr val="lt1"/>
              </a:solidFill>
              <a:latin typeface="Times New Roman"/>
              <a:ea typeface="Times New Roman"/>
              <a:cs typeface="Times New Roman"/>
              <a:sym typeface="Times New Roman"/>
            </a:endParaRPr>
          </a:p>
        </p:txBody>
      </p:sp>
      <p:pic>
        <p:nvPicPr>
          <p:cNvPr id="749" name="Google Shape;749;p55"/>
          <p:cNvPicPr preferRelativeResize="0"/>
          <p:nvPr/>
        </p:nvPicPr>
        <p:blipFill rotWithShape="1">
          <a:blip r:embed="rId3">
            <a:alphaModFix/>
          </a:blip>
          <a:srcRect b="0" l="0" r="0" t="0"/>
          <a:stretch/>
        </p:blipFill>
        <p:spPr>
          <a:xfrm>
            <a:off x="3299020" y="301330"/>
            <a:ext cx="8261102" cy="3505126"/>
          </a:xfrm>
          <a:prstGeom prst="rect">
            <a:avLst/>
          </a:prstGeom>
          <a:noFill/>
          <a:ln>
            <a:noFill/>
          </a:ln>
        </p:spPr>
      </p:pic>
      <p:pic>
        <p:nvPicPr>
          <p:cNvPr id="750" name="Google Shape;750;p55"/>
          <p:cNvPicPr preferRelativeResize="0"/>
          <p:nvPr>
            <p:ph idx="1" type="body"/>
          </p:nvPr>
        </p:nvPicPr>
        <p:blipFill rotWithShape="1">
          <a:blip r:embed="rId4">
            <a:alphaModFix/>
          </a:blip>
          <a:srcRect b="0" l="0" r="0" t="0"/>
          <a:stretch/>
        </p:blipFill>
        <p:spPr>
          <a:xfrm>
            <a:off x="3299020" y="3290955"/>
            <a:ext cx="8503121" cy="3265715"/>
          </a:xfrm>
          <a:prstGeom prst="rect">
            <a:avLst/>
          </a:prstGeom>
          <a:noFill/>
          <a:ln>
            <a:noFill/>
          </a:ln>
        </p:spPr>
      </p:pic>
      <p:sp>
        <p:nvSpPr>
          <p:cNvPr id="751" name="Google Shape;751;p5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5" name="Shape 755"/>
        <p:cNvGrpSpPr/>
        <p:nvPr/>
      </p:nvGrpSpPr>
      <p:grpSpPr>
        <a:xfrm>
          <a:off x="0" y="0"/>
          <a:ext cx="0" cy="0"/>
          <a:chOff x="0" y="0"/>
          <a:chExt cx="0" cy="0"/>
        </a:xfrm>
      </p:grpSpPr>
      <p:sp>
        <p:nvSpPr>
          <p:cNvPr id="756" name="Google Shape;756;p56"/>
          <p:cNvSpPr/>
          <p:nvPr/>
        </p:nvSpPr>
        <p:spPr>
          <a:xfrm>
            <a:off x="0" y="13063"/>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5.1 Introduction</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5.2 Hill Climbing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5.3 Best-first Search (Greedy Search)</a:t>
            </a:r>
            <a:endParaRPr/>
          </a:p>
          <a:p>
            <a:pPr indent="0" lvl="0" marL="0" marR="0" rtl="0" algn="l">
              <a:spcBef>
                <a:spcPts val="0"/>
              </a:spcBef>
              <a:spcAft>
                <a:spcPts val="0"/>
              </a:spcAft>
              <a:buNone/>
            </a:pPr>
            <a:r>
              <a:rPr b="1" lang="en-US" sz="2200">
                <a:solidFill>
                  <a:schemeClr val="accent1"/>
                </a:solidFill>
                <a:latin typeface="Times New Roman"/>
                <a:ea typeface="Times New Roman"/>
                <a:cs typeface="Times New Roman"/>
                <a:sym typeface="Times New Roman"/>
              </a:rPr>
              <a:t>5.4 A* Search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5.5 O* Search: (AND–OR) Graph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5.6 Memory Bounded Heuristic Search</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5.6.1 Iterative Deepening A*</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5.6.2 Recursive BFS</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5.6.3 Simplified Memory Bounded A* (SMA*)</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5.7  Simulated Annealing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5.8  Local Beam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5.9 Branch and Bound Search</a:t>
            </a:r>
            <a:endParaRPr/>
          </a:p>
          <a:p>
            <a:pPr indent="0" lvl="0" marL="0" marR="0" rtl="0" algn="l">
              <a:spcBef>
                <a:spcPts val="0"/>
              </a:spcBef>
              <a:spcAft>
                <a:spcPts val="0"/>
              </a:spcAft>
              <a:buNone/>
            </a:pPr>
            <a:r>
              <a:t/>
            </a:r>
            <a:endParaRPr sz="2200">
              <a:solidFill>
                <a:schemeClr val="lt1"/>
              </a:solidFill>
              <a:latin typeface="Times New Roman"/>
              <a:ea typeface="Times New Roman"/>
              <a:cs typeface="Times New Roman"/>
              <a:sym typeface="Times New Roman"/>
            </a:endParaRPr>
          </a:p>
        </p:txBody>
      </p:sp>
      <p:sp>
        <p:nvSpPr>
          <p:cNvPr id="757" name="Google Shape;757;p56"/>
          <p:cNvSpPr/>
          <p:nvPr/>
        </p:nvSpPr>
        <p:spPr>
          <a:xfrm>
            <a:off x="0" y="13063"/>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5.1 Introduction</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5.2 Hill Climbing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5.3 Best-first Search (Greedy Search)</a:t>
            </a:r>
            <a:endParaRPr/>
          </a:p>
          <a:p>
            <a:pPr indent="0" lvl="0" marL="0" marR="0" rtl="0" algn="l">
              <a:spcBef>
                <a:spcPts val="0"/>
              </a:spcBef>
              <a:spcAft>
                <a:spcPts val="0"/>
              </a:spcAft>
              <a:buNone/>
            </a:pPr>
            <a:r>
              <a:rPr b="1" lang="en-US" sz="2200">
                <a:solidFill>
                  <a:schemeClr val="accent1"/>
                </a:solidFill>
                <a:latin typeface="Times New Roman"/>
                <a:ea typeface="Times New Roman"/>
                <a:cs typeface="Times New Roman"/>
                <a:sym typeface="Times New Roman"/>
              </a:rPr>
              <a:t>5.4 A* Search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5.5 O* Search: (AND–OR) Graph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5.6 Memory Bounded Heuristic Search</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5.6.1 Iterative Deepening A*</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5.6.2 Recursive BFS</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5.6.3 Simplified Memory Bounded A* (SMA*)</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5.7  Simulated Annealing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5.8  Local Beam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5.9 Branch and Bound Search</a:t>
            </a:r>
            <a:endParaRPr/>
          </a:p>
          <a:p>
            <a:pPr indent="0" lvl="0" marL="0" marR="0" rtl="0" algn="l">
              <a:spcBef>
                <a:spcPts val="0"/>
              </a:spcBef>
              <a:spcAft>
                <a:spcPts val="0"/>
              </a:spcAft>
              <a:buNone/>
            </a:pPr>
            <a:r>
              <a:t/>
            </a:r>
            <a:endParaRPr sz="2200">
              <a:solidFill>
                <a:schemeClr val="lt1"/>
              </a:solidFill>
              <a:latin typeface="Times New Roman"/>
              <a:ea typeface="Times New Roman"/>
              <a:cs typeface="Times New Roman"/>
              <a:sym typeface="Times New Roman"/>
            </a:endParaRPr>
          </a:p>
        </p:txBody>
      </p:sp>
      <p:pic>
        <p:nvPicPr>
          <p:cNvPr id="758" name="Google Shape;758;p56"/>
          <p:cNvPicPr preferRelativeResize="0"/>
          <p:nvPr/>
        </p:nvPicPr>
        <p:blipFill rotWithShape="1">
          <a:blip r:embed="rId3">
            <a:alphaModFix/>
          </a:blip>
          <a:srcRect b="0" l="0" r="0" t="0"/>
          <a:stretch/>
        </p:blipFill>
        <p:spPr>
          <a:xfrm>
            <a:off x="3351301" y="13063"/>
            <a:ext cx="8467725" cy="3670391"/>
          </a:xfrm>
          <a:prstGeom prst="rect">
            <a:avLst/>
          </a:prstGeom>
          <a:noFill/>
          <a:ln>
            <a:noFill/>
          </a:ln>
        </p:spPr>
      </p:pic>
      <p:pic>
        <p:nvPicPr>
          <p:cNvPr id="759" name="Google Shape;759;p56"/>
          <p:cNvPicPr preferRelativeResize="0"/>
          <p:nvPr>
            <p:ph idx="1" type="body"/>
          </p:nvPr>
        </p:nvPicPr>
        <p:blipFill rotWithShape="1">
          <a:blip r:embed="rId4">
            <a:alphaModFix/>
          </a:blip>
          <a:srcRect b="0" l="0" r="0" t="0"/>
          <a:stretch/>
        </p:blipFill>
        <p:spPr>
          <a:xfrm>
            <a:off x="3332251" y="3442063"/>
            <a:ext cx="8486775" cy="2965269"/>
          </a:xfrm>
          <a:prstGeom prst="rect">
            <a:avLst/>
          </a:prstGeom>
          <a:noFill/>
          <a:ln>
            <a:noFill/>
          </a:ln>
        </p:spPr>
      </p:pic>
      <p:sp>
        <p:nvSpPr>
          <p:cNvPr id="760" name="Google Shape;760;p5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4" name="Shape 764"/>
        <p:cNvGrpSpPr/>
        <p:nvPr/>
      </p:nvGrpSpPr>
      <p:grpSpPr>
        <a:xfrm>
          <a:off x="0" y="0"/>
          <a:ext cx="0" cy="0"/>
          <a:chOff x="0" y="0"/>
          <a:chExt cx="0" cy="0"/>
        </a:xfrm>
      </p:grpSpPr>
      <p:sp>
        <p:nvSpPr>
          <p:cNvPr id="765" name="Google Shape;765;p57"/>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5.1 Introduction</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5.2 Hill Climbing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5.3 Best-first Search (Greedy Search)</a:t>
            </a:r>
            <a:endParaRPr/>
          </a:p>
          <a:p>
            <a:pPr indent="0" lvl="0" marL="0" marR="0" rtl="0" algn="l">
              <a:spcBef>
                <a:spcPts val="0"/>
              </a:spcBef>
              <a:spcAft>
                <a:spcPts val="0"/>
              </a:spcAft>
              <a:buNone/>
            </a:pPr>
            <a:r>
              <a:rPr b="1" lang="en-US" sz="2200">
                <a:solidFill>
                  <a:schemeClr val="accent1"/>
                </a:solidFill>
                <a:latin typeface="Times New Roman"/>
                <a:ea typeface="Times New Roman"/>
                <a:cs typeface="Times New Roman"/>
                <a:sym typeface="Times New Roman"/>
              </a:rPr>
              <a:t>5.4 A* Search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5.5 O* Search: (AND–OR) Graph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5.6 Memory Bounded Heuristic Search</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5.6.1 Iterative Deepening A*</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5.6.2 Recursive BFS</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5.6.3 Simplified Memory Bounded A* (SMA*)</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5.7  Simulated Annealing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5.8  Local Beam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5.9 Branch and Bound Search</a:t>
            </a:r>
            <a:endParaRPr/>
          </a:p>
          <a:p>
            <a:pPr indent="0" lvl="0" marL="0" marR="0" rtl="0" algn="l">
              <a:spcBef>
                <a:spcPts val="0"/>
              </a:spcBef>
              <a:spcAft>
                <a:spcPts val="0"/>
              </a:spcAft>
              <a:buNone/>
            </a:pPr>
            <a:r>
              <a:t/>
            </a:r>
            <a:endParaRPr sz="2200">
              <a:solidFill>
                <a:schemeClr val="lt1"/>
              </a:solidFill>
              <a:latin typeface="Times New Roman"/>
              <a:ea typeface="Times New Roman"/>
              <a:cs typeface="Times New Roman"/>
              <a:sym typeface="Times New Roman"/>
            </a:endParaRPr>
          </a:p>
        </p:txBody>
      </p:sp>
      <p:pic>
        <p:nvPicPr>
          <p:cNvPr id="766" name="Google Shape;766;p57"/>
          <p:cNvPicPr preferRelativeResize="0"/>
          <p:nvPr>
            <p:ph idx="1" type="body"/>
          </p:nvPr>
        </p:nvPicPr>
        <p:blipFill rotWithShape="1">
          <a:blip r:embed="rId3">
            <a:alphaModFix/>
          </a:blip>
          <a:srcRect b="0" l="0" r="0" t="0"/>
          <a:stretch/>
        </p:blipFill>
        <p:spPr>
          <a:xfrm>
            <a:off x="3698229" y="614424"/>
            <a:ext cx="7886274" cy="4871976"/>
          </a:xfrm>
          <a:prstGeom prst="rect">
            <a:avLst/>
          </a:prstGeom>
          <a:noFill/>
          <a:ln>
            <a:noFill/>
          </a:ln>
        </p:spPr>
      </p:pic>
      <p:sp>
        <p:nvSpPr>
          <p:cNvPr id="767" name="Google Shape;767;p5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1" name="Shape 771"/>
        <p:cNvGrpSpPr/>
        <p:nvPr/>
      </p:nvGrpSpPr>
      <p:grpSpPr>
        <a:xfrm>
          <a:off x="0" y="0"/>
          <a:ext cx="0" cy="0"/>
          <a:chOff x="0" y="0"/>
          <a:chExt cx="0" cy="0"/>
        </a:xfrm>
      </p:grpSpPr>
      <p:sp>
        <p:nvSpPr>
          <p:cNvPr id="772" name="Google Shape;772;p58"/>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5.1 Introduction</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5.2 Hill Climbing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5.3 Best-first Search (Greedy Search)</a:t>
            </a:r>
            <a:endParaRPr/>
          </a:p>
          <a:p>
            <a:pPr indent="0" lvl="0" marL="0" marR="0" rtl="0" algn="l">
              <a:spcBef>
                <a:spcPts val="0"/>
              </a:spcBef>
              <a:spcAft>
                <a:spcPts val="0"/>
              </a:spcAft>
              <a:buNone/>
            </a:pPr>
            <a:r>
              <a:rPr b="1" lang="en-US" sz="2200">
                <a:solidFill>
                  <a:schemeClr val="accent1"/>
                </a:solidFill>
                <a:latin typeface="Times New Roman"/>
                <a:ea typeface="Times New Roman"/>
                <a:cs typeface="Times New Roman"/>
                <a:sym typeface="Times New Roman"/>
              </a:rPr>
              <a:t>5.4 A* Search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5.5 O* Search: (AND–OR) Graph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5.6 Memory Bounded Heuristic Search</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5.6.1 Iterative Deepening A*</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5.6.2 Recursive BFS</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5.6.3 Simplified Memory Bounded A* (SMA*)</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5.7  Simulated Annealing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5.8  Local Beam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5.9 Branch and Bound Search</a:t>
            </a:r>
            <a:endParaRPr/>
          </a:p>
          <a:p>
            <a:pPr indent="0" lvl="0" marL="0" marR="0" rtl="0" algn="l">
              <a:spcBef>
                <a:spcPts val="0"/>
              </a:spcBef>
              <a:spcAft>
                <a:spcPts val="0"/>
              </a:spcAft>
              <a:buNone/>
            </a:pPr>
            <a:r>
              <a:t/>
            </a:r>
            <a:endParaRPr sz="2200">
              <a:solidFill>
                <a:schemeClr val="lt1"/>
              </a:solidFill>
              <a:latin typeface="Times New Roman"/>
              <a:ea typeface="Times New Roman"/>
              <a:cs typeface="Times New Roman"/>
              <a:sym typeface="Times New Roman"/>
            </a:endParaRPr>
          </a:p>
        </p:txBody>
      </p:sp>
      <p:pic>
        <p:nvPicPr>
          <p:cNvPr id="773" name="Google Shape;773;p58"/>
          <p:cNvPicPr preferRelativeResize="0"/>
          <p:nvPr/>
        </p:nvPicPr>
        <p:blipFill rotWithShape="1">
          <a:blip r:embed="rId3">
            <a:alphaModFix/>
          </a:blip>
          <a:srcRect b="0" l="0" r="0" t="0"/>
          <a:stretch/>
        </p:blipFill>
        <p:spPr>
          <a:xfrm>
            <a:off x="3420733" y="496555"/>
            <a:ext cx="8277225" cy="5353050"/>
          </a:xfrm>
          <a:prstGeom prst="rect">
            <a:avLst/>
          </a:prstGeom>
          <a:noFill/>
          <a:ln>
            <a:noFill/>
          </a:ln>
        </p:spPr>
      </p:pic>
      <p:sp>
        <p:nvSpPr>
          <p:cNvPr id="774" name="Google Shape;774;p5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8" name="Shape 778"/>
        <p:cNvGrpSpPr/>
        <p:nvPr/>
      </p:nvGrpSpPr>
      <p:grpSpPr>
        <a:xfrm>
          <a:off x="0" y="0"/>
          <a:ext cx="0" cy="0"/>
          <a:chOff x="0" y="0"/>
          <a:chExt cx="0" cy="0"/>
        </a:xfrm>
      </p:grpSpPr>
      <p:pic>
        <p:nvPicPr>
          <p:cNvPr id="779" name="Google Shape;779;p59"/>
          <p:cNvPicPr preferRelativeResize="0"/>
          <p:nvPr>
            <p:ph idx="1" type="body"/>
          </p:nvPr>
        </p:nvPicPr>
        <p:blipFill rotWithShape="1">
          <a:blip r:embed="rId3">
            <a:alphaModFix/>
          </a:blip>
          <a:srcRect b="0" l="0" r="0" t="0"/>
          <a:stretch/>
        </p:blipFill>
        <p:spPr>
          <a:xfrm>
            <a:off x="3533655" y="444661"/>
            <a:ext cx="7694326" cy="5360716"/>
          </a:xfrm>
          <a:prstGeom prst="rect">
            <a:avLst/>
          </a:prstGeom>
          <a:noFill/>
          <a:ln>
            <a:noFill/>
          </a:ln>
        </p:spPr>
      </p:pic>
      <p:sp>
        <p:nvSpPr>
          <p:cNvPr id="780" name="Google Shape;780;p59"/>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5.1 Introduction</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5.2 Hill Climbing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5.3 Best-first Search (Greedy Search)</a:t>
            </a:r>
            <a:endParaRPr/>
          </a:p>
          <a:p>
            <a:pPr indent="0" lvl="0" marL="0" marR="0" rtl="0" algn="l">
              <a:spcBef>
                <a:spcPts val="0"/>
              </a:spcBef>
              <a:spcAft>
                <a:spcPts val="0"/>
              </a:spcAft>
              <a:buNone/>
            </a:pPr>
            <a:r>
              <a:rPr b="1" lang="en-US" sz="2200">
                <a:solidFill>
                  <a:schemeClr val="accent1"/>
                </a:solidFill>
                <a:latin typeface="Times New Roman"/>
                <a:ea typeface="Times New Roman"/>
                <a:cs typeface="Times New Roman"/>
                <a:sym typeface="Times New Roman"/>
              </a:rPr>
              <a:t>5.4 A* Search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5.5 O* Search: (AND–OR) Graph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5.6 Memory Bounded Heuristic Search</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5.6.1 Iterative Deepening A*</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5.6.2 Recursive BFS</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5.6.3 Simplified Memory Bounded A* (SMA*)</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5.7  Simulated Annealing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5.8  Local Beam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5.9 Branch and Bound Search</a:t>
            </a:r>
            <a:endParaRPr/>
          </a:p>
          <a:p>
            <a:pPr indent="0" lvl="0" marL="0" marR="0" rtl="0" algn="l">
              <a:spcBef>
                <a:spcPts val="0"/>
              </a:spcBef>
              <a:spcAft>
                <a:spcPts val="0"/>
              </a:spcAft>
              <a:buNone/>
            </a:pPr>
            <a:r>
              <a:t/>
            </a:r>
            <a:endParaRPr sz="2200">
              <a:solidFill>
                <a:schemeClr val="lt1"/>
              </a:solidFill>
              <a:latin typeface="Times New Roman"/>
              <a:ea typeface="Times New Roman"/>
              <a:cs typeface="Times New Roman"/>
              <a:sym typeface="Times New Roman"/>
            </a:endParaRPr>
          </a:p>
        </p:txBody>
      </p:sp>
      <p:sp>
        <p:nvSpPr>
          <p:cNvPr id="781" name="Google Shape;781;p5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6"/>
          <p:cNvSpPr txBox="1"/>
          <p:nvPr>
            <p:ph type="title"/>
          </p:nvPr>
        </p:nvSpPr>
        <p:spPr>
          <a:xfrm>
            <a:off x="3524541" y="410368"/>
            <a:ext cx="6925491"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8 Puzzle Heuristics</a:t>
            </a:r>
            <a:endParaRPr/>
          </a:p>
        </p:txBody>
      </p:sp>
      <p:sp>
        <p:nvSpPr>
          <p:cNvPr id="127" name="Google Shape;127;p6"/>
          <p:cNvSpPr txBox="1"/>
          <p:nvPr>
            <p:ph idx="1" type="body"/>
          </p:nvPr>
        </p:nvSpPr>
        <p:spPr>
          <a:xfrm>
            <a:off x="3622511" y="1559811"/>
            <a:ext cx="7669266"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latin typeface="Times New Roman"/>
                <a:ea typeface="Times New Roman"/>
                <a:cs typeface="Times New Roman"/>
                <a:sym typeface="Times New Roman"/>
              </a:rPr>
              <a:t>Blind search techniques used an arbitrary ordering (priority) of operations.</a:t>
            </a:r>
            <a:endParaRPr/>
          </a:p>
          <a:p>
            <a:pPr indent="-228600" lvl="0" marL="2286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Heuristic search techniques make use of domain specific information - a heuristic.</a:t>
            </a:r>
            <a:endParaRPr/>
          </a:p>
          <a:p>
            <a:pPr indent="-228600" lvl="0" marL="2286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What heurisitic(s) can we use to decide which 8-puzzle move is “best” (worth considering first).</a:t>
            </a:r>
            <a:endParaRPr/>
          </a:p>
        </p:txBody>
      </p:sp>
      <p:sp>
        <p:nvSpPr>
          <p:cNvPr id="128" name="Google Shape;128;p6"/>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200">
                <a:solidFill>
                  <a:srgbClr val="8DA9DB"/>
                </a:solidFill>
                <a:latin typeface="Times New Roman"/>
                <a:ea typeface="Times New Roman"/>
                <a:cs typeface="Times New Roman"/>
                <a:sym typeface="Times New Roman"/>
              </a:rPr>
              <a:t>5.1 Introduction</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5.2 Hill Climbing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5.3 Best-first Search (Greedy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5.4 A* Search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5.5 O* Search: (AND–OR) Graph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5.6 Memory Bounded Heuristic Search</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5.6.1 Iterative Deepening A*</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5.6.2 Recursive BFS</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5.6.3 Simplified Memory Bounded A* (SMA*)</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5.7  Simulated Annealing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5.8  Local Beam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5.9 Branch and Bound Search</a:t>
            </a:r>
            <a:endParaRPr/>
          </a:p>
          <a:p>
            <a:pPr indent="0" lvl="0" marL="0" marR="0" rtl="0" algn="l">
              <a:spcBef>
                <a:spcPts val="0"/>
              </a:spcBef>
              <a:spcAft>
                <a:spcPts val="0"/>
              </a:spcAft>
              <a:buNone/>
            </a:pPr>
            <a:r>
              <a:t/>
            </a:r>
            <a:endParaRPr sz="2200">
              <a:solidFill>
                <a:schemeClr val="lt1"/>
              </a:solidFill>
              <a:latin typeface="Times New Roman"/>
              <a:ea typeface="Times New Roman"/>
              <a:cs typeface="Times New Roman"/>
              <a:sym typeface="Times New Roman"/>
            </a:endParaRPr>
          </a:p>
        </p:txBody>
      </p:sp>
      <p:sp>
        <p:nvSpPr>
          <p:cNvPr id="129" name="Google Shape;129;p6"/>
          <p:cNvSpPr txBox="1"/>
          <p:nvPr>
            <p:ph idx="11" type="ftr"/>
          </p:nvPr>
        </p:nvSpPr>
        <p:spPr>
          <a:xfrm>
            <a:off x="5112488" y="6447632"/>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5" name="Shape 785"/>
        <p:cNvGrpSpPr/>
        <p:nvPr/>
      </p:nvGrpSpPr>
      <p:grpSpPr>
        <a:xfrm>
          <a:off x="0" y="0"/>
          <a:ext cx="0" cy="0"/>
          <a:chOff x="0" y="0"/>
          <a:chExt cx="0" cy="0"/>
        </a:xfrm>
      </p:grpSpPr>
      <p:pic>
        <p:nvPicPr>
          <p:cNvPr id="786" name="Google Shape;786;p60"/>
          <p:cNvPicPr preferRelativeResize="0"/>
          <p:nvPr>
            <p:ph idx="1" type="body"/>
          </p:nvPr>
        </p:nvPicPr>
        <p:blipFill rotWithShape="1">
          <a:blip r:embed="rId3">
            <a:alphaModFix/>
          </a:blip>
          <a:srcRect b="0" l="0" r="0" t="0"/>
          <a:stretch/>
        </p:blipFill>
        <p:spPr>
          <a:xfrm>
            <a:off x="3625702" y="362347"/>
            <a:ext cx="7729870" cy="5634416"/>
          </a:xfrm>
          <a:prstGeom prst="rect">
            <a:avLst/>
          </a:prstGeom>
          <a:noFill/>
          <a:ln>
            <a:noFill/>
          </a:ln>
        </p:spPr>
      </p:pic>
      <p:sp>
        <p:nvSpPr>
          <p:cNvPr id="787" name="Google Shape;787;p60"/>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5.1 Introduction</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5.2 Hill Climbing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5.3 Best-first Search (Greedy Search)</a:t>
            </a:r>
            <a:endParaRPr/>
          </a:p>
          <a:p>
            <a:pPr indent="0" lvl="0" marL="0" marR="0" rtl="0" algn="l">
              <a:spcBef>
                <a:spcPts val="0"/>
              </a:spcBef>
              <a:spcAft>
                <a:spcPts val="0"/>
              </a:spcAft>
              <a:buNone/>
            </a:pPr>
            <a:r>
              <a:rPr b="1" lang="en-US" sz="2200">
                <a:solidFill>
                  <a:schemeClr val="accent1"/>
                </a:solidFill>
                <a:latin typeface="Times New Roman"/>
                <a:ea typeface="Times New Roman"/>
                <a:cs typeface="Times New Roman"/>
                <a:sym typeface="Times New Roman"/>
              </a:rPr>
              <a:t>5.4 A* Search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5.5 O* Search: (AND–OR) Graph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5.6 Memory Bounded Heuristic Search</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5.6.1 Iterative Deepening A*</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5.6.2 Recursive BFS</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5.6.3 Simplified Memory Bounded A* (SMA*)</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5.7  Simulated Annealing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5.8  Local Beam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5.9 Branch and Bound Search</a:t>
            </a:r>
            <a:endParaRPr/>
          </a:p>
          <a:p>
            <a:pPr indent="0" lvl="0" marL="0" marR="0" rtl="0" algn="l">
              <a:spcBef>
                <a:spcPts val="0"/>
              </a:spcBef>
              <a:spcAft>
                <a:spcPts val="0"/>
              </a:spcAft>
              <a:buNone/>
            </a:pPr>
            <a:r>
              <a:t/>
            </a:r>
            <a:endParaRPr sz="2200">
              <a:solidFill>
                <a:schemeClr val="lt1"/>
              </a:solidFill>
              <a:latin typeface="Times New Roman"/>
              <a:ea typeface="Times New Roman"/>
              <a:cs typeface="Times New Roman"/>
              <a:sym typeface="Times New Roman"/>
            </a:endParaRPr>
          </a:p>
        </p:txBody>
      </p:sp>
      <p:sp>
        <p:nvSpPr>
          <p:cNvPr id="788" name="Google Shape;788;p6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2" name="Shape 792"/>
        <p:cNvGrpSpPr/>
        <p:nvPr/>
      </p:nvGrpSpPr>
      <p:grpSpPr>
        <a:xfrm>
          <a:off x="0" y="0"/>
          <a:ext cx="0" cy="0"/>
          <a:chOff x="0" y="0"/>
          <a:chExt cx="0" cy="0"/>
        </a:xfrm>
      </p:grpSpPr>
      <p:pic>
        <p:nvPicPr>
          <p:cNvPr id="793" name="Google Shape;793;p61"/>
          <p:cNvPicPr preferRelativeResize="0"/>
          <p:nvPr/>
        </p:nvPicPr>
        <p:blipFill rotWithShape="1">
          <a:blip r:embed="rId3">
            <a:alphaModFix/>
          </a:blip>
          <a:srcRect b="0" l="0" r="0" t="0"/>
          <a:stretch/>
        </p:blipFill>
        <p:spPr>
          <a:xfrm>
            <a:off x="3507579" y="248738"/>
            <a:ext cx="7876630" cy="5758545"/>
          </a:xfrm>
          <a:prstGeom prst="rect">
            <a:avLst/>
          </a:prstGeom>
          <a:noFill/>
          <a:ln>
            <a:noFill/>
          </a:ln>
        </p:spPr>
      </p:pic>
      <p:sp>
        <p:nvSpPr>
          <p:cNvPr id="794" name="Google Shape;794;p61"/>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5.1 Introduction</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5.2 Hill Climbing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5.3 Best-first Search (Greedy Search)</a:t>
            </a:r>
            <a:endParaRPr/>
          </a:p>
          <a:p>
            <a:pPr indent="0" lvl="0" marL="0" marR="0" rtl="0" algn="l">
              <a:spcBef>
                <a:spcPts val="0"/>
              </a:spcBef>
              <a:spcAft>
                <a:spcPts val="0"/>
              </a:spcAft>
              <a:buNone/>
            </a:pPr>
            <a:r>
              <a:rPr b="1" lang="en-US" sz="2200">
                <a:solidFill>
                  <a:schemeClr val="accent1"/>
                </a:solidFill>
                <a:latin typeface="Times New Roman"/>
                <a:ea typeface="Times New Roman"/>
                <a:cs typeface="Times New Roman"/>
                <a:sym typeface="Times New Roman"/>
              </a:rPr>
              <a:t>5.4 A* Search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5.5 O* Search: (AND–OR) Graph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5.6 Memory Bounded Heuristic Search</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5.6.1 Iterative Deepening A*</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5.6.2 Recursive BFS</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5.6.3 Simplified Memory Bounded A* (SMA*)</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5.7  Simulated Annealing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5.8  Local Beam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5.9 Branch and Bound Search</a:t>
            </a:r>
            <a:endParaRPr/>
          </a:p>
          <a:p>
            <a:pPr indent="0" lvl="0" marL="0" marR="0" rtl="0" algn="l">
              <a:spcBef>
                <a:spcPts val="0"/>
              </a:spcBef>
              <a:spcAft>
                <a:spcPts val="0"/>
              </a:spcAft>
              <a:buNone/>
            </a:pPr>
            <a:r>
              <a:t/>
            </a:r>
            <a:endParaRPr sz="2200">
              <a:solidFill>
                <a:schemeClr val="lt1"/>
              </a:solidFill>
              <a:latin typeface="Times New Roman"/>
              <a:ea typeface="Times New Roman"/>
              <a:cs typeface="Times New Roman"/>
              <a:sym typeface="Times New Roman"/>
            </a:endParaRPr>
          </a:p>
        </p:txBody>
      </p:sp>
      <p:sp>
        <p:nvSpPr>
          <p:cNvPr id="795" name="Google Shape;795;p6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9" name="Shape 799"/>
        <p:cNvGrpSpPr/>
        <p:nvPr/>
      </p:nvGrpSpPr>
      <p:grpSpPr>
        <a:xfrm>
          <a:off x="0" y="0"/>
          <a:ext cx="0" cy="0"/>
          <a:chOff x="0" y="0"/>
          <a:chExt cx="0" cy="0"/>
        </a:xfrm>
      </p:grpSpPr>
      <p:pic>
        <p:nvPicPr>
          <p:cNvPr id="800" name="Google Shape;800;p62"/>
          <p:cNvPicPr preferRelativeResize="0"/>
          <p:nvPr/>
        </p:nvPicPr>
        <p:blipFill rotWithShape="1">
          <a:blip r:embed="rId3">
            <a:alphaModFix/>
          </a:blip>
          <a:srcRect b="0" l="0" r="0" t="0"/>
          <a:stretch/>
        </p:blipFill>
        <p:spPr>
          <a:xfrm>
            <a:off x="3379988" y="319899"/>
            <a:ext cx="8046720" cy="5900146"/>
          </a:xfrm>
          <a:prstGeom prst="rect">
            <a:avLst/>
          </a:prstGeom>
          <a:noFill/>
          <a:ln>
            <a:noFill/>
          </a:ln>
        </p:spPr>
      </p:pic>
      <p:sp>
        <p:nvSpPr>
          <p:cNvPr id="801" name="Google Shape;801;p62"/>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5.1 Introduction</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5.2 Hill Climbing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5.3 Best-first Search (Greedy Search)</a:t>
            </a:r>
            <a:endParaRPr/>
          </a:p>
          <a:p>
            <a:pPr indent="0" lvl="0" marL="0" marR="0" rtl="0" algn="l">
              <a:spcBef>
                <a:spcPts val="0"/>
              </a:spcBef>
              <a:spcAft>
                <a:spcPts val="0"/>
              </a:spcAft>
              <a:buNone/>
            </a:pPr>
            <a:r>
              <a:rPr b="1" lang="en-US" sz="2200">
                <a:solidFill>
                  <a:schemeClr val="accent1"/>
                </a:solidFill>
                <a:latin typeface="Times New Roman"/>
                <a:ea typeface="Times New Roman"/>
                <a:cs typeface="Times New Roman"/>
                <a:sym typeface="Times New Roman"/>
              </a:rPr>
              <a:t>5.4 A* Search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5.5 O* Search: (AND–OR) Graph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5.6 Memory Bounded Heuristic Search</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5.6.1 Iterative Deepening A*</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5.6.2 Recursive BFS</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5.6.3 Simplified Memory Bounded A* (SMA*)</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5.7  Simulated Annealing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5.8  Local Beam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5.9 Branch and Bound Search</a:t>
            </a:r>
            <a:endParaRPr/>
          </a:p>
          <a:p>
            <a:pPr indent="0" lvl="0" marL="0" marR="0" rtl="0" algn="l">
              <a:spcBef>
                <a:spcPts val="0"/>
              </a:spcBef>
              <a:spcAft>
                <a:spcPts val="0"/>
              </a:spcAft>
              <a:buNone/>
            </a:pPr>
            <a:r>
              <a:t/>
            </a:r>
            <a:endParaRPr sz="2200">
              <a:solidFill>
                <a:schemeClr val="lt1"/>
              </a:solidFill>
              <a:latin typeface="Times New Roman"/>
              <a:ea typeface="Times New Roman"/>
              <a:cs typeface="Times New Roman"/>
              <a:sym typeface="Times New Roman"/>
            </a:endParaRPr>
          </a:p>
        </p:txBody>
      </p:sp>
      <p:sp>
        <p:nvSpPr>
          <p:cNvPr id="802" name="Google Shape;802;p6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6" name="Shape 806"/>
        <p:cNvGrpSpPr/>
        <p:nvPr/>
      </p:nvGrpSpPr>
      <p:grpSpPr>
        <a:xfrm>
          <a:off x="0" y="0"/>
          <a:ext cx="0" cy="0"/>
          <a:chOff x="0" y="0"/>
          <a:chExt cx="0" cy="0"/>
        </a:xfrm>
      </p:grpSpPr>
      <p:pic>
        <p:nvPicPr>
          <p:cNvPr id="807" name="Google Shape;807;p63"/>
          <p:cNvPicPr preferRelativeResize="0"/>
          <p:nvPr>
            <p:ph idx="1" type="body"/>
          </p:nvPr>
        </p:nvPicPr>
        <p:blipFill rotWithShape="1">
          <a:blip r:embed="rId3">
            <a:alphaModFix/>
          </a:blip>
          <a:srcRect b="0" l="0" r="0" t="0"/>
          <a:stretch/>
        </p:blipFill>
        <p:spPr>
          <a:xfrm>
            <a:off x="3326826" y="268753"/>
            <a:ext cx="8229313" cy="5802438"/>
          </a:xfrm>
          <a:prstGeom prst="rect">
            <a:avLst/>
          </a:prstGeom>
          <a:noFill/>
          <a:ln>
            <a:noFill/>
          </a:ln>
        </p:spPr>
      </p:pic>
      <p:sp>
        <p:nvSpPr>
          <p:cNvPr id="808" name="Google Shape;808;p63"/>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5.1 Introduction</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5.2 Hill Climbing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5.3 Best-first Search (Greedy Search)</a:t>
            </a:r>
            <a:endParaRPr/>
          </a:p>
          <a:p>
            <a:pPr indent="0" lvl="0" marL="0" marR="0" rtl="0" algn="l">
              <a:spcBef>
                <a:spcPts val="0"/>
              </a:spcBef>
              <a:spcAft>
                <a:spcPts val="0"/>
              </a:spcAft>
              <a:buNone/>
            </a:pPr>
            <a:r>
              <a:rPr b="1" lang="en-US" sz="2200">
                <a:solidFill>
                  <a:schemeClr val="accent1"/>
                </a:solidFill>
                <a:latin typeface="Times New Roman"/>
                <a:ea typeface="Times New Roman"/>
                <a:cs typeface="Times New Roman"/>
                <a:sym typeface="Times New Roman"/>
              </a:rPr>
              <a:t>5.4 A* Search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5.5 O* Search: (AND–OR) Graph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5.6 Memory Bounded Heuristic Search</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5.6.1 Iterative Deepening A*</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5.6.2 Recursive BFS</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5.6.3 Simplified Memory Bounded A* (SMA*)</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5.7  Simulated Annealing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5.8  Local Beam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5.9 Branch and Bound Search</a:t>
            </a:r>
            <a:endParaRPr/>
          </a:p>
          <a:p>
            <a:pPr indent="0" lvl="0" marL="0" marR="0" rtl="0" algn="l">
              <a:spcBef>
                <a:spcPts val="0"/>
              </a:spcBef>
              <a:spcAft>
                <a:spcPts val="0"/>
              </a:spcAft>
              <a:buNone/>
            </a:pPr>
            <a:r>
              <a:t/>
            </a:r>
            <a:endParaRPr sz="2200">
              <a:solidFill>
                <a:schemeClr val="lt1"/>
              </a:solidFill>
              <a:latin typeface="Times New Roman"/>
              <a:ea typeface="Times New Roman"/>
              <a:cs typeface="Times New Roman"/>
              <a:sym typeface="Times New Roman"/>
            </a:endParaRPr>
          </a:p>
        </p:txBody>
      </p:sp>
      <p:sp>
        <p:nvSpPr>
          <p:cNvPr id="809" name="Google Shape;809;p6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4" name="Shape 814"/>
        <p:cNvGrpSpPr/>
        <p:nvPr/>
      </p:nvGrpSpPr>
      <p:grpSpPr>
        <a:xfrm>
          <a:off x="0" y="0"/>
          <a:ext cx="0" cy="0"/>
          <a:chOff x="0" y="0"/>
          <a:chExt cx="0" cy="0"/>
        </a:xfrm>
      </p:grpSpPr>
      <p:sp>
        <p:nvSpPr>
          <p:cNvPr id="815" name="Google Shape;815;p64"/>
          <p:cNvSpPr txBox="1"/>
          <p:nvPr>
            <p:ph type="title"/>
          </p:nvPr>
        </p:nvSpPr>
        <p:spPr>
          <a:xfrm>
            <a:off x="4038600" y="397023"/>
            <a:ext cx="5828211"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Admissible heuristics</a:t>
            </a:r>
            <a:endParaRPr/>
          </a:p>
        </p:txBody>
      </p:sp>
      <p:sp>
        <p:nvSpPr>
          <p:cNvPr id="816" name="Google Shape;816;p64"/>
          <p:cNvSpPr txBox="1"/>
          <p:nvPr>
            <p:ph idx="1" type="body"/>
          </p:nvPr>
        </p:nvSpPr>
        <p:spPr>
          <a:xfrm>
            <a:off x="3853542" y="2057400"/>
            <a:ext cx="8338457" cy="41148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sz="2800">
                <a:latin typeface="Times New Roman"/>
                <a:ea typeface="Times New Roman"/>
                <a:cs typeface="Times New Roman"/>
                <a:sym typeface="Times New Roman"/>
              </a:rPr>
              <a:t>A heuristic </a:t>
            </a:r>
            <a:r>
              <a:rPr i="1" lang="en-US" sz="2800">
                <a:latin typeface="Times New Roman"/>
                <a:ea typeface="Times New Roman"/>
                <a:cs typeface="Times New Roman"/>
                <a:sym typeface="Times New Roman"/>
              </a:rPr>
              <a:t>h(n)</a:t>
            </a:r>
            <a:r>
              <a:rPr lang="en-US" sz="2800">
                <a:latin typeface="Times New Roman"/>
                <a:ea typeface="Times New Roman"/>
                <a:cs typeface="Times New Roman"/>
                <a:sym typeface="Times New Roman"/>
              </a:rPr>
              <a:t> is </a:t>
            </a:r>
            <a:r>
              <a:rPr lang="en-US" sz="2800">
                <a:solidFill>
                  <a:srgbClr val="FF0000"/>
                </a:solidFill>
                <a:latin typeface="Times New Roman"/>
                <a:ea typeface="Times New Roman"/>
                <a:cs typeface="Times New Roman"/>
                <a:sym typeface="Times New Roman"/>
              </a:rPr>
              <a:t>admissible</a:t>
            </a:r>
            <a:r>
              <a:rPr lang="en-US" sz="2800">
                <a:latin typeface="Times New Roman"/>
                <a:ea typeface="Times New Roman"/>
                <a:cs typeface="Times New Roman"/>
                <a:sym typeface="Times New Roman"/>
              </a:rPr>
              <a:t> if for every node </a:t>
            </a:r>
            <a:r>
              <a:rPr i="1" lang="en-US" sz="2800">
                <a:latin typeface="Times New Roman"/>
                <a:ea typeface="Times New Roman"/>
                <a:cs typeface="Times New Roman"/>
                <a:sym typeface="Times New Roman"/>
              </a:rPr>
              <a:t>n</a:t>
            </a:r>
            <a:r>
              <a:rPr lang="en-US" sz="2800">
                <a:latin typeface="Times New Roman"/>
                <a:ea typeface="Times New Roman"/>
                <a:cs typeface="Times New Roman"/>
                <a:sym typeface="Times New Roman"/>
              </a:rPr>
              <a:t>,</a:t>
            </a:r>
            <a:endParaRPr/>
          </a:p>
          <a:p>
            <a:pPr indent="-228600" lvl="0" marL="228600" rtl="0" algn="l">
              <a:lnSpc>
                <a:spcPct val="90000"/>
              </a:lnSpc>
              <a:spcBef>
                <a:spcPts val="1000"/>
              </a:spcBef>
              <a:spcAft>
                <a:spcPts val="0"/>
              </a:spcAft>
              <a:buClr>
                <a:schemeClr val="dk1"/>
              </a:buClr>
              <a:buSzPts val="2800"/>
              <a:buFont typeface="Noto Sans Symbols"/>
              <a:buNone/>
            </a:pPr>
            <a:r>
              <a:rPr i="1" lang="en-US" sz="2800">
                <a:latin typeface="Times New Roman"/>
                <a:ea typeface="Times New Roman"/>
                <a:cs typeface="Times New Roman"/>
                <a:sym typeface="Times New Roman"/>
              </a:rPr>
              <a:t>	h(n) ≤ h</a:t>
            </a:r>
            <a:r>
              <a:rPr baseline="30000" i="1" lang="en-US" sz="2800">
                <a:latin typeface="Times New Roman"/>
                <a:ea typeface="Times New Roman"/>
                <a:cs typeface="Times New Roman"/>
                <a:sym typeface="Times New Roman"/>
              </a:rPr>
              <a:t>*</a:t>
            </a:r>
            <a:r>
              <a:rPr i="1" lang="en-US" sz="2800">
                <a:latin typeface="Times New Roman"/>
                <a:ea typeface="Times New Roman"/>
                <a:cs typeface="Times New Roman"/>
                <a:sym typeface="Times New Roman"/>
              </a:rPr>
              <a:t>(n), </a:t>
            </a:r>
            <a:r>
              <a:rPr lang="en-US" sz="2800">
                <a:latin typeface="Times New Roman"/>
                <a:ea typeface="Times New Roman"/>
                <a:cs typeface="Times New Roman"/>
                <a:sym typeface="Times New Roman"/>
              </a:rPr>
              <a:t>where </a:t>
            </a:r>
            <a:r>
              <a:rPr i="1" lang="en-US" sz="2800">
                <a:latin typeface="Times New Roman"/>
                <a:ea typeface="Times New Roman"/>
                <a:cs typeface="Times New Roman"/>
                <a:sym typeface="Times New Roman"/>
              </a:rPr>
              <a:t>h</a:t>
            </a:r>
            <a:r>
              <a:rPr baseline="30000" i="1" lang="en-US" sz="2800">
                <a:latin typeface="Times New Roman"/>
                <a:ea typeface="Times New Roman"/>
                <a:cs typeface="Times New Roman"/>
                <a:sym typeface="Times New Roman"/>
              </a:rPr>
              <a:t>*</a:t>
            </a:r>
            <a:r>
              <a:rPr i="1" lang="en-US" sz="2800">
                <a:latin typeface="Times New Roman"/>
                <a:ea typeface="Times New Roman"/>
                <a:cs typeface="Times New Roman"/>
                <a:sym typeface="Times New Roman"/>
              </a:rPr>
              <a:t>(n)</a:t>
            </a:r>
            <a:r>
              <a:rPr lang="en-US" sz="2800">
                <a:latin typeface="Times New Roman"/>
                <a:ea typeface="Times New Roman"/>
                <a:cs typeface="Times New Roman"/>
                <a:sym typeface="Times New Roman"/>
              </a:rPr>
              <a:t> is the </a:t>
            </a:r>
            <a:r>
              <a:rPr lang="en-US" sz="2800">
                <a:solidFill>
                  <a:srgbClr val="FF0000"/>
                </a:solidFill>
                <a:latin typeface="Times New Roman"/>
                <a:ea typeface="Times New Roman"/>
                <a:cs typeface="Times New Roman"/>
                <a:sym typeface="Times New Roman"/>
              </a:rPr>
              <a:t>true </a:t>
            </a:r>
            <a:r>
              <a:rPr lang="en-US" sz="2800">
                <a:latin typeface="Times New Roman"/>
                <a:ea typeface="Times New Roman"/>
                <a:cs typeface="Times New Roman"/>
                <a:sym typeface="Times New Roman"/>
              </a:rPr>
              <a:t>cost to reach the goal state from </a:t>
            </a:r>
            <a:r>
              <a:rPr i="1" lang="en-US" sz="2800">
                <a:latin typeface="Times New Roman"/>
                <a:ea typeface="Times New Roman"/>
                <a:cs typeface="Times New Roman"/>
                <a:sym typeface="Times New Roman"/>
              </a:rPr>
              <a:t>n</a:t>
            </a:r>
            <a:r>
              <a:rPr lang="en-US" sz="2800">
                <a:latin typeface="Times New Roman"/>
                <a:ea typeface="Times New Roman"/>
                <a:cs typeface="Times New Roman"/>
                <a:sym typeface="Times New Roman"/>
              </a:rPr>
              <a:t>.</a:t>
            </a:r>
            <a:endParaRPr/>
          </a:p>
          <a:p>
            <a:pPr indent="-228600" lvl="0" marL="228600" rtl="0" algn="l">
              <a:lnSpc>
                <a:spcPct val="90000"/>
              </a:lnSpc>
              <a:spcBef>
                <a:spcPts val="1000"/>
              </a:spcBef>
              <a:spcAft>
                <a:spcPts val="0"/>
              </a:spcAft>
              <a:buClr>
                <a:schemeClr val="dk1"/>
              </a:buClr>
              <a:buSzPts val="2800"/>
              <a:buChar char="•"/>
            </a:pPr>
            <a:r>
              <a:rPr lang="en-US" sz="2800">
                <a:latin typeface="Times New Roman"/>
                <a:ea typeface="Times New Roman"/>
                <a:cs typeface="Times New Roman"/>
                <a:sym typeface="Times New Roman"/>
              </a:rPr>
              <a:t>An admissible heuristic </a:t>
            </a:r>
            <a:r>
              <a:rPr lang="en-US" sz="2800">
                <a:solidFill>
                  <a:srgbClr val="FF0000"/>
                </a:solidFill>
                <a:latin typeface="Times New Roman"/>
                <a:ea typeface="Times New Roman"/>
                <a:cs typeface="Times New Roman"/>
                <a:sym typeface="Times New Roman"/>
              </a:rPr>
              <a:t>never overestimates</a:t>
            </a:r>
            <a:r>
              <a:rPr lang="en-US" sz="2800">
                <a:latin typeface="Times New Roman"/>
                <a:ea typeface="Times New Roman"/>
                <a:cs typeface="Times New Roman"/>
                <a:sym typeface="Times New Roman"/>
              </a:rPr>
              <a:t> the cost to reach the goal, i.e., it is </a:t>
            </a:r>
            <a:r>
              <a:rPr lang="en-US" sz="2800">
                <a:solidFill>
                  <a:srgbClr val="FF0000"/>
                </a:solidFill>
                <a:latin typeface="Times New Roman"/>
                <a:ea typeface="Times New Roman"/>
                <a:cs typeface="Times New Roman"/>
                <a:sym typeface="Times New Roman"/>
              </a:rPr>
              <a:t>optimistic</a:t>
            </a:r>
            <a:endParaRPr sz="28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800"/>
              <a:buChar char="•"/>
            </a:pPr>
            <a:r>
              <a:rPr lang="en-US" sz="2800">
                <a:latin typeface="Times New Roman"/>
                <a:ea typeface="Times New Roman"/>
                <a:cs typeface="Times New Roman"/>
                <a:sym typeface="Times New Roman"/>
              </a:rPr>
              <a:t>Example: </a:t>
            </a:r>
            <a:r>
              <a:rPr i="1" lang="en-US" sz="2800">
                <a:latin typeface="Times New Roman"/>
                <a:ea typeface="Times New Roman"/>
                <a:cs typeface="Times New Roman"/>
                <a:sym typeface="Times New Roman"/>
              </a:rPr>
              <a:t>h</a:t>
            </a:r>
            <a:r>
              <a:rPr baseline="-25000" i="1" lang="en-US" sz="2800">
                <a:latin typeface="Times New Roman"/>
                <a:ea typeface="Times New Roman"/>
                <a:cs typeface="Times New Roman"/>
                <a:sym typeface="Times New Roman"/>
              </a:rPr>
              <a:t>SLD</a:t>
            </a:r>
            <a:r>
              <a:rPr i="1" lang="en-US" sz="2800">
                <a:latin typeface="Times New Roman"/>
                <a:ea typeface="Times New Roman"/>
                <a:cs typeface="Times New Roman"/>
                <a:sym typeface="Times New Roman"/>
              </a:rPr>
              <a:t>(n) </a:t>
            </a:r>
            <a:r>
              <a:rPr lang="en-US" sz="2800">
                <a:latin typeface="Times New Roman"/>
                <a:ea typeface="Times New Roman"/>
                <a:cs typeface="Times New Roman"/>
                <a:sym typeface="Times New Roman"/>
              </a:rPr>
              <a:t>(never overestimates the actual road distance)</a:t>
            </a:r>
            <a:endParaRPr/>
          </a:p>
          <a:p>
            <a:pPr indent="-228600" lvl="0" marL="228600" rtl="0" algn="l">
              <a:lnSpc>
                <a:spcPct val="90000"/>
              </a:lnSpc>
              <a:spcBef>
                <a:spcPts val="1000"/>
              </a:spcBef>
              <a:spcAft>
                <a:spcPts val="0"/>
              </a:spcAft>
              <a:buClr>
                <a:schemeClr val="accent2"/>
              </a:buClr>
              <a:buSzPts val="2800"/>
              <a:buChar char="•"/>
            </a:pPr>
            <a:r>
              <a:rPr lang="en-US" sz="2800">
                <a:solidFill>
                  <a:schemeClr val="accent2"/>
                </a:solidFill>
                <a:latin typeface="Times New Roman"/>
                <a:ea typeface="Times New Roman"/>
                <a:cs typeface="Times New Roman"/>
                <a:sym typeface="Times New Roman"/>
              </a:rPr>
              <a:t>Theorem</a:t>
            </a:r>
            <a:r>
              <a:rPr lang="en-US" sz="2800">
                <a:latin typeface="Times New Roman"/>
                <a:ea typeface="Times New Roman"/>
                <a:cs typeface="Times New Roman"/>
                <a:sym typeface="Times New Roman"/>
              </a:rPr>
              <a:t>: If </a:t>
            </a:r>
            <a:r>
              <a:rPr i="1" lang="en-US" sz="2800">
                <a:latin typeface="Times New Roman"/>
                <a:ea typeface="Times New Roman"/>
                <a:cs typeface="Times New Roman"/>
                <a:sym typeface="Times New Roman"/>
              </a:rPr>
              <a:t>h(n) </a:t>
            </a:r>
            <a:r>
              <a:rPr lang="en-US" sz="2800">
                <a:latin typeface="Times New Roman"/>
                <a:ea typeface="Times New Roman"/>
                <a:cs typeface="Times New Roman"/>
                <a:sym typeface="Times New Roman"/>
              </a:rPr>
              <a:t>is admissible, A</a:t>
            </a:r>
            <a:r>
              <a:rPr baseline="30000" lang="en-US" sz="2800">
                <a:latin typeface="Times New Roman"/>
                <a:ea typeface="Times New Roman"/>
                <a:cs typeface="Times New Roman"/>
                <a:sym typeface="Times New Roman"/>
              </a:rPr>
              <a:t>*</a:t>
            </a:r>
            <a:r>
              <a:rPr lang="en-US" sz="2800">
                <a:latin typeface="Times New Roman"/>
                <a:ea typeface="Times New Roman"/>
                <a:cs typeface="Times New Roman"/>
                <a:sym typeface="Times New Roman"/>
              </a:rPr>
              <a:t> using TREE-SEARCH is optimal</a:t>
            </a:r>
            <a:endParaRPr/>
          </a:p>
        </p:txBody>
      </p:sp>
      <p:sp>
        <p:nvSpPr>
          <p:cNvPr id="817" name="Google Shape;817;p64"/>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5.1 Introduction</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5.2 Hill Climbing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5.3 Best-first Search (Greedy Search)</a:t>
            </a:r>
            <a:endParaRPr/>
          </a:p>
          <a:p>
            <a:pPr indent="0" lvl="0" marL="0" marR="0" rtl="0" algn="l">
              <a:spcBef>
                <a:spcPts val="0"/>
              </a:spcBef>
              <a:spcAft>
                <a:spcPts val="0"/>
              </a:spcAft>
              <a:buNone/>
            </a:pPr>
            <a:r>
              <a:rPr b="1" lang="en-US" sz="2200">
                <a:solidFill>
                  <a:schemeClr val="accent1"/>
                </a:solidFill>
                <a:latin typeface="Times New Roman"/>
                <a:ea typeface="Times New Roman"/>
                <a:cs typeface="Times New Roman"/>
                <a:sym typeface="Times New Roman"/>
              </a:rPr>
              <a:t>5.4 A* Search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5.5 O* Search: (AND–OR) Graph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5.6 Memory Bounded Heuristic Search</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5.6.1 Iterative Deepening A*</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5.6.2 Recursive BFS</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5.6.3 Simplified Memory Bounded A* (SMA*)</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5.7  Simulated Annealing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5.8  Local Beam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5.9 Branch and Bound Search</a:t>
            </a:r>
            <a:endParaRPr/>
          </a:p>
          <a:p>
            <a:pPr indent="0" lvl="0" marL="0" marR="0" rtl="0" algn="l">
              <a:spcBef>
                <a:spcPts val="0"/>
              </a:spcBef>
              <a:spcAft>
                <a:spcPts val="0"/>
              </a:spcAft>
              <a:buNone/>
            </a:pPr>
            <a:r>
              <a:t/>
            </a:r>
            <a:endParaRPr sz="2200">
              <a:solidFill>
                <a:schemeClr val="lt1"/>
              </a:solidFill>
              <a:latin typeface="Times New Roman"/>
              <a:ea typeface="Times New Roman"/>
              <a:cs typeface="Times New Roman"/>
              <a:sym typeface="Times New Roman"/>
            </a:endParaRPr>
          </a:p>
        </p:txBody>
      </p:sp>
      <p:sp>
        <p:nvSpPr>
          <p:cNvPr id="818" name="Google Shape;818;p6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2" name="Shape 822"/>
        <p:cNvGrpSpPr/>
        <p:nvPr/>
      </p:nvGrpSpPr>
      <p:grpSpPr>
        <a:xfrm>
          <a:off x="0" y="0"/>
          <a:ext cx="0" cy="0"/>
          <a:chOff x="0" y="0"/>
          <a:chExt cx="0" cy="0"/>
        </a:xfrm>
      </p:grpSpPr>
      <p:sp>
        <p:nvSpPr>
          <p:cNvPr id="823" name="Google Shape;823;p65"/>
          <p:cNvSpPr txBox="1"/>
          <p:nvPr>
            <p:ph type="title"/>
          </p:nvPr>
        </p:nvSpPr>
        <p:spPr>
          <a:xfrm>
            <a:off x="3422468" y="365126"/>
            <a:ext cx="7931331" cy="86278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Puzzle problem using A*</a:t>
            </a:r>
            <a:endParaRPr>
              <a:latin typeface="Times New Roman"/>
              <a:ea typeface="Times New Roman"/>
              <a:cs typeface="Times New Roman"/>
              <a:sym typeface="Times New Roman"/>
            </a:endParaRPr>
          </a:p>
        </p:txBody>
      </p:sp>
      <p:pic>
        <p:nvPicPr>
          <p:cNvPr descr="https://cdn-images-1.medium.com/max/1600/1*Bz0qSCPmRb509DRYpYEEkQ.jpeg" id="824" name="Google Shape;824;p65"/>
          <p:cNvPicPr preferRelativeResize="0"/>
          <p:nvPr>
            <p:ph idx="1" type="body"/>
          </p:nvPr>
        </p:nvPicPr>
        <p:blipFill rotWithShape="1">
          <a:blip r:embed="rId3">
            <a:alphaModFix/>
          </a:blip>
          <a:srcRect b="0" l="0" r="0" t="0"/>
          <a:stretch/>
        </p:blipFill>
        <p:spPr>
          <a:xfrm>
            <a:off x="3422468" y="1304540"/>
            <a:ext cx="7931331" cy="4975180"/>
          </a:xfrm>
          <a:prstGeom prst="rect">
            <a:avLst/>
          </a:prstGeom>
          <a:noFill/>
          <a:ln>
            <a:noFill/>
          </a:ln>
        </p:spPr>
      </p:pic>
      <p:sp>
        <p:nvSpPr>
          <p:cNvPr id="825" name="Google Shape;825;p65"/>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5.1 Introduction</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5.2 Hill Climbing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5.3 Best-first Search (Greedy Search)</a:t>
            </a:r>
            <a:endParaRPr/>
          </a:p>
          <a:p>
            <a:pPr indent="0" lvl="0" marL="0" marR="0" rtl="0" algn="l">
              <a:spcBef>
                <a:spcPts val="0"/>
              </a:spcBef>
              <a:spcAft>
                <a:spcPts val="0"/>
              </a:spcAft>
              <a:buNone/>
            </a:pPr>
            <a:r>
              <a:rPr b="1" lang="en-US" sz="2200">
                <a:solidFill>
                  <a:schemeClr val="accent1"/>
                </a:solidFill>
                <a:latin typeface="Times New Roman"/>
                <a:ea typeface="Times New Roman"/>
                <a:cs typeface="Times New Roman"/>
                <a:sym typeface="Times New Roman"/>
              </a:rPr>
              <a:t>5.4 A* Search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5.5 O* Search: (AND–OR) Graph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5.6 Memory Bounded Heuristic Search</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5.6.1 Iterative Deepening A*</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5.6.2 Recursive BFS</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5.6.3 Simplified Memory Bounded A* (SMA*)</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5.7  Simulated Annealing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5.8  Local Beam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5.9 Branch and Bound Search</a:t>
            </a:r>
            <a:endParaRPr/>
          </a:p>
          <a:p>
            <a:pPr indent="0" lvl="0" marL="0" marR="0" rtl="0" algn="l">
              <a:spcBef>
                <a:spcPts val="0"/>
              </a:spcBef>
              <a:spcAft>
                <a:spcPts val="0"/>
              </a:spcAft>
              <a:buNone/>
            </a:pPr>
            <a:r>
              <a:t/>
            </a:r>
            <a:endParaRPr sz="2200">
              <a:solidFill>
                <a:schemeClr val="lt1"/>
              </a:solidFill>
              <a:latin typeface="Times New Roman"/>
              <a:ea typeface="Times New Roman"/>
              <a:cs typeface="Times New Roman"/>
              <a:sym typeface="Times New Roman"/>
            </a:endParaRPr>
          </a:p>
        </p:txBody>
      </p:sp>
      <p:sp>
        <p:nvSpPr>
          <p:cNvPr id="826" name="Google Shape;826;p6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1" name="Shape 831"/>
        <p:cNvGrpSpPr/>
        <p:nvPr/>
      </p:nvGrpSpPr>
      <p:grpSpPr>
        <a:xfrm>
          <a:off x="0" y="0"/>
          <a:ext cx="0" cy="0"/>
          <a:chOff x="0" y="0"/>
          <a:chExt cx="0" cy="0"/>
        </a:xfrm>
      </p:grpSpPr>
      <p:sp>
        <p:nvSpPr>
          <p:cNvPr id="832" name="Google Shape;832;p66"/>
          <p:cNvSpPr txBox="1"/>
          <p:nvPr>
            <p:ph type="title"/>
          </p:nvPr>
        </p:nvSpPr>
        <p:spPr>
          <a:xfrm>
            <a:off x="3454400" y="485547"/>
            <a:ext cx="7029994" cy="67990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Times New Roman"/>
              <a:buNone/>
            </a:pPr>
            <a:r>
              <a:rPr lang="en-US">
                <a:latin typeface="Times New Roman"/>
                <a:ea typeface="Times New Roman"/>
                <a:cs typeface="Times New Roman"/>
                <a:sym typeface="Times New Roman"/>
              </a:rPr>
              <a:t>Optimality of A</a:t>
            </a:r>
            <a:r>
              <a:rPr baseline="30000" lang="en-US">
                <a:latin typeface="Times New Roman"/>
                <a:ea typeface="Times New Roman"/>
                <a:cs typeface="Times New Roman"/>
                <a:sym typeface="Times New Roman"/>
              </a:rPr>
              <a:t>*</a:t>
            </a:r>
            <a:r>
              <a:rPr lang="en-US">
                <a:latin typeface="Times New Roman"/>
                <a:ea typeface="Times New Roman"/>
                <a:cs typeface="Times New Roman"/>
                <a:sym typeface="Times New Roman"/>
              </a:rPr>
              <a:t> (proof)</a:t>
            </a:r>
            <a:endParaRPr/>
          </a:p>
        </p:txBody>
      </p:sp>
      <p:sp>
        <p:nvSpPr>
          <p:cNvPr id="833" name="Google Shape;833;p66"/>
          <p:cNvSpPr txBox="1"/>
          <p:nvPr>
            <p:ph idx="1" type="body"/>
          </p:nvPr>
        </p:nvSpPr>
        <p:spPr>
          <a:xfrm>
            <a:off x="3304902" y="1825625"/>
            <a:ext cx="8048897"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000"/>
              <a:buChar char="•"/>
            </a:pPr>
            <a:r>
              <a:rPr lang="en-US" sz="2000">
                <a:latin typeface="Times New Roman"/>
                <a:ea typeface="Times New Roman"/>
                <a:cs typeface="Times New Roman"/>
                <a:sym typeface="Times New Roman"/>
              </a:rPr>
              <a:t>Suppose some suboptimal goal </a:t>
            </a:r>
            <a:r>
              <a:rPr i="1" lang="en-US" sz="2000">
                <a:latin typeface="Times New Roman"/>
                <a:ea typeface="Times New Roman"/>
                <a:cs typeface="Times New Roman"/>
                <a:sym typeface="Times New Roman"/>
              </a:rPr>
              <a:t>G</a:t>
            </a:r>
            <a:r>
              <a:rPr baseline="-25000" i="1" lang="en-US" sz="2000">
                <a:latin typeface="Times New Roman"/>
                <a:ea typeface="Times New Roman"/>
                <a:cs typeface="Times New Roman"/>
                <a:sym typeface="Times New Roman"/>
              </a:rPr>
              <a:t>2</a:t>
            </a:r>
            <a:r>
              <a:rPr i="1" lang="en-US" sz="2000">
                <a:latin typeface="Times New Roman"/>
                <a:ea typeface="Times New Roman"/>
                <a:cs typeface="Times New Roman"/>
                <a:sym typeface="Times New Roman"/>
              </a:rPr>
              <a:t> </a:t>
            </a:r>
            <a:r>
              <a:rPr lang="en-US" sz="2000">
                <a:latin typeface="Times New Roman"/>
                <a:ea typeface="Times New Roman"/>
                <a:cs typeface="Times New Roman"/>
                <a:sym typeface="Times New Roman"/>
              </a:rPr>
              <a:t>has been generated and is in the fringe. Let </a:t>
            </a:r>
            <a:r>
              <a:rPr i="1" lang="en-US" sz="2000">
                <a:latin typeface="Times New Roman"/>
                <a:ea typeface="Times New Roman"/>
                <a:cs typeface="Times New Roman"/>
                <a:sym typeface="Times New Roman"/>
              </a:rPr>
              <a:t>n</a:t>
            </a:r>
            <a:r>
              <a:rPr lang="en-US" sz="2000">
                <a:latin typeface="Times New Roman"/>
                <a:ea typeface="Times New Roman"/>
                <a:cs typeface="Times New Roman"/>
                <a:sym typeface="Times New Roman"/>
              </a:rPr>
              <a:t> be an unexpanded node in the fringe such that </a:t>
            </a:r>
            <a:r>
              <a:rPr i="1" lang="en-US" sz="2000">
                <a:latin typeface="Times New Roman"/>
                <a:ea typeface="Times New Roman"/>
                <a:cs typeface="Times New Roman"/>
                <a:sym typeface="Times New Roman"/>
              </a:rPr>
              <a:t>n </a:t>
            </a:r>
            <a:r>
              <a:rPr lang="en-US" sz="2000">
                <a:latin typeface="Times New Roman"/>
                <a:ea typeface="Times New Roman"/>
                <a:cs typeface="Times New Roman"/>
                <a:sym typeface="Times New Roman"/>
              </a:rPr>
              <a:t>is on a shortest path to an optimal goal </a:t>
            </a:r>
            <a:r>
              <a:rPr i="1" lang="en-US" sz="2000">
                <a:latin typeface="Times New Roman"/>
                <a:ea typeface="Times New Roman"/>
                <a:cs typeface="Times New Roman"/>
                <a:sym typeface="Times New Roman"/>
              </a:rPr>
              <a:t>G</a:t>
            </a:r>
            <a:r>
              <a:rPr lang="en-US" sz="2000">
                <a:latin typeface="Times New Roman"/>
                <a:ea typeface="Times New Roman"/>
                <a:cs typeface="Times New Roman"/>
                <a:sym typeface="Times New Roman"/>
              </a:rPr>
              <a:t>.</a:t>
            </a:r>
            <a:endParaRPr/>
          </a:p>
          <a:p>
            <a:pPr indent="-101600" lvl="0" marL="228600" rtl="0" algn="l">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101600" lvl="0" marL="228600" rtl="0" algn="l">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101600" lvl="0" marL="228600" rtl="0" algn="l">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101600" lvl="0" marL="228600" rtl="0" algn="l">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101600" lvl="0" marL="228600" rtl="0" algn="l">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f(G</a:t>
            </a:r>
            <a:r>
              <a:rPr baseline="-25000" lang="en-US" sz="2000">
                <a:latin typeface="Times New Roman"/>
                <a:ea typeface="Times New Roman"/>
                <a:cs typeface="Times New Roman"/>
                <a:sym typeface="Times New Roman"/>
              </a:rPr>
              <a:t>2</a:t>
            </a:r>
            <a:r>
              <a:rPr lang="en-US" sz="2000">
                <a:latin typeface="Times New Roman"/>
                <a:ea typeface="Times New Roman"/>
                <a:cs typeface="Times New Roman"/>
                <a:sym typeface="Times New Roman"/>
              </a:rPr>
              <a:t>)  = g(G</a:t>
            </a:r>
            <a:r>
              <a:rPr baseline="-25000" lang="en-US" sz="2000">
                <a:latin typeface="Times New Roman"/>
                <a:ea typeface="Times New Roman"/>
                <a:cs typeface="Times New Roman"/>
                <a:sym typeface="Times New Roman"/>
              </a:rPr>
              <a:t>2</a:t>
            </a:r>
            <a:r>
              <a:rPr lang="en-US" sz="2000">
                <a:latin typeface="Times New Roman"/>
                <a:ea typeface="Times New Roman"/>
                <a:cs typeface="Times New Roman"/>
                <a:sym typeface="Times New Roman"/>
              </a:rPr>
              <a:t>)		since </a:t>
            </a:r>
            <a:r>
              <a:rPr i="1" lang="en-US" sz="2000">
                <a:latin typeface="Times New Roman"/>
                <a:ea typeface="Times New Roman"/>
                <a:cs typeface="Times New Roman"/>
                <a:sym typeface="Times New Roman"/>
              </a:rPr>
              <a:t>h</a:t>
            </a:r>
            <a:r>
              <a:rPr lang="en-US" sz="2000">
                <a:latin typeface="Times New Roman"/>
                <a:ea typeface="Times New Roman"/>
                <a:cs typeface="Times New Roman"/>
                <a:sym typeface="Times New Roman"/>
              </a:rPr>
              <a:t>(G</a:t>
            </a:r>
            <a:r>
              <a:rPr baseline="-25000" lang="en-US" sz="2000">
                <a:latin typeface="Times New Roman"/>
                <a:ea typeface="Times New Roman"/>
                <a:cs typeface="Times New Roman"/>
                <a:sym typeface="Times New Roman"/>
              </a:rPr>
              <a:t>2</a:t>
            </a:r>
            <a:r>
              <a:rPr lang="en-US" sz="2000">
                <a:latin typeface="Times New Roman"/>
                <a:ea typeface="Times New Roman"/>
                <a:cs typeface="Times New Roman"/>
                <a:sym typeface="Times New Roman"/>
              </a:rPr>
              <a:t>) = 0 </a:t>
            </a:r>
            <a:endParaRPr/>
          </a:p>
          <a:p>
            <a:pPr indent="-228600" lvl="0" marL="228600" rtl="0" algn="l">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f(G)   = g(G)		           since </a:t>
            </a:r>
            <a:r>
              <a:rPr i="1" lang="en-US" sz="2000">
                <a:latin typeface="Times New Roman"/>
                <a:ea typeface="Times New Roman"/>
                <a:cs typeface="Times New Roman"/>
                <a:sym typeface="Times New Roman"/>
              </a:rPr>
              <a:t>h</a:t>
            </a:r>
            <a:r>
              <a:rPr lang="en-US" sz="2000">
                <a:latin typeface="Times New Roman"/>
                <a:ea typeface="Times New Roman"/>
                <a:cs typeface="Times New Roman"/>
                <a:sym typeface="Times New Roman"/>
              </a:rPr>
              <a:t>(G) = 0 </a:t>
            </a:r>
            <a:endParaRPr/>
          </a:p>
          <a:p>
            <a:pPr indent="-228600" lvl="0" marL="228600" rtl="0" algn="l">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g(G</a:t>
            </a:r>
            <a:r>
              <a:rPr baseline="-25000" lang="en-US" sz="2000">
                <a:latin typeface="Times New Roman"/>
                <a:ea typeface="Times New Roman"/>
                <a:cs typeface="Times New Roman"/>
                <a:sym typeface="Times New Roman"/>
              </a:rPr>
              <a:t>2</a:t>
            </a:r>
            <a:r>
              <a:rPr lang="en-US" sz="2000">
                <a:latin typeface="Times New Roman"/>
                <a:ea typeface="Times New Roman"/>
                <a:cs typeface="Times New Roman"/>
                <a:sym typeface="Times New Roman"/>
              </a:rPr>
              <a:t>) &gt; g(G) 		since G</a:t>
            </a:r>
            <a:r>
              <a:rPr baseline="-25000" lang="en-US" sz="2000">
                <a:latin typeface="Times New Roman"/>
                <a:ea typeface="Times New Roman"/>
                <a:cs typeface="Times New Roman"/>
                <a:sym typeface="Times New Roman"/>
              </a:rPr>
              <a:t>2</a:t>
            </a:r>
            <a:r>
              <a:rPr lang="en-US" sz="2000">
                <a:latin typeface="Times New Roman"/>
                <a:ea typeface="Times New Roman"/>
                <a:cs typeface="Times New Roman"/>
                <a:sym typeface="Times New Roman"/>
              </a:rPr>
              <a:t> is suboptimal </a:t>
            </a:r>
            <a:endParaRPr/>
          </a:p>
          <a:p>
            <a:pPr indent="-228600" lvl="0" marL="228600" rtl="0" algn="l">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f(G</a:t>
            </a:r>
            <a:r>
              <a:rPr baseline="-25000" lang="en-US" sz="2000">
                <a:latin typeface="Times New Roman"/>
                <a:ea typeface="Times New Roman"/>
                <a:cs typeface="Times New Roman"/>
                <a:sym typeface="Times New Roman"/>
              </a:rPr>
              <a:t>2</a:t>
            </a:r>
            <a:r>
              <a:rPr lang="en-US" sz="2000">
                <a:latin typeface="Times New Roman"/>
                <a:ea typeface="Times New Roman"/>
                <a:cs typeface="Times New Roman"/>
                <a:sym typeface="Times New Roman"/>
              </a:rPr>
              <a:t>)  &gt; f(G)		           from above </a:t>
            </a:r>
            <a:endParaRPr/>
          </a:p>
        </p:txBody>
      </p:sp>
      <p:pic>
        <p:nvPicPr>
          <p:cNvPr descr="astar-proof" id="834" name="Google Shape;834;p66"/>
          <p:cNvPicPr preferRelativeResize="0"/>
          <p:nvPr/>
        </p:nvPicPr>
        <p:blipFill rotWithShape="1">
          <a:blip r:embed="rId3">
            <a:alphaModFix/>
          </a:blip>
          <a:srcRect b="0" l="0" r="0" t="0"/>
          <a:stretch/>
        </p:blipFill>
        <p:spPr>
          <a:xfrm>
            <a:off x="6969397" y="2529264"/>
            <a:ext cx="4673600" cy="1817038"/>
          </a:xfrm>
          <a:prstGeom prst="rect">
            <a:avLst/>
          </a:prstGeom>
          <a:noFill/>
          <a:ln>
            <a:noFill/>
          </a:ln>
        </p:spPr>
      </p:pic>
      <p:sp>
        <p:nvSpPr>
          <p:cNvPr id="835" name="Google Shape;835;p66"/>
          <p:cNvSpPr txBox="1"/>
          <p:nvPr/>
        </p:nvSpPr>
        <p:spPr>
          <a:xfrm>
            <a:off x="3454400" y="3145973"/>
            <a:ext cx="3081421"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FF0000"/>
                </a:solidFill>
                <a:latin typeface="Calibri"/>
                <a:ea typeface="Calibri"/>
                <a:cs typeface="Calibri"/>
                <a:sym typeface="Calibri"/>
              </a:rPr>
              <a:t>We want to prove:</a:t>
            </a:r>
            <a:endParaRPr/>
          </a:p>
          <a:p>
            <a:pPr indent="0" lvl="0" marL="0" marR="0" rtl="0" algn="l">
              <a:spcBef>
                <a:spcPts val="0"/>
              </a:spcBef>
              <a:spcAft>
                <a:spcPts val="0"/>
              </a:spcAft>
              <a:buNone/>
            </a:pPr>
            <a:r>
              <a:rPr b="1" lang="en-US" sz="1800">
                <a:solidFill>
                  <a:srgbClr val="FF0000"/>
                </a:solidFill>
                <a:latin typeface="Calibri"/>
                <a:ea typeface="Calibri"/>
                <a:cs typeface="Calibri"/>
                <a:sym typeface="Calibri"/>
              </a:rPr>
              <a:t>f(n) &lt; f(G2)</a:t>
            </a:r>
            <a:endParaRPr/>
          </a:p>
          <a:p>
            <a:pPr indent="0" lvl="0" marL="0" marR="0" rtl="0" algn="l">
              <a:spcBef>
                <a:spcPts val="0"/>
              </a:spcBef>
              <a:spcAft>
                <a:spcPts val="0"/>
              </a:spcAft>
              <a:buNone/>
            </a:pPr>
            <a:r>
              <a:rPr b="1" lang="en-US" sz="1800">
                <a:solidFill>
                  <a:srgbClr val="FF0000"/>
                </a:solidFill>
                <a:latin typeface="Calibri"/>
                <a:ea typeface="Calibri"/>
                <a:cs typeface="Calibri"/>
                <a:sym typeface="Calibri"/>
              </a:rPr>
              <a:t>(then A* will prefer n over G2)</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6" name="Google Shape;836;p66"/>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5.1 Introduction</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5.2 Hill Climbing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5.3 Best-first Search (Greedy Search)</a:t>
            </a:r>
            <a:endParaRPr/>
          </a:p>
          <a:p>
            <a:pPr indent="0" lvl="0" marL="0" marR="0" rtl="0" algn="l">
              <a:spcBef>
                <a:spcPts val="0"/>
              </a:spcBef>
              <a:spcAft>
                <a:spcPts val="0"/>
              </a:spcAft>
              <a:buNone/>
            </a:pPr>
            <a:r>
              <a:rPr b="1" lang="en-US" sz="2200">
                <a:solidFill>
                  <a:schemeClr val="accent1"/>
                </a:solidFill>
                <a:latin typeface="Times New Roman"/>
                <a:ea typeface="Times New Roman"/>
                <a:cs typeface="Times New Roman"/>
                <a:sym typeface="Times New Roman"/>
              </a:rPr>
              <a:t>5.4 A* Search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5.5 O* Search: (AND–OR) Graph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5.6 Memory Bounded Heuristic Search</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5.6.1 Iterative Deepening A*</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5.6.2 Recursive BFS</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5.6.3 Simplified Memory Bounded A* (SMA*)</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5.7  Simulated Annealing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5.8  Local Beam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5.9 Branch and Bound Search</a:t>
            </a:r>
            <a:endParaRPr/>
          </a:p>
          <a:p>
            <a:pPr indent="0" lvl="0" marL="0" marR="0" rtl="0" algn="l">
              <a:spcBef>
                <a:spcPts val="0"/>
              </a:spcBef>
              <a:spcAft>
                <a:spcPts val="0"/>
              </a:spcAft>
              <a:buNone/>
            </a:pPr>
            <a:r>
              <a:t/>
            </a:r>
            <a:endParaRPr sz="2200">
              <a:solidFill>
                <a:schemeClr val="lt1"/>
              </a:solidFill>
              <a:latin typeface="Times New Roman"/>
              <a:ea typeface="Times New Roman"/>
              <a:cs typeface="Times New Roman"/>
              <a:sym typeface="Times New Roman"/>
            </a:endParaRPr>
          </a:p>
        </p:txBody>
      </p:sp>
      <p:sp>
        <p:nvSpPr>
          <p:cNvPr id="837" name="Google Shape;837;p6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2" name="Shape 842"/>
        <p:cNvGrpSpPr/>
        <p:nvPr/>
      </p:nvGrpSpPr>
      <p:grpSpPr>
        <a:xfrm>
          <a:off x="0" y="0"/>
          <a:ext cx="0" cy="0"/>
          <a:chOff x="0" y="0"/>
          <a:chExt cx="0" cy="0"/>
        </a:xfrm>
      </p:grpSpPr>
      <p:sp>
        <p:nvSpPr>
          <p:cNvPr id="843" name="Google Shape;843;p67"/>
          <p:cNvSpPr txBox="1"/>
          <p:nvPr>
            <p:ph type="title"/>
          </p:nvPr>
        </p:nvSpPr>
        <p:spPr>
          <a:xfrm>
            <a:off x="3491381" y="359939"/>
            <a:ext cx="7499471" cy="83602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Optimality of A</a:t>
            </a:r>
            <a:r>
              <a:rPr baseline="30000" lang="en-US">
                <a:latin typeface="Times New Roman"/>
                <a:ea typeface="Times New Roman"/>
                <a:cs typeface="Times New Roman"/>
                <a:sym typeface="Times New Roman"/>
              </a:rPr>
              <a:t>*</a:t>
            </a:r>
            <a:r>
              <a:rPr lang="en-US">
                <a:latin typeface="Times New Roman"/>
                <a:ea typeface="Times New Roman"/>
                <a:cs typeface="Times New Roman"/>
                <a:sym typeface="Times New Roman"/>
              </a:rPr>
              <a:t> (proof)</a:t>
            </a:r>
            <a:endParaRPr/>
          </a:p>
        </p:txBody>
      </p:sp>
      <p:sp>
        <p:nvSpPr>
          <p:cNvPr id="844" name="Google Shape;844;p67"/>
          <p:cNvSpPr txBox="1"/>
          <p:nvPr>
            <p:ph idx="1" type="body"/>
          </p:nvPr>
        </p:nvSpPr>
        <p:spPr>
          <a:xfrm>
            <a:off x="3161210" y="1600200"/>
            <a:ext cx="9030789" cy="4724400"/>
          </a:xfrm>
          <a:prstGeom prst="rect">
            <a:avLst/>
          </a:prstGeom>
          <a:noFill/>
          <a:ln>
            <a:noFill/>
          </a:ln>
        </p:spPr>
        <p:txBody>
          <a:bodyPr anchorCtr="0" anchor="t" bIns="45700" lIns="91425" spcFirstLastPara="1" rIns="91425" wrap="square" tIns="45700">
            <a:normAutofit lnSpcReduction="10000"/>
          </a:bodyPr>
          <a:lstStyle/>
          <a:p>
            <a:pPr indent="-101600" lvl="0" marL="228600" rtl="0" algn="l">
              <a:lnSpc>
                <a:spcPct val="90000"/>
              </a:lnSpc>
              <a:spcBef>
                <a:spcPts val="0"/>
              </a:spcBef>
              <a:spcAft>
                <a:spcPts val="0"/>
              </a:spcAft>
              <a:buClr>
                <a:schemeClr val="dk1"/>
              </a:buClr>
              <a:buSzPts val="2000"/>
              <a:buNone/>
            </a:pPr>
            <a:r>
              <a:t/>
            </a:r>
            <a:endParaRPr sz="2000"/>
          </a:p>
          <a:p>
            <a:pPr indent="-228600" lvl="0" marL="228600" rtl="0" algn="l">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Suppose some suboptimal goal </a:t>
            </a:r>
            <a:r>
              <a:rPr i="1" lang="en-US" sz="2000">
                <a:latin typeface="Times New Roman"/>
                <a:ea typeface="Times New Roman"/>
                <a:cs typeface="Times New Roman"/>
                <a:sym typeface="Times New Roman"/>
              </a:rPr>
              <a:t>G</a:t>
            </a:r>
            <a:r>
              <a:rPr baseline="-25000" i="1" lang="en-US" sz="2000">
                <a:latin typeface="Times New Roman"/>
                <a:ea typeface="Times New Roman"/>
                <a:cs typeface="Times New Roman"/>
                <a:sym typeface="Times New Roman"/>
              </a:rPr>
              <a:t>2</a:t>
            </a:r>
            <a:r>
              <a:rPr i="1" lang="en-US" sz="2000">
                <a:latin typeface="Times New Roman"/>
                <a:ea typeface="Times New Roman"/>
                <a:cs typeface="Times New Roman"/>
                <a:sym typeface="Times New Roman"/>
              </a:rPr>
              <a:t> </a:t>
            </a:r>
            <a:r>
              <a:rPr lang="en-US" sz="2000">
                <a:latin typeface="Times New Roman"/>
                <a:ea typeface="Times New Roman"/>
                <a:cs typeface="Times New Roman"/>
                <a:sym typeface="Times New Roman"/>
              </a:rPr>
              <a:t>has been generated and is in the fringe. Let </a:t>
            </a:r>
            <a:r>
              <a:rPr i="1" lang="en-US" sz="2000">
                <a:latin typeface="Times New Roman"/>
                <a:ea typeface="Times New Roman"/>
                <a:cs typeface="Times New Roman"/>
                <a:sym typeface="Times New Roman"/>
              </a:rPr>
              <a:t>n</a:t>
            </a:r>
            <a:r>
              <a:rPr lang="en-US" sz="2000">
                <a:latin typeface="Times New Roman"/>
                <a:ea typeface="Times New Roman"/>
                <a:cs typeface="Times New Roman"/>
                <a:sym typeface="Times New Roman"/>
              </a:rPr>
              <a:t> be an unexpanded node in the fringe such that </a:t>
            </a:r>
            <a:r>
              <a:rPr i="1" lang="en-US" sz="2000">
                <a:latin typeface="Times New Roman"/>
                <a:ea typeface="Times New Roman"/>
                <a:cs typeface="Times New Roman"/>
                <a:sym typeface="Times New Roman"/>
              </a:rPr>
              <a:t>n </a:t>
            </a:r>
            <a:r>
              <a:rPr lang="en-US" sz="2000">
                <a:latin typeface="Times New Roman"/>
                <a:ea typeface="Times New Roman"/>
                <a:cs typeface="Times New Roman"/>
                <a:sym typeface="Times New Roman"/>
              </a:rPr>
              <a:t>is on a shortest path to an optimal goal </a:t>
            </a:r>
            <a:r>
              <a:rPr i="1" lang="en-US" sz="2000">
                <a:latin typeface="Times New Roman"/>
                <a:ea typeface="Times New Roman"/>
                <a:cs typeface="Times New Roman"/>
                <a:sym typeface="Times New Roman"/>
              </a:rPr>
              <a:t>G</a:t>
            </a:r>
            <a:r>
              <a:rPr lang="en-US" sz="2000">
                <a:latin typeface="Times New Roman"/>
                <a:ea typeface="Times New Roman"/>
                <a:cs typeface="Times New Roman"/>
                <a:sym typeface="Times New Roman"/>
              </a:rPr>
              <a:t>.</a:t>
            </a:r>
            <a:endParaRPr/>
          </a:p>
          <a:p>
            <a:pPr indent="-101600" lvl="0" marL="228600" rtl="0" algn="l">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101600" lvl="0" marL="228600" rtl="0" algn="l">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101600" lvl="0" marL="228600" rtl="0" algn="l">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101600" lvl="0" marL="228600" rtl="0" algn="l">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f(G</a:t>
            </a:r>
            <a:r>
              <a:rPr baseline="-25000" lang="en-US" sz="2000">
                <a:latin typeface="Times New Roman"/>
                <a:ea typeface="Times New Roman"/>
                <a:cs typeface="Times New Roman"/>
                <a:sym typeface="Times New Roman"/>
              </a:rPr>
              <a:t>2</a:t>
            </a:r>
            <a:r>
              <a:rPr lang="en-US" sz="2000">
                <a:latin typeface="Times New Roman"/>
                <a:ea typeface="Times New Roman"/>
                <a:cs typeface="Times New Roman"/>
                <a:sym typeface="Times New Roman"/>
              </a:rPr>
              <a:t>)		&gt; f(G) 		copied from last slide </a:t>
            </a:r>
            <a:endParaRPr/>
          </a:p>
          <a:p>
            <a:pPr indent="-228600" lvl="0" marL="228600" rtl="0" algn="l">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h(n)		≤ h*(n)		since h is admissible (</a:t>
            </a:r>
            <a:r>
              <a:rPr i="1" lang="en-US" sz="2000">
                <a:latin typeface="Times New Roman"/>
                <a:ea typeface="Times New Roman"/>
                <a:cs typeface="Times New Roman"/>
                <a:sym typeface="Times New Roman"/>
              </a:rPr>
              <a:t>under</a:t>
            </a:r>
            <a:r>
              <a:rPr lang="en-US" sz="2000">
                <a:latin typeface="Times New Roman"/>
                <a:ea typeface="Times New Roman"/>
                <a:cs typeface="Times New Roman"/>
                <a:sym typeface="Times New Roman"/>
              </a:rPr>
              <a:t>-estimate)</a:t>
            </a:r>
            <a:endParaRPr/>
          </a:p>
          <a:p>
            <a:pPr indent="-228600" lvl="0" marL="228600" rtl="0" algn="l">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g(n) + h(n)	≤ g(n) + h*(n) 	from above</a:t>
            </a:r>
            <a:endParaRPr/>
          </a:p>
          <a:p>
            <a:pPr indent="-228600" lvl="0" marL="228600" rtl="0" algn="l">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f(n) 		≤ f(G)		since g(n)+h(n)=f(n) &amp; g(n)+h*(n)=f(G)</a:t>
            </a:r>
            <a:endParaRPr/>
          </a:p>
          <a:p>
            <a:pPr indent="-228600" lvl="0" marL="228600" rtl="0" algn="l">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f(n) 		&lt; f(G2)		from top line. </a:t>
            </a:r>
            <a:endParaRPr/>
          </a:p>
          <a:p>
            <a:pPr indent="-228600" lvl="0" marL="228600" rtl="0" algn="l">
              <a:lnSpc>
                <a:spcPct val="90000"/>
              </a:lnSpc>
              <a:spcBef>
                <a:spcPts val="1000"/>
              </a:spcBef>
              <a:spcAft>
                <a:spcPts val="0"/>
              </a:spcAft>
              <a:buClr>
                <a:schemeClr val="dk1"/>
              </a:buClr>
              <a:buSzPts val="1600"/>
              <a:buFont typeface="Noto Sans Symbols"/>
              <a:buNone/>
            </a:pPr>
            <a:r>
              <a:t/>
            </a:r>
            <a:endParaRPr sz="1600"/>
          </a:p>
        </p:txBody>
      </p:sp>
      <p:pic>
        <p:nvPicPr>
          <p:cNvPr descr="astar-proof" id="845" name="Google Shape;845;p67"/>
          <p:cNvPicPr preferRelativeResize="0"/>
          <p:nvPr/>
        </p:nvPicPr>
        <p:blipFill rotWithShape="1">
          <a:blip r:embed="rId3">
            <a:alphaModFix/>
          </a:blip>
          <a:srcRect b="0" l="0" r="0" t="0"/>
          <a:stretch/>
        </p:blipFill>
        <p:spPr>
          <a:xfrm>
            <a:off x="7241117" y="2636875"/>
            <a:ext cx="4673600" cy="1410789"/>
          </a:xfrm>
          <a:prstGeom prst="rect">
            <a:avLst/>
          </a:prstGeom>
          <a:noFill/>
          <a:ln>
            <a:noFill/>
          </a:ln>
        </p:spPr>
      </p:pic>
      <p:sp>
        <p:nvSpPr>
          <p:cNvPr id="846" name="Google Shape;846;p67"/>
          <p:cNvSpPr txBox="1"/>
          <p:nvPr/>
        </p:nvSpPr>
        <p:spPr>
          <a:xfrm>
            <a:off x="3597349" y="6037302"/>
            <a:ext cx="297305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FF0000"/>
                </a:solidFill>
                <a:latin typeface="Calibri"/>
                <a:ea typeface="Calibri"/>
                <a:cs typeface="Calibri"/>
                <a:sym typeface="Calibri"/>
              </a:rPr>
              <a:t>Hence: n is preferred over G2</a:t>
            </a:r>
            <a:endParaRPr/>
          </a:p>
        </p:txBody>
      </p:sp>
      <p:sp>
        <p:nvSpPr>
          <p:cNvPr id="847" name="Google Shape;847;p67"/>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5.1 Introduction</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5.2 Hill Climbing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5.3 Best-first Search (Greedy Search)</a:t>
            </a:r>
            <a:endParaRPr/>
          </a:p>
          <a:p>
            <a:pPr indent="0" lvl="0" marL="0" marR="0" rtl="0" algn="l">
              <a:spcBef>
                <a:spcPts val="0"/>
              </a:spcBef>
              <a:spcAft>
                <a:spcPts val="0"/>
              </a:spcAft>
              <a:buNone/>
            </a:pPr>
            <a:r>
              <a:rPr b="1" lang="en-US" sz="2200">
                <a:solidFill>
                  <a:schemeClr val="accent1"/>
                </a:solidFill>
                <a:latin typeface="Times New Roman"/>
                <a:ea typeface="Times New Roman"/>
                <a:cs typeface="Times New Roman"/>
                <a:sym typeface="Times New Roman"/>
              </a:rPr>
              <a:t>5.4 A* Search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5.5 O* Search: (AND–OR) Graph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5.6 Memory Bounded Heuristic Search</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5.6.1 Iterative Deepening A*</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5.6.2 Recursive BFS</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5.6.3 Simplified Memory Bounded A* (SMA*)</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5.7  Simulated Annealing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5.8  Local Beam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5.9 Branch and Bound Search</a:t>
            </a:r>
            <a:endParaRPr/>
          </a:p>
          <a:p>
            <a:pPr indent="0" lvl="0" marL="0" marR="0" rtl="0" algn="l">
              <a:spcBef>
                <a:spcPts val="0"/>
              </a:spcBef>
              <a:spcAft>
                <a:spcPts val="0"/>
              </a:spcAft>
              <a:buNone/>
            </a:pPr>
            <a:r>
              <a:t/>
            </a:r>
            <a:endParaRPr sz="2200">
              <a:solidFill>
                <a:schemeClr val="lt1"/>
              </a:solidFill>
              <a:latin typeface="Times New Roman"/>
              <a:ea typeface="Times New Roman"/>
              <a:cs typeface="Times New Roman"/>
              <a:sym typeface="Times New Roman"/>
            </a:endParaRPr>
          </a:p>
        </p:txBody>
      </p:sp>
      <p:sp>
        <p:nvSpPr>
          <p:cNvPr id="848" name="Google Shape;848;p6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3" name="Shape 853"/>
        <p:cNvGrpSpPr/>
        <p:nvPr/>
      </p:nvGrpSpPr>
      <p:grpSpPr>
        <a:xfrm>
          <a:off x="0" y="0"/>
          <a:ext cx="0" cy="0"/>
          <a:chOff x="0" y="0"/>
          <a:chExt cx="0" cy="0"/>
        </a:xfrm>
      </p:grpSpPr>
      <p:sp>
        <p:nvSpPr>
          <p:cNvPr id="854" name="Google Shape;854;p68"/>
          <p:cNvSpPr txBox="1"/>
          <p:nvPr>
            <p:ph type="title"/>
          </p:nvPr>
        </p:nvSpPr>
        <p:spPr>
          <a:xfrm>
            <a:off x="3331028" y="584756"/>
            <a:ext cx="5998029" cy="653778"/>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Times New Roman"/>
              <a:buNone/>
            </a:pPr>
            <a:r>
              <a:rPr lang="en-US">
                <a:latin typeface="Times New Roman"/>
                <a:ea typeface="Times New Roman"/>
                <a:cs typeface="Times New Roman"/>
                <a:sym typeface="Times New Roman"/>
              </a:rPr>
              <a:t>Consistent heuristics</a:t>
            </a:r>
            <a:endParaRPr/>
          </a:p>
        </p:txBody>
      </p:sp>
      <p:sp>
        <p:nvSpPr>
          <p:cNvPr id="855" name="Google Shape;855;p68"/>
          <p:cNvSpPr txBox="1"/>
          <p:nvPr>
            <p:ph idx="1" type="body"/>
          </p:nvPr>
        </p:nvSpPr>
        <p:spPr>
          <a:xfrm>
            <a:off x="3331028" y="1825625"/>
            <a:ext cx="8022771" cy="4351338"/>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80000"/>
              </a:lnSpc>
              <a:spcBef>
                <a:spcPts val="0"/>
              </a:spcBef>
              <a:spcAft>
                <a:spcPts val="0"/>
              </a:spcAft>
              <a:buClr>
                <a:schemeClr val="dk1"/>
              </a:buClr>
              <a:buSzPct val="100000"/>
              <a:buChar char="•"/>
            </a:pPr>
            <a:r>
              <a:rPr lang="en-US" sz="2000">
                <a:latin typeface="Times New Roman"/>
                <a:ea typeface="Times New Roman"/>
                <a:cs typeface="Times New Roman"/>
                <a:sym typeface="Times New Roman"/>
              </a:rPr>
              <a:t>A heuristic is </a:t>
            </a:r>
            <a:r>
              <a:rPr lang="en-US" sz="2000">
                <a:solidFill>
                  <a:srgbClr val="FF0000"/>
                </a:solidFill>
                <a:latin typeface="Times New Roman"/>
                <a:ea typeface="Times New Roman"/>
                <a:cs typeface="Times New Roman"/>
                <a:sym typeface="Times New Roman"/>
              </a:rPr>
              <a:t>consistent</a:t>
            </a:r>
            <a:r>
              <a:rPr lang="en-US" sz="2000">
                <a:latin typeface="Times New Roman"/>
                <a:ea typeface="Times New Roman"/>
                <a:cs typeface="Times New Roman"/>
                <a:sym typeface="Times New Roman"/>
              </a:rPr>
              <a:t> if for every node </a:t>
            </a:r>
            <a:r>
              <a:rPr i="1" lang="en-US" sz="2000">
                <a:latin typeface="Times New Roman"/>
                <a:ea typeface="Times New Roman"/>
                <a:cs typeface="Times New Roman"/>
                <a:sym typeface="Times New Roman"/>
              </a:rPr>
              <a:t>n</a:t>
            </a:r>
            <a:r>
              <a:rPr lang="en-US" sz="2000">
                <a:latin typeface="Times New Roman"/>
                <a:ea typeface="Times New Roman"/>
                <a:cs typeface="Times New Roman"/>
                <a:sym typeface="Times New Roman"/>
              </a:rPr>
              <a:t>, every successor </a:t>
            </a:r>
            <a:r>
              <a:rPr i="1" lang="en-US" sz="2000">
                <a:latin typeface="Times New Roman"/>
                <a:ea typeface="Times New Roman"/>
                <a:cs typeface="Times New Roman"/>
                <a:sym typeface="Times New Roman"/>
              </a:rPr>
              <a:t>n'</a:t>
            </a:r>
            <a:r>
              <a:rPr lang="en-US" sz="2000">
                <a:latin typeface="Times New Roman"/>
                <a:ea typeface="Times New Roman"/>
                <a:cs typeface="Times New Roman"/>
                <a:sym typeface="Times New Roman"/>
              </a:rPr>
              <a:t> of </a:t>
            </a:r>
            <a:r>
              <a:rPr i="1" lang="en-US" sz="2000">
                <a:latin typeface="Times New Roman"/>
                <a:ea typeface="Times New Roman"/>
                <a:cs typeface="Times New Roman"/>
                <a:sym typeface="Times New Roman"/>
              </a:rPr>
              <a:t>n</a:t>
            </a:r>
            <a:r>
              <a:rPr lang="en-US" sz="2000">
                <a:latin typeface="Times New Roman"/>
                <a:ea typeface="Times New Roman"/>
                <a:cs typeface="Times New Roman"/>
                <a:sym typeface="Times New Roman"/>
              </a:rPr>
              <a:t> generated by any action </a:t>
            </a:r>
            <a:r>
              <a:rPr i="1" lang="en-US" sz="2000">
                <a:latin typeface="Times New Roman"/>
                <a:ea typeface="Times New Roman"/>
                <a:cs typeface="Times New Roman"/>
                <a:sym typeface="Times New Roman"/>
              </a:rPr>
              <a:t>a</a:t>
            </a:r>
            <a:r>
              <a:rPr lang="en-US" sz="2000">
                <a:latin typeface="Times New Roman"/>
                <a:ea typeface="Times New Roman"/>
                <a:cs typeface="Times New Roman"/>
                <a:sym typeface="Times New Roman"/>
              </a:rPr>
              <a:t>,   </a:t>
            </a:r>
            <a:endParaRPr/>
          </a:p>
          <a:p>
            <a:pPr indent="-120650" lvl="0" marL="228600" rtl="0" algn="l">
              <a:lnSpc>
                <a:spcPct val="80000"/>
              </a:lnSpc>
              <a:spcBef>
                <a:spcPts val="1000"/>
              </a:spcBef>
              <a:spcAft>
                <a:spcPts val="0"/>
              </a:spcAft>
              <a:buClr>
                <a:schemeClr val="dk1"/>
              </a:buClr>
              <a:buSzPct val="100000"/>
              <a:buNone/>
            </a:pPr>
            <a:r>
              <a:t/>
            </a:r>
            <a:endParaRPr sz="2000">
              <a:latin typeface="Times New Roman"/>
              <a:ea typeface="Times New Roman"/>
              <a:cs typeface="Times New Roman"/>
              <a:sym typeface="Times New Roman"/>
            </a:endParaRPr>
          </a:p>
          <a:p>
            <a:pPr indent="-228600" lvl="0" marL="228600" rtl="0" algn="l">
              <a:lnSpc>
                <a:spcPct val="80000"/>
              </a:lnSpc>
              <a:spcBef>
                <a:spcPts val="1000"/>
              </a:spcBef>
              <a:spcAft>
                <a:spcPts val="0"/>
              </a:spcAft>
              <a:buClr>
                <a:schemeClr val="dk1"/>
              </a:buClr>
              <a:buSzPct val="100000"/>
              <a:buFont typeface="Noto Sans Symbols"/>
              <a:buNone/>
            </a:pPr>
            <a:r>
              <a:rPr lang="en-US" sz="2000">
                <a:latin typeface="Times New Roman"/>
                <a:ea typeface="Times New Roman"/>
                <a:cs typeface="Times New Roman"/>
                <a:sym typeface="Times New Roman"/>
              </a:rPr>
              <a:t>	</a:t>
            </a:r>
            <a:r>
              <a:rPr i="1" lang="en-US" sz="2000">
                <a:latin typeface="Times New Roman"/>
                <a:ea typeface="Times New Roman"/>
                <a:cs typeface="Times New Roman"/>
                <a:sym typeface="Times New Roman"/>
              </a:rPr>
              <a:t>h(n) ≤ c(n,a,n') + h(n')</a:t>
            </a:r>
            <a:endParaRPr sz="2000">
              <a:latin typeface="Times New Roman"/>
              <a:ea typeface="Times New Roman"/>
              <a:cs typeface="Times New Roman"/>
              <a:sym typeface="Times New Roman"/>
            </a:endParaRPr>
          </a:p>
          <a:p>
            <a:pPr indent="-120650" lvl="0" marL="228600" rtl="0" algn="l">
              <a:lnSpc>
                <a:spcPct val="80000"/>
              </a:lnSpc>
              <a:spcBef>
                <a:spcPts val="1000"/>
              </a:spcBef>
              <a:spcAft>
                <a:spcPts val="0"/>
              </a:spcAft>
              <a:buClr>
                <a:schemeClr val="dk1"/>
              </a:buClr>
              <a:buSzPct val="100000"/>
              <a:buNone/>
            </a:pPr>
            <a:r>
              <a:t/>
            </a:r>
            <a:endParaRPr sz="2000">
              <a:latin typeface="Times New Roman"/>
              <a:ea typeface="Times New Roman"/>
              <a:cs typeface="Times New Roman"/>
              <a:sym typeface="Times New Roman"/>
            </a:endParaRPr>
          </a:p>
          <a:p>
            <a:pPr indent="-120650" lvl="0" marL="228600" rtl="0" algn="l">
              <a:lnSpc>
                <a:spcPct val="80000"/>
              </a:lnSpc>
              <a:spcBef>
                <a:spcPts val="1000"/>
              </a:spcBef>
              <a:spcAft>
                <a:spcPts val="0"/>
              </a:spcAft>
              <a:buClr>
                <a:schemeClr val="dk1"/>
              </a:buClr>
              <a:buSzPct val="100000"/>
              <a:buNone/>
            </a:pPr>
            <a:r>
              <a:t/>
            </a:r>
            <a:endParaRPr sz="2000">
              <a:latin typeface="Times New Roman"/>
              <a:ea typeface="Times New Roman"/>
              <a:cs typeface="Times New Roman"/>
              <a:sym typeface="Times New Roman"/>
            </a:endParaRPr>
          </a:p>
          <a:p>
            <a:pPr indent="-228600" lvl="0" marL="228600" rtl="0" algn="l">
              <a:lnSpc>
                <a:spcPct val="80000"/>
              </a:lnSpc>
              <a:spcBef>
                <a:spcPts val="1000"/>
              </a:spcBef>
              <a:spcAft>
                <a:spcPts val="0"/>
              </a:spcAft>
              <a:buClr>
                <a:schemeClr val="dk1"/>
              </a:buClr>
              <a:buSzPct val="100000"/>
              <a:buChar char="•"/>
            </a:pPr>
            <a:r>
              <a:rPr lang="en-US" sz="2000">
                <a:latin typeface="Times New Roman"/>
                <a:ea typeface="Times New Roman"/>
                <a:cs typeface="Times New Roman"/>
                <a:sym typeface="Times New Roman"/>
              </a:rPr>
              <a:t>If </a:t>
            </a:r>
            <a:r>
              <a:rPr i="1" lang="en-US" sz="2000">
                <a:latin typeface="Times New Roman"/>
                <a:ea typeface="Times New Roman"/>
                <a:cs typeface="Times New Roman"/>
                <a:sym typeface="Times New Roman"/>
              </a:rPr>
              <a:t>h</a:t>
            </a:r>
            <a:r>
              <a:rPr lang="en-US" sz="2000">
                <a:latin typeface="Times New Roman"/>
                <a:ea typeface="Times New Roman"/>
                <a:cs typeface="Times New Roman"/>
                <a:sym typeface="Times New Roman"/>
              </a:rPr>
              <a:t> is consistent, we have</a:t>
            </a:r>
            <a:endParaRPr/>
          </a:p>
          <a:p>
            <a:pPr indent="-228600" lvl="0" marL="228600" rtl="0" algn="l">
              <a:lnSpc>
                <a:spcPct val="80000"/>
              </a:lnSpc>
              <a:spcBef>
                <a:spcPts val="1000"/>
              </a:spcBef>
              <a:spcAft>
                <a:spcPts val="0"/>
              </a:spcAft>
              <a:buClr>
                <a:schemeClr val="dk1"/>
              </a:buClr>
              <a:buSzPct val="100000"/>
              <a:buFont typeface="Noto Sans Symbols"/>
              <a:buNone/>
            </a:pPr>
            <a:r>
              <a:rPr lang="en-US" sz="2000">
                <a:latin typeface="Times New Roman"/>
                <a:ea typeface="Times New Roman"/>
                <a:cs typeface="Times New Roman"/>
                <a:sym typeface="Times New Roman"/>
              </a:rPr>
              <a:t>f(n') 	= g(n') + h(n') </a:t>
            </a:r>
            <a:endParaRPr/>
          </a:p>
          <a:p>
            <a:pPr indent="-228600" lvl="0" marL="228600" rtl="0" algn="l">
              <a:lnSpc>
                <a:spcPct val="80000"/>
              </a:lnSpc>
              <a:spcBef>
                <a:spcPts val="1000"/>
              </a:spcBef>
              <a:spcAft>
                <a:spcPts val="0"/>
              </a:spcAft>
              <a:buClr>
                <a:schemeClr val="dk1"/>
              </a:buClr>
              <a:buSzPct val="100000"/>
              <a:buFont typeface="Noto Sans Symbols"/>
              <a:buNone/>
            </a:pPr>
            <a:r>
              <a:rPr lang="en-US" sz="2000">
                <a:latin typeface="Times New Roman"/>
                <a:ea typeface="Times New Roman"/>
                <a:cs typeface="Times New Roman"/>
                <a:sym typeface="Times New Roman"/>
              </a:rPr>
              <a:t>      	= g(n) + c(n,a,n') + h(n') </a:t>
            </a:r>
            <a:endParaRPr/>
          </a:p>
          <a:p>
            <a:pPr indent="-228600" lvl="0" marL="228600" rtl="0" algn="l">
              <a:lnSpc>
                <a:spcPct val="80000"/>
              </a:lnSpc>
              <a:spcBef>
                <a:spcPts val="1000"/>
              </a:spcBef>
              <a:spcAft>
                <a:spcPts val="0"/>
              </a:spcAft>
              <a:buClr>
                <a:schemeClr val="dk1"/>
              </a:buClr>
              <a:buSzPct val="100000"/>
              <a:buFont typeface="Noto Sans Symbols"/>
              <a:buNone/>
            </a:pPr>
            <a:r>
              <a:rPr lang="en-US" sz="2000">
                <a:latin typeface="Times New Roman"/>
                <a:ea typeface="Times New Roman"/>
                <a:cs typeface="Times New Roman"/>
                <a:sym typeface="Times New Roman"/>
              </a:rPr>
              <a:t>      	≥ g(n) + h(n) = f(n)</a:t>
            </a:r>
            <a:endParaRPr/>
          </a:p>
          <a:p>
            <a:pPr indent="-228600" lvl="0" marL="228600" rtl="0" algn="l">
              <a:lnSpc>
                <a:spcPct val="80000"/>
              </a:lnSpc>
              <a:spcBef>
                <a:spcPts val="1000"/>
              </a:spcBef>
              <a:spcAft>
                <a:spcPts val="0"/>
              </a:spcAft>
              <a:buClr>
                <a:schemeClr val="dk1"/>
              </a:buClr>
              <a:buSzPct val="100000"/>
              <a:buFont typeface="Noto Sans Symbols"/>
              <a:buNone/>
            </a:pPr>
            <a:r>
              <a:rPr lang="en-US" sz="2000">
                <a:latin typeface="Times New Roman"/>
                <a:ea typeface="Times New Roman"/>
                <a:cs typeface="Times New Roman"/>
                <a:sym typeface="Times New Roman"/>
              </a:rPr>
              <a:t>f(n’)  	≥ f(n)</a:t>
            </a:r>
            <a:endParaRPr/>
          </a:p>
          <a:p>
            <a:pPr indent="-228600" lvl="0" marL="228600" rtl="0" algn="l">
              <a:lnSpc>
                <a:spcPct val="80000"/>
              </a:lnSpc>
              <a:spcBef>
                <a:spcPts val="1000"/>
              </a:spcBef>
              <a:spcAft>
                <a:spcPts val="0"/>
              </a:spcAft>
              <a:buClr>
                <a:schemeClr val="dk1"/>
              </a:buClr>
              <a:buSzPct val="100000"/>
              <a:buChar char="•"/>
            </a:pPr>
            <a:r>
              <a:rPr lang="en-US" sz="2000">
                <a:latin typeface="Times New Roman"/>
                <a:ea typeface="Times New Roman"/>
                <a:cs typeface="Times New Roman"/>
                <a:sym typeface="Times New Roman"/>
              </a:rPr>
              <a:t>i.e., </a:t>
            </a:r>
            <a:r>
              <a:rPr i="1" lang="en-US" sz="2000">
                <a:latin typeface="Times New Roman"/>
                <a:ea typeface="Times New Roman"/>
                <a:cs typeface="Times New Roman"/>
                <a:sym typeface="Times New Roman"/>
              </a:rPr>
              <a:t>f(n)</a:t>
            </a:r>
            <a:r>
              <a:rPr lang="en-US" sz="2000">
                <a:latin typeface="Times New Roman"/>
                <a:ea typeface="Times New Roman"/>
                <a:cs typeface="Times New Roman"/>
                <a:sym typeface="Times New Roman"/>
              </a:rPr>
              <a:t> is non-decreasing along any path.</a:t>
            </a:r>
            <a:endParaRPr/>
          </a:p>
          <a:p>
            <a:pPr indent="-120650" lvl="0" marL="228600" rtl="0" algn="l">
              <a:lnSpc>
                <a:spcPct val="80000"/>
              </a:lnSpc>
              <a:spcBef>
                <a:spcPts val="1000"/>
              </a:spcBef>
              <a:spcAft>
                <a:spcPts val="0"/>
              </a:spcAft>
              <a:buClr>
                <a:schemeClr val="dk1"/>
              </a:buClr>
              <a:buSzPct val="100000"/>
              <a:buNone/>
            </a:pPr>
            <a:r>
              <a:t/>
            </a:r>
            <a:endParaRPr sz="2000">
              <a:latin typeface="Times New Roman"/>
              <a:ea typeface="Times New Roman"/>
              <a:cs typeface="Times New Roman"/>
              <a:sym typeface="Times New Roman"/>
            </a:endParaRPr>
          </a:p>
          <a:p>
            <a:pPr indent="-228600" lvl="0" marL="228600" rtl="0" algn="l">
              <a:lnSpc>
                <a:spcPct val="80000"/>
              </a:lnSpc>
              <a:spcBef>
                <a:spcPts val="1000"/>
              </a:spcBef>
              <a:spcAft>
                <a:spcPts val="0"/>
              </a:spcAft>
              <a:buClr>
                <a:srgbClr val="FF0000"/>
              </a:buClr>
              <a:buSzPct val="100000"/>
              <a:buChar char="•"/>
            </a:pPr>
            <a:r>
              <a:rPr lang="en-US" sz="2000">
                <a:solidFill>
                  <a:srgbClr val="FF0000"/>
                </a:solidFill>
                <a:latin typeface="Times New Roman"/>
                <a:ea typeface="Times New Roman"/>
                <a:cs typeface="Times New Roman"/>
                <a:sym typeface="Times New Roman"/>
              </a:rPr>
              <a:t>Theorem</a:t>
            </a:r>
            <a:r>
              <a:rPr lang="en-US" sz="2000">
                <a:latin typeface="Times New Roman"/>
                <a:ea typeface="Times New Roman"/>
                <a:cs typeface="Times New Roman"/>
                <a:sym typeface="Times New Roman"/>
              </a:rPr>
              <a:t>: </a:t>
            </a:r>
            <a:endParaRPr/>
          </a:p>
          <a:p>
            <a:pPr indent="-228600" lvl="0" marL="228600" rtl="0" algn="l">
              <a:lnSpc>
                <a:spcPct val="80000"/>
              </a:lnSpc>
              <a:spcBef>
                <a:spcPts val="1000"/>
              </a:spcBef>
              <a:spcAft>
                <a:spcPts val="0"/>
              </a:spcAft>
              <a:buClr>
                <a:schemeClr val="dk1"/>
              </a:buClr>
              <a:buSzPct val="100000"/>
              <a:buFont typeface="Noto Sans Symbols"/>
              <a:buNone/>
            </a:pPr>
            <a:r>
              <a:rPr lang="en-US" sz="2000">
                <a:latin typeface="Times New Roman"/>
                <a:ea typeface="Times New Roman"/>
                <a:cs typeface="Times New Roman"/>
                <a:sym typeface="Times New Roman"/>
              </a:rPr>
              <a:t>     If </a:t>
            </a:r>
            <a:r>
              <a:rPr i="1" lang="en-US" sz="2000">
                <a:latin typeface="Times New Roman"/>
                <a:ea typeface="Times New Roman"/>
                <a:cs typeface="Times New Roman"/>
                <a:sym typeface="Times New Roman"/>
              </a:rPr>
              <a:t>h(n)</a:t>
            </a:r>
            <a:r>
              <a:rPr lang="en-US" sz="2000">
                <a:latin typeface="Times New Roman"/>
                <a:ea typeface="Times New Roman"/>
                <a:cs typeface="Times New Roman"/>
                <a:sym typeface="Times New Roman"/>
              </a:rPr>
              <a:t> is consistent, A</a:t>
            </a:r>
            <a:r>
              <a:rPr i="1" lang="en-US" sz="2000">
                <a:latin typeface="Times New Roman"/>
                <a:ea typeface="Times New Roman"/>
                <a:cs typeface="Times New Roman"/>
                <a:sym typeface="Times New Roman"/>
              </a:rPr>
              <a:t>*</a:t>
            </a:r>
            <a:r>
              <a:rPr lang="en-US" sz="2000">
                <a:latin typeface="Times New Roman"/>
                <a:ea typeface="Times New Roman"/>
                <a:cs typeface="Times New Roman"/>
                <a:sym typeface="Times New Roman"/>
              </a:rPr>
              <a:t> using GRAPH-SEARCH is optimal</a:t>
            </a:r>
            <a:endParaRPr/>
          </a:p>
        </p:txBody>
      </p:sp>
      <p:pic>
        <p:nvPicPr>
          <p:cNvPr descr="consistency" id="856" name="Google Shape;856;p68"/>
          <p:cNvPicPr preferRelativeResize="0"/>
          <p:nvPr/>
        </p:nvPicPr>
        <p:blipFill rotWithShape="1">
          <a:blip r:embed="rId3">
            <a:alphaModFix/>
          </a:blip>
          <a:srcRect b="0" l="0" r="0" t="0"/>
          <a:stretch/>
        </p:blipFill>
        <p:spPr>
          <a:xfrm>
            <a:off x="8801403" y="2498549"/>
            <a:ext cx="2783484" cy="2283773"/>
          </a:xfrm>
          <a:prstGeom prst="rect">
            <a:avLst/>
          </a:prstGeom>
          <a:noFill/>
          <a:ln>
            <a:noFill/>
          </a:ln>
        </p:spPr>
      </p:pic>
      <p:sp>
        <p:nvSpPr>
          <p:cNvPr id="857" name="Google Shape;857;p68"/>
          <p:cNvSpPr txBox="1"/>
          <p:nvPr/>
        </p:nvSpPr>
        <p:spPr>
          <a:xfrm>
            <a:off x="7220857" y="2257697"/>
            <a:ext cx="163025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FF0000"/>
                </a:solidFill>
                <a:latin typeface="Calibri"/>
                <a:ea typeface="Calibri"/>
                <a:cs typeface="Calibri"/>
                <a:sym typeface="Calibri"/>
              </a:rPr>
              <a:t>It’s the triangle</a:t>
            </a:r>
            <a:endParaRPr/>
          </a:p>
          <a:p>
            <a:pPr indent="0" lvl="0" marL="0" marR="0" rtl="0" algn="l">
              <a:spcBef>
                <a:spcPts val="0"/>
              </a:spcBef>
              <a:spcAft>
                <a:spcPts val="0"/>
              </a:spcAft>
              <a:buNone/>
            </a:pPr>
            <a:r>
              <a:rPr b="1" lang="en-US" sz="1800">
                <a:solidFill>
                  <a:srgbClr val="FF0000"/>
                </a:solidFill>
                <a:latin typeface="Calibri"/>
                <a:ea typeface="Calibri"/>
                <a:cs typeface="Calibri"/>
                <a:sym typeface="Calibri"/>
              </a:rPr>
              <a:t>inequality !</a:t>
            </a:r>
            <a:endParaRPr/>
          </a:p>
        </p:txBody>
      </p:sp>
      <p:cxnSp>
        <p:nvCxnSpPr>
          <p:cNvPr id="858" name="Google Shape;858;p68"/>
          <p:cNvCxnSpPr/>
          <p:nvPr/>
        </p:nvCxnSpPr>
        <p:spPr>
          <a:xfrm flipH="1">
            <a:off x="8371840" y="5455920"/>
            <a:ext cx="406400" cy="228600"/>
          </a:xfrm>
          <a:prstGeom prst="straightConnector1">
            <a:avLst/>
          </a:prstGeom>
          <a:noFill/>
          <a:ln cap="flat" cmpd="sng" w="9525">
            <a:solidFill>
              <a:schemeClr val="dk1"/>
            </a:solidFill>
            <a:prstDash val="solid"/>
            <a:round/>
            <a:headEnd len="med" w="med" type="none"/>
            <a:tailEnd len="med" w="med" type="triangle"/>
          </a:ln>
        </p:spPr>
      </p:cxnSp>
      <p:sp>
        <p:nvSpPr>
          <p:cNvPr id="859" name="Google Shape;859;p68"/>
          <p:cNvSpPr txBox="1"/>
          <p:nvPr/>
        </p:nvSpPr>
        <p:spPr>
          <a:xfrm>
            <a:off x="8801403" y="4961709"/>
            <a:ext cx="2967223"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00"/>
                </a:solidFill>
                <a:latin typeface="Calibri"/>
                <a:ea typeface="Calibri"/>
                <a:cs typeface="Calibri"/>
                <a:sym typeface="Calibri"/>
              </a:rPr>
              <a:t>keeps all checked nodes</a:t>
            </a:r>
            <a:endParaRPr/>
          </a:p>
          <a:p>
            <a:pPr indent="0" lvl="0" marL="0" marR="0" rtl="0" algn="l">
              <a:spcBef>
                <a:spcPts val="0"/>
              </a:spcBef>
              <a:spcAft>
                <a:spcPts val="0"/>
              </a:spcAft>
              <a:buNone/>
            </a:pPr>
            <a:r>
              <a:rPr lang="en-US" sz="1800">
                <a:solidFill>
                  <a:srgbClr val="FF0000"/>
                </a:solidFill>
                <a:latin typeface="Calibri"/>
                <a:ea typeface="Calibri"/>
                <a:cs typeface="Calibri"/>
                <a:sym typeface="Calibri"/>
              </a:rPr>
              <a:t>in memory to avoid repeated </a:t>
            </a:r>
            <a:endParaRPr/>
          </a:p>
          <a:p>
            <a:pPr indent="0" lvl="0" marL="0" marR="0" rtl="0" algn="l">
              <a:spcBef>
                <a:spcPts val="0"/>
              </a:spcBef>
              <a:spcAft>
                <a:spcPts val="0"/>
              </a:spcAft>
              <a:buNone/>
            </a:pPr>
            <a:r>
              <a:rPr lang="en-US" sz="1800">
                <a:solidFill>
                  <a:srgbClr val="FF0000"/>
                </a:solidFill>
                <a:latin typeface="Calibri"/>
                <a:ea typeface="Calibri"/>
                <a:cs typeface="Calibri"/>
                <a:sym typeface="Calibri"/>
              </a:rPr>
              <a:t>                               states</a:t>
            </a:r>
            <a:endParaRPr/>
          </a:p>
        </p:txBody>
      </p:sp>
      <p:sp>
        <p:nvSpPr>
          <p:cNvPr id="860" name="Google Shape;860;p68"/>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5.1 Introduction</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5.2 Hill Climbing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5.3 Best-first Search (Greedy Search)</a:t>
            </a:r>
            <a:endParaRPr/>
          </a:p>
          <a:p>
            <a:pPr indent="0" lvl="0" marL="0" marR="0" rtl="0" algn="l">
              <a:spcBef>
                <a:spcPts val="0"/>
              </a:spcBef>
              <a:spcAft>
                <a:spcPts val="0"/>
              </a:spcAft>
              <a:buNone/>
            </a:pPr>
            <a:r>
              <a:rPr b="1" lang="en-US" sz="2200">
                <a:solidFill>
                  <a:schemeClr val="accent1"/>
                </a:solidFill>
                <a:latin typeface="Times New Roman"/>
                <a:ea typeface="Times New Roman"/>
                <a:cs typeface="Times New Roman"/>
                <a:sym typeface="Times New Roman"/>
              </a:rPr>
              <a:t>5.4 A* Search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5.5 O* Search: (AND–OR) Graph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5.6 Memory Bounded Heuristic Search</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5.6.1 Iterative Deepening A*</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5.6.2 Recursive BFS</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5.6.3 Simplified Memory Bounded A* (SMA*)</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5.7  Simulated Annealing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5.8  Local Beam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5.9 Branch and Bound Search</a:t>
            </a:r>
            <a:endParaRPr/>
          </a:p>
          <a:p>
            <a:pPr indent="0" lvl="0" marL="0" marR="0" rtl="0" algn="l">
              <a:spcBef>
                <a:spcPts val="0"/>
              </a:spcBef>
              <a:spcAft>
                <a:spcPts val="0"/>
              </a:spcAft>
              <a:buNone/>
            </a:pPr>
            <a:r>
              <a:t/>
            </a:r>
            <a:endParaRPr sz="2200">
              <a:solidFill>
                <a:schemeClr val="lt1"/>
              </a:solidFill>
              <a:latin typeface="Times New Roman"/>
              <a:ea typeface="Times New Roman"/>
              <a:cs typeface="Times New Roman"/>
              <a:sym typeface="Times New Roman"/>
            </a:endParaRPr>
          </a:p>
        </p:txBody>
      </p:sp>
      <p:sp>
        <p:nvSpPr>
          <p:cNvPr id="861" name="Google Shape;861;p6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6" name="Shape 866"/>
        <p:cNvGrpSpPr/>
        <p:nvPr/>
      </p:nvGrpSpPr>
      <p:grpSpPr>
        <a:xfrm>
          <a:off x="0" y="0"/>
          <a:ext cx="0" cy="0"/>
          <a:chOff x="0" y="0"/>
          <a:chExt cx="0" cy="0"/>
        </a:xfrm>
      </p:grpSpPr>
      <p:sp>
        <p:nvSpPr>
          <p:cNvPr id="867" name="Google Shape;867;p69"/>
          <p:cNvSpPr txBox="1"/>
          <p:nvPr>
            <p:ph type="title"/>
          </p:nvPr>
        </p:nvSpPr>
        <p:spPr>
          <a:xfrm>
            <a:off x="3474720" y="340464"/>
            <a:ext cx="7408817"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Optimality of A</a:t>
            </a:r>
            <a:r>
              <a:rPr baseline="30000" lang="en-US">
                <a:latin typeface="Times New Roman"/>
                <a:ea typeface="Times New Roman"/>
                <a:cs typeface="Times New Roman"/>
                <a:sym typeface="Times New Roman"/>
              </a:rPr>
              <a:t>*</a:t>
            </a:r>
            <a:endParaRPr/>
          </a:p>
        </p:txBody>
      </p:sp>
      <p:sp>
        <p:nvSpPr>
          <p:cNvPr id="868" name="Google Shape;868;p69"/>
          <p:cNvSpPr txBox="1"/>
          <p:nvPr>
            <p:ph idx="1" type="body"/>
          </p:nvPr>
        </p:nvSpPr>
        <p:spPr>
          <a:xfrm>
            <a:off x="3474720" y="1825625"/>
            <a:ext cx="787908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US" sz="2000">
                <a:latin typeface="Times New Roman"/>
                <a:ea typeface="Times New Roman"/>
                <a:cs typeface="Times New Roman"/>
                <a:sym typeface="Times New Roman"/>
              </a:rPr>
              <a:t>A</a:t>
            </a:r>
            <a:r>
              <a:rPr baseline="30000" lang="en-US" sz="2000">
                <a:latin typeface="Times New Roman"/>
                <a:ea typeface="Times New Roman"/>
                <a:cs typeface="Times New Roman"/>
                <a:sym typeface="Times New Roman"/>
              </a:rPr>
              <a:t>*</a:t>
            </a:r>
            <a:r>
              <a:rPr lang="en-US" sz="2000">
                <a:latin typeface="Times New Roman"/>
                <a:ea typeface="Times New Roman"/>
                <a:cs typeface="Times New Roman"/>
                <a:sym typeface="Times New Roman"/>
              </a:rPr>
              <a:t> expands nodes in order of increasing </a:t>
            </a:r>
            <a:r>
              <a:rPr i="1" lang="en-US" sz="2000">
                <a:latin typeface="Times New Roman"/>
                <a:ea typeface="Times New Roman"/>
                <a:cs typeface="Times New Roman"/>
                <a:sym typeface="Times New Roman"/>
              </a:rPr>
              <a:t>f</a:t>
            </a:r>
            <a:r>
              <a:rPr lang="en-US" sz="2000">
                <a:latin typeface="Times New Roman"/>
                <a:ea typeface="Times New Roman"/>
                <a:cs typeface="Times New Roman"/>
                <a:sym typeface="Times New Roman"/>
              </a:rPr>
              <a:t> value</a:t>
            </a:r>
            <a:endParaRPr/>
          </a:p>
          <a:p>
            <a:pPr indent="-228600" lvl="0" marL="228600" rtl="0" algn="l">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Gradually adds "</a:t>
            </a:r>
            <a:r>
              <a:rPr i="1" lang="en-US" sz="2000">
                <a:latin typeface="Times New Roman"/>
                <a:ea typeface="Times New Roman"/>
                <a:cs typeface="Times New Roman"/>
                <a:sym typeface="Times New Roman"/>
              </a:rPr>
              <a:t>f</a:t>
            </a:r>
            <a:r>
              <a:rPr lang="en-US" sz="2000">
                <a:latin typeface="Times New Roman"/>
                <a:ea typeface="Times New Roman"/>
                <a:cs typeface="Times New Roman"/>
                <a:sym typeface="Times New Roman"/>
              </a:rPr>
              <a:t>-contours" of nodes </a:t>
            </a:r>
            <a:endParaRPr/>
          </a:p>
          <a:p>
            <a:pPr indent="-228600" lvl="0" marL="228600" rtl="0" algn="l">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Contour </a:t>
            </a:r>
            <a:r>
              <a:rPr i="1" lang="en-US" sz="2000">
                <a:latin typeface="Times New Roman"/>
                <a:ea typeface="Times New Roman"/>
                <a:cs typeface="Times New Roman"/>
                <a:sym typeface="Times New Roman"/>
              </a:rPr>
              <a:t>i</a:t>
            </a:r>
            <a:r>
              <a:rPr lang="en-US" sz="2000">
                <a:latin typeface="Times New Roman"/>
                <a:ea typeface="Times New Roman"/>
                <a:cs typeface="Times New Roman"/>
                <a:sym typeface="Times New Roman"/>
              </a:rPr>
              <a:t>  contains all nodes with </a:t>
            </a:r>
            <a:r>
              <a:rPr i="1" lang="en-US" sz="2000">
                <a:latin typeface="Times New Roman"/>
                <a:ea typeface="Times New Roman"/>
                <a:cs typeface="Times New Roman"/>
                <a:sym typeface="Times New Roman"/>
              </a:rPr>
              <a:t>f≤f</a:t>
            </a:r>
            <a:r>
              <a:rPr baseline="-25000" i="1" lang="en-US" sz="2000">
                <a:latin typeface="Times New Roman"/>
                <a:ea typeface="Times New Roman"/>
                <a:cs typeface="Times New Roman"/>
                <a:sym typeface="Times New Roman"/>
              </a:rPr>
              <a:t>i</a:t>
            </a:r>
            <a:r>
              <a:rPr lang="en-US" sz="2000">
                <a:latin typeface="Times New Roman"/>
                <a:ea typeface="Times New Roman"/>
                <a:cs typeface="Times New Roman"/>
                <a:sym typeface="Times New Roman"/>
              </a:rPr>
              <a:t> where </a:t>
            </a:r>
            <a:r>
              <a:rPr i="1" lang="en-US" sz="2000">
                <a:latin typeface="Times New Roman"/>
                <a:ea typeface="Times New Roman"/>
                <a:cs typeface="Times New Roman"/>
                <a:sym typeface="Times New Roman"/>
              </a:rPr>
              <a:t>f</a:t>
            </a:r>
            <a:r>
              <a:rPr baseline="-25000" i="1" lang="en-US" sz="2000">
                <a:latin typeface="Times New Roman"/>
                <a:ea typeface="Times New Roman"/>
                <a:cs typeface="Times New Roman"/>
                <a:sym typeface="Times New Roman"/>
              </a:rPr>
              <a:t>i</a:t>
            </a:r>
            <a:r>
              <a:rPr i="1" lang="en-US" sz="2000">
                <a:latin typeface="Times New Roman"/>
                <a:ea typeface="Times New Roman"/>
                <a:cs typeface="Times New Roman"/>
                <a:sym typeface="Times New Roman"/>
              </a:rPr>
              <a:t> &lt; f</a:t>
            </a:r>
            <a:r>
              <a:rPr baseline="-25000" i="1" lang="en-US" sz="2000">
                <a:latin typeface="Times New Roman"/>
                <a:ea typeface="Times New Roman"/>
                <a:cs typeface="Times New Roman"/>
                <a:sym typeface="Times New Roman"/>
              </a:rPr>
              <a:t>i+1</a:t>
            </a:r>
            <a:endParaRPr sz="2000">
              <a:latin typeface="Times New Roman"/>
              <a:ea typeface="Times New Roman"/>
              <a:cs typeface="Times New Roman"/>
              <a:sym typeface="Times New Roman"/>
            </a:endParaRPr>
          </a:p>
        </p:txBody>
      </p:sp>
      <p:pic>
        <p:nvPicPr>
          <p:cNvPr descr="f-circles" id="869" name="Google Shape;869;p69"/>
          <p:cNvPicPr preferRelativeResize="0"/>
          <p:nvPr/>
        </p:nvPicPr>
        <p:blipFill rotWithShape="1">
          <a:blip r:embed="rId3">
            <a:alphaModFix/>
          </a:blip>
          <a:srcRect b="0" l="0" r="0" t="0"/>
          <a:stretch/>
        </p:blipFill>
        <p:spPr>
          <a:xfrm>
            <a:off x="3551274" y="2948836"/>
            <a:ext cx="7958773" cy="3568700"/>
          </a:xfrm>
          <a:prstGeom prst="rect">
            <a:avLst/>
          </a:prstGeom>
          <a:noFill/>
          <a:ln>
            <a:noFill/>
          </a:ln>
        </p:spPr>
      </p:pic>
      <p:sp>
        <p:nvSpPr>
          <p:cNvPr id="870" name="Google Shape;870;p69"/>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5.1 Introduction</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5.2 Hill Climbing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5.3 Best-first Search (Greedy Search)</a:t>
            </a:r>
            <a:endParaRPr/>
          </a:p>
          <a:p>
            <a:pPr indent="0" lvl="0" marL="0" marR="0" rtl="0" algn="l">
              <a:spcBef>
                <a:spcPts val="0"/>
              </a:spcBef>
              <a:spcAft>
                <a:spcPts val="0"/>
              </a:spcAft>
              <a:buNone/>
            </a:pPr>
            <a:r>
              <a:rPr b="1" lang="en-US" sz="2200">
                <a:solidFill>
                  <a:schemeClr val="accent1"/>
                </a:solidFill>
                <a:latin typeface="Times New Roman"/>
                <a:ea typeface="Times New Roman"/>
                <a:cs typeface="Times New Roman"/>
                <a:sym typeface="Times New Roman"/>
              </a:rPr>
              <a:t>5.4 A* Search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5.5 O* Search: (AND–OR) Graph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5.6 Memory Bounded Heuristic Search</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5.6.1 Iterative Deepening A*</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5.6.2 Recursive BFS</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5.6.3 Simplified Memory Bounded A* (SMA*)</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5.7  Simulated Annealing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5.8  Local Beam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5.9 Branch and Bound Search</a:t>
            </a:r>
            <a:endParaRPr/>
          </a:p>
          <a:p>
            <a:pPr indent="0" lvl="0" marL="0" marR="0" rtl="0" algn="l">
              <a:spcBef>
                <a:spcPts val="0"/>
              </a:spcBef>
              <a:spcAft>
                <a:spcPts val="0"/>
              </a:spcAft>
              <a:buNone/>
            </a:pPr>
            <a:r>
              <a:t/>
            </a:r>
            <a:endParaRPr sz="2200">
              <a:solidFill>
                <a:schemeClr val="lt1"/>
              </a:solidFill>
              <a:latin typeface="Times New Roman"/>
              <a:ea typeface="Times New Roman"/>
              <a:cs typeface="Times New Roman"/>
              <a:sym typeface="Times New Roman"/>
            </a:endParaRPr>
          </a:p>
        </p:txBody>
      </p:sp>
      <p:sp>
        <p:nvSpPr>
          <p:cNvPr id="871" name="Google Shape;871;p6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7"/>
          <p:cNvSpPr txBox="1"/>
          <p:nvPr>
            <p:ph type="title"/>
          </p:nvPr>
        </p:nvSpPr>
        <p:spPr>
          <a:xfrm>
            <a:off x="3540034" y="365126"/>
            <a:ext cx="7813765" cy="51008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Times New Roman"/>
              <a:buNone/>
            </a:pPr>
            <a:r>
              <a:rPr lang="en-US">
                <a:latin typeface="Times New Roman"/>
                <a:ea typeface="Times New Roman"/>
                <a:cs typeface="Times New Roman"/>
                <a:sym typeface="Times New Roman"/>
              </a:rPr>
              <a:t>8 Puzzle Heuristics- Approach 1</a:t>
            </a:r>
            <a:endParaRPr/>
          </a:p>
        </p:txBody>
      </p:sp>
      <p:sp>
        <p:nvSpPr>
          <p:cNvPr id="135" name="Google Shape;135;p7"/>
          <p:cNvSpPr txBox="1"/>
          <p:nvPr>
            <p:ph idx="1" type="body"/>
          </p:nvPr>
        </p:nvSpPr>
        <p:spPr>
          <a:xfrm>
            <a:off x="3317966" y="914400"/>
            <a:ext cx="5421085" cy="5656217"/>
          </a:xfrm>
          <a:prstGeom prst="rect">
            <a:avLst/>
          </a:prstGeom>
          <a:noFill/>
          <a:ln>
            <a:noFill/>
          </a:ln>
        </p:spPr>
        <p:txBody>
          <a:bodyPr anchorCtr="0" anchor="t" bIns="45700" lIns="91425" spcFirstLastPara="1" rIns="91425" wrap="square" tIns="45700">
            <a:normAutofit fontScale="40000" lnSpcReduction="20000"/>
          </a:bodyPr>
          <a:lstStyle/>
          <a:p>
            <a:pPr indent="-228600" lvl="0" marL="228600" rtl="0" algn="just">
              <a:lnSpc>
                <a:spcPct val="90000"/>
              </a:lnSpc>
              <a:spcBef>
                <a:spcPts val="0"/>
              </a:spcBef>
              <a:spcAft>
                <a:spcPts val="0"/>
              </a:spcAft>
              <a:buClr>
                <a:schemeClr val="dk1"/>
              </a:buClr>
              <a:buSzPct val="100000"/>
              <a:buNone/>
            </a:pPr>
            <a:r>
              <a:t/>
            </a:r>
            <a:endParaRPr sz="4200">
              <a:solidFill>
                <a:srgbClr val="C55A11"/>
              </a:solidFill>
            </a:endParaRPr>
          </a:p>
          <a:p>
            <a:pPr indent="-228600" lvl="0" marL="228600" rtl="0" algn="just">
              <a:lnSpc>
                <a:spcPct val="90000"/>
              </a:lnSpc>
              <a:spcBef>
                <a:spcPts val="1000"/>
              </a:spcBef>
              <a:spcAft>
                <a:spcPts val="0"/>
              </a:spcAft>
              <a:buClr>
                <a:srgbClr val="C55A11"/>
              </a:buClr>
              <a:buSzPct val="100000"/>
              <a:buNone/>
            </a:pPr>
            <a:r>
              <a:rPr lang="en-US" sz="5100">
                <a:solidFill>
                  <a:srgbClr val="C55A11"/>
                </a:solidFill>
                <a:latin typeface="Times New Roman"/>
                <a:ea typeface="Times New Roman"/>
                <a:cs typeface="Times New Roman"/>
                <a:sym typeface="Times New Roman"/>
              </a:rPr>
              <a:t>Number of tiles in the </a:t>
            </a:r>
            <a:r>
              <a:rPr i="1" lang="en-US" sz="5100">
                <a:solidFill>
                  <a:srgbClr val="C55A11"/>
                </a:solidFill>
                <a:latin typeface="Times New Roman"/>
                <a:ea typeface="Times New Roman"/>
                <a:cs typeface="Times New Roman"/>
                <a:sym typeface="Times New Roman"/>
              </a:rPr>
              <a:t>Correct</a:t>
            </a:r>
            <a:r>
              <a:rPr lang="en-US" sz="5100">
                <a:solidFill>
                  <a:srgbClr val="C55A11"/>
                </a:solidFill>
                <a:latin typeface="Times New Roman"/>
                <a:ea typeface="Times New Roman"/>
                <a:cs typeface="Times New Roman"/>
                <a:sym typeface="Times New Roman"/>
              </a:rPr>
              <a:t> position.</a:t>
            </a:r>
            <a:endParaRPr/>
          </a:p>
          <a:p>
            <a:pPr indent="-228600" lvl="0" marL="228600" rtl="0" algn="just">
              <a:lnSpc>
                <a:spcPct val="90000"/>
              </a:lnSpc>
              <a:spcBef>
                <a:spcPts val="1000"/>
              </a:spcBef>
              <a:spcAft>
                <a:spcPts val="0"/>
              </a:spcAft>
              <a:buClr>
                <a:schemeClr val="dk1"/>
              </a:buClr>
              <a:buSzPct val="100000"/>
              <a:buChar char="•"/>
            </a:pPr>
            <a:r>
              <a:rPr lang="en-US" sz="5100">
                <a:latin typeface="Times New Roman"/>
                <a:ea typeface="Times New Roman"/>
                <a:cs typeface="Times New Roman"/>
                <a:sym typeface="Times New Roman"/>
              </a:rPr>
              <a:t>The </a:t>
            </a:r>
            <a:r>
              <a:rPr b="1" lang="en-US" sz="5100">
                <a:latin typeface="Times New Roman"/>
                <a:ea typeface="Times New Roman"/>
                <a:cs typeface="Times New Roman"/>
                <a:sym typeface="Times New Roman"/>
              </a:rPr>
              <a:t>heuristic function of the game may be as follows: </a:t>
            </a:r>
            <a:r>
              <a:rPr lang="en-US" sz="5100">
                <a:latin typeface="Times New Roman"/>
                <a:ea typeface="Times New Roman"/>
                <a:cs typeface="Times New Roman"/>
                <a:sym typeface="Times New Roman"/>
              </a:rPr>
              <a:t>Count the number of tiles that are in place with respect to the goal state. Hence,</a:t>
            </a:r>
            <a:endParaRPr/>
          </a:p>
          <a:p>
            <a:pPr indent="-228600" lvl="0" marL="228600" rtl="0" algn="just">
              <a:lnSpc>
                <a:spcPct val="90000"/>
              </a:lnSpc>
              <a:spcBef>
                <a:spcPts val="1000"/>
              </a:spcBef>
              <a:spcAft>
                <a:spcPts val="0"/>
              </a:spcAft>
              <a:buClr>
                <a:srgbClr val="FF0000"/>
              </a:buClr>
              <a:buSzPct val="100000"/>
              <a:buNone/>
            </a:pPr>
            <a:r>
              <a:rPr i="1" lang="en-US" sz="5100">
                <a:solidFill>
                  <a:srgbClr val="FF0000"/>
                </a:solidFill>
                <a:latin typeface="Times New Roman"/>
                <a:ea typeface="Times New Roman"/>
                <a:cs typeface="Times New Roman"/>
                <a:sym typeface="Times New Roman"/>
              </a:rPr>
              <a:t>   h(Initial State) = 4</a:t>
            </a:r>
            <a:endParaRPr/>
          </a:p>
          <a:p>
            <a:pPr indent="-228600" lvl="0" marL="228600" rtl="0" algn="just">
              <a:lnSpc>
                <a:spcPct val="90000"/>
              </a:lnSpc>
              <a:spcBef>
                <a:spcPts val="1000"/>
              </a:spcBef>
              <a:spcAft>
                <a:spcPts val="0"/>
              </a:spcAft>
              <a:buClr>
                <a:schemeClr val="dk1"/>
              </a:buClr>
              <a:buSzPct val="100000"/>
              <a:buChar char="•"/>
            </a:pPr>
            <a:r>
              <a:rPr lang="en-US" sz="5100">
                <a:latin typeface="Times New Roman"/>
                <a:ea typeface="Times New Roman"/>
                <a:cs typeface="Times New Roman"/>
                <a:sym typeface="Times New Roman"/>
              </a:rPr>
              <a:t>As seen in the initial state, the number of tiles that are in the correct place with respect to the goal (Tiles 2, 3, 4 and 8 are in the same place as required in the goal state) state are four. Hence, the heuristic value for the initial state is 4 (Note, as a convention we do not consider the position of blank in the nongoal state).</a:t>
            </a:r>
            <a:endParaRPr/>
          </a:p>
          <a:p>
            <a:pPr indent="-228600" lvl="0" marL="228600" rtl="0" algn="just">
              <a:lnSpc>
                <a:spcPct val="90000"/>
              </a:lnSpc>
              <a:spcBef>
                <a:spcPts val="1000"/>
              </a:spcBef>
              <a:spcAft>
                <a:spcPts val="0"/>
              </a:spcAft>
              <a:buClr>
                <a:srgbClr val="FF0000"/>
              </a:buClr>
              <a:buSzPct val="100000"/>
              <a:buNone/>
            </a:pPr>
            <a:r>
              <a:rPr i="1" lang="en-US" sz="5100">
                <a:solidFill>
                  <a:srgbClr val="FF0000"/>
                </a:solidFill>
                <a:latin typeface="Times New Roman"/>
                <a:ea typeface="Times New Roman"/>
                <a:cs typeface="Times New Roman"/>
                <a:sym typeface="Times New Roman"/>
              </a:rPr>
              <a:t> h(Goal State) = 8</a:t>
            </a:r>
            <a:endParaRPr/>
          </a:p>
          <a:p>
            <a:pPr indent="-228600" lvl="0" marL="228600" rtl="0" algn="just">
              <a:lnSpc>
                <a:spcPct val="90000"/>
              </a:lnSpc>
              <a:spcBef>
                <a:spcPts val="1000"/>
              </a:spcBef>
              <a:spcAft>
                <a:spcPts val="0"/>
              </a:spcAft>
              <a:buClr>
                <a:schemeClr val="dk1"/>
              </a:buClr>
              <a:buSzPct val="100000"/>
              <a:buChar char="•"/>
            </a:pPr>
            <a:r>
              <a:rPr lang="en-US" sz="5100">
                <a:latin typeface="Times New Roman"/>
                <a:ea typeface="Times New Roman"/>
                <a:cs typeface="Times New Roman"/>
                <a:sym typeface="Times New Roman"/>
              </a:rPr>
              <a:t>Heuristic value for the goal state will always be eight as all the tiles are in correct place in the goal state.</a:t>
            </a:r>
            <a:endParaRPr b="1" sz="5100">
              <a:latin typeface="Times New Roman"/>
              <a:ea typeface="Times New Roman"/>
              <a:cs typeface="Times New Roman"/>
              <a:sym typeface="Times New Roman"/>
            </a:endParaRPr>
          </a:p>
          <a:p>
            <a:pPr indent="-157480" lvl="0" marL="228600" rtl="0" algn="just">
              <a:lnSpc>
                <a:spcPct val="90000"/>
              </a:lnSpc>
              <a:spcBef>
                <a:spcPts val="1000"/>
              </a:spcBef>
              <a:spcAft>
                <a:spcPts val="0"/>
              </a:spcAft>
              <a:buClr>
                <a:schemeClr val="dk1"/>
              </a:buClr>
              <a:buSzPct val="100000"/>
              <a:buNone/>
            </a:pPr>
            <a:r>
              <a:t/>
            </a:r>
            <a:endParaRPr/>
          </a:p>
        </p:txBody>
      </p:sp>
      <p:sp>
        <p:nvSpPr>
          <p:cNvPr id="136" name="Google Shape;136;p7"/>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200">
                <a:solidFill>
                  <a:srgbClr val="8DA9DB"/>
                </a:solidFill>
                <a:latin typeface="Times New Roman"/>
                <a:ea typeface="Times New Roman"/>
                <a:cs typeface="Times New Roman"/>
                <a:sym typeface="Times New Roman"/>
              </a:rPr>
              <a:t>5.1 Introduction</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5.2 Hill Climbing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5.3 Best-first Search (Greedy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5.4 A* Search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5.5 O* Search: (AND–OR) Graph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5.6 Memory Bounded Heuristic Search</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5.6.1 Iterative Deepening A*</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5.6.2 Recursive BFS</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5.6.3 Simplified Memory Bounded A* (SMA*)</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5.7  Simulated Annealing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5.8  Local Beam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5.9 Branch and Bound Search</a:t>
            </a:r>
            <a:endParaRPr/>
          </a:p>
          <a:p>
            <a:pPr indent="0" lvl="0" marL="0" marR="0" rtl="0" algn="l">
              <a:spcBef>
                <a:spcPts val="0"/>
              </a:spcBef>
              <a:spcAft>
                <a:spcPts val="0"/>
              </a:spcAft>
              <a:buNone/>
            </a:pPr>
            <a:r>
              <a:t/>
            </a:r>
            <a:endParaRPr sz="2200">
              <a:solidFill>
                <a:schemeClr val="lt1"/>
              </a:solidFill>
              <a:latin typeface="Times New Roman"/>
              <a:ea typeface="Times New Roman"/>
              <a:cs typeface="Times New Roman"/>
              <a:sym typeface="Times New Roman"/>
            </a:endParaRPr>
          </a:p>
        </p:txBody>
      </p:sp>
      <p:pic>
        <p:nvPicPr>
          <p:cNvPr id="137" name="Google Shape;137;p7"/>
          <p:cNvPicPr preferRelativeResize="0"/>
          <p:nvPr/>
        </p:nvPicPr>
        <p:blipFill rotWithShape="1">
          <a:blip r:embed="rId3">
            <a:alphaModFix/>
          </a:blip>
          <a:srcRect b="0" l="0" r="0" t="0"/>
          <a:stretch/>
        </p:blipFill>
        <p:spPr>
          <a:xfrm>
            <a:off x="8836517" y="1223392"/>
            <a:ext cx="3226503" cy="2402309"/>
          </a:xfrm>
          <a:prstGeom prst="rect">
            <a:avLst/>
          </a:prstGeom>
          <a:noFill/>
          <a:ln>
            <a:noFill/>
          </a:ln>
        </p:spPr>
      </p:pic>
      <p:sp>
        <p:nvSpPr>
          <p:cNvPr id="138" name="Google Shape;138;p7"/>
          <p:cNvSpPr txBox="1"/>
          <p:nvPr>
            <p:ph idx="11" type="ftr"/>
          </p:nvPr>
        </p:nvSpPr>
        <p:spPr>
          <a:xfrm>
            <a:off x="4974265" y="6492874"/>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6" name="Shape 876"/>
        <p:cNvGrpSpPr/>
        <p:nvPr/>
      </p:nvGrpSpPr>
      <p:grpSpPr>
        <a:xfrm>
          <a:off x="0" y="0"/>
          <a:ext cx="0" cy="0"/>
          <a:chOff x="0" y="0"/>
          <a:chExt cx="0" cy="0"/>
        </a:xfrm>
      </p:grpSpPr>
      <p:sp>
        <p:nvSpPr>
          <p:cNvPr id="877" name="Google Shape;877;p70"/>
          <p:cNvSpPr txBox="1"/>
          <p:nvPr>
            <p:ph type="title"/>
          </p:nvPr>
        </p:nvSpPr>
        <p:spPr>
          <a:xfrm>
            <a:off x="3278777" y="217487"/>
            <a:ext cx="605028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Properties of A*</a:t>
            </a:r>
            <a:endParaRPr/>
          </a:p>
        </p:txBody>
      </p:sp>
      <p:sp>
        <p:nvSpPr>
          <p:cNvPr id="878" name="Google Shape;878;p70"/>
          <p:cNvSpPr txBox="1"/>
          <p:nvPr>
            <p:ph idx="1" type="body"/>
          </p:nvPr>
        </p:nvSpPr>
        <p:spPr>
          <a:xfrm>
            <a:off x="3278777" y="1828800"/>
            <a:ext cx="8913223" cy="4114800"/>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rgbClr val="CC0099"/>
              </a:buClr>
              <a:buSzPts val="2400"/>
              <a:buChar char="•"/>
            </a:pPr>
            <a:r>
              <a:rPr lang="en-US" sz="2400" u="sng">
                <a:solidFill>
                  <a:srgbClr val="CC0099"/>
                </a:solidFill>
                <a:latin typeface="Times New Roman"/>
                <a:ea typeface="Times New Roman"/>
                <a:cs typeface="Times New Roman"/>
                <a:sym typeface="Times New Roman"/>
              </a:rPr>
              <a:t>Complete?</a:t>
            </a:r>
            <a:r>
              <a:rPr lang="en-US" sz="2400">
                <a:latin typeface="Times New Roman"/>
                <a:ea typeface="Times New Roman"/>
                <a:cs typeface="Times New Roman"/>
                <a:sym typeface="Times New Roman"/>
              </a:rPr>
              <a:t> Yes (unless there are infinitely many nodes with f </a:t>
            </a:r>
            <a:r>
              <a:rPr i="1" lang="en-US" sz="2400">
                <a:latin typeface="Times New Roman"/>
                <a:ea typeface="Times New Roman"/>
                <a:cs typeface="Times New Roman"/>
                <a:sym typeface="Times New Roman"/>
              </a:rPr>
              <a:t>≤ f(G) , </a:t>
            </a:r>
            <a:r>
              <a:rPr lang="en-US" sz="2400">
                <a:latin typeface="Times New Roman"/>
                <a:ea typeface="Times New Roman"/>
                <a:cs typeface="Times New Roman"/>
                <a:sym typeface="Times New Roman"/>
              </a:rPr>
              <a:t>i.e. path-cost &gt; ε)</a:t>
            </a:r>
            <a:endParaRPr/>
          </a:p>
          <a:p>
            <a:pPr indent="-228600" lvl="0" marL="228600" rtl="0" algn="l">
              <a:lnSpc>
                <a:spcPct val="90000"/>
              </a:lnSpc>
              <a:spcBef>
                <a:spcPts val="1000"/>
              </a:spcBef>
              <a:spcAft>
                <a:spcPts val="0"/>
              </a:spcAft>
              <a:buClr>
                <a:srgbClr val="CC0099"/>
              </a:buClr>
              <a:buSzPts val="2400"/>
              <a:buChar char="•"/>
            </a:pPr>
            <a:r>
              <a:rPr lang="en-US" sz="2400" u="sng">
                <a:solidFill>
                  <a:srgbClr val="CC0099"/>
                </a:solidFill>
                <a:latin typeface="Times New Roman"/>
                <a:ea typeface="Times New Roman"/>
                <a:cs typeface="Times New Roman"/>
                <a:sym typeface="Times New Roman"/>
              </a:rPr>
              <a:t>Time/Space? </a:t>
            </a:r>
            <a:r>
              <a:rPr lang="en-US" sz="2400">
                <a:latin typeface="Times New Roman"/>
                <a:ea typeface="Times New Roman"/>
                <a:cs typeface="Times New Roman"/>
                <a:sym typeface="Times New Roman"/>
              </a:rPr>
              <a:t>Exponential</a:t>
            </a:r>
            <a:endParaRPr/>
          </a:p>
          <a:p>
            <a:pPr indent="-228600" lvl="0" marL="228600" rtl="0" algn="l">
              <a:lnSpc>
                <a:spcPct val="90000"/>
              </a:lnSpc>
              <a:spcBef>
                <a:spcPts val="1000"/>
              </a:spcBef>
              <a:spcAft>
                <a:spcPts val="0"/>
              </a:spcAft>
              <a:buClr>
                <a:schemeClr val="dk1"/>
              </a:buClr>
              <a:buSzPts val="2400"/>
              <a:buFont typeface="Noto Sans Symbols"/>
              <a:buNone/>
            </a:pPr>
            <a:r>
              <a:rPr lang="en-US" sz="2400">
                <a:latin typeface="Times New Roman"/>
                <a:ea typeface="Times New Roman"/>
                <a:cs typeface="Times New Roman"/>
                <a:sym typeface="Times New Roman"/>
              </a:rPr>
              <a:t>           except if:  </a:t>
            </a:r>
            <a:endParaRPr sz="2400" u="sng">
              <a:solidFill>
                <a:srgbClr val="CC0099"/>
              </a:solidFill>
              <a:latin typeface="Times New Roman"/>
              <a:ea typeface="Times New Roman"/>
              <a:cs typeface="Times New Roman"/>
              <a:sym typeface="Times New Roman"/>
            </a:endParaRPr>
          </a:p>
          <a:p>
            <a:pPr indent="-76200" lvl="0" marL="228600" rtl="0" algn="l">
              <a:lnSpc>
                <a:spcPct val="90000"/>
              </a:lnSpc>
              <a:spcBef>
                <a:spcPts val="1000"/>
              </a:spcBef>
              <a:spcAft>
                <a:spcPts val="0"/>
              </a:spcAft>
              <a:buClr>
                <a:schemeClr val="dk1"/>
              </a:buClr>
              <a:buSzPts val="2400"/>
              <a:buNone/>
            </a:pPr>
            <a:r>
              <a:t/>
            </a:r>
            <a:endParaRPr sz="2400" u="sng">
              <a:solidFill>
                <a:srgbClr val="CC0099"/>
              </a:solidFill>
              <a:latin typeface="Times New Roman"/>
              <a:ea typeface="Times New Roman"/>
              <a:cs typeface="Times New Roman"/>
              <a:sym typeface="Times New Roman"/>
            </a:endParaRPr>
          </a:p>
          <a:p>
            <a:pPr indent="-76200" lvl="0" marL="228600" rtl="0" algn="l">
              <a:lnSpc>
                <a:spcPct val="90000"/>
              </a:lnSpc>
              <a:spcBef>
                <a:spcPts val="1000"/>
              </a:spcBef>
              <a:spcAft>
                <a:spcPts val="0"/>
              </a:spcAft>
              <a:buClr>
                <a:schemeClr val="dk1"/>
              </a:buClr>
              <a:buSzPts val="2400"/>
              <a:buNone/>
            </a:pPr>
            <a:r>
              <a:t/>
            </a:r>
            <a:endParaRPr sz="2400" u="sng">
              <a:solidFill>
                <a:srgbClr val="CC0099"/>
              </a:solidFill>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rgbClr val="CC0099"/>
              </a:buClr>
              <a:buSzPts val="2400"/>
              <a:buChar char="•"/>
            </a:pPr>
            <a:r>
              <a:rPr lang="en-US" sz="2400" u="sng">
                <a:solidFill>
                  <a:srgbClr val="CC0099"/>
                </a:solidFill>
                <a:latin typeface="Times New Roman"/>
                <a:ea typeface="Times New Roman"/>
                <a:cs typeface="Times New Roman"/>
                <a:sym typeface="Times New Roman"/>
              </a:rPr>
              <a:t>Optimal?</a:t>
            </a:r>
            <a:r>
              <a:rPr lang="en-US" sz="2400">
                <a:latin typeface="Times New Roman"/>
                <a:ea typeface="Times New Roman"/>
                <a:cs typeface="Times New Roman"/>
                <a:sym typeface="Times New Roman"/>
              </a:rPr>
              <a:t> Yes</a:t>
            </a:r>
            <a:endParaRPr/>
          </a:p>
          <a:p>
            <a:pPr indent="-228600" lvl="0" marL="228600" rtl="0" algn="l">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rgbClr val="CC0099"/>
              </a:buClr>
              <a:buSzPts val="2400"/>
              <a:buChar char="•"/>
            </a:pPr>
            <a:r>
              <a:rPr i="1" lang="en-US" sz="2400" u="sng">
                <a:solidFill>
                  <a:srgbClr val="CC0099"/>
                </a:solidFill>
                <a:latin typeface="Times New Roman"/>
                <a:ea typeface="Times New Roman"/>
                <a:cs typeface="Times New Roman"/>
                <a:sym typeface="Times New Roman"/>
              </a:rPr>
              <a:t>Optimally Efficient</a:t>
            </a:r>
            <a:r>
              <a:rPr lang="en-US" sz="2400">
                <a:latin typeface="Times New Roman"/>
                <a:ea typeface="Times New Roman"/>
                <a:cs typeface="Times New Roman"/>
                <a:sym typeface="Times New Roman"/>
              </a:rPr>
              <a:t>: Yes (no algorithm with the</a:t>
            </a:r>
            <a:endParaRPr/>
          </a:p>
          <a:p>
            <a:pPr indent="-228600" lvl="0" marL="228600" rtl="0" algn="l">
              <a:lnSpc>
                <a:spcPct val="90000"/>
              </a:lnSpc>
              <a:spcBef>
                <a:spcPts val="1000"/>
              </a:spcBef>
              <a:spcAft>
                <a:spcPts val="0"/>
              </a:spcAft>
              <a:buClr>
                <a:schemeClr val="dk1"/>
              </a:buClr>
              <a:buSzPts val="2400"/>
              <a:buFont typeface="Noto Sans Symbols"/>
              <a:buNone/>
            </a:pPr>
            <a:r>
              <a:rPr lang="en-US" sz="2400">
                <a:latin typeface="Times New Roman"/>
                <a:ea typeface="Times New Roman"/>
                <a:cs typeface="Times New Roman"/>
                <a:sym typeface="Times New Roman"/>
              </a:rPr>
              <a:t>   same heuristic is guaranteed to expand fewer nodes)</a:t>
            </a:r>
            <a:endParaRPr/>
          </a:p>
        </p:txBody>
      </p:sp>
      <p:graphicFrame>
        <p:nvGraphicFramePr>
          <p:cNvPr id="879" name="Google Shape;879;p70"/>
          <p:cNvGraphicFramePr/>
          <p:nvPr/>
        </p:nvGraphicFramePr>
        <p:xfrm>
          <a:off x="7399867" y="2767331"/>
          <a:ext cx="753533" cy="577534"/>
        </p:xfrm>
        <a:graphic>
          <a:graphicData uri="http://schemas.openxmlformats.org/presentationml/2006/ole">
            <mc:AlternateContent>
              <mc:Choice Requires="v">
                <p:oleObj r:id="rId4" imgH="577534" imgW="753533" progId="" spid="_x0000_s1">
                  <p:embed/>
                </p:oleObj>
              </mc:Choice>
              <mc:Fallback>
                <p:oleObj r:id="rId5" imgH="577534" imgW="753533" progId="">
                  <p:embed/>
                  <p:pic>
                    <p:nvPicPr>
                      <p:cNvPr id="879" name="Google Shape;879;p70"/>
                      <p:cNvPicPr preferRelativeResize="0"/>
                      <p:nvPr/>
                    </p:nvPicPr>
                    <p:blipFill rotWithShape="1">
                      <a:blip r:embed="rId6">
                        <a:alphaModFix/>
                      </a:blip>
                      <a:srcRect b="0" l="0" r="0" t="0"/>
                      <a:stretch/>
                    </p:blipFill>
                    <p:spPr>
                      <a:xfrm>
                        <a:off x="7399867" y="2767331"/>
                        <a:ext cx="753533" cy="577534"/>
                      </a:xfrm>
                      <a:prstGeom prst="rect">
                        <a:avLst/>
                      </a:prstGeom>
                      <a:noFill/>
                      <a:ln>
                        <a:noFill/>
                      </a:ln>
                    </p:spPr>
                  </p:pic>
                </p:oleObj>
              </mc:Fallback>
            </mc:AlternateContent>
          </a:graphicData>
        </a:graphic>
      </p:graphicFrame>
      <p:graphicFrame>
        <p:nvGraphicFramePr>
          <p:cNvPr id="880" name="Google Shape;880;p70"/>
          <p:cNvGraphicFramePr/>
          <p:nvPr/>
        </p:nvGraphicFramePr>
        <p:xfrm>
          <a:off x="6308221" y="3551240"/>
          <a:ext cx="5080000" cy="476250"/>
        </p:xfrm>
        <a:graphic>
          <a:graphicData uri="http://schemas.openxmlformats.org/presentationml/2006/ole">
            <mc:AlternateContent>
              <mc:Choice Requires="v">
                <p:oleObj r:id="rId7" imgH="476250" imgW="5080000" progId="" spid="_x0000_s2">
                  <p:embed/>
                </p:oleObj>
              </mc:Choice>
              <mc:Fallback>
                <p:oleObj r:id="rId8" imgH="476250" imgW="5080000" progId="">
                  <p:embed/>
                  <p:pic>
                    <p:nvPicPr>
                      <p:cNvPr id="880" name="Google Shape;880;p70"/>
                      <p:cNvPicPr preferRelativeResize="0"/>
                      <p:nvPr/>
                    </p:nvPicPr>
                    <p:blipFill rotWithShape="1">
                      <a:blip r:embed="rId9">
                        <a:alphaModFix/>
                      </a:blip>
                      <a:srcRect b="0" l="0" r="0" t="0"/>
                      <a:stretch/>
                    </p:blipFill>
                    <p:spPr>
                      <a:xfrm>
                        <a:off x="6308221" y="3551240"/>
                        <a:ext cx="5080000" cy="476250"/>
                      </a:xfrm>
                      <a:prstGeom prst="rect">
                        <a:avLst/>
                      </a:prstGeom>
                      <a:noFill/>
                      <a:ln>
                        <a:noFill/>
                      </a:ln>
                    </p:spPr>
                  </p:pic>
                </p:oleObj>
              </mc:Fallback>
            </mc:AlternateContent>
          </a:graphicData>
        </a:graphic>
      </p:graphicFrame>
      <p:sp>
        <p:nvSpPr>
          <p:cNvPr id="881" name="Google Shape;881;p70"/>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5.1 Introduction</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5.2 Hill Climbing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5.3 Best-first Search (Greedy Search)</a:t>
            </a:r>
            <a:endParaRPr/>
          </a:p>
          <a:p>
            <a:pPr indent="0" lvl="0" marL="0" marR="0" rtl="0" algn="l">
              <a:spcBef>
                <a:spcPts val="0"/>
              </a:spcBef>
              <a:spcAft>
                <a:spcPts val="0"/>
              </a:spcAft>
              <a:buNone/>
            </a:pPr>
            <a:r>
              <a:rPr b="1" lang="en-US" sz="2200">
                <a:solidFill>
                  <a:schemeClr val="accent1"/>
                </a:solidFill>
                <a:latin typeface="Times New Roman"/>
                <a:ea typeface="Times New Roman"/>
                <a:cs typeface="Times New Roman"/>
                <a:sym typeface="Times New Roman"/>
              </a:rPr>
              <a:t>5.4 A* Search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5.5 O* Search: (AND–OR) Graph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5.6 Memory Bounded Heuristic Search</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5.6.1 Iterative Deepening A*</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5.6.2 Recursive BFS</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5.6.3 Simplified Memory Bounded A* (SMA*)</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5.7  Simulated Annealing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5.8  Local Beam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5.9 Branch and Bound Search</a:t>
            </a:r>
            <a:endParaRPr/>
          </a:p>
          <a:p>
            <a:pPr indent="0" lvl="0" marL="0" marR="0" rtl="0" algn="l">
              <a:spcBef>
                <a:spcPts val="0"/>
              </a:spcBef>
              <a:spcAft>
                <a:spcPts val="0"/>
              </a:spcAft>
              <a:buNone/>
            </a:pPr>
            <a:r>
              <a:t/>
            </a:r>
            <a:endParaRPr sz="2200">
              <a:solidFill>
                <a:schemeClr val="lt1"/>
              </a:solidFill>
              <a:latin typeface="Times New Roman"/>
              <a:ea typeface="Times New Roman"/>
              <a:cs typeface="Times New Roman"/>
              <a:sym typeface="Times New Roman"/>
            </a:endParaRPr>
          </a:p>
        </p:txBody>
      </p:sp>
      <p:sp>
        <p:nvSpPr>
          <p:cNvPr id="882" name="Google Shape;882;p7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6" name="Shape 886"/>
        <p:cNvGrpSpPr/>
        <p:nvPr/>
      </p:nvGrpSpPr>
      <p:grpSpPr>
        <a:xfrm>
          <a:off x="0" y="0"/>
          <a:ext cx="0" cy="0"/>
          <a:chOff x="0" y="0"/>
          <a:chExt cx="0" cy="0"/>
        </a:xfrm>
      </p:grpSpPr>
      <p:sp>
        <p:nvSpPr>
          <p:cNvPr id="887" name="Google Shape;887;p71"/>
          <p:cNvSpPr txBox="1"/>
          <p:nvPr>
            <p:ph type="title"/>
          </p:nvPr>
        </p:nvSpPr>
        <p:spPr>
          <a:xfrm>
            <a:off x="3383280" y="442892"/>
            <a:ext cx="6350726" cy="27495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Times New Roman"/>
              <a:buNone/>
            </a:pPr>
            <a:r>
              <a:rPr lang="en-US" sz="3000">
                <a:latin typeface="Times New Roman"/>
                <a:ea typeface="Times New Roman"/>
                <a:cs typeface="Times New Roman"/>
                <a:sym typeface="Times New Roman"/>
              </a:rPr>
              <a:t>And-Or Graph</a:t>
            </a:r>
            <a:endParaRPr sz="3000">
              <a:latin typeface="Times New Roman"/>
              <a:ea typeface="Times New Roman"/>
              <a:cs typeface="Times New Roman"/>
              <a:sym typeface="Times New Roman"/>
            </a:endParaRPr>
          </a:p>
        </p:txBody>
      </p:sp>
      <p:sp>
        <p:nvSpPr>
          <p:cNvPr id="888" name="Google Shape;888;p71"/>
          <p:cNvSpPr txBox="1"/>
          <p:nvPr>
            <p:ph idx="1" type="body"/>
          </p:nvPr>
        </p:nvSpPr>
        <p:spPr>
          <a:xfrm>
            <a:off x="3383280" y="992777"/>
            <a:ext cx="8621486" cy="3670663"/>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90000"/>
              </a:lnSpc>
              <a:spcBef>
                <a:spcPts val="0"/>
              </a:spcBef>
              <a:spcAft>
                <a:spcPts val="0"/>
              </a:spcAft>
              <a:buClr>
                <a:schemeClr val="dk1"/>
              </a:buClr>
              <a:buSzPct val="100000"/>
              <a:buNone/>
            </a:pPr>
            <a:r>
              <a:t/>
            </a:r>
            <a:endParaRPr>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ct val="100000"/>
              <a:buChar char="•"/>
            </a:pPr>
            <a:r>
              <a:rPr lang="en-US" sz="3100">
                <a:latin typeface="Times New Roman"/>
                <a:ea typeface="Times New Roman"/>
                <a:cs typeface="Times New Roman"/>
                <a:sym typeface="Times New Roman"/>
              </a:rPr>
              <a:t>When a problem can be divided into a set of sub problems, where each sub problem can be solved separately and a combination of these will be a solution, AND-OR graphs or AND - OR trees are used for representing the solution. The decomposition of the problem or problem reduction generates AND arcs. One AND are may point to any number of successor nodes. All these must be solved so that the arc will rise to many arcs, indicating several possible solutions. Hence the graph is known as AND - OR instead of AND. Figure shows an AND - OR graph.</a:t>
            </a:r>
            <a:endParaRPr/>
          </a:p>
          <a:p>
            <a:pPr indent="-77470" lvl="0" marL="228600" rtl="0" algn="l">
              <a:lnSpc>
                <a:spcPct val="90000"/>
              </a:lnSpc>
              <a:spcBef>
                <a:spcPts val="1000"/>
              </a:spcBef>
              <a:spcAft>
                <a:spcPts val="0"/>
              </a:spcAft>
              <a:buClr>
                <a:schemeClr val="dk1"/>
              </a:buClr>
              <a:buSzPct val="100000"/>
              <a:buNone/>
            </a:pPr>
            <a:r>
              <a:t/>
            </a:r>
            <a:endParaRPr/>
          </a:p>
        </p:txBody>
      </p:sp>
      <p:sp>
        <p:nvSpPr>
          <p:cNvPr id="889" name="Google Shape;889;p71"/>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5.1 Introduction</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5.2 Hill Climbing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5.3 Best-first Search (Greedy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5.4 A* Search </a:t>
            </a:r>
            <a:endParaRPr/>
          </a:p>
          <a:p>
            <a:pPr indent="0" lvl="0" marL="0" marR="0" rtl="0" algn="l">
              <a:spcBef>
                <a:spcPts val="0"/>
              </a:spcBef>
              <a:spcAft>
                <a:spcPts val="0"/>
              </a:spcAft>
              <a:buNone/>
            </a:pPr>
            <a:r>
              <a:rPr b="1" lang="en-US" sz="2200">
                <a:solidFill>
                  <a:schemeClr val="accent1"/>
                </a:solidFill>
                <a:latin typeface="Times New Roman"/>
                <a:ea typeface="Times New Roman"/>
                <a:cs typeface="Times New Roman"/>
                <a:sym typeface="Times New Roman"/>
              </a:rPr>
              <a:t>5.5 AO* Search: (AND–OR) Graph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5.6 Memory Bounded Heuristic Search</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5.6.1 Iterative Deepening A*</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5.6.2 Recursive BFS</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5.6.3 Simplified Memory Bounded A* (SMA*)</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5.7  Simulated Annealing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5.8  Local Beam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5.9 Branch and Bound Search</a:t>
            </a:r>
            <a:endParaRPr/>
          </a:p>
          <a:p>
            <a:pPr indent="0" lvl="0" marL="0" marR="0" rtl="0" algn="l">
              <a:spcBef>
                <a:spcPts val="0"/>
              </a:spcBef>
              <a:spcAft>
                <a:spcPts val="0"/>
              </a:spcAft>
              <a:buNone/>
            </a:pPr>
            <a:r>
              <a:t/>
            </a:r>
            <a:endParaRPr sz="2200">
              <a:solidFill>
                <a:schemeClr val="lt1"/>
              </a:solidFill>
              <a:latin typeface="Times New Roman"/>
              <a:ea typeface="Times New Roman"/>
              <a:cs typeface="Times New Roman"/>
              <a:sym typeface="Times New Roman"/>
            </a:endParaRPr>
          </a:p>
        </p:txBody>
      </p:sp>
      <p:pic>
        <p:nvPicPr>
          <p:cNvPr id="890" name="Google Shape;890;p71"/>
          <p:cNvPicPr preferRelativeResize="0"/>
          <p:nvPr/>
        </p:nvPicPr>
        <p:blipFill rotWithShape="1">
          <a:blip r:embed="rId3">
            <a:alphaModFix/>
          </a:blip>
          <a:srcRect b="0" l="0" r="0" t="0"/>
          <a:stretch/>
        </p:blipFill>
        <p:spPr>
          <a:xfrm>
            <a:off x="5012735" y="4219233"/>
            <a:ext cx="5362575" cy="1905120"/>
          </a:xfrm>
          <a:prstGeom prst="rect">
            <a:avLst/>
          </a:prstGeom>
          <a:noFill/>
          <a:ln>
            <a:noFill/>
          </a:ln>
        </p:spPr>
      </p:pic>
      <p:sp>
        <p:nvSpPr>
          <p:cNvPr id="891" name="Google Shape;891;p7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5" name="Shape 895"/>
        <p:cNvGrpSpPr/>
        <p:nvPr/>
      </p:nvGrpSpPr>
      <p:grpSpPr>
        <a:xfrm>
          <a:off x="0" y="0"/>
          <a:ext cx="0" cy="0"/>
          <a:chOff x="0" y="0"/>
          <a:chExt cx="0" cy="0"/>
        </a:xfrm>
      </p:grpSpPr>
      <p:sp>
        <p:nvSpPr>
          <p:cNvPr id="896" name="Google Shape;896;p72"/>
          <p:cNvSpPr txBox="1"/>
          <p:nvPr>
            <p:ph type="title"/>
          </p:nvPr>
        </p:nvSpPr>
        <p:spPr>
          <a:xfrm>
            <a:off x="3474720" y="198115"/>
            <a:ext cx="4953000" cy="431709"/>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Times New Roman"/>
              <a:buNone/>
            </a:pPr>
            <a:r>
              <a:rPr i="1" lang="en-US">
                <a:latin typeface="Times New Roman"/>
                <a:ea typeface="Times New Roman"/>
                <a:cs typeface="Times New Roman"/>
                <a:sym typeface="Times New Roman"/>
              </a:rPr>
              <a:t>AO* Algorithm</a:t>
            </a:r>
            <a:endParaRPr>
              <a:latin typeface="Times New Roman"/>
              <a:ea typeface="Times New Roman"/>
              <a:cs typeface="Times New Roman"/>
              <a:sym typeface="Times New Roman"/>
            </a:endParaRPr>
          </a:p>
        </p:txBody>
      </p:sp>
      <p:sp>
        <p:nvSpPr>
          <p:cNvPr id="897" name="Google Shape;897;p72"/>
          <p:cNvSpPr/>
          <p:nvPr/>
        </p:nvSpPr>
        <p:spPr>
          <a:xfrm>
            <a:off x="3474720" y="629824"/>
            <a:ext cx="8717280" cy="618630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1. Let G consists only to the node representing the initial state call this node INTT. Compute </a:t>
            </a:r>
            <a:r>
              <a:rPr b="1" i="1" lang="en-US" sz="1800">
                <a:solidFill>
                  <a:schemeClr val="dk1"/>
                </a:solidFill>
                <a:latin typeface="Times New Roman"/>
                <a:ea typeface="Times New Roman"/>
                <a:cs typeface="Times New Roman"/>
                <a:sym typeface="Times New Roman"/>
              </a:rPr>
              <a:t>h’ (INIT).</a:t>
            </a:r>
            <a:endParaRPr/>
          </a:p>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2. Until INIT is labelled SOLVED or hi (INIT) becomes greater than FUTILITY, repeat the following </a:t>
            </a:r>
            <a:r>
              <a:rPr lang="en-US" sz="1800">
                <a:solidFill>
                  <a:schemeClr val="dk1"/>
                </a:solidFill>
                <a:latin typeface="Times New Roman"/>
                <a:ea typeface="Times New Roman"/>
                <a:cs typeface="Times New Roman"/>
                <a:sym typeface="Times New Roman"/>
              </a:rPr>
              <a:t>procedure.</a:t>
            </a:r>
            <a:endParaRPr/>
          </a:p>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(a) Trace the marked arcs from INIT and select an unbounded node NODE.</a:t>
            </a:r>
            <a:endParaRPr/>
          </a:p>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(b) Generate the successors of NODE. if there are no successors then assign FUTILITY as </a:t>
            </a:r>
            <a:r>
              <a:rPr b="1" i="1" lang="en-US" sz="1800">
                <a:solidFill>
                  <a:schemeClr val="dk1"/>
                </a:solidFill>
                <a:latin typeface="Times New Roman"/>
                <a:ea typeface="Times New Roman"/>
                <a:cs typeface="Times New Roman"/>
                <a:sym typeface="Times New Roman"/>
              </a:rPr>
              <a:t>h’</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(NODE). This means that NODE is not solvable. If there are successors then for each one called SUCCESSOR, that is not also an ancestor of NODE do the following:</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Add SUCCESSOR to graph G.</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If successor is not a terminal node, mark it solved and assign zero to its h’ value.</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If successor is not a terminal node, compute it h’ value.</a:t>
            </a:r>
            <a:endParaRPr/>
          </a:p>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(c) Propagate the newly discovered information up the graph by doing the following:</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Let S be a set of nodes that have been marked SOLVED. Initialise S to NODE. Until S is empty repeat the following procedure;</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Select a node from S call if CURRENT and remove it from S.</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Compute </a:t>
            </a:r>
            <a:r>
              <a:rPr i="1" lang="en-US" sz="1800">
                <a:solidFill>
                  <a:schemeClr val="dk1"/>
                </a:solidFill>
                <a:latin typeface="Times New Roman"/>
                <a:ea typeface="Times New Roman"/>
                <a:cs typeface="Times New Roman"/>
                <a:sym typeface="Times New Roman"/>
              </a:rPr>
              <a:t>h’ of each of the arcs emerging from CURRENT. Assign minimum h’ t CURRENT.</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Mark the minimum cost path as the best out of CURRENT.</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-Mark CURRENT SOLVED if all of the nodes connected to it through the new marked are</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have been labelled SOLVED.</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If CURRENT has been marked SOLVED or its </a:t>
            </a:r>
            <a:r>
              <a:rPr i="1" lang="en-US" sz="1800">
                <a:solidFill>
                  <a:schemeClr val="dk1"/>
                </a:solidFill>
                <a:latin typeface="Times New Roman"/>
                <a:ea typeface="Times New Roman"/>
                <a:cs typeface="Times New Roman"/>
                <a:sym typeface="Times New Roman"/>
              </a:rPr>
              <a:t>h’ has just </a:t>
            </a:r>
            <a:r>
              <a:rPr lang="en-US" sz="1800">
                <a:solidFill>
                  <a:schemeClr val="dk1"/>
                </a:solidFill>
                <a:latin typeface="Times New Roman"/>
                <a:ea typeface="Times New Roman"/>
                <a:cs typeface="Times New Roman"/>
                <a:sym typeface="Times New Roman"/>
              </a:rPr>
              <a:t>changed, its new status must be propagating backwards up the graph. Hence, all the ancestors of CURRENT are added to S.</a:t>
            </a:r>
            <a:endParaRPr/>
          </a:p>
        </p:txBody>
      </p:sp>
      <p:sp>
        <p:nvSpPr>
          <p:cNvPr id="898" name="Google Shape;898;p72"/>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5.1 Introduction</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5.2 Hill Climbing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5.3 Best-first Search (Greedy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5.4 A* Search </a:t>
            </a:r>
            <a:endParaRPr/>
          </a:p>
          <a:p>
            <a:pPr indent="0" lvl="0" marL="0" marR="0" rtl="0" algn="l">
              <a:spcBef>
                <a:spcPts val="0"/>
              </a:spcBef>
              <a:spcAft>
                <a:spcPts val="0"/>
              </a:spcAft>
              <a:buNone/>
            </a:pPr>
            <a:r>
              <a:rPr b="1" lang="en-US" sz="2200">
                <a:solidFill>
                  <a:schemeClr val="accent1"/>
                </a:solidFill>
                <a:latin typeface="Times New Roman"/>
                <a:ea typeface="Times New Roman"/>
                <a:cs typeface="Times New Roman"/>
                <a:sym typeface="Times New Roman"/>
              </a:rPr>
              <a:t>5.5 AO* Search: (AND–OR) Graph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5.6 Memory Bounded Heuristic Search</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5.6.1 Iterative Deepening A*</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5.6.2 Recursive BFS</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5.6.3 Simplified Memory Bounded A* (SMA*)</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5.7  Simulated Annealing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5.8  Local Beam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5.9 Branch and Bound Search</a:t>
            </a:r>
            <a:endParaRPr/>
          </a:p>
          <a:p>
            <a:pPr indent="0" lvl="0" marL="0" marR="0" rtl="0" algn="l">
              <a:spcBef>
                <a:spcPts val="0"/>
              </a:spcBef>
              <a:spcAft>
                <a:spcPts val="0"/>
              </a:spcAft>
              <a:buNone/>
            </a:pPr>
            <a:r>
              <a:t/>
            </a:r>
            <a:endParaRPr sz="2200">
              <a:solidFill>
                <a:schemeClr val="lt1"/>
              </a:solidFill>
              <a:latin typeface="Times New Roman"/>
              <a:ea typeface="Times New Roman"/>
              <a:cs typeface="Times New Roman"/>
              <a:sym typeface="Times New Roman"/>
            </a:endParaRPr>
          </a:p>
        </p:txBody>
      </p:sp>
      <p:sp>
        <p:nvSpPr>
          <p:cNvPr id="899" name="Google Shape;899;p72"/>
          <p:cNvSpPr txBox="1"/>
          <p:nvPr>
            <p:ph idx="11" type="ftr"/>
          </p:nvPr>
        </p:nvSpPr>
        <p:spPr>
          <a:xfrm>
            <a:off x="5644116" y="6479941"/>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3" name="Shape 903"/>
        <p:cNvGrpSpPr/>
        <p:nvPr/>
      </p:nvGrpSpPr>
      <p:grpSpPr>
        <a:xfrm>
          <a:off x="0" y="0"/>
          <a:ext cx="0" cy="0"/>
          <a:chOff x="0" y="0"/>
          <a:chExt cx="0" cy="0"/>
        </a:xfrm>
      </p:grpSpPr>
      <p:sp>
        <p:nvSpPr>
          <p:cNvPr id="904" name="Google Shape;904;p73"/>
          <p:cNvSpPr txBox="1"/>
          <p:nvPr>
            <p:ph type="title"/>
          </p:nvPr>
        </p:nvSpPr>
        <p:spPr>
          <a:xfrm>
            <a:off x="3220500" y="420111"/>
            <a:ext cx="5434149" cy="45783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Times New Roman"/>
              <a:buNone/>
            </a:pPr>
            <a:r>
              <a:rPr i="1" lang="en-US">
                <a:latin typeface="Times New Roman"/>
                <a:ea typeface="Times New Roman"/>
                <a:cs typeface="Times New Roman"/>
                <a:sym typeface="Times New Roman"/>
              </a:rPr>
              <a:t>Example of AO*</a:t>
            </a:r>
            <a:endParaRPr>
              <a:latin typeface="Times New Roman"/>
              <a:ea typeface="Times New Roman"/>
              <a:cs typeface="Times New Roman"/>
              <a:sym typeface="Times New Roman"/>
            </a:endParaRPr>
          </a:p>
        </p:txBody>
      </p:sp>
      <p:pic>
        <p:nvPicPr>
          <p:cNvPr id="905" name="Google Shape;905;p73"/>
          <p:cNvPicPr preferRelativeResize="0"/>
          <p:nvPr/>
        </p:nvPicPr>
        <p:blipFill rotWithShape="1">
          <a:blip r:embed="rId3">
            <a:alphaModFix/>
          </a:blip>
          <a:srcRect b="0" l="0" r="0" t="0"/>
          <a:stretch/>
        </p:blipFill>
        <p:spPr>
          <a:xfrm>
            <a:off x="3479074" y="966152"/>
            <a:ext cx="4924696" cy="2138555"/>
          </a:xfrm>
          <a:prstGeom prst="rect">
            <a:avLst/>
          </a:prstGeom>
          <a:noFill/>
          <a:ln>
            <a:noFill/>
          </a:ln>
        </p:spPr>
      </p:pic>
      <p:pic>
        <p:nvPicPr>
          <p:cNvPr id="906" name="Google Shape;906;p73"/>
          <p:cNvPicPr preferRelativeResize="0"/>
          <p:nvPr/>
        </p:nvPicPr>
        <p:blipFill rotWithShape="1">
          <a:blip r:embed="rId4">
            <a:alphaModFix/>
          </a:blip>
          <a:srcRect b="0" l="0" r="0" t="0"/>
          <a:stretch/>
        </p:blipFill>
        <p:spPr>
          <a:xfrm>
            <a:off x="2769327" y="2872075"/>
            <a:ext cx="5943600" cy="3188484"/>
          </a:xfrm>
          <a:prstGeom prst="rect">
            <a:avLst/>
          </a:prstGeom>
          <a:noFill/>
          <a:ln>
            <a:noFill/>
          </a:ln>
        </p:spPr>
      </p:pic>
      <p:sp>
        <p:nvSpPr>
          <p:cNvPr id="907" name="Google Shape;907;p73"/>
          <p:cNvSpPr/>
          <p:nvPr/>
        </p:nvSpPr>
        <p:spPr>
          <a:xfrm>
            <a:off x="8712927" y="431075"/>
            <a:ext cx="3479073" cy="59093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Thus, we can see that to search an</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AND–OR graph, the following three things must be done.</a:t>
            </a:r>
            <a:endParaRPr/>
          </a:p>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1. Traverse the graph starting at the initial node and following the current best path, and accumulate the </a:t>
            </a:r>
            <a:r>
              <a:rPr lang="en-US" sz="1800">
                <a:solidFill>
                  <a:schemeClr val="dk1"/>
                </a:solidFill>
                <a:latin typeface="Times New Roman"/>
                <a:ea typeface="Times New Roman"/>
                <a:cs typeface="Times New Roman"/>
                <a:sym typeface="Times New Roman"/>
              </a:rPr>
              <a:t>set of nodes that are on the path and have not yet been expanded.</a:t>
            </a:r>
            <a:endParaRPr/>
          </a:p>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2. Pick one of these unexpanded nodes and expand it. Add its successors to the graph and computer </a:t>
            </a:r>
            <a:r>
              <a:rPr b="1" i="1" lang="en-US" sz="1800">
                <a:solidFill>
                  <a:schemeClr val="dk1"/>
                </a:solidFill>
                <a:latin typeface="Times New Roman"/>
                <a:ea typeface="Times New Roman"/>
                <a:cs typeface="Times New Roman"/>
                <a:sym typeface="Times New Roman"/>
              </a:rPr>
              <a:t>f ’ </a:t>
            </a:r>
            <a:r>
              <a:rPr lang="en-US" sz="1800">
                <a:solidFill>
                  <a:schemeClr val="dk1"/>
                </a:solidFill>
                <a:latin typeface="Times New Roman"/>
                <a:ea typeface="Times New Roman"/>
                <a:cs typeface="Times New Roman"/>
                <a:sym typeface="Times New Roman"/>
              </a:rPr>
              <a:t>(cost of the remaining distance) for each of them.</a:t>
            </a:r>
            <a:endParaRPr/>
          </a:p>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3. Change the </a:t>
            </a:r>
            <a:r>
              <a:rPr b="1" i="1" lang="en-US" sz="1800">
                <a:solidFill>
                  <a:schemeClr val="dk1"/>
                </a:solidFill>
                <a:latin typeface="Times New Roman"/>
                <a:ea typeface="Times New Roman"/>
                <a:cs typeface="Times New Roman"/>
                <a:sym typeface="Times New Roman"/>
              </a:rPr>
              <a:t>f ’ estimate of the newly expanded node to reflect the new information produced by</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its successors. Propagate this change backward through the graph. Decide which of the current best path.</a:t>
            </a:r>
            <a:endParaRPr/>
          </a:p>
        </p:txBody>
      </p:sp>
      <p:sp>
        <p:nvSpPr>
          <p:cNvPr id="908" name="Google Shape;908;p73"/>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5.1 Introduction</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5.2 Hill Climbing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5.3 Best-first Search (Greedy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5.4 A* Search </a:t>
            </a:r>
            <a:endParaRPr/>
          </a:p>
          <a:p>
            <a:pPr indent="0" lvl="0" marL="0" marR="0" rtl="0" algn="l">
              <a:spcBef>
                <a:spcPts val="0"/>
              </a:spcBef>
              <a:spcAft>
                <a:spcPts val="0"/>
              </a:spcAft>
              <a:buNone/>
            </a:pPr>
            <a:r>
              <a:rPr b="1" lang="en-US" sz="2200">
                <a:solidFill>
                  <a:schemeClr val="accent1"/>
                </a:solidFill>
                <a:latin typeface="Times New Roman"/>
                <a:ea typeface="Times New Roman"/>
                <a:cs typeface="Times New Roman"/>
                <a:sym typeface="Times New Roman"/>
              </a:rPr>
              <a:t>5.5 AO* Search: (AND–OR) Graph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5.6 Memory Bounded Heuristic Search</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5.6.1 Iterative Deepening A*</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5.6.2 Recursive BFS</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5.6.3 Simplified Memory Bounded A* (SMA*)</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5.7  Simulated Annealing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5.8  Local Beam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5.9 Branch and Bound Search</a:t>
            </a:r>
            <a:endParaRPr/>
          </a:p>
          <a:p>
            <a:pPr indent="0" lvl="0" marL="0" marR="0" rtl="0" algn="l">
              <a:spcBef>
                <a:spcPts val="0"/>
              </a:spcBef>
              <a:spcAft>
                <a:spcPts val="0"/>
              </a:spcAft>
              <a:buNone/>
            </a:pPr>
            <a:r>
              <a:t/>
            </a:r>
            <a:endParaRPr sz="2200">
              <a:solidFill>
                <a:schemeClr val="lt1"/>
              </a:solidFill>
              <a:latin typeface="Times New Roman"/>
              <a:ea typeface="Times New Roman"/>
              <a:cs typeface="Times New Roman"/>
              <a:sym typeface="Times New Roman"/>
            </a:endParaRPr>
          </a:p>
        </p:txBody>
      </p:sp>
      <p:sp>
        <p:nvSpPr>
          <p:cNvPr id="909" name="Google Shape;909;p7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3" name="Shape 913"/>
        <p:cNvGrpSpPr/>
        <p:nvPr/>
      </p:nvGrpSpPr>
      <p:grpSpPr>
        <a:xfrm>
          <a:off x="0" y="0"/>
          <a:ext cx="0" cy="0"/>
          <a:chOff x="0" y="0"/>
          <a:chExt cx="0" cy="0"/>
        </a:xfrm>
      </p:grpSpPr>
      <p:sp>
        <p:nvSpPr>
          <p:cNvPr id="914" name="Google Shape;914;p74"/>
          <p:cNvSpPr txBox="1"/>
          <p:nvPr>
            <p:ph type="title"/>
          </p:nvPr>
        </p:nvSpPr>
        <p:spPr>
          <a:xfrm>
            <a:off x="3396343" y="310116"/>
            <a:ext cx="7907382" cy="56272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Times New Roman"/>
              <a:buNone/>
            </a:pPr>
            <a:r>
              <a:rPr b="1" lang="en-US" sz="3200">
                <a:latin typeface="Times New Roman"/>
                <a:ea typeface="Times New Roman"/>
                <a:cs typeface="Times New Roman"/>
                <a:sym typeface="Times New Roman"/>
              </a:rPr>
              <a:t>Difference between A* and AO* Algorithm</a:t>
            </a:r>
            <a:endParaRPr sz="3200"/>
          </a:p>
        </p:txBody>
      </p:sp>
      <p:sp>
        <p:nvSpPr>
          <p:cNvPr id="915" name="Google Shape;915;p74"/>
          <p:cNvSpPr/>
          <p:nvPr/>
        </p:nvSpPr>
        <p:spPr>
          <a:xfrm>
            <a:off x="3396343" y="872838"/>
            <a:ext cx="8795657" cy="5483512"/>
          </a:xfrm>
          <a:prstGeom prst="rect">
            <a:avLst/>
          </a:prstGeom>
          <a:noFill/>
          <a:ln>
            <a:noFill/>
          </a:ln>
        </p:spPr>
        <p:txBody>
          <a:bodyPr anchorCtr="0" anchor="ctr" bIns="0" lIns="0" spcFirstLastPara="1" rIns="0" wrap="square" tIns="126950">
            <a:spAutoFit/>
          </a:bodyPr>
          <a:lstStyle/>
          <a:p>
            <a:pPr indent="0" lvl="0" marL="0" marR="0" rtl="0" algn="just">
              <a:lnSpc>
                <a:spcPct val="100000"/>
              </a:lnSpc>
              <a:spcBef>
                <a:spcPts val="0"/>
              </a:spcBef>
              <a:spcAft>
                <a:spcPts val="0"/>
              </a:spcAft>
              <a:buClr>
                <a:schemeClr val="dk1"/>
              </a:buClr>
              <a:buSzPts val="1200"/>
              <a:buFont typeface="Times New Roman"/>
              <a:buNone/>
            </a:pPr>
            <a:r>
              <a:rPr b="1" i="0" lang="en-US" sz="1200" u="none" cap="none" strike="noStrike">
                <a:solidFill>
                  <a:schemeClr val="dk1"/>
                </a:solidFill>
                <a:latin typeface="Times New Roman"/>
                <a:ea typeface="Times New Roman"/>
                <a:cs typeface="Times New Roman"/>
                <a:sym typeface="Times New Roman"/>
              </a:rPr>
              <a:t> </a:t>
            </a:r>
            <a:endParaRPr b="1" i="0" sz="2400" u="none" cap="none" strike="noStrike">
              <a:solidFill>
                <a:srgbClr val="4F81BD"/>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2400"/>
              <a:buFont typeface="Times New Roman"/>
              <a:buNone/>
            </a:pPr>
            <a:r>
              <a:rPr b="1" lang="en-US" sz="2400">
                <a:solidFill>
                  <a:schemeClr val="dk1"/>
                </a:solidFill>
                <a:latin typeface="Times New Roman"/>
                <a:ea typeface="Times New Roman"/>
                <a:cs typeface="Times New Roman"/>
                <a:sym typeface="Times New Roman"/>
              </a:rPr>
              <a:t>A</a:t>
            </a:r>
            <a:r>
              <a:rPr b="1" i="0" lang="en-US" sz="2400" u="none" cap="none" strike="noStrike">
                <a:solidFill>
                  <a:schemeClr val="dk1"/>
                </a:solidFill>
                <a:latin typeface="Times New Roman"/>
                <a:ea typeface="Times New Roman"/>
                <a:cs typeface="Times New Roman"/>
                <a:sym typeface="Times New Roman"/>
              </a:rPr>
              <a:t>* algorithm</a:t>
            </a:r>
            <a:endParaRPr b="1" i="0" sz="24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1. a* is a computer algorithm which is used in pathfinding and graph traversal. It is used in the process of plotting an efficiently directed path between a number of points called nodes.</a:t>
            </a:r>
            <a:endParaRPr b="0" i="0" sz="24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2. In a* algorithm you traverse the tree in depth and keep moving and adding up the total cost of reaching the cost from the current state to the goal state and add it to the cost of reaching the current state.</a:t>
            </a:r>
            <a:endParaRPr b="0" i="0" sz="24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2400"/>
              <a:buFont typeface="Times New Roman"/>
              <a:buNone/>
            </a:pPr>
            <a:r>
              <a:rPr b="1" lang="en-US" sz="2400">
                <a:solidFill>
                  <a:schemeClr val="dk1"/>
                </a:solidFill>
                <a:latin typeface="Times New Roman"/>
                <a:ea typeface="Times New Roman"/>
                <a:cs typeface="Times New Roman"/>
                <a:sym typeface="Times New Roman"/>
              </a:rPr>
              <a:t>AO</a:t>
            </a:r>
            <a:r>
              <a:rPr b="1" i="0" lang="en-US" sz="2400" u="none" cap="none" strike="noStrike">
                <a:solidFill>
                  <a:schemeClr val="dk1"/>
                </a:solidFill>
                <a:latin typeface="Times New Roman"/>
                <a:ea typeface="Times New Roman"/>
                <a:cs typeface="Times New Roman"/>
                <a:sym typeface="Times New Roman"/>
              </a:rPr>
              <a:t>* algorithm</a:t>
            </a:r>
            <a:endParaRPr b="1" i="0" sz="24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1. In ao* algorithm you follow a similar procedure but there are constraints traversing specific paths.</a:t>
            </a:r>
            <a:endParaRPr b="0" i="0" sz="24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2. When you traverse those paths, cost of all the paths which originate from the preceding node are added till that level, where you find the goal state regardless of the fact whether they take you to the goal state or not.</a:t>
            </a:r>
            <a:endParaRPr b="0" i="0" sz="2400" u="none" cap="none" strike="noStrike">
              <a:solidFill>
                <a:schemeClr val="dk1"/>
              </a:solidFill>
              <a:latin typeface="Times New Roman"/>
              <a:ea typeface="Times New Roman"/>
              <a:cs typeface="Times New Roman"/>
              <a:sym typeface="Times New Roman"/>
            </a:endParaRPr>
          </a:p>
        </p:txBody>
      </p:sp>
      <p:sp>
        <p:nvSpPr>
          <p:cNvPr id="916" name="Google Shape;916;p74"/>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5.1 Introduction</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5.2 Hill Climbing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5.3 Best-first Search (Greedy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5.4 A* Search </a:t>
            </a:r>
            <a:endParaRPr/>
          </a:p>
          <a:p>
            <a:pPr indent="0" lvl="0" marL="0" marR="0" rtl="0" algn="l">
              <a:spcBef>
                <a:spcPts val="0"/>
              </a:spcBef>
              <a:spcAft>
                <a:spcPts val="0"/>
              </a:spcAft>
              <a:buNone/>
            </a:pPr>
            <a:r>
              <a:rPr b="1" lang="en-US" sz="2200">
                <a:solidFill>
                  <a:schemeClr val="accent1"/>
                </a:solidFill>
                <a:latin typeface="Times New Roman"/>
                <a:ea typeface="Times New Roman"/>
                <a:cs typeface="Times New Roman"/>
                <a:sym typeface="Times New Roman"/>
              </a:rPr>
              <a:t>5.5 AO* Search: (AND–OR) Graph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5.6 Memory Bounded Heuristic Search</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5.6.1 Iterative Deepening A*</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5.6.2 Recursive BFS</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5.6.3 Simplified Memory Bounded A* (SMA*)</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5.7  Simulated Annealing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5.8  Local Beam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5.9 Branch and Bound Search</a:t>
            </a:r>
            <a:endParaRPr/>
          </a:p>
          <a:p>
            <a:pPr indent="0" lvl="0" marL="0" marR="0" rtl="0" algn="l">
              <a:spcBef>
                <a:spcPts val="0"/>
              </a:spcBef>
              <a:spcAft>
                <a:spcPts val="0"/>
              </a:spcAft>
              <a:buNone/>
            </a:pPr>
            <a:r>
              <a:t/>
            </a:r>
            <a:endParaRPr sz="2200">
              <a:solidFill>
                <a:schemeClr val="lt1"/>
              </a:solidFill>
              <a:latin typeface="Times New Roman"/>
              <a:ea typeface="Times New Roman"/>
              <a:cs typeface="Times New Roman"/>
              <a:sym typeface="Times New Roman"/>
            </a:endParaRPr>
          </a:p>
        </p:txBody>
      </p:sp>
      <p:sp>
        <p:nvSpPr>
          <p:cNvPr id="917" name="Google Shape;917;p7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1" name="Shape 921"/>
        <p:cNvGrpSpPr/>
        <p:nvPr/>
      </p:nvGrpSpPr>
      <p:grpSpPr>
        <a:xfrm>
          <a:off x="0" y="0"/>
          <a:ext cx="0" cy="0"/>
          <a:chOff x="0" y="0"/>
          <a:chExt cx="0" cy="0"/>
        </a:xfrm>
      </p:grpSpPr>
      <p:sp>
        <p:nvSpPr>
          <p:cNvPr id="922" name="Google Shape;922;p75"/>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5.1 Introduction</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5.2 Hill Climbing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5.3 Best-first Search (Greedy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5.4 A* Search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5.5 AO* Search: (AND–OR) Graph</a:t>
            </a:r>
            <a:endParaRPr/>
          </a:p>
          <a:p>
            <a:pPr indent="0" lvl="0" marL="0" marR="0" rtl="0" algn="l">
              <a:spcBef>
                <a:spcPts val="0"/>
              </a:spcBef>
              <a:spcAft>
                <a:spcPts val="0"/>
              </a:spcAft>
              <a:buNone/>
            </a:pPr>
            <a:r>
              <a:rPr b="1" lang="en-US" sz="2200">
                <a:solidFill>
                  <a:schemeClr val="accent1"/>
                </a:solidFill>
                <a:latin typeface="Times New Roman"/>
                <a:ea typeface="Times New Roman"/>
                <a:cs typeface="Times New Roman"/>
                <a:sym typeface="Times New Roman"/>
              </a:rPr>
              <a:t>5.6 Memory Bounded Heuristic Search</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a:t>
            </a:r>
            <a:r>
              <a:rPr b="1" lang="en-US" sz="2200">
                <a:solidFill>
                  <a:schemeClr val="accent1"/>
                </a:solidFill>
                <a:latin typeface="Times New Roman"/>
                <a:ea typeface="Times New Roman"/>
                <a:cs typeface="Times New Roman"/>
                <a:sym typeface="Times New Roman"/>
              </a:rPr>
              <a:t>5.6.1 Iterative Deepening A*</a:t>
            </a:r>
            <a:endParaRPr/>
          </a:p>
          <a:p>
            <a:pPr indent="0" lvl="0" marL="0" marR="0" rtl="0" algn="l">
              <a:spcBef>
                <a:spcPts val="0"/>
              </a:spcBef>
              <a:spcAft>
                <a:spcPts val="0"/>
              </a:spcAft>
              <a:buNone/>
            </a:pPr>
            <a:r>
              <a:rPr b="1" lang="en-US" sz="2200">
                <a:solidFill>
                  <a:schemeClr val="accent1"/>
                </a:solidFill>
                <a:latin typeface="Times New Roman"/>
                <a:ea typeface="Times New Roman"/>
                <a:cs typeface="Times New Roman"/>
                <a:sym typeface="Times New Roman"/>
              </a:rPr>
              <a:t> </a:t>
            </a:r>
            <a:r>
              <a:rPr lang="en-US" sz="2000">
                <a:solidFill>
                  <a:schemeClr val="lt1"/>
                </a:solidFill>
                <a:latin typeface="Times New Roman"/>
                <a:ea typeface="Times New Roman"/>
                <a:cs typeface="Times New Roman"/>
                <a:sym typeface="Times New Roman"/>
              </a:rPr>
              <a:t>5.6.2 Recursive BFS</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5.6.3 Simplified Memory Bounded A* (SMA*)</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5.7  Simulated Annealing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5.8  Local Beam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5.9 Branch and Bound Search</a:t>
            </a:r>
            <a:endParaRPr/>
          </a:p>
          <a:p>
            <a:pPr indent="0" lvl="0" marL="0" marR="0" rtl="0" algn="l">
              <a:spcBef>
                <a:spcPts val="0"/>
              </a:spcBef>
              <a:spcAft>
                <a:spcPts val="0"/>
              </a:spcAft>
              <a:buNone/>
            </a:pPr>
            <a:r>
              <a:t/>
            </a:r>
            <a:endParaRPr sz="2200">
              <a:solidFill>
                <a:schemeClr val="lt1"/>
              </a:solidFill>
              <a:latin typeface="Times New Roman"/>
              <a:ea typeface="Times New Roman"/>
              <a:cs typeface="Times New Roman"/>
              <a:sym typeface="Times New Roman"/>
            </a:endParaRPr>
          </a:p>
        </p:txBody>
      </p:sp>
      <p:pic>
        <p:nvPicPr>
          <p:cNvPr id="923" name="Google Shape;923;p75"/>
          <p:cNvPicPr preferRelativeResize="0"/>
          <p:nvPr>
            <p:ph idx="1" type="body"/>
          </p:nvPr>
        </p:nvPicPr>
        <p:blipFill rotWithShape="1">
          <a:blip r:embed="rId3">
            <a:alphaModFix/>
          </a:blip>
          <a:srcRect b="0" l="0" r="0" t="0"/>
          <a:stretch/>
        </p:blipFill>
        <p:spPr>
          <a:xfrm>
            <a:off x="3394197" y="259466"/>
            <a:ext cx="8057068" cy="2797242"/>
          </a:xfrm>
          <a:prstGeom prst="rect">
            <a:avLst/>
          </a:prstGeom>
          <a:noFill/>
          <a:ln>
            <a:noFill/>
          </a:ln>
        </p:spPr>
      </p:pic>
      <p:pic>
        <p:nvPicPr>
          <p:cNvPr id="924" name="Google Shape;924;p75"/>
          <p:cNvPicPr preferRelativeResize="0"/>
          <p:nvPr/>
        </p:nvPicPr>
        <p:blipFill rotWithShape="1">
          <a:blip r:embed="rId4">
            <a:alphaModFix/>
          </a:blip>
          <a:srcRect b="0" l="0" r="0" t="0"/>
          <a:stretch/>
        </p:blipFill>
        <p:spPr>
          <a:xfrm>
            <a:off x="3394196" y="3056708"/>
            <a:ext cx="8182247" cy="3299642"/>
          </a:xfrm>
          <a:prstGeom prst="rect">
            <a:avLst/>
          </a:prstGeom>
          <a:noFill/>
          <a:ln>
            <a:noFill/>
          </a:ln>
        </p:spPr>
      </p:pic>
      <p:sp>
        <p:nvSpPr>
          <p:cNvPr id="925" name="Google Shape;925;p75"/>
          <p:cNvSpPr txBox="1"/>
          <p:nvPr>
            <p:ph idx="11" type="ftr"/>
          </p:nvPr>
        </p:nvSpPr>
        <p:spPr>
          <a:xfrm>
            <a:off x="5112488" y="6492875"/>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9" name="Shape 929"/>
        <p:cNvGrpSpPr/>
        <p:nvPr/>
      </p:nvGrpSpPr>
      <p:grpSpPr>
        <a:xfrm>
          <a:off x="0" y="0"/>
          <a:ext cx="0" cy="0"/>
          <a:chOff x="0" y="0"/>
          <a:chExt cx="0" cy="0"/>
        </a:xfrm>
      </p:grpSpPr>
      <p:sp>
        <p:nvSpPr>
          <p:cNvPr id="930" name="Google Shape;930;p76"/>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5.1 Introduction</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5.2 Hill Climbing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5.3 Best-first Search (Greedy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5.4 A* Search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5.5 AO* Search: (AND–OR) Graph</a:t>
            </a:r>
            <a:endParaRPr/>
          </a:p>
          <a:p>
            <a:pPr indent="0" lvl="0" marL="0" marR="0" rtl="0" algn="l">
              <a:spcBef>
                <a:spcPts val="0"/>
              </a:spcBef>
              <a:spcAft>
                <a:spcPts val="0"/>
              </a:spcAft>
              <a:buNone/>
            </a:pPr>
            <a:r>
              <a:rPr b="1" lang="en-US" sz="2200">
                <a:solidFill>
                  <a:schemeClr val="accent1"/>
                </a:solidFill>
                <a:latin typeface="Times New Roman"/>
                <a:ea typeface="Times New Roman"/>
                <a:cs typeface="Times New Roman"/>
                <a:sym typeface="Times New Roman"/>
              </a:rPr>
              <a:t>5.6 Memory Bounded Heuristic Search</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a:t>
            </a:r>
            <a:r>
              <a:rPr b="1" lang="en-US" sz="2200">
                <a:solidFill>
                  <a:schemeClr val="accent1"/>
                </a:solidFill>
                <a:latin typeface="Times New Roman"/>
                <a:ea typeface="Times New Roman"/>
                <a:cs typeface="Times New Roman"/>
                <a:sym typeface="Times New Roman"/>
              </a:rPr>
              <a:t>5.6.1 Iterative Deepening A*</a:t>
            </a:r>
            <a:endParaRPr/>
          </a:p>
          <a:p>
            <a:pPr indent="0" lvl="0" marL="0" marR="0" rtl="0" algn="l">
              <a:spcBef>
                <a:spcPts val="0"/>
              </a:spcBef>
              <a:spcAft>
                <a:spcPts val="0"/>
              </a:spcAft>
              <a:buNone/>
            </a:pPr>
            <a:r>
              <a:rPr b="1" lang="en-US" sz="2200">
                <a:solidFill>
                  <a:schemeClr val="accent1"/>
                </a:solidFill>
                <a:latin typeface="Times New Roman"/>
                <a:ea typeface="Times New Roman"/>
                <a:cs typeface="Times New Roman"/>
                <a:sym typeface="Times New Roman"/>
              </a:rPr>
              <a:t> </a:t>
            </a:r>
            <a:r>
              <a:rPr lang="en-US" sz="2000">
                <a:solidFill>
                  <a:schemeClr val="lt1"/>
                </a:solidFill>
                <a:latin typeface="Times New Roman"/>
                <a:ea typeface="Times New Roman"/>
                <a:cs typeface="Times New Roman"/>
                <a:sym typeface="Times New Roman"/>
              </a:rPr>
              <a:t>5.6.2 Recursive BFS</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5.6.3 Simplified Memory Bounded A* (SMA*)</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5.7  Simulated Annealing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5.8  Local Beam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5.9 Branch and Bound Search</a:t>
            </a:r>
            <a:endParaRPr/>
          </a:p>
          <a:p>
            <a:pPr indent="0" lvl="0" marL="0" marR="0" rtl="0" algn="l">
              <a:spcBef>
                <a:spcPts val="0"/>
              </a:spcBef>
              <a:spcAft>
                <a:spcPts val="0"/>
              </a:spcAft>
              <a:buNone/>
            </a:pPr>
            <a:r>
              <a:t/>
            </a:r>
            <a:endParaRPr sz="2200">
              <a:solidFill>
                <a:schemeClr val="lt1"/>
              </a:solidFill>
              <a:latin typeface="Times New Roman"/>
              <a:ea typeface="Times New Roman"/>
              <a:cs typeface="Times New Roman"/>
              <a:sym typeface="Times New Roman"/>
            </a:endParaRPr>
          </a:p>
        </p:txBody>
      </p:sp>
      <p:pic>
        <p:nvPicPr>
          <p:cNvPr id="931" name="Google Shape;931;p76"/>
          <p:cNvPicPr preferRelativeResize="0"/>
          <p:nvPr>
            <p:ph idx="1" type="body"/>
          </p:nvPr>
        </p:nvPicPr>
        <p:blipFill rotWithShape="1">
          <a:blip r:embed="rId3">
            <a:alphaModFix/>
          </a:blip>
          <a:srcRect b="0" l="0" r="0" t="0"/>
          <a:stretch/>
        </p:blipFill>
        <p:spPr>
          <a:xfrm>
            <a:off x="3668233" y="691725"/>
            <a:ext cx="7921255" cy="4752145"/>
          </a:xfrm>
          <a:prstGeom prst="rect">
            <a:avLst/>
          </a:prstGeom>
          <a:noFill/>
          <a:ln>
            <a:noFill/>
          </a:ln>
        </p:spPr>
      </p:pic>
      <p:sp>
        <p:nvSpPr>
          <p:cNvPr id="932" name="Google Shape;932;p7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6" name="Shape 936"/>
        <p:cNvGrpSpPr/>
        <p:nvPr/>
      </p:nvGrpSpPr>
      <p:grpSpPr>
        <a:xfrm>
          <a:off x="0" y="0"/>
          <a:ext cx="0" cy="0"/>
          <a:chOff x="0" y="0"/>
          <a:chExt cx="0" cy="0"/>
        </a:xfrm>
      </p:grpSpPr>
      <p:sp>
        <p:nvSpPr>
          <p:cNvPr id="937" name="Google Shape;937;p77"/>
          <p:cNvSpPr/>
          <p:nvPr/>
        </p:nvSpPr>
        <p:spPr>
          <a:xfrm>
            <a:off x="0" y="13063"/>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5.1 Introduction</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5.2 Hill Climbing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5.3 Best-first Search (Greedy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5.4 A* Search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5.5 AO* Search: (AND–OR) Graph</a:t>
            </a:r>
            <a:endParaRPr/>
          </a:p>
          <a:p>
            <a:pPr indent="0" lvl="0" marL="0" marR="0" rtl="0" algn="l">
              <a:spcBef>
                <a:spcPts val="0"/>
              </a:spcBef>
              <a:spcAft>
                <a:spcPts val="0"/>
              </a:spcAft>
              <a:buNone/>
            </a:pPr>
            <a:r>
              <a:rPr b="1" lang="en-US" sz="2200">
                <a:solidFill>
                  <a:schemeClr val="accent1"/>
                </a:solidFill>
                <a:latin typeface="Times New Roman"/>
                <a:ea typeface="Times New Roman"/>
                <a:cs typeface="Times New Roman"/>
                <a:sym typeface="Times New Roman"/>
              </a:rPr>
              <a:t>5.6 Memory Bounded Heuristic Search</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a:t>
            </a:r>
            <a:r>
              <a:rPr b="1" lang="en-US" sz="2200">
                <a:solidFill>
                  <a:schemeClr val="accent1"/>
                </a:solidFill>
                <a:latin typeface="Times New Roman"/>
                <a:ea typeface="Times New Roman"/>
                <a:cs typeface="Times New Roman"/>
                <a:sym typeface="Times New Roman"/>
              </a:rPr>
              <a:t>5.6.1 Iterative Deepening A*</a:t>
            </a:r>
            <a:endParaRPr/>
          </a:p>
          <a:p>
            <a:pPr indent="0" lvl="0" marL="0" marR="0" rtl="0" algn="l">
              <a:spcBef>
                <a:spcPts val="0"/>
              </a:spcBef>
              <a:spcAft>
                <a:spcPts val="0"/>
              </a:spcAft>
              <a:buNone/>
            </a:pPr>
            <a:r>
              <a:rPr b="1" lang="en-US" sz="2200">
                <a:solidFill>
                  <a:schemeClr val="accent1"/>
                </a:solidFill>
                <a:latin typeface="Times New Roman"/>
                <a:ea typeface="Times New Roman"/>
                <a:cs typeface="Times New Roman"/>
                <a:sym typeface="Times New Roman"/>
              </a:rPr>
              <a:t> </a:t>
            </a:r>
            <a:r>
              <a:rPr lang="en-US" sz="2000">
                <a:solidFill>
                  <a:schemeClr val="lt1"/>
                </a:solidFill>
                <a:latin typeface="Times New Roman"/>
                <a:ea typeface="Times New Roman"/>
                <a:cs typeface="Times New Roman"/>
                <a:sym typeface="Times New Roman"/>
              </a:rPr>
              <a:t>5.6.2 Recursive BFS</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5.6.3 Simplified Memory Bounded A* (SMA*)</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5.7  Simulated Annealing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5.8  Local Beam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5.9 Branch and Bound Search</a:t>
            </a:r>
            <a:endParaRPr/>
          </a:p>
          <a:p>
            <a:pPr indent="0" lvl="0" marL="0" marR="0" rtl="0" algn="l">
              <a:spcBef>
                <a:spcPts val="0"/>
              </a:spcBef>
              <a:spcAft>
                <a:spcPts val="0"/>
              </a:spcAft>
              <a:buNone/>
            </a:pPr>
            <a:r>
              <a:t/>
            </a:r>
            <a:endParaRPr sz="2200">
              <a:solidFill>
                <a:schemeClr val="lt1"/>
              </a:solidFill>
              <a:latin typeface="Times New Roman"/>
              <a:ea typeface="Times New Roman"/>
              <a:cs typeface="Times New Roman"/>
              <a:sym typeface="Times New Roman"/>
            </a:endParaRPr>
          </a:p>
        </p:txBody>
      </p:sp>
      <p:pic>
        <p:nvPicPr>
          <p:cNvPr id="938" name="Google Shape;938;p77"/>
          <p:cNvPicPr preferRelativeResize="0"/>
          <p:nvPr>
            <p:ph idx="1" type="body"/>
          </p:nvPr>
        </p:nvPicPr>
        <p:blipFill rotWithShape="1">
          <a:blip r:embed="rId3">
            <a:alphaModFix/>
          </a:blip>
          <a:srcRect b="0" l="0" r="0" t="0"/>
          <a:stretch/>
        </p:blipFill>
        <p:spPr>
          <a:xfrm>
            <a:off x="3561907" y="408579"/>
            <a:ext cx="7868092" cy="2209800"/>
          </a:xfrm>
          <a:prstGeom prst="rect">
            <a:avLst/>
          </a:prstGeom>
          <a:noFill/>
          <a:ln>
            <a:noFill/>
          </a:ln>
        </p:spPr>
      </p:pic>
      <p:pic>
        <p:nvPicPr>
          <p:cNvPr id="939" name="Google Shape;939;p77"/>
          <p:cNvPicPr preferRelativeResize="0"/>
          <p:nvPr/>
        </p:nvPicPr>
        <p:blipFill rotWithShape="1">
          <a:blip r:embed="rId4">
            <a:alphaModFix/>
          </a:blip>
          <a:srcRect b="0" l="0" r="0" t="0"/>
          <a:stretch/>
        </p:blipFill>
        <p:spPr>
          <a:xfrm>
            <a:off x="3561906" y="2942682"/>
            <a:ext cx="7868093" cy="2914650"/>
          </a:xfrm>
          <a:prstGeom prst="rect">
            <a:avLst/>
          </a:prstGeom>
          <a:noFill/>
          <a:ln>
            <a:noFill/>
          </a:ln>
        </p:spPr>
      </p:pic>
      <p:sp>
        <p:nvSpPr>
          <p:cNvPr id="940" name="Google Shape;940;p77"/>
          <p:cNvSpPr txBox="1"/>
          <p:nvPr>
            <p:ph idx="11" type="ftr"/>
          </p:nvPr>
        </p:nvSpPr>
        <p:spPr>
          <a:xfrm>
            <a:off x="5194004" y="6505938"/>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4" name="Shape 944"/>
        <p:cNvGrpSpPr/>
        <p:nvPr/>
      </p:nvGrpSpPr>
      <p:grpSpPr>
        <a:xfrm>
          <a:off x="0" y="0"/>
          <a:ext cx="0" cy="0"/>
          <a:chOff x="0" y="0"/>
          <a:chExt cx="0" cy="0"/>
        </a:xfrm>
      </p:grpSpPr>
      <p:sp>
        <p:nvSpPr>
          <p:cNvPr id="945" name="Google Shape;945;p78"/>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5.1 Introduction</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5.2 Hill Climbing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5.3 Best-first Search (Greedy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5.4 A* Search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5.5 AO* Search: (AND–OR) Graph</a:t>
            </a:r>
            <a:endParaRPr/>
          </a:p>
          <a:p>
            <a:pPr indent="0" lvl="0" marL="0" marR="0" rtl="0" algn="l">
              <a:spcBef>
                <a:spcPts val="0"/>
              </a:spcBef>
              <a:spcAft>
                <a:spcPts val="0"/>
              </a:spcAft>
              <a:buNone/>
            </a:pPr>
            <a:r>
              <a:rPr b="1" lang="en-US" sz="2200">
                <a:solidFill>
                  <a:schemeClr val="accent1"/>
                </a:solidFill>
                <a:latin typeface="Times New Roman"/>
                <a:ea typeface="Times New Roman"/>
                <a:cs typeface="Times New Roman"/>
                <a:sym typeface="Times New Roman"/>
              </a:rPr>
              <a:t>5.6 Memory Bounded Heuristic Search</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a:t>
            </a:r>
            <a:r>
              <a:rPr b="1" lang="en-US" sz="2200">
                <a:solidFill>
                  <a:schemeClr val="accent1"/>
                </a:solidFill>
                <a:latin typeface="Times New Roman"/>
                <a:ea typeface="Times New Roman"/>
                <a:cs typeface="Times New Roman"/>
                <a:sym typeface="Times New Roman"/>
              </a:rPr>
              <a:t>5.6.1 Iterative Deepening A*</a:t>
            </a:r>
            <a:endParaRPr/>
          </a:p>
          <a:p>
            <a:pPr indent="0" lvl="0" marL="0" marR="0" rtl="0" algn="l">
              <a:spcBef>
                <a:spcPts val="0"/>
              </a:spcBef>
              <a:spcAft>
                <a:spcPts val="0"/>
              </a:spcAft>
              <a:buNone/>
            </a:pPr>
            <a:r>
              <a:rPr b="1" lang="en-US" sz="2200">
                <a:solidFill>
                  <a:schemeClr val="accent1"/>
                </a:solidFill>
                <a:latin typeface="Times New Roman"/>
                <a:ea typeface="Times New Roman"/>
                <a:cs typeface="Times New Roman"/>
                <a:sym typeface="Times New Roman"/>
              </a:rPr>
              <a:t> </a:t>
            </a:r>
            <a:r>
              <a:rPr lang="en-US" sz="2000">
                <a:solidFill>
                  <a:schemeClr val="lt1"/>
                </a:solidFill>
                <a:latin typeface="Times New Roman"/>
                <a:ea typeface="Times New Roman"/>
                <a:cs typeface="Times New Roman"/>
                <a:sym typeface="Times New Roman"/>
              </a:rPr>
              <a:t>5.6.2 Recursive BFS</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5.6.3 Simplified Memory Bounded A* (SMA*)</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5.7  Simulated Annealing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5.8  Local Beam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5.9 Branch and Bound Search</a:t>
            </a:r>
            <a:endParaRPr/>
          </a:p>
          <a:p>
            <a:pPr indent="0" lvl="0" marL="0" marR="0" rtl="0" algn="l">
              <a:spcBef>
                <a:spcPts val="0"/>
              </a:spcBef>
              <a:spcAft>
                <a:spcPts val="0"/>
              </a:spcAft>
              <a:buNone/>
            </a:pPr>
            <a:r>
              <a:t/>
            </a:r>
            <a:endParaRPr sz="2200">
              <a:solidFill>
                <a:schemeClr val="lt1"/>
              </a:solidFill>
              <a:latin typeface="Times New Roman"/>
              <a:ea typeface="Times New Roman"/>
              <a:cs typeface="Times New Roman"/>
              <a:sym typeface="Times New Roman"/>
            </a:endParaRPr>
          </a:p>
        </p:txBody>
      </p:sp>
      <p:pic>
        <p:nvPicPr>
          <p:cNvPr id="946" name="Google Shape;946;p78"/>
          <p:cNvPicPr preferRelativeResize="0"/>
          <p:nvPr>
            <p:ph idx="1" type="body"/>
          </p:nvPr>
        </p:nvPicPr>
        <p:blipFill rotWithShape="1">
          <a:blip r:embed="rId3">
            <a:alphaModFix/>
          </a:blip>
          <a:srcRect b="0" l="0" r="0" t="0"/>
          <a:stretch/>
        </p:blipFill>
        <p:spPr>
          <a:xfrm>
            <a:off x="3530009" y="209800"/>
            <a:ext cx="7902439" cy="2514600"/>
          </a:xfrm>
          <a:prstGeom prst="rect">
            <a:avLst/>
          </a:prstGeom>
          <a:noFill/>
          <a:ln>
            <a:noFill/>
          </a:ln>
        </p:spPr>
      </p:pic>
      <p:pic>
        <p:nvPicPr>
          <p:cNvPr id="947" name="Google Shape;947;p78"/>
          <p:cNvPicPr preferRelativeResize="0"/>
          <p:nvPr/>
        </p:nvPicPr>
        <p:blipFill rotWithShape="1">
          <a:blip r:embed="rId4">
            <a:alphaModFix/>
          </a:blip>
          <a:srcRect b="0" l="0" r="0" t="0"/>
          <a:stretch/>
        </p:blipFill>
        <p:spPr>
          <a:xfrm>
            <a:off x="3530009" y="2722789"/>
            <a:ext cx="8048847" cy="2571750"/>
          </a:xfrm>
          <a:prstGeom prst="rect">
            <a:avLst/>
          </a:prstGeom>
          <a:noFill/>
          <a:ln>
            <a:noFill/>
          </a:ln>
        </p:spPr>
      </p:pic>
      <p:sp>
        <p:nvSpPr>
          <p:cNvPr id="948" name="Google Shape;948;p78"/>
          <p:cNvSpPr txBox="1"/>
          <p:nvPr>
            <p:ph idx="11" type="ftr"/>
          </p:nvPr>
        </p:nvSpPr>
        <p:spPr>
          <a:xfrm>
            <a:off x="5497032" y="6492875"/>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2" name="Shape 952"/>
        <p:cNvGrpSpPr/>
        <p:nvPr/>
      </p:nvGrpSpPr>
      <p:grpSpPr>
        <a:xfrm>
          <a:off x="0" y="0"/>
          <a:ext cx="0" cy="0"/>
          <a:chOff x="0" y="0"/>
          <a:chExt cx="0" cy="0"/>
        </a:xfrm>
      </p:grpSpPr>
      <p:sp>
        <p:nvSpPr>
          <p:cNvPr id="953" name="Google Shape;953;p79"/>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5.1 Introduction</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5.2 Hill Climbing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5.3 Best-first Search (Greedy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5.4 A* Search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5.5 AO* Search: (AND–OR) Graph</a:t>
            </a:r>
            <a:endParaRPr/>
          </a:p>
          <a:p>
            <a:pPr indent="0" lvl="0" marL="0" marR="0" rtl="0" algn="l">
              <a:spcBef>
                <a:spcPts val="0"/>
              </a:spcBef>
              <a:spcAft>
                <a:spcPts val="0"/>
              </a:spcAft>
              <a:buNone/>
            </a:pPr>
            <a:r>
              <a:rPr b="1" lang="en-US" sz="2200">
                <a:solidFill>
                  <a:schemeClr val="accent1"/>
                </a:solidFill>
                <a:latin typeface="Times New Roman"/>
                <a:ea typeface="Times New Roman"/>
                <a:cs typeface="Times New Roman"/>
                <a:sym typeface="Times New Roman"/>
              </a:rPr>
              <a:t>5.6 Memory Bounded Heuristic Search</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a:t>
            </a:r>
            <a:r>
              <a:rPr b="1" lang="en-US" sz="2200">
                <a:solidFill>
                  <a:schemeClr val="accent1"/>
                </a:solidFill>
                <a:latin typeface="Times New Roman"/>
                <a:ea typeface="Times New Roman"/>
                <a:cs typeface="Times New Roman"/>
                <a:sym typeface="Times New Roman"/>
              </a:rPr>
              <a:t>5.6.1 Iterative Deepening A*</a:t>
            </a:r>
            <a:endParaRPr/>
          </a:p>
          <a:p>
            <a:pPr indent="0" lvl="0" marL="0" marR="0" rtl="0" algn="l">
              <a:spcBef>
                <a:spcPts val="0"/>
              </a:spcBef>
              <a:spcAft>
                <a:spcPts val="0"/>
              </a:spcAft>
              <a:buNone/>
            </a:pPr>
            <a:r>
              <a:rPr b="1" lang="en-US" sz="2200">
                <a:solidFill>
                  <a:schemeClr val="accent1"/>
                </a:solidFill>
                <a:latin typeface="Times New Roman"/>
                <a:ea typeface="Times New Roman"/>
                <a:cs typeface="Times New Roman"/>
                <a:sym typeface="Times New Roman"/>
              </a:rPr>
              <a:t> </a:t>
            </a:r>
            <a:r>
              <a:rPr lang="en-US" sz="2000">
                <a:solidFill>
                  <a:schemeClr val="lt1"/>
                </a:solidFill>
                <a:latin typeface="Times New Roman"/>
                <a:ea typeface="Times New Roman"/>
                <a:cs typeface="Times New Roman"/>
                <a:sym typeface="Times New Roman"/>
              </a:rPr>
              <a:t>5.6.2 Recursive BFS</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5.6.3 Simplified Memory Bounded A* (SMA*)</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5.7  Simulated Annealing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5.8  Local Beam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5.9 Branch and Bound Search</a:t>
            </a:r>
            <a:endParaRPr/>
          </a:p>
          <a:p>
            <a:pPr indent="0" lvl="0" marL="0" marR="0" rtl="0" algn="l">
              <a:spcBef>
                <a:spcPts val="0"/>
              </a:spcBef>
              <a:spcAft>
                <a:spcPts val="0"/>
              </a:spcAft>
              <a:buNone/>
            </a:pPr>
            <a:r>
              <a:t/>
            </a:r>
            <a:endParaRPr sz="2200">
              <a:solidFill>
                <a:schemeClr val="lt1"/>
              </a:solidFill>
              <a:latin typeface="Times New Roman"/>
              <a:ea typeface="Times New Roman"/>
              <a:cs typeface="Times New Roman"/>
              <a:sym typeface="Times New Roman"/>
            </a:endParaRPr>
          </a:p>
        </p:txBody>
      </p:sp>
      <p:pic>
        <p:nvPicPr>
          <p:cNvPr id="954" name="Google Shape;954;p79"/>
          <p:cNvPicPr preferRelativeResize="0"/>
          <p:nvPr/>
        </p:nvPicPr>
        <p:blipFill rotWithShape="1">
          <a:blip r:embed="rId3">
            <a:alphaModFix/>
          </a:blip>
          <a:srcRect b="0" l="0" r="0" t="0"/>
          <a:stretch/>
        </p:blipFill>
        <p:spPr>
          <a:xfrm>
            <a:off x="3444949" y="136525"/>
            <a:ext cx="8133906" cy="2962275"/>
          </a:xfrm>
          <a:prstGeom prst="rect">
            <a:avLst/>
          </a:prstGeom>
          <a:noFill/>
          <a:ln>
            <a:noFill/>
          </a:ln>
        </p:spPr>
      </p:pic>
      <p:pic>
        <p:nvPicPr>
          <p:cNvPr id="955" name="Google Shape;955;p79"/>
          <p:cNvPicPr preferRelativeResize="0"/>
          <p:nvPr/>
        </p:nvPicPr>
        <p:blipFill rotWithShape="1">
          <a:blip r:embed="rId4">
            <a:alphaModFix/>
          </a:blip>
          <a:srcRect b="0" l="0" r="0" t="0"/>
          <a:stretch/>
        </p:blipFill>
        <p:spPr>
          <a:xfrm>
            <a:off x="3444948" y="3617912"/>
            <a:ext cx="8133907" cy="2219325"/>
          </a:xfrm>
          <a:prstGeom prst="rect">
            <a:avLst/>
          </a:prstGeom>
          <a:noFill/>
          <a:ln>
            <a:noFill/>
          </a:ln>
        </p:spPr>
      </p:pic>
      <p:sp>
        <p:nvSpPr>
          <p:cNvPr id="956" name="Google Shape;956;p7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8"/>
          <p:cNvSpPr txBox="1"/>
          <p:nvPr>
            <p:ph type="title"/>
          </p:nvPr>
        </p:nvSpPr>
        <p:spPr>
          <a:xfrm>
            <a:off x="3540034" y="365126"/>
            <a:ext cx="7813765" cy="51008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Times New Roman"/>
              <a:buNone/>
            </a:pPr>
            <a:r>
              <a:rPr lang="en-US">
                <a:latin typeface="Times New Roman"/>
                <a:ea typeface="Times New Roman"/>
                <a:cs typeface="Times New Roman"/>
                <a:sym typeface="Times New Roman"/>
              </a:rPr>
              <a:t>8 Puzzle Heuristics- Approach 2</a:t>
            </a:r>
            <a:endParaRPr/>
          </a:p>
        </p:txBody>
      </p:sp>
      <p:sp>
        <p:nvSpPr>
          <p:cNvPr id="144" name="Google Shape;144;p8"/>
          <p:cNvSpPr txBox="1"/>
          <p:nvPr>
            <p:ph idx="1" type="body"/>
          </p:nvPr>
        </p:nvSpPr>
        <p:spPr>
          <a:xfrm>
            <a:off x="3317966" y="914400"/>
            <a:ext cx="8035834" cy="2521131"/>
          </a:xfrm>
          <a:prstGeom prst="rect">
            <a:avLst/>
          </a:prstGeom>
          <a:noFill/>
          <a:ln>
            <a:noFill/>
          </a:ln>
        </p:spPr>
        <p:txBody>
          <a:bodyPr anchorCtr="0" anchor="t" bIns="45700" lIns="91425" spcFirstLastPara="1" rIns="91425" wrap="square" tIns="45700">
            <a:normAutofit fontScale="62500" lnSpcReduction="20000"/>
          </a:bodyPr>
          <a:lstStyle/>
          <a:p>
            <a:pPr indent="-228600" lvl="0" marL="228600" rtl="0" algn="l">
              <a:lnSpc>
                <a:spcPct val="90000"/>
              </a:lnSpc>
              <a:spcBef>
                <a:spcPts val="0"/>
              </a:spcBef>
              <a:spcAft>
                <a:spcPts val="0"/>
              </a:spcAft>
              <a:buClr>
                <a:srgbClr val="C55A11"/>
              </a:buClr>
              <a:buSzPct val="100000"/>
              <a:buChar char="•"/>
            </a:pPr>
            <a:r>
              <a:rPr lang="en-US" sz="3400">
                <a:solidFill>
                  <a:srgbClr val="C55A11"/>
                </a:solidFill>
                <a:latin typeface="Times New Roman"/>
                <a:ea typeface="Times New Roman"/>
                <a:cs typeface="Times New Roman"/>
                <a:sym typeface="Times New Roman"/>
              </a:rPr>
              <a:t>Number of tiles in the </a:t>
            </a:r>
            <a:r>
              <a:rPr i="1" lang="en-US" sz="3400">
                <a:solidFill>
                  <a:srgbClr val="C55A11"/>
                </a:solidFill>
                <a:latin typeface="Times New Roman"/>
                <a:ea typeface="Times New Roman"/>
                <a:cs typeface="Times New Roman"/>
                <a:sym typeface="Times New Roman"/>
              </a:rPr>
              <a:t>incorrect</a:t>
            </a:r>
            <a:r>
              <a:rPr lang="en-US" sz="3400">
                <a:solidFill>
                  <a:srgbClr val="C55A11"/>
                </a:solidFill>
                <a:latin typeface="Times New Roman"/>
                <a:ea typeface="Times New Roman"/>
                <a:cs typeface="Times New Roman"/>
                <a:sym typeface="Times New Roman"/>
              </a:rPr>
              <a:t> position.</a:t>
            </a:r>
            <a:endParaRPr/>
          </a:p>
          <a:p>
            <a:pPr indent="-228600" lvl="1" marL="685800" rtl="0" algn="l">
              <a:lnSpc>
                <a:spcPct val="90000"/>
              </a:lnSpc>
              <a:spcBef>
                <a:spcPts val="500"/>
              </a:spcBef>
              <a:spcAft>
                <a:spcPts val="0"/>
              </a:spcAft>
              <a:buClr>
                <a:schemeClr val="dk1"/>
              </a:buClr>
              <a:buSzPct val="100000"/>
              <a:buChar char="•"/>
            </a:pPr>
            <a:r>
              <a:rPr lang="en-US" sz="3400">
                <a:latin typeface="Times New Roman"/>
                <a:ea typeface="Times New Roman"/>
                <a:cs typeface="Times New Roman"/>
                <a:sym typeface="Times New Roman"/>
              </a:rPr>
              <a:t>This can also be considered a lower bound on the number of moves from a solution!</a:t>
            </a:r>
            <a:endParaRPr/>
          </a:p>
          <a:p>
            <a:pPr indent="-228600" lvl="1" marL="685800" rtl="0" algn="l">
              <a:lnSpc>
                <a:spcPct val="90000"/>
              </a:lnSpc>
              <a:spcBef>
                <a:spcPts val="500"/>
              </a:spcBef>
              <a:spcAft>
                <a:spcPts val="0"/>
              </a:spcAft>
              <a:buClr>
                <a:schemeClr val="dk1"/>
              </a:buClr>
              <a:buSzPct val="100000"/>
              <a:buChar char="•"/>
            </a:pPr>
            <a:r>
              <a:rPr lang="en-US" sz="3400">
                <a:latin typeface="Times New Roman"/>
                <a:ea typeface="Times New Roman"/>
                <a:cs typeface="Times New Roman"/>
                <a:sym typeface="Times New Roman"/>
              </a:rPr>
              <a:t>The “best” move is the one with the lowest number returned by the heuristic.</a:t>
            </a:r>
            <a:endParaRPr/>
          </a:p>
          <a:p>
            <a:pPr indent="-228600" lvl="1" marL="685800" rtl="0" algn="l">
              <a:lnSpc>
                <a:spcPct val="90000"/>
              </a:lnSpc>
              <a:spcBef>
                <a:spcPts val="500"/>
              </a:spcBef>
              <a:spcAft>
                <a:spcPts val="0"/>
              </a:spcAft>
              <a:buClr>
                <a:schemeClr val="dk1"/>
              </a:buClr>
              <a:buSzPct val="100000"/>
              <a:buChar char="•"/>
            </a:pPr>
            <a:r>
              <a:rPr lang="en-US" sz="3400">
                <a:latin typeface="Times New Roman"/>
                <a:ea typeface="Times New Roman"/>
                <a:cs typeface="Times New Roman"/>
                <a:sym typeface="Times New Roman"/>
              </a:rPr>
              <a:t>Is this heuristic more than a heuristic (is it always correct?).</a:t>
            </a:r>
            <a:endParaRPr/>
          </a:p>
          <a:p>
            <a:pPr indent="-228600" lvl="2" marL="1143000" rtl="0" algn="l">
              <a:lnSpc>
                <a:spcPct val="90000"/>
              </a:lnSpc>
              <a:spcBef>
                <a:spcPts val="500"/>
              </a:spcBef>
              <a:spcAft>
                <a:spcPts val="0"/>
              </a:spcAft>
              <a:buClr>
                <a:schemeClr val="dk1"/>
              </a:buClr>
              <a:buSzPct val="100000"/>
              <a:buChar char="•"/>
            </a:pPr>
            <a:r>
              <a:rPr lang="en-US" sz="3400">
                <a:latin typeface="Times New Roman"/>
                <a:ea typeface="Times New Roman"/>
                <a:cs typeface="Times New Roman"/>
                <a:sym typeface="Times New Roman"/>
              </a:rPr>
              <a:t>Given any 2 states, does it always order them properly with respect to the minimum number of moves away from a solution?</a:t>
            </a:r>
            <a:endParaRPr/>
          </a:p>
          <a:p>
            <a:pPr indent="-117475" lvl="0" marL="228600" rtl="0" algn="l">
              <a:lnSpc>
                <a:spcPct val="90000"/>
              </a:lnSpc>
              <a:spcBef>
                <a:spcPts val="1000"/>
              </a:spcBef>
              <a:spcAft>
                <a:spcPts val="0"/>
              </a:spcAft>
              <a:buClr>
                <a:schemeClr val="dk1"/>
              </a:buClr>
              <a:buSzPct val="100000"/>
              <a:buNone/>
            </a:pPr>
            <a:r>
              <a:t/>
            </a:r>
            <a:endParaRPr/>
          </a:p>
        </p:txBody>
      </p:sp>
      <p:pic>
        <p:nvPicPr>
          <p:cNvPr id="145" name="Google Shape;145;p8"/>
          <p:cNvPicPr preferRelativeResize="0"/>
          <p:nvPr/>
        </p:nvPicPr>
        <p:blipFill rotWithShape="1">
          <a:blip r:embed="rId3">
            <a:alphaModFix/>
          </a:blip>
          <a:srcRect b="0" l="0" r="0" t="0"/>
          <a:stretch/>
        </p:blipFill>
        <p:spPr>
          <a:xfrm>
            <a:off x="3540034" y="3208202"/>
            <a:ext cx="3840480" cy="3148148"/>
          </a:xfrm>
          <a:prstGeom prst="rect">
            <a:avLst/>
          </a:prstGeom>
          <a:noFill/>
          <a:ln cap="flat" cmpd="sng" w="9525">
            <a:solidFill>
              <a:srgbClr val="00B0F0"/>
            </a:solidFill>
            <a:prstDash val="solid"/>
            <a:miter lim="800000"/>
            <a:headEnd len="sm" w="sm" type="none"/>
            <a:tailEnd len="sm" w="sm" type="none"/>
          </a:ln>
        </p:spPr>
      </p:pic>
      <p:sp>
        <p:nvSpPr>
          <p:cNvPr id="146" name="Google Shape;146;p8"/>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200">
                <a:solidFill>
                  <a:srgbClr val="8DA9DB"/>
                </a:solidFill>
                <a:latin typeface="Times New Roman"/>
                <a:ea typeface="Times New Roman"/>
                <a:cs typeface="Times New Roman"/>
                <a:sym typeface="Times New Roman"/>
              </a:rPr>
              <a:t>5.1 Introduction</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5.2 Hill Climbing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5.3 Best-first Search (Greedy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5.4 A* Search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5.5 O* Search: (AND–OR) Graph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5.6 Memory Bounded Heuristic Search</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5.6.1 Iterative Deepening A*</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5.6.2 Recursive BFS</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5.6.3 Simplified Memory Bounded A* (SMA*)</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5.7  Simulated Annealing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5.8  Local Beam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5.9 Branch and Bound Search</a:t>
            </a:r>
            <a:endParaRPr/>
          </a:p>
          <a:p>
            <a:pPr indent="0" lvl="0" marL="0" marR="0" rtl="0" algn="l">
              <a:spcBef>
                <a:spcPts val="0"/>
              </a:spcBef>
              <a:spcAft>
                <a:spcPts val="0"/>
              </a:spcAft>
              <a:buNone/>
            </a:pPr>
            <a:r>
              <a:t/>
            </a:r>
            <a:endParaRPr sz="2200">
              <a:solidFill>
                <a:schemeClr val="lt1"/>
              </a:solidFill>
              <a:latin typeface="Times New Roman"/>
              <a:ea typeface="Times New Roman"/>
              <a:cs typeface="Times New Roman"/>
              <a:sym typeface="Times New Roman"/>
            </a:endParaRPr>
          </a:p>
        </p:txBody>
      </p:sp>
      <p:pic>
        <p:nvPicPr>
          <p:cNvPr id="147" name="Google Shape;147;p8"/>
          <p:cNvPicPr preferRelativeResize="0"/>
          <p:nvPr/>
        </p:nvPicPr>
        <p:blipFill rotWithShape="1">
          <a:blip r:embed="rId4">
            <a:alphaModFix/>
          </a:blip>
          <a:srcRect b="0" l="0" r="0" t="0"/>
          <a:stretch/>
        </p:blipFill>
        <p:spPr>
          <a:xfrm>
            <a:off x="8099162" y="3169012"/>
            <a:ext cx="1723018" cy="3187338"/>
          </a:xfrm>
          <a:prstGeom prst="rect">
            <a:avLst/>
          </a:prstGeom>
          <a:noFill/>
          <a:ln>
            <a:noFill/>
          </a:ln>
        </p:spPr>
      </p:pic>
      <p:pic>
        <p:nvPicPr>
          <p:cNvPr id="148" name="Google Shape;148;p8"/>
          <p:cNvPicPr preferRelativeResize="0"/>
          <p:nvPr/>
        </p:nvPicPr>
        <p:blipFill rotWithShape="1">
          <a:blip r:embed="rId5">
            <a:alphaModFix/>
          </a:blip>
          <a:srcRect b="0" l="0" r="0" t="0"/>
          <a:stretch/>
        </p:blipFill>
        <p:spPr>
          <a:xfrm>
            <a:off x="9822180" y="3169012"/>
            <a:ext cx="1357529" cy="3187338"/>
          </a:xfrm>
          <a:prstGeom prst="rect">
            <a:avLst/>
          </a:prstGeom>
          <a:noFill/>
          <a:ln>
            <a:noFill/>
          </a:ln>
        </p:spPr>
      </p:pic>
      <p:sp>
        <p:nvSpPr>
          <p:cNvPr id="149" name="Google Shape;149;p8"/>
          <p:cNvSpPr txBox="1"/>
          <p:nvPr>
            <p:ph idx="11" type="ftr"/>
          </p:nvPr>
        </p:nvSpPr>
        <p:spPr>
          <a:xfrm>
            <a:off x="4942368" y="6492874"/>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0" name="Shape 960"/>
        <p:cNvGrpSpPr/>
        <p:nvPr/>
      </p:nvGrpSpPr>
      <p:grpSpPr>
        <a:xfrm>
          <a:off x="0" y="0"/>
          <a:ext cx="0" cy="0"/>
          <a:chOff x="0" y="0"/>
          <a:chExt cx="0" cy="0"/>
        </a:xfrm>
      </p:grpSpPr>
      <p:sp>
        <p:nvSpPr>
          <p:cNvPr id="961" name="Google Shape;961;p80"/>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5.1 Introduction</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5.2 Hill Climbing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5.3 Best-first Search (Greedy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5.4 A* Search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5.5 AO* Search: (AND–OR) Graph</a:t>
            </a:r>
            <a:endParaRPr/>
          </a:p>
          <a:p>
            <a:pPr indent="0" lvl="0" marL="0" marR="0" rtl="0" algn="l">
              <a:spcBef>
                <a:spcPts val="0"/>
              </a:spcBef>
              <a:spcAft>
                <a:spcPts val="0"/>
              </a:spcAft>
              <a:buNone/>
            </a:pPr>
            <a:r>
              <a:rPr b="1" lang="en-US" sz="2200">
                <a:solidFill>
                  <a:schemeClr val="accent1"/>
                </a:solidFill>
                <a:latin typeface="Times New Roman"/>
                <a:ea typeface="Times New Roman"/>
                <a:cs typeface="Times New Roman"/>
                <a:sym typeface="Times New Roman"/>
              </a:rPr>
              <a:t>5.6 Memory Bounded Heuristic Search</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a:t>
            </a:r>
            <a:r>
              <a:rPr b="1" lang="en-US" sz="2200">
                <a:solidFill>
                  <a:schemeClr val="accent1"/>
                </a:solidFill>
                <a:latin typeface="Times New Roman"/>
                <a:ea typeface="Times New Roman"/>
                <a:cs typeface="Times New Roman"/>
                <a:sym typeface="Times New Roman"/>
              </a:rPr>
              <a:t>5.6.1 Iterative Deepening A*</a:t>
            </a:r>
            <a:endParaRPr/>
          </a:p>
          <a:p>
            <a:pPr indent="0" lvl="0" marL="0" marR="0" rtl="0" algn="l">
              <a:spcBef>
                <a:spcPts val="0"/>
              </a:spcBef>
              <a:spcAft>
                <a:spcPts val="0"/>
              </a:spcAft>
              <a:buNone/>
            </a:pPr>
            <a:r>
              <a:rPr b="1" lang="en-US" sz="2200">
                <a:solidFill>
                  <a:schemeClr val="accent1"/>
                </a:solidFill>
                <a:latin typeface="Times New Roman"/>
                <a:ea typeface="Times New Roman"/>
                <a:cs typeface="Times New Roman"/>
                <a:sym typeface="Times New Roman"/>
              </a:rPr>
              <a:t> </a:t>
            </a:r>
            <a:r>
              <a:rPr lang="en-US" sz="2000">
                <a:solidFill>
                  <a:schemeClr val="lt1"/>
                </a:solidFill>
                <a:latin typeface="Times New Roman"/>
                <a:ea typeface="Times New Roman"/>
                <a:cs typeface="Times New Roman"/>
                <a:sym typeface="Times New Roman"/>
              </a:rPr>
              <a:t>5.6.2 Recursive BFS</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5.6.3 Simplified Memory Bounded A* (SMA*)</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5.7  Simulated Annealing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5.8  Local Beam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5.9 Branch and Bound Search</a:t>
            </a:r>
            <a:endParaRPr/>
          </a:p>
          <a:p>
            <a:pPr indent="0" lvl="0" marL="0" marR="0" rtl="0" algn="l">
              <a:spcBef>
                <a:spcPts val="0"/>
              </a:spcBef>
              <a:spcAft>
                <a:spcPts val="0"/>
              </a:spcAft>
              <a:buNone/>
            </a:pPr>
            <a:r>
              <a:t/>
            </a:r>
            <a:endParaRPr sz="2200">
              <a:solidFill>
                <a:schemeClr val="lt1"/>
              </a:solidFill>
              <a:latin typeface="Times New Roman"/>
              <a:ea typeface="Times New Roman"/>
              <a:cs typeface="Times New Roman"/>
              <a:sym typeface="Times New Roman"/>
            </a:endParaRPr>
          </a:p>
        </p:txBody>
      </p:sp>
      <p:pic>
        <p:nvPicPr>
          <p:cNvPr id="962" name="Google Shape;962;p80"/>
          <p:cNvPicPr preferRelativeResize="0"/>
          <p:nvPr/>
        </p:nvPicPr>
        <p:blipFill rotWithShape="1">
          <a:blip r:embed="rId3">
            <a:alphaModFix/>
          </a:blip>
          <a:srcRect b="0" l="0" r="0" t="0"/>
          <a:stretch/>
        </p:blipFill>
        <p:spPr>
          <a:xfrm>
            <a:off x="3555646" y="185520"/>
            <a:ext cx="8150801" cy="2568102"/>
          </a:xfrm>
          <a:prstGeom prst="rect">
            <a:avLst/>
          </a:prstGeom>
          <a:noFill/>
          <a:ln>
            <a:noFill/>
          </a:ln>
        </p:spPr>
      </p:pic>
      <p:pic>
        <p:nvPicPr>
          <p:cNvPr id="963" name="Google Shape;963;p80"/>
          <p:cNvPicPr preferRelativeResize="0"/>
          <p:nvPr>
            <p:ph idx="1" type="body"/>
          </p:nvPr>
        </p:nvPicPr>
        <p:blipFill rotWithShape="1">
          <a:blip r:embed="rId4">
            <a:alphaModFix/>
          </a:blip>
          <a:srcRect b="0" l="0" r="0" t="0"/>
          <a:stretch/>
        </p:blipFill>
        <p:spPr>
          <a:xfrm>
            <a:off x="3555646" y="2915745"/>
            <a:ext cx="8267700" cy="3278482"/>
          </a:xfrm>
          <a:prstGeom prst="rect">
            <a:avLst/>
          </a:prstGeom>
          <a:noFill/>
          <a:ln>
            <a:noFill/>
          </a:ln>
        </p:spPr>
      </p:pic>
      <p:sp>
        <p:nvSpPr>
          <p:cNvPr id="964" name="Google Shape;964;p80"/>
          <p:cNvSpPr txBox="1"/>
          <p:nvPr>
            <p:ph idx="11" type="ftr"/>
          </p:nvPr>
        </p:nvSpPr>
        <p:spPr>
          <a:xfrm>
            <a:off x="5123121" y="6492875"/>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8" name="Shape 968"/>
        <p:cNvGrpSpPr/>
        <p:nvPr/>
      </p:nvGrpSpPr>
      <p:grpSpPr>
        <a:xfrm>
          <a:off x="0" y="0"/>
          <a:ext cx="0" cy="0"/>
          <a:chOff x="0" y="0"/>
          <a:chExt cx="0" cy="0"/>
        </a:xfrm>
      </p:grpSpPr>
      <p:sp>
        <p:nvSpPr>
          <p:cNvPr id="969" name="Google Shape;969;p81"/>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5.1 Introduction</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5.2 Hill Climbing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5.3 Best-first Search (Greedy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5.4 A* Search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5.5 AO* Search: (AND–OR) Graph</a:t>
            </a:r>
            <a:endParaRPr/>
          </a:p>
          <a:p>
            <a:pPr indent="0" lvl="0" marL="0" marR="0" rtl="0" algn="l">
              <a:spcBef>
                <a:spcPts val="0"/>
              </a:spcBef>
              <a:spcAft>
                <a:spcPts val="0"/>
              </a:spcAft>
              <a:buNone/>
            </a:pPr>
            <a:r>
              <a:rPr b="1" lang="en-US" sz="2200">
                <a:solidFill>
                  <a:schemeClr val="accent1"/>
                </a:solidFill>
                <a:latin typeface="Times New Roman"/>
                <a:ea typeface="Times New Roman"/>
                <a:cs typeface="Times New Roman"/>
                <a:sym typeface="Times New Roman"/>
              </a:rPr>
              <a:t>5.6 Memory Bounded Heuristic Search</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a:t>
            </a:r>
            <a:r>
              <a:rPr b="1" lang="en-US" sz="2200">
                <a:solidFill>
                  <a:schemeClr val="accent1"/>
                </a:solidFill>
                <a:latin typeface="Times New Roman"/>
                <a:ea typeface="Times New Roman"/>
                <a:cs typeface="Times New Roman"/>
                <a:sym typeface="Times New Roman"/>
              </a:rPr>
              <a:t>5.6.1 Iterative Deepening A*</a:t>
            </a:r>
            <a:endParaRPr/>
          </a:p>
          <a:p>
            <a:pPr indent="0" lvl="0" marL="0" marR="0" rtl="0" algn="l">
              <a:spcBef>
                <a:spcPts val="0"/>
              </a:spcBef>
              <a:spcAft>
                <a:spcPts val="0"/>
              </a:spcAft>
              <a:buNone/>
            </a:pPr>
            <a:r>
              <a:rPr b="1" lang="en-US" sz="2200">
                <a:solidFill>
                  <a:schemeClr val="accent1"/>
                </a:solidFill>
                <a:latin typeface="Times New Roman"/>
                <a:ea typeface="Times New Roman"/>
                <a:cs typeface="Times New Roman"/>
                <a:sym typeface="Times New Roman"/>
              </a:rPr>
              <a:t> </a:t>
            </a:r>
            <a:r>
              <a:rPr lang="en-US" sz="2000">
                <a:solidFill>
                  <a:schemeClr val="lt1"/>
                </a:solidFill>
                <a:latin typeface="Times New Roman"/>
                <a:ea typeface="Times New Roman"/>
                <a:cs typeface="Times New Roman"/>
                <a:sym typeface="Times New Roman"/>
              </a:rPr>
              <a:t>5.6.2 Recursive BFS</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5.6.3 Simplified Memory Bounded A* (SMA*)</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5.7  Simulated Annealing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5.8  Local Beam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5.9 Branch and Bound Search</a:t>
            </a:r>
            <a:endParaRPr/>
          </a:p>
          <a:p>
            <a:pPr indent="0" lvl="0" marL="0" marR="0" rtl="0" algn="l">
              <a:spcBef>
                <a:spcPts val="0"/>
              </a:spcBef>
              <a:spcAft>
                <a:spcPts val="0"/>
              </a:spcAft>
              <a:buNone/>
            </a:pPr>
            <a:r>
              <a:t/>
            </a:r>
            <a:endParaRPr sz="2200">
              <a:solidFill>
                <a:schemeClr val="lt1"/>
              </a:solidFill>
              <a:latin typeface="Times New Roman"/>
              <a:ea typeface="Times New Roman"/>
              <a:cs typeface="Times New Roman"/>
              <a:sym typeface="Times New Roman"/>
            </a:endParaRPr>
          </a:p>
        </p:txBody>
      </p:sp>
      <p:pic>
        <p:nvPicPr>
          <p:cNvPr id="970" name="Google Shape;970;p81"/>
          <p:cNvPicPr preferRelativeResize="0"/>
          <p:nvPr/>
        </p:nvPicPr>
        <p:blipFill rotWithShape="1">
          <a:blip r:embed="rId3">
            <a:alphaModFix/>
          </a:blip>
          <a:srcRect b="0" l="0" r="0" t="0"/>
          <a:stretch/>
        </p:blipFill>
        <p:spPr>
          <a:xfrm>
            <a:off x="3508745" y="249396"/>
            <a:ext cx="8070112" cy="3017522"/>
          </a:xfrm>
          <a:prstGeom prst="rect">
            <a:avLst/>
          </a:prstGeom>
          <a:noFill/>
          <a:ln>
            <a:noFill/>
          </a:ln>
        </p:spPr>
      </p:pic>
      <p:pic>
        <p:nvPicPr>
          <p:cNvPr id="971" name="Google Shape;971;p81"/>
          <p:cNvPicPr preferRelativeResize="0"/>
          <p:nvPr/>
        </p:nvPicPr>
        <p:blipFill rotWithShape="1">
          <a:blip r:embed="rId4">
            <a:alphaModFix/>
          </a:blip>
          <a:srcRect b="0" l="0" r="0" t="0"/>
          <a:stretch/>
        </p:blipFill>
        <p:spPr>
          <a:xfrm>
            <a:off x="3434316" y="3591083"/>
            <a:ext cx="8250865" cy="2483305"/>
          </a:xfrm>
          <a:prstGeom prst="rect">
            <a:avLst/>
          </a:prstGeom>
          <a:noFill/>
          <a:ln>
            <a:noFill/>
          </a:ln>
        </p:spPr>
      </p:pic>
      <p:sp>
        <p:nvSpPr>
          <p:cNvPr id="972" name="Google Shape;972;p8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6" name="Shape 976"/>
        <p:cNvGrpSpPr/>
        <p:nvPr/>
      </p:nvGrpSpPr>
      <p:grpSpPr>
        <a:xfrm>
          <a:off x="0" y="0"/>
          <a:ext cx="0" cy="0"/>
          <a:chOff x="0" y="0"/>
          <a:chExt cx="0" cy="0"/>
        </a:xfrm>
      </p:grpSpPr>
      <p:sp>
        <p:nvSpPr>
          <p:cNvPr id="977" name="Google Shape;977;p82"/>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5.1 Introduction</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5.2 Hill Climbing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5.3 Best-first Search (Greedy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5.4 A* Search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5.5 AO* Search: (AND–OR) Graph</a:t>
            </a:r>
            <a:endParaRPr/>
          </a:p>
          <a:p>
            <a:pPr indent="0" lvl="0" marL="0" marR="0" rtl="0" algn="l">
              <a:spcBef>
                <a:spcPts val="0"/>
              </a:spcBef>
              <a:spcAft>
                <a:spcPts val="0"/>
              </a:spcAft>
              <a:buNone/>
            </a:pPr>
            <a:r>
              <a:rPr b="1" lang="en-US" sz="2200">
                <a:solidFill>
                  <a:schemeClr val="accent1"/>
                </a:solidFill>
                <a:latin typeface="Times New Roman"/>
                <a:ea typeface="Times New Roman"/>
                <a:cs typeface="Times New Roman"/>
                <a:sym typeface="Times New Roman"/>
              </a:rPr>
              <a:t>5.6 Memory Bounded Heuristic Search</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a:t>
            </a:r>
            <a:r>
              <a:rPr b="1" lang="en-US" sz="2200">
                <a:solidFill>
                  <a:schemeClr val="accent1"/>
                </a:solidFill>
                <a:latin typeface="Times New Roman"/>
                <a:ea typeface="Times New Roman"/>
                <a:cs typeface="Times New Roman"/>
                <a:sym typeface="Times New Roman"/>
              </a:rPr>
              <a:t>5.6.1 Iterative Deepening A*</a:t>
            </a:r>
            <a:endParaRPr/>
          </a:p>
          <a:p>
            <a:pPr indent="0" lvl="0" marL="0" marR="0" rtl="0" algn="l">
              <a:spcBef>
                <a:spcPts val="0"/>
              </a:spcBef>
              <a:spcAft>
                <a:spcPts val="0"/>
              </a:spcAft>
              <a:buNone/>
            </a:pPr>
            <a:r>
              <a:rPr b="1" lang="en-US" sz="2200">
                <a:solidFill>
                  <a:schemeClr val="accent1"/>
                </a:solidFill>
                <a:latin typeface="Times New Roman"/>
                <a:ea typeface="Times New Roman"/>
                <a:cs typeface="Times New Roman"/>
                <a:sym typeface="Times New Roman"/>
              </a:rPr>
              <a:t> </a:t>
            </a:r>
            <a:r>
              <a:rPr lang="en-US" sz="2000">
                <a:solidFill>
                  <a:schemeClr val="lt1"/>
                </a:solidFill>
                <a:latin typeface="Times New Roman"/>
                <a:ea typeface="Times New Roman"/>
                <a:cs typeface="Times New Roman"/>
                <a:sym typeface="Times New Roman"/>
              </a:rPr>
              <a:t>5.6.2 Recursive BFS</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5.6.3 Simplified Memory Bounded A* (SMA*)</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5.7  Simulated Annealing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5.8  Local Beam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5.9 Branch and Bound Search</a:t>
            </a:r>
            <a:endParaRPr/>
          </a:p>
          <a:p>
            <a:pPr indent="0" lvl="0" marL="0" marR="0" rtl="0" algn="l">
              <a:spcBef>
                <a:spcPts val="0"/>
              </a:spcBef>
              <a:spcAft>
                <a:spcPts val="0"/>
              </a:spcAft>
              <a:buNone/>
            </a:pPr>
            <a:r>
              <a:t/>
            </a:r>
            <a:endParaRPr sz="2200">
              <a:solidFill>
                <a:schemeClr val="lt1"/>
              </a:solidFill>
              <a:latin typeface="Times New Roman"/>
              <a:ea typeface="Times New Roman"/>
              <a:cs typeface="Times New Roman"/>
              <a:sym typeface="Times New Roman"/>
            </a:endParaRPr>
          </a:p>
        </p:txBody>
      </p:sp>
      <p:pic>
        <p:nvPicPr>
          <p:cNvPr id="978" name="Google Shape;978;p82"/>
          <p:cNvPicPr preferRelativeResize="0"/>
          <p:nvPr/>
        </p:nvPicPr>
        <p:blipFill rotWithShape="1">
          <a:blip r:embed="rId3">
            <a:alphaModFix/>
          </a:blip>
          <a:srcRect b="0" l="0" r="0" t="0"/>
          <a:stretch/>
        </p:blipFill>
        <p:spPr>
          <a:xfrm>
            <a:off x="3561907" y="221915"/>
            <a:ext cx="8070112" cy="2474575"/>
          </a:xfrm>
          <a:prstGeom prst="rect">
            <a:avLst/>
          </a:prstGeom>
          <a:noFill/>
          <a:ln>
            <a:noFill/>
          </a:ln>
        </p:spPr>
      </p:pic>
      <p:pic>
        <p:nvPicPr>
          <p:cNvPr id="979" name="Google Shape;979;p82"/>
          <p:cNvPicPr preferRelativeResize="0"/>
          <p:nvPr/>
        </p:nvPicPr>
        <p:blipFill rotWithShape="1">
          <a:blip r:embed="rId4">
            <a:alphaModFix/>
          </a:blip>
          <a:srcRect b="0" l="0" r="0" t="0"/>
          <a:stretch/>
        </p:blipFill>
        <p:spPr>
          <a:xfrm>
            <a:off x="3561908" y="2860335"/>
            <a:ext cx="8070111" cy="3332170"/>
          </a:xfrm>
          <a:prstGeom prst="rect">
            <a:avLst/>
          </a:prstGeom>
          <a:noFill/>
          <a:ln>
            <a:noFill/>
          </a:ln>
        </p:spPr>
      </p:pic>
      <p:sp>
        <p:nvSpPr>
          <p:cNvPr id="980" name="Google Shape;980;p8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4" name="Shape 984"/>
        <p:cNvGrpSpPr/>
        <p:nvPr/>
      </p:nvGrpSpPr>
      <p:grpSpPr>
        <a:xfrm>
          <a:off x="0" y="0"/>
          <a:ext cx="0" cy="0"/>
          <a:chOff x="0" y="0"/>
          <a:chExt cx="0" cy="0"/>
        </a:xfrm>
      </p:grpSpPr>
      <p:sp>
        <p:nvSpPr>
          <p:cNvPr id="985" name="Google Shape;985;p83"/>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5.1 Introduction</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5.2 Hill Climbing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5.3 Best-first Search (Greedy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5.4 A* Search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5.5 AO* Search: (AND–OR) Graph</a:t>
            </a:r>
            <a:endParaRPr/>
          </a:p>
          <a:p>
            <a:pPr indent="0" lvl="0" marL="0" marR="0" rtl="0" algn="l">
              <a:spcBef>
                <a:spcPts val="0"/>
              </a:spcBef>
              <a:spcAft>
                <a:spcPts val="0"/>
              </a:spcAft>
              <a:buNone/>
            </a:pPr>
            <a:r>
              <a:rPr b="1" lang="en-US" sz="2200">
                <a:solidFill>
                  <a:schemeClr val="accent1"/>
                </a:solidFill>
                <a:latin typeface="Times New Roman"/>
                <a:ea typeface="Times New Roman"/>
                <a:cs typeface="Times New Roman"/>
                <a:sym typeface="Times New Roman"/>
              </a:rPr>
              <a:t>5.6 Memory Bounded Heuristic Search</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a:t>
            </a:r>
            <a:r>
              <a:rPr b="1" lang="en-US" sz="2200">
                <a:solidFill>
                  <a:schemeClr val="accent1"/>
                </a:solidFill>
                <a:latin typeface="Times New Roman"/>
                <a:ea typeface="Times New Roman"/>
                <a:cs typeface="Times New Roman"/>
                <a:sym typeface="Times New Roman"/>
              </a:rPr>
              <a:t>5.6.1 Iterative Deepening A*</a:t>
            </a:r>
            <a:endParaRPr/>
          </a:p>
          <a:p>
            <a:pPr indent="0" lvl="0" marL="0" marR="0" rtl="0" algn="l">
              <a:spcBef>
                <a:spcPts val="0"/>
              </a:spcBef>
              <a:spcAft>
                <a:spcPts val="0"/>
              </a:spcAft>
              <a:buNone/>
            </a:pPr>
            <a:r>
              <a:rPr b="1" lang="en-US" sz="2200">
                <a:solidFill>
                  <a:schemeClr val="accent1"/>
                </a:solidFill>
                <a:latin typeface="Times New Roman"/>
                <a:ea typeface="Times New Roman"/>
                <a:cs typeface="Times New Roman"/>
                <a:sym typeface="Times New Roman"/>
              </a:rPr>
              <a:t> </a:t>
            </a:r>
            <a:r>
              <a:rPr lang="en-US" sz="2000">
                <a:solidFill>
                  <a:schemeClr val="lt1"/>
                </a:solidFill>
                <a:latin typeface="Times New Roman"/>
                <a:ea typeface="Times New Roman"/>
                <a:cs typeface="Times New Roman"/>
                <a:sym typeface="Times New Roman"/>
              </a:rPr>
              <a:t>5.6.2 Recursive BFS</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5.6.3 Simplified Memory Bounded A* (SMA*)</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5.7  Simulated Annealing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5.8  Local Beam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5.9 Branch and Bound Search</a:t>
            </a:r>
            <a:endParaRPr/>
          </a:p>
          <a:p>
            <a:pPr indent="0" lvl="0" marL="0" marR="0" rtl="0" algn="l">
              <a:spcBef>
                <a:spcPts val="0"/>
              </a:spcBef>
              <a:spcAft>
                <a:spcPts val="0"/>
              </a:spcAft>
              <a:buNone/>
            </a:pPr>
            <a:r>
              <a:t/>
            </a:r>
            <a:endParaRPr sz="2200">
              <a:solidFill>
                <a:schemeClr val="lt1"/>
              </a:solidFill>
              <a:latin typeface="Times New Roman"/>
              <a:ea typeface="Times New Roman"/>
              <a:cs typeface="Times New Roman"/>
              <a:sym typeface="Times New Roman"/>
            </a:endParaRPr>
          </a:p>
        </p:txBody>
      </p:sp>
      <p:pic>
        <p:nvPicPr>
          <p:cNvPr id="986" name="Google Shape;986;p83"/>
          <p:cNvPicPr preferRelativeResize="0"/>
          <p:nvPr/>
        </p:nvPicPr>
        <p:blipFill rotWithShape="1">
          <a:blip r:embed="rId3">
            <a:alphaModFix/>
          </a:blip>
          <a:srcRect b="0" l="0" r="0" t="0"/>
          <a:stretch/>
        </p:blipFill>
        <p:spPr>
          <a:xfrm>
            <a:off x="3455581" y="231639"/>
            <a:ext cx="8123275" cy="2263367"/>
          </a:xfrm>
          <a:prstGeom prst="rect">
            <a:avLst/>
          </a:prstGeom>
          <a:noFill/>
          <a:ln>
            <a:noFill/>
          </a:ln>
        </p:spPr>
      </p:pic>
      <p:pic>
        <p:nvPicPr>
          <p:cNvPr id="987" name="Google Shape;987;p83"/>
          <p:cNvPicPr preferRelativeResize="0"/>
          <p:nvPr/>
        </p:nvPicPr>
        <p:blipFill rotWithShape="1">
          <a:blip r:embed="rId4">
            <a:alphaModFix/>
          </a:blip>
          <a:srcRect b="0" l="0" r="0" t="0"/>
          <a:stretch/>
        </p:blipFill>
        <p:spPr>
          <a:xfrm>
            <a:off x="3455581" y="2651884"/>
            <a:ext cx="8123276" cy="3422222"/>
          </a:xfrm>
          <a:prstGeom prst="rect">
            <a:avLst/>
          </a:prstGeom>
          <a:noFill/>
          <a:ln>
            <a:noFill/>
          </a:ln>
        </p:spPr>
      </p:pic>
      <p:sp>
        <p:nvSpPr>
          <p:cNvPr id="988" name="Google Shape;988;p8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2" name="Shape 992"/>
        <p:cNvGrpSpPr/>
        <p:nvPr/>
      </p:nvGrpSpPr>
      <p:grpSpPr>
        <a:xfrm>
          <a:off x="0" y="0"/>
          <a:ext cx="0" cy="0"/>
          <a:chOff x="0" y="0"/>
          <a:chExt cx="0" cy="0"/>
        </a:xfrm>
      </p:grpSpPr>
      <p:sp>
        <p:nvSpPr>
          <p:cNvPr id="993" name="Google Shape;993;p84"/>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5.1 Introduction</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5.2 Hill Climbing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5.3 Best-first Search (Greedy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5.4 A* Search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5.5 AO* Search: (AND–OR) Graph</a:t>
            </a:r>
            <a:endParaRPr/>
          </a:p>
          <a:p>
            <a:pPr indent="0" lvl="0" marL="0" marR="0" rtl="0" algn="l">
              <a:spcBef>
                <a:spcPts val="0"/>
              </a:spcBef>
              <a:spcAft>
                <a:spcPts val="0"/>
              </a:spcAft>
              <a:buNone/>
            </a:pPr>
            <a:r>
              <a:rPr b="1" lang="en-US" sz="2200">
                <a:solidFill>
                  <a:schemeClr val="accent1"/>
                </a:solidFill>
                <a:latin typeface="Times New Roman"/>
                <a:ea typeface="Times New Roman"/>
                <a:cs typeface="Times New Roman"/>
                <a:sym typeface="Times New Roman"/>
              </a:rPr>
              <a:t>5.6 Memory Bounded Heuristic Search</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a:t>
            </a:r>
            <a:r>
              <a:rPr b="1" lang="en-US" sz="2200">
                <a:solidFill>
                  <a:schemeClr val="accent1"/>
                </a:solidFill>
                <a:latin typeface="Times New Roman"/>
                <a:ea typeface="Times New Roman"/>
                <a:cs typeface="Times New Roman"/>
                <a:sym typeface="Times New Roman"/>
              </a:rPr>
              <a:t>5.6.1 Iterative Deepening A*</a:t>
            </a:r>
            <a:endParaRPr/>
          </a:p>
          <a:p>
            <a:pPr indent="0" lvl="0" marL="0" marR="0" rtl="0" algn="l">
              <a:spcBef>
                <a:spcPts val="0"/>
              </a:spcBef>
              <a:spcAft>
                <a:spcPts val="0"/>
              </a:spcAft>
              <a:buNone/>
            </a:pPr>
            <a:r>
              <a:rPr b="1" lang="en-US" sz="2200">
                <a:solidFill>
                  <a:schemeClr val="accent1"/>
                </a:solidFill>
                <a:latin typeface="Times New Roman"/>
                <a:ea typeface="Times New Roman"/>
                <a:cs typeface="Times New Roman"/>
                <a:sym typeface="Times New Roman"/>
              </a:rPr>
              <a:t> </a:t>
            </a:r>
            <a:r>
              <a:rPr lang="en-US" sz="2000">
                <a:solidFill>
                  <a:schemeClr val="lt1"/>
                </a:solidFill>
                <a:latin typeface="Times New Roman"/>
                <a:ea typeface="Times New Roman"/>
                <a:cs typeface="Times New Roman"/>
                <a:sym typeface="Times New Roman"/>
              </a:rPr>
              <a:t>5.6.2 Recursive BFS</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5.6.3 Simplified Memory Bounded A* (SMA*)</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5.7  Simulated Annealing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5.8  Local Beam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5.9 Branch and Bound Search</a:t>
            </a:r>
            <a:endParaRPr/>
          </a:p>
          <a:p>
            <a:pPr indent="0" lvl="0" marL="0" marR="0" rtl="0" algn="l">
              <a:spcBef>
                <a:spcPts val="0"/>
              </a:spcBef>
              <a:spcAft>
                <a:spcPts val="0"/>
              </a:spcAft>
              <a:buNone/>
            </a:pPr>
            <a:r>
              <a:t/>
            </a:r>
            <a:endParaRPr sz="2200">
              <a:solidFill>
                <a:schemeClr val="lt1"/>
              </a:solidFill>
              <a:latin typeface="Times New Roman"/>
              <a:ea typeface="Times New Roman"/>
              <a:cs typeface="Times New Roman"/>
              <a:sym typeface="Times New Roman"/>
            </a:endParaRPr>
          </a:p>
        </p:txBody>
      </p:sp>
      <p:pic>
        <p:nvPicPr>
          <p:cNvPr id="994" name="Google Shape;994;p84"/>
          <p:cNvPicPr preferRelativeResize="0"/>
          <p:nvPr/>
        </p:nvPicPr>
        <p:blipFill rotWithShape="1">
          <a:blip r:embed="rId3">
            <a:alphaModFix/>
          </a:blip>
          <a:srcRect b="0" l="0" r="0" t="0"/>
          <a:stretch/>
        </p:blipFill>
        <p:spPr>
          <a:xfrm>
            <a:off x="3490719" y="136525"/>
            <a:ext cx="8293395" cy="2818590"/>
          </a:xfrm>
          <a:prstGeom prst="rect">
            <a:avLst/>
          </a:prstGeom>
          <a:noFill/>
          <a:ln>
            <a:noFill/>
          </a:ln>
        </p:spPr>
      </p:pic>
      <p:pic>
        <p:nvPicPr>
          <p:cNvPr id="995" name="Google Shape;995;p84"/>
          <p:cNvPicPr preferRelativeResize="0"/>
          <p:nvPr/>
        </p:nvPicPr>
        <p:blipFill rotWithShape="1">
          <a:blip r:embed="rId4">
            <a:alphaModFix/>
          </a:blip>
          <a:srcRect b="0" l="0" r="0" t="0"/>
          <a:stretch/>
        </p:blipFill>
        <p:spPr>
          <a:xfrm>
            <a:off x="3490719" y="2955115"/>
            <a:ext cx="8293395" cy="3493372"/>
          </a:xfrm>
          <a:prstGeom prst="rect">
            <a:avLst/>
          </a:prstGeom>
          <a:noFill/>
          <a:ln>
            <a:noFill/>
          </a:ln>
        </p:spPr>
      </p:pic>
      <p:sp>
        <p:nvSpPr>
          <p:cNvPr id="996" name="Google Shape;996;p8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0" name="Shape 1000"/>
        <p:cNvGrpSpPr/>
        <p:nvPr/>
      </p:nvGrpSpPr>
      <p:grpSpPr>
        <a:xfrm>
          <a:off x="0" y="0"/>
          <a:ext cx="0" cy="0"/>
          <a:chOff x="0" y="0"/>
          <a:chExt cx="0" cy="0"/>
        </a:xfrm>
      </p:grpSpPr>
      <p:sp>
        <p:nvSpPr>
          <p:cNvPr id="1001" name="Google Shape;1001;p85"/>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5.1 Introduction</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5.2 Hill Climbing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5.3 Best-first Search (Greedy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5.4 A* Search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5.5 AO* Search: (AND–OR) Graph</a:t>
            </a:r>
            <a:endParaRPr/>
          </a:p>
          <a:p>
            <a:pPr indent="0" lvl="0" marL="0" marR="0" rtl="0" algn="l">
              <a:spcBef>
                <a:spcPts val="0"/>
              </a:spcBef>
              <a:spcAft>
                <a:spcPts val="0"/>
              </a:spcAft>
              <a:buNone/>
            </a:pPr>
            <a:r>
              <a:rPr b="1" lang="en-US" sz="2200">
                <a:solidFill>
                  <a:schemeClr val="accent1"/>
                </a:solidFill>
                <a:latin typeface="Times New Roman"/>
                <a:ea typeface="Times New Roman"/>
                <a:cs typeface="Times New Roman"/>
                <a:sym typeface="Times New Roman"/>
              </a:rPr>
              <a:t>5.6 Memory Bounded Heuristic Search</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a:t>
            </a:r>
            <a:r>
              <a:rPr b="1" lang="en-US" sz="2200">
                <a:solidFill>
                  <a:schemeClr val="accent1"/>
                </a:solidFill>
                <a:latin typeface="Times New Roman"/>
                <a:ea typeface="Times New Roman"/>
                <a:cs typeface="Times New Roman"/>
                <a:sym typeface="Times New Roman"/>
              </a:rPr>
              <a:t>5.6.1 Iterative Deepening A*</a:t>
            </a:r>
            <a:endParaRPr/>
          </a:p>
          <a:p>
            <a:pPr indent="0" lvl="0" marL="0" marR="0" rtl="0" algn="l">
              <a:spcBef>
                <a:spcPts val="0"/>
              </a:spcBef>
              <a:spcAft>
                <a:spcPts val="0"/>
              </a:spcAft>
              <a:buNone/>
            </a:pPr>
            <a:r>
              <a:rPr b="1" lang="en-US" sz="2200">
                <a:solidFill>
                  <a:schemeClr val="accent1"/>
                </a:solidFill>
                <a:latin typeface="Times New Roman"/>
                <a:ea typeface="Times New Roman"/>
                <a:cs typeface="Times New Roman"/>
                <a:sym typeface="Times New Roman"/>
              </a:rPr>
              <a:t> </a:t>
            </a:r>
            <a:r>
              <a:rPr lang="en-US" sz="2000">
                <a:solidFill>
                  <a:schemeClr val="lt1"/>
                </a:solidFill>
                <a:latin typeface="Times New Roman"/>
                <a:ea typeface="Times New Roman"/>
                <a:cs typeface="Times New Roman"/>
                <a:sym typeface="Times New Roman"/>
              </a:rPr>
              <a:t>5.6.2 Recursive BFS</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5.6.3 Simplified Memory Bounded A* (SMA*)</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5.7  Simulated Annealing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5.8  Local Beam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5.9 Branch and Bound Search</a:t>
            </a:r>
            <a:endParaRPr/>
          </a:p>
          <a:p>
            <a:pPr indent="0" lvl="0" marL="0" marR="0" rtl="0" algn="l">
              <a:spcBef>
                <a:spcPts val="0"/>
              </a:spcBef>
              <a:spcAft>
                <a:spcPts val="0"/>
              </a:spcAft>
              <a:buNone/>
            </a:pPr>
            <a:r>
              <a:t/>
            </a:r>
            <a:endParaRPr sz="2200">
              <a:solidFill>
                <a:schemeClr val="lt1"/>
              </a:solidFill>
              <a:latin typeface="Times New Roman"/>
              <a:ea typeface="Times New Roman"/>
              <a:cs typeface="Times New Roman"/>
              <a:sym typeface="Times New Roman"/>
            </a:endParaRPr>
          </a:p>
        </p:txBody>
      </p:sp>
      <p:pic>
        <p:nvPicPr>
          <p:cNvPr id="1002" name="Google Shape;1002;p85"/>
          <p:cNvPicPr preferRelativeResize="0"/>
          <p:nvPr/>
        </p:nvPicPr>
        <p:blipFill rotWithShape="1">
          <a:blip r:embed="rId3">
            <a:alphaModFix/>
          </a:blip>
          <a:srcRect b="0" l="0" r="0" t="0"/>
          <a:stretch/>
        </p:blipFill>
        <p:spPr>
          <a:xfrm>
            <a:off x="3530009" y="415735"/>
            <a:ext cx="8059480" cy="5208887"/>
          </a:xfrm>
          <a:prstGeom prst="rect">
            <a:avLst/>
          </a:prstGeom>
          <a:noFill/>
          <a:ln>
            <a:noFill/>
          </a:ln>
        </p:spPr>
      </p:pic>
      <p:sp>
        <p:nvSpPr>
          <p:cNvPr id="1003" name="Google Shape;1003;p8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8" name="Shape 1008"/>
        <p:cNvGrpSpPr/>
        <p:nvPr/>
      </p:nvGrpSpPr>
      <p:grpSpPr>
        <a:xfrm>
          <a:off x="0" y="0"/>
          <a:ext cx="0" cy="0"/>
          <a:chOff x="0" y="0"/>
          <a:chExt cx="0" cy="0"/>
        </a:xfrm>
      </p:grpSpPr>
      <p:sp>
        <p:nvSpPr>
          <p:cNvPr id="1009" name="Google Shape;1009;p86"/>
          <p:cNvSpPr txBox="1"/>
          <p:nvPr>
            <p:ph type="title"/>
          </p:nvPr>
        </p:nvSpPr>
        <p:spPr>
          <a:xfrm>
            <a:off x="3827417" y="365126"/>
            <a:ext cx="7526383" cy="58846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Times New Roman"/>
              <a:buNone/>
            </a:pPr>
            <a:r>
              <a:rPr lang="en-US" sz="3200">
                <a:latin typeface="Times New Roman"/>
                <a:ea typeface="Times New Roman"/>
                <a:cs typeface="Times New Roman"/>
                <a:sym typeface="Times New Roman"/>
              </a:rPr>
              <a:t>Memory Bounded Heuristic Search: Recursive BFS</a:t>
            </a:r>
            <a:endParaRPr/>
          </a:p>
        </p:txBody>
      </p:sp>
      <p:sp>
        <p:nvSpPr>
          <p:cNvPr id="1010" name="Google Shape;1010;p86"/>
          <p:cNvSpPr txBox="1"/>
          <p:nvPr>
            <p:ph idx="1" type="body"/>
          </p:nvPr>
        </p:nvSpPr>
        <p:spPr>
          <a:xfrm>
            <a:off x="4088674" y="2017713"/>
            <a:ext cx="7851443" cy="41148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How can we solve the memory problem for A* search?</a:t>
            </a:r>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Idea: Try something like depth first search, but let’s not forget everything about the branches we have partially explored.</a:t>
            </a:r>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We remember the best f-value we have found so far in the branch we are deleting. </a:t>
            </a:r>
            <a:endParaRPr/>
          </a:p>
        </p:txBody>
      </p:sp>
      <p:sp>
        <p:nvSpPr>
          <p:cNvPr id="1011" name="Google Shape;1011;p86"/>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5.1 Introduction</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5.2 Hill Climbing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5.3 Best-first Search (Greedy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5.4 A* Search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5.5 AO* Search: (AND–OR) Graph</a:t>
            </a:r>
            <a:endParaRPr/>
          </a:p>
          <a:p>
            <a:pPr indent="0" lvl="0" marL="0" marR="0" rtl="0" algn="l">
              <a:spcBef>
                <a:spcPts val="0"/>
              </a:spcBef>
              <a:spcAft>
                <a:spcPts val="0"/>
              </a:spcAft>
              <a:buNone/>
            </a:pPr>
            <a:r>
              <a:rPr b="1" lang="en-US" sz="2200">
                <a:solidFill>
                  <a:schemeClr val="accent1"/>
                </a:solidFill>
                <a:latin typeface="Times New Roman"/>
                <a:ea typeface="Times New Roman"/>
                <a:cs typeface="Times New Roman"/>
                <a:sym typeface="Times New Roman"/>
              </a:rPr>
              <a:t>5.6 Memory Bounded Heuristic Search</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5.6.1 Iterative Deepening A*</a:t>
            </a:r>
            <a:endParaRPr/>
          </a:p>
          <a:p>
            <a:pPr indent="0" lvl="0" marL="0" marR="0" rtl="0" algn="l">
              <a:spcBef>
                <a:spcPts val="0"/>
              </a:spcBef>
              <a:spcAft>
                <a:spcPts val="0"/>
              </a:spcAft>
              <a:buNone/>
            </a:pPr>
            <a:r>
              <a:rPr b="1" lang="en-US" sz="2200">
                <a:solidFill>
                  <a:schemeClr val="accent1"/>
                </a:solidFill>
                <a:latin typeface="Times New Roman"/>
                <a:ea typeface="Times New Roman"/>
                <a:cs typeface="Times New Roman"/>
                <a:sym typeface="Times New Roman"/>
              </a:rPr>
              <a:t> 5.6.2 Recursive BFS</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5.6.3 Simplified Memory Bounded A* (SMA*)</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5.7  Simulated Annealing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5.8  Local Beam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5.9 Branch and Bound Search</a:t>
            </a:r>
            <a:endParaRPr/>
          </a:p>
          <a:p>
            <a:pPr indent="0" lvl="0" marL="0" marR="0" rtl="0" algn="l">
              <a:spcBef>
                <a:spcPts val="0"/>
              </a:spcBef>
              <a:spcAft>
                <a:spcPts val="0"/>
              </a:spcAft>
              <a:buNone/>
            </a:pPr>
            <a:r>
              <a:t/>
            </a:r>
            <a:endParaRPr sz="2200">
              <a:solidFill>
                <a:schemeClr val="lt1"/>
              </a:solidFill>
              <a:latin typeface="Times New Roman"/>
              <a:ea typeface="Times New Roman"/>
              <a:cs typeface="Times New Roman"/>
              <a:sym typeface="Times New Roman"/>
            </a:endParaRPr>
          </a:p>
        </p:txBody>
      </p:sp>
      <p:sp>
        <p:nvSpPr>
          <p:cNvPr id="1012" name="Google Shape;1012;p8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7" name="Shape 1017"/>
        <p:cNvGrpSpPr/>
        <p:nvPr/>
      </p:nvGrpSpPr>
      <p:grpSpPr>
        <a:xfrm>
          <a:off x="0" y="0"/>
          <a:ext cx="0" cy="0"/>
          <a:chOff x="0" y="0"/>
          <a:chExt cx="0" cy="0"/>
        </a:xfrm>
      </p:grpSpPr>
      <p:sp>
        <p:nvSpPr>
          <p:cNvPr id="1018" name="Google Shape;1018;p87"/>
          <p:cNvSpPr txBox="1"/>
          <p:nvPr>
            <p:ph idx="4294967295" type="title"/>
          </p:nvPr>
        </p:nvSpPr>
        <p:spPr>
          <a:xfrm>
            <a:off x="3422469" y="152400"/>
            <a:ext cx="6968248" cy="7762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RBFS: </a:t>
            </a:r>
            <a:endParaRPr/>
          </a:p>
        </p:txBody>
      </p:sp>
      <p:pic>
        <p:nvPicPr>
          <p:cNvPr descr="RBFS" id="1019" name="Google Shape;1019;p87"/>
          <p:cNvPicPr preferRelativeResize="0"/>
          <p:nvPr/>
        </p:nvPicPr>
        <p:blipFill rotWithShape="1">
          <a:blip r:embed="rId3">
            <a:alphaModFix/>
          </a:blip>
          <a:srcRect b="8888" l="0" r="0" t="14444"/>
          <a:stretch/>
        </p:blipFill>
        <p:spPr>
          <a:xfrm>
            <a:off x="5845124" y="293188"/>
            <a:ext cx="6091645" cy="6271623"/>
          </a:xfrm>
          <a:prstGeom prst="rect">
            <a:avLst/>
          </a:prstGeom>
          <a:noFill/>
          <a:ln>
            <a:noFill/>
          </a:ln>
        </p:spPr>
      </p:pic>
      <p:sp>
        <p:nvSpPr>
          <p:cNvPr id="1020" name="Google Shape;1020;p87"/>
          <p:cNvSpPr txBox="1"/>
          <p:nvPr/>
        </p:nvSpPr>
        <p:spPr>
          <a:xfrm>
            <a:off x="3252652" y="2440578"/>
            <a:ext cx="2560320" cy="39703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RBFS changes its mind </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very often in practice.</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This is because the </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f=g+h become more </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accurate (less optimistic)</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as we approach the goal.</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Hence, higher level nodes</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have smaller f-values and</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will be explored first.</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folHlink"/>
                </a:solidFill>
                <a:latin typeface="Times New Roman"/>
                <a:ea typeface="Times New Roman"/>
                <a:cs typeface="Times New Roman"/>
                <a:sym typeface="Times New Roman"/>
              </a:rPr>
              <a:t>Problem: We should keep </a:t>
            </a:r>
            <a:endParaRPr/>
          </a:p>
          <a:p>
            <a:pPr indent="0" lvl="0" marL="0" marR="0" rtl="0" algn="l">
              <a:spcBef>
                <a:spcPts val="0"/>
              </a:spcBef>
              <a:spcAft>
                <a:spcPts val="0"/>
              </a:spcAft>
              <a:buNone/>
            </a:pPr>
            <a:r>
              <a:rPr lang="en-US" sz="1800">
                <a:solidFill>
                  <a:schemeClr val="folHlink"/>
                </a:solidFill>
                <a:latin typeface="Times New Roman"/>
                <a:ea typeface="Times New Roman"/>
                <a:cs typeface="Times New Roman"/>
                <a:sym typeface="Times New Roman"/>
              </a:rPr>
              <a:t>in memory whatever we can.</a:t>
            </a:r>
            <a:endParaRPr/>
          </a:p>
        </p:txBody>
      </p:sp>
      <p:cxnSp>
        <p:nvCxnSpPr>
          <p:cNvPr id="1021" name="Google Shape;1021;p87"/>
          <p:cNvCxnSpPr/>
          <p:nvPr/>
        </p:nvCxnSpPr>
        <p:spPr>
          <a:xfrm flipH="1" rot="10800000">
            <a:off x="6178731" y="757646"/>
            <a:ext cx="1763485" cy="130628"/>
          </a:xfrm>
          <a:prstGeom prst="straightConnector1">
            <a:avLst/>
          </a:prstGeom>
          <a:noFill/>
          <a:ln cap="flat" cmpd="sng" w="9525">
            <a:solidFill>
              <a:srgbClr val="FF0000"/>
            </a:solidFill>
            <a:prstDash val="solid"/>
            <a:round/>
            <a:headEnd len="med" w="med" type="none"/>
            <a:tailEnd len="med" w="med" type="triangle"/>
          </a:ln>
        </p:spPr>
      </p:cxnSp>
      <p:cxnSp>
        <p:nvCxnSpPr>
          <p:cNvPr id="1022" name="Google Shape;1022;p87"/>
          <p:cNvCxnSpPr/>
          <p:nvPr/>
        </p:nvCxnSpPr>
        <p:spPr>
          <a:xfrm flipH="1" rot="10800000">
            <a:off x="5930536" y="1143000"/>
            <a:ext cx="1689463" cy="45720"/>
          </a:xfrm>
          <a:prstGeom prst="straightConnector1">
            <a:avLst/>
          </a:prstGeom>
          <a:noFill/>
          <a:ln cap="flat" cmpd="sng" w="9525">
            <a:solidFill>
              <a:srgbClr val="FF0000"/>
            </a:solidFill>
            <a:prstDash val="solid"/>
            <a:round/>
            <a:headEnd len="med" w="med" type="none"/>
            <a:tailEnd len="med" w="med" type="triangle"/>
          </a:ln>
        </p:spPr>
      </p:cxnSp>
      <p:sp>
        <p:nvSpPr>
          <p:cNvPr id="1023" name="Google Shape;1023;p87"/>
          <p:cNvSpPr txBox="1"/>
          <p:nvPr/>
        </p:nvSpPr>
        <p:spPr>
          <a:xfrm>
            <a:off x="3749646" y="888274"/>
            <a:ext cx="2350708"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00"/>
                </a:solidFill>
                <a:latin typeface="Times New Roman"/>
                <a:ea typeface="Times New Roman"/>
                <a:cs typeface="Times New Roman"/>
                <a:sym typeface="Times New Roman"/>
              </a:rPr>
              <a:t>best alternative</a:t>
            </a:r>
            <a:endParaRPr/>
          </a:p>
          <a:p>
            <a:pPr indent="0" lvl="0" marL="0" marR="0" rtl="0" algn="l">
              <a:spcBef>
                <a:spcPts val="0"/>
              </a:spcBef>
              <a:spcAft>
                <a:spcPts val="0"/>
              </a:spcAft>
              <a:buNone/>
            </a:pPr>
            <a:r>
              <a:rPr lang="en-US" sz="1800">
                <a:solidFill>
                  <a:srgbClr val="FF0000"/>
                </a:solidFill>
                <a:latin typeface="Times New Roman"/>
                <a:ea typeface="Times New Roman"/>
                <a:cs typeface="Times New Roman"/>
                <a:sym typeface="Times New Roman"/>
              </a:rPr>
              <a:t>over fringe nodes,</a:t>
            </a:r>
            <a:endParaRPr/>
          </a:p>
          <a:p>
            <a:pPr indent="0" lvl="0" marL="0" marR="0" rtl="0" algn="l">
              <a:spcBef>
                <a:spcPts val="0"/>
              </a:spcBef>
              <a:spcAft>
                <a:spcPts val="0"/>
              </a:spcAft>
              <a:buNone/>
            </a:pPr>
            <a:r>
              <a:rPr lang="en-US" sz="1800">
                <a:solidFill>
                  <a:srgbClr val="FF0000"/>
                </a:solidFill>
                <a:latin typeface="Times New Roman"/>
                <a:ea typeface="Times New Roman"/>
                <a:cs typeface="Times New Roman"/>
                <a:sym typeface="Times New Roman"/>
              </a:rPr>
              <a:t>which are not children:</a:t>
            </a:r>
            <a:endParaRPr/>
          </a:p>
          <a:p>
            <a:pPr indent="0" lvl="0" marL="0" marR="0" rtl="0" algn="l">
              <a:spcBef>
                <a:spcPts val="0"/>
              </a:spcBef>
              <a:spcAft>
                <a:spcPts val="0"/>
              </a:spcAft>
              <a:buNone/>
            </a:pPr>
            <a:r>
              <a:rPr i="1" lang="en-US" sz="1800">
                <a:solidFill>
                  <a:srgbClr val="FF0000"/>
                </a:solidFill>
                <a:latin typeface="Times New Roman"/>
                <a:ea typeface="Times New Roman"/>
                <a:cs typeface="Times New Roman"/>
                <a:sym typeface="Times New Roman"/>
              </a:rPr>
              <a:t>do I want to back up?</a:t>
            </a:r>
            <a:endParaRPr/>
          </a:p>
        </p:txBody>
      </p:sp>
      <p:sp>
        <p:nvSpPr>
          <p:cNvPr id="1024" name="Google Shape;1024;p87"/>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5.1 Introduction</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5.2 Hill Climbing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5.3 Best-first Search (Greedy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5.4 A* Search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5.5 AO* Search: (AND–OR) Graph</a:t>
            </a:r>
            <a:endParaRPr/>
          </a:p>
          <a:p>
            <a:pPr indent="0" lvl="0" marL="0" marR="0" rtl="0" algn="l">
              <a:spcBef>
                <a:spcPts val="0"/>
              </a:spcBef>
              <a:spcAft>
                <a:spcPts val="0"/>
              </a:spcAft>
              <a:buNone/>
            </a:pPr>
            <a:r>
              <a:rPr b="1" lang="en-US" sz="2200">
                <a:solidFill>
                  <a:schemeClr val="accent1"/>
                </a:solidFill>
                <a:latin typeface="Times New Roman"/>
                <a:ea typeface="Times New Roman"/>
                <a:cs typeface="Times New Roman"/>
                <a:sym typeface="Times New Roman"/>
              </a:rPr>
              <a:t>5.6 Memory Bounded Heuristic Search</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5.6.1 Iterative Deepening A*</a:t>
            </a:r>
            <a:endParaRPr/>
          </a:p>
          <a:p>
            <a:pPr indent="0" lvl="0" marL="0" marR="0" rtl="0" algn="l">
              <a:spcBef>
                <a:spcPts val="0"/>
              </a:spcBef>
              <a:spcAft>
                <a:spcPts val="0"/>
              </a:spcAft>
              <a:buNone/>
            </a:pPr>
            <a:r>
              <a:rPr b="1" lang="en-US" sz="2200">
                <a:solidFill>
                  <a:schemeClr val="accent1"/>
                </a:solidFill>
                <a:latin typeface="Times New Roman"/>
                <a:ea typeface="Times New Roman"/>
                <a:cs typeface="Times New Roman"/>
                <a:sym typeface="Times New Roman"/>
              </a:rPr>
              <a:t> 5.6.2 Recursive BFS</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5.6.3 Simplified Memory Bounded A* (SMA*)</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5.7  Simulated Annealing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5.8  Local Beam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5.9 Branch and Bound Search</a:t>
            </a:r>
            <a:endParaRPr/>
          </a:p>
          <a:p>
            <a:pPr indent="0" lvl="0" marL="0" marR="0" rtl="0" algn="l">
              <a:spcBef>
                <a:spcPts val="0"/>
              </a:spcBef>
              <a:spcAft>
                <a:spcPts val="0"/>
              </a:spcAft>
              <a:buNone/>
            </a:pPr>
            <a:r>
              <a:t/>
            </a:r>
            <a:endParaRPr sz="2200">
              <a:solidFill>
                <a:schemeClr val="lt1"/>
              </a:solidFill>
              <a:latin typeface="Times New Roman"/>
              <a:ea typeface="Times New Roman"/>
              <a:cs typeface="Times New Roman"/>
              <a:sym typeface="Times New Roman"/>
            </a:endParaRPr>
          </a:p>
        </p:txBody>
      </p:sp>
      <p:sp>
        <p:nvSpPr>
          <p:cNvPr id="1025" name="Google Shape;1025;p8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0" name="Shape 1030"/>
        <p:cNvGrpSpPr/>
        <p:nvPr/>
      </p:nvGrpSpPr>
      <p:grpSpPr>
        <a:xfrm>
          <a:off x="0" y="0"/>
          <a:ext cx="0" cy="0"/>
          <a:chOff x="0" y="0"/>
          <a:chExt cx="0" cy="0"/>
        </a:xfrm>
      </p:grpSpPr>
      <p:sp>
        <p:nvSpPr>
          <p:cNvPr id="1031" name="Google Shape;1031;p88"/>
          <p:cNvSpPr txBox="1"/>
          <p:nvPr>
            <p:ph type="title"/>
          </p:nvPr>
        </p:nvSpPr>
        <p:spPr>
          <a:xfrm>
            <a:off x="3696788" y="365125"/>
            <a:ext cx="7657011"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Simple Memory Bounded A*</a:t>
            </a:r>
            <a:endParaRPr/>
          </a:p>
        </p:txBody>
      </p:sp>
      <p:sp>
        <p:nvSpPr>
          <p:cNvPr id="1032" name="Google Shape;1032;p88"/>
          <p:cNvSpPr txBox="1"/>
          <p:nvPr>
            <p:ph idx="1" type="body"/>
          </p:nvPr>
        </p:nvSpPr>
        <p:spPr>
          <a:xfrm>
            <a:off x="3696789" y="2017713"/>
            <a:ext cx="8243328" cy="41148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This is like A*, but when memory is full we delete the worst node (largest f-value).</a:t>
            </a:r>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Like RBFS, we remember the best descendent in the branch we delete.</a:t>
            </a:r>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If there is a tie (equal f-values) we first delete the oldest nodes first.</a:t>
            </a:r>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simple-MBA* finds the optimal </a:t>
            </a:r>
            <a:r>
              <a:rPr i="1" lang="en-US">
                <a:latin typeface="Times New Roman"/>
                <a:ea typeface="Times New Roman"/>
                <a:cs typeface="Times New Roman"/>
                <a:sym typeface="Times New Roman"/>
              </a:rPr>
              <a:t>reachable</a:t>
            </a:r>
            <a:r>
              <a:rPr lang="en-US">
                <a:latin typeface="Times New Roman"/>
                <a:ea typeface="Times New Roman"/>
                <a:cs typeface="Times New Roman"/>
                <a:sym typeface="Times New Roman"/>
              </a:rPr>
              <a:t> solution given the memory constraint.</a:t>
            </a:r>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Time can still be exponential. </a:t>
            </a:r>
            <a:endParaRPr/>
          </a:p>
        </p:txBody>
      </p:sp>
      <p:sp>
        <p:nvSpPr>
          <p:cNvPr id="1033" name="Google Shape;1033;p88"/>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5.1 Introduction</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5.2 Hill Climbing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5.3 Best-first Search (Greedy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5.4 A* Search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5.5 AO* Search: (AND–OR) Graph</a:t>
            </a:r>
            <a:endParaRPr/>
          </a:p>
          <a:p>
            <a:pPr indent="0" lvl="0" marL="0" marR="0" rtl="0" algn="l">
              <a:spcBef>
                <a:spcPts val="0"/>
              </a:spcBef>
              <a:spcAft>
                <a:spcPts val="0"/>
              </a:spcAft>
              <a:buNone/>
            </a:pPr>
            <a:r>
              <a:rPr b="1" lang="en-US" sz="2200">
                <a:solidFill>
                  <a:schemeClr val="accent1"/>
                </a:solidFill>
                <a:latin typeface="Times New Roman"/>
                <a:ea typeface="Times New Roman"/>
                <a:cs typeface="Times New Roman"/>
                <a:sym typeface="Times New Roman"/>
              </a:rPr>
              <a:t>5.6 Memory Bounded Heuristic Search</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5.6.1 Iterative Deepening A*</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5.6.2 Recursive BFS</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a:t>
            </a:r>
            <a:r>
              <a:rPr b="1" lang="en-US" sz="2000">
                <a:solidFill>
                  <a:schemeClr val="accent1"/>
                </a:solidFill>
                <a:latin typeface="Times New Roman"/>
                <a:ea typeface="Times New Roman"/>
                <a:cs typeface="Times New Roman"/>
                <a:sym typeface="Times New Roman"/>
              </a:rPr>
              <a:t>5.6.3 Simplified Memory Bounded A* (SMA*)</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5.7  Simulated Annealing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5.8  Local Beam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5.9 Branch and Bound Search</a:t>
            </a:r>
            <a:endParaRPr/>
          </a:p>
          <a:p>
            <a:pPr indent="0" lvl="0" marL="0" marR="0" rtl="0" algn="l">
              <a:spcBef>
                <a:spcPts val="0"/>
              </a:spcBef>
              <a:spcAft>
                <a:spcPts val="0"/>
              </a:spcAft>
              <a:buNone/>
            </a:pPr>
            <a:r>
              <a:t/>
            </a:r>
            <a:endParaRPr sz="2200">
              <a:solidFill>
                <a:schemeClr val="lt1"/>
              </a:solidFill>
              <a:latin typeface="Times New Roman"/>
              <a:ea typeface="Times New Roman"/>
              <a:cs typeface="Times New Roman"/>
              <a:sym typeface="Times New Roman"/>
            </a:endParaRPr>
          </a:p>
        </p:txBody>
      </p:sp>
      <p:sp>
        <p:nvSpPr>
          <p:cNvPr id="1034" name="Google Shape;1034;p8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8" name="Shape 1038"/>
        <p:cNvGrpSpPr/>
        <p:nvPr/>
      </p:nvGrpSpPr>
      <p:grpSpPr>
        <a:xfrm>
          <a:off x="0" y="0"/>
          <a:ext cx="0" cy="0"/>
          <a:chOff x="0" y="0"/>
          <a:chExt cx="0" cy="0"/>
        </a:xfrm>
      </p:grpSpPr>
      <p:sp>
        <p:nvSpPr>
          <p:cNvPr id="1039" name="Google Shape;1039;p89"/>
          <p:cNvSpPr txBox="1"/>
          <p:nvPr>
            <p:ph type="title"/>
          </p:nvPr>
        </p:nvSpPr>
        <p:spPr>
          <a:xfrm>
            <a:off x="3278776" y="365125"/>
            <a:ext cx="8075023"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 </a:t>
            </a:r>
            <a:r>
              <a:rPr lang="en-US" sz="3600">
                <a:latin typeface="Times New Roman"/>
                <a:ea typeface="Times New Roman"/>
                <a:cs typeface="Times New Roman"/>
                <a:sym typeface="Times New Roman"/>
              </a:rPr>
              <a:t>Perform SMA* (memory: 3 nodes) on the following figure.</a:t>
            </a:r>
            <a:br>
              <a:rPr lang="en-US"/>
            </a:br>
            <a:endParaRPr/>
          </a:p>
        </p:txBody>
      </p:sp>
      <p:sp>
        <p:nvSpPr>
          <p:cNvPr id="1040" name="Google Shape;1040;p89"/>
          <p:cNvSpPr/>
          <p:nvPr/>
        </p:nvSpPr>
        <p:spPr>
          <a:xfrm>
            <a:off x="0" y="13063"/>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5.1 Introduction</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5.2 Hill Climbing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5.3 Best-first Search (Greedy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5.4 A* Search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5.5 AO* Search: (AND–OR) Graph</a:t>
            </a:r>
            <a:endParaRPr/>
          </a:p>
          <a:p>
            <a:pPr indent="0" lvl="0" marL="0" marR="0" rtl="0" algn="l">
              <a:spcBef>
                <a:spcPts val="0"/>
              </a:spcBef>
              <a:spcAft>
                <a:spcPts val="0"/>
              </a:spcAft>
              <a:buNone/>
            </a:pPr>
            <a:r>
              <a:rPr b="1" lang="en-US" sz="2200">
                <a:solidFill>
                  <a:schemeClr val="accent1"/>
                </a:solidFill>
                <a:latin typeface="Times New Roman"/>
                <a:ea typeface="Times New Roman"/>
                <a:cs typeface="Times New Roman"/>
                <a:sym typeface="Times New Roman"/>
              </a:rPr>
              <a:t>5.6 Memory Bounded Heuristic Search</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5.6.1 Iterative Deepening A*</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5.6.2 Recursive BFS</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a:t>
            </a:r>
            <a:r>
              <a:rPr b="1" lang="en-US" sz="2000">
                <a:solidFill>
                  <a:schemeClr val="accent1"/>
                </a:solidFill>
                <a:latin typeface="Times New Roman"/>
                <a:ea typeface="Times New Roman"/>
                <a:cs typeface="Times New Roman"/>
                <a:sym typeface="Times New Roman"/>
              </a:rPr>
              <a:t>5.6.3 Simplified Memory Bounded A* (SMA*)</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5.7  Simulated Annealing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5.8  Local Beam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5.9 Branch and Bound Search</a:t>
            </a:r>
            <a:endParaRPr/>
          </a:p>
          <a:p>
            <a:pPr indent="0" lvl="0" marL="0" marR="0" rtl="0" algn="l">
              <a:spcBef>
                <a:spcPts val="0"/>
              </a:spcBef>
              <a:spcAft>
                <a:spcPts val="0"/>
              </a:spcAft>
              <a:buNone/>
            </a:pPr>
            <a:r>
              <a:t/>
            </a:r>
            <a:endParaRPr sz="2200">
              <a:solidFill>
                <a:schemeClr val="lt1"/>
              </a:solidFill>
              <a:latin typeface="Times New Roman"/>
              <a:ea typeface="Times New Roman"/>
              <a:cs typeface="Times New Roman"/>
              <a:sym typeface="Times New Roman"/>
            </a:endParaRPr>
          </a:p>
        </p:txBody>
      </p:sp>
      <p:pic>
        <p:nvPicPr>
          <p:cNvPr id="1041" name="Google Shape;1041;p89"/>
          <p:cNvPicPr preferRelativeResize="0"/>
          <p:nvPr>
            <p:ph idx="1" type="body"/>
          </p:nvPr>
        </p:nvPicPr>
        <p:blipFill rotWithShape="1">
          <a:blip r:embed="rId3">
            <a:alphaModFix/>
          </a:blip>
          <a:srcRect b="0" l="0" r="0" t="0"/>
          <a:stretch/>
        </p:blipFill>
        <p:spPr>
          <a:xfrm>
            <a:off x="3567628" y="1418247"/>
            <a:ext cx="8287674" cy="4351338"/>
          </a:xfrm>
          <a:prstGeom prst="rect">
            <a:avLst/>
          </a:prstGeom>
          <a:noFill/>
          <a:ln>
            <a:noFill/>
          </a:ln>
        </p:spPr>
      </p:pic>
      <p:sp>
        <p:nvSpPr>
          <p:cNvPr id="1042" name="Google Shape;1042;p8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9"/>
          <p:cNvSpPr txBox="1"/>
          <p:nvPr>
            <p:ph type="title"/>
          </p:nvPr>
        </p:nvSpPr>
        <p:spPr>
          <a:xfrm>
            <a:off x="3435531" y="169183"/>
            <a:ext cx="8088086" cy="536211"/>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Times New Roman"/>
              <a:buNone/>
            </a:pPr>
            <a:r>
              <a:rPr i="1" lang="en-US">
                <a:latin typeface="Times New Roman"/>
                <a:ea typeface="Times New Roman"/>
                <a:cs typeface="Times New Roman"/>
                <a:sym typeface="Times New Roman"/>
              </a:rPr>
              <a:t>Heuristic for Tic-Tac-Toe Problem</a:t>
            </a:r>
            <a:endParaRPr>
              <a:latin typeface="Times New Roman"/>
              <a:ea typeface="Times New Roman"/>
              <a:cs typeface="Times New Roman"/>
              <a:sym typeface="Times New Roman"/>
            </a:endParaRPr>
          </a:p>
        </p:txBody>
      </p:sp>
      <p:sp>
        <p:nvSpPr>
          <p:cNvPr id="155" name="Google Shape;155;p9"/>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200">
                <a:solidFill>
                  <a:srgbClr val="8DA9DB"/>
                </a:solidFill>
                <a:latin typeface="Times New Roman"/>
                <a:ea typeface="Times New Roman"/>
                <a:cs typeface="Times New Roman"/>
                <a:sym typeface="Times New Roman"/>
              </a:rPr>
              <a:t>5.1 Introduction</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5.2 Hill Climbing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5.3 Best-first Search (Greedy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5.4 A* Search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5.5 O* Search: (AND–OR) Graph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5.6 Memory Bounded Heuristic Search</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5.6.1 Iterative Deepening A*</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5.6.2 Recursive BFS</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5.6.3 Simplified Memory Bounded A* (SMA*)</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5.7  Simulated Annealing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5.8  Local Beam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5.9 Branch and Bound Search</a:t>
            </a:r>
            <a:endParaRPr/>
          </a:p>
          <a:p>
            <a:pPr indent="0" lvl="0" marL="0" marR="0" rtl="0" algn="l">
              <a:spcBef>
                <a:spcPts val="0"/>
              </a:spcBef>
              <a:spcAft>
                <a:spcPts val="0"/>
              </a:spcAft>
              <a:buNone/>
            </a:pPr>
            <a:r>
              <a:t/>
            </a:r>
            <a:endParaRPr sz="2200">
              <a:solidFill>
                <a:schemeClr val="lt1"/>
              </a:solidFill>
              <a:latin typeface="Times New Roman"/>
              <a:ea typeface="Times New Roman"/>
              <a:cs typeface="Times New Roman"/>
              <a:sym typeface="Times New Roman"/>
            </a:endParaRPr>
          </a:p>
        </p:txBody>
      </p:sp>
      <p:pic>
        <p:nvPicPr>
          <p:cNvPr id="156" name="Google Shape;156;p9"/>
          <p:cNvPicPr preferRelativeResize="0"/>
          <p:nvPr>
            <p:ph idx="1" type="body"/>
          </p:nvPr>
        </p:nvPicPr>
        <p:blipFill rotWithShape="1">
          <a:blip r:embed="rId3">
            <a:alphaModFix/>
          </a:blip>
          <a:srcRect b="0" l="0" r="0" t="0"/>
          <a:stretch/>
        </p:blipFill>
        <p:spPr>
          <a:xfrm>
            <a:off x="3575831" y="865277"/>
            <a:ext cx="8088000" cy="5643600"/>
          </a:xfrm>
          <a:prstGeom prst="rect">
            <a:avLst/>
          </a:prstGeom>
          <a:noFill/>
          <a:ln>
            <a:noFill/>
          </a:ln>
        </p:spPr>
      </p:pic>
      <p:sp>
        <p:nvSpPr>
          <p:cNvPr id="157" name="Google Shape;157;p9"/>
          <p:cNvSpPr txBox="1"/>
          <p:nvPr>
            <p:ph idx="11" type="ftr"/>
          </p:nvPr>
        </p:nvSpPr>
        <p:spPr>
          <a:xfrm>
            <a:off x="5422173" y="6506254"/>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6" name="Shape 1046"/>
        <p:cNvGrpSpPr/>
        <p:nvPr/>
      </p:nvGrpSpPr>
      <p:grpSpPr>
        <a:xfrm>
          <a:off x="0" y="0"/>
          <a:ext cx="0" cy="0"/>
          <a:chOff x="0" y="0"/>
          <a:chExt cx="0" cy="0"/>
        </a:xfrm>
      </p:grpSpPr>
      <p:sp>
        <p:nvSpPr>
          <p:cNvPr id="1047" name="Google Shape;1047;p90"/>
          <p:cNvSpPr/>
          <p:nvPr/>
        </p:nvSpPr>
        <p:spPr>
          <a:xfrm>
            <a:off x="0" y="13063"/>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5.1 Introduction</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5.2 Hill Climbing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5.3 Best-first Search (Greedy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5.4 A* Search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5.5 AO* Search: (AND–OR) Graph</a:t>
            </a:r>
            <a:endParaRPr/>
          </a:p>
          <a:p>
            <a:pPr indent="0" lvl="0" marL="0" marR="0" rtl="0" algn="l">
              <a:spcBef>
                <a:spcPts val="0"/>
              </a:spcBef>
              <a:spcAft>
                <a:spcPts val="0"/>
              </a:spcAft>
              <a:buNone/>
            </a:pPr>
            <a:r>
              <a:rPr b="1" lang="en-US" sz="2200">
                <a:solidFill>
                  <a:schemeClr val="accent1"/>
                </a:solidFill>
                <a:latin typeface="Times New Roman"/>
                <a:ea typeface="Times New Roman"/>
                <a:cs typeface="Times New Roman"/>
                <a:sym typeface="Times New Roman"/>
              </a:rPr>
              <a:t>5.6 Memory Bounded Heuristic Search</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5.6.1 Iterative Deepening A*</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5.6.2 Recursive BFS</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a:t>
            </a:r>
            <a:r>
              <a:rPr b="1" lang="en-US" sz="2000">
                <a:solidFill>
                  <a:schemeClr val="accent1"/>
                </a:solidFill>
                <a:latin typeface="Times New Roman"/>
                <a:ea typeface="Times New Roman"/>
                <a:cs typeface="Times New Roman"/>
                <a:sym typeface="Times New Roman"/>
              </a:rPr>
              <a:t>5.6.3 Simplified Memory Bounded A* (SMA*)</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5.7  Simulated Annealing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5.8  Local Beam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5.9 Branch and Bound Search</a:t>
            </a:r>
            <a:endParaRPr/>
          </a:p>
          <a:p>
            <a:pPr indent="0" lvl="0" marL="0" marR="0" rtl="0" algn="l">
              <a:spcBef>
                <a:spcPts val="0"/>
              </a:spcBef>
              <a:spcAft>
                <a:spcPts val="0"/>
              </a:spcAft>
              <a:buNone/>
            </a:pPr>
            <a:r>
              <a:t/>
            </a:r>
            <a:endParaRPr sz="2200">
              <a:solidFill>
                <a:schemeClr val="lt1"/>
              </a:solidFill>
              <a:latin typeface="Times New Roman"/>
              <a:ea typeface="Times New Roman"/>
              <a:cs typeface="Times New Roman"/>
              <a:sym typeface="Times New Roman"/>
            </a:endParaRPr>
          </a:p>
        </p:txBody>
      </p:sp>
      <p:pic>
        <p:nvPicPr>
          <p:cNvPr id="1048" name="Google Shape;1048;p90"/>
          <p:cNvPicPr preferRelativeResize="0"/>
          <p:nvPr/>
        </p:nvPicPr>
        <p:blipFill rotWithShape="1">
          <a:blip r:embed="rId3">
            <a:alphaModFix/>
          </a:blip>
          <a:srcRect b="0" l="0" r="0" t="0"/>
          <a:stretch/>
        </p:blipFill>
        <p:spPr>
          <a:xfrm>
            <a:off x="3476847" y="235132"/>
            <a:ext cx="8335925" cy="2481942"/>
          </a:xfrm>
          <a:prstGeom prst="rect">
            <a:avLst/>
          </a:prstGeom>
          <a:noFill/>
          <a:ln>
            <a:noFill/>
          </a:ln>
        </p:spPr>
      </p:pic>
      <p:pic>
        <p:nvPicPr>
          <p:cNvPr id="1049" name="Google Shape;1049;p90"/>
          <p:cNvPicPr preferRelativeResize="0"/>
          <p:nvPr/>
        </p:nvPicPr>
        <p:blipFill rotWithShape="1">
          <a:blip r:embed="rId4">
            <a:alphaModFix/>
          </a:blip>
          <a:srcRect b="0" l="0" r="0" t="0"/>
          <a:stretch/>
        </p:blipFill>
        <p:spPr>
          <a:xfrm>
            <a:off x="3476847" y="2717074"/>
            <a:ext cx="8335925" cy="3416300"/>
          </a:xfrm>
          <a:prstGeom prst="rect">
            <a:avLst/>
          </a:prstGeom>
          <a:noFill/>
          <a:ln>
            <a:noFill/>
          </a:ln>
        </p:spPr>
      </p:pic>
      <p:sp>
        <p:nvSpPr>
          <p:cNvPr id="1050" name="Google Shape;1050;p9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4" name="Shape 1054"/>
        <p:cNvGrpSpPr/>
        <p:nvPr/>
      </p:nvGrpSpPr>
      <p:grpSpPr>
        <a:xfrm>
          <a:off x="0" y="0"/>
          <a:ext cx="0" cy="0"/>
          <a:chOff x="0" y="0"/>
          <a:chExt cx="0" cy="0"/>
        </a:xfrm>
      </p:grpSpPr>
      <p:sp>
        <p:nvSpPr>
          <p:cNvPr id="1055" name="Google Shape;1055;p91"/>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5.1 Introduction</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5.2 Hill Climbing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5.3 Best-first Search (Greedy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5.4 A* Search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5.5 AO* Search: (AND–OR) Graph</a:t>
            </a:r>
            <a:endParaRPr/>
          </a:p>
          <a:p>
            <a:pPr indent="0" lvl="0" marL="0" marR="0" rtl="0" algn="l">
              <a:spcBef>
                <a:spcPts val="0"/>
              </a:spcBef>
              <a:spcAft>
                <a:spcPts val="0"/>
              </a:spcAft>
              <a:buNone/>
            </a:pPr>
            <a:r>
              <a:rPr b="1" lang="en-US" sz="2200">
                <a:solidFill>
                  <a:schemeClr val="accent1"/>
                </a:solidFill>
                <a:latin typeface="Times New Roman"/>
                <a:ea typeface="Times New Roman"/>
                <a:cs typeface="Times New Roman"/>
                <a:sym typeface="Times New Roman"/>
              </a:rPr>
              <a:t>5.6 Memory Bounded Heuristic Search</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5.6.1 Iterative Deepening A*</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5.6.2 Recursive BFS</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a:t>
            </a:r>
            <a:r>
              <a:rPr b="1" lang="en-US" sz="2000">
                <a:solidFill>
                  <a:schemeClr val="accent1"/>
                </a:solidFill>
                <a:latin typeface="Times New Roman"/>
                <a:ea typeface="Times New Roman"/>
                <a:cs typeface="Times New Roman"/>
                <a:sym typeface="Times New Roman"/>
              </a:rPr>
              <a:t>5.6.3 Simplified Memory Bounded A* (SMA*)</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5.7  Simulated Annealing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5.8  Local Beam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5.9 Branch and Bound Search</a:t>
            </a:r>
            <a:endParaRPr/>
          </a:p>
          <a:p>
            <a:pPr indent="0" lvl="0" marL="0" marR="0" rtl="0" algn="l">
              <a:spcBef>
                <a:spcPts val="0"/>
              </a:spcBef>
              <a:spcAft>
                <a:spcPts val="0"/>
              </a:spcAft>
              <a:buNone/>
            </a:pPr>
            <a:r>
              <a:t/>
            </a:r>
            <a:endParaRPr sz="2200">
              <a:solidFill>
                <a:schemeClr val="lt1"/>
              </a:solidFill>
              <a:latin typeface="Times New Roman"/>
              <a:ea typeface="Times New Roman"/>
              <a:cs typeface="Times New Roman"/>
              <a:sym typeface="Times New Roman"/>
            </a:endParaRPr>
          </a:p>
        </p:txBody>
      </p:sp>
      <p:pic>
        <p:nvPicPr>
          <p:cNvPr id="1056" name="Google Shape;1056;p91"/>
          <p:cNvPicPr preferRelativeResize="0"/>
          <p:nvPr/>
        </p:nvPicPr>
        <p:blipFill rotWithShape="1">
          <a:blip r:embed="rId3">
            <a:alphaModFix/>
          </a:blip>
          <a:srcRect b="0" l="0" r="0" t="0"/>
          <a:stretch/>
        </p:blipFill>
        <p:spPr>
          <a:xfrm>
            <a:off x="3476847" y="0"/>
            <a:ext cx="8537944" cy="3136900"/>
          </a:xfrm>
          <a:prstGeom prst="rect">
            <a:avLst/>
          </a:prstGeom>
          <a:noFill/>
          <a:ln>
            <a:noFill/>
          </a:ln>
        </p:spPr>
      </p:pic>
      <p:pic>
        <p:nvPicPr>
          <p:cNvPr id="1057" name="Google Shape;1057;p91"/>
          <p:cNvPicPr preferRelativeResize="0"/>
          <p:nvPr/>
        </p:nvPicPr>
        <p:blipFill rotWithShape="1">
          <a:blip r:embed="rId4">
            <a:alphaModFix/>
          </a:blip>
          <a:srcRect b="0" l="0" r="0" t="0"/>
          <a:stretch/>
        </p:blipFill>
        <p:spPr>
          <a:xfrm>
            <a:off x="3476847" y="3069769"/>
            <a:ext cx="8537944" cy="3148149"/>
          </a:xfrm>
          <a:prstGeom prst="rect">
            <a:avLst/>
          </a:prstGeom>
          <a:noFill/>
          <a:ln>
            <a:noFill/>
          </a:ln>
        </p:spPr>
      </p:pic>
      <p:sp>
        <p:nvSpPr>
          <p:cNvPr id="1058" name="Google Shape;1058;p9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2" name="Shape 1062"/>
        <p:cNvGrpSpPr/>
        <p:nvPr/>
      </p:nvGrpSpPr>
      <p:grpSpPr>
        <a:xfrm>
          <a:off x="0" y="0"/>
          <a:ext cx="0" cy="0"/>
          <a:chOff x="0" y="0"/>
          <a:chExt cx="0" cy="0"/>
        </a:xfrm>
      </p:grpSpPr>
      <p:sp>
        <p:nvSpPr>
          <p:cNvPr id="1063" name="Google Shape;1063;p92"/>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5.1 Introduction</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5.2 Hill Climbing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5.3 Best-first Search (Greedy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5.4 A* Search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5.5 AO* Search: (AND–OR) Graph</a:t>
            </a:r>
            <a:endParaRPr/>
          </a:p>
          <a:p>
            <a:pPr indent="0" lvl="0" marL="0" marR="0" rtl="0" algn="l">
              <a:spcBef>
                <a:spcPts val="0"/>
              </a:spcBef>
              <a:spcAft>
                <a:spcPts val="0"/>
              </a:spcAft>
              <a:buNone/>
            </a:pPr>
            <a:r>
              <a:rPr b="1" lang="en-US" sz="2200">
                <a:solidFill>
                  <a:schemeClr val="accent1"/>
                </a:solidFill>
                <a:latin typeface="Times New Roman"/>
                <a:ea typeface="Times New Roman"/>
                <a:cs typeface="Times New Roman"/>
                <a:sym typeface="Times New Roman"/>
              </a:rPr>
              <a:t>5.6 Memory Bounded Heuristic Search</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5.6.1 Iterative Deepening A*</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5.6.2 Recursive BFS</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a:t>
            </a:r>
            <a:r>
              <a:rPr b="1" lang="en-US" sz="2000">
                <a:solidFill>
                  <a:schemeClr val="accent1"/>
                </a:solidFill>
                <a:latin typeface="Times New Roman"/>
                <a:ea typeface="Times New Roman"/>
                <a:cs typeface="Times New Roman"/>
                <a:sym typeface="Times New Roman"/>
              </a:rPr>
              <a:t>5.6.3 Simplified Memory Bounded A* (SMA*)</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5.7  Simulated Annealing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5.8  Local Beam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5.9 Branch and Bound Search</a:t>
            </a:r>
            <a:endParaRPr/>
          </a:p>
          <a:p>
            <a:pPr indent="0" lvl="0" marL="0" marR="0" rtl="0" algn="l">
              <a:spcBef>
                <a:spcPts val="0"/>
              </a:spcBef>
              <a:spcAft>
                <a:spcPts val="0"/>
              </a:spcAft>
              <a:buNone/>
            </a:pPr>
            <a:r>
              <a:t/>
            </a:r>
            <a:endParaRPr sz="2200">
              <a:solidFill>
                <a:schemeClr val="lt1"/>
              </a:solidFill>
              <a:latin typeface="Times New Roman"/>
              <a:ea typeface="Times New Roman"/>
              <a:cs typeface="Times New Roman"/>
              <a:sym typeface="Times New Roman"/>
            </a:endParaRPr>
          </a:p>
        </p:txBody>
      </p:sp>
      <p:pic>
        <p:nvPicPr>
          <p:cNvPr id="1064" name="Google Shape;1064;p92"/>
          <p:cNvPicPr preferRelativeResize="0"/>
          <p:nvPr/>
        </p:nvPicPr>
        <p:blipFill rotWithShape="1">
          <a:blip r:embed="rId3">
            <a:alphaModFix/>
          </a:blip>
          <a:srcRect b="0" l="0" r="0" t="0"/>
          <a:stretch/>
        </p:blipFill>
        <p:spPr>
          <a:xfrm>
            <a:off x="3487479" y="179251"/>
            <a:ext cx="8282763" cy="3112589"/>
          </a:xfrm>
          <a:prstGeom prst="rect">
            <a:avLst/>
          </a:prstGeom>
          <a:noFill/>
          <a:ln>
            <a:noFill/>
          </a:ln>
        </p:spPr>
      </p:pic>
      <p:pic>
        <p:nvPicPr>
          <p:cNvPr id="1065" name="Google Shape;1065;p92"/>
          <p:cNvPicPr preferRelativeResize="0"/>
          <p:nvPr/>
        </p:nvPicPr>
        <p:blipFill rotWithShape="1">
          <a:blip r:embed="rId4">
            <a:alphaModFix/>
          </a:blip>
          <a:srcRect b="0" l="0" r="0" t="0"/>
          <a:stretch/>
        </p:blipFill>
        <p:spPr>
          <a:xfrm>
            <a:off x="3487479" y="3409406"/>
            <a:ext cx="8282763" cy="3107162"/>
          </a:xfrm>
          <a:prstGeom prst="rect">
            <a:avLst/>
          </a:prstGeom>
          <a:noFill/>
          <a:ln>
            <a:noFill/>
          </a:ln>
        </p:spPr>
      </p:pic>
      <p:sp>
        <p:nvSpPr>
          <p:cNvPr id="1066" name="Google Shape;1066;p9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0" name="Shape 1070"/>
        <p:cNvGrpSpPr/>
        <p:nvPr/>
      </p:nvGrpSpPr>
      <p:grpSpPr>
        <a:xfrm>
          <a:off x="0" y="0"/>
          <a:ext cx="0" cy="0"/>
          <a:chOff x="0" y="0"/>
          <a:chExt cx="0" cy="0"/>
        </a:xfrm>
      </p:grpSpPr>
      <p:sp>
        <p:nvSpPr>
          <p:cNvPr id="1071" name="Google Shape;1071;p93"/>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5.1 Introduction</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5.2 Hill Climbing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5.3 Best-first Search (Greedy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5.4 A* Search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5.5 AO* Search: (AND–OR) Graph</a:t>
            </a:r>
            <a:endParaRPr/>
          </a:p>
          <a:p>
            <a:pPr indent="0" lvl="0" marL="0" marR="0" rtl="0" algn="l">
              <a:spcBef>
                <a:spcPts val="0"/>
              </a:spcBef>
              <a:spcAft>
                <a:spcPts val="0"/>
              </a:spcAft>
              <a:buNone/>
            </a:pPr>
            <a:r>
              <a:rPr b="1" lang="en-US" sz="2200">
                <a:solidFill>
                  <a:schemeClr val="accent1"/>
                </a:solidFill>
                <a:latin typeface="Times New Roman"/>
                <a:ea typeface="Times New Roman"/>
                <a:cs typeface="Times New Roman"/>
                <a:sym typeface="Times New Roman"/>
              </a:rPr>
              <a:t>5.6 Memory Bounded Heuristic Search</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5.6.1 Iterative Deepening A*</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5.6.2 Recursive BFS</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a:t>
            </a:r>
            <a:r>
              <a:rPr b="1" lang="en-US" sz="2000">
                <a:solidFill>
                  <a:schemeClr val="accent1"/>
                </a:solidFill>
                <a:latin typeface="Times New Roman"/>
                <a:ea typeface="Times New Roman"/>
                <a:cs typeface="Times New Roman"/>
                <a:sym typeface="Times New Roman"/>
              </a:rPr>
              <a:t>5.6.3 Simplified Memory Bounded A* (SMA*)</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5.7  Simulated Annealing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5.8  Local Beam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5.9 Branch and Bound Search</a:t>
            </a:r>
            <a:endParaRPr/>
          </a:p>
          <a:p>
            <a:pPr indent="0" lvl="0" marL="0" marR="0" rtl="0" algn="l">
              <a:spcBef>
                <a:spcPts val="0"/>
              </a:spcBef>
              <a:spcAft>
                <a:spcPts val="0"/>
              </a:spcAft>
              <a:buNone/>
            </a:pPr>
            <a:r>
              <a:t/>
            </a:r>
            <a:endParaRPr sz="2200">
              <a:solidFill>
                <a:schemeClr val="lt1"/>
              </a:solidFill>
              <a:latin typeface="Times New Roman"/>
              <a:ea typeface="Times New Roman"/>
              <a:cs typeface="Times New Roman"/>
              <a:sym typeface="Times New Roman"/>
            </a:endParaRPr>
          </a:p>
        </p:txBody>
      </p:sp>
      <p:pic>
        <p:nvPicPr>
          <p:cNvPr id="1072" name="Google Shape;1072;p93"/>
          <p:cNvPicPr preferRelativeResize="0"/>
          <p:nvPr/>
        </p:nvPicPr>
        <p:blipFill rotWithShape="1">
          <a:blip r:embed="rId3">
            <a:alphaModFix/>
          </a:blip>
          <a:srcRect b="0" l="0" r="0" t="0"/>
          <a:stretch/>
        </p:blipFill>
        <p:spPr>
          <a:xfrm>
            <a:off x="3391786" y="209005"/>
            <a:ext cx="8484781" cy="2837543"/>
          </a:xfrm>
          <a:prstGeom prst="rect">
            <a:avLst/>
          </a:prstGeom>
          <a:noFill/>
          <a:ln>
            <a:noFill/>
          </a:ln>
        </p:spPr>
      </p:pic>
      <p:pic>
        <p:nvPicPr>
          <p:cNvPr id="1073" name="Google Shape;1073;p93"/>
          <p:cNvPicPr preferRelativeResize="0"/>
          <p:nvPr/>
        </p:nvPicPr>
        <p:blipFill rotWithShape="1">
          <a:blip r:embed="rId4">
            <a:alphaModFix/>
          </a:blip>
          <a:srcRect b="0" l="0" r="0" t="0"/>
          <a:stretch/>
        </p:blipFill>
        <p:spPr>
          <a:xfrm>
            <a:off x="3391785" y="3255191"/>
            <a:ext cx="8484781" cy="3101159"/>
          </a:xfrm>
          <a:prstGeom prst="rect">
            <a:avLst/>
          </a:prstGeom>
          <a:noFill/>
          <a:ln>
            <a:noFill/>
          </a:ln>
        </p:spPr>
      </p:pic>
      <p:sp>
        <p:nvSpPr>
          <p:cNvPr id="1074" name="Google Shape;1074;p9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8" name="Shape 1078"/>
        <p:cNvGrpSpPr/>
        <p:nvPr/>
      </p:nvGrpSpPr>
      <p:grpSpPr>
        <a:xfrm>
          <a:off x="0" y="0"/>
          <a:ext cx="0" cy="0"/>
          <a:chOff x="0" y="0"/>
          <a:chExt cx="0" cy="0"/>
        </a:xfrm>
      </p:grpSpPr>
      <p:sp>
        <p:nvSpPr>
          <p:cNvPr id="1079" name="Google Shape;1079;p94"/>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5.1 Introduction</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5.2 Hill Climbing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5.3 Best-first Search (Greedy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5.4 A* Search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5.5 AO* Search: (AND–OR) Graph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5.6 Memory Bounded Heuristic Search</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5.6.1 Iterative Deepening A*</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5.6.2 Recursive BFS</a:t>
            </a:r>
            <a:endParaRPr/>
          </a:p>
          <a:p>
            <a:pPr indent="0" lvl="0" marL="0" marR="0" rtl="0" algn="l">
              <a:spcBef>
                <a:spcPts val="0"/>
              </a:spcBef>
              <a:spcAft>
                <a:spcPts val="0"/>
              </a:spcAft>
              <a:buNone/>
            </a:pPr>
            <a:r>
              <a:rPr b="1" lang="en-US" sz="2200">
                <a:solidFill>
                  <a:schemeClr val="accent1"/>
                </a:solidFill>
                <a:latin typeface="Times New Roman"/>
                <a:ea typeface="Times New Roman"/>
                <a:cs typeface="Times New Roman"/>
                <a:sym typeface="Times New Roman"/>
              </a:rPr>
              <a:t> 5.6.3 Simplified Memory Bounded A* (SMA*)</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5.7  Simulated Annealing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5.8  Local Beam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5.9 Branch and Bound Search</a:t>
            </a:r>
            <a:endParaRPr/>
          </a:p>
          <a:p>
            <a:pPr indent="0" lvl="0" marL="0" marR="0" rtl="0" algn="l">
              <a:spcBef>
                <a:spcPts val="0"/>
              </a:spcBef>
              <a:spcAft>
                <a:spcPts val="0"/>
              </a:spcAft>
              <a:buNone/>
            </a:pPr>
            <a:r>
              <a:t/>
            </a:r>
            <a:endParaRPr sz="2200">
              <a:solidFill>
                <a:schemeClr val="lt1"/>
              </a:solidFill>
              <a:latin typeface="Times New Roman"/>
              <a:ea typeface="Times New Roman"/>
              <a:cs typeface="Times New Roman"/>
              <a:sym typeface="Times New Roman"/>
            </a:endParaRPr>
          </a:p>
        </p:txBody>
      </p:sp>
      <p:pic>
        <p:nvPicPr>
          <p:cNvPr id="1080" name="Google Shape;1080;p94"/>
          <p:cNvPicPr preferRelativeResize="0"/>
          <p:nvPr/>
        </p:nvPicPr>
        <p:blipFill rotWithShape="1">
          <a:blip r:embed="rId3">
            <a:alphaModFix/>
          </a:blip>
          <a:srcRect b="0" l="0" r="0" t="0"/>
          <a:stretch/>
        </p:blipFill>
        <p:spPr>
          <a:xfrm>
            <a:off x="3413051" y="213502"/>
            <a:ext cx="8283105" cy="3161938"/>
          </a:xfrm>
          <a:prstGeom prst="rect">
            <a:avLst/>
          </a:prstGeom>
          <a:noFill/>
          <a:ln>
            <a:noFill/>
          </a:ln>
        </p:spPr>
      </p:pic>
      <p:pic>
        <p:nvPicPr>
          <p:cNvPr id="1081" name="Google Shape;1081;p94"/>
          <p:cNvPicPr preferRelativeResize="0"/>
          <p:nvPr/>
        </p:nvPicPr>
        <p:blipFill rotWithShape="1">
          <a:blip r:embed="rId4">
            <a:alphaModFix/>
          </a:blip>
          <a:srcRect b="0" l="0" r="0" t="0"/>
          <a:stretch/>
        </p:blipFill>
        <p:spPr>
          <a:xfrm>
            <a:off x="3413051" y="3358424"/>
            <a:ext cx="8283105" cy="3363051"/>
          </a:xfrm>
          <a:prstGeom prst="rect">
            <a:avLst/>
          </a:prstGeom>
          <a:noFill/>
          <a:ln>
            <a:noFill/>
          </a:ln>
        </p:spPr>
      </p:pic>
      <p:sp>
        <p:nvSpPr>
          <p:cNvPr id="1082" name="Google Shape;1082;p9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6" name="Shape 1086"/>
        <p:cNvGrpSpPr/>
        <p:nvPr/>
      </p:nvGrpSpPr>
      <p:grpSpPr>
        <a:xfrm>
          <a:off x="0" y="0"/>
          <a:ext cx="0" cy="0"/>
          <a:chOff x="0" y="0"/>
          <a:chExt cx="0" cy="0"/>
        </a:xfrm>
      </p:grpSpPr>
      <p:pic>
        <p:nvPicPr>
          <p:cNvPr id="1087" name="Google Shape;1087;p95"/>
          <p:cNvPicPr preferRelativeResize="0"/>
          <p:nvPr/>
        </p:nvPicPr>
        <p:blipFill rotWithShape="1">
          <a:blip r:embed="rId3">
            <a:alphaModFix/>
          </a:blip>
          <a:srcRect b="0" l="0" r="0" t="0"/>
          <a:stretch/>
        </p:blipFill>
        <p:spPr>
          <a:xfrm>
            <a:off x="3561907" y="698593"/>
            <a:ext cx="7432157" cy="4500728"/>
          </a:xfrm>
          <a:prstGeom prst="rect">
            <a:avLst/>
          </a:prstGeom>
          <a:noFill/>
          <a:ln>
            <a:noFill/>
          </a:ln>
        </p:spPr>
      </p:pic>
      <p:sp>
        <p:nvSpPr>
          <p:cNvPr id="1088" name="Google Shape;1088;p95"/>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5.1 Introduction</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5.2 Hill Climbing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5.3 Best-first Search (Greedy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5.4 A* Search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5.5 AO* Search: (AND–OR) Graph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5.6 Memory Bounded Heuristic Search</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5.6.1 Iterative Deepening A*</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5.6.2 Recursive BFS</a:t>
            </a:r>
            <a:endParaRPr/>
          </a:p>
          <a:p>
            <a:pPr indent="0" lvl="0" marL="0" marR="0" rtl="0" algn="l">
              <a:spcBef>
                <a:spcPts val="0"/>
              </a:spcBef>
              <a:spcAft>
                <a:spcPts val="0"/>
              </a:spcAft>
              <a:buNone/>
            </a:pPr>
            <a:r>
              <a:rPr b="1" lang="en-US" sz="2200">
                <a:solidFill>
                  <a:schemeClr val="accent1"/>
                </a:solidFill>
                <a:latin typeface="Times New Roman"/>
                <a:ea typeface="Times New Roman"/>
                <a:cs typeface="Times New Roman"/>
                <a:sym typeface="Times New Roman"/>
              </a:rPr>
              <a:t> 5.6.3 Simplified Memory Bounded A* (SMA*)</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5.7  Simulated Annealing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5.8  Local Beam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5.9 Branch and Bound Search</a:t>
            </a:r>
            <a:endParaRPr/>
          </a:p>
          <a:p>
            <a:pPr indent="0" lvl="0" marL="0" marR="0" rtl="0" algn="l">
              <a:spcBef>
                <a:spcPts val="0"/>
              </a:spcBef>
              <a:spcAft>
                <a:spcPts val="0"/>
              </a:spcAft>
              <a:buNone/>
            </a:pPr>
            <a:r>
              <a:t/>
            </a:r>
            <a:endParaRPr sz="2200">
              <a:solidFill>
                <a:schemeClr val="lt1"/>
              </a:solidFill>
              <a:latin typeface="Times New Roman"/>
              <a:ea typeface="Times New Roman"/>
              <a:cs typeface="Times New Roman"/>
              <a:sym typeface="Times New Roman"/>
            </a:endParaRPr>
          </a:p>
        </p:txBody>
      </p:sp>
      <p:sp>
        <p:nvSpPr>
          <p:cNvPr id="1089" name="Google Shape;1089;p9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3" name="Shape 1093"/>
        <p:cNvGrpSpPr/>
        <p:nvPr/>
      </p:nvGrpSpPr>
      <p:grpSpPr>
        <a:xfrm>
          <a:off x="0" y="0"/>
          <a:ext cx="0" cy="0"/>
          <a:chOff x="0" y="0"/>
          <a:chExt cx="0" cy="0"/>
        </a:xfrm>
      </p:grpSpPr>
      <p:sp>
        <p:nvSpPr>
          <p:cNvPr id="1094" name="Google Shape;1094;p96"/>
          <p:cNvSpPr txBox="1"/>
          <p:nvPr>
            <p:ph type="title"/>
          </p:nvPr>
        </p:nvSpPr>
        <p:spPr>
          <a:xfrm>
            <a:off x="3605348" y="365125"/>
            <a:ext cx="7748451"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Annealing</a:t>
            </a:r>
            <a:endParaRPr/>
          </a:p>
        </p:txBody>
      </p:sp>
      <p:sp>
        <p:nvSpPr>
          <p:cNvPr id="1095" name="Google Shape;1095;p96"/>
          <p:cNvSpPr txBox="1"/>
          <p:nvPr>
            <p:ph idx="1" type="body"/>
          </p:nvPr>
        </p:nvSpPr>
        <p:spPr>
          <a:xfrm>
            <a:off x="3540034" y="1825625"/>
            <a:ext cx="7813766"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80000"/>
              </a:lnSpc>
              <a:spcBef>
                <a:spcPts val="0"/>
              </a:spcBef>
              <a:spcAft>
                <a:spcPts val="0"/>
              </a:spcAft>
              <a:buClr>
                <a:schemeClr val="dk1"/>
              </a:buClr>
              <a:buSzPts val="2800"/>
              <a:buChar char="•"/>
            </a:pPr>
            <a:r>
              <a:rPr lang="en-US" sz="2800">
                <a:latin typeface="Times New Roman"/>
                <a:ea typeface="Times New Roman"/>
                <a:cs typeface="Times New Roman"/>
                <a:sym typeface="Times New Roman"/>
              </a:rPr>
              <a:t>Annealing is a thermal process for obtaining low energy states of a solid in a heat bath.</a:t>
            </a:r>
            <a:endParaRPr/>
          </a:p>
          <a:p>
            <a:pPr indent="-228600" lvl="0" marL="228600" rtl="0" algn="l">
              <a:lnSpc>
                <a:spcPct val="80000"/>
              </a:lnSpc>
              <a:spcBef>
                <a:spcPts val="1000"/>
              </a:spcBef>
              <a:spcAft>
                <a:spcPts val="0"/>
              </a:spcAft>
              <a:buClr>
                <a:schemeClr val="dk1"/>
              </a:buClr>
              <a:buSzPts val="2800"/>
              <a:buChar char="•"/>
            </a:pPr>
            <a:r>
              <a:rPr lang="en-US" sz="2800">
                <a:latin typeface="Times New Roman"/>
                <a:ea typeface="Times New Roman"/>
                <a:cs typeface="Times New Roman"/>
                <a:sym typeface="Times New Roman"/>
              </a:rPr>
              <a:t>The process contains two steps:</a:t>
            </a:r>
            <a:endParaRPr/>
          </a:p>
          <a:p>
            <a:pPr indent="-228600" lvl="1" marL="685800" rtl="0" algn="l">
              <a:lnSpc>
                <a:spcPct val="80000"/>
              </a:lnSpc>
              <a:spcBef>
                <a:spcPts val="500"/>
              </a:spcBef>
              <a:spcAft>
                <a:spcPts val="0"/>
              </a:spcAft>
              <a:buClr>
                <a:schemeClr val="dk1"/>
              </a:buClr>
              <a:buSzPts val="2400"/>
              <a:buChar char="•"/>
            </a:pPr>
            <a:r>
              <a:rPr lang="en-US" sz="2400">
                <a:latin typeface="Times New Roman"/>
                <a:ea typeface="Times New Roman"/>
                <a:cs typeface="Times New Roman"/>
                <a:sym typeface="Times New Roman"/>
              </a:rPr>
              <a:t>Increase the temperature of the heat bath to a maximum value at which the solid melts.</a:t>
            </a:r>
            <a:endParaRPr/>
          </a:p>
          <a:p>
            <a:pPr indent="-228600" lvl="1" marL="685800" rtl="0" algn="l">
              <a:lnSpc>
                <a:spcPct val="80000"/>
              </a:lnSpc>
              <a:spcBef>
                <a:spcPts val="500"/>
              </a:spcBef>
              <a:spcAft>
                <a:spcPts val="0"/>
              </a:spcAft>
              <a:buClr>
                <a:schemeClr val="dk1"/>
              </a:buClr>
              <a:buSzPts val="2400"/>
              <a:buChar char="•"/>
            </a:pPr>
            <a:r>
              <a:rPr lang="en-US" sz="2400">
                <a:latin typeface="Times New Roman"/>
                <a:ea typeface="Times New Roman"/>
                <a:cs typeface="Times New Roman"/>
                <a:sym typeface="Times New Roman"/>
              </a:rPr>
              <a:t>Decrease carefully the temperature of the heat bath until the particles arrange themselves in the ground state of the solid. Ground state is a minimum energy state of the solid.</a:t>
            </a:r>
            <a:endParaRPr/>
          </a:p>
          <a:p>
            <a:pPr indent="-228600" lvl="0" marL="228600" rtl="0" algn="l">
              <a:lnSpc>
                <a:spcPct val="80000"/>
              </a:lnSpc>
              <a:spcBef>
                <a:spcPts val="1000"/>
              </a:spcBef>
              <a:spcAft>
                <a:spcPts val="0"/>
              </a:spcAft>
              <a:buClr>
                <a:schemeClr val="dk1"/>
              </a:buClr>
              <a:buSzPts val="2800"/>
              <a:buChar char="•"/>
            </a:pPr>
            <a:r>
              <a:rPr lang="en-US" sz="2800">
                <a:latin typeface="Times New Roman"/>
                <a:ea typeface="Times New Roman"/>
                <a:cs typeface="Times New Roman"/>
                <a:sym typeface="Times New Roman"/>
              </a:rPr>
              <a:t>The ground state of the solid is obtained only if the maximum temperature is high enough and the cooling is done slowly.</a:t>
            </a:r>
            <a:endParaRPr/>
          </a:p>
          <a:p>
            <a:pPr indent="-50800" lvl="0" marL="228600" rtl="0" algn="l">
              <a:lnSpc>
                <a:spcPct val="80000"/>
              </a:lnSpc>
              <a:spcBef>
                <a:spcPts val="1000"/>
              </a:spcBef>
              <a:spcAft>
                <a:spcPts val="0"/>
              </a:spcAft>
              <a:buClr>
                <a:schemeClr val="dk1"/>
              </a:buClr>
              <a:buSzPts val="2800"/>
              <a:buNone/>
            </a:pPr>
            <a:r>
              <a:t/>
            </a:r>
            <a:endParaRPr sz="2800"/>
          </a:p>
        </p:txBody>
      </p:sp>
      <p:sp>
        <p:nvSpPr>
          <p:cNvPr id="1096" name="Google Shape;1096;p96"/>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5.1 Introduction</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5.2 Hill Climbing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5.3 Best-first Search (Greedy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5.4 A* Search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5.5 AO* Search: (AND–OR) Graph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5.6 Memory Bounded Heuristic Search</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5.6.1 Iterative Deepening A*</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5.6.2 Recursive BFS</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5.6.3 Simplified Memory Bounded A* (SMA*)</a:t>
            </a:r>
            <a:endParaRPr/>
          </a:p>
          <a:p>
            <a:pPr indent="0" lvl="0" marL="0" marR="0" rtl="0" algn="l">
              <a:spcBef>
                <a:spcPts val="0"/>
              </a:spcBef>
              <a:spcAft>
                <a:spcPts val="0"/>
              </a:spcAft>
              <a:buNone/>
            </a:pPr>
            <a:r>
              <a:rPr b="1" lang="en-US" sz="2200">
                <a:solidFill>
                  <a:schemeClr val="accent1"/>
                </a:solidFill>
                <a:latin typeface="Times New Roman"/>
                <a:ea typeface="Times New Roman"/>
                <a:cs typeface="Times New Roman"/>
                <a:sym typeface="Times New Roman"/>
              </a:rPr>
              <a:t>5.7  Simulated Annealing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5.8  Local Beam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5.9 Branch and Bound Search</a:t>
            </a:r>
            <a:endParaRPr/>
          </a:p>
          <a:p>
            <a:pPr indent="0" lvl="0" marL="0" marR="0" rtl="0" algn="l">
              <a:spcBef>
                <a:spcPts val="0"/>
              </a:spcBef>
              <a:spcAft>
                <a:spcPts val="0"/>
              </a:spcAft>
              <a:buNone/>
            </a:pPr>
            <a:r>
              <a:t/>
            </a:r>
            <a:endParaRPr sz="2200">
              <a:solidFill>
                <a:schemeClr val="lt1"/>
              </a:solidFill>
              <a:latin typeface="Times New Roman"/>
              <a:ea typeface="Times New Roman"/>
              <a:cs typeface="Times New Roman"/>
              <a:sym typeface="Times New Roman"/>
            </a:endParaRPr>
          </a:p>
        </p:txBody>
      </p:sp>
      <p:sp>
        <p:nvSpPr>
          <p:cNvPr id="1097" name="Google Shape;1097;p9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1" name="Shape 1101"/>
        <p:cNvGrpSpPr/>
        <p:nvPr/>
      </p:nvGrpSpPr>
      <p:grpSpPr>
        <a:xfrm>
          <a:off x="0" y="0"/>
          <a:ext cx="0" cy="0"/>
          <a:chOff x="0" y="0"/>
          <a:chExt cx="0" cy="0"/>
        </a:xfrm>
      </p:grpSpPr>
      <p:sp>
        <p:nvSpPr>
          <p:cNvPr id="1102" name="Google Shape;1102;p97"/>
          <p:cNvSpPr txBox="1"/>
          <p:nvPr>
            <p:ph type="title"/>
          </p:nvPr>
        </p:nvSpPr>
        <p:spPr>
          <a:xfrm>
            <a:off x="3526970" y="365125"/>
            <a:ext cx="7826829"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Simulated Annealing</a:t>
            </a:r>
            <a:endParaRPr/>
          </a:p>
        </p:txBody>
      </p:sp>
      <p:sp>
        <p:nvSpPr>
          <p:cNvPr id="1103" name="Google Shape;1103;p97"/>
          <p:cNvSpPr txBox="1"/>
          <p:nvPr>
            <p:ph idx="1" type="body"/>
          </p:nvPr>
        </p:nvSpPr>
        <p:spPr>
          <a:xfrm>
            <a:off x="3670662" y="1825625"/>
            <a:ext cx="7683137"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80000"/>
              </a:lnSpc>
              <a:spcBef>
                <a:spcPts val="0"/>
              </a:spcBef>
              <a:spcAft>
                <a:spcPts val="0"/>
              </a:spcAft>
              <a:buClr>
                <a:schemeClr val="dk1"/>
              </a:buClr>
              <a:buSzPts val="2800"/>
              <a:buChar char="•"/>
            </a:pPr>
            <a:r>
              <a:rPr lang="en-US" sz="2800">
                <a:latin typeface="Times New Roman"/>
                <a:ea typeface="Times New Roman"/>
                <a:cs typeface="Times New Roman"/>
                <a:sym typeface="Times New Roman"/>
              </a:rPr>
              <a:t>The process of annealing can be simulated with the Metropolis algorithm, which is based on Monte Carlo techniques.</a:t>
            </a:r>
            <a:endParaRPr/>
          </a:p>
          <a:p>
            <a:pPr indent="-228600" lvl="0" marL="228600" rtl="0" algn="l">
              <a:lnSpc>
                <a:spcPct val="80000"/>
              </a:lnSpc>
              <a:spcBef>
                <a:spcPts val="1000"/>
              </a:spcBef>
              <a:spcAft>
                <a:spcPts val="0"/>
              </a:spcAft>
              <a:buClr>
                <a:schemeClr val="dk1"/>
              </a:buClr>
              <a:buSzPts val="2800"/>
              <a:buChar char="•"/>
            </a:pPr>
            <a:r>
              <a:rPr lang="en-US" sz="2800">
                <a:latin typeface="Times New Roman"/>
                <a:ea typeface="Times New Roman"/>
                <a:cs typeface="Times New Roman"/>
                <a:sym typeface="Times New Roman"/>
              </a:rPr>
              <a:t>We can apply this algorithm to generate a solution to combinatorial optimization problems assuming an analogy between them and physical many-particle systems with the following equivalences:</a:t>
            </a:r>
            <a:endParaRPr/>
          </a:p>
          <a:p>
            <a:pPr indent="-228600" lvl="1" marL="685800" rtl="0" algn="l">
              <a:lnSpc>
                <a:spcPct val="80000"/>
              </a:lnSpc>
              <a:spcBef>
                <a:spcPts val="500"/>
              </a:spcBef>
              <a:spcAft>
                <a:spcPts val="0"/>
              </a:spcAft>
              <a:buClr>
                <a:schemeClr val="dk1"/>
              </a:buClr>
              <a:buSzPts val="2400"/>
              <a:buChar char="•"/>
            </a:pPr>
            <a:r>
              <a:rPr lang="en-US" sz="2400">
                <a:latin typeface="Times New Roman"/>
                <a:ea typeface="Times New Roman"/>
                <a:cs typeface="Times New Roman"/>
                <a:sym typeface="Times New Roman"/>
              </a:rPr>
              <a:t>Solutions in the problem are equivalent to states in a physical system.</a:t>
            </a:r>
            <a:endParaRPr/>
          </a:p>
          <a:p>
            <a:pPr indent="-228600" lvl="1" marL="685800" rtl="0" algn="l">
              <a:lnSpc>
                <a:spcPct val="80000"/>
              </a:lnSpc>
              <a:spcBef>
                <a:spcPts val="500"/>
              </a:spcBef>
              <a:spcAft>
                <a:spcPts val="0"/>
              </a:spcAft>
              <a:buClr>
                <a:schemeClr val="dk1"/>
              </a:buClr>
              <a:buSzPts val="2400"/>
              <a:buChar char="•"/>
            </a:pPr>
            <a:r>
              <a:rPr lang="en-US" sz="2400">
                <a:latin typeface="Times New Roman"/>
                <a:ea typeface="Times New Roman"/>
                <a:cs typeface="Times New Roman"/>
                <a:sym typeface="Times New Roman"/>
              </a:rPr>
              <a:t>The cost of a solution is equivalent to the “energy” of a state.</a:t>
            </a:r>
            <a:endParaRPr/>
          </a:p>
          <a:p>
            <a:pPr indent="-50800" lvl="0" marL="228600" rtl="0" algn="l">
              <a:lnSpc>
                <a:spcPct val="80000"/>
              </a:lnSpc>
              <a:spcBef>
                <a:spcPts val="1000"/>
              </a:spcBef>
              <a:spcAft>
                <a:spcPts val="0"/>
              </a:spcAft>
              <a:buClr>
                <a:schemeClr val="dk1"/>
              </a:buClr>
              <a:buSzPts val="2800"/>
              <a:buNone/>
            </a:pPr>
            <a:r>
              <a:t/>
            </a:r>
            <a:endParaRPr sz="2800"/>
          </a:p>
          <a:p>
            <a:pPr indent="-228600" lvl="0" marL="228600" rtl="0" algn="l">
              <a:lnSpc>
                <a:spcPct val="80000"/>
              </a:lnSpc>
              <a:spcBef>
                <a:spcPts val="1000"/>
              </a:spcBef>
              <a:spcAft>
                <a:spcPts val="0"/>
              </a:spcAft>
              <a:buClr>
                <a:schemeClr val="dk1"/>
              </a:buClr>
              <a:buSzPts val="2800"/>
              <a:buFont typeface="Noto Sans Symbols"/>
              <a:buNone/>
            </a:pPr>
            <a:r>
              <a:t/>
            </a:r>
            <a:endParaRPr sz="2800"/>
          </a:p>
        </p:txBody>
      </p:sp>
      <p:sp>
        <p:nvSpPr>
          <p:cNvPr id="1104" name="Google Shape;1104;p97"/>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5.1 Introduction</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5.2 Hill Climbing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5.3 Best-first Search (Greedy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5.4 A* Search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5.5 AO* Search: (AND–OR) Graph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5.6 Memory Bounded Heuristic Search</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5.6.1 Iterative Deepening A*</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5.6.2 Recursive BFS</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5.6.3 Simplified Memory Bounded A* (SMA*)</a:t>
            </a:r>
            <a:endParaRPr/>
          </a:p>
          <a:p>
            <a:pPr indent="0" lvl="0" marL="0" marR="0" rtl="0" algn="l">
              <a:spcBef>
                <a:spcPts val="0"/>
              </a:spcBef>
              <a:spcAft>
                <a:spcPts val="0"/>
              </a:spcAft>
              <a:buNone/>
            </a:pPr>
            <a:r>
              <a:rPr b="1" lang="en-US" sz="2200">
                <a:solidFill>
                  <a:schemeClr val="accent1"/>
                </a:solidFill>
                <a:latin typeface="Times New Roman"/>
                <a:ea typeface="Times New Roman"/>
                <a:cs typeface="Times New Roman"/>
                <a:sym typeface="Times New Roman"/>
              </a:rPr>
              <a:t>5.7  Simulated Annealing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5.8  Local Beam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5.9 Branch and Bound Search</a:t>
            </a:r>
            <a:endParaRPr/>
          </a:p>
          <a:p>
            <a:pPr indent="0" lvl="0" marL="0" marR="0" rtl="0" algn="l">
              <a:spcBef>
                <a:spcPts val="0"/>
              </a:spcBef>
              <a:spcAft>
                <a:spcPts val="0"/>
              </a:spcAft>
              <a:buNone/>
            </a:pPr>
            <a:r>
              <a:t/>
            </a:r>
            <a:endParaRPr sz="2200">
              <a:solidFill>
                <a:schemeClr val="lt1"/>
              </a:solidFill>
              <a:latin typeface="Times New Roman"/>
              <a:ea typeface="Times New Roman"/>
              <a:cs typeface="Times New Roman"/>
              <a:sym typeface="Times New Roman"/>
            </a:endParaRPr>
          </a:p>
        </p:txBody>
      </p:sp>
      <p:sp>
        <p:nvSpPr>
          <p:cNvPr id="1105" name="Google Shape;1105;p9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9" name="Shape 1109"/>
        <p:cNvGrpSpPr/>
        <p:nvPr/>
      </p:nvGrpSpPr>
      <p:grpSpPr>
        <a:xfrm>
          <a:off x="0" y="0"/>
          <a:ext cx="0" cy="0"/>
          <a:chOff x="0" y="0"/>
          <a:chExt cx="0" cy="0"/>
        </a:xfrm>
      </p:grpSpPr>
      <p:sp>
        <p:nvSpPr>
          <p:cNvPr id="1110" name="Google Shape;1110;p98"/>
          <p:cNvSpPr txBox="1"/>
          <p:nvPr>
            <p:ph type="title"/>
          </p:nvPr>
        </p:nvSpPr>
        <p:spPr>
          <a:xfrm>
            <a:off x="3905794" y="365125"/>
            <a:ext cx="7448006"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Simulated Annealing</a:t>
            </a:r>
            <a:endParaRPr/>
          </a:p>
        </p:txBody>
      </p:sp>
      <p:sp>
        <p:nvSpPr>
          <p:cNvPr id="1111" name="Google Shape;1111;p98"/>
          <p:cNvSpPr txBox="1"/>
          <p:nvPr>
            <p:ph idx="1" type="body"/>
          </p:nvPr>
        </p:nvSpPr>
        <p:spPr>
          <a:xfrm>
            <a:off x="4023360" y="1825625"/>
            <a:ext cx="733044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400"/>
              <a:buChar char="•"/>
            </a:pPr>
            <a:r>
              <a:rPr lang="en-US" sz="2400">
                <a:latin typeface="Times New Roman"/>
                <a:ea typeface="Times New Roman"/>
                <a:cs typeface="Times New Roman"/>
                <a:sym typeface="Times New Roman"/>
              </a:rPr>
              <a:t>To apply simulated annealing with  optimization purposes we require the following:</a:t>
            </a:r>
            <a:endParaRPr/>
          </a:p>
          <a:p>
            <a:pPr indent="-228600" lvl="1" marL="685800" rtl="0" algn="l">
              <a:lnSpc>
                <a:spcPct val="90000"/>
              </a:lnSpc>
              <a:spcBef>
                <a:spcPts val="500"/>
              </a:spcBef>
              <a:spcAft>
                <a:spcPts val="0"/>
              </a:spcAft>
              <a:buClr>
                <a:schemeClr val="dk1"/>
              </a:buClr>
              <a:buSzPts val="2000"/>
              <a:buChar char="•"/>
            </a:pPr>
            <a:r>
              <a:rPr lang="en-US" sz="2000">
                <a:latin typeface="Times New Roman"/>
                <a:ea typeface="Times New Roman"/>
                <a:cs typeface="Times New Roman"/>
                <a:sym typeface="Times New Roman"/>
              </a:rPr>
              <a:t>A successor function that returns a “close” neighboring solution given the actual one. This will work as the “disturbance” for the particles of the system.</a:t>
            </a:r>
            <a:endParaRPr/>
          </a:p>
          <a:p>
            <a:pPr indent="-228600" lvl="1" marL="685800" rtl="0" algn="l">
              <a:lnSpc>
                <a:spcPct val="90000"/>
              </a:lnSpc>
              <a:spcBef>
                <a:spcPts val="500"/>
              </a:spcBef>
              <a:spcAft>
                <a:spcPts val="0"/>
              </a:spcAft>
              <a:buClr>
                <a:schemeClr val="dk1"/>
              </a:buClr>
              <a:buSzPts val="2000"/>
              <a:buChar char="•"/>
            </a:pPr>
            <a:r>
              <a:rPr lang="en-US" sz="2000">
                <a:latin typeface="Times New Roman"/>
                <a:ea typeface="Times New Roman"/>
                <a:cs typeface="Times New Roman"/>
                <a:sym typeface="Times New Roman"/>
              </a:rPr>
              <a:t>A target function to optimize that depends on the current state of the system. This function will work as the energy of the system.</a:t>
            </a:r>
            <a:endParaRPr/>
          </a:p>
          <a:p>
            <a:pPr indent="-228600" lvl="0" marL="2286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The search is started with a randomized state. In a polling loop we will move to neighboring states always accepting the moves that decrease the energy while only accepting bad moves accordingly to a probability distribution dependent on the “temperature” of the system. </a:t>
            </a:r>
            <a:endParaRPr/>
          </a:p>
        </p:txBody>
      </p:sp>
      <p:sp>
        <p:nvSpPr>
          <p:cNvPr id="1112" name="Google Shape;1112;p98"/>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5.1 Introduction</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5.2 Hill Climbing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5.3 Best-first Search (Greedy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5.4 A* Search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5.5 AO* Search: (AND–OR) Graph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5.6 Memory Bounded Heuristic Search</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5.6.1 Iterative Deepening A*</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5.6.2 Recursive BFS</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5.6.3 Simplified Memory Bounded A* (SMA*)</a:t>
            </a:r>
            <a:endParaRPr/>
          </a:p>
          <a:p>
            <a:pPr indent="0" lvl="0" marL="0" marR="0" rtl="0" algn="l">
              <a:spcBef>
                <a:spcPts val="0"/>
              </a:spcBef>
              <a:spcAft>
                <a:spcPts val="0"/>
              </a:spcAft>
              <a:buNone/>
            </a:pPr>
            <a:r>
              <a:rPr b="1" lang="en-US" sz="2200">
                <a:solidFill>
                  <a:schemeClr val="accent1"/>
                </a:solidFill>
                <a:latin typeface="Times New Roman"/>
                <a:ea typeface="Times New Roman"/>
                <a:cs typeface="Times New Roman"/>
                <a:sym typeface="Times New Roman"/>
              </a:rPr>
              <a:t>5.7  Simulated Annealing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5.8  Local Beam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5.9 Branch and Bound Search</a:t>
            </a:r>
            <a:endParaRPr/>
          </a:p>
          <a:p>
            <a:pPr indent="0" lvl="0" marL="0" marR="0" rtl="0" algn="l">
              <a:spcBef>
                <a:spcPts val="0"/>
              </a:spcBef>
              <a:spcAft>
                <a:spcPts val="0"/>
              </a:spcAft>
              <a:buNone/>
            </a:pPr>
            <a:r>
              <a:t/>
            </a:r>
            <a:endParaRPr sz="2200">
              <a:solidFill>
                <a:schemeClr val="lt1"/>
              </a:solidFill>
              <a:latin typeface="Times New Roman"/>
              <a:ea typeface="Times New Roman"/>
              <a:cs typeface="Times New Roman"/>
              <a:sym typeface="Times New Roman"/>
            </a:endParaRPr>
          </a:p>
        </p:txBody>
      </p:sp>
      <p:sp>
        <p:nvSpPr>
          <p:cNvPr id="1113" name="Google Shape;1113;p9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7" name="Shape 1117"/>
        <p:cNvGrpSpPr/>
        <p:nvPr/>
      </p:nvGrpSpPr>
      <p:grpSpPr>
        <a:xfrm>
          <a:off x="0" y="0"/>
          <a:ext cx="0" cy="0"/>
          <a:chOff x="0" y="0"/>
          <a:chExt cx="0" cy="0"/>
        </a:xfrm>
      </p:grpSpPr>
      <p:sp>
        <p:nvSpPr>
          <p:cNvPr id="1118" name="Google Shape;1118;p99"/>
          <p:cNvSpPr txBox="1"/>
          <p:nvPr>
            <p:ph type="title"/>
          </p:nvPr>
        </p:nvSpPr>
        <p:spPr>
          <a:xfrm>
            <a:off x="3749040" y="365125"/>
            <a:ext cx="76962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Simulated Annealing</a:t>
            </a:r>
            <a:endParaRPr/>
          </a:p>
        </p:txBody>
      </p:sp>
      <p:sp>
        <p:nvSpPr>
          <p:cNvPr id="1119" name="Google Shape;1119;p99"/>
          <p:cNvSpPr txBox="1"/>
          <p:nvPr>
            <p:ph idx="1" type="body"/>
          </p:nvPr>
        </p:nvSpPr>
        <p:spPr>
          <a:xfrm>
            <a:off x="3384006" y="2808955"/>
            <a:ext cx="2856411" cy="1600200"/>
          </a:xfrm>
          <a:prstGeom prst="rect">
            <a:avLst/>
          </a:prstGeom>
          <a:noFill/>
          <a:ln>
            <a:noFill/>
          </a:ln>
        </p:spPr>
        <p:txBody>
          <a:bodyPr anchorCtr="0" anchor="t" bIns="45700" lIns="91425" spcFirstLastPara="1" rIns="91425" wrap="square" tIns="45700">
            <a:normAutofit fontScale="92500"/>
          </a:bodyPr>
          <a:lstStyle/>
          <a:p>
            <a:pPr indent="-228600" lvl="0" marL="228600" rtl="0" algn="l">
              <a:lnSpc>
                <a:spcPct val="90000"/>
              </a:lnSpc>
              <a:spcBef>
                <a:spcPts val="0"/>
              </a:spcBef>
              <a:spcAft>
                <a:spcPts val="0"/>
              </a:spcAft>
              <a:buClr>
                <a:schemeClr val="dk1"/>
              </a:buClr>
              <a:buSzPct val="100000"/>
              <a:buChar char="•"/>
            </a:pPr>
            <a:r>
              <a:rPr lang="en-US" sz="2400">
                <a:latin typeface="Times New Roman"/>
                <a:ea typeface="Times New Roman"/>
                <a:cs typeface="Times New Roman"/>
                <a:sym typeface="Times New Roman"/>
              </a:rPr>
              <a:t>The distribution used to decide if we accept a bad movement is know as Boltzman distribution.</a:t>
            </a:r>
            <a:endParaRPr/>
          </a:p>
          <a:p>
            <a:pPr indent="-228600" lvl="0" marL="228600" rtl="0" algn="l">
              <a:lnSpc>
                <a:spcPct val="90000"/>
              </a:lnSpc>
              <a:spcBef>
                <a:spcPts val="1000"/>
              </a:spcBef>
              <a:spcAft>
                <a:spcPts val="0"/>
              </a:spcAft>
              <a:buClr>
                <a:schemeClr val="dk1"/>
              </a:buClr>
              <a:buSzPct val="100000"/>
              <a:buFont typeface="Noto Sans Symbols"/>
              <a:buNone/>
            </a:pPr>
            <a:r>
              <a:t/>
            </a:r>
            <a:endParaRPr sz="2400"/>
          </a:p>
          <a:p>
            <a:pPr indent="-87629" lvl="0" marL="228600" rtl="0" algn="l">
              <a:lnSpc>
                <a:spcPct val="90000"/>
              </a:lnSpc>
              <a:spcBef>
                <a:spcPts val="1000"/>
              </a:spcBef>
              <a:spcAft>
                <a:spcPts val="0"/>
              </a:spcAft>
              <a:buClr>
                <a:schemeClr val="dk1"/>
              </a:buClr>
              <a:buSzPct val="100000"/>
              <a:buNone/>
            </a:pPr>
            <a:r>
              <a:t/>
            </a:r>
            <a:endParaRPr sz="2400"/>
          </a:p>
        </p:txBody>
      </p:sp>
      <p:pic>
        <p:nvPicPr>
          <p:cNvPr id="1120" name="Google Shape;1120;p99"/>
          <p:cNvPicPr preferRelativeResize="0"/>
          <p:nvPr/>
        </p:nvPicPr>
        <p:blipFill rotWithShape="1">
          <a:blip r:embed="rId3">
            <a:alphaModFix/>
          </a:blip>
          <a:srcRect b="0" l="0" r="0" t="0"/>
          <a:stretch/>
        </p:blipFill>
        <p:spPr>
          <a:xfrm>
            <a:off x="8338457" y="2808955"/>
            <a:ext cx="2705100" cy="1485900"/>
          </a:xfrm>
          <a:prstGeom prst="rect">
            <a:avLst/>
          </a:prstGeom>
          <a:noFill/>
          <a:ln>
            <a:noFill/>
          </a:ln>
        </p:spPr>
      </p:pic>
      <p:sp>
        <p:nvSpPr>
          <p:cNvPr id="1121" name="Google Shape;1121;p99"/>
          <p:cNvSpPr txBox="1"/>
          <p:nvPr/>
        </p:nvSpPr>
        <p:spPr>
          <a:xfrm>
            <a:off x="3386909" y="1503919"/>
            <a:ext cx="8058331" cy="1200329"/>
          </a:xfrm>
          <a:prstGeom prst="rect">
            <a:avLst/>
          </a:prstGeom>
          <a:noFill/>
          <a:ln>
            <a:noFill/>
          </a:ln>
        </p:spPr>
        <p:txBody>
          <a:bodyPr anchorCtr="0" anchor="t" bIns="45700" lIns="91425" spcFirstLastPara="1" rIns="91425" wrap="square" tIns="45700">
            <a:spAutoFit/>
          </a:bodyPr>
          <a:lstStyle/>
          <a:p>
            <a:pPr indent="-106679" lvl="0" marL="0" marR="0" rtl="0" algn="l">
              <a:spcBef>
                <a:spcPts val="0"/>
              </a:spcBef>
              <a:spcAft>
                <a:spcPts val="0"/>
              </a:spcAft>
              <a:buClr>
                <a:schemeClr val="lt2"/>
              </a:buClr>
              <a:buSzPts val="1680"/>
              <a:buFont typeface="Noto Sans Symbols"/>
              <a:buChar char="□"/>
            </a:pPr>
            <a:r>
              <a:rPr lang="en-US" sz="2400">
                <a:solidFill>
                  <a:schemeClr val="dk1"/>
                </a:solidFill>
                <a:latin typeface="Times New Roman"/>
                <a:ea typeface="Times New Roman"/>
                <a:cs typeface="Times New Roman"/>
                <a:sym typeface="Times New Roman"/>
              </a:rPr>
              <a:t>Decrease the temperature slowly, accepting less bad moves at each temperature level until at very low temperatures the algorithm becomes a greedy hill-climbing algorithm.</a:t>
            </a:r>
            <a:endParaRPr/>
          </a:p>
        </p:txBody>
      </p:sp>
      <p:sp>
        <p:nvSpPr>
          <p:cNvPr id="1122" name="Google Shape;1122;p99"/>
          <p:cNvSpPr/>
          <p:nvPr/>
        </p:nvSpPr>
        <p:spPr>
          <a:xfrm>
            <a:off x="3220500" y="4513862"/>
            <a:ext cx="8061234" cy="1371600"/>
          </a:xfrm>
          <a:prstGeom prst="rect">
            <a:avLst/>
          </a:prstGeom>
          <a:noFill/>
          <a:ln>
            <a:noFill/>
          </a:ln>
        </p:spPr>
        <p:txBody>
          <a:bodyPr anchorCtr="0" anchor="t" bIns="45700" lIns="91425" spcFirstLastPara="1" rIns="91425" wrap="square" tIns="45700">
            <a:noAutofit/>
          </a:bodyPr>
          <a:lstStyle/>
          <a:p>
            <a:pPr indent="-469900" lvl="0" marL="469900" marR="0" rtl="0" algn="l">
              <a:lnSpc>
                <a:spcPct val="90000"/>
              </a:lnSpc>
              <a:spcBef>
                <a:spcPts val="0"/>
              </a:spcBef>
              <a:spcAft>
                <a:spcPts val="0"/>
              </a:spcAft>
              <a:buClr>
                <a:schemeClr val="lt2"/>
              </a:buClr>
              <a:buSzPts val="1680"/>
              <a:buFont typeface="Noto Sans Symbols"/>
              <a:buChar char="□"/>
            </a:pPr>
            <a:r>
              <a:rPr lang="en-US" sz="2400">
                <a:solidFill>
                  <a:schemeClr val="dk1"/>
                </a:solidFill>
                <a:latin typeface="Times New Roman"/>
                <a:ea typeface="Times New Roman"/>
                <a:cs typeface="Times New Roman"/>
                <a:sym typeface="Times New Roman"/>
              </a:rPr>
              <a:t>This distribution is very well known is in solid physics and plays a central role in simulated annealing. Where γ is the current configuration of the system, E </a:t>
            </a:r>
            <a:r>
              <a:rPr baseline="-25000" lang="en-US" sz="2400">
                <a:solidFill>
                  <a:schemeClr val="dk1"/>
                </a:solidFill>
                <a:latin typeface="Times New Roman"/>
                <a:ea typeface="Times New Roman"/>
                <a:cs typeface="Times New Roman"/>
                <a:sym typeface="Times New Roman"/>
              </a:rPr>
              <a:t>γ</a:t>
            </a:r>
            <a:r>
              <a:rPr lang="en-US" sz="2400">
                <a:solidFill>
                  <a:schemeClr val="dk1"/>
                </a:solidFill>
                <a:latin typeface="Times New Roman"/>
                <a:ea typeface="Times New Roman"/>
                <a:cs typeface="Times New Roman"/>
                <a:sym typeface="Times New Roman"/>
              </a:rPr>
              <a:t> is the energy related with it, and Z is a normalization constant.</a:t>
            </a:r>
            <a:endParaRPr sz="2400">
              <a:solidFill>
                <a:schemeClr val="dk1"/>
              </a:solidFill>
              <a:latin typeface="Times New Roman"/>
              <a:ea typeface="Times New Roman"/>
              <a:cs typeface="Times New Roman"/>
              <a:sym typeface="Times New Roman"/>
            </a:endParaRPr>
          </a:p>
          <a:p>
            <a:pPr indent="-469900" lvl="0" marL="469900" marR="0" rtl="0" algn="l">
              <a:lnSpc>
                <a:spcPct val="90000"/>
              </a:lnSpc>
              <a:spcBef>
                <a:spcPts val="480"/>
              </a:spcBef>
              <a:spcAft>
                <a:spcPts val="0"/>
              </a:spcAft>
              <a:buClr>
                <a:schemeClr val="lt2"/>
              </a:buClr>
              <a:buSzPts val="1680"/>
              <a:buFont typeface="Noto Sans Symbols"/>
              <a:buNone/>
            </a:pPr>
            <a:r>
              <a:t/>
            </a:r>
            <a:endParaRPr sz="2400">
              <a:solidFill>
                <a:schemeClr val="dk1"/>
              </a:solidFill>
              <a:latin typeface="Calibri"/>
              <a:ea typeface="Calibri"/>
              <a:cs typeface="Calibri"/>
              <a:sym typeface="Calibri"/>
            </a:endParaRPr>
          </a:p>
          <a:p>
            <a:pPr indent="-363220" lvl="0" marL="469900" marR="0" rtl="0" algn="l">
              <a:lnSpc>
                <a:spcPct val="90000"/>
              </a:lnSpc>
              <a:spcBef>
                <a:spcPts val="480"/>
              </a:spcBef>
              <a:spcAft>
                <a:spcPts val="0"/>
              </a:spcAft>
              <a:buClr>
                <a:schemeClr val="lt2"/>
              </a:buClr>
              <a:buSzPts val="1680"/>
              <a:buFont typeface="Noto Sans Symbols"/>
              <a:buNone/>
            </a:pPr>
            <a:r>
              <a:t/>
            </a:r>
            <a:endParaRPr sz="2400">
              <a:solidFill>
                <a:schemeClr val="dk1"/>
              </a:solidFill>
              <a:latin typeface="Calibri"/>
              <a:ea typeface="Calibri"/>
              <a:cs typeface="Calibri"/>
              <a:sym typeface="Calibri"/>
            </a:endParaRPr>
          </a:p>
        </p:txBody>
      </p:sp>
      <p:sp>
        <p:nvSpPr>
          <p:cNvPr id="1123" name="Google Shape;1123;p99"/>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5.1 Introduction</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5.2 Hill Climbing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5.3 Best-first Search (Greedy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5.4 A* Search </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5.5 AO* Search: (AND–OR) Graph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5.6 Memory Bounded Heuristic Search</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5.6.1 Iterative Deepening A*</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5.6.2 Recursive BFS</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5.6.3 Simplified Memory Bounded A* (SMA*)</a:t>
            </a:r>
            <a:endParaRPr/>
          </a:p>
          <a:p>
            <a:pPr indent="0" lvl="0" marL="0" marR="0" rtl="0" algn="l">
              <a:spcBef>
                <a:spcPts val="0"/>
              </a:spcBef>
              <a:spcAft>
                <a:spcPts val="0"/>
              </a:spcAft>
              <a:buNone/>
            </a:pPr>
            <a:r>
              <a:rPr b="1" lang="en-US" sz="2200">
                <a:solidFill>
                  <a:schemeClr val="accent1"/>
                </a:solidFill>
                <a:latin typeface="Times New Roman"/>
                <a:ea typeface="Times New Roman"/>
                <a:cs typeface="Times New Roman"/>
                <a:sym typeface="Times New Roman"/>
              </a:rPr>
              <a:t>5.7  Simulated Annealing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5.8  Local Beam Search</a:t>
            </a:r>
            <a:endParaRPr/>
          </a:p>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5.9 Branch and Bound Search</a:t>
            </a:r>
            <a:endParaRPr/>
          </a:p>
          <a:p>
            <a:pPr indent="0" lvl="0" marL="0" marR="0" rtl="0" algn="l">
              <a:spcBef>
                <a:spcPts val="0"/>
              </a:spcBef>
              <a:spcAft>
                <a:spcPts val="0"/>
              </a:spcAft>
              <a:buNone/>
            </a:pPr>
            <a:r>
              <a:t/>
            </a:r>
            <a:endParaRPr sz="2200">
              <a:solidFill>
                <a:schemeClr val="lt1"/>
              </a:solidFill>
              <a:latin typeface="Times New Roman"/>
              <a:ea typeface="Times New Roman"/>
              <a:cs typeface="Times New Roman"/>
              <a:sym typeface="Times New Roman"/>
            </a:endParaRPr>
          </a:p>
        </p:txBody>
      </p:sp>
      <p:sp>
        <p:nvSpPr>
          <p:cNvPr id="1124" name="Google Shape;1124;p9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2019 by Wiley India Pvt. Ltd., 4436/7, Ansari Road, Daryaganj, New Delhi-110002</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2019-07-10T06:56:55Z</dcterms:created>
  <dc:creator>dhruti rupareliya</dc:creator>
</cp:coreProperties>
</file>