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7" r:id="rId3"/>
    <p:sldId id="308" r:id="rId5"/>
    <p:sldId id="351" r:id="rId6"/>
    <p:sldId id="322" r:id="rId7"/>
    <p:sldId id="323" r:id="rId8"/>
    <p:sldId id="324" r:id="rId9"/>
    <p:sldId id="352" r:id="rId10"/>
    <p:sldId id="325" r:id="rId11"/>
    <p:sldId id="326" r:id="rId12"/>
    <p:sldId id="327" r:id="rId13"/>
    <p:sldId id="328" r:id="rId14"/>
    <p:sldId id="330"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416" r:id="rId29"/>
    <p:sldId id="417" r:id="rId30"/>
    <p:sldId id="418" r:id="rId31"/>
    <p:sldId id="419" r:id="rId32"/>
    <p:sldId id="420" r:id="rId33"/>
    <p:sldId id="421" r:id="rId34"/>
    <p:sldId id="422" r:id="rId35"/>
    <p:sldId id="423" r:id="rId36"/>
    <p:sldId id="424" r:id="rId37"/>
    <p:sldId id="336" r:id="rId38"/>
    <p:sldId id="337" r:id="rId39"/>
    <p:sldId id="338" r:id="rId40"/>
    <p:sldId id="339" r:id="rId41"/>
    <p:sldId id="340" r:id="rId42"/>
    <p:sldId id="371" r:id="rId43"/>
    <p:sldId id="372" r:id="rId44"/>
    <p:sldId id="373" r:id="rId45"/>
    <p:sldId id="374" r:id="rId46"/>
    <p:sldId id="375" r:id="rId47"/>
    <p:sldId id="376" r:id="rId48"/>
    <p:sldId id="377" r:id="rId49"/>
    <p:sldId id="378" r:id="rId50"/>
    <p:sldId id="381" r:id="rId51"/>
    <p:sldId id="382" r:id="rId52"/>
    <p:sldId id="383" r:id="rId53"/>
    <p:sldId id="384" r:id="rId54"/>
    <p:sldId id="379" r:id="rId55"/>
    <p:sldId id="385" r:id="rId56"/>
    <p:sldId id="386" r:id="rId57"/>
    <p:sldId id="387" r:id="rId58"/>
    <p:sldId id="388" r:id="rId59"/>
    <p:sldId id="389" r:id="rId60"/>
    <p:sldId id="390" r:id="rId61"/>
    <p:sldId id="391" r:id="rId62"/>
    <p:sldId id="392" r:id="rId63"/>
    <p:sldId id="393" r:id="rId64"/>
    <p:sldId id="394" r:id="rId65"/>
    <p:sldId id="395" r:id="rId66"/>
    <p:sldId id="396" r:id="rId67"/>
    <p:sldId id="397" r:id="rId68"/>
    <p:sldId id="398" r:id="rId69"/>
    <p:sldId id="399" r:id="rId70"/>
    <p:sldId id="400" r:id="rId71"/>
    <p:sldId id="349" r:id="rId72"/>
    <p:sldId id="291"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6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7258A-AB77-434A-80A8-4ABA5FC939A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FB9FB-CA26-4AFC-B150-BC478DDF4B2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4E05B09-264B-48D1-8CC3-82E46E666617}" type="slidenum">
              <a:rPr lang="en-US"/>
            </a:fld>
            <a:endParaRPr lang="en-US"/>
          </a:p>
        </p:txBody>
      </p:sp>
      <p:sp>
        <p:nvSpPr>
          <p:cNvPr id="31746" name="Rectangle 2"/>
          <p:cNvSpPr>
            <a:spLocks noGrp="1" noRot="1" noChangeAspect="1" noChangeArrowheads="1" noTextEdit="1"/>
          </p:cNvSpPr>
          <p:nvPr>
            <p:ph type="sldImg"/>
          </p:nvPr>
        </p:nvSpPr>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950FEEB-EB84-4E51-A24B-B4FF2A968749}" type="slidenum">
              <a:rPr lang="en-US"/>
            </a:fld>
            <a:endParaRPr lang="en-US"/>
          </a:p>
        </p:txBody>
      </p:sp>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3C79E25-68A9-4D04-940B-2D8A2453EF7D}"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Copyright © 2019 by Wiley India Pvt. Ltd., 4436/7, Ansari Road, Daryaganj, New Delhi-110002</a:t>
            </a:r>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4E0CCA2-7ACA-486D-8901-D7C2C0EE8F22}" type="slidenum">
              <a:rPr lang="en-US" smtClean="0"/>
            </a:fld>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54D4CEF-1D87-4041-B219-71F18AB7685D}" type="datetime1">
              <a:rPr lang="en-US" smtClean="0"/>
            </a:fld>
            <a:endParaRPr lang="en-US"/>
          </a:p>
        </p:txBody>
      </p:sp>
      <p:sp>
        <p:nvSpPr>
          <p:cNvPr id="5" name="Footer Placeholder 4"/>
          <p:cNvSpPr>
            <a:spLocks noGrp="1"/>
          </p:cNvSpPr>
          <p:nvPr>
            <p:ph type="ftr" sz="quarter" idx="11"/>
          </p:nvPr>
        </p:nvSpPr>
        <p:spPr/>
        <p:txBody>
          <a:bodyPr/>
          <a:p>
            <a:r>
              <a:rPr lang="en-US"/>
              <a:t>Copyright © 2019 by Wiley India Pvt. Ltd., 4436/7, Ansari Road, Daryaganj, New Delhi-110002</a:t>
            </a:r>
            <a:endParaRPr lang="en-US"/>
          </a:p>
        </p:txBody>
      </p:sp>
      <p:sp>
        <p:nvSpPr>
          <p:cNvPr id="6" name="Slide Number Placeholder 5"/>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369086D-FF24-470D-B94A-02F5F7069161}" type="datetime1">
              <a:rPr lang="en-US" smtClean="0"/>
            </a:fld>
            <a:endParaRPr lang="en-US"/>
          </a:p>
        </p:txBody>
      </p:sp>
      <p:sp>
        <p:nvSpPr>
          <p:cNvPr id="5" name="Footer Placeholder 4"/>
          <p:cNvSpPr>
            <a:spLocks noGrp="1"/>
          </p:cNvSpPr>
          <p:nvPr>
            <p:ph type="ftr" sz="quarter" idx="11"/>
          </p:nvPr>
        </p:nvSpPr>
        <p:spPr/>
        <p:txBody>
          <a:bodyPr/>
          <a:p>
            <a:r>
              <a:rPr lang="en-US"/>
              <a:t>Copyright © 2019 by Wiley India Pvt. Ltd., 4436/7, Ansari Road, Daryaganj, New Delhi-110002</a:t>
            </a:r>
            <a:endParaRPr lang="en-US"/>
          </a:p>
        </p:txBody>
      </p:sp>
      <p:sp>
        <p:nvSpPr>
          <p:cNvPr id="6" name="Slide Number Placeholder 5"/>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8122D49-D631-4B40-ADE1-1326D7D60926}" type="datetime1">
              <a:rPr lang="en-US" smtClean="0"/>
            </a:fld>
            <a:endParaRPr lang="en-US"/>
          </a:p>
        </p:txBody>
      </p:sp>
      <p:sp>
        <p:nvSpPr>
          <p:cNvPr id="5" name="Footer Placeholder 4"/>
          <p:cNvSpPr>
            <a:spLocks noGrp="1"/>
          </p:cNvSpPr>
          <p:nvPr>
            <p:ph type="ftr" sz="quarter" idx="11"/>
          </p:nvPr>
        </p:nvSpPr>
        <p:spPr/>
        <p:txBody>
          <a:bodyPr/>
          <a:p>
            <a:r>
              <a:rPr lang="en-US"/>
              <a:t>Copyright © 2019 by Wiley India Pvt. Ltd., 4436/7, Ansari Road, Daryaganj, New Delhi-110002</a:t>
            </a:r>
            <a:endParaRPr lang="en-US"/>
          </a:p>
        </p:txBody>
      </p:sp>
      <p:sp>
        <p:nvSpPr>
          <p:cNvPr id="6" name="Slide Number Placeholder 5"/>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021DB4FB-DEDA-4546-8DF8-21FB36261043}" type="datetime1">
              <a:rPr lang="en-US" smtClean="0"/>
            </a:fld>
            <a:endParaRPr lang="en-US"/>
          </a:p>
        </p:txBody>
      </p:sp>
      <p:sp>
        <p:nvSpPr>
          <p:cNvPr id="5" name="Footer Placeholder 4"/>
          <p:cNvSpPr>
            <a:spLocks noGrp="1"/>
          </p:cNvSpPr>
          <p:nvPr>
            <p:ph type="ftr" sz="quarter" idx="11"/>
          </p:nvPr>
        </p:nvSpPr>
        <p:spPr/>
        <p:txBody>
          <a:bodyPr/>
          <a:p>
            <a:r>
              <a:rPr lang="en-US"/>
              <a:t>Copyright © 2019 by Wiley India Pvt. Ltd., 4436/7, Ansari Road, Daryaganj, New Delhi-110002</a:t>
            </a:r>
            <a:endParaRPr lang="en-US"/>
          </a:p>
        </p:txBody>
      </p:sp>
      <p:sp>
        <p:nvSpPr>
          <p:cNvPr id="6" name="Slide Number Placeholder 5"/>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BA6EFA88-F565-47FF-B546-6CE4E41C0840}" type="datetime1">
              <a:rPr lang="en-US" smtClean="0"/>
            </a:fld>
            <a:endParaRPr lang="en-US"/>
          </a:p>
        </p:txBody>
      </p:sp>
      <p:sp>
        <p:nvSpPr>
          <p:cNvPr id="6" name="Footer Placeholder 5"/>
          <p:cNvSpPr>
            <a:spLocks noGrp="1"/>
          </p:cNvSpPr>
          <p:nvPr>
            <p:ph type="ftr" sz="quarter" idx="11"/>
          </p:nvPr>
        </p:nvSpPr>
        <p:spPr/>
        <p:txBody>
          <a:bodyPr/>
          <a:p>
            <a:r>
              <a:rPr lang="en-US"/>
              <a:t>Copyright © 2019 by Wiley India Pvt. Ltd., 4436/7, Ansari Road, Daryaganj, New Delhi-110002</a:t>
            </a:r>
            <a:endParaRPr lang="en-US"/>
          </a:p>
        </p:txBody>
      </p:sp>
      <p:sp>
        <p:nvSpPr>
          <p:cNvPr id="7" name="Slide Number Placeholder 6"/>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928D6DB5-34F4-4F2C-BD92-18FB1FDB3935}" type="datetime1">
              <a:rPr lang="en-US" smtClean="0"/>
            </a:fld>
            <a:endParaRPr lang="en-US"/>
          </a:p>
        </p:txBody>
      </p:sp>
      <p:sp>
        <p:nvSpPr>
          <p:cNvPr id="8" name="Footer Placeholder 7"/>
          <p:cNvSpPr>
            <a:spLocks noGrp="1"/>
          </p:cNvSpPr>
          <p:nvPr>
            <p:ph type="ftr" sz="quarter" idx="11"/>
          </p:nvPr>
        </p:nvSpPr>
        <p:spPr/>
        <p:txBody>
          <a:bodyPr/>
          <a:p>
            <a:r>
              <a:rPr lang="en-US"/>
              <a:t>Copyright © 2019 by Wiley India Pvt. Ltd., 4436/7, Ansari Road, Daryaganj, New Delhi-110002</a:t>
            </a:r>
            <a:endParaRPr lang="en-US"/>
          </a:p>
        </p:txBody>
      </p:sp>
      <p:sp>
        <p:nvSpPr>
          <p:cNvPr id="9" name="Slide Number Placeholder 8"/>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55339F2-B4A6-4B5A-9488-BDB804B2C6BF}" type="datetime1">
              <a:rPr lang="en-US" smtClean="0"/>
            </a:fld>
            <a:endParaRPr lang="en-US"/>
          </a:p>
        </p:txBody>
      </p:sp>
      <p:sp>
        <p:nvSpPr>
          <p:cNvPr id="4" name="Footer Placeholder 3"/>
          <p:cNvSpPr>
            <a:spLocks noGrp="1"/>
          </p:cNvSpPr>
          <p:nvPr>
            <p:ph type="ftr" sz="quarter" idx="11"/>
          </p:nvPr>
        </p:nvSpPr>
        <p:spPr/>
        <p:txBody>
          <a:bodyPr/>
          <a:p>
            <a:r>
              <a:rPr lang="en-US"/>
              <a:t>Copyright © 2019 by Wiley India Pvt. Ltd., 4436/7, Ansari Road, Daryaganj, New Delhi-110002</a:t>
            </a:r>
            <a:endParaRPr lang="en-US"/>
          </a:p>
        </p:txBody>
      </p:sp>
      <p:sp>
        <p:nvSpPr>
          <p:cNvPr id="5" name="Slide Number Placeholder 4"/>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FE7C16B-236E-44D9-9F13-DFE3DED03EF6}" type="datetime1">
              <a:rPr lang="en-US" smtClean="0"/>
            </a:fld>
            <a:endParaRPr lang="en-US"/>
          </a:p>
        </p:txBody>
      </p:sp>
      <p:sp>
        <p:nvSpPr>
          <p:cNvPr id="3" name="Footer Placeholder 2"/>
          <p:cNvSpPr>
            <a:spLocks noGrp="1"/>
          </p:cNvSpPr>
          <p:nvPr>
            <p:ph type="ftr" sz="quarter" idx="11"/>
          </p:nvPr>
        </p:nvSpPr>
        <p:spPr/>
        <p:txBody>
          <a:bodyPr/>
          <a:p>
            <a:r>
              <a:rPr lang="en-US"/>
              <a:t>Copyright © 2019 by Wiley India Pvt. Ltd., 4436/7, Ansari Road, Daryaganj, New Delhi-110002</a:t>
            </a:r>
            <a:endParaRPr lang="en-US"/>
          </a:p>
        </p:txBody>
      </p:sp>
      <p:sp>
        <p:nvSpPr>
          <p:cNvPr id="4" name="Slide Number Placeholder 3"/>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1247D13-991B-4213-BEB0-DE9FEE3B9F0B}" type="datetime1">
              <a:rPr lang="en-US" smtClean="0"/>
            </a:fld>
            <a:endParaRPr lang="en-US"/>
          </a:p>
        </p:txBody>
      </p:sp>
      <p:sp>
        <p:nvSpPr>
          <p:cNvPr id="6" name="Footer Placeholder 5"/>
          <p:cNvSpPr>
            <a:spLocks noGrp="1"/>
          </p:cNvSpPr>
          <p:nvPr>
            <p:ph type="ftr" sz="quarter" idx="11"/>
          </p:nvPr>
        </p:nvSpPr>
        <p:spPr/>
        <p:txBody>
          <a:bodyPr/>
          <a:p>
            <a:r>
              <a:rPr lang="en-US"/>
              <a:t>Copyright © 2019 by Wiley India Pvt. Ltd., 4436/7, Ansari Road, Daryaganj, New Delhi-110002</a:t>
            </a:r>
            <a:endParaRPr lang="en-US"/>
          </a:p>
        </p:txBody>
      </p:sp>
      <p:sp>
        <p:nvSpPr>
          <p:cNvPr id="7" name="Slide Number Placeholder 6"/>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15A5CF2-C4EA-4E0F-A521-4B48BB04BF40}" type="datetime1">
              <a:rPr lang="en-US" smtClean="0"/>
            </a:fld>
            <a:endParaRPr lang="en-US"/>
          </a:p>
        </p:txBody>
      </p:sp>
      <p:sp>
        <p:nvSpPr>
          <p:cNvPr id="6" name="Footer Placeholder 5"/>
          <p:cNvSpPr>
            <a:spLocks noGrp="1"/>
          </p:cNvSpPr>
          <p:nvPr>
            <p:ph type="ftr" sz="quarter" idx="11"/>
          </p:nvPr>
        </p:nvSpPr>
        <p:spPr/>
        <p:txBody>
          <a:bodyPr/>
          <a:p>
            <a:r>
              <a:rPr lang="en-US"/>
              <a:t>Copyright © 2019 by Wiley India Pvt. Ltd., 4436/7, Ansari Road, Daryaganj, New Delhi-110002</a:t>
            </a:r>
            <a:endParaRPr lang="en-US"/>
          </a:p>
        </p:txBody>
      </p:sp>
      <p:sp>
        <p:nvSpPr>
          <p:cNvPr id="7" name="Slide Number Placeholder 6"/>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51B34FE-0109-4ADB-ADD5-F14171B39429}"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Copyright © 2019 by Wiley India Pvt. Ltd., 4436/7, Ansari Road, Daryaganj, New Delhi-110002</a:t>
            </a:r>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4E0CCA2-7ACA-486D-8901-D7C2C0EE8F2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hyperlink" Target="https://www.hackerearth.com/blog/wp-content/uploads/2017/03/Minimax-1.jpg"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hyperlink" Target="https://www.hackerearth.com/blog/wp-content/uploads/2017/03/Minimax-2.jpg"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hyperlink" Target="https://www.hackerearth.com/blog/wp-content/uploads/2017/03/Minimax-3.jpg"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3771265" y="1757589"/>
            <a:ext cx="4937760" cy="19367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alt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Chapter-2-Part-III-</a:t>
            </a: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Adversarial search </a:t>
            </a:r>
            <a:endParaRPr dirty="0"/>
          </a:p>
          <a:p>
            <a:pPr marL="0" marR="0" lvl="0" indent="0" algn="l" rtl="0">
              <a:spcBef>
                <a:spcPts val="0"/>
              </a:spcBef>
              <a:spcAft>
                <a:spcPts val="0"/>
              </a:spcAft>
              <a:buNone/>
            </a:pPr>
            <a:endParaRPr sz="40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a:solidFill>
                  <a:srgbClr val="00B0F0"/>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b="1">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a:t>
            </a:r>
            <a:r>
              <a:rPr lang="en-US">
                <a:solidFill>
                  <a:schemeClr val="lt1"/>
                </a:solidFill>
                <a:latin typeface="Times New Roman" panose="02020603050405020304" pitchFamily="18" charset="0"/>
                <a:ea typeface="Gill Sans"/>
                <a:cs typeface="Times New Roman" panose="02020603050405020304" pitchFamily="18" charset="0"/>
                <a:sym typeface="Gill Sans"/>
              </a:rPr>
              <a:t> </a:t>
            </a:r>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The minmax algorithm</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These values might be propagated back up the tree to decide which node to use. In propagating the values back up the tree, a MAX node is appointed the maximum value of all its children and MIN node is appointed the minimum values of all its children.</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3564835" y="2470081"/>
            <a:ext cx="7788964" cy="3829119"/>
          </a:xfrm>
          <a:prstGeom prst="rect">
            <a:avLst/>
          </a:prstGeom>
        </p:spPr>
      </p:pic>
      <p:sp>
        <p:nvSpPr>
          <p:cNvPr id="5" name="Date Placeholder 4"/>
          <p:cNvSpPr>
            <a:spLocks noGrp="1"/>
          </p:cNvSpPr>
          <p:nvPr>
            <p:ph type="dt" sz="half" idx="10"/>
          </p:nvPr>
        </p:nvSpPr>
        <p:spPr/>
        <p:txBody>
          <a:bodyPr/>
          <a:p>
            <a:fld id="{58122D49-D631-4B40-ADE1-1326D7D60926}" type="datetime1">
              <a:rPr lang="en-US" smtClean="0"/>
            </a:fld>
            <a:endParaRPr lang="en-US"/>
          </a:p>
        </p:txBody>
      </p:sp>
      <p:sp>
        <p:nvSpPr>
          <p:cNvPr id="7" name="Slide Number Placeholder 6"/>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6.3.1 Algorithm</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a:t>
            </a:r>
            <a:r>
              <a:rPr lang="en-US" dirty="0">
                <a:solidFill>
                  <a:schemeClr val="lt1"/>
                </a:solidFill>
                <a:latin typeface="Times New Roman" panose="02020603050405020304" pitchFamily="18" charset="0"/>
                <a:ea typeface="Gill Sans"/>
                <a:cs typeface="Times New Roman" panose="02020603050405020304" pitchFamily="18" charset="0"/>
                <a:sym typeface="Gill Sans"/>
              </a:rPr>
              <a:t> </a:t>
            </a:r>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218662"/>
            <a:ext cx="7934739" cy="602973"/>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The minmax algorithm</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60" y="821635"/>
            <a:ext cx="8653670" cy="5817703"/>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ALGORITHM</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Step 1: </a:t>
            </a:r>
            <a:r>
              <a:rPr lang="en-US" sz="2400" dirty="0">
                <a:latin typeface="Times New Roman" panose="02020603050405020304" pitchFamily="18" charset="0"/>
                <a:cs typeface="Times New Roman" panose="02020603050405020304" pitchFamily="18" charset="0"/>
              </a:rPr>
              <a:t>In case of search reaching its limit, the static value of the current position relative to the appropriate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player is calculated. The result is reported.</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Step 2: </a:t>
            </a:r>
            <a:r>
              <a:rPr lang="en-US" sz="2400" dirty="0">
                <a:latin typeface="Times New Roman" panose="02020603050405020304" pitchFamily="18" charset="0"/>
                <a:cs typeface="Times New Roman" panose="02020603050405020304" pitchFamily="18" charset="0"/>
              </a:rPr>
              <a:t>Otherwise, if the level is a </a:t>
            </a:r>
            <a:r>
              <a:rPr lang="en-US" sz="2400" dirty="0" err="1">
                <a:latin typeface="Times New Roman" panose="02020603050405020304" pitchFamily="18" charset="0"/>
                <a:cs typeface="Times New Roman" panose="02020603050405020304" pitchFamily="18" charset="0"/>
              </a:rPr>
              <a:t>minimising</a:t>
            </a:r>
            <a:r>
              <a:rPr lang="en-US" sz="2400" dirty="0">
                <a:latin typeface="Times New Roman" panose="02020603050405020304" pitchFamily="18" charset="0"/>
                <a:cs typeface="Times New Roman" panose="02020603050405020304" pitchFamily="18" charset="0"/>
              </a:rPr>
              <a:t> level, use the minimax on the children of the current position.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minimum value of the results is reported here</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Step 3: </a:t>
            </a:r>
            <a:r>
              <a:rPr lang="en-US" sz="2400" dirty="0">
                <a:latin typeface="Times New Roman" panose="02020603050405020304" pitchFamily="18" charset="0"/>
                <a:cs typeface="Times New Roman" panose="02020603050405020304" pitchFamily="18" charset="0"/>
              </a:rPr>
              <a:t>Also, if the level is a </a:t>
            </a:r>
            <a:r>
              <a:rPr lang="en-US" sz="2400" dirty="0" err="1">
                <a:latin typeface="Times New Roman" panose="02020603050405020304" pitchFamily="18" charset="0"/>
                <a:cs typeface="Times New Roman" panose="02020603050405020304" pitchFamily="18" charset="0"/>
              </a:rPr>
              <a:t>maximising</a:t>
            </a:r>
            <a:r>
              <a:rPr lang="en-US" sz="2400" dirty="0">
                <a:latin typeface="Times New Roman" panose="02020603050405020304" pitchFamily="18" charset="0"/>
                <a:cs typeface="Times New Roman" panose="02020603050405020304" pitchFamily="18" charset="0"/>
              </a:rPr>
              <a:t> level, use the minimax on the children of the current position. The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maximum of the results is reported here.</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The utility values is calculated with the help of leaves considering one layer at a time until the root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the tree.</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Step 5: </a:t>
            </a:r>
            <a:r>
              <a:rPr lang="en-US" sz="2400" dirty="0">
                <a:latin typeface="Times New Roman" panose="02020603050405020304" pitchFamily="18" charset="0"/>
                <a:cs typeface="Times New Roman" panose="02020603050405020304" pitchFamily="18" charset="0"/>
              </a:rPr>
              <a:t>Eventually, all the backed-up values reach to the root of the tree, that is, the topmost point. At that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point, MAX is responsible for choosing the highest value. </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6" name="Slide Number Placeholder 5"/>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225288"/>
            <a:ext cx="7934739" cy="5899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The minmax algorithm</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11" name="Picture 10" descr="Minimax Algorithm Step 2">
            <a:hlinkClick r:id="rId1"/>
          </p:cNvPr>
          <p:cNvPicPr/>
          <p:nvPr/>
        </p:nvPicPr>
        <p:blipFill>
          <a:blip r:embed="rId2">
            <a:extLst>
              <a:ext uri="{28A0092B-C50C-407E-A947-70E740481C1C}">
                <a14:useLocalDpi xmlns:a14="http://schemas.microsoft.com/office/drawing/2010/main" val="0"/>
              </a:ext>
            </a:extLst>
          </a:blip>
          <a:srcRect/>
          <a:stretch>
            <a:fillRect/>
          </a:stretch>
        </p:blipFill>
        <p:spPr bwMode="auto">
          <a:xfrm>
            <a:off x="3623945" y="959485"/>
            <a:ext cx="7730490" cy="4664710"/>
          </a:xfrm>
          <a:prstGeom prst="rect">
            <a:avLst/>
          </a:prstGeom>
          <a:noFill/>
          <a:ln>
            <a:noFill/>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descr="https://www.hackerearth.com/blog/wp-content/uploads/2017/03/Minimax-2.jpg">
            <a:hlinkClick r:id="rId1"/>
          </p:cNvPr>
          <p:cNvPicPr/>
          <p:nvPr/>
        </p:nvPicPr>
        <p:blipFill>
          <a:blip r:embed="rId2">
            <a:extLst>
              <a:ext uri="{28A0092B-C50C-407E-A947-70E740481C1C}">
                <a14:useLocalDpi xmlns:a14="http://schemas.microsoft.com/office/drawing/2010/main" val="0"/>
              </a:ext>
            </a:extLst>
          </a:blip>
          <a:srcRect/>
          <a:stretch>
            <a:fillRect/>
          </a:stretch>
        </p:blipFill>
        <p:spPr bwMode="auto">
          <a:xfrm>
            <a:off x="3831590" y="581025"/>
            <a:ext cx="7440295" cy="5012690"/>
          </a:xfrm>
          <a:prstGeom prst="rect">
            <a:avLst/>
          </a:prstGeom>
          <a:noFill/>
          <a:ln>
            <a:noFill/>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descr="Minimax Algorithm">
            <a:hlinkClick r:id="rId1"/>
          </p:cNvPr>
          <p:cNvPicPr/>
          <p:nvPr/>
        </p:nvPicPr>
        <p:blipFill>
          <a:blip r:embed="rId2">
            <a:extLst>
              <a:ext uri="{28A0092B-C50C-407E-A947-70E740481C1C}">
                <a14:useLocalDpi xmlns:a14="http://schemas.microsoft.com/office/drawing/2010/main" val="0"/>
              </a:ext>
            </a:extLst>
          </a:blip>
          <a:srcRect/>
          <a:stretch>
            <a:fillRect/>
          </a:stretch>
        </p:blipFill>
        <p:spPr bwMode="auto">
          <a:xfrm>
            <a:off x="3646805" y="710565"/>
            <a:ext cx="7925435" cy="4804410"/>
          </a:xfrm>
          <a:prstGeom prst="rect">
            <a:avLst/>
          </a:prstGeom>
          <a:noFill/>
          <a:ln>
            <a:noFill/>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681730" y="937895"/>
            <a:ext cx="7609205" cy="4754245"/>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711575" y="616585"/>
            <a:ext cx="7811770" cy="4965065"/>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741420" y="405130"/>
            <a:ext cx="7705090" cy="498729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815080" y="530225"/>
            <a:ext cx="7412355" cy="498729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834130" y="530225"/>
            <a:ext cx="7590155" cy="4854575"/>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7" name="Title 6"/>
          <p:cNvSpPr>
            <a:spLocks noGrp="1"/>
          </p:cNvSpPr>
          <p:nvPr>
            <p:ph type="title"/>
          </p:nvPr>
        </p:nvSpPr>
        <p:spPr>
          <a:xfrm>
            <a:off x="3975652" y="365125"/>
            <a:ext cx="7378148" cy="1325563"/>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Learning objectives.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3975650" y="1825625"/>
            <a:ext cx="7378149" cy="4351338"/>
          </a:xfrm>
        </p:spPr>
        <p:txBody>
          <a:bodyPr>
            <a:normAutofit/>
          </a:bodyPr>
          <a:lstStyle/>
          <a:p>
            <a:pPr marL="0" indent="0">
              <a:buNone/>
            </a:pPr>
            <a:r>
              <a:rPr lang="en-GB" alt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his chapter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Understand the concept of game search</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Apply various algorithms to check the optimality of the game 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Comprehend optimal strategies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Interpret alpha-beta pruning</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915410" y="712470"/>
            <a:ext cx="7101205" cy="495554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841750" y="419100"/>
            <a:ext cx="7204710" cy="512953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764915" y="852805"/>
            <a:ext cx="7576820" cy="459994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818890" y="647700"/>
            <a:ext cx="7694295" cy="5099685"/>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667760" y="647065"/>
            <a:ext cx="7852410" cy="519811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Picture 5"/>
          <p:cNvPicPr/>
          <p:nvPr/>
        </p:nvPicPr>
        <p:blipFill>
          <a:blip r:embed="rId1"/>
          <a:stretch>
            <a:fillRect/>
          </a:stretch>
        </p:blipFill>
        <p:spPr>
          <a:xfrm>
            <a:off x="3799840" y="666750"/>
            <a:ext cx="7397115" cy="471678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7" name="Content Placeholder 6"/>
          <p:cNvPicPr>
            <a:picLocks noGrp="1"/>
          </p:cNvPicPr>
          <p:nvPr>
            <p:ph idx="1"/>
          </p:nvPr>
        </p:nvPicPr>
        <p:blipFill>
          <a:blip r:embed="rId1"/>
          <a:srcRect/>
          <a:stretch>
            <a:fillRect/>
          </a:stretch>
        </p:blipFill>
        <p:spPr bwMode="auto">
          <a:xfrm>
            <a:off x="3848735" y="879475"/>
            <a:ext cx="7237095" cy="4401820"/>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592195" y="702310"/>
            <a:ext cx="7635240" cy="4536440"/>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531870" y="619125"/>
            <a:ext cx="7871460" cy="4613275"/>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470275" y="655955"/>
            <a:ext cx="7871460" cy="4809490"/>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553096" y="365125"/>
            <a:ext cx="7800703" cy="1325563"/>
          </a:xfrm>
        </p:spPr>
        <p:txBody>
          <a:bodyPr/>
          <a:lstStyle/>
          <a:p>
            <a:r>
              <a:rPr lang="en-US" dirty="0">
                <a:latin typeface="Times New Roman" panose="02020603050405020304" pitchFamily="18" charset="0"/>
                <a:cs typeface="Times New Roman" panose="02020603050405020304" pitchFamily="18" charset="0"/>
              </a:rPr>
              <a:t>Games vs. search problems</a:t>
            </a:r>
            <a:endParaRPr lang="en-US" dirty="0">
              <a:latin typeface="Times New Roman" panose="02020603050405020304" pitchFamily="18" charset="0"/>
              <a:cs typeface="Times New Roman" panose="02020603050405020304" pitchFamily="18" charset="0"/>
            </a:endParaRPr>
          </a:p>
        </p:txBody>
      </p:sp>
      <p:sp>
        <p:nvSpPr>
          <p:cNvPr id="5123" name="Rectangle 3"/>
          <p:cNvSpPr>
            <a:spLocks noGrp="1" noChangeArrowheads="1"/>
          </p:cNvSpPr>
          <p:nvPr>
            <p:ph type="body" idx="1"/>
          </p:nvPr>
        </p:nvSpPr>
        <p:spPr>
          <a:xfrm>
            <a:off x="4101736" y="1825625"/>
            <a:ext cx="7252063" cy="4351338"/>
          </a:xfrm>
        </p:spPr>
        <p:txBody>
          <a:bodyPr/>
          <a:lstStyle/>
          <a:p>
            <a:r>
              <a:rPr lang="en-US" dirty="0">
                <a:latin typeface="Times New Roman" panose="02020603050405020304" pitchFamily="18" charset="0"/>
                <a:cs typeface="Times New Roman" panose="02020603050405020304" pitchFamily="18" charset="0"/>
              </a:rPr>
              <a:t>"Unpredictable" opponent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specifying a move for every possible opponent’s reply.</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Time limits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a:latin typeface="Times New Roman" panose="02020603050405020304" pitchFamily="18" charset="0"/>
                <a:cs typeface="Times New Roman" panose="02020603050405020304" pitchFamily="18" charset="0"/>
              </a:rPr>
              <a:t> unlikely to find goal, one must approximate</a:t>
            </a:r>
            <a:endParaRPr lang="en-US" dirty="0">
              <a:latin typeface="Times New Roman" panose="02020603050405020304" pitchFamily="18" charset="0"/>
              <a:cs typeface="Times New Roman" panose="02020603050405020304" pitchFamily="18" charset="0"/>
            </a:endParaRPr>
          </a:p>
        </p:txBody>
      </p:sp>
      <p:sp>
        <p:nvSpPr>
          <p:cNvPr id="4"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6.1 Introduction</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3" name="Date Placeholder 2"/>
          <p:cNvSpPr>
            <a:spLocks noGrp="1"/>
          </p:cNvSpPr>
          <p:nvPr>
            <p:ph type="dt" sz="half" idx="10"/>
          </p:nvPr>
        </p:nvSpPr>
        <p:spPr/>
        <p:txBody>
          <a:bodyPr/>
          <a:p>
            <a:fld id="{58122D49-D631-4B40-ADE1-1326D7D60926}" type="datetime1">
              <a:rPr lang="en-US" smtClean="0"/>
            </a:fld>
            <a:endParaRPr lang="en-US"/>
          </a:p>
        </p:txBody>
      </p:sp>
      <p:sp>
        <p:nvSpPr>
          <p:cNvPr id="5" name="Slide Number Placeholder 4"/>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651885" y="810895"/>
            <a:ext cx="7508875" cy="4537075"/>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556000" y="725170"/>
            <a:ext cx="7699375" cy="4461510"/>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410585" y="716915"/>
            <a:ext cx="8173085" cy="5071745"/>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398520" y="532130"/>
            <a:ext cx="8105140" cy="4882515"/>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pic>
        <p:nvPicPr>
          <p:cNvPr id="6" name="Content Placeholder 5"/>
          <p:cNvPicPr>
            <a:picLocks noGrp="1"/>
          </p:cNvPicPr>
          <p:nvPr>
            <p:ph idx="1"/>
          </p:nvPr>
        </p:nvPicPr>
        <p:blipFill>
          <a:blip r:embed="rId1"/>
          <a:srcRect/>
          <a:stretch>
            <a:fillRect/>
          </a:stretch>
        </p:blipFill>
        <p:spPr bwMode="auto">
          <a:xfrm>
            <a:off x="3425825" y="754380"/>
            <a:ext cx="8221345" cy="4345940"/>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Properties of minmax</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Complete: </a:t>
            </a:r>
            <a:r>
              <a:rPr lang="en-US" sz="2400" dirty="0">
                <a:latin typeface="Times New Roman" panose="02020603050405020304" pitchFamily="18" charset="0"/>
                <a:cs typeface="Times New Roman" panose="02020603050405020304" pitchFamily="18" charset="0"/>
              </a:rPr>
              <a:t>It is complete (if the tree is finite).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Optimal: </a:t>
            </a:r>
            <a:r>
              <a:rPr lang="en-US" sz="2400" dirty="0">
                <a:latin typeface="Times New Roman" panose="02020603050405020304" pitchFamily="18" charset="0"/>
                <a:cs typeface="Times New Roman" panose="02020603050405020304" pitchFamily="18" charset="0"/>
              </a:rPr>
              <a:t>The minimax is optimal against an optimal opponent and is not optimal where it does not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exploit opponent weakness against suboptimal opponent.</a:t>
            </a:r>
            <a:endParaRPr lang="en-US" sz="2400" dirty="0">
              <a:latin typeface="Times New Roman" panose="02020603050405020304" pitchFamily="18" charset="0"/>
              <a:cs typeface="Times New Roman" panose="02020603050405020304" pitchFamily="18" charset="0"/>
            </a:endParaRPr>
          </a:p>
          <a:p>
            <a:pPr marL="457200" lvl="0" indent="-457200" hangingPunct="0">
              <a:buFont typeface="+mj-lt"/>
              <a:buAutoNum type="arabicPeriod"/>
            </a:pPr>
            <a:r>
              <a:rPr lang="en-US" sz="2400" b="1" dirty="0">
                <a:latin typeface="Times New Roman" panose="02020603050405020304" pitchFamily="18" charset="0"/>
                <a:cs typeface="Times New Roman" panose="02020603050405020304" pitchFamily="18" charset="0"/>
              </a:rPr>
              <a:t>Time complexity: </a:t>
            </a:r>
            <a:r>
              <a:rPr lang="en-US" sz="2400" dirty="0">
                <a:latin typeface="Times New Roman" panose="02020603050405020304" pitchFamily="18" charset="0"/>
                <a:cs typeface="Times New Roman" panose="02020603050405020304" pitchFamily="18" charset="0"/>
              </a:rPr>
              <a:t>The time complexity is defined as</a:t>
            </a:r>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bm</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Space complexity: </a:t>
            </a:r>
            <a:r>
              <a:rPr lang="en-US" sz="2400" dirty="0">
                <a:latin typeface="Times New Roman" panose="02020603050405020304" pitchFamily="18" charset="0"/>
                <a:cs typeface="Times New Roman" panose="02020603050405020304" pitchFamily="18" charset="0"/>
              </a:rPr>
              <a:t>The space complexity is written as</a:t>
            </a:r>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bm</a:t>
            </a:r>
            <a:r>
              <a:rPr lang="en-US" sz="2400" dirty="0">
                <a:latin typeface="Times New Roman" panose="02020603050405020304" pitchFamily="18" charset="0"/>
                <a:cs typeface="Times New Roman" panose="02020603050405020304" pitchFamily="18" charset="0"/>
              </a:rPr>
              <a:t>) (depth-first exploration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0070C0"/>
                </a:solidFill>
                <a:latin typeface="Times New Roman" panose="02020603050405020304" pitchFamily="18" charset="0"/>
                <a:cs typeface="Times New Roman" panose="02020603050405020304" pitchFamily="18" charset="0"/>
              </a:rPr>
              <a:t>Advantages</a:t>
            </a:r>
            <a:endParaRPr lang="en-US" sz="2400" dirty="0">
              <a:solidFill>
                <a:srgbClr val="0070C0"/>
              </a:solidFill>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It is the simplest possible (reasonable) game search algorithm.</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It returns an optimal action, assuming perfect opponent play.</a:t>
            </a: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There is no need to rerun Minimax while starting every game: It should be run once, offline before the game starts.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6" name="Slide Number Placeholder 5"/>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a:t>
            </a:r>
            <a:r>
              <a:rPr lang="en-US" dirty="0">
                <a:solidFill>
                  <a:schemeClr val="lt1"/>
                </a:solidFill>
                <a:latin typeface="Times New Roman" panose="02020603050405020304" pitchFamily="18" charset="0"/>
                <a:ea typeface="Gill Sans"/>
                <a:cs typeface="Times New Roman" panose="02020603050405020304" pitchFamily="18" charset="0"/>
                <a:sym typeface="Gill Sans"/>
              </a:rPr>
              <a:t> </a:t>
            </a:r>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r>
              <a:rPr lang="en-US" sz="2400" dirty="0">
                <a:solidFill>
                  <a:srgbClr val="0070C0"/>
                </a:solidFill>
                <a:latin typeface="Times New Roman" panose="02020603050405020304" pitchFamily="18" charset="0"/>
                <a:cs typeface="Times New Roman" panose="02020603050405020304" pitchFamily="18" charset="0"/>
              </a:rPr>
              <a:t>Advantages</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r>
              <a:rPr lang="en-US" sz="2400" dirty="0">
                <a:latin typeface="Times New Roman" panose="02020603050405020304" pitchFamily="18" charset="0"/>
                <a:cs typeface="Times New Roman" panose="02020603050405020304" pitchFamily="18" charset="0"/>
              </a:rPr>
              <a:t>During the actual game, the branches taken in the tree is followed. Whenever it’s your turn, choose an action </a:t>
            </a:r>
            <a:r>
              <a:rPr lang="en-US" sz="2400" dirty="0" err="1">
                <a:latin typeface="Times New Roman" panose="02020603050405020304" pitchFamily="18" charset="0"/>
                <a:cs typeface="Times New Roman" panose="02020603050405020304" pitchFamily="18" charset="0"/>
              </a:rPr>
              <a:t>maximising</a:t>
            </a:r>
            <a:r>
              <a:rPr lang="en-US" sz="2400" dirty="0">
                <a:latin typeface="Times New Roman" panose="02020603050405020304" pitchFamily="18" charset="0"/>
                <a:cs typeface="Times New Roman" panose="02020603050405020304" pitchFamily="18" charset="0"/>
              </a:rPr>
              <a:t> the value of the successor states.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0070C0"/>
                </a:solidFill>
                <a:latin typeface="Times New Roman" panose="02020603050405020304" pitchFamily="18" charset="0"/>
                <a:cs typeface="Times New Roman" panose="02020603050405020304" pitchFamily="18" charset="0"/>
              </a:rPr>
              <a:t>Disadvantages</a:t>
            </a:r>
            <a:endParaRPr lang="en-US" sz="2400" dirty="0">
              <a:solidFill>
                <a:srgbClr val="0070C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practice, it is completely infeasible.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main disadvantage of the minimax algorithm is that all the nodes in the game tree cutoff to a certain depth are examined.</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6" name="Slide Number Placeholder 5"/>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 Alpha-beta pruning</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6.7.1 Algorithm</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Alpha is the best choice so far for player MAX. The highest possible value for this is demanded here.</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Beta proves to be the best choice so far for MIN, and it has to be the lowest possible value.</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ALGORITHM</a:t>
            </a:r>
            <a:endParaRPr lang="en-US" sz="2400" b="1" dirty="0">
              <a:latin typeface="Times New Roman" panose="02020603050405020304" pitchFamily="18" charset="0"/>
              <a:cs typeface="Times New Roman" panose="02020603050405020304" pitchFamily="18" charset="0"/>
            </a:endParaRPr>
          </a:p>
          <a:p>
            <a:pPr hangingPunct="0"/>
            <a:r>
              <a:rPr lang="en-US" sz="2400" dirty="0">
                <a:latin typeface="Times New Roman" panose="02020603050405020304" pitchFamily="18" charset="0"/>
                <a:cs typeface="Times New Roman" panose="02020603050405020304" pitchFamily="18" charset="0"/>
              </a:rPr>
              <a:t>Alpha is set to -infinity and beta to infinity. </a:t>
            </a:r>
            <a:endParaRPr lang="en-US" sz="2400" dirty="0">
              <a:latin typeface="Times New Roman" panose="02020603050405020304" pitchFamily="18" charset="0"/>
              <a:cs typeface="Times New Roman" panose="02020603050405020304" pitchFamily="18" charset="0"/>
            </a:endParaRPr>
          </a:p>
          <a:p>
            <a:pPr hangingPunct="0"/>
            <a:r>
              <a:rPr lang="en-US" sz="2400" dirty="0">
                <a:latin typeface="Times New Roman" panose="02020603050405020304" pitchFamily="18" charset="0"/>
                <a:cs typeface="Times New Roman" panose="02020603050405020304" pitchFamily="18" charset="0"/>
              </a:rPr>
              <a:t>If the node is a leaf node, the value is returned.</a:t>
            </a:r>
            <a:endParaRPr lang="en-US" sz="2400" dirty="0">
              <a:latin typeface="Times New Roman" panose="02020603050405020304" pitchFamily="18" charset="0"/>
              <a:cs typeface="Times New Roman" panose="02020603050405020304" pitchFamily="18" charset="0"/>
            </a:endParaRPr>
          </a:p>
          <a:p>
            <a:pPr hangingPunct="0"/>
            <a:r>
              <a:rPr lang="en-US" sz="2400" dirty="0">
                <a:latin typeface="Times New Roman" panose="02020603050405020304" pitchFamily="18" charset="0"/>
                <a:cs typeface="Times New Roman" panose="02020603050405020304" pitchFamily="18" charset="0"/>
              </a:rPr>
              <a:t> If the node is a min node, then for each children the minimax algorithm is applied with the alpha–beta pruning. </a:t>
            </a:r>
            <a:endParaRPr lang="en-US" sz="2400" dirty="0">
              <a:latin typeface="Times New Roman" panose="02020603050405020304" pitchFamily="18" charset="0"/>
              <a:cs typeface="Times New Roman" panose="02020603050405020304" pitchFamily="18" charset="0"/>
            </a:endParaRPr>
          </a:p>
          <a:p>
            <a:pPr hangingPunct="0"/>
            <a:r>
              <a:rPr lang="en-US" sz="2400" dirty="0">
                <a:latin typeface="Times New Roman" panose="02020603050405020304" pitchFamily="18" charset="0"/>
                <a:cs typeface="Times New Roman" panose="02020603050405020304" pitchFamily="18" charset="0"/>
              </a:rPr>
              <a:t>If the value returned by a child is less, the beta sets beta to this value.</a:t>
            </a:r>
            <a:endParaRPr lang="en-US" sz="2400" dirty="0">
              <a:latin typeface="Times New Roman" panose="02020603050405020304" pitchFamily="18" charset="0"/>
              <a:cs typeface="Times New Roman" panose="02020603050405020304" pitchFamily="18" charset="0"/>
            </a:endParaRPr>
          </a:p>
          <a:p>
            <a:pPr hangingPunct="0"/>
            <a:r>
              <a:rPr lang="en-US" sz="2400" dirty="0">
                <a:latin typeface="Times New Roman" panose="02020603050405020304" pitchFamily="18" charset="0"/>
                <a:cs typeface="Times New Roman" panose="02020603050405020304" pitchFamily="18" charset="0"/>
              </a:rPr>
              <a:t>If at any stage, beta is less than or equal to alpha do not examine any more children. </a:t>
            </a:r>
            <a:endParaRPr lang="en-US" sz="20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6" name="Slide Number Placeholder 5"/>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6.7.1 Algorithm</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r>
              <a:rPr lang="en-US" sz="2400" dirty="0">
                <a:latin typeface="Times New Roman" panose="02020603050405020304" pitchFamily="18" charset="0"/>
                <a:cs typeface="Times New Roman" panose="02020603050405020304" pitchFamily="18" charset="0"/>
              </a:rPr>
              <a:t>If the node is a max node, the value of beta is returned. For each of the children apply the minimax algorithm with the alpha– beta pruning.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If the value returned by a child is greater, the alpha set alpha to this value.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at any stage alpha is greater than or equal to beta, more children are not examined, and the value of alpha is returned.</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6" name="Slide Number Placeholder 5"/>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11" name="Picture 10"/>
          <p:cNvPicPr/>
          <p:nvPr/>
        </p:nvPicPr>
        <p:blipFill>
          <a:blip r:embed="rId1"/>
          <a:stretch>
            <a:fillRect/>
          </a:stretch>
        </p:blipFill>
        <p:spPr>
          <a:xfrm>
            <a:off x="3835400" y="1288415"/>
            <a:ext cx="6892290" cy="428117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Introduction</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28035" y="967105"/>
            <a:ext cx="8864600" cy="5525770"/>
          </a:xfrm>
        </p:spPr>
        <p:txBody>
          <a:bodyPr>
            <a:noAutofit/>
          </a:bodyPr>
          <a:lstStyle/>
          <a:p>
            <a:r>
              <a:rPr lang="en-US" sz="2400" dirty="0">
                <a:latin typeface="Times New Roman" panose="02020603050405020304" pitchFamily="18" charset="0"/>
                <a:cs typeface="Times New Roman" panose="02020603050405020304" pitchFamily="18" charset="0"/>
              </a:rPr>
              <a:t>Games, sometimes to a frightening amount, amuse the human intellect since the starting of the </a:t>
            </a:r>
            <a:r>
              <a:rPr lang="en-US" sz="2400" dirty="0" err="1">
                <a:latin typeface="Times New Roman" panose="02020603050405020304" pitchFamily="18" charset="0"/>
                <a:cs typeface="Times New Roman" panose="02020603050405020304" pitchFamily="18" charset="0"/>
              </a:rPr>
              <a:t>civilisation</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Probably, it arrives from the aspect that a game can be understood as an </a:t>
            </a:r>
            <a:r>
              <a:rPr lang="en-US" sz="2400" dirty="0" err="1">
                <a:latin typeface="Times New Roman" panose="02020603050405020304" pitchFamily="18" charset="0"/>
                <a:cs typeface="Times New Roman" panose="02020603050405020304" pitchFamily="18" charset="0"/>
              </a:rPr>
              <a:t>idealised</a:t>
            </a:r>
            <a:r>
              <a:rPr lang="en-US" sz="2400" dirty="0">
                <a:latin typeface="Times New Roman" panose="02020603050405020304" pitchFamily="18" charset="0"/>
                <a:cs typeface="Times New Roman" panose="02020603050405020304" pitchFamily="18" charset="0"/>
              </a:rPr>
              <a:t> world in which the opposing players compete with each other and face it.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Competition is present at every field of the life.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Ever since the advent of artificial intelligence (AI), game playing has been one of the most interesting applications of AI.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1950, Claude Shannon and Alan Turing wrote the first game program for chess.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was the time when almost as soon as the computers became programmable.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Games such as chess, tic-tac-toe, and Go are interesting as these games offer a pure abstraction of the competition between the two armies. </a:t>
            </a:r>
            <a:endParaRPr lang="en-US" sz="2400" dirty="0">
              <a:latin typeface="Times New Roman" panose="02020603050405020304" pitchFamily="18" charset="0"/>
              <a:cs typeface="Times New Roman" panose="02020603050405020304" pitchFamily="18" charset="0"/>
            </a:endParaRPr>
          </a:p>
          <a:p>
            <a:r>
              <a:rPr lang="en-GB" altLang="en-US" sz="2400" dirty="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makes game playing an attractive area for the AI research.</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6"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6.1 Introduction</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7" name="Slide Number Placeholder 6"/>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925570" y="1278890"/>
            <a:ext cx="6922135" cy="430022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633470" y="1296670"/>
            <a:ext cx="7506335" cy="426466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652520" y="1307465"/>
            <a:ext cx="7466965" cy="4243705"/>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737610" y="1254125"/>
            <a:ext cx="7734935" cy="4350385"/>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770630" y="1160780"/>
            <a:ext cx="7709535" cy="4446905"/>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4038600" y="1195070"/>
            <a:ext cx="7159625" cy="446786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791585" y="1161415"/>
            <a:ext cx="7561580" cy="457962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726815" y="1183005"/>
            <a:ext cx="7759700" cy="452120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574415" y="1153795"/>
            <a:ext cx="7606030" cy="435737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689985" y="1214755"/>
            <a:ext cx="7663815" cy="457200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6.2 optimal strategies</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a:t>
            </a:r>
            <a:r>
              <a:rPr lang="en-US" dirty="0">
                <a:solidFill>
                  <a:schemeClr val="lt1"/>
                </a:solidFill>
                <a:latin typeface="Times New Roman" panose="02020603050405020304" pitchFamily="18" charset="0"/>
                <a:ea typeface="Gill Sans"/>
                <a:cs typeface="Times New Roman" panose="02020603050405020304" pitchFamily="18" charset="0"/>
                <a:sym typeface="Gill Sans"/>
              </a:rPr>
              <a:t> </a:t>
            </a:r>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Optimal strategies</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Mainly, the games of strategy with the following characteristics are as follows: </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Sequence of the moves to play.</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Rules that specify possible moves.</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Rules that specify a payment for each move.</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Objective is to </a:t>
            </a:r>
            <a:r>
              <a:rPr lang="en-US" sz="2400" dirty="0" err="1">
                <a:latin typeface="Times New Roman" panose="02020603050405020304" pitchFamily="18" charset="0"/>
                <a:cs typeface="Times New Roman" panose="02020603050405020304" pitchFamily="18" charset="0"/>
              </a:rPr>
              <a:t>maximise</a:t>
            </a:r>
            <a:r>
              <a:rPr lang="en-US" sz="2400" dirty="0">
                <a:latin typeface="Times New Roman" panose="02020603050405020304" pitchFamily="18" charset="0"/>
                <a:cs typeface="Times New Roman" panose="02020603050405020304" pitchFamily="18" charset="0"/>
              </a:rPr>
              <a:t> the payment.</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Game Vs search problem:</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Unpredictable opponent: Specifies a move for every possible opponent reply.</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Time limits: Unlikely to find goal, must be approximate.</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6" name="Slide Number Placeholder 5"/>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696970" y="1139190"/>
            <a:ext cx="7656830" cy="457962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605530" y="1150620"/>
            <a:ext cx="7888605" cy="455676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732530" y="1132840"/>
            <a:ext cx="7740650" cy="459232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801110" y="1232535"/>
            <a:ext cx="7243445" cy="4450715"/>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733165" y="1209040"/>
            <a:ext cx="7620000" cy="443992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tretch>
            <a:fillRect/>
          </a:stretch>
        </p:blipFill>
        <p:spPr>
          <a:xfrm>
            <a:off x="3725545" y="1140460"/>
            <a:ext cx="7503160" cy="4577080"/>
          </a:xfrm>
          <a:prstGeom prst="rect">
            <a:avLst/>
          </a:prstGeom>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 Example 2  </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rcRect/>
          <a:stretch>
            <a:fillRect/>
          </a:stretch>
        </p:blipFill>
        <p:spPr bwMode="auto">
          <a:xfrm>
            <a:off x="4038600" y="1341755"/>
            <a:ext cx="6900545" cy="4173855"/>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rcRect/>
          <a:stretch>
            <a:fillRect/>
          </a:stretch>
        </p:blipFill>
        <p:spPr bwMode="auto">
          <a:xfrm>
            <a:off x="3874135" y="1677035"/>
            <a:ext cx="7025005" cy="3503930"/>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rcRect/>
          <a:stretch>
            <a:fillRect/>
          </a:stretch>
        </p:blipFill>
        <p:spPr bwMode="auto">
          <a:xfrm>
            <a:off x="3776345" y="1282700"/>
            <a:ext cx="7233285" cy="4176395"/>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rcRect/>
          <a:stretch>
            <a:fillRect/>
          </a:stretch>
        </p:blipFill>
        <p:spPr bwMode="auto">
          <a:xfrm>
            <a:off x="3597910" y="1311910"/>
            <a:ext cx="7591425" cy="4328160"/>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a:solidFill>
                  <a:srgbClr val="00B0F0"/>
                </a:solidFill>
                <a:latin typeface="Times New Roman" panose="02020603050405020304" pitchFamily="18" charset="0"/>
                <a:ea typeface="Gill Sans"/>
                <a:cs typeface="Times New Roman" panose="02020603050405020304" pitchFamily="18" charset="0"/>
                <a:sym typeface="Gill Sans"/>
              </a:rPr>
              <a:t>6.2 optimal strategies</a:t>
            </a:r>
            <a:endParaRPr lang="en-US" sz="2000" b="1">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Optimal strategies</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10"/>
            <a:ext cx="8653671" cy="5331790"/>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Game tree</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 game with two players (MAX and MIN, MAX moves first, taking turn) can be defined as a search problem with the following:</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Initial state: Initial state consists of the position of the board and shows whose move it is.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Successor function: Successor function defines of the legal moves a player can make.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Terminal state: Terminal state is the position of the board when the game is over.</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Goal test: Whether the game is over – Terminal states.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Utility function: Utility function is the function that assigns a numeric value for the outcome of a game.</a:t>
            </a:r>
            <a:endParaRPr lang="en-US"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sz="2400" kern="100" dirty="0">
                <a:latin typeface="Times New Roman" panose="02020603050405020304" pitchFamily="18" charset="0"/>
                <a:ea typeface="SimSun" panose="02010600030101010101" pitchFamily="2" charset="-122"/>
                <a:cs typeface="Times New Roman" panose="02020603050405020304" pitchFamily="18" charset="0"/>
              </a:rPr>
              <a:t>Game tree = Initial state + Legal moves.</a:t>
            </a:r>
            <a:endParaRPr lang="en-US" sz="2400" kern="100"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6" name="Slide Number Placeholder 5"/>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rcRect/>
          <a:stretch>
            <a:fillRect/>
          </a:stretch>
        </p:blipFill>
        <p:spPr bwMode="auto">
          <a:xfrm>
            <a:off x="3654425" y="1430655"/>
            <a:ext cx="7463155" cy="3996055"/>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rcRect/>
          <a:stretch>
            <a:fillRect/>
          </a:stretch>
        </p:blipFill>
        <p:spPr bwMode="auto">
          <a:xfrm>
            <a:off x="3687445" y="1414780"/>
            <a:ext cx="7398385" cy="4191635"/>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rcRect/>
          <a:stretch>
            <a:fillRect/>
          </a:stretch>
        </p:blipFill>
        <p:spPr bwMode="auto">
          <a:xfrm>
            <a:off x="3612515" y="1458595"/>
            <a:ext cx="7548245" cy="4199255"/>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rcRect/>
          <a:stretch>
            <a:fillRect/>
          </a:stretch>
        </p:blipFill>
        <p:spPr bwMode="auto">
          <a:xfrm>
            <a:off x="3930015" y="1329690"/>
            <a:ext cx="7031355" cy="4257675"/>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rcRect/>
          <a:stretch>
            <a:fillRect/>
          </a:stretch>
        </p:blipFill>
        <p:spPr bwMode="auto">
          <a:xfrm>
            <a:off x="3851275" y="1447165"/>
            <a:ext cx="7367270" cy="4173220"/>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rcRect/>
          <a:stretch>
            <a:fillRect/>
          </a:stretch>
        </p:blipFill>
        <p:spPr bwMode="auto">
          <a:xfrm>
            <a:off x="3773805" y="1428750"/>
            <a:ext cx="7225030" cy="4000500"/>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rcRect/>
          <a:stretch>
            <a:fillRect/>
          </a:stretch>
        </p:blipFill>
        <p:spPr bwMode="auto">
          <a:xfrm>
            <a:off x="3828415" y="1345565"/>
            <a:ext cx="7525385" cy="4492625"/>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rcRect/>
          <a:stretch>
            <a:fillRect/>
          </a:stretch>
        </p:blipFill>
        <p:spPr bwMode="auto">
          <a:xfrm>
            <a:off x="3620135" y="1466215"/>
            <a:ext cx="7533005" cy="4164330"/>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6.7.2 Example</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1"/>
          <a:srcRect/>
          <a:stretch>
            <a:fillRect/>
          </a:stretch>
        </p:blipFill>
        <p:spPr bwMode="auto">
          <a:xfrm>
            <a:off x="3606165" y="1316355"/>
            <a:ext cx="7932420" cy="4225290"/>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538330" y="132522"/>
            <a:ext cx="7934739" cy="516835"/>
          </a:xfrm>
        </p:spPr>
        <p:txBody>
          <a:bodyPr>
            <a:normAutofit fontScale="90000"/>
          </a:bodyPr>
          <a:lstStyle/>
          <a:p>
            <a:pPr algn="ctr"/>
            <a:r>
              <a:rPr lang="en-US" sz="2400" dirty="0">
                <a:solidFill>
                  <a:srgbClr val="0070C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Properties of Alpha-beta pruning</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61" y="649357"/>
            <a:ext cx="8653669" cy="6208643"/>
          </a:xfrm>
        </p:spPr>
        <p:txBody>
          <a:bodyPr>
            <a:noAutofit/>
          </a:bodyPr>
          <a:lstStyle/>
          <a:p>
            <a:pPr lvl="0" hangingPunct="0"/>
            <a:r>
              <a:rPr lang="en-US" sz="2400" b="1" dirty="0">
                <a:latin typeface="Times New Roman" panose="02020603050405020304" pitchFamily="18" charset="0"/>
                <a:cs typeface="Times New Roman" panose="02020603050405020304" pitchFamily="18" charset="0"/>
              </a:rPr>
              <a:t>Completeness: </a:t>
            </a:r>
            <a:r>
              <a:rPr lang="en-US" sz="2400" dirty="0">
                <a:latin typeface="Times New Roman" panose="02020603050405020304" pitchFamily="18" charset="0"/>
                <a:cs typeface="Times New Roman" panose="02020603050405020304" pitchFamily="18" charset="0"/>
              </a:rPr>
              <a:t>There is no completeness.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Optimality: </a:t>
            </a:r>
            <a:r>
              <a:rPr lang="en-US" sz="2400" dirty="0">
                <a:latin typeface="Times New Roman" panose="02020603050405020304" pitchFamily="18" charset="0"/>
                <a:cs typeface="Times New Roman" panose="02020603050405020304" pitchFamily="18" charset="0"/>
              </a:rPr>
              <a:t>This is against an optimal player. However, the fixed-depth version is not optimal.</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Time complexity: </a:t>
            </a:r>
            <a:r>
              <a:rPr lang="en-US" sz="2400" dirty="0">
                <a:latin typeface="Times New Roman" panose="02020603050405020304" pitchFamily="18" charset="0"/>
                <a:cs typeface="Times New Roman" panose="02020603050405020304" pitchFamily="18" charset="0"/>
              </a:rPr>
              <a:t>With the perfect child ordering,</a:t>
            </a:r>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b</a:t>
            </a:r>
            <a:r>
              <a:rPr lang="en-US" sz="2400" i="1" baseline="30000" dirty="0" err="1">
                <a:latin typeface="Times New Roman" panose="02020603050405020304" pitchFamily="18" charset="0"/>
                <a:cs typeface="Times New Roman" panose="02020603050405020304" pitchFamily="18" charset="0"/>
              </a:rPr>
              <a:t>m</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where</a:t>
            </a:r>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branching factor and</a:t>
            </a:r>
            <a:r>
              <a:rPr lang="en-US" sz="2400" b="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m</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maximum depth or depth limit. Child ordering has a huge impact on the effectiveness of the pruning.</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Space complexity: </a:t>
            </a:r>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bm</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Pruning does not affect the final result (it is exact).</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Good-move ordering improves effectiveness of the pruning (see the last branch in examples).</a:t>
            </a:r>
            <a:endParaRPr lang="en-US" sz="2400" dirty="0">
              <a:latin typeface="Times New Roman" panose="02020603050405020304" pitchFamily="18" charset="0"/>
              <a:cs typeface="Times New Roman" panose="02020603050405020304" pitchFamily="18" charset="0"/>
            </a:endParaRPr>
          </a:p>
          <a:p>
            <a:pPr lvl="0" hangingPunct="0"/>
            <a:r>
              <a:rPr lang="en-US" sz="2400" dirty="0">
                <a:latin typeface="Times New Roman" panose="02020603050405020304" pitchFamily="18" charset="0"/>
                <a:cs typeface="Times New Roman" panose="02020603050405020304" pitchFamily="18" charset="0"/>
              </a:rPr>
              <a:t>Different orderings of the sequences of the moves may lead to the same state. Save the value of these “transpositions” to avoid the double work. With “perfect ordering,” time complexity = </a:t>
            </a:r>
            <a:r>
              <a:rPr lang="en-US" sz="2400" i="1"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b</a:t>
            </a:r>
            <a:r>
              <a:rPr lang="en-US" sz="2400" i="1" baseline="30000" dirty="0" err="1">
                <a:latin typeface="Times New Roman" panose="02020603050405020304" pitchFamily="18" charset="0"/>
                <a:cs typeface="Times New Roman" panose="02020603050405020304" pitchFamily="18" charset="0"/>
              </a:rPr>
              <a:t>m</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doubles depth of the search.</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6" name="Slide Number Placeholder 5"/>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435531" y="365125"/>
            <a:ext cx="7918268" cy="1325563"/>
          </a:xfrm>
        </p:spPr>
        <p:txBody>
          <a:bodyPr>
            <a:normAutofit/>
          </a:bodyPr>
          <a:lstStyle/>
          <a:p>
            <a:r>
              <a:rPr lang="en-US" sz="3000" dirty="0">
                <a:latin typeface="Times New Roman" panose="02020603050405020304" pitchFamily="18" charset="0"/>
                <a:cs typeface="Times New Roman" panose="02020603050405020304" pitchFamily="18" charset="0"/>
              </a:rPr>
              <a:t>Game tree (2-player, deterministic, turns</a:t>
            </a:r>
            <a:r>
              <a:rPr lang="en-US" sz="3000" dirty="0"/>
              <a:t>)</a:t>
            </a:r>
            <a:endParaRPr lang="en-US" sz="3000" dirty="0"/>
          </a:p>
        </p:txBody>
      </p:sp>
      <p:pic>
        <p:nvPicPr>
          <p:cNvPr id="6148" name="Picture 4" descr="tictactoe"/>
          <p:cNvPicPr>
            <a:picLocks noChangeAspect="1" noChangeArrowheads="1"/>
          </p:cNvPicPr>
          <p:nvPr/>
        </p:nvPicPr>
        <p:blipFill>
          <a:blip r:embed="rId1"/>
          <a:srcRect/>
          <a:stretch>
            <a:fillRect/>
          </a:stretch>
        </p:blipFill>
        <p:spPr bwMode="auto">
          <a:xfrm>
            <a:off x="3435350" y="1276350"/>
            <a:ext cx="7338695" cy="4305300"/>
          </a:xfrm>
          <a:prstGeom prst="rect">
            <a:avLst/>
          </a:prstGeom>
          <a:noFill/>
        </p:spPr>
      </p:pic>
      <p:sp>
        <p:nvSpPr>
          <p:cNvPr id="6149" name="Text Box 5"/>
          <p:cNvSpPr txBox="1">
            <a:spLocks noChangeArrowheads="1"/>
          </p:cNvSpPr>
          <p:nvPr/>
        </p:nvSpPr>
        <p:spPr bwMode="auto">
          <a:xfrm>
            <a:off x="3435385" y="5835961"/>
            <a:ext cx="5785430" cy="400110"/>
          </a:xfrm>
          <a:prstGeom prst="rect">
            <a:avLst/>
          </a:prstGeom>
          <a:noFill/>
          <a:ln w="9525">
            <a:noFill/>
            <a:miter lim="800000"/>
          </a:ln>
          <a:effectLst/>
        </p:spPr>
        <p:txBody>
          <a:bodyPr wrap="none">
            <a:spAutoFit/>
          </a:bodyPr>
          <a:lstStyle/>
          <a:p>
            <a:r>
              <a:rPr lang="en-US" sz="2000" dirty="0">
                <a:solidFill>
                  <a:srgbClr val="FF0000"/>
                </a:solidFill>
              </a:rPr>
              <a:t>How do we search this tree to find the optimal move?</a:t>
            </a:r>
            <a:endParaRPr lang="en-US" dirty="0">
              <a:solidFill>
                <a:srgbClr val="FF0000"/>
              </a:solidFill>
            </a:endParaRPr>
          </a:p>
        </p:txBody>
      </p:sp>
      <p:sp>
        <p:nvSpPr>
          <p:cNvPr id="5"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6.1 Introduction</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2" name="Text Box 1"/>
          <p:cNvSpPr txBox="1"/>
          <p:nvPr/>
        </p:nvSpPr>
        <p:spPr>
          <a:xfrm>
            <a:off x="3313430" y="6577965"/>
            <a:ext cx="8903335" cy="368300"/>
          </a:xfrm>
          <a:prstGeom prst="rect">
            <a:avLst/>
          </a:prstGeom>
          <a:noFill/>
        </p:spPr>
        <p:txBody>
          <a:bodyPr wrap="square" rtlCol="0" anchor="t">
            <a:spAutoFit/>
          </a:bodyPr>
          <a:p>
            <a:r>
              <a:rPr lang="en-US" dirty="0">
                <a:sym typeface="+mn-ea"/>
              </a:rPr>
              <a:t>Copyright © 2019 by Wiley India Pvt. Ltd., 4436/7, </a:t>
            </a:r>
            <a:r>
              <a:rPr lang="en-US" dirty="0" err="1">
                <a:sym typeface="+mn-ea"/>
              </a:rPr>
              <a:t>Ansari</a:t>
            </a:r>
            <a:r>
              <a:rPr lang="en-US" dirty="0">
                <a:sym typeface="+mn-ea"/>
              </a:rPr>
              <a:t> Road, </a:t>
            </a:r>
            <a:r>
              <a:rPr lang="en-US" dirty="0" err="1">
                <a:sym typeface="+mn-ea"/>
              </a:rPr>
              <a:t>Daryaganj</a:t>
            </a:r>
            <a:r>
              <a:rPr lang="en-US" dirty="0">
                <a:sym typeface="+mn-ea"/>
              </a:rPr>
              <a:t>, New Delhi-110002</a:t>
            </a:r>
            <a:endParaRPr lang="en-US"/>
          </a:p>
        </p:txBody>
      </p:sp>
      <p:sp>
        <p:nvSpPr>
          <p:cNvPr id="3" name="Date Placeholder 2"/>
          <p:cNvSpPr>
            <a:spLocks noGrp="1"/>
          </p:cNvSpPr>
          <p:nvPr>
            <p:ph type="dt" sz="half" idx="10"/>
          </p:nvPr>
        </p:nvSpPr>
        <p:spPr/>
        <p:txBody>
          <a:bodyPr/>
          <a:p>
            <a:fld id="{58122D49-D631-4B40-ADE1-1326D7D60926}" type="datetime1">
              <a:rPr lang="en-US" smtClean="0"/>
            </a:fld>
            <a:endParaRPr lang="en-US"/>
          </a:p>
        </p:txBody>
      </p:sp>
      <p:sp>
        <p:nvSpPr>
          <p:cNvPr id="4" name="Slide Number Placeholder 3"/>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1"/>
          <p:cNvSpPr txBox="1"/>
          <p:nvPr/>
        </p:nvSpPr>
        <p:spPr>
          <a:xfrm>
            <a:off x="3301512" y="1802674"/>
            <a:ext cx="6958818" cy="2828925"/>
          </a:xfrm>
          <a:prstGeom prst="rect">
            <a:avLst/>
          </a:prstGeom>
          <a:noFill/>
          <a:ln>
            <a:noFill/>
          </a:ln>
        </p:spPr>
        <p:txBody>
          <a:bodyPr spcFirstLastPara="1" wrap="square" lIns="91425" tIns="45700" rIns="91425" bIns="45700" anchor="t" anchorCtr="0">
            <a:spAutoFit/>
          </a:bodyPr>
          <a:lstStyle/>
          <a:p>
            <a:pPr algn="ctr">
              <a:buSzPts val="2560"/>
            </a:pPr>
            <a:b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a:t>
            </a:r>
            <a:endParaRPr lang="en-US" sz="40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p>
          <a:p>
            <a:pPr marL="0" marR="0" lvl="0" indent="0" algn="l" rtl="0">
              <a:spcBef>
                <a:spcPts val="0"/>
              </a:spcBef>
              <a:spcAft>
                <a:spcPts val="0"/>
              </a:spcAft>
              <a:buNone/>
            </a:pPr>
            <a:r>
              <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4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4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a:solidFill>
                  <a:srgbClr val="00B0F0"/>
                </a:solidFill>
                <a:latin typeface="Times New Roman" panose="02020603050405020304" pitchFamily="18" charset="0"/>
                <a:ea typeface="Gill Sans"/>
                <a:cs typeface="Times New Roman" panose="02020603050405020304" pitchFamily="18" charset="0"/>
                <a:sym typeface="Gill Sans"/>
              </a:rPr>
              <a:t>6.2 optimal strategies</a:t>
            </a:r>
            <a:endParaRPr lang="en-US" sz="2000" b="1">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 </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Optimal strategies</a:t>
            </a:r>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1"/>
          <a:srcRect/>
          <a:stretch>
            <a:fillRect/>
          </a:stretch>
        </p:blipFill>
        <p:spPr bwMode="auto">
          <a:xfrm>
            <a:off x="3500120" y="967105"/>
            <a:ext cx="7773035" cy="5386705"/>
          </a:xfrm>
          <a:prstGeom prst="rect">
            <a:avLst/>
          </a:prstGeom>
          <a:noFill/>
          <a:ln w="9525">
            <a:noFill/>
            <a:miter lim="800000"/>
            <a:headEnd/>
            <a:tailEnd/>
          </a:ln>
        </p:spPr>
      </p:pic>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3" name="Slide Number Placeholder 2"/>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
          <p:cNvSpPr/>
          <p:nvPr/>
        </p:nvSpPr>
        <p:spPr>
          <a:xfrm>
            <a:off x="0" y="0"/>
            <a:ext cx="3220500" cy="6858000"/>
          </a:xfrm>
          <a:prstGeom prst="rect">
            <a:avLst/>
          </a:prstGeom>
          <a:solidFill>
            <a:schemeClr val="dk1"/>
          </a:solidFill>
          <a:ln>
            <a:noFill/>
          </a:ln>
        </p:spPr>
        <p:txBody>
          <a:bodyPr spcFirstLastPara="1" wrap="square" lIns="91425" tIns="45700" rIns="91425" bIns="45700" anchor="ctr" anchorCtr="0">
            <a:noAutofit/>
          </a:bodyPr>
          <a:lstStyle/>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6.1 Introduction</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bg1"/>
                </a:solidFill>
                <a:latin typeface="Times New Roman" panose="02020603050405020304" pitchFamily="18" charset="0"/>
                <a:ea typeface="Gill Sans"/>
                <a:cs typeface="Times New Roman" panose="02020603050405020304" pitchFamily="18" charset="0"/>
                <a:sym typeface="Gill Sans"/>
              </a:rPr>
              <a:t>6.2 optimal strategies</a:t>
            </a:r>
            <a:endParaRPr lang="en-US" sz="2000" dirty="0">
              <a:solidFill>
                <a:schemeClr val="bg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b="1" dirty="0">
                <a:solidFill>
                  <a:srgbClr val="00B0F0"/>
                </a:solidFill>
                <a:latin typeface="Times New Roman" panose="02020603050405020304" pitchFamily="18" charset="0"/>
                <a:ea typeface="Gill Sans"/>
                <a:cs typeface="Times New Roman" panose="02020603050405020304" pitchFamily="18" charset="0"/>
                <a:sym typeface="Gill Sans"/>
              </a:rPr>
              <a:t>6.3 The minmax algorithm</a:t>
            </a:r>
            <a:endParaRPr lang="en-US" sz="2000" b="1" dirty="0">
              <a:solidFill>
                <a:srgbClr val="00B0F0"/>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6.3.2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6.4 Properties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6.5 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6.6 Disadvantages of minmax</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 Alpha-beta pruning</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6.7.1 Algorithm</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6.7.2 Example</a:t>
            </a:r>
            <a:endParaRPr lang="en-US" sz="2000" dirty="0">
              <a:solidFill>
                <a:schemeClr val="lt1"/>
              </a:solidFill>
              <a:latin typeface="Times New Roman" panose="02020603050405020304" pitchFamily="18" charset="0"/>
              <a:ea typeface="Gill Sans"/>
              <a:cs typeface="Times New Roman" panose="02020603050405020304" pitchFamily="18" charset="0"/>
              <a:sym typeface="Gill Sans"/>
            </a:endParaRPr>
          </a:p>
          <a:p>
            <a:pPr lvl="0">
              <a:lnSpc>
                <a:spcPct val="150000"/>
              </a:lnSpc>
            </a:pPr>
            <a:r>
              <a:rPr lang="en-US" sz="2000" dirty="0">
                <a:solidFill>
                  <a:schemeClr val="lt1"/>
                </a:solidFill>
                <a:latin typeface="Times New Roman" panose="02020603050405020304" pitchFamily="18" charset="0"/>
                <a:ea typeface="Gill Sans"/>
                <a:cs typeface="Times New Roman" panose="02020603050405020304" pitchFamily="18" charset="0"/>
                <a:sym typeface="Gill Sans"/>
              </a:rPr>
              <a:t>6.8 Properties of alpha-beta pruning</a:t>
            </a:r>
            <a:r>
              <a:rPr lang="en-US" dirty="0">
                <a:solidFill>
                  <a:schemeClr val="lt1"/>
                </a:solidFill>
                <a:latin typeface="Times New Roman" panose="02020603050405020304" pitchFamily="18" charset="0"/>
                <a:ea typeface="Gill Sans"/>
                <a:cs typeface="Times New Roman" panose="02020603050405020304" pitchFamily="18" charset="0"/>
                <a:sym typeface="Gill Sans"/>
              </a:rPr>
              <a:t> </a:t>
            </a:r>
            <a:endParaRPr lang="en-US" dirty="0">
              <a:solidFill>
                <a:schemeClr val="lt1"/>
              </a:solidFill>
              <a:latin typeface="Times New Roman" panose="02020603050405020304" pitchFamily="18" charset="0"/>
              <a:ea typeface="Gill Sans"/>
              <a:cs typeface="Times New Roman" panose="02020603050405020304" pitchFamily="18" charset="0"/>
              <a:sym typeface="Gill Sans"/>
            </a:endParaRPr>
          </a:p>
        </p:txBody>
      </p:sp>
      <p:sp>
        <p:nvSpPr>
          <p:cNvPr id="4" name="Title 3"/>
          <p:cNvSpPr>
            <a:spLocks noGrp="1"/>
          </p:cNvSpPr>
          <p:nvPr>
            <p:ph type="title"/>
          </p:nvPr>
        </p:nvSpPr>
        <p:spPr>
          <a:xfrm>
            <a:off x="3419060" y="365126"/>
            <a:ext cx="7934739" cy="602284"/>
          </a:xfrm>
        </p:spPr>
        <p:txBody>
          <a:bodyPr>
            <a:norm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The minmax algorithm</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9059" y="967409"/>
            <a:ext cx="8653671" cy="5671929"/>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Minimax is a recursive algorithm that is used to choose an optimal move for a player assuming that the other player is also playing optimally. It is used in games such as tic-tac-toe, Go, chess, </a:t>
            </a:r>
            <a:r>
              <a:rPr lang="en-US" sz="2400" dirty="0" err="1">
                <a:latin typeface="Times New Roman" panose="02020603050405020304" pitchFamily="18" charset="0"/>
                <a:cs typeface="Times New Roman" panose="02020603050405020304" pitchFamily="18" charset="0"/>
              </a:rPr>
              <a:t>isola</a:t>
            </a:r>
            <a:r>
              <a:rPr lang="en-US" sz="2400" dirty="0">
                <a:latin typeface="Times New Roman" panose="02020603050405020304" pitchFamily="18" charset="0"/>
                <a:cs typeface="Times New Roman" panose="02020603050405020304" pitchFamily="18" charset="0"/>
              </a:rPr>
              <a:t>, checkers and various other two-player games. Such games are known as games of perfect information as it is possible to see all the possible moves of a particular game. There can be two-player games, which are not of perfect information such as Scrabble as the move of the opponent cannot be predicted.</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players in the game are referred to as MAX and MIN. MAX represents the person who is trying to win the game and hence </a:t>
            </a:r>
            <a:r>
              <a:rPr lang="en-US" sz="2400" dirty="0" err="1">
                <a:latin typeface="Times New Roman" panose="02020603050405020304" pitchFamily="18" charset="0"/>
                <a:cs typeface="Times New Roman" panose="02020603050405020304" pitchFamily="18" charset="0"/>
              </a:rPr>
              <a:t>maximise</a:t>
            </a:r>
            <a:r>
              <a:rPr lang="en-US" sz="2400" dirty="0">
                <a:latin typeface="Times New Roman" panose="02020603050405020304" pitchFamily="18" charset="0"/>
                <a:cs typeface="Times New Roman" panose="02020603050405020304" pitchFamily="18" charset="0"/>
              </a:rPr>
              <a:t> his or her score. MIN represents the opponent who is trying to </a:t>
            </a:r>
            <a:r>
              <a:rPr lang="en-US" sz="2400" dirty="0" err="1">
                <a:latin typeface="Times New Roman" panose="02020603050405020304" pitchFamily="18" charset="0"/>
                <a:cs typeface="Times New Roman" panose="02020603050405020304" pitchFamily="18" charset="0"/>
              </a:rPr>
              <a:t>minimise</a:t>
            </a:r>
            <a:r>
              <a:rPr lang="en-US" sz="2400" dirty="0">
                <a:latin typeface="Times New Roman" panose="02020603050405020304" pitchFamily="18" charset="0"/>
                <a:cs typeface="Times New Roman" panose="02020603050405020304" pitchFamily="18" charset="0"/>
              </a:rPr>
              <a:t> the score of MAX. </a:t>
            </a:r>
            <a:endParaRPr lang="en-US" sz="2400" dirty="0">
              <a:latin typeface="Times New Roman" panose="02020603050405020304" pitchFamily="18" charset="0"/>
              <a:cs typeface="Times New Roman" panose="02020603050405020304" pitchFamily="18" charset="0"/>
            </a:endParaRPr>
          </a:p>
          <a:p>
            <a:pPr marL="0" indent="0" hangingPunct="0">
              <a:buNone/>
            </a:pPr>
            <a:r>
              <a:rPr lang="en-US" sz="2400" dirty="0">
                <a:latin typeface="Times New Roman" panose="02020603050405020304" pitchFamily="18" charset="0"/>
                <a:cs typeface="Times New Roman" panose="02020603050405020304" pitchFamily="18" charset="0"/>
              </a:rPr>
              <a:t>This algorithm is used to look ahead and decide which move to make first. If the game space is small enough the entire space can be generated and the leaf nodes can be allocated a win (1) or loss (0) value. </a:t>
            </a: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p>
            <a:fld id="{58122D49-D631-4B40-ADE1-1326D7D60926}" type="datetime1">
              <a:rPr lang="en-US" smtClean="0"/>
            </a:fld>
            <a:endParaRPr lang="en-US"/>
          </a:p>
        </p:txBody>
      </p:sp>
      <p:sp>
        <p:nvSpPr>
          <p:cNvPr id="6" name="Slide Number Placeholder 5"/>
          <p:cNvSpPr>
            <a:spLocks noGrp="1"/>
          </p:cNvSpPr>
          <p:nvPr>
            <p:ph type="sldNum" sz="quarter" idx="12"/>
          </p:nvPr>
        </p:nvSpPr>
        <p:spPr/>
        <p:txBody>
          <a:bodyPr/>
          <a:p>
            <a:fld id="{B4E0CCA2-7ACA-486D-8901-D7C2C0EE8F22}" type="slidenum">
              <a:rPr lang="en-US" smtClean="0"/>
            </a:fld>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24964</Words>
  <Application>WPS Presentation</Application>
  <PresentationFormat>Widescreen</PresentationFormat>
  <Paragraphs>1404</Paragraphs>
  <Slides>70</Slides>
  <Notes>48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70</vt:i4>
      </vt:variant>
    </vt:vector>
  </HeadingPairs>
  <TitlesOfParts>
    <vt:vector size="82" baseType="lpstr">
      <vt:lpstr>Arial</vt:lpstr>
      <vt:lpstr>SimSun</vt:lpstr>
      <vt:lpstr>Wingdings</vt:lpstr>
      <vt:lpstr>Times New Roman</vt:lpstr>
      <vt:lpstr>Times New Roman</vt:lpstr>
      <vt:lpstr>Gill Sans</vt:lpstr>
      <vt:lpstr>Gill Sans MT</vt:lpstr>
      <vt:lpstr>Calibri</vt:lpstr>
      <vt:lpstr>Microsoft YaHei</vt:lpstr>
      <vt:lpstr>Arial Unicode MS</vt:lpstr>
      <vt:lpstr>Calibri Light</vt:lpstr>
      <vt:lpstr>Communications and Dialogues</vt:lpstr>
      <vt:lpstr>PowerPoint 演示文稿</vt:lpstr>
      <vt:lpstr>Learning objectives.</vt:lpstr>
      <vt:lpstr>Games vs. search problems</vt:lpstr>
      <vt:lpstr>Introduction</vt:lpstr>
      <vt:lpstr>Optimal strategies</vt:lpstr>
      <vt:lpstr>Optimal strategies</vt:lpstr>
      <vt:lpstr>Game tree (2-player, deterministic, turns)</vt:lpstr>
      <vt:lpstr>Optimal strategies</vt:lpstr>
      <vt:lpstr>The minmax algorithm</vt:lpstr>
      <vt:lpstr>The minmax algorithm</vt:lpstr>
      <vt:lpstr>The minmax algorithm</vt:lpstr>
      <vt:lpstr>The minmax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Properties of minmax</vt:lpstr>
      <vt:lpstr>Advantages</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 Example 2  </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 Properties of Alpha-beta pruning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dhruti rupareliya</dc:creator>
  <cp:lastModifiedBy>Admin</cp:lastModifiedBy>
  <cp:revision>52</cp:revision>
  <dcterms:created xsi:type="dcterms:W3CDTF">2019-07-12T05:40:00Z</dcterms:created>
  <dcterms:modified xsi:type="dcterms:W3CDTF">2022-12-29T06:22:26Z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2057-11.2.0.11440</vt:lpwstr>
  </property>
  <property fmtid="{D5CDD505-2E9C-101B-9397-08002B2CF9AE}" pid="3" name="ICV">
    <vt:lpwstr>CDBAF8E9887646F093B7A88D45DAC402</vt:lpwstr>
  </property>
</Properties>
</file>