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</p:sldIdLst>
  <p:sldSz cy="6858000" cx="9144000"/>
  <p:notesSz cx="6858000" cy="9144000"/>
  <p:embeddedFontLst>
    <p:embeddedFont>
      <p:font typeface="Tahoma"/>
      <p:regular r:id="rId127"/>
      <p:bold r:id="rId128"/>
    </p:embeddedFont>
    <p:embeddedFont>
      <p:font typeface="Noto Sans Symbols"/>
      <p:regular r:id="rId129"/>
      <p:bold r:id="rId1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31" roundtripDataSignature="AMtx7mhKCGj6LvqFPM5kJv4YbVL3Jn95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NotoSansSymbols-regular.fntdata"/><Relationship Id="rId128" Type="http://schemas.openxmlformats.org/officeDocument/2006/relationships/font" Target="fonts/Tahoma-bold.fntdata"/><Relationship Id="rId127" Type="http://schemas.openxmlformats.org/officeDocument/2006/relationships/font" Target="fonts/Tahoma-regular.fntdata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1" Type="http://customschemas.google.com/relationships/presentationmetadata" Target="metadata"/><Relationship Id="rId130" Type="http://schemas.openxmlformats.org/officeDocument/2006/relationships/font" Target="fonts/NotoSansSymbols-bold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6" name="Google Shape;156;p1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8" name="Google Shape;1058;p9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9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9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6" name="Google Shape;1066;p9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9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4" name="Google Shape;1074;p9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2" name="Google Shape;1082;p9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9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9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9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1" name="Google Shape;1091;p9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9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0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1" name="Google Shape;1101;p10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0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0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0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3" name="Google Shape;1113;p10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0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0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10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4" name="Google Shape;1124;p10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0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0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3" name="Google Shape;1133;p10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0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7" name="Google Shape;1177;p10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10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0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0" name="Google Shape;1190;p10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0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1" name="Google Shape;1201;p10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0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0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1" name="Google Shape;1211;p10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10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0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10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4" name="Google Shape;1224;p10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0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0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10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34" name="Google Shape;1234;p10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0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1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1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4" name="Google Shape;1244;p11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11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4" name="Google Shape;1254;p11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11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1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4" name="Google Shape;1264;p11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1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1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4" name="Google Shape;1274;p11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1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1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4" name="Google Shape;1284;p11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1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1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1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4" name="Google Shape;1294;p11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1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1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4" name="Google Shape;1304;p11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3" name="Google Shape;183;p1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1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1" name="Google Shape;201;p1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9" name="Google Shape;209;p1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7" name="Google Shape;217;p1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6" name="Google Shape;226;p1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5" name="Google Shape;235;p1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3" name="Google Shape;243;p2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2" name="Google Shape;252;p2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0" name="Google Shape;260;p2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2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9" name="Google Shape;279;p2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Google Shape;288;p2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7" name="Google Shape;297;p2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9" name="Google Shape;309;p2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7" name="Google Shape;317;p2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6" name="Google Shape;326;p2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5" name="Google Shape;335;p3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4" name="Google Shape;344;p3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3" name="Google Shape;353;p3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2" name="Google Shape;362;p3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4" name="Google Shape;374;p3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4" name="Google Shape;384;p3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4" name="Google Shape;394;p3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4" name="Google Shape;404;p3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4" name="Google Shape;414;p3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4" name="Google Shape;424;p3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5" name="Google Shape;435;p4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6" name="Google Shape;446;p4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6" name="Google Shape;456;p4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4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6" name="Google Shape;476;p4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5" name="Google Shape;485;p4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4" name="Google Shape;494;p4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4" name="Google Shape;504;p4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4" name="Google Shape;514;p4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4" name="Google Shape;524;p4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4" name="Google Shape;534;p5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4" name="Google Shape;544;p5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2" name="Google Shape;562;p5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2" name="Google Shape;572;p5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2" name="Google Shape;582;p5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2" name="Google Shape;592;p5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2" name="Google Shape;602;p5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2" name="Google Shape;612;p5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2" name="Google Shape;622;p5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2" name="Google Shape;632;p5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1" name="Google Shape;121;p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be1e605ef_0_0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0" name="Google Shape;640;g2bbe1e605ef_0_0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g2bbe1e605ef_0_0:notes"/>
          <p:cNvSpPr txBox="1"/>
          <p:nvPr>
            <p:ph idx="12" type="sldNum"/>
          </p:nvPr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bbe1e605ef_0_18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6" name="Google Shape;646;g2bbe1e605ef_0_18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g2bbe1e605ef_0_18:notes"/>
          <p:cNvSpPr txBox="1"/>
          <p:nvPr>
            <p:ph idx="12" type="sldNum"/>
          </p:nvPr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be1e605ef_0_24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2" name="Google Shape;652;g2bbe1e605ef_0_24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g2bbe1e605ef_0_24:notes"/>
          <p:cNvSpPr txBox="1"/>
          <p:nvPr>
            <p:ph idx="12" type="sldNum"/>
          </p:nvPr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bbe1e605ef_0_30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8" name="Google Shape;658;g2bbe1e605ef_0_30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2bbe1e605ef_0_30:notes"/>
          <p:cNvSpPr txBox="1"/>
          <p:nvPr>
            <p:ph idx="12" type="sldNum"/>
          </p:nvPr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bbe1e605ef_0_5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4" name="Google Shape;664;g2bbe1e605ef_0_5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5" name="Google Shape;665;g2bbe1e605ef_0_5:notes"/>
          <p:cNvSpPr txBox="1"/>
          <p:nvPr>
            <p:ph idx="12" type="sldNum"/>
          </p:nvPr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2" name="Google Shape;672;p6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2" name="Google Shape;682;p6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0" name="Google Shape;690;p6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1" name="Google Shape;761;p6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2" name="Google Shape;772;p6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Google Shape;129;p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2" name="Google Shape;782;p6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1" name="Google Shape;791;p6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0" name="Google Shape;800;p6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1" name="Google Shape;811;p6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0" name="Google Shape;820;p6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8" name="Google Shape;828;p7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7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6" name="Google Shape;836;p7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7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4" name="Google Shape;844;p7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7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5" name="Google Shape;855;p7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7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6" name="Google Shape;866;p7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" name="Google Shape;138;p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7" name="Google Shape;877;p7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8" name="Google Shape;888;p7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7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9" name="Google Shape;899;p7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9" name="Google Shape;909;p7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8" name="Google Shape;918;p7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American(x)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Weapon(y)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Sells(x,y,z)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Hostile(z)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Owns(Nono,M</a:t>
            </a:r>
            <a:r>
              <a:rPr b="1" baseline="-25000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and Missile(M</a:t>
            </a:r>
            <a:r>
              <a:rPr b="1" baseline="-25000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Missile(x)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Owns(Nono,x)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Missile(x)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Enemy(x,America)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7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7" name="Google Shape;927;p8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American(x)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Weapon(y)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Sells(x,y,z)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Hostile(z)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Owns(Nono,M</a:t>
            </a:r>
            <a:r>
              <a:rPr b="1" baseline="-25000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and Missile(M</a:t>
            </a:r>
            <a:r>
              <a:rPr b="1" baseline="-25000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Missile(x)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Owns(Nono,x)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Missile(x)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Enemy(x,America)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None/>
            </a:pPr>
            <a:r>
              <a:rPr b="1" i="1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8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6" name="Google Shape;936;p8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8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5" name="Google Shape;945;p8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8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4" name="Google Shape;954;p8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8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8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3" name="Google Shape;963;p8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2" name="Google Shape;972;p8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8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1" name="Google Shape;981;p8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8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0" name="Google Shape;990;p8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8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9" name="Google Shape;999;p8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8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8" name="Google Shape;1008;p8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8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9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7" name="Google Shape;1017;p9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9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6" name="Google Shape;1026;p9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9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4" name="Google Shape;1034;p9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9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9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2" name="Google Shape;1042;p9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9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9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0" name="Google Shape;1050;p9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9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8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8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7"/>
          <p:cNvSpPr txBox="1"/>
          <p:nvPr>
            <p:ph type="title"/>
          </p:nvPr>
        </p:nvSpPr>
        <p:spPr>
          <a:xfrm>
            <a:off x="469900" y="228600"/>
            <a:ext cx="8150225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7"/>
          <p:cNvSpPr txBox="1"/>
          <p:nvPr>
            <p:ph idx="1" type="body"/>
          </p:nvPr>
        </p:nvSpPr>
        <p:spPr>
          <a:xfrm>
            <a:off x="457200" y="1295400"/>
            <a:ext cx="8175625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7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7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28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8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9"/>
          <p:cNvSpPr txBox="1"/>
          <p:nvPr>
            <p:ph type="title"/>
          </p:nvPr>
        </p:nvSpPr>
        <p:spPr>
          <a:xfrm rot="5400000">
            <a:off x="4698207" y="2120107"/>
            <a:ext cx="5826125" cy="2043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9"/>
          <p:cNvSpPr txBox="1"/>
          <p:nvPr>
            <p:ph idx="1" type="body"/>
          </p:nvPr>
        </p:nvSpPr>
        <p:spPr>
          <a:xfrm rot="5400000">
            <a:off x="534194" y="151606"/>
            <a:ext cx="5826125" cy="5980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9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9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0"/>
          <p:cNvSpPr txBox="1"/>
          <p:nvPr>
            <p:ph type="title"/>
          </p:nvPr>
        </p:nvSpPr>
        <p:spPr>
          <a:xfrm>
            <a:off x="469900" y="228600"/>
            <a:ext cx="8150225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0"/>
          <p:cNvSpPr txBox="1"/>
          <p:nvPr>
            <p:ph idx="1" type="body"/>
          </p:nvPr>
        </p:nvSpPr>
        <p:spPr>
          <a:xfrm rot="5400000">
            <a:off x="2165350" y="-412750"/>
            <a:ext cx="4759325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0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0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2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1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1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12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22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2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3"/>
          <p:cNvSpPr txBox="1"/>
          <p:nvPr>
            <p:ph type="title"/>
          </p:nvPr>
        </p:nvSpPr>
        <p:spPr>
          <a:xfrm>
            <a:off x="469900" y="228600"/>
            <a:ext cx="8150225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3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3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4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4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5"/>
          <p:cNvSpPr txBox="1"/>
          <p:nvPr>
            <p:ph type="title"/>
          </p:nvPr>
        </p:nvSpPr>
        <p:spPr>
          <a:xfrm>
            <a:off x="469900" y="228600"/>
            <a:ext cx="8150225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5"/>
          <p:cNvSpPr txBox="1"/>
          <p:nvPr>
            <p:ph idx="1" type="body"/>
          </p:nvPr>
        </p:nvSpPr>
        <p:spPr>
          <a:xfrm>
            <a:off x="457200" y="1295400"/>
            <a:ext cx="4011613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5"/>
          <p:cNvSpPr txBox="1"/>
          <p:nvPr>
            <p:ph idx="2" type="body"/>
          </p:nvPr>
        </p:nvSpPr>
        <p:spPr>
          <a:xfrm>
            <a:off x="4621213" y="1295400"/>
            <a:ext cx="4011612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5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5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26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6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7"/>
          <p:cNvSpPr txBox="1"/>
          <p:nvPr>
            <p:ph type="title"/>
          </p:nvPr>
        </p:nvSpPr>
        <p:spPr>
          <a:xfrm>
            <a:off x="469900" y="228600"/>
            <a:ext cx="8150225" cy="68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7"/>
          <p:cNvSpPr txBox="1"/>
          <p:nvPr>
            <p:ph idx="1" type="body"/>
          </p:nvPr>
        </p:nvSpPr>
        <p:spPr>
          <a:xfrm>
            <a:off x="457200" y="1295400"/>
            <a:ext cx="8175625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17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7"/>
          <p:cNvSpPr txBox="1"/>
          <p:nvPr>
            <p:ph idx="11" type="ftr"/>
          </p:nvPr>
        </p:nvSpPr>
        <p:spPr>
          <a:xfrm>
            <a:off x="3124200" y="622935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7"/>
          <p:cNvSpPr txBox="1"/>
          <p:nvPr>
            <p:ph idx="12" type="sldNum"/>
          </p:nvPr>
        </p:nvSpPr>
        <p:spPr>
          <a:xfrm>
            <a:off x="67056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id="17" name="Google Shape;17;p1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400" y="911225"/>
            <a:ext cx="8229600" cy="384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5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4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2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Logical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[1,0,0,0,0]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5"/>
          <p:cNvSpPr txBox="1"/>
          <p:nvPr/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to 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95"/>
          <p:cNvSpPr txBox="1"/>
          <p:nvPr/>
        </p:nvSpPr>
        <p:spPr>
          <a:xfrm>
            <a:off x="228600" y="11430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Everyone who loves all animals is loved by someone: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y,x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Eliminate biconditionals and implications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 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animal(y)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loves(x,y)]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loves(y,x)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 implication elimination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Move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inwards: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p ≡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p ≡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y,x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y,x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y,x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6"/>
          <p:cNvSpPr txBox="1"/>
          <p:nvPr/>
        </p:nvSpPr>
        <p:spPr>
          <a:xfrm>
            <a:off x="457200" y="2746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to CNF contd.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96"/>
          <p:cNvSpPr txBox="1"/>
          <p:nvPr/>
        </p:nvSpPr>
        <p:spPr>
          <a:xfrm>
            <a:off x="457200" y="7620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6425" lvl="0" marL="6064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3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variables: each quantifier should use a different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z,x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4" marL="22098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Skolemize: a more general form of existential instantiation.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Each existential variable is replaced by a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Skolem function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of the enclosing universally quantified variables: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[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x,F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4" marL="22098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6425" lvl="0" marL="6064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5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universal quantifiers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[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x,F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))]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4" marL="22098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6425" lvl="0" marL="6064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5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[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[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x,F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Loves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4" marL="2209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30225" lvl="1" marL="990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97"/>
          <p:cNvSpPr txBox="1"/>
          <p:nvPr/>
        </p:nvSpPr>
        <p:spPr>
          <a:xfrm>
            <a:off x="469900" y="228600"/>
            <a:ext cx="8153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proof: definite clauses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8" name="Google Shape;107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52600"/>
            <a:ext cx="7848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98"/>
          <p:cNvSpPr txBox="1"/>
          <p:nvPr/>
        </p:nvSpPr>
        <p:spPr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proof: definite clauses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6" name="Google Shape;1086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7848600" cy="471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9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99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99"/>
          <p:cNvSpPr txBox="1"/>
          <p:nvPr/>
        </p:nvSpPr>
        <p:spPr>
          <a:xfrm>
            <a:off x="1371600" y="3930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0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00"/>
          <p:cNvSpPr txBox="1"/>
          <p:nvPr/>
        </p:nvSpPr>
        <p:spPr>
          <a:xfrm>
            <a:off x="685800" y="393700"/>
            <a:ext cx="77724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example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Curiosity kill the cat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00"/>
          <p:cNvSpPr txBox="1"/>
          <p:nvPr/>
        </p:nvSpPr>
        <p:spPr>
          <a:xfrm>
            <a:off x="647700" y="1066800"/>
            <a:ext cx="7848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 owns a dog. Every dog owner is an animal lover. No animal lover kills an animal. Either Jack or Curiosity killed the cat, who is named Tuna. Did Curiosity kill the cat?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can be represented as follows: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A.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Dog(x)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Owns(Jack,x)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B.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((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 Dog(y)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Owns(x, y))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AnimalLover(x)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C.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AnimalLover(x)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 Animal(y)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Kills(x,y))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D. Kills(Jack,Tuna)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Kills(Curiosity,Tuna)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 Cat(Tuna)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F.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Cat(x)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Animal(x)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G. Kills(Curiosity, Tuna)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7" name="Google Shape;1107;p100"/>
          <p:cNvCxnSpPr/>
          <p:nvPr/>
        </p:nvCxnSpPr>
        <p:spPr>
          <a:xfrm flipH="1">
            <a:off x="4340225" y="6019800"/>
            <a:ext cx="206375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8" name="Google Shape;1108;p100"/>
          <p:cNvSpPr txBox="1"/>
          <p:nvPr/>
        </p:nvSpPr>
        <p:spPr>
          <a:xfrm>
            <a:off x="6477000" y="5791200"/>
            <a:ext cx="10620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01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01"/>
          <p:cNvSpPr txBox="1"/>
          <p:nvPr/>
        </p:nvSpPr>
        <p:spPr>
          <a:xfrm>
            <a:off x="685800" y="749300"/>
            <a:ext cx="7772400" cy="5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to clause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A1. (Dog(D))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A2. (Owns(Jack,D))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B.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Dog(y),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Owns(x, y), AnimalLover(x))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C.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AnimalLover(a),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Animal(b),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Kills(a,b))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D. (Kills(Jack,Tuna), Kills(Curiosity,Tuna))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 Cat(Tuna)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F.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Cat(z), Animal(z))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negation of query: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G: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Kills(Curiosity, 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8" name="Google Shape;1118;p101"/>
          <p:cNvCxnSpPr/>
          <p:nvPr/>
        </p:nvCxnSpPr>
        <p:spPr>
          <a:xfrm flipH="1">
            <a:off x="3349625" y="1371600"/>
            <a:ext cx="206375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9" name="Google Shape;1119;p101"/>
          <p:cNvSpPr txBox="1"/>
          <p:nvPr/>
        </p:nvSpPr>
        <p:spPr>
          <a:xfrm>
            <a:off x="5638800" y="1143000"/>
            <a:ext cx="34845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is a skolem constant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02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02"/>
          <p:cNvSpPr txBox="1"/>
          <p:nvPr/>
        </p:nvSpPr>
        <p:spPr>
          <a:xfrm>
            <a:off x="685800" y="0"/>
            <a:ext cx="8458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resolution refutation proof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A1. (Dog(D))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A2. (Owns(Jack,D))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B.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Dog(y),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Owns(x, y), AnimalLover(x))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C.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AnimalLover(a),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Animal(b),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Kills(a,b))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D. (Kills(Jack,Tuna), Kills(Curiosity,Tuna))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 Cat(Tuna)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F.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Cat(z), Animal(z))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negation of query: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G: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Kills(Curiosity, 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R1: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 D, {}			(Kills(Jack, 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R2: R1, C, {a/Jack, b/Tuna}     (~AnimalLover(Jack),  ~Animal(Tuna))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R3: R2, B, {x/Jack} 	    (~Dog(y), ~Owns(Jack, y), ~Animal(Tuna))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R4: R3, A1, {y/D}	         (~Owns(Jack, D), ~Animal(Tuna))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R5: R4, A2, {}		         (~Animal(Tuna))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R6: R5, F, {z/Tuna}		(~Cat(Tuna))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R7: R6, E, {} 			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03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03"/>
          <p:cNvSpPr txBox="1"/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proof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03"/>
          <p:cNvSpPr txBox="1"/>
          <p:nvPr/>
        </p:nvSpPr>
        <p:spPr>
          <a:xfrm>
            <a:off x="974725" y="912812"/>
            <a:ext cx="5238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03"/>
          <p:cNvSpPr txBox="1"/>
          <p:nvPr/>
        </p:nvSpPr>
        <p:spPr>
          <a:xfrm>
            <a:off x="2193925" y="911225"/>
            <a:ext cx="3444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03"/>
          <p:cNvSpPr txBox="1"/>
          <p:nvPr/>
        </p:nvSpPr>
        <p:spPr>
          <a:xfrm>
            <a:off x="3260725" y="1690687"/>
            <a:ext cx="3444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03"/>
          <p:cNvSpPr txBox="1"/>
          <p:nvPr/>
        </p:nvSpPr>
        <p:spPr>
          <a:xfrm>
            <a:off x="4175125" y="2286000"/>
            <a:ext cx="3444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03"/>
          <p:cNvSpPr txBox="1"/>
          <p:nvPr/>
        </p:nvSpPr>
        <p:spPr>
          <a:xfrm>
            <a:off x="5556250" y="2973387"/>
            <a:ext cx="4651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03"/>
          <p:cNvSpPr txBox="1"/>
          <p:nvPr/>
        </p:nvSpPr>
        <p:spPr>
          <a:xfrm>
            <a:off x="6400800" y="3735387"/>
            <a:ext cx="4651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03"/>
          <p:cNvSpPr txBox="1"/>
          <p:nvPr/>
        </p:nvSpPr>
        <p:spPr>
          <a:xfrm>
            <a:off x="7315200" y="4486275"/>
            <a:ext cx="320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03"/>
          <p:cNvSpPr txBox="1"/>
          <p:nvPr/>
        </p:nvSpPr>
        <p:spPr>
          <a:xfrm>
            <a:off x="7772400" y="5348287"/>
            <a:ext cx="3333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03"/>
          <p:cNvSpPr txBox="1"/>
          <p:nvPr/>
        </p:nvSpPr>
        <p:spPr>
          <a:xfrm>
            <a:off x="1219200" y="1690687"/>
            <a:ext cx="1258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R1: K(J,T)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03"/>
          <p:cNvSpPr txBox="1"/>
          <p:nvPr/>
        </p:nvSpPr>
        <p:spPr>
          <a:xfrm>
            <a:off x="1731962" y="2287587"/>
            <a:ext cx="22367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AL(J)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03"/>
          <p:cNvSpPr txBox="1"/>
          <p:nvPr/>
        </p:nvSpPr>
        <p:spPr>
          <a:xfrm>
            <a:off x="2279650" y="2971800"/>
            <a:ext cx="31781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O(J,y)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103"/>
          <p:cNvSpPr txBox="1"/>
          <p:nvPr/>
        </p:nvSpPr>
        <p:spPr>
          <a:xfrm>
            <a:off x="3346450" y="3733800"/>
            <a:ext cx="2206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O(J,D),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103"/>
          <p:cNvSpPr txBox="1"/>
          <p:nvPr/>
        </p:nvSpPr>
        <p:spPr>
          <a:xfrm>
            <a:off x="5132387" y="4484687"/>
            <a:ext cx="12271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R5: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03"/>
          <p:cNvSpPr txBox="1"/>
          <p:nvPr/>
        </p:nvSpPr>
        <p:spPr>
          <a:xfrm>
            <a:off x="5907087" y="5346700"/>
            <a:ext cx="12334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03"/>
          <p:cNvSpPr txBox="1"/>
          <p:nvPr/>
        </p:nvSpPr>
        <p:spPr>
          <a:xfrm>
            <a:off x="6731000" y="6134100"/>
            <a:ext cx="13557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R7: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3" name="Google Shape;1153;p103"/>
          <p:cNvCxnSpPr/>
          <p:nvPr/>
        </p:nvCxnSpPr>
        <p:spPr>
          <a:xfrm>
            <a:off x="1295400" y="1295400"/>
            <a:ext cx="533400" cy="381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4" name="Google Shape;1154;p103"/>
          <p:cNvCxnSpPr/>
          <p:nvPr/>
        </p:nvCxnSpPr>
        <p:spPr>
          <a:xfrm flipH="1">
            <a:off x="1978025" y="1295400"/>
            <a:ext cx="387350" cy="381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5" name="Google Shape;1155;p103"/>
          <p:cNvCxnSpPr/>
          <p:nvPr/>
        </p:nvCxnSpPr>
        <p:spPr>
          <a:xfrm>
            <a:off x="2133600" y="2057400"/>
            <a:ext cx="533400" cy="304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6" name="Google Shape;1156;p103"/>
          <p:cNvCxnSpPr/>
          <p:nvPr/>
        </p:nvCxnSpPr>
        <p:spPr>
          <a:xfrm flipH="1">
            <a:off x="2968625" y="2057400"/>
            <a:ext cx="463550" cy="304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7" name="Google Shape;1157;p103"/>
          <p:cNvCxnSpPr/>
          <p:nvPr/>
        </p:nvCxnSpPr>
        <p:spPr>
          <a:xfrm>
            <a:off x="3276600" y="2667000"/>
            <a:ext cx="304800" cy="381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8" name="Google Shape;1158;p103"/>
          <p:cNvCxnSpPr/>
          <p:nvPr/>
        </p:nvCxnSpPr>
        <p:spPr>
          <a:xfrm flipH="1">
            <a:off x="4111625" y="2590800"/>
            <a:ext cx="234950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9" name="Google Shape;1159;p103"/>
          <p:cNvCxnSpPr/>
          <p:nvPr/>
        </p:nvCxnSpPr>
        <p:spPr>
          <a:xfrm>
            <a:off x="3810000" y="3352800"/>
            <a:ext cx="304800" cy="3810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0" name="Google Shape;1160;p103"/>
          <p:cNvCxnSpPr/>
          <p:nvPr/>
        </p:nvCxnSpPr>
        <p:spPr>
          <a:xfrm flipH="1">
            <a:off x="4721225" y="3276600"/>
            <a:ext cx="996950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1" name="Google Shape;1161;p103"/>
          <p:cNvCxnSpPr/>
          <p:nvPr/>
        </p:nvCxnSpPr>
        <p:spPr>
          <a:xfrm>
            <a:off x="4876800" y="4114800"/>
            <a:ext cx="762000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2" name="Google Shape;1162;p103"/>
          <p:cNvCxnSpPr/>
          <p:nvPr/>
        </p:nvCxnSpPr>
        <p:spPr>
          <a:xfrm flipH="1">
            <a:off x="5940425" y="4038600"/>
            <a:ext cx="692150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3" name="Google Shape;1163;p103"/>
          <p:cNvCxnSpPr/>
          <p:nvPr/>
        </p:nvCxnSpPr>
        <p:spPr>
          <a:xfrm>
            <a:off x="5943600" y="4800600"/>
            <a:ext cx="457200" cy="6096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4" name="Google Shape;1164;p103"/>
          <p:cNvCxnSpPr/>
          <p:nvPr/>
        </p:nvCxnSpPr>
        <p:spPr>
          <a:xfrm flipH="1">
            <a:off x="6626225" y="4876800"/>
            <a:ext cx="768350" cy="533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5" name="Google Shape;1165;p103"/>
          <p:cNvCxnSpPr/>
          <p:nvPr/>
        </p:nvCxnSpPr>
        <p:spPr>
          <a:xfrm>
            <a:off x="6477000" y="5715000"/>
            <a:ext cx="914400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6" name="Google Shape;1166;p103"/>
          <p:cNvCxnSpPr/>
          <p:nvPr/>
        </p:nvCxnSpPr>
        <p:spPr>
          <a:xfrm flipH="1">
            <a:off x="7540625" y="5715000"/>
            <a:ext cx="387350" cy="4572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7" name="Google Shape;1167;p103"/>
          <p:cNvSpPr txBox="1"/>
          <p:nvPr/>
        </p:nvSpPr>
        <p:spPr>
          <a:xfrm>
            <a:off x="1660525" y="1257300"/>
            <a:ext cx="3571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103"/>
          <p:cNvSpPr txBox="1"/>
          <p:nvPr/>
        </p:nvSpPr>
        <p:spPr>
          <a:xfrm>
            <a:off x="2286000" y="1905000"/>
            <a:ext cx="1082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{a/J,b/T}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103"/>
          <p:cNvSpPr txBox="1"/>
          <p:nvPr/>
        </p:nvSpPr>
        <p:spPr>
          <a:xfrm>
            <a:off x="3489325" y="2705100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{x/J}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03"/>
          <p:cNvSpPr txBox="1"/>
          <p:nvPr/>
        </p:nvSpPr>
        <p:spPr>
          <a:xfrm>
            <a:off x="4175125" y="3390900"/>
            <a:ext cx="7112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{y/D}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03"/>
          <p:cNvSpPr txBox="1"/>
          <p:nvPr/>
        </p:nvSpPr>
        <p:spPr>
          <a:xfrm>
            <a:off x="5470525" y="4152900"/>
            <a:ext cx="3571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03"/>
          <p:cNvSpPr txBox="1"/>
          <p:nvPr/>
        </p:nvSpPr>
        <p:spPr>
          <a:xfrm>
            <a:off x="6308725" y="4991100"/>
            <a:ext cx="6762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{z/T}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03"/>
          <p:cNvSpPr txBox="1"/>
          <p:nvPr/>
        </p:nvSpPr>
        <p:spPr>
          <a:xfrm>
            <a:off x="7223125" y="5753100"/>
            <a:ext cx="3571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04"/>
          <p:cNvSpPr txBox="1"/>
          <p:nvPr/>
        </p:nvSpPr>
        <p:spPr>
          <a:xfrm>
            <a:off x="469900" y="225425"/>
            <a:ext cx="8153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104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10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04"/>
          <p:cNvSpPr txBox="1"/>
          <p:nvPr/>
        </p:nvSpPr>
        <p:spPr>
          <a:xfrm>
            <a:off x="914400" y="1295400"/>
            <a:ext cx="71628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this sentence into first order predicate logic: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“An elephant is happy if all its children can fly”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these predicates: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happy(x) is read as “x is happy”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fly(x) is read as “x can fly”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child(x,y) is read as “x is a child of y”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elephant(x) is read as “x is an elephant”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4" name="Google Shape;1184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114800"/>
            <a:ext cx="66294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5105400"/>
            <a:ext cx="67056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104"/>
          <p:cNvSpPr txBox="1"/>
          <p:nvPr/>
        </p:nvSpPr>
        <p:spPr>
          <a:xfrm>
            <a:off x="3962400" y="4572000"/>
            <a:ext cx="5238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[1,0,0,0,0]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05"/>
          <p:cNvSpPr txBox="1"/>
          <p:nvPr/>
        </p:nvSpPr>
        <p:spPr>
          <a:xfrm>
            <a:off x="469900" y="225425"/>
            <a:ext cx="8153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05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Asha Bharambe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0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6" name="Google Shape;1196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452812"/>
            <a:ext cx="7772400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105"/>
          <p:cNvSpPr txBox="1"/>
          <p:nvPr/>
        </p:nvSpPr>
        <p:spPr>
          <a:xfrm>
            <a:off x="533400" y="1905000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rainfall in every Latin American country is at least 17cm a year”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06"/>
          <p:cNvSpPr txBox="1"/>
          <p:nvPr/>
        </p:nvSpPr>
        <p:spPr>
          <a:xfrm>
            <a:off x="469900" y="225425"/>
            <a:ext cx="8153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06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1a) Translate the following sentences into first order logic.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All dogs are mammals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Fido is a dog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Fido is a mammal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(iv) All mammals produce milk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1b) Use the Modus Ponens deduction rule to deduce sentence (iii) from (i) and (ii). What did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unify in order to use Modus Ponens, and what substitution made the unification possible?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106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Asha Bharambe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10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07"/>
          <p:cNvSpPr txBox="1"/>
          <p:nvPr/>
        </p:nvSpPr>
        <p:spPr>
          <a:xfrm>
            <a:off x="469900" y="225425"/>
            <a:ext cx="8153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107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Asha Bharambe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10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7" name="Google Shape;1217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828800"/>
            <a:ext cx="67818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419600"/>
            <a:ext cx="5867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038600"/>
            <a:ext cx="4445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08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108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Automating FOL inference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108"/>
          <p:cNvSpPr txBox="1"/>
          <p:nvPr/>
        </p:nvSpPr>
        <p:spPr>
          <a:xfrm>
            <a:off x="1371600" y="3930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09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109"/>
          <p:cNvSpPr txBox="1"/>
          <p:nvPr/>
        </p:nvSpPr>
        <p:spPr>
          <a:xfrm>
            <a:off x="7620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109"/>
          <p:cNvSpPr txBox="1"/>
          <p:nvPr/>
        </p:nvSpPr>
        <p:spPr>
          <a:xfrm>
            <a:off x="685800" y="13716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 is a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inference procedure for FOL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Reminder: Resolution rule for propositional logic: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...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∀"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...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Resolvent: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...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...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 : derive Q (Modus Ponens)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and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R) : derive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 : derive False [contradiction!]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10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10"/>
          <p:cNvSpPr txBox="1"/>
          <p:nvPr/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refutation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110"/>
          <p:cNvSpPr txBox="1"/>
          <p:nvPr/>
        </p:nvSpPr>
        <p:spPr>
          <a:xfrm>
            <a:off x="685800" y="1447800"/>
            <a:ext cx="8077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consistent set of axioms KB and goal sentence Q, show that KB |= 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by contradiction: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Add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to KB and try to prove false.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i.e., (KB |- Q) ↔ (KB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 |- False)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 is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refutation complete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can establish that a given sentence Q is entailed by KB, but can’t (in general) be used to generate all logical consequences of a set of sentences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it cannot be used to prove that Q is not entailed by KB.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won’t always give an answer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entailment is only semidecidable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And you can’t just run two proofs in parallel, one trying to prove Q and the other trying to prove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Q, since KB might not entail either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1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1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to 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11"/>
          <p:cNvSpPr txBox="1"/>
          <p:nvPr/>
        </p:nvSpPr>
        <p:spPr>
          <a:xfrm>
            <a:off x="1371600" y="3930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12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12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sentences to 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112"/>
          <p:cNvSpPr txBox="1"/>
          <p:nvPr/>
        </p:nvSpPr>
        <p:spPr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Eliminate all ↔ connectives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(P ↔ Q)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((P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^ (Q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Eliminate all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connectives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Reduce the scope of each negation symbol to a single predicate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Standardize variables: rename all variables so that each quantifier has its own unique variable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3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113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sentences to clausal form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Skolem constants and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113"/>
          <p:cNvSpPr txBox="1"/>
          <p:nvPr/>
        </p:nvSpPr>
        <p:spPr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Eliminate existential quantification by introducing Skolem constants/functions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c is a Skolem constant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(a brand-new constant symbol that is not used in any other sentence)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y)P(x,y)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x)P(x, f(x))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since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is within the scope of a universally quantified variable, use a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Skolem function f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to construct a new value that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depends on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the universally quantified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 must be a brand-new function name not occurring in any other sentence in the KB.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E.g.,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y)loves(x,y)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x)loves(x,f(x))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In this case, f(x) specifies the person that x loves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14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114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sentences to clausal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14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Remove universal quantifiers by (1) moving them all to the left end; (2) making the scope of each the entire sentence; and (3) dropping the “prefix”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Ex: 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Put into conjunctive normal form (conjunction of disjunctions) using distributive and associative laws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(Q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(P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Split conjuncts into separate clauses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Standardize variables so each clause contains only variable names that do not occur in any other clause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3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[0,0,0,0,0]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15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15"/>
          <p:cNvSpPr txBox="1"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15"/>
          <p:cNvSpPr txBox="1"/>
          <p:nvPr/>
        </p:nvSpPr>
        <p:spPr>
          <a:xfrm>
            <a:off x="457200" y="12954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x)(P(x)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y)(P(y)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P(f(x,y)))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y)(Q(x,y)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P(y))))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Eliminate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Q(x,y)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P(y))))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Reduce scope of negation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y)(Q(x,y)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P(y))))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Standardize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z)(Q(x,z)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P(z))))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Eliminate existential quantification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(Q(x,g(x))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P(g(x)))))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Drop universal quantification symbols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(Q(x,g(x))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P(g(x)))))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16"/>
          <p:cNvSpPr txBox="1"/>
          <p:nvPr/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16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116"/>
          <p:cNvSpPr txBox="1"/>
          <p:nvPr/>
        </p:nvSpPr>
        <p:spPr>
          <a:xfrm>
            <a:off x="457200" y="914400"/>
            <a:ext cx="8178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Convert to conjunction of disjunctions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Q(x,g(x)))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P(g(x)))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Create separate clauses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Q(x,g(x))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P(g(x))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Standardize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P(y)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P(f(x,y))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P(z)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Q(z,g(z))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P(w)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P(g(w))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[0,0,0,0,0]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[1,1,1,0,0]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in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Logics are formal languages for representing information such that conclusions can be drawn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defines the sentences in the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 define the "meaning" of sentences;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i.e., define truth of a sentence in a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the language of arithmetic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x+2 ≥ y is a sentence; x2+y &gt; {} is not a sentence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x+2 ≥ y is true iff the number x+2 is no less than the number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x+2 ≥ y is true in a world where x = 7, y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x+2 ≥ y is false in a world where x = 0, y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Entailment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457200" y="1295400"/>
            <a:ext cx="83820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Entailment means that one thing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from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another: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ct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╞ 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ct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base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entails sentence α if and only if α is true in all worlds where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the KB containing “the Giants won” and “the Reds won” entails “Either the Giants won or the Reds won”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x+y = 4 entails  4 = x+y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Entailment is a relationship between sentences (i.e., syntax) that is based on semantics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Logicians typically think in terms of models, which are formally structured worlds with respect to which truth can be evaluated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say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model of a sentence α if α is true in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M(α)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set of all models of 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KB ╞ α iff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M(KB)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⊆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Giants won and Reds</a:t>
            </a:r>
            <a:b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 α = Giants won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048000"/>
            <a:ext cx="3581400" cy="327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Entailment in the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457200" y="1295400"/>
            <a:ext cx="4846637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 after detecting nothing in [1,1], moving right, breeze in [2,1]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possible models for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assuming only pits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Boolean choices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possible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981200"/>
            <a:ext cx="26098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Wumpus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812" y="1955800"/>
            <a:ext cx="30480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Knowledge-based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in general - models and entailment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Propositional (Boolean)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Equivalence, validity, satisfiability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 rules and theorem proving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chaining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chaining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Wumpus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457200" y="4903787"/>
            <a:ext cx="81788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wumpus-world rules + observations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8487" y="1957387"/>
            <a:ext cx="28670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457200" y="1295400"/>
            <a:ext cx="8686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= sentence α can be derived from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procedure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Soundness: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sound if whenever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α, it is also true that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╞ 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Completeness: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complete if whenever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╞ α, it is also true that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├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Preview: we will define a logic (first-order logic) which is expressive enough to say almost anything of interest, and for which there exists a sound and complete inference procedure.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the procedure will answer any question whose answer follows from what is known by the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logic: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Propositional logic is the simplest logic –  illustrates basic ideas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proposition symbols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 are sentences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 is a sentence,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is a sentence (negation)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sentences,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(conjunction)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sentences,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(disjunction)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sentences,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(implication)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sentences,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(biconditional)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constants: true, false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Propositional symbols: P, Q, S, ...  (atomic sentences)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Wrapping parentheses: ( …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Sentences are combined by connectives: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...and 			[conjunction]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...or 			[disjunction]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...implies 		[implication / conditional]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..is equivalent 	[biconditional]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...not 			[negation]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Literal: atomic sentence or negated atomic sentence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P,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PL sentences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“If it is hot and humid, then it is raining”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“If it is humid, then it is hot”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“It is humid.”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way: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 = “It is hot”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Hu = “It is humid”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 = “It is raining”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logic: Semantics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457200" y="1295400"/>
            <a:ext cx="8686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model specifies true/false for each proposition symbol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E.g. 	P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1,2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	P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2,2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	P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3,1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	              false	true	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these symbols, 8 possible models, can be enumerated automatically.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for evaluating truth with respect to a model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	  is true iff 	S is false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is true iff 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   and</a:t>
            </a:r>
            <a:r>
              <a:rPr b="0" i="0" lang="en-US" sz="19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is true iff 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     or 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is true iff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false   or</a:t>
            </a:r>
            <a:r>
              <a:rPr b="0" i="0" lang="en-US" sz="19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	  is false iff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   and</a:t>
            </a:r>
            <a:r>
              <a:rPr b="0" i="0" lang="en-US" sz="19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 iff	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 and</a:t>
            </a:r>
            <a:r>
              <a:rPr b="0" i="0" lang="en-US" sz="19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recursive process evaluates an arbitrary sentence, e.g.,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2,2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3,1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false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Truth tables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09800"/>
            <a:ext cx="83820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724400"/>
            <a:ext cx="8229600" cy="1493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/>
          <p:nvPr/>
        </p:nvSpPr>
        <p:spPr>
          <a:xfrm>
            <a:off x="212725" y="1565275"/>
            <a:ext cx="2841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five logical connectives: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288925" y="4079875"/>
            <a:ext cx="21526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complex sentence: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Wumpus world sentences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true if there is a pit in [i, j].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B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true if there is a breeze in [i, j].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4" marL="2057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"Pits cause breezes in adjacent squares"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⇔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2,2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equivalence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sentences are logically equivalent iff true in same models: α ≡ ß iff α╞ β and β╞ 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 rotWithShape="1">
          <a:blip r:embed="rId3">
            <a:alphaModFix/>
          </a:blip>
          <a:srcRect b="15624" l="33595" r="3126" t="39581"/>
          <a:stretch/>
        </p:blipFill>
        <p:spPr>
          <a:xfrm>
            <a:off x="1143000" y="2514600"/>
            <a:ext cx="7162800" cy="380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Validity and satisfiability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sentence is valid if it is true in all models,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	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A, 	(A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Validity is connected to inference via the Deduction Theorem: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╞ α if and only if 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α) is 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sentence is satisfiable if it is true in some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B, 	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sentence is unsatisfiable if it is true in no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Satisfiability is connected to inference via the 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╞ α if and only if 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α) is unsatisfiable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bases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57200" y="2971800"/>
            <a:ext cx="8178800" cy="339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base = set of sentences in a formal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Declarative approach to building an agent (or other system):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 it what it needs to know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it can Ask itself what to do - answers should follow from the KB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Agents can be viewed at the knowledge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what they know, regardless of how implemented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at the implementation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data structures in KB and algorithms that manipulate them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4000"/>
            <a:ext cx="6553200" cy="11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rules of inference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are some examples of sound rules of inference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 rule is sound if its conclusion is true whenever the premise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can be shown to be sound using a truth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0" i="0" lang="en-US" sz="1600" u="sng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RULE			PREMISE		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Modus Ponens		A, 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B		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And Introduction		A, B			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And Elimination		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B			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Double Negation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			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Unit Resolution		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B,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		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996633"/>
                </a:solidFill>
                <a:latin typeface="Tahoma"/>
                <a:ea typeface="Tahoma"/>
                <a:cs typeface="Tahoma"/>
                <a:sym typeface="Tahoma"/>
              </a:rPr>
              <a:t>Resolution		            A </a:t>
            </a:r>
            <a:r>
              <a:rPr b="0" i="0" lang="en-US" sz="2000" u="none" cap="none" strike="noStrike">
                <a:solidFill>
                  <a:srgbClr val="9966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996633"/>
                </a:solidFill>
                <a:latin typeface="Tahoma"/>
                <a:ea typeface="Tahoma"/>
                <a:cs typeface="Tahoma"/>
                <a:sym typeface="Tahoma"/>
              </a:rPr>
              <a:t> B, </a:t>
            </a:r>
            <a:r>
              <a:rPr b="0" i="0" lang="en-US" sz="2000" u="none" cap="none" strike="noStrike">
                <a:solidFill>
                  <a:srgbClr val="9966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996633"/>
                </a:solidFill>
                <a:latin typeface="Tahoma"/>
                <a:ea typeface="Tahoma"/>
                <a:cs typeface="Tahoma"/>
                <a:sym typeface="Tahoma"/>
              </a:rPr>
              <a:t>B </a:t>
            </a:r>
            <a:r>
              <a:rPr b="0" i="0" lang="en-US" sz="2000" u="none" cap="none" strike="noStrike">
                <a:solidFill>
                  <a:srgbClr val="9966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996633"/>
                </a:solidFill>
                <a:latin typeface="Tahoma"/>
                <a:ea typeface="Tahoma"/>
                <a:cs typeface="Tahoma"/>
                <a:sym typeface="Tahoma"/>
              </a:rPr>
              <a:t> C	             A </a:t>
            </a:r>
            <a:r>
              <a:rPr b="0" i="0" lang="en-US" sz="2000" u="none" cap="none" strike="noStrike">
                <a:solidFill>
                  <a:srgbClr val="9966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996633"/>
                </a:solidFill>
                <a:latin typeface="Tahoma"/>
                <a:ea typeface="Tahoma"/>
                <a:cs typeface="Tahoma"/>
                <a:sym typeface="Tahoma"/>
              </a:rPr>
              <a:t>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69900" y="284162"/>
            <a:ext cx="8153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Inference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" y="1457325"/>
            <a:ext cx="9051925" cy="499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469900" y="350837"/>
            <a:ext cx="8153400" cy="327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Inference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7187"/>
            <a:ext cx="9036050" cy="468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/>
        </p:nvSpPr>
        <p:spPr>
          <a:xfrm>
            <a:off x="469900" y="225425"/>
            <a:ext cx="8153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67818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Proving things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3048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proof is a sequence of sentences, where each sentence is either a premise or a sentence derived from earlier sentences in the proof by one of the rules of inference.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sentence is the theorem (also called goal or query) that we want to prove.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for the “weather problem”.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  Hu	    Premise		  “It is humid”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  Hu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Ho 	    Premise		  “If it is humid, it is hot”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  Ho 	    Modus Ponens(1,2)	  “It is hot”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  (Ho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Hu)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  Premise		  “If it’s hot &amp; humid, it’s raining”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  Ho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Hu 	   And Introduction(1,3) “It is hot and humid”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6  R 	    Modus Ponens(4,5)	     “It is raining”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with</a:t>
            </a:r>
            <a:br>
              <a:rPr b="0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1371600" y="3930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 is a weak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304800" y="12954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identify “individuals” (e.g., Mary,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directly talk about properties of individuals or relations between individuals (e.g., “Bill is tall”)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Generalizations, patterns, regularities can’t easily be represented (e.g., “all triangles have 3 sides”)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First-Order Logic (abbreviated FOL) is expressive enough to concisely represent this kind of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887" lvl="1" marL="4587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FOL adds relations, variables, and quantifiers, e.g.,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2" marL="681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Every elephant is gray”: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x (elephant(x) → gray(x))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124" lvl="2" marL="681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Char char="•"/>
            </a:pPr>
            <a:r>
              <a:rPr b="0" i="1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“There is a white alligator”: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x (alligator(X) ^ white(X))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problem of representing the following information: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Every person is mortal.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 is a person.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 is mortal.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these sentences be represented so that we can infer the third sentence from the first two?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381000" y="15240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PL we have to create propositional symbols to stand for all or part of each sentence. For example, we might have: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= “person”; Q = “mortal”; R = “John”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above 3 sentences are represented as: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Q; 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P;  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third sentence is entailed by the first two, we needed an explicit symbol, R, to represent an individual, John, who is a member of the classes “person” and “mortal”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represent other individuals we must introduce separate symbols for each one, with some way to represent the fact that all individuals who are “people” are also “mortal”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“Hunt the Wumpus”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"/>
          <p:cNvSpPr txBox="1"/>
          <p:nvPr/>
        </p:nvSpPr>
        <p:spPr>
          <a:xfrm>
            <a:off x="685800" y="12954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atomic propositions: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S12 = There is a stench in cell (1,2)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B21 = There is a breeze in cell (2,1)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W13 = The Wumpus is in cell (1,3)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V11 = We have visited cell (1,1)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OK11 = Cell (1,1) is safe.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rules: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(R1)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S11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W11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(R2)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S21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W11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W21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W22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…………….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(R4)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S12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W13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W22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lack of variables requires us to give similar rules for each 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850" y="990600"/>
            <a:ext cx="29781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 knowledge-based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57200" y="4021137"/>
            <a:ext cx="8178800" cy="203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agent must be able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states, actions,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new percepts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internal representations of the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Deduce hidden properties of the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Deduce appropriate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36460" l="31250" r="0" t="30210"/>
          <a:stretch/>
        </p:blipFill>
        <p:spPr>
          <a:xfrm>
            <a:off x="685800" y="1295400"/>
            <a:ext cx="7620000" cy="277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third move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152400" y="2133600"/>
            <a:ext cx="30480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prove that the Wumpus is in (1,3) using the four rules given.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057400"/>
            <a:ext cx="5645150" cy="39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Proving W13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685800" y="533400"/>
            <a:ext cx="7620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(R1)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S11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W11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W12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MP with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S11  and  R1: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W11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And-Elimination to this, yielding 3 sentences: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¬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W11,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(R2)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S21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W11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W21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MP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S21 and  R2, then apply And-elimination: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¬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W22,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W21,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W31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(R4)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S12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W13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MP to S12 and  R4 to obtain: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W13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Unit resolution on  (W13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W12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W22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W11)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W13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Unit Resolution with (W13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W12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W22)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W13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UR with (W13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W12)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with the  propositional Wumpus hunter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685800" y="16002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variables prevents stating more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need a set of similar rules for each 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the KB over time is difficult to represent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means we have a separate KB for every time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First-Order Logic: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1371600" y="3930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6096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First-order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381000" y="12192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First-order logic (FOL) models the world in terms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Objects,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which are things with individual identities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Properties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of objects that distinguish them from other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Relations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that hold among sets of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Functions,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which are a subset of relations where there is only one “value” for any given “input”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Objects: Students, lectures, companies, cars 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Relations: Brother-of, bigger-than, outside, part-of, has-color, occurs-after, owns, visits, precedes, 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Properties: blue, oval, even, large, 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683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Functions: father-of, second-half, one-more-than 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First-order 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plus two equals three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Objects: one, two, three, one plus two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Relation: equals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Function: plus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neighboring the wumpus are smelly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Objects: square, wumpus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Relation: neighboring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Property: smelly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Evil King John ruled England in 1200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Objects: John, England, 1200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Relation: ruled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Property: evil, 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provides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685800" y="1371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symbols, which represent individuals in the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symbols, which map individuals to individuals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father-of(Mary) = John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color-of(Sky) = Blue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 symbols, which map individuals to truth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greater(5,3)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green(Grass)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color(Grass, Green)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7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 Provides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symbols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Char char="•"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E.g., x, y, foo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Char char="•"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Same as in PL: not 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 and 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 or 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 implies (</a:t>
            </a:r>
            <a:r>
              <a:rPr b="0" i="0" lang="en-US" sz="1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), if and only if (biconditional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↔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Universal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Existential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8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Sentences are built from terms and atoms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8"/>
          <p:cNvSpPr txBox="1"/>
          <p:nvPr/>
        </p:nvSpPr>
        <p:spPr>
          <a:xfrm>
            <a:off x="228600" y="914400"/>
            <a:ext cx="8915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(denoting a real-world individual) is a constant symbol, a variable symbol, or an n-place function of n terms.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and f(x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, ..., x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are terms, where each x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is a term.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 term with no variables is a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ground term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sentence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(which has value true or false) is an n-place predicate of n terms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sentence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formed from atomic sentences connected by the logical connectives: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P, P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Q, P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Q, P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Q, P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↔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Q where P and Q are sentences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quantified sentence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adds quantifiers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well-formed formula (wff)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sentence containing no “free” variables. That is, all variables are “bound” by universal or existential quantifiers.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x)P(x,y) has x bound as a universally quantified variable, but y is free.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9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9"/>
          <p:cNvSpPr txBox="1"/>
          <p:nvPr/>
        </p:nvSpPr>
        <p:spPr>
          <a:xfrm>
            <a:off x="6858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quantification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x)P(x) means that P holds for all values of x in the domain associated with that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E.g.,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dolphin(x)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mammal(x)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quantification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x)P(x) means that P holds for some value of x in the domain associated with that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E.g.,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x) mammal(x)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lays-eggs(x)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Permits one to make a statement about some object without naming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Wumpus World PEAS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57200" y="1295400"/>
            <a:ext cx="79517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measure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 +1000, death -1000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per step, -10 for using the arrow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 adjacent to wumpus are smelly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 adjacent to pit are breezy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Glitter iff gold is in the same square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Shooting kills wumpus if you are facing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Shooting uses up the only arrow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Grabbing picks up gold if in same square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Releasing drops the gold in same square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Stench, Breeze, Glitter, Bump, Scream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Actuators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Left turn, Right turn, Forward, Grab, Release, Shoot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057400"/>
            <a:ext cx="3048000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0"/>
          <p:cNvSpPr txBox="1"/>
          <p:nvPr/>
        </p:nvSpPr>
        <p:spPr>
          <a:xfrm>
            <a:off x="7620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0"/>
          <p:cNvSpPr txBox="1"/>
          <p:nvPr/>
        </p:nvSpPr>
        <p:spPr>
          <a:xfrm>
            <a:off x="304800" y="14478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quantifiers are often used with “implies” to form “rules”: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student(x)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smart(x) means “All students are smart”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quantification is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rarely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make blanket statements about every individual in the world: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x)student(x)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smart(x) means “Everyone in the world is a student and is smart”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quantifiers are usually used with “and” to specify a list of properties about an individual: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student(x)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smart(x) means “There is a student who is smart”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1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Quantifier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1"/>
          <p:cNvSpPr txBox="1"/>
          <p:nvPr/>
        </p:nvSpPr>
        <p:spPr>
          <a:xfrm>
            <a:off x="731837" y="1295400"/>
            <a:ext cx="8153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 sentences have structure, like programs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particular, the variables in a sentence have a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suppose we want to say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“everyone who is alive loves someone”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alive(x)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 loves(x,y)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how we scope the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51"/>
          <p:cNvGrpSpPr/>
          <p:nvPr/>
        </p:nvGrpSpPr>
        <p:grpSpPr>
          <a:xfrm>
            <a:off x="1447800" y="4876800"/>
            <a:ext cx="5254625" cy="912813"/>
            <a:chOff x="912" y="3072"/>
            <a:chExt cx="3310" cy="575"/>
          </a:xfrm>
        </p:grpSpPr>
        <p:sp>
          <p:nvSpPr>
            <p:cNvPr id="551" name="Google Shape;551;p51"/>
            <p:cNvSpPr txBox="1"/>
            <p:nvPr/>
          </p:nvSpPr>
          <p:spPr>
            <a:xfrm>
              <a:off x="912" y="3072"/>
              <a:ext cx="3279" cy="36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∀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x) alive(x) 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→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∃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y) loves(x,y)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2" name="Google Shape;552;p51"/>
            <p:cNvCxnSpPr/>
            <p:nvPr/>
          </p:nvCxnSpPr>
          <p:spPr>
            <a:xfrm>
              <a:off x="2736" y="3503"/>
              <a:ext cx="1486" cy="0"/>
            </a:xfrm>
            <a:prstGeom prst="straightConnector1">
              <a:avLst/>
            </a:prstGeom>
            <a:noFill/>
            <a:ln cap="sq" cmpd="sng" w="763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51"/>
            <p:cNvCxnSpPr/>
            <p:nvPr/>
          </p:nvCxnSpPr>
          <p:spPr>
            <a:xfrm>
              <a:off x="960" y="3647"/>
              <a:ext cx="3262" cy="0"/>
            </a:xfrm>
            <a:prstGeom prst="straightConnector1">
              <a:avLst/>
            </a:prstGeom>
            <a:noFill/>
            <a:ln cap="sq" cmpd="sng" w="76300">
              <a:solidFill>
                <a:srgbClr val="00FF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54" name="Google Shape;554;p51"/>
          <p:cNvCxnSpPr/>
          <p:nvPr/>
        </p:nvCxnSpPr>
        <p:spPr>
          <a:xfrm>
            <a:off x="1066800" y="6019800"/>
            <a:ext cx="533400" cy="1587"/>
          </a:xfrm>
          <a:prstGeom prst="straightConnector1">
            <a:avLst/>
          </a:prstGeom>
          <a:noFill/>
          <a:ln cap="sq" cmpd="sng" w="763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51"/>
          <p:cNvCxnSpPr/>
          <p:nvPr/>
        </p:nvCxnSpPr>
        <p:spPr>
          <a:xfrm>
            <a:off x="1066800" y="6324600"/>
            <a:ext cx="533400" cy="1587"/>
          </a:xfrm>
          <a:prstGeom prst="straightConnector1">
            <a:avLst/>
          </a:prstGeom>
          <a:noFill/>
          <a:ln cap="sq" cmpd="sng" w="763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6" name="Google Shape;556;p51"/>
          <p:cNvSpPr txBox="1"/>
          <p:nvPr/>
        </p:nvSpPr>
        <p:spPr>
          <a:xfrm>
            <a:off x="1660525" y="5756275"/>
            <a:ext cx="11509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of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1"/>
          <p:cNvSpPr txBox="1"/>
          <p:nvPr/>
        </p:nvSpPr>
        <p:spPr>
          <a:xfrm>
            <a:off x="1676400" y="6019800"/>
            <a:ext cx="11541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of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2"/>
          <p:cNvSpPr txBox="1"/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Quantifier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2"/>
          <p:cNvSpPr txBox="1"/>
          <p:nvPr/>
        </p:nvSpPr>
        <p:spPr>
          <a:xfrm>
            <a:off x="457200" y="11430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the order of universal quantifiers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 the meaning: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y)P(x,y) ↔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P(x,y)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“Dogs hate cats”.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you can switch the order of existential quantifiers: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y)P(x,y) ↔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P(x,y)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“A cat killed a dog”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the order of universals and existentials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 meaning: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Everyone likes someone: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 likes(x,y)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Someone is liked by everyone: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y)(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likes(x,y)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3"/>
          <p:cNvSpPr txBox="1"/>
          <p:nvPr/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Connections between All and Exists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3"/>
          <p:cNvSpPr txBox="1"/>
          <p:nvPr/>
        </p:nvSpPr>
        <p:spPr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relate sentences involving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De Morgan’s laws: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 ↔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P ↔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P(x) ↔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P(x) ↔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All dogs don’t like cats ↔ No dog’s like cats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Not all dogs dance ↔ There is a dog that doesn’t dance.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All dogs sleep ↔ There is no dog that doesn’t sleep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49" lvl="1" marL="79533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There is a dog that talks ↔ Not all dogs can’t talk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4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Quantified inference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4"/>
          <p:cNvSpPr txBox="1"/>
          <p:nvPr/>
        </p:nvSpPr>
        <p:spPr>
          <a:xfrm>
            <a:off x="685800" y="1524000"/>
            <a:ext cx="8077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instantiation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∀"/>
            </a:pP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generalization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P(A)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P(B) …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instantiation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∀"/>
            </a:pP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P(F)     		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skolem constant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generalization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P(A)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5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instantiation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(a.k.a. universal elimination)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5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 P(x) is true, then P(C) is true, where C is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constant in the domain of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eats(Ziggy, 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eats(Ziggy, IceCream)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variable symbol can be replaced by any ground term, i.e., any constant symbol or function symbol applied to ground terms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6"/>
          <p:cNvSpPr txBox="1"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Existential instantiation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(a.k.a. existential elimination)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 txBox="1"/>
          <p:nvPr/>
        </p:nvSpPr>
        <p:spPr>
          <a:xfrm>
            <a:off x="304800" y="13716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(</a:t>
            </a:r>
            <a:r>
              <a:rPr b="0" i="0" lang="en-US" sz="26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 P(x) infer P(c)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eats(Ziggy, 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eats(Ziggy, Stuff)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variable is replaced by a </a:t>
            </a:r>
            <a:r>
              <a:rPr b="0" i="0" lang="en-US" sz="2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brand-new constant</a:t>
            </a: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occurring in this or any other sentence in the KB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skolemization; constant is a </a:t>
            </a:r>
            <a:r>
              <a:rPr b="0" i="0" lang="en-US" sz="2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skolem constant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other words, we don’t want to accidentally draw other inferences about it by introducing the constant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Convenient to use this to reason about the unknown object, rather than constantly manipulating the existential quantifier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7"/>
          <p:cNvSpPr txBox="1"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Existential generalization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(a.k.a. existential introduction)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7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P(c) is true, then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 P(x) is inferred.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eats(Ziggy, IceCream)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eats(Ziggy,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instances of the given constant symbol are replaced by the new variable symbol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variable symbol cannot already exist anywhere in the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/>
        </p:nvSpPr>
        <p:spPr>
          <a:xfrm>
            <a:off x="228600" y="838200"/>
            <a:ext cx="8610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gardener likes the sun.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720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gardener(x)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likes(x,Sun)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fool some of the people all of the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720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  person(x)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time(t)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can-fool(x,t)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fool all of the people some of the time. (two ways)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720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 (person(x)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time(t)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can-fool(x,t))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720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(person(x)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 (time(t)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can-fool(x,t))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purple mushrooms are poisonous.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720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(mushroom(x)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purple(x))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poisonous(x)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8"/>
          <p:cNvSpPr txBox="1"/>
          <p:nvPr/>
        </p:nvSpPr>
        <p:spPr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Translating English to FOL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9"/>
          <p:cNvSpPr txBox="1"/>
          <p:nvPr/>
        </p:nvSpPr>
        <p:spPr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Translating English to FOL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9"/>
          <p:cNvSpPr txBox="1"/>
          <p:nvPr/>
        </p:nvSpPr>
        <p:spPr>
          <a:xfrm>
            <a:off x="228600" y="685800"/>
            <a:ext cx="8915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purple mushroom is poisonous. (two ways)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60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purple(x)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mushroom(x)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poisonous(x)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60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 (mushroom(x)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purple(x))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poisonous(x)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exactly two purple mushrooms.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60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mushroom(x)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purple(x)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mushroom(y)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purple(y) ^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(x=y)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z (mushroom(z)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purple(z))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((x=z)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(y=z))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Bush is not tall.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60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tall(Bush)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above Y iff X is on directly on top of Y or there is a pile of one or more other objects directly on top of one another starting with X and ending with 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60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above(x,y) ↔ (on(x,y)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z (on(x,z)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above(z,y)))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Wumpus world characterization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</a:t>
            </a:r>
            <a:r>
              <a:rPr b="0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sng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Observable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– only local perception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Deterministic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 – outcomes exactly specified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Episodic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– sequential at the level of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Yes – Wumpus and Pits do not move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sng" cap="none" strike="noStrike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Single-agent?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 – Wumpus is essentially a natural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g2bbe1e605e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07300" cy="64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bbe1e605ef_0_18"/>
          <p:cNvSpPr txBox="1"/>
          <p:nvPr/>
        </p:nvSpPr>
        <p:spPr>
          <a:xfrm>
            <a:off x="0" y="0"/>
            <a:ext cx="80874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students are smart.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∀ x ( Student(x) ⇒ Smart(x) 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 student.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 x Student(x).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 smart student.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 x ( Student(x) ∧ Smart(x) 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student loves some student.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∀ x ( Student(x) ⇒∃ y ( Student(y) ∧ Loves(x,y) ))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student loves some other student.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∀ x ( Student(x) ⇒∃ y ( Student(y) ∧¬ (x = y) ∧ Loves(x,y) ))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is a student who is loved by every other student.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 x ( Student(x) ∧∀ y ( Student(y) ∧¬(x = y) ⇒ Loves(y,x) ))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is a student.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Student(Bill)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takes either Analysis or Geometry (but not both)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Takes(Bill, Analysis) ⇔¬ Takes(Bill, Geometry)</a:t>
            </a:r>
            <a:endParaRPr b="1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bbe1e605ef_0_24"/>
          <p:cNvSpPr txBox="1"/>
          <p:nvPr/>
        </p:nvSpPr>
        <p:spPr>
          <a:xfrm>
            <a:off x="918250" y="0"/>
            <a:ext cx="73536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takes Analysis or Geometry (or both).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Takes(Bill, Analysis) ∨ Takes(Bill, Geometry)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takes Analysis and Geometry.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Takes(Bill, Analysis) ∧ Takes(Bill, Geometry)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does not take Analysis.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¬Takes(Bill, Analysis).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student loves Bill.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¬∃ x ( Student(x) ∧ Loves(x, Bill) )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has at least one sister.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 x SisterOf(x,Bill)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has no sister.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¬∃ x SisterOf(x,Bill)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has at most one sister.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∀ x, y ( SisterOf(x, Bill) ∧ SisterOf(y, Bill) ⇒ x = y )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bbe1e605ef_0_30"/>
          <p:cNvSpPr txBox="1"/>
          <p:nvPr/>
        </p:nvSpPr>
        <p:spPr>
          <a:xfrm>
            <a:off x="0" y="0"/>
            <a:ext cx="9286200" cy="7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has exactly one sister.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 x ( SisterOf(x, Bill) ∧∀y ( SisterOf(y, Bill) ⇒ x = y ))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has at least two sisters.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 x, y ( SisterOf(x, Bill) ∧ SisterOf(y, Bill) ∧¬ (x = y) )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student takes at least one course.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∀ x ( Student(x) ⇒∃ y ( Course(y) ∧ Takes(x,y) ))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one student failed History.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 x ( Student(x) ∧ Failed(x, History) ∧∀y ( Student(y) ∧ Failed(y, History) ⇒ x = y ))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one student failed History.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∃ x ( Student(x) ∧ Failed(x, History) ∧∀y ( Student(y) ∧ Failed(y, History) ⇒ x = y ))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student failed Chemistry but at least one student failed History.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¬∃ x ( Student(x) ∧ Failed(x, Chemistry) ) ∧∃ x ( Student(x) ∧ Failed(x, History) )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student who takes Analysis also takes Geometry.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 x ( Student(x) ∧ Takes(x, Analysis) ⇒ Takes(x, Geometry) )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student can fool all the other students.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¬∃ x ( Student(x) ∧∀ y ( Student(y) ∧¬ (x = y) ⇒ Fools(x,y) ))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g2bbe1e605e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534399" cy="6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0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0"/>
          <p:cNvSpPr txBox="1"/>
          <p:nvPr/>
        </p:nvSpPr>
        <p:spPr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A simple genealogy KB by FOL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0"/>
          <p:cNvSpPr txBox="1"/>
          <p:nvPr/>
        </p:nvSpPr>
        <p:spPr>
          <a:xfrm>
            <a:off x="3048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small genealogy knowledge base using FOL that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contains facts of immediate family relations (spouses, parents,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contains definitions of more complex relations (ancestors, relatives)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is able to answer queries about relationships between people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parent(x, y), child(x, y), father(x, y), daughter(x, y),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spouse(x, y), husband(x, y), wife(x,y)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ancestor(x, y), descendant(x,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male(x), female(y)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relative(x,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husband(Joe, Mary), son(Fred, Joe)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spouse(John, Nancy), male(John), son(Mark, Nancy)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father(Jack, Nancy), daughter(Linda, Jack)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daughter(Liz, Linda)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1"/>
          <p:cNvSpPr txBox="1"/>
          <p:nvPr/>
        </p:nvSpPr>
        <p:spPr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for genealogical relations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parent(x, y) ↔ child (y,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father(x, y) ↔ parent(x,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male(x) (similarly for mother(x, y))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daughter(x, y) ↔ child(x,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female(x) (similarly for son(x, y))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husband(x, y) ↔ spouse(x,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male(x) (similarly for wife(x, y))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spouse(x, y) ↔ spouse(y, x)  (spouse relation is symmetric)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parent(x,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ancestor(x, 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z) parent(x, z)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ancestor(z,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ancestor(x, 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descendant(x, y) ↔ ancestor(y, x)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z) ancestor(z, 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ancestor(z,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relative(x, 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          (related by common ancestry)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spouse(x,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relative(x, y) (related by marriage)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z) relative(z, 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relative(z, y)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relative(x, y) (transitive)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1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x,y) relative(x, y) ↔ relative(y, x) (symmetric)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ancestor(Jack, Fred)   /* the answer is yes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1117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relative(Liz, Joe)        /* the answer is yes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4" name="Google Shape;694;p62"/>
          <p:cNvGrpSpPr/>
          <p:nvPr/>
        </p:nvGrpSpPr>
        <p:grpSpPr>
          <a:xfrm>
            <a:off x="1751013" y="2286000"/>
            <a:ext cx="457200" cy="684213"/>
            <a:chOff x="1103" y="1440"/>
            <a:chExt cx="288" cy="431"/>
          </a:xfrm>
        </p:grpSpPr>
        <p:cxnSp>
          <p:nvCxnSpPr>
            <p:cNvPr id="695" name="Google Shape;695;p62"/>
            <p:cNvCxnSpPr/>
            <p:nvPr/>
          </p:nvCxnSpPr>
          <p:spPr>
            <a:xfrm>
              <a:off x="1105" y="1536"/>
              <a:ext cx="0" cy="333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62"/>
            <p:cNvCxnSpPr/>
            <p:nvPr/>
          </p:nvCxnSpPr>
          <p:spPr>
            <a:xfrm>
              <a:off x="1105" y="1871"/>
              <a:ext cx="284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62"/>
            <p:cNvCxnSpPr/>
            <p:nvPr/>
          </p:nvCxnSpPr>
          <p:spPr>
            <a:xfrm rot="10800000">
              <a:off x="1391" y="1534"/>
              <a:ext cx="0" cy="33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62"/>
            <p:cNvCxnSpPr/>
            <p:nvPr/>
          </p:nvCxnSpPr>
          <p:spPr>
            <a:xfrm>
              <a:off x="1296" y="1440"/>
              <a:ext cx="0" cy="94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62"/>
            <p:cNvCxnSpPr/>
            <p:nvPr/>
          </p:nvCxnSpPr>
          <p:spPr>
            <a:xfrm rot="10800000">
              <a:off x="1294" y="153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62"/>
            <p:cNvCxnSpPr/>
            <p:nvPr/>
          </p:nvCxnSpPr>
          <p:spPr>
            <a:xfrm rot="10800000">
              <a:off x="1103" y="153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62"/>
            <p:cNvCxnSpPr/>
            <p:nvPr/>
          </p:nvCxnSpPr>
          <p:spPr>
            <a:xfrm>
              <a:off x="1200" y="1440"/>
              <a:ext cx="0" cy="94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2" name="Google Shape;702;p62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of E.I.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2"/>
          <p:cNvSpPr txBox="1"/>
          <p:nvPr/>
        </p:nvSpPr>
        <p:spPr>
          <a:xfrm>
            <a:off x="609600" y="41148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x(Bottle(x,T1)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Upturned(x, T2))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y(Upturned(x, y)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Empty(x, y))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x(Full(x, T1) &amp; Empty(x, T2)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Wet(Floor))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(Bottle(x, T1) &amp; Full(x, T1))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62"/>
          <p:cNvCxnSpPr/>
          <p:nvPr/>
        </p:nvCxnSpPr>
        <p:spPr>
          <a:xfrm>
            <a:off x="685800" y="3124200"/>
            <a:ext cx="2819400" cy="1587"/>
          </a:xfrm>
          <a:prstGeom prst="straightConnector1">
            <a:avLst/>
          </a:prstGeom>
          <a:noFill/>
          <a:ln cap="sq" cmpd="sng" w="284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5" name="Google Shape;705;p62"/>
          <p:cNvCxnSpPr/>
          <p:nvPr/>
        </p:nvCxnSpPr>
        <p:spPr>
          <a:xfrm>
            <a:off x="4724400" y="3124200"/>
            <a:ext cx="2895600" cy="1587"/>
          </a:xfrm>
          <a:prstGeom prst="straightConnector1">
            <a:avLst/>
          </a:prstGeom>
          <a:noFill/>
          <a:ln cap="sq" cmpd="sng" w="284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62"/>
          <p:cNvSpPr txBox="1"/>
          <p:nvPr/>
        </p:nvSpPr>
        <p:spPr>
          <a:xfrm>
            <a:off x="1676400" y="3429000"/>
            <a:ext cx="609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2"/>
          <p:cNvSpPr txBox="1"/>
          <p:nvPr/>
        </p:nvSpPr>
        <p:spPr>
          <a:xfrm>
            <a:off x="5791200" y="3429000"/>
            <a:ext cx="685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62"/>
          <p:cNvGrpSpPr/>
          <p:nvPr/>
        </p:nvGrpSpPr>
        <p:grpSpPr>
          <a:xfrm>
            <a:off x="836613" y="2286000"/>
            <a:ext cx="457200" cy="684213"/>
            <a:chOff x="527" y="1440"/>
            <a:chExt cx="288" cy="431"/>
          </a:xfrm>
        </p:grpSpPr>
        <p:cxnSp>
          <p:nvCxnSpPr>
            <p:cNvPr id="709" name="Google Shape;709;p62"/>
            <p:cNvCxnSpPr/>
            <p:nvPr/>
          </p:nvCxnSpPr>
          <p:spPr>
            <a:xfrm>
              <a:off x="529" y="1536"/>
              <a:ext cx="0" cy="333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62"/>
            <p:cNvCxnSpPr/>
            <p:nvPr/>
          </p:nvCxnSpPr>
          <p:spPr>
            <a:xfrm>
              <a:off x="529" y="1871"/>
              <a:ext cx="284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62"/>
            <p:cNvCxnSpPr/>
            <p:nvPr/>
          </p:nvCxnSpPr>
          <p:spPr>
            <a:xfrm rot="10800000">
              <a:off x="815" y="1534"/>
              <a:ext cx="0" cy="33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62"/>
            <p:cNvCxnSpPr/>
            <p:nvPr/>
          </p:nvCxnSpPr>
          <p:spPr>
            <a:xfrm>
              <a:off x="720" y="1440"/>
              <a:ext cx="0" cy="94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62"/>
            <p:cNvCxnSpPr/>
            <p:nvPr/>
          </p:nvCxnSpPr>
          <p:spPr>
            <a:xfrm rot="10800000">
              <a:off x="718" y="153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62"/>
            <p:cNvCxnSpPr/>
            <p:nvPr/>
          </p:nvCxnSpPr>
          <p:spPr>
            <a:xfrm rot="10800000">
              <a:off x="527" y="153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62"/>
            <p:cNvCxnSpPr/>
            <p:nvPr/>
          </p:nvCxnSpPr>
          <p:spPr>
            <a:xfrm>
              <a:off x="624" y="1440"/>
              <a:ext cx="0" cy="94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16" name="Google Shape;716;p62"/>
          <p:cNvGrpSpPr/>
          <p:nvPr/>
        </p:nvGrpSpPr>
        <p:grpSpPr>
          <a:xfrm>
            <a:off x="2589212" y="2286000"/>
            <a:ext cx="457200" cy="684213"/>
            <a:chOff x="1631" y="1440"/>
            <a:chExt cx="288" cy="431"/>
          </a:xfrm>
        </p:grpSpPr>
        <p:cxnSp>
          <p:nvCxnSpPr>
            <p:cNvPr id="717" name="Google Shape;717;p62"/>
            <p:cNvCxnSpPr/>
            <p:nvPr/>
          </p:nvCxnSpPr>
          <p:spPr>
            <a:xfrm>
              <a:off x="1633" y="1536"/>
              <a:ext cx="0" cy="333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62"/>
            <p:cNvCxnSpPr/>
            <p:nvPr/>
          </p:nvCxnSpPr>
          <p:spPr>
            <a:xfrm>
              <a:off x="1633" y="1871"/>
              <a:ext cx="284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62"/>
            <p:cNvCxnSpPr/>
            <p:nvPr/>
          </p:nvCxnSpPr>
          <p:spPr>
            <a:xfrm rot="10800000">
              <a:off x="1919" y="1534"/>
              <a:ext cx="0" cy="33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62"/>
            <p:cNvCxnSpPr/>
            <p:nvPr/>
          </p:nvCxnSpPr>
          <p:spPr>
            <a:xfrm>
              <a:off x="1823" y="1440"/>
              <a:ext cx="0" cy="94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62"/>
            <p:cNvCxnSpPr/>
            <p:nvPr/>
          </p:nvCxnSpPr>
          <p:spPr>
            <a:xfrm rot="10800000">
              <a:off x="1822" y="153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62"/>
            <p:cNvCxnSpPr/>
            <p:nvPr/>
          </p:nvCxnSpPr>
          <p:spPr>
            <a:xfrm rot="10800000">
              <a:off x="1631" y="153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62"/>
            <p:cNvCxnSpPr/>
            <p:nvPr/>
          </p:nvCxnSpPr>
          <p:spPr>
            <a:xfrm>
              <a:off x="1728" y="1440"/>
              <a:ext cx="0" cy="94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24" name="Google Shape;724;p62"/>
          <p:cNvGrpSpPr/>
          <p:nvPr/>
        </p:nvGrpSpPr>
        <p:grpSpPr>
          <a:xfrm>
            <a:off x="4722813" y="2513013"/>
            <a:ext cx="685800" cy="457200"/>
            <a:chOff x="2975" y="1583"/>
            <a:chExt cx="432" cy="288"/>
          </a:xfrm>
        </p:grpSpPr>
        <p:cxnSp>
          <p:nvCxnSpPr>
            <p:cNvPr id="725" name="Google Shape;725;p62"/>
            <p:cNvCxnSpPr/>
            <p:nvPr/>
          </p:nvCxnSpPr>
          <p:spPr>
            <a:xfrm rot="10800000">
              <a:off x="2975" y="1585"/>
              <a:ext cx="336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62"/>
            <p:cNvCxnSpPr/>
            <p:nvPr/>
          </p:nvCxnSpPr>
          <p:spPr>
            <a:xfrm rot="10800000">
              <a:off x="2977" y="1583"/>
              <a:ext cx="0" cy="288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62"/>
            <p:cNvCxnSpPr/>
            <p:nvPr/>
          </p:nvCxnSpPr>
          <p:spPr>
            <a:xfrm>
              <a:off x="2977" y="1871"/>
              <a:ext cx="333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62"/>
            <p:cNvCxnSpPr/>
            <p:nvPr/>
          </p:nvCxnSpPr>
          <p:spPr>
            <a:xfrm rot="10800000">
              <a:off x="3310" y="177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62"/>
            <p:cNvCxnSpPr/>
            <p:nvPr/>
          </p:nvCxnSpPr>
          <p:spPr>
            <a:xfrm rot="10800000">
              <a:off x="3311" y="1774"/>
              <a:ext cx="0" cy="9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62"/>
            <p:cNvCxnSpPr/>
            <p:nvPr/>
          </p:nvCxnSpPr>
          <p:spPr>
            <a:xfrm rot="10800000">
              <a:off x="3311" y="1583"/>
              <a:ext cx="0" cy="9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62"/>
            <p:cNvCxnSpPr/>
            <p:nvPr/>
          </p:nvCxnSpPr>
          <p:spPr>
            <a:xfrm rot="10800000">
              <a:off x="3310" y="1680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32" name="Google Shape;732;p62"/>
          <p:cNvGrpSpPr/>
          <p:nvPr/>
        </p:nvGrpSpPr>
        <p:grpSpPr>
          <a:xfrm>
            <a:off x="5713413" y="2513013"/>
            <a:ext cx="685800" cy="457200"/>
            <a:chOff x="3599" y="1583"/>
            <a:chExt cx="432" cy="288"/>
          </a:xfrm>
        </p:grpSpPr>
        <p:cxnSp>
          <p:nvCxnSpPr>
            <p:cNvPr id="733" name="Google Shape;733;p62"/>
            <p:cNvCxnSpPr/>
            <p:nvPr/>
          </p:nvCxnSpPr>
          <p:spPr>
            <a:xfrm rot="10800000">
              <a:off x="3599" y="1585"/>
              <a:ext cx="336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62"/>
            <p:cNvCxnSpPr/>
            <p:nvPr/>
          </p:nvCxnSpPr>
          <p:spPr>
            <a:xfrm rot="10800000">
              <a:off x="3601" y="1583"/>
              <a:ext cx="0" cy="288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62"/>
            <p:cNvCxnSpPr/>
            <p:nvPr/>
          </p:nvCxnSpPr>
          <p:spPr>
            <a:xfrm>
              <a:off x="3601" y="1871"/>
              <a:ext cx="332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62"/>
            <p:cNvCxnSpPr/>
            <p:nvPr/>
          </p:nvCxnSpPr>
          <p:spPr>
            <a:xfrm rot="10800000">
              <a:off x="3933" y="1776"/>
              <a:ext cx="98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62"/>
            <p:cNvCxnSpPr/>
            <p:nvPr/>
          </p:nvCxnSpPr>
          <p:spPr>
            <a:xfrm rot="10800000">
              <a:off x="3935" y="1774"/>
              <a:ext cx="0" cy="9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62"/>
            <p:cNvCxnSpPr/>
            <p:nvPr/>
          </p:nvCxnSpPr>
          <p:spPr>
            <a:xfrm rot="10800000">
              <a:off x="3935" y="1583"/>
              <a:ext cx="0" cy="9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p62"/>
            <p:cNvCxnSpPr/>
            <p:nvPr/>
          </p:nvCxnSpPr>
          <p:spPr>
            <a:xfrm rot="10800000">
              <a:off x="3933" y="1680"/>
              <a:ext cx="98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40" name="Google Shape;740;p62"/>
          <p:cNvGrpSpPr/>
          <p:nvPr/>
        </p:nvGrpSpPr>
        <p:grpSpPr>
          <a:xfrm>
            <a:off x="6932613" y="2513013"/>
            <a:ext cx="684212" cy="457200"/>
            <a:chOff x="4367" y="1583"/>
            <a:chExt cx="431" cy="288"/>
          </a:xfrm>
        </p:grpSpPr>
        <p:cxnSp>
          <p:nvCxnSpPr>
            <p:cNvPr id="741" name="Google Shape;741;p62"/>
            <p:cNvCxnSpPr/>
            <p:nvPr/>
          </p:nvCxnSpPr>
          <p:spPr>
            <a:xfrm rot="10800000">
              <a:off x="4367" y="1585"/>
              <a:ext cx="336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p62"/>
            <p:cNvCxnSpPr/>
            <p:nvPr/>
          </p:nvCxnSpPr>
          <p:spPr>
            <a:xfrm rot="10800000">
              <a:off x="4369" y="1583"/>
              <a:ext cx="0" cy="288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p62"/>
            <p:cNvCxnSpPr/>
            <p:nvPr/>
          </p:nvCxnSpPr>
          <p:spPr>
            <a:xfrm>
              <a:off x="4369" y="1871"/>
              <a:ext cx="332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62"/>
            <p:cNvCxnSpPr/>
            <p:nvPr/>
          </p:nvCxnSpPr>
          <p:spPr>
            <a:xfrm rot="10800000">
              <a:off x="4701" y="1776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62"/>
            <p:cNvCxnSpPr/>
            <p:nvPr/>
          </p:nvCxnSpPr>
          <p:spPr>
            <a:xfrm rot="10800000">
              <a:off x="4703" y="1774"/>
              <a:ext cx="0" cy="9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p62"/>
            <p:cNvCxnSpPr/>
            <p:nvPr/>
          </p:nvCxnSpPr>
          <p:spPr>
            <a:xfrm rot="10800000">
              <a:off x="4703" y="1583"/>
              <a:ext cx="0" cy="97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62"/>
            <p:cNvCxnSpPr/>
            <p:nvPr/>
          </p:nvCxnSpPr>
          <p:spPr>
            <a:xfrm rot="10800000">
              <a:off x="4701" y="1680"/>
              <a:ext cx="97" cy="0"/>
            </a:xfrm>
            <a:prstGeom prst="straightConnector1">
              <a:avLst/>
            </a:prstGeom>
            <a:noFill/>
            <a:ln cap="sq" cmpd="sng" w="28425">
              <a:solidFill>
                <a:srgbClr val="66FF3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48" name="Google Shape;748;p62"/>
          <p:cNvSpPr txBox="1"/>
          <p:nvPr/>
        </p:nvSpPr>
        <p:spPr>
          <a:xfrm>
            <a:off x="838200" y="1752600"/>
            <a:ext cx="533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2"/>
          <p:cNvSpPr txBox="1"/>
          <p:nvPr/>
        </p:nvSpPr>
        <p:spPr>
          <a:xfrm>
            <a:off x="1676400" y="1752600"/>
            <a:ext cx="6096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2"/>
          <p:cNvSpPr txBox="1"/>
          <p:nvPr/>
        </p:nvSpPr>
        <p:spPr>
          <a:xfrm>
            <a:off x="2590800" y="1752600"/>
            <a:ext cx="533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2"/>
          <p:cNvSpPr txBox="1"/>
          <p:nvPr/>
        </p:nvSpPr>
        <p:spPr>
          <a:xfrm>
            <a:off x="4724400" y="2057400"/>
            <a:ext cx="533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2"/>
          <p:cNvSpPr txBox="1"/>
          <p:nvPr/>
        </p:nvSpPr>
        <p:spPr>
          <a:xfrm>
            <a:off x="5715000" y="2057400"/>
            <a:ext cx="533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2"/>
          <p:cNvSpPr txBox="1"/>
          <p:nvPr/>
        </p:nvSpPr>
        <p:spPr>
          <a:xfrm>
            <a:off x="6934200" y="2057400"/>
            <a:ext cx="5334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2"/>
          <p:cNvSpPr txBox="1"/>
          <p:nvPr/>
        </p:nvSpPr>
        <p:spPr>
          <a:xfrm flipH="1" rot="10800000">
            <a:off x="1752600" y="2590800"/>
            <a:ext cx="457200" cy="39687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2"/>
          <p:cNvSpPr txBox="1"/>
          <p:nvPr/>
        </p:nvSpPr>
        <p:spPr>
          <a:xfrm flipH="1" rot="10800000">
            <a:off x="5715000" y="2743200"/>
            <a:ext cx="533400" cy="2286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2"/>
          <p:cNvSpPr txBox="1"/>
          <p:nvPr/>
        </p:nvSpPr>
        <p:spPr>
          <a:xfrm flipH="1" rot="10800000">
            <a:off x="6248400" y="2667000"/>
            <a:ext cx="381000" cy="16827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2"/>
          <p:cNvSpPr txBox="1"/>
          <p:nvPr/>
        </p:nvSpPr>
        <p:spPr>
          <a:xfrm flipH="1" rot="10800000">
            <a:off x="6324600" y="2819400"/>
            <a:ext cx="304800" cy="16827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3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of E.I.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3"/>
          <p:cNvSpPr txBox="1"/>
          <p:nvPr/>
        </p:nvSpPr>
        <p:spPr>
          <a:xfrm>
            <a:off x="685800" y="18288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Bottle(b1, T1) &amp; Full(b1, T1))		- EI assumption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Bottle(b1, T1)				- &amp; ,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Full(b1, T1)				- &amp; ,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Upturned (b1, T2)			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1 , 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Empty(b1, T2)				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2 , 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Full(b1, T1) &amp; Empty (b1, T2)		+ &amp; , 7,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5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Wet(Floor)				 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3, 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10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Wet(Floor)					- EI 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63"/>
          <p:cNvCxnSpPr/>
          <p:nvPr/>
        </p:nvCxnSpPr>
        <p:spPr>
          <a:xfrm>
            <a:off x="1524000" y="1828800"/>
            <a:ext cx="1587" cy="2590800"/>
          </a:xfrm>
          <a:prstGeom prst="straightConnector1">
            <a:avLst/>
          </a:prstGeom>
          <a:noFill/>
          <a:ln cap="sq" cmpd="sng" w="284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8" name="Google Shape;768;p63"/>
          <p:cNvCxnSpPr/>
          <p:nvPr/>
        </p:nvCxnSpPr>
        <p:spPr>
          <a:xfrm>
            <a:off x="1524000" y="2209800"/>
            <a:ext cx="4724400" cy="1587"/>
          </a:xfrm>
          <a:prstGeom prst="straightConnector1">
            <a:avLst/>
          </a:prstGeom>
          <a:noFill/>
          <a:ln cap="sq" cmpd="sng" w="284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4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4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first-order inference to propositional inference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Generalized Modus Ponens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chaining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chaining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[0,0,0,0,0]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65"/>
          <p:cNvSpPr txBox="1"/>
          <p:nvPr/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Quantified inference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5"/>
          <p:cNvSpPr txBox="1"/>
          <p:nvPr/>
        </p:nvSpPr>
        <p:spPr>
          <a:xfrm>
            <a:off x="685800" y="1524000"/>
            <a:ext cx="8077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instantiation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∀"/>
            </a:pP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generalization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P(A)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P(B) …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instantiation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∀"/>
            </a:pP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P(F)  		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CC00"/>
                </a:solidFill>
                <a:latin typeface="Tahoma"/>
                <a:ea typeface="Tahoma"/>
                <a:cs typeface="Tahoma"/>
                <a:sym typeface="Tahoma"/>
              </a:rPr>
              <a:t>skolem constant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generalization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P(A)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6"/>
          <p:cNvSpPr txBox="1"/>
          <p:nvPr/>
        </p:nvSpPr>
        <p:spPr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instantiation of a universally quantified sentence is entailed by 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1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α</a:t>
            </a:r>
            <a:b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Subst({v/g}, 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any variable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ground term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yields: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Greedy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Evil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Richard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Greedy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Richard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Evil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Richard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Father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Greedy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Father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Evil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Father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6"/>
          <p:cNvSpPr txBox="1"/>
          <p:nvPr/>
        </p:nvSpPr>
        <p:spPr>
          <a:xfrm>
            <a:off x="914400" y="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instantiation (UI)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66"/>
          <p:cNvCxnSpPr/>
          <p:nvPr/>
        </p:nvCxnSpPr>
        <p:spPr>
          <a:xfrm>
            <a:off x="3505200" y="2133600"/>
            <a:ext cx="2309812" cy="3175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"/>
          <p:cNvSpPr txBox="1"/>
          <p:nvPr/>
        </p:nvSpPr>
        <p:spPr>
          <a:xfrm>
            <a:off x="228600" y="13716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sentence α, variable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constant symbol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does not appear elsewhere in the knowledge base: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Subst({v/k}, 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OnHead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yields: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OnHead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,John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provided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new constant symbol, called a Skolem constant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7"/>
          <p:cNvSpPr txBox="1"/>
          <p:nvPr/>
        </p:nvSpPr>
        <p:spPr>
          <a:xfrm>
            <a:off x="914400" y="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Existential instantiation (EI)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p67"/>
          <p:cNvCxnSpPr/>
          <p:nvPr/>
        </p:nvCxnSpPr>
        <p:spPr>
          <a:xfrm>
            <a:off x="3429000" y="2590800"/>
            <a:ext cx="22098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8"/>
          <p:cNvSpPr txBox="1"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Existential generalization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(Existential introduction)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8"/>
          <p:cNvSpPr txBox="1"/>
          <p:nvPr/>
        </p:nvSpPr>
        <p:spPr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P(c) is true, then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 P(x) is inferred.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eats(Ziggy, IceCream) 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x) eats(Ziggy,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instances of the given constant symbol are replaced by the new variable symbol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variable symbol cannot already exist anywhere in the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9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 to propositional inference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9"/>
          <p:cNvSpPr txBox="1"/>
          <p:nvPr/>
        </p:nvSpPr>
        <p:spPr>
          <a:xfrm>
            <a:off x="152400" y="99060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the KB contains just the 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King(x)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Greedy(x)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Evil(x)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King(John)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Greedy(John)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Brother(Richard,John)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Instantiating the universal sentence in all possible ways, we have: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King(John)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Greedy(John)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Evil(John)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King(Richard)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Greedy(Richard)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Evil(Richard)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King(John)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Greedy(John)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Brother(Richard,John)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KB is propositionalised: proposition symbols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King(John), Greedy(John), Evil(John), King(Richard),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0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…Reduction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0"/>
          <p:cNvSpPr txBox="1"/>
          <p:nvPr/>
        </p:nvSpPr>
        <p:spPr>
          <a:xfrm>
            <a:off x="457200" y="12954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first order KB can be propositionalised so as to preserve entailment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 “ground sentences” are entailed by new KB iff entailed by original KB)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ground sentence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is one with no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propositionalise the KB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ask a 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apply resolution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return the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with function symbols, there are infinitely many ground terms,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Father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Father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Father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John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1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 with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71"/>
          <p:cNvSpPr txBox="1"/>
          <p:nvPr/>
        </p:nvSpPr>
        <p:spPr>
          <a:xfrm>
            <a:off x="457200" y="10668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•"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Propositionalisation generates many irrelevant-seeming sentences.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•"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from: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Noto Sans Symbols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King(x)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Greedy(x)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Evil(x)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ahoma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King(John)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Noto Sans Symbols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Greedy(y)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ahoma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Brother(Richard,John)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•"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seems obvious that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Evil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but propositionalisation produces lots of facts such as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that seem irrelevant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•"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k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-ary predicates and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constants, there are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p·n</a:t>
            </a:r>
            <a:r>
              <a:rPr b="0" baseline="3000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instantiations.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2"/>
          <p:cNvSpPr txBox="1"/>
          <p:nvPr/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can find a substitution θ such that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King(John)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Greedy(y)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don’t need to generate all these irrelevant instances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can generate the inference immediately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θ = {x/John,y/John} does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Unify(α,β) = θ if αθ = βθ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			q	 		θ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Knows(John,Jane) 	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Knows(y,OJ) 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Knows(y,Mother(y))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Knows(x,OJ) 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apart</a:t>
            </a:r>
            <a:r>
              <a:rPr b="0" i="0" lang="en-US" sz="2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eliminates overlap of variables, e.g., Knows(z</a:t>
            </a:r>
            <a:r>
              <a:rPr b="0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,OJ)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72"/>
          <p:cNvCxnSpPr/>
          <p:nvPr/>
        </p:nvCxnSpPr>
        <p:spPr>
          <a:xfrm>
            <a:off x="533400" y="3962400"/>
            <a:ext cx="7772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0" name="Google Shape;850;p72"/>
          <p:cNvCxnSpPr/>
          <p:nvPr/>
        </p:nvCxnSpPr>
        <p:spPr>
          <a:xfrm>
            <a:off x="2286000" y="36576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1" name="Google Shape;851;p72"/>
          <p:cNvCxnSpPr/>
          <p:nvPr/>
        </p:nvCxnSpPr>
        <p:spPr>
          <a:xfrm>
            <a:off x="4953000" y="37338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3"/>
          <p:cNvSpPr txBox="1"/>
          <p:nvPr/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can find a substitution θ such that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King(John)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Greedy(y)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don’t need to generate all these irrelevant instances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can generate the inference immediately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θ = {x/John,y/John} does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Unify(α,β) = θ if αθ = βθ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			q	 		θ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Knows(John,Jane)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{x/Jane}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Knows(y,OJ) 	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Knows(y,Mother(y))	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Knows(x,OJ)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apart</a:t>
            </a:r>
            <a:r>
              <a:rPr b="0" i="0" lang="en-US" sz="2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eliminates overlap of variables, e.g., Knows(z</a:t>
            </a:r>
            <a:r>
              <a:rPr b="0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,OJ)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3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73"/>
          <p:cNvCxnSpPr/>
          <p:nvPr/>
        </p:nvCxnSpPr>
        <p:spPr>
          <a:xfrm>
            <a:off x="533400" y="3962400"/>
            <a:ext cx="7772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1" name="Google Shape;861;p73"/>
          <p:cNvCxnSpPr/>
          <p:nvPr/>
        </p:nvCxnSpPr>
        <p:spPr>
          <a:xfrm>
            <a:off x="2286000" y="36576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2" name="Google Shape;862;p73"/>
          <p:cNvCxnSpPr/>
          <p:nvPr/>
        </p:nvCxnSpPr>
        <p:spPr>
          <a:xfrm>
            <a:off x="4953000" y="37338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4"/>
          <p:cNvSpPr txBox="1"/>
          <p:nvPr/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can find a substitution θ such that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King(John)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Greedy(y)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don’t need to generate all these irrelevant instances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can generate the inference immediately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θ = {x/John,y/John} does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Unify(α,β) = θ if αθ = βθ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			q	 		θ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Knows(John,Jane)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{x/Jane}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Knows(y,OJ)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{x/OJ, y/John}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Knows(y,Mother(y))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Knows(x,OJ)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apart</a:t>
            </a:r>
            <a:r>
              <a:rPr b="0" i="0" lang="en-US" sz="2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eliminates overlap of variables, e.g., Knows(z</a:t>
            </a:r>
            <a:r>
              <a:rPr b="0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,OJ)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74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1" name="Google Shape;871;p74"/>
          <p:cNvCxnSpPr/>
          <p:nvPr/>
        </p:nvCxnSpPr>
        <p:spPr>
          <a:xfrm>
            <a:off x="533400" y="3962400"/>
            <a:ext cx="7772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2" name="Google Shape;872;p74"/>
          <p:cNvCxnSpPr/>
          <p:nvPr/>
        </p:nvCxnSpPr>
        <p:spPr>
          <a:xfrm>
            <a:off x="2286000" y="36576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3" name="Google Shape;873;p74"/>
          <p:cNvCxnSpPr/>
          <p:nvPr/>
        </p:nvCxnSpPr>
        <p:spPr>
          <a:xfrm>
            <a:off x="4953000" y="37338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[0,1,0,0,0]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5"/>
          <p:cNvSpPr txBox="1"/>
          <p:nvPr/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can find a substitution θ such that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King(John)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Greedy(y)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don’t need to generate all these irrelevant instances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can generate the inference immediately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θ = {x/John,y/John} does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Unify(α,β) = θ if αθ = βθ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			q	 		θ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Knows(John,Jane)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{x/Jane}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Knows(y,OJ)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{x/OJ, y/John}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Knows(y,Mother(y))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{x/Mother(John), y/John}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Knows(x,OJ) 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apart</a:t>
            </a:r>
            <a:r>
              <a:rPr b="0" i="0" lang="en-US" sz="2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eliminates overlap of variables, e.g., Knows(z</a:t>
            </a:r>
            <a:r>
              <a:rPr b="0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,OJ)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75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2" name="Google Shape;882;p75"/>
          <p:cNvCxnSpPr/>
          <p:nvPr/>
        </p:nvCxnSpPr>
        <p:spPr>
          <a:xfrm>
            <a:off x="533400" y="3962400"/>
            <a:ext cx="7772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3" name="Google Shape;883;p75"/>
          <p:cNvCxnSpPr/>
          <p:nvPr/>
        </p:nvCxnSpPr>
        <p:spPr>
          <a:xfrm>
            <a:off x="2286000" y="36576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4" name="Google Shape;884;p75"/>
          <p:cNvCxnSpPr/>
          <p:nvPr/>
        </p:nvCxnSpPr>
        <p:spPr>
          <a:xfrm>
            <a:off x="4953000" y="37338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/>
          <p:nvPr/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can find a substitution θ such that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Greedy(x)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King(John)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Greedy(y)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don’t need to generate all these irrelevant instances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can generate the inference immediately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θ = {x/John,y/John} does this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Unify(α,β) = θ if αθ = βθ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			q	 		θ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Knows(John,Jane)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{x/Jane}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Knows(y,OJ)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{x/OJ, y/John}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Knows(y,Mother(y))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{x/Mother(John), y/John}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Knows(John,x)   Knows(x,OJ) 	 </a:t>
            </a: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{fail}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apart</a:t>
            </a:r>
            <a:r>
              <a:rPr b="0" i="0" lang="en-US" sz="2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eliminates overlap of variables, e.g., Knows(z</a:t>
            </a:r>
            <a:r>
              <a:rPr b="0" baseline="-2500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,OJ)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6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3" name="Google Shape;893;p76"/>
          <p:cNvCxnSpPr/>
          <p:nvPr/>
        </p:nvCxnSpPr>
        <p:spPr>
          <a:xfrm>
            <a:off x="533400" y="3962400"/>
            <a:ext cx="7772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4" name="Google Shape;894;p76"/>
          <p:cNvCxnSpPr/>
          <p:nvPr/>
        </p:nvCxnSpPr>
        <p:spPr>
          <a:xfrm>
            <a:off x="2286000" y="36576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5" name="Google Shape;895;p76"/>
          <p:cNvCxnSpPr/>
          <p:nvPr/>
        </p:nvCxnSpPr>
        <p:spPr>
          <a:xfrm>
            <a:off x="4953000" y="3733800"/>
            <a:ext cx="1587" cy="18288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/>
          <p:cNvSpPr txBox="1"/>
          <p:nvPr/>
        </p:nvSpPr>
        <p:spPr>
          <a:xfrm>
            <a:off x="533400" y="10668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None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… , 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( 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None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qθ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None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None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is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	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None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is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	         p</a:t>
            </a:r>
            <a:r>
              <a:rPr b="0" baseline="-2500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None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is {x/John,y/John} 	q is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Evil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Times New Roman"/>
              <a:buNone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θ is 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Evil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•"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GMP is used with KBs of definite clauses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ahoma"/>
              <a:buChar char="•"/>
            </a:pPr>
            <a:r>
              <a:rPr b="0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exactly one positive literal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•"/>
            </a:pPr>
            <a:r>
              <a:rPr b="0" i="0" lang="en-US" sz="2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variables assumed universally quantified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7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Generalized Modus Ponens (GMP)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7"/>
          <p:cNvSpPr txBox="1"/>
          <p:nvPr/>
        </p:nvSpPr>
        <p:spPr>
          <a:xfrm>
            <a:off x="6400800" y="1447800"/>
            <a:ext cx="235585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 is chosen so that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'θ = p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θ for all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77"/>
          <p:cNvCxnSpPr/>
          <p:nvPr/>
        </p:nvCxnSpPr>
        <p:spPr>
          <a:xfrm>
            <a:off x="1219200" y="1524000"/>
            <a:ext cx="4343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8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knowledge 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78"/>
          <p:cNvSpPr txBox="1"/>
          <p:nvPr/>
        </p:nvSpPr>
        <p:spPr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•"/>
            </a:pPr>
            <a:r>
              <a:rPr b="0" i="0" lang="en-US" sz="3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law says that it is a crime for an American to sell weapons to hostile nations.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•"/>
            </a:pPr>
            <a:r>
              <a:rPr b="0" i="0" lang="en-US" sz="3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country Nono, an enemy of America, has some missiles.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•"/>
            </a:pPr>
            <a:r>
              <a:rPr b="0" i="0" lang="en-US" sz="3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its missiles were sold to it by Colonel West, who is American.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0" lvl="4" marL="2057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C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•"/>
            </a:pPr>
            <a:r>
              <a:rPr b="0" i="0" lang="en-US" sz="3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 Col. West is a criminal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9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…Example knowledge 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9"/>
          <p:cNvSpPr txBox="1"/>
          <p:nvPr/>
        </p:nvSpPr>
        <p:spPr>
          <a:xfrm>
            <a:off x="3810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it is a crime for an American to sell weapons to hostile nations: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American(x)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Weapon(y)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Sells(x,y,z)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Hostile(z)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Nono … has some missiles, i.e.,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Owns(Nono,x)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Missile(x):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Owns(Nono,M</a:t>
            </a:r>
            <a:r>
              <a:rPr b="0" baseline="-2500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 and Missile(M</a:t>
            </a:r>
            <a:r>
              <a:rPr b="0" baseline="-2500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all of its missiles were sold to it by Colonel West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Missile(x)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Owns(Nono,x)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Missiles are weapons: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Missile(x)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enemy of America counts as "hostile“: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Enemy(x,America) </a:t>
            </a:r>
            <a:r>
              <a:rPr b="0" i="1" lang="en-US" sz="19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West, who is American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country Nono, an enemy of America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ahoma"/>
              <a:buNone/>
            </a:pPr>
            <a:r>
              <a:rPr b="0" i="1" lang="en-US" sz="19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chaining proof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24200"/>
            <a:ext cx="74676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80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1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chaining proof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0" name="Google Shape;94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352800"/>
            <a:ext cx="74676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1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82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chaining proof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9" name="Google Shape;94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505200"/>
            <a:ext cx="74676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82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3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8" name="Google Shape;95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773487"/>
            <a:ext cx="6781800" cy="3084512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3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4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7" name="Google Shape;96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352800"/>
            <a:ext cx="68580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84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 wumpus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138362"/>
            <a:ext cx="2571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838200" y="5149850"/>
            <a:ext cx="49530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[Stench, Breeze, Glitter, Bump, Scream]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[0,1,0,0,0]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5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6" name="Google Shape;97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276600"/>
            <a:ext cx="68580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85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86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Google Shape;98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740150"/>
            <a:ext cx="68580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86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7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4" name="Google Shape;99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740150"/>
            <a:ext cx="68580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87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" name="Google Shape;100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429000"/>
            <a:ext cx="68580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88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88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Google Shape;1011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29000"/>
            <a:ext cx="68580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89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0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chaining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1" name="Google Shape;102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352800"/>
            <a:ext cx="6858000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90"/>
          <p:cNvSpPr txBox="1"/>
          <p:nvPr/>
        </p:nvSpPr>
        <p:spPr>
          <a:xfrm>
            <a:off x="304800" y="1219200"/>
            <a:ext cx="84582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American(x)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Weapon(y)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Sells(x,y,z)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Hostile(z)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Criminal(x)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Owns(Nono,M1) and Missile(M1)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Owns(Nono,x)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Sells(West,x,Nono)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Missile(x)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Weapon(x)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Enemy(x,America)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Hostile(x)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American(West)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Enemy(Nono,America)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1"/>
          <p:cNvSpPr txBox="1"/>
          <p:nvPr/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vs. backward chaining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1"/>
          <p:cNvSpPr txBox="1"/>
          <p:nvPr/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 is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automatic, unconscious processing,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object recognition, routine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do lots of work that is irrelevant to the goal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 is </a:t>
            </a: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goal-driven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appropriate for problem-solving,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Where are my keys? How do I get into a PhD program?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BC can be much less than linear in size of KB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2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to 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92"/>
          <p:cNvSpPr txBox="1"/>
          <p:nvPr/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6425" lvl="0" marL="606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biconditionals and implications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	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≡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Times New Roma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Reduce the scope of each </a:t>
            </a:r>
            <a:r>
              <a:rPr b="0" i="0" lang="en-US" sz="25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single term.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Times New Roman"/>
              <a:buNone/>
            </a:pPr>
            <a:r>
              <a:rPr b="0" i="0" lang="en-US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p)          ≡	       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deMorgan’s Law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)	 ≡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 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)	 ≡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inwards: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p 		≡ 	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p 		≡ 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to 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93"/>
          <p:cNvSpPr txBox="1"/>
          <p:nvPr/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6425" lvl="0" marL="606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 startAt="3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variables: each quantifier should use a different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:P(x)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: Q(x) ≡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:P(x)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:Q(y)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6425" lvl="0" marL="6064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Times New Roman"/>
              <a:buNone/>
            </a:pPr>
            <a:r>
              <a:rPr b="0" i="0" lang="en-US" sz="2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Move all quantifiers to the left of the formula.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Times New Roman"/>
              <a:buNone/>
            </a:pPr>
            <a:r>
              <a:rPr b="0" i="0" lang="en-US" sz="2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:P(x)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:Q(y)  ≡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P(x)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6425" lvl="0" marL="606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Eliminate existential instantiation.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642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6425" lvl="0" marL="6064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Drop prefix (universal quantifiers):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5" lvl="1" marL="990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 P(x)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Q(y) ≡ P(x)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Q(y)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4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to CNF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94"/>
          <p:cNvSpPr txBox="1"/>
          <p:nvPr/>
        </p:nvSpPr>
        <p:spPr>
          <a:xfrm>
            <a:off x="381000" y="12954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6425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Convert matrix into a conjunction of disjoints i.e. Apply associative property.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) ≡ (a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Create separate clause corresponding to each conjunct.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 ) ≡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Standardize the variables in the set of clausegenerated in step 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:P(x)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Q(x) ≡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: P(x)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: Q(x)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2003-12-17T07:08:22Z</dcterms:created>
  <dc:creator>Min-Yen Kan</dc:creator>
</cp:coreProperties>
</file>