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5" name="Shape 705"/>
        <p:cNvGrpSpPr/>
        <p:nvPr/>
      </p:nvGrpSpPr>
      <p:grpSpPr>
        <a:xfrm>
          <a:off x="0" y="0"/>
          <a:ext cx="0" cy="0"/>
          <a:chOff x="0" y="0"/>
          <a:chExt cx="0" cy="0"/>
        </a:xfrm>
      </p:grpSpPr>
      <p:sp>
        <p:nvSpPr>
          <p:cNvPr id="706" name="Google Shape;706;p51: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707" name="Google Shape;707;p51: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2" name="Shape 712"/>
        <p:cNvGrpSpPr/>
        <p:nvPr/>
      </p:nvGrpSpPr>
      <p:grpSpPr>
        <a:xfrm>
          <a:off x="0" y="0"/>
          <a:ext cx="0" cy="0"/>
          <a:chOff x="0" y="0"/>
          <a:chExt cx="0" cy="0"/>
        </a:xfrm>
      </p:grpSpPr>
      <p:sp>
        <p:nvSpPr>
          <p:cNvPr id="713" name="Google Shape;713;g2122fdd7cc6_0_27: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122fdd7cc6_0_27: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715" name="Google Shape;715;g2122fdd7cc6_0_27: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0" name="Shape 720"/>
        <p:cNvGrpSpPr/>
        <p:nvPr/>
      </p:nvGrpSpPr>
      <p:grpSpPr>
        <a:xfrm>
          <a:off x="0" y="0"/>
          <a:ext cx="0" cy="0"/>
          <a:chOff x="0" y="0"/>
          <a:chExt cx="0" cy="0"/>
        </a:xfrm>
      </p:grpSpPr>
      <p:sp>
        <p:nvSpPr>
          <p:cNvPr id="721" name="Google Shape;721;g2122fdd7cc6_0_37: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2122fdd7cc6_0_37: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723" name="Google Shape;723;g2122fdd7cc6_0_37: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0" name="Shape 730"/>
        <p:cNvGrpSpPr/>
        <p:nvPr/>
      </p:nvGrpSpPr>
      <p:grpSpPr>
        <a:xfrm>
          <a:off x="0" y="0"/>
          <a:ext cx="0" cy="0"/>
          <a:chOff x="0" y="0"/>
          <a:chExt cx="0" cy="0"/>
        </a:xfrm>
      </p:grpSpPr>
      <p:sp>
        <p:nvSpPr>
          <p:cNvPr id="731" name="Google Shape;731;g2138c39780e_0_7: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2138c39780e_0_7: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733" name="Google Shape;733;g2138c39780e_0_7: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9" name="Shape 739"/>
        <p:cNvGrpSpPr/>
        <p:nvPr/>
      </p:nvGrpSpPr>
      <p:grpSpPr>
        <a:xfrm>
          <a:off x="0" y="0"/>
          <a:ext cx="0" cy="0"/>
          <a:chOff x="0" y="0"/>
          <a:chExt cx="0" cy="0"/>
        </a:xfrm>
      </p:grpSpPr>
      <p:sp>
        <p:nvSpPr>
          <p:cNvPr id="740" name="Google Shape;740;g2122fdd7cc6_1_8: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122fdd7cc6_1_8: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742" name="Google Shape;742;g2122fdd7cc6_1_8: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9" name="Shape 749"/>
        <p:cNvGrpSpPr/>
        <p:nvPr/>
      </p:nvGrpSpPr>
      <p:grpSpPr>
        <a:xfrm>
          <a:off x="0" y="0"/>
          <a:ext cx="0" cy="0"/>
          <a:chOff x="0" y="0"/>
          <a:chExt cx="0" cy="0"/>
        </a:xfrm>
      </p:grpSpPr>
      <p:sp>
        <p:nvSpPr>
          <p:cNvPr id="750" name="Google Shape;750;g2122fdd7cc6_1_22: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2122fdd7cc6_1_22: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752" name="Google Shape;752;g2122fdd7cc6_1_22: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7" name="Shape 757"/>
        <p:cNvGrpSpPr/>
        <p:nvPr/>
      </p:nvGrpSpPr>
      <p:grpSpPr>
        <a:xfrm>
          <a:off x="0" y="0"/>
          <a:ext cx="0" cy="0"/>
          <a:chOff x="0" y="0"/>
          <a:chExt cx="0" cy="0"/>
        </a:xfrm>
      </p:grpSpPr>
      <p:sp>
        <p:nvSpPr>
          <p:cNvPr id="758" name="Google Shape;758;g2122fdd7cc6_1_50: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122fdd7cc6_1_50: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760" name="Google Shape;760;g2122fdd7cc6_1_50: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g2122fdd7cc6_1_42: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2122fdd7cc6_1_42: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767" name="Google Shape;767;g2122fdd7cc6_1_42: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5" name="Shape 775"/>
        <p:cNvGrpSpPr/>
        <p:nvPr/>
      </p:nvGrpSpPr>
      <p:grpSpPr>
        <a:xfrm>
          <a:off x="0" y="0"/>
          <a:ext cx="0" cy="0"/>
          <a:chOff x="0" y="0"/>
          <a:chExt cx="0" cy="0"/>
        </a:xfrm>
      </p:grpSpPr>
      <p:sp>
        <p:nvSpPr>
          <p:cNvPr id="776" name="Google Shape;776;g21506cc8f46_0_1: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1506cc8f46_0_1: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778" name="Google Shape;778;g21506cc8f46_0_1: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08" name="Shape 708"/>
        <p:cNvGrpSpPr/>
        <p:nvPr/>
      </p:nvGrpSpPr>
      <p:grpSpPr>
        <a:xfrm>
          <a:off x="0" y="0"/>
          <a:ext cx="0" cy="0"/>
          <a:chOff x="0" y="0"/>
          <a:chExt cx="0" cy="0"/>
        </a:xfrm>
      </p:grpSpPr>
      <p:sp>
        <p:nvSpPr>
          <p:cNvPr id="709" name="Google Shape;709;p51"/>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0" name="Google Shape;710;p51"/>
          <p:cNvSpPr txBox="1"/>
          <p:nvPr>
            <p:ph type="title"/>
          </p:nvPr>
        </p:nvSpPr>
        <p:spPr>
          <a:xfrm>
            <a:off x="1828800" y="381000"/>
            <a:ext cx="8402637"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panose="020B0604030504040204"/>
              <a:buNone/>
            </a:pPr>
            <a:r>
              <a:rPr lang="en-US" sz="3600" b="1" i="0" u="none">
                <a:solidFill>
                  <a:schemeClr val="dk2"/>
                </a:solidFill>
                <a:latin typeface="Tahoma" panose="020B0604030504040204"/>
                <a:ea typeface="Tahoma" panose="020B0604030504040204"/>
                <a:cs typeface="Tahoma" panose="020B0604030504040204"/>
                <a:sym typeface="Tahoma" panose="020B0604030504040204"/>
              </a:rPr>
              <a:t>Bayesian Belief Networks</a:t>
            </a:r>
            <a:endParaRPr lang="en-US" sz="36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711" name="Google Shape;711;p51"/>
          <p:cNvSpPr txBox="1"/>
          <p:nvPr>
            <p:ph type="body" idx="1"/>
          </p:nvPr>
        </p:nvSpPr>
        <p:spPr>
          <a:xfrm>
            <a:off x="1524000" y="1305025"/>
            <a:ext cx="9144000" cy="5248200"/>
          </a:xfrm>
          <a:prstGeom prst="rect">
            <a:avLst/>
          </a:prstGeom>
          <a:noFill/>
          <a:ln>
            <a:noFill/>
          </a:ln>
        </p:spPr>
        <p:txBody>
          <a:bodyPr spcFirstLastPara="1" wrap="square" lIns="91425" tIns="45700" rIns="91425" bIns="45700" anchor="t" anchorCtr="0">
            <a:noAutofit/>
          </a:bodyPr>
          <a:lstStyle/>
          <a:p>
            <a:pPr marL="457200" lvl="0" indent="-381000" algn="l" rtl="0">
              <a:lnSpc>
                <a:spcPct val="130000"/>
              </a:lnSpc>
              <a:spcBef>
                <a:spcPts val="0"/>
              </a:spcBef>
              <a:spcAft>
                <a:spcPts val="0"/>
              </a:spcAft>
              <a:buClr>
                <a:schemeClr val="dk1"/>
              </a:buClr>
              <a:buSzPts val="2400"/>
              <a:buFont typeface="Tahoma" panose="020B0604030504040204"/>
              <a:buChar char="■"/>
            </a:pPr>
            <a:r>
              <a:rPr lang="en-US" sz="2400" b="0" i="0" u="none">
                <a:solidFill>
                  <a:schemeClr val="dk1"/>
                </a:solidFill>
                <a:latin typeface="Tahoma" panose="020B0604030504040204"/>
                <a:ea typeface="Tahoma" panose="020B0604030504040204"/>
                <a:cs typeface="Tahoma" panose="020B0604030504040204"/>
                <a:sym typeface="Tahoma" panose="020B0604030504040204"/>
              </a:rPr>
              <a:t>Bayesian belief network allows a </a:t>
            </a:r>
            <a:r>
              <a:rPr lang="en-US" sz="2400" b="0" i="1" u="none">
                <a:solidFill>
                  <a:schemeClr val="dk1"/>
                </a:solidFill>
                <a:latin typeface="Tahoma" panose="020B0604030504040204"/>
                <a:ea typeface="Tahoma" panose="020B0604030504040204"/>
                <a:cs typeface="Tahoma" panose="020B0604030504040204"/>
                <a:sym typeface="Tahoma" panose="020B0604030504040204"/>
              </a:rPr>
              <a:t>subset</a:t>
            </a:r>
            <a:r>
              <a:rPr lang="en-US" sz="2400" b="0" i="0" u="none">
                <a:solidFill>
                  <a:schemeClr val="dk1"/>
                </a:solidFill>
                <a:latin typeface="Tahoma" panose="020B0604030504040204"/>
                <a:ea typeface="Tahoma" panose="020B0604030504040204"/>
                <a:cs typeface="Tahoma" panose="020B0604030504040204"/>
                <a:sym typeface="Tahoma" panose="020B0604030504040204"/>
              </a:rPr>
              <a:t> of the variables/ attributes  to be conditionally independent.</a:t>
            </a:r>
            <a:endParaRPr sz="2400" b="0" i="0" u="none">
              <a:solidFill>
                <a:schemeClr val="dk1"/>
              </a:solidFill>
              <a:latin typeface="Tahoma" panose="020B0604030504040204"/>
              <a:ea typeface="Tahoma" panose="020B0604030504040204"/>
              <a:cs typeface="Tahoma" panose="020B0604030504040204"/>
              <a:sym typeface="Tahoma" panose="020B0604030504040204"/>
            </a:endParaRPr>
          </a:p>
          <a:p>
            <a:pPr marL="457200" lvl="0" indent="0" algn="l" rtl="0">
              <a:lnSpc>
                <a:spcPct val="130000"/>
              </a:lnSpc>
              <a:spcBef>
                <a:spcPts val="0"/>
              </a:spcBef>
              <a:spcAft>
                <a:spcPts val="0"/>
              </a:spcAft>
              <a:buNone/>
            </a:pPr>
            <a:endParaRPr sz="2400"/>
          </a:p>
          <a:p>
            <a:pPr marL="457200" lvl="0" indent="-381000" algn="l" rtl="0">
              <a:spcBef>
                <a:spcPts val="480"/>
              </a:spcBef>
              <a:spcAft>
                <a:spcPts val="0"/>
              </a:spcAft>
              <a:buSzPts val="2400"/>
              <a:buChar char="■"/>
            </a:pPr>
            <a:r>
              <a:rPr lang="en-US" sz="2400"/>
              <a:t>Gives a specification of joint probability distribution. </a:t>
            </a:r>
            <a:endParaRPr sz="2400"/>
          </a:p>
          <a:p>
            <a:pPr marL="457200" lvl="0" indent="0" algn="l" rtl="0">
              <a:spcBef>
                <a:spcPts val="480"/>
              </a:spcBef>
              <a:spcAft>
                <a:spcPts val="0"/>
              </a:spcAft>
              <a:buNone/>
            </a:pPr>
            <a:endParaRPr sz="2400"/>
          </a:p>
          <a:p>
            <a:pPr marL="457200" lvl="0" indent="-381000" algn="l" rtl="0">
              <a:lnSpc>
                <a:spcPct val="130000"/>
              </a:lnSpc>
              <a:spcBef>
                <a:spcPts val="480"/>
              </a:spcBef>
              <a:spcAft>
                <a:spcPts val="0"/>
              </a:spcAft>
              <a:buSzPts val="2400"/>
              <a:buChar char="■"/>
            </a:pPr>
            <a:r>
              <a:rPr lang="en-US" sz="2400"/>
              <a:t>They provide a graphical model of causal relationships, on which learning can be performed.</a:t>
            </a:r>
            <a:endParaRPr sz="2400"/>
          </a:p>
          <a:p>
            <a:pPr marL="457200" lvl="0" indent="0" algn="l" rtl="0">
              <a:lnSpc>
                <a:spcPct val="130000"/>
              </a:lnSpc>
              <a:spcBef>
                <a:spcPts val="480"/>
              </a:spcBef>
              <a:spcAft>
                <a:spcPts val="0"/>
              </a:spcAft>
              <a:buNone/>
            </a:pPr>
            <a:endParaRPr sz="2400"/>
          </a:p>
          <a:p>
            <a:pPr marL="457200" lvl="0" indent="-381000" algn="l" rtl="0">
              <a:lnSpc>
                <a:spcPct val="130000"/>
              </a:lnSpc>
              <a:spcBef>
                <a:spcPts val="480"/>
              </a:spcBef>
              <a:spcAft>
                <a:spcPts val="0"/>
              </a:spcAft>
              <a:buSzPts val="2400"/>
              <a:buChar char="■"/>
            </a:pPr>
            <a:r>
              <a:rPr lang="en-US" sz="2400"/>
              <a:t> Trained Bayesian belief networks can be used for classification</a:t>
            </a:r>
            <a:endParaRPr sz="2400"/>
          </a:p>
          <a:p>
            <a:pPr marL="914400" lvl="0" indent="0" algn="l" rtl="0">
              <a:lnSpc>
                <a:spcPct val="100000"/>
              </a:lnSpc>
              <a:spcBef>
                <a:spcPts val="480"/>
              </a:spcBef>
              <a:spcAft>
                <a:spcPts val="0"/>
              </a:spcAft>
              <a:buNone/>
            </a:p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6" name="Shape 716"/>
        <p:cNvGrpSpPr/>
        <p:nvPr/>
      </p:nvGrpSpPr>
      <p:grpSpPr>
        <a:xfrm>
          <a:off x="0" y="0"/>
          <a:ext cx="0" cy="0"/>
          <a:chOff x="0" y="0"/>
          <a:chExt cx="0" cy="0"/>
        </a:xfrm>
      </p:grpSpPr>
      <p:sp>
        <p:nvSpPr>
          <p:cNvPr id="717" name="Google Shape;717;g2122fdd7cc6_0_27"/>
          <p:cNvSpPr txBox="1"/>
          <p:nvPr>
            <p:ph type="body" idx="1"/>
          </p:nvPr>
        </p:nvSpPr>
        <p:spPr>
          <a:xfrm>
            <a:off x="1828800" y="1371600"/>
            <a:ext cx="8458200" cy="5105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a:solidFill>
                  <a:srgbClr val="333333"/>
                </a:solidFill>
                <a:highlight>
                  <a:srgbClr val="FFFFFF"/>
                </a:highlight>
              </a:rPr>
              <a:t>A Bayesian network graph is made up of nodes and Arcs (directed links), where:</a:t>
            </a:r>
            <a:endParaRPr sz="2000">
              <a:solidFill>
                <a:srgbClr val="333333"/>
              </a:solidFill>
              <a:highlight>
                <a:srgbClr val="FFFFFF"/>
              </a:highlight>
            </a:endParaRPr>
          </a:p>
          <a:p>
            <a:pPr marL="457200" marR="25400" lvl="0" indent="-355600" algn="l" rtl="0">
              <a:lnSpc>
                <a:spcPct val="156000"/>
              </a:lnSpc>
              <a:spcBef>
                <a:spcPts val="1500"/>
              </a:spcBef>
              <a:spcAft>
                <a:spcPts val="0"/>
              </a:spcAft>
              <a:buClr>
                <a:schemeClr val="dk1"/>
              </a:buClr>
              <a:buSzPts val="2000"/>
              <a:buFont typeface="Roboto" panose="02000000000000000000"/>
              <a:buChar char="●"/>
            </a:pPr>
            <a:r>
              <a:rPr lang="en-US" sz="2000">
                <a:highlight>
                  <a:srgbClr val="FFFFFF"/>
                </a:highlight>
              </a:rPr>
              <a:t>Each </a:t>
            </a:r>
            <a:r>
              <a:rPr lang="en-US" sz="2000" b="1">
                <a:highlight>
                  <a:srgbClr val="FFFFFF"/>
                </a:highlight>
              </a:rPr>
              <a:t>node</a:t>
            </a:r>
            <a:r>
              <a:rPr lang="en-US" sz="2000">
                <a:highlight>
                  <a:srgbClr val="FFFFFF"/>
                </a:highlight>
              </a:rPr>
              <a:t> corresponds to the random variables, and a variable can be </a:t>
            </a:r>
            <a:r>
              <a:rPr lang="en-US" sz="2000" b="1">
                <a:highlight>
                  <a:srgbClr val="FFFFFF"/>
                </a:highlight>
              </a:rPr>
              <a:t>continuous</a:t>
            </a:r>
            <a:r>
              <a:rPr lang="en-US" sz="2000">
                <a:highlight>
                  <a:srgbClr val="FFFFFF"/>
                </a:highlight>
              </a:rPr>
              <a:t> or </a:t>
            </a:r>
            <a:r>
              <a:rPr lang="en-US" sz="2000" b="1">
                <a:highlight>
                  <a:srgbClr val="FFFFFF"/>
                </a:highlight>
              </a:rPr>
              <a:t>discrete</a:t>
            </a:r>
            <a:r>
              <a:rPr lang="en-US" sz="2000">
                <a:highlight>
                  <a:srgbClr val="FFFFFF"/>
                </a:highlight>
              </a:rPr>
              <a:t>.</a:t>
            </a:r>
            <a:endParaRPr sz="2000">
              <a:highlight>
                <a:srgbClr val="FFFFFF"/>
              </a:highlight>
            </a:endParaRPr>
          </a:p>
          <a:p>
            <a:pPr marL="457200" marR="25400" lvl="0" indent="-355600" algn="l" rtl="0">
              <a:lnSpc>
                <a:spcPct val="156000"/>
              </a:lnSpc>
              <a:spcBef>
                <a:spcPts val="0"/>
              </a:spcBef>
              <a:spcAft>
                <a:spcPts val="0"/>
              </a:spcAft>
              <a:buClr>
                <a:srgbClr val="333333"/>
              </a:buClr>
              <a:buSzPts val="2000"/>
              <a:buFont typeface="Roboto" panose="02000000000000000000"/>
              <a:buChar char="●"/>
            </a:pPr>
            <a:r>
              <a:rPr lang="en-US" sz="2000">
                <a:highlight>
                  <a:srgbClr val="FFFFFF"/>
                </a:highlight>
              </a:rPr>
              <a:t> </a:t>
            </a:r>
            <a:r>
              <a:rPr lang="en-US" sz="2000" b="1">
                <a:highlight>
                  <a:srgbClr val="FFFFFF"/>
                </a:highlight>
              </a:rPr>
              <a:t>Arc or directed arrows</a:t>
            </a:r>
            <a:r>
              <a:rPr lang="en-US" sz="2000">
                <a:highlight>
                  <a:srgbClr val="FFFFFF"/>
                </a:highlight>
              </a:rPr>
              <a:t> represent the causal relationship or conditional probabilities between random variables..These links represent that one node directly influence the other node, and if there is no directed link that means that nodes are independent with each other</a:t>
            </a:r>
            <a:endParaRPr sz="2000">
              <a:solidFill>
                <a:srgbClr val="333333"/>
              </a:solidFill>
              <a:highlight>
                <a:srgbClr val="FFFFFF"/>
              </a:highlight>
            </a:endParaRPr>
          </a:p>
        </p:txBody>
      </p:sp>
      <p:sp>
        <p:nvSpPr>
          <p:cNvPr id="718" name="Google Shape;718;g2122fdd7cc6_0_27"/>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sp>
        <p:nvSpPr>
          <p:cNvPr id="719" name="Google Shape;719;g2122fdd7cc6_0_27"/>
          <p:cNvSpPr txBox="1"/>
          <p:nvPr>
            <p:ph type="title"/>
          </p:nvPr>
        </p:nvSpPr>
        <p:spPr>
          <a:xfrm>
            <a:off x="1828800" y="457200"/>
            <a:ext cx="8402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panose="020B0604030504040204"/>
              <a:buNone/>
            </a:pPr>
            <a:r>
              <a:rPr lang="en-US" sz="3600" b="1" i="0" u="none">
                <a:solidFill>
                  <a:schemeClr val="dk2"/>
                </a:solidFill>
                <a:latin typeface="Tahoma" panose="020B0604030504040204"/>
                <a:ea typeface="Tahoma" panose="020B0604030504040204"/>
                <a:cs typeface="Tahoma" panose="020B0604030504040204"/>
                <a:sym typeface="Tahoma" panose="020B0604030504040204"/>
              </a:rPr>
              <a:t>Bayesian Belief Network</a:t>
            </a:r>
            <a:r>
              <a:rPr lang="en-US"/>
              <a:t>s</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24" name="Shape 724"/>
        <p:cNvGrpSpPr/>
        <p:nvPr/>
      </p:nvGrpSpPr>
      <p:grpSpPr>
        <a:xfrm>
          <a:off x="0" y="0"/>
          <a:ext cx="0" cy="0"/>
          <a:chOff x="0" y="0"/>
          <a:chExt cx="0" cy="0"/>
        </a:xfrm>
      </p:grpSpPr>
      <p:sp>
        <p:nvSpPr>
          <p:cNvPr id="725" name="Google Shape;725;g2122fdd7cc6_0_37"/>
          <p:cNvSpPr txBox="1"/>
          <p:nvPr>
            <p:ph type="title"/>
          </p:nvPr>
        </p:nvSpPr>
        <p:spPr>
          <a:xfrm>
            <a:off x="1828800" y="-76200"/>
            <a:ext cx="8402700" cy="60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Belief Network Graph</a:t>
            </a:r>
            <a:endParaRPr lang="en-US"/>
          </a:p>
        </p:txBody>
      </p:sp>
      <p:sp>
        <p:nvSpPr>
          <p:cNvPr id="726" name="Google Shape;726;g2122fdd7cc6_0_37"/>
          <p:cNvSpPr txBox="1"/>
          <p:nvPr>
            <p:ph type="body" idx="1"/>
          </p:nvPr>
        </p:nvSpPr>
        <p:spPr>
          <a:xfrm>
            <a:off x="5326000" y="533400"/>
            <a:ext cx="5276100" cy="3750300"/>
          </a:xfrm>
          <a:prstGeom prst="rect">
            <a:avLst/>
          </a:prstGeom>
        </p:spPr>
        <p:txBody>
          <a:bodyPr spcFirstLastPara="1" wrap="square" lIns="91425" tIns="45700" rIns="91425" bIns="45700" anchor="t" anchorCtr="0">
            <a:noAutofit/>
          </a:bodyPr>
          <a:lstStyle/>
          <a:p>
            <a:pPr marL="457200" marR="25400" lvl="0" indent="-355600" algn="l" rtl="0">
              <a:lnSpc>
                <a:spcPct val="100000"/>
              </a:lnSpc>
              <a:spcBef>
                <a:spcPts val="1500"/>
              </a:spcBef>
              <a:spcAft>
                <a:spcPts val="0"/>
              </a:spcAft>
              <a:buClr>
                <a:schemeClr val="dk1"/>
              </a:buClr>
              <a:buSzPts val="2000"/>
              <a:buFont typeface="Arial" panose="020B0604020202020204"/>
              <a:buChar char="●"/>
            </a:pPr>
            <a:r>
              <a:rPr lang="en-US" sz="2000" b="1">
                <a:highlight>
                  <a:srgbClr val="FFFFFF"/>
                </a:highlight>
                <a:latin typeface="Arial" panose="020B0604020202020204"/>
                <a:ea typeface="Arial" panose="020B0604020202020204"/>
                <a:cs typeface="Arial" panose="020B0604020202020204"/>
                <a:sym typeface="Arial" panose="020B0604020202020204"/>
              </a:rPr>
              <a:t>In the diagram, A, B, C, and D are random variables represented by the nodes of the network graph.</a:t>
            </a:r>
            <a:endParaRPr sz="2000" b="1">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355600" algn="l" rtl="0">
              <a:lnSpc>
                <a:spcPct val="100000"/>
              </a:lnSpc>
              <a:spcBef>
                <a:spcPts val="0"/>
              </a:spcBef>
              <a:spcAft>
                <a:spcPts val="0"/>
              </a:spcAft>
              <a:buClr>
                <a:schemeClr val="dk1"/>
              </a:buClr>
              <a:buSzPts val="2000"/>
              <a:buFont typeface="Arial" panose="020B0604020202020204"/>
              <a:buChar char="●"/>
            </a:pPr>
            <a:r>
              <a:rPr lang="en-US" sz="2000" b="1">
                <a:highlight>
                  <a:srgbClr val="FFFFFF"/>
                </a:highlight>
                <a:latin typeface="Arial" panose="020B0604020202020204"/>
                <a:ea typeface="Arial" panose="020B0604020202020204"/>
                <a:cs typeface="Arial" panose="020B0604020202020204"/>
                <a:sym typeface="Arial" panose="020B0604020202020204"/>
              </a:rPr>
              <a:t>If we are considering node B, which is connected with node A by a directed arrow, then node A is called the parent of Node B.</a:t>
            </a:r>
            <a:endParaRPr sz="2000" b="1">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355600" algn="l" rtl="0">
              <a:lnSpc>
                <a:spcPct val="100000"/>
              </a:lnSpc>
              <a:spcBef>
                <a:spcPts val="0"/>
              </a:spcBef>
              <a:spcAft>
                <a:spcPts val="0"/>
              </a:spcAft>
              <a:buClr>
                <a:schemeClr val="dk1"/>
              </a:buClr>
              <a:buSzPts val="2000"/>
              <a:buFont typeface="Arial" panose="020B0604020202020204"/>
              <a:buChar char="●"/>
            </a:pPr>
            <a:r>
              <a:rPr lang="en-US" sz="2000" b="1">
                <a:highlight>
                  <a:srgbClr val="FFFFFF"/>
                </a:highlight>
                <a:latin typeface="Arial" panose="020B0604020202020204"/>
                <a:ea typeface="Arial" panose="020B0604020202020204"/>
                <a:cs typeface="Arial" panose="020B0604020202020204"/>
                <a:sym typeface="Arial" panose="020B0604020202020204"/>
              </a:rPr>
              <a:t>Node C is independent of node A.</a:t>
            </a:r>
            <a:endParaRPr sz="2000" b="1">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342900" algn="l" rtl="0">
              <a:spcBef>
                <a:spcPts val="0"/>
              </a:spcBef>
              <a:spcAft>
                <a:spcPts val="0"/>
              </a:spcAft>
              <a:buClr>
                <a:schemeClr val="dk1"/>
              </a:buClr>
              <a:buSzPts val="1800"/>
              <a:buFont typeface="Arial" panose="020B0604020202020204"/>
              <a:buChar char="●"/>
            </a:pPr>
            <a:r>
              <a:rPr lang="en-US" sz="1800" b="1">
                <a:highlight>
                  <a:schemeClr val="lt1"/>
                </a:highlight>
                <a:latin typeface="Arial" panose="020B0604020202020204"/>
                <a:ea typeface="Arial" panose="020B0604020202020204"/>
                <a:cs typeface="Arial" panose="020B0604020202020204"/>
                <a:sym typeface="Arial" panose="020B0604020202020204"/>
              </a:rPr>
              <a:t>The Bayesian network has mainly two components: Causal Component and Actual numbers</a:t>
            </a:r>
            <a:endParaRPr sz="1800" b="1">
              <a:highlight>
                <a:schemeClr val="lt1"/>
              </a:highlight>
              <a:latin typeface="Arial" panose="020B0604020202020204"/>
              <a:ea typeface="Arial" panose="020B0604020202020204"/>
              <a:cs typeface="Arial" panose="020B0604020202020204"/>
              <a:sym typeface="Arial" panose="020B0604020202020204"/>
            </a:endParaRPr>
          </a:p>
          <a:p>
            <a:pPr marL="457200" marR="25400" lvl="0" indent="0" algn="l" rtl="0">
              <a:lnSpc>
                <a:spcPct val="100000"/>
              </a:lnSpc>
              <a:spcBef>
                <a:spcPts val="1500"/>
              </a:spcBef>
              <a:spcAft>
                <a:spcPts val="0"/>
              </a:spcAft>
              <a:buNone/>
            </a:pPr>
            <a:endParaRPr sz="2000" b="1">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0" algn="l" rtl="0">
              <a:lnSpc>
                <a:spcPct val="100000"/>
              </a:lnSpc>
              <a:spcBef>
                <a:spcPts val="1500"/>
              </a:spcBef>
              <a:spcAft>
                <a:spcPts val="0"/>
              </a:spcAft>
              <a:buNone/>
            </a:pPr>
            <a:endParaRPr sz="20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200"/>
              </a:spcBef>
              <a:spcAft>
                <a:spcPts val="0"/>
              </a:spcAft>
              <a:buNone/>
            </a:pPr>
            <a:endParaRPr sz="2000">
              <a:latin typeface="Arial" panose="020B0604020202020204"/>
              <a:ea typeface="Arial" panose="020B0604020202020204"/>
              <a:cs typeface="Arial" panose="020B0604020202020204"/>
              <a:sym typeface="Arial" panose="020B0604020202020204"/>
            </a:endParaRPr>
          </a:p>
        </p:txBody>
      </p:sp>
      <p:sp>
        <p:nvSpPr>
          <p:cNvPr id="727" name="Google Shape;727;g2122fdd7cc6_0_37"/>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pic>
        <p:nvPicPr>
          <p:cNvPr id="728" name="Google Shape;728;g2122fdd7cc6_0_37"/>
          <p:cNvPicPr preferRelativeResize="0"/>
          <p:nvPr/>
        </p:nvPicPr>
        <p:blipFill>
          <a:blip r:embed="rId1"/>
          <a:stretch>
            <a:fillRect/>
          </a:stretch>
        </p:blipFill>
        <p:spPr>
          <a:xfrm>
            <a:off x="1524000" y="672950"/>
            <a:ext cx="3941025" cy="3152820"/>
          </a:xfrm>
          <a:prstGeom prst="rect">
            <a:avLst/>
          </a:prstGeom>
          <a:noFill/>
          <a:ln>
            <a:noFill/>
          </a:ln>
        </p:spPr>
      </p:pic>
      <p:sp>
        <p:nvSpPr>
          <p:cNvPr id="729" name="Google Shape;729;g2122fdd7cc6_0_37"/>
          <p:cNvSpPr txBox="1"/>
          <p:nvPr/>
        </p:nvSpPr>
        <p:spPr>
          <a:xfrm>
            <a:off x="1458150" y="4409650"/>
            <a:ext cx="9144000" cy="3181985"/>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Clr>
                <a:schemeClr val="dk1"/>
              </a:buClr>
              <a:buSzPts val="2000"/>
              <a:buFont typeface="Tahoma" panose="020B0604030504040204"/>
              <a:buChar char="●"/>
            </a:pPr>
            <a:r>
              <a:rPr lang="en-US" sz="2000">
                <a:solidFill>
                  <a:schemeClr val="dk1"/>
                </a:solidFill>
                <a:highlight>
                  <a:srgbClr val="FFFFFF"/>
                </a:highlight>
              </a:rPr>
              <a:t>Each node in the Bayesian network has conditional probability distribution </a:t>
            </a:r>
            <a:r>
              <a:rPr lang="en-US" sz="2000" b="1">
                <a:solidFill>
                  <a:schemeClr val="dk1"/>
                </a:solidFill>
                <a:highlight>
                  <a:srgbClr val="FFFFFF"/>
                </a:highlight>
              </a:rPr>
              <a:t>P(X</a:t>
            </a:r>
            <a:r>
              <a:rPr lang="en-US" sz="2000" b="1" baseline="-25000">
                <a:solidFill>
                  <a:schemeClr val="dk1"/>
                </a:solidFill>
                <a:highlight>
                  <a:srgbClr val="FFFFFF"/>
                </a:highlight>
              </a:rPr>
              <a:t>i</a:t>
            </a:r>
            <a:r>
              <a:rPr lang="en-US" sz="2000" b="1">
                <a:solidFill>
                  <a:schemeClr val="dk1"/>
                </a:solidFill>
                <a:highlight>
                  <a:srgbClr val="FFFFFF"/>
                </a:highlight>
              </a:rPr>
              <a:t> |Parent(X</a:t>
            </a:r>
            <a:r>
              <a:rPr lang="en-US" sz="2000" b="1" baseline="-25000">
                <a:solidFill>
                  <a:schemeClr val="dk1"/>
                </a:solidFill>
                <a:highlight>
                  <a:srgbClr val="FFFFFF"/>
                </a:highlight>
              </a:rPr>
              <a:t>i</a:t>
            </a:r>
            <a:r>
              <a:rPr lang="en-US" sz="2000" b="1">
                <a:solidFill>
                  <a:schemeClr val="dk1"/>
                </a:solidFill>
                <a:highlight>
                  <a:srgbClr val="FFFFFF"/>
                </a:highlight>
              </a:rPr>
              <a:t>) )</a:t>
            </a:r>
            <a:r>
              <a:rPr lang="en-US" sz="2000">
                <a:solidFill>
                  <a:schemeClr val="dk1"/>
                </a:solidFill>
                <a:highlight>
                  <a:srgbClr val="FFFFFF"/>
                </a:highlight>
              </a:rPr>
              <a:t>, which determines the effect of the parent on that node.</a:t>
            </a:r>
            <a:endParaRPr sz="2000">
              <a:solidFill>
                <a:schemeClr val="dk1"/>
              </a:solidFill>
              <a:highlight>
                <a:srgbClr val="FFFFFF"/>
              </a:highlight>
            </a:endParaRPr>
          </a:p>
          <a:p>
            <a:pPr marL="457200" lvl="0" indent="-355600" algn="just" rtl="0">
              <a:lnSpc>
                <a:spcPct val="115000"/>
              </a:lnSpc>
              <a:spcBef>
                <a:spcPts val="0"/>
              </a:spcBef>
              <a:spcAft>
                <a:spcPts val="0"/>
              </a:spcAft>
              <a:buClr>
                <a:schemeClr val="dk1"/>
              </a:buClr>
              <a:buSzPts val="2000"/>
              <a:buChar char="●"/>
            </a:pPr>
            <a:r>
              <a:rPr lang="en-US" sz="2000">
                <a:solidFill>
                  <a:schemeClr val="dk1"/>
                </a:solidFill>
                <a:highlight>
                  <a:srgbClr val="FFFFFF"/>
                </a:highlight>
              </a:rPr>
              <a:t>Bayesian network is based on Joint probability distribution and conditional probability.</a:t>
            </a:r>
            <a:endParaRPr sz="2000">
              <a:solidFill>
                <a:schemeClr val="dk1"/>
              </a:solidFill>
              <a:highlight>
                <a:srgbClr val="FFFFFF"/>
              </a:highlight>
            </a:endParaRPr>
          </a:p>
          <a:p>
            <a:pPr marL="457200" lvl="0" indent="-355600" algn="l" rtl="0">
              <a:spcBef>
                <a:spcPts val="0"/>
              </a:spcBef>
              <a:spcAft>
                <a:spcPts val="0"/>
              </a:spcAft>
              <a:buClr>
                <a:schemeClr val="folHlink"/>
              </a:buClr>
              <a:buSzPts val="2000"/>
              <a:buFont typeface="Noto Sans Symbols"/>
              <a:buChar char="●"/>
            </a:pPr>
            <a:r>
              <a:rPr lang="en-US" sz="2000">
                <a:solidFill>
                  <a:schemeClr val="dk1"/>
                </a:solidFill>
                <a:latin typeface="Tahoma" panose="020B0604030504040204"/>
                <a:ea typeface="Tahoma" panose="020B0604030504040204"/>
                <a:cs typeface="Tahoma" panose="020B0604030504040204"/>
                <a:sym typeface="Tahoma" panose="020B0604030504040204"/>
              </a:rPr>
              <a:t>A belief network is defined by two components—a directed acyclic graph and a set of conditional probability tables</a:t>
            </a:r>
            <a:endParaRPr sz="2000">
              <a:solidFill>
                <a:schemeClr val="dk1"/>
              </a:solidFill>
              <a:latin typeface="Tahoma" panose="020B0604030504040204"/>
              <a:ea typeface="Tahoma" panose="020B0604030504040204"/>
              <a:cs typeface="Tahoma" panose="020B0604030504040204"/>
              <a:sym typeface="Tahoma" panose="020B0604030504040204"/>
            </a:endParaRPr>
          </a:p>
          <a:p>
            <a:pPr marL="457200" lvl="0" indent="0" algn="just" rtl="0">
              <a:lnSpc>
                <a:spcPct val="115000"/>
              </a:lnSpc>
              <a:spcBef>
                <a:spcPts val="1200"/>
              </a:spcBef>
              <a:spcAft>
                <a:spcPts val="0"/>
              </a:spcAft>
              <a:buNone/>
            </a:pPr>
            <a:endParaRPr sz="2000">
              <a:solidFill>
                <a:schemeClr val="dk1"/>
              </a:solidFill>
              <a:highlight>
                <a:srgbClr val="FFFFFF"/>
              </a:highlight>
            </a:endParaRPr>
          </a:p>
          <a:p>
            <a:pPr marL="0" lvl="0" indent="0" algn="l" rtl="0">
              <a:spcBef>
                <a:spcPts val="1200"/>
              </a:spcBef>
              <a:spcAft>
                <a:spcPts val="0"/>
              </a:spcAft>
              <a:buNone/>
            </a:pPr>
            <a:endParaRPr sz="2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34" name="Shape 734"/>
        <p:cNvGrpSpPr/>
        <p:nvPr/>
      </p:nvGrpSpPr>
      <p:grpSpPr>
        <a:xfrm>
          <a:off x="0" y="0"/>
          <a:ext cx="0" cy="0"/>
          <a:chOff x="0" y="0"/>
          <a:chExt cx="0" cy="0"/>
        </a:xfrm>
      </p:grpSpPr>
      <p:sp>
        <p:nvSpPr>
          <p:cNvPr id="735" name="Google Shape;735;g2138c39780e_0_7"/>
          <p:cNvSpPr txBox="1"/>
          <p:nvPr>
            <p:ph type="title"/>
          </p:nvPr>
        </p:nvSpPr>
        <p:spPr>
          <a:xfrm>
            <a:off x="1828800" y="-76200"/>
            <a:ext cx="8402700" cy="60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Belief Network Graph</a:t>
            </a:r>
            <a:endParaRPr lang="en-US"/>
          </a:p>
        </p:txBody>
      </p:sp>
      <p:sp>
        <p:nvSpPr>
          <p:cNvPr id="736" name="Google Shape;736;g2138c39780e_0_7"/>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pic>
        <p:nvPicPr>
          <p:cNvPr id="737" name="Google Shape;737;g2138c39780e_0_7"/>
          <p:cNvPicPr preferRelativeResize="0"/>
          <p:nvPr/>
        </p:nvPicPr>
        <p:blipFill>
          <a:blip r:embed="rId1"/>
          <a:stretch>
            <a:fillRect/>
          </a:stretch>
        </p:blipFill>
        <p:spPr>
          <a:xfrm>
            <a:off x="3048000" y="672950"/>
            <a:ext cx="3941025" cy="3152820"/>
          </a:xfrm>
          <a:prstGeom prst="rect">
            <a:avLst/>
          </a:prstGeom>
          <a:noFill/>
          <a:ln>
            <a:noFill/>
          </a:ln>
        </p:spPr>
      </p:pic>
      <p:sp>
        <p:nvSpPr>
          <p:cNvPr id="738" name="Google Shape;738;g2138c39780e_0_7"/>
          <p:cNvSpPr txBox="1"/>
          <p:nvPr/>
        </p:nvSpPr>
        <p:spPr>
          <a:xfrm>
            <a:off x="1458150" y="4409650"/>
            <a:ext cx="9144000" cy="3181985"/>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Clr>
                <a:schemeClr val="dk1"/>
              </a:buClr>
              <a:buSzPts val="2000"/>
              <a:buFont typeface="Tahoma" panose="020B0604030504040204"/>
              <a:buChar char="●"/>
            </a:pPr>
            <a:r>
              <a:rPr lang="en-US" sz="2000">
                <a:solidFill>
                  <a:schemeClr val="dk1"/>
                </a:solidFill>
                <a:highlight>
                  <a:srgbClr val="FFFFFF"/>
                </a:highlight>
              </a:rPr>
              <a:t>Each node in the Bayesian network has conditional probability distribution </a:t>
            </a:r>
            <a:r>
              <a:rPr lang="en-US" sz="2000" b="1">
                <a:solidFill>
                  <a:schemeClr val="dk1"/>
                </a:solidFill>
                <a:highlight>
                  <a:srgbClr val="FFFFFF"/>
                </a:highlight>
              </a:rPr>
              <a:t>P(X</a:t>
            </a:r>
            <a:r>
              <a:rPr lang="en-US" sz="2000" b="1" baseline="-25000">
                <a:solidFill>
                  <a:schemeClr val="dk1"/>
                </a:solidFill>
                <a:highlight>
                  <a:srgbClr val="FFFFFF"/>
                </a:highlight>
              </a:rPr>
              <a:t>i</a:t>
            </a:r>
            <a:r>
              <a:rPr lang="en-US" sz="2000" b="1">
                <a:solidFill>
                  <a:schemeClr val="dk1"/>
                </a:solidFill>
                <a:highlight>
                  <a:srgbClr val="FFFFFF"/>
                </a:highlight>
              </a:rPr>
              <a:t> |Parent(X</a:t>
            </a:r>
            <a:r>
              <a:rPr lang="en-US" sz="2000" b="1" baseline="-25000">
                <a:solidFill>
                  <a:schemeClr val="dk1"/>
                </a:solidFill>
                <a:highlight>
                  <a:srgbClr val="FFFFFF"/>
                </a:highlight>
              </a:rPr>
              <a:t>i</a:t>
            </a:r>
            <a:r>
              <a:rPr lang="en-US" sz="2000" b="1">
                <a:solidFill>
                  <a:schemeClr val="dk1"/>
                </a:solidFill>
                <a:highlight>
                  <a:srgbClr val="FFFFFF"/>
                </a:highlight>
              </a:rPr>
              <a:t>) )</a:t>
            </a:r>
            <a:r>
              <a:rPr lang="en-US" sz="2000">
                <a:solidFill>
                  <a:schemeClr val="dk1"/>
                </a:solidFill>
                <a:highlight>
                  <a:srgbClr val="FFFFFF"/>
                </a:highlight>
              </a:rPr>
              <a:t>, which determines the effect of the parent on that node.</a:t>
            </a:r>
            <a:endParaRPr sz="2000">
              <a:solidFill>
                <a:schemeClr val="dk1"/>
              </a:solidFill>
              <a:highlight>
                <a:srgbClr val="FFFFFF"/>
              </a:highlight>
            </a:endParaRPr>
          </a:p>
          <a:p>
            <a:pPr marL="457200" lvl="0" indent="-355600" algn="just" rtl="0">
              <a:lnSpc>
                <a:spcPct val="115000"/>
              </a:lnSpc>
              <a:spcBef>
                <a:spcPts val="0"/>
              </a:spcBef>
              <a:spcAft>
                <a:spcPts val="0"/>
              </a:spcAft>
              <a:buClr>
                <a:schemeClr val="dk1"/>
              </a:buClr>
              <a:buSzPts val="2000"/>
              <a:buChar char="●"/>
            </a:pPr>
            <a:r>
              <a:rPr lang="en-US" sz="2000">
                <a:solidFill>
                  <a:schemeClr val="dk1"/>
                </a:solidFill>
                <a:highlight>
                  <a:srgbClr val="FFFFFF"/>
                </a:highlight>
              </a:rPr>
              <a:t>Bayesian network is based on Joint probability distribution and conditional probability.</a:t>
            </a:r>
            <a:endParaRPr sz="2000">
              <a:solidFill>
                <a:schemeClr val="dk1"/>
              </a:solidFill>
              <a:highlight>
                <a:srgbClr val="FFFFFF"/>
              </a:highlight>
            </a:endParaRPr>
          </a:p>
          <a:p>
            <a:pPr marL="457200" lvl="0" indent="-355600" algn="l" rtl="0">
              <a:spcBef>
                <a:spcPts val="0"/>
              </a:spcBef>
              <a:spcAft>
                <a:spcPts val="0"/>
              </a:spcAft>
              <a:buClr>
                <a:schemeClr val="folHlink"/>
              </a:buClr>
              <a:buSzPts val="2000"/>
              <a:buFont typeface="Noto Sans Symbols"/>
              <a:buChar char="●"/>
            </a:pPr>
            <a:r>
              <a:rPr lang="en-US" sz="2000">
                <a:solidFill>
                  <a:schemeClr val="dk1"/>
                </a:solidFill>
                <a:latin typeface="Tahoma" panose="020B0604030504040204"/>
                <a:ea typeface="Tahoma" panose="020B0604030504040204"/>
                <a:cs typeface="Tahoma" panose="020B0604030504040204"/>
                <a:sym typeface="Tahoma" panose="020B0604030504040204"/>
              </a:rPr>
              <a:t>A belief network is defined by two components—a directed acyclic graph and a set of conditional probability tables</a:t>
            </a:r>
            <a:endParaRPr sz="2000">
              <a:solidFill>
                <a:schemeClr val="dk1"/>
              </a:solidFill>
              <a:latin typeface="Tahoma" panose="020B0604030504040204"/>
              <a:ea typeface="Tahoma" panose="020B0604030504040204"/>
              <a:cs typeface="Tahoma" panose="020B0604030504040204"/>
              <a:sym typeface="Tahoma" panose="020B0604030504040204"/>
            </a:endParaRPr>
          </a:p>
          <a:p>
            <a:pPr marL="457200" lvl="0" indent="0" algn="just" rtl="0">
              <a:lnSpc>
                <a:spcPct val="115000"/>
              </a:lnSpc>
              <a:spcBef>
                <a:spcPts val="1200"/>
              </a:spcBef>
              <a:spcAft>
                <a:spcPts val="0"/>
              </a:spcAft>
              <a:buNone/>
            </a:pPr>
            <a:endParaRPr sz="2000">
              <a:solidFill>
                <a:schemeClr val="dk1"/>
              </a:solidFill>
              <a:highlight>
                <a:srgbClr val="FFFFFF"/>
              </a:highlight>
            </a:endParaRPr>
          </a:p>
          <a:p>
            <a:pPr marL="0" lvl="0" indent="0" algn="l" rtl="0">
              <a:spcBef>
                <a:spcPts val="1200"/>
              </a:spcBef>
              <a:spcAft>
                <a:spcPts val="0"/>
              </a:spcAft>
              <a:buNone/>
            </a:pPr>
            <a:endParaRPr sz="200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43" name="Shape 743"/>
        <p:cNvGrpSpPr/>
        <p:nvPr/>
      </p:nvGrpSpPr>
      <p:grpSpPr>
        <a:xfrm>
          <a:off x="0" y="0"/>
          <a:ext cx="0" cy="0"/>
          <a:chOff x="0" y="0"/>
          <a:chExt cx="0" cy="0"/>
        </a:xfrm>
      </p:grpSpPr>
      <p:sp>
        <p:nvSpPr>
          <p:cNvPr id="744" name="Google Shape;744;g2122fdd7cc6_1_8" title="Joint probability distribution:"/>
          <p:cNvSpPr txBox="1"/>
          <p:nvPr>
            <p:ph type="title"/>
          </p:nvPr>
        </p:nvSpPr>
        <p:spPr>
          <a:xfrm>
            <a:off x="1828800" y="1066800"/>
            <a:ext cx="8402700" cy="609600"/>
          </a:xfrm>
          <a:prstGeom prst="rect">
            <a:avLst/>
          </a:prstGeom>
        </p:spPr>
        <p:txBody>
          <a:bodyPr spcFirstLastPara="1" wrap="square" lIns="91425" tIns="45700" rIns="91425" bIns="45700" anchor="b" anchorCtr="0">
            <a:noAutofit/>
          </a:bodyPr>
          <a:lstStyle/>
          <a:p>
            <a:pPr marL="0" lvl="0" indent="0" algn="just" rtl="0">
              <a:lnSpc>
                <a:spcPct val="130000"/>
              </a:lnSpc>
              <a:spcBef>
                <a:spcPts val="1800"/>
              </a:spcBef>
              <a:spcAft>
                <a:spcPts val="0"/>
              </a:spcAft>
              <a:buClr>
                <a:schemeClr val="dk1"/>
              </a:buClr>
              <a:buSzPts val="1100"/>
              <a:buFont typeface="Arial" panose="020B0604020202020204"/>
              <a:buNone/>
            </a:pPr>
            <a:r>
              <a:rPr lang="en-US">
                <a:solidFill>
                  <a:srgbClr val="610B38"/>
                </a:solidFill>
                <a:highlight>
                  <a:srgbClr val="FFFFFF"/>
                </a:highlight>
                <a:latin typeface="Arial" panose="020B0604020202020204"/>
                <a:ea typeface="Arial" panose="020B0604020202020204"/>
                <a:cs typeface="Arial" panose="020B0604020202020204"/>
                <a:sym typeface="Arial" panose="020B0604020202020204"/>
              </a:rPr>
              <a:t>Joint probability distribution:</a:t>
            </a:r>
            <a:endParaRPr>
              <a:solidFill>
                <a:srgbClr val="610B38"/>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ctr" rtl="0">
              <a:spcBef>
                <a:spcPts val="400"/>
              </a:spcBef>
              <a:spcAft>
                <a:spcPts val="0"/>
              </a:spcAft>
              <a:buNone/>
            </a:pPr>
            <a:endParaRPr>
              <a:solidFill>
                <a:schemeClr val="dk1"/>
              </a:solidFill>
              <a:latin typeface="Arial" panose="020B0604020202020204"/>
              <a:ea typeface="Arial" panose="020B0604020202020204"/>
              <a:cs typeface="Arial" panose="020B0604020202020204"/>
              <a:sym typeface="Arial" panose="020B0604020202020204"/>
            </a:endParaRPr>
          </a:p>
        </p:txBody>
      </p:sp>
      <p:sp>
        <p:nvSpPr>
          <p:cNvPr id="745" name="Google Shape;745;g2122fdd7cc6_1_8"/>
          <p:cNvSpPr txBox="1"/>
          <p:nvPr>
            <p:ph type="body" idx="1"/>
          </p:nvPr>
        </p:nvSpPr>
        <p:spPr>
          <a:xfrm>
            <a:off x="1828800" y="1371600"/>
            <a:ext cx="8458200" cy="5105400"/>
          </a:xfrm>
          <a:prstGeom prst="rect">
            <a:avLst/>
          </a:prstGeom>
        </p:spPr>
        <p:txBody>
          <a:bodyPr spcFirstLastPara="1" wrap="square" lIns="91425" tIns="45700" rIns="91425" bIns="45700" anchor="t" anchorCtr="0">
            <a:noAutofit/>
          </a:bodyPr>
          <a:lstStyle/>
          <a:p>
            <a:pPr marL="457200" lvl="0" indent="-355600" algn="l" rtl="0">
              <a:spcBef>
                <a:spcPts val="360"/>
              </a:spcBef>
              <a:spcAft>
                <a:spcPts val="0"/>
              </a:spcAft>
              <a:buClr>
                <a:srgbClr val="333333"/>
              </a:buClr>
              <a:buSzPts val="2000"/>
              <a:buFont typeface="Arial" panose="020B0604020202020204"/>
              <a:buChar char="■"/>
            </a:pPr>
            <a:r>
              <a:rPr lang="en-US" sz="2000">
                <a:solidFill>
                  <a:srgbClr val="333333"/>
                </a:solidFill>
                <a:highlight>
                  <a:srgbClr val="FFFFFF"/>
                </a:highlight>
                <a:latin typeface="Arial" panose="020B0604020202020204"/>
                <a:ea typeface="Arial" panose="020B0604020202020204"/>
                <a:cs typeface="Arial" panose="020B0604020202020204"/>
                <a:sym typeface="Arial" panose="020B0604020202020204"/>
              </a:rPr>
              <a:t>If we have variables x1, x2, x3,....., xn, then the probabilities of a different combination of x1, x2, x3.. xn, are known as Joint probability distribution.</a:t>
            </a:r>
            <a:endParaRPr sz="20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55600" algn="l" rtl="0">
              <a:spcBef>
                <a:spcPts val="0"/>
              </a:spcBef>
              <a:spcAft>
                <a:spcPts val="0"/>
              </a:spcAft>
              <a:buClr>
                <a:srgbClr val="333333"/>
              </a:buClr>
              <a:buSzPts val="2000"/>
              <a:buFont typeface="Arial" panose="020B0604020202020204"/>
              <a:buChar char="■"/>
            </a:pP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P[x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1</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2</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3</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a:t>
            </a:r>
            <a:r>
              <a:rPr lang="en-US" sz="2000">
                <a:solidFill>
                  <a:srgbClr val="333333"/>
                </a:solidFill>
                <a:highlight>
                  <a:srgbClr val="FFFFFF"/>
                </a:highlight>
                <a:latin typeface="Arial" panose="020B0604020202020204"/>
                <a:ea typeface="Arial" panose="020B0604020202020204"/>
                <a:cs typeface="Arial" panose="020B0604020202020204"/>
                <a:sym typeface="Arial" panose="020B0604020202020204"/>
              </a:rPr>
              <a:t>, can be written in terms of the joint probability distribution as below:</a:t>
            </a:r>
            <a:endParaRPr sz="20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P[x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1</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2</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3</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P[x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1</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2</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3</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]P[x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2</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3</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a:t>
            </a:r>
            <a:endParaRPr sz="20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None/>
            </a:pP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 P[x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1</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2</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3</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]P[x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2</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3</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]....P[x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n-1</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]P[x</a:t>
            </a:r>
            <a:r>
              <a:rPr lang="en-US" sz="2000" b="1" baseline="-25000">
                <a:solidFill>
                  <a:srgbClr val="333333"/>
                </a:solidFill>
                <a:highlight>
                  <a:srgbClr val="FFFFFF"/>
                </a:highlight>
                <a:latin typeface="Arial" panose="020B0604020202020204"/>
                <a:ea typeface="Arial" panose="020B0604020202020204"/>
                <a:cs typeface="Arial" panose="020B0604020202020204"/>
                <a:sym typeface="Arial" panose="020B0604020202020204"/>
              </a:rPr>
              <a:t>n</a:t>
            </a: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a:t>
            </a:r>
            <a:endParaRPr sz="20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None/>
            </a:pPr>
            <a:endParaRPr sz="20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55600" algn="just" rtl="0">
              <a:lnSpc>
                <a:spcPct val="115000"/>
              </a:lnSpc>
              <a:spcBef>
                <a:spcPts val="1200"/>
              </a:spcBef>
              <a:spcAft>
                <a:spcPts val="0"/>
              </a:spcAft>
              <a:buClr>
                <a:srgbClr val="FF0000"/>
              </a:buClr>
              <a:buSzPts val="2000"/>
              <a:buFont typeface="Arial" panose="020B0604020202020204"/>
              <a:buChar char="■"/>
            </a:pPr>
            <a:r>
              <a:rPr lang="en-US" sz="2000" b="1">
                <a:solidFill>
                  <a:srgbClr val="FF0000"/>
                </a:solidFill>
                <a:highlight>
                  <a:srgbClr val="FFFFFF"/>
                </a:highlight>
                <a:latin typeface="Arial" panose="020B0604020202020204"/>
                <a:ea typeface="Arial" panose="020B0604020202020204"/>
                <a:cs typeface="Arial" panose="020B0604020202020204"/>
                <a:sym typeface="Arial" panose="020B0604020202020204"/>
              </a:rPr>
              <a:t>In general for each variable Xi, we can write the equation as:</a:t>
            </a:r>
            <a:endParaRPr sz="2000" b="1">
              <a:solidFill>
                <a:srgbClr val="FF0000"/>
              </a:solidFill>
              <a:highlight>
                <a:srgbClr val="FFFFFF"/>
              </a:highlight>
              <a:latin typeface="Arial" panose="020B0604020202020204"/>
              <a:ea typeface="Arial" panose="020B0604020202020204"/>
              <a:cs typeface="Arial" panose="020B0604020202020204"/>
              <a:sym typeface="Arial" panose="020B0604020202020204"/>
            </a:endParaRPr>
          </a:p>
          <a:p>
            <a:pPr marL="101600" lvl="0" indent="0" algn="just" rtl="0">
              <a:lnSpc>
                <a:spcPct val="115000"/>
              </a:lnSpc>
              <a:spcBef>
                <a:spcPts val="1200"/>
              </a:spcBef>
              <a:spcAft>
                <a:spcPts val="0"/>
              </a:spcAft>
              <a:buNone/>
            </a:pPr>
            <a:r>
              <a:rPr lang="en-US" sz="2000" b="1">
                <a:solidFill>
                  <a:srgbClr val="FF0000"/>
                </a:solidFill>
                <a:latin typeface="Arial" panose="020B0604020202020204"/>
                <a:ea typeface="Arial" panose="020B0604020202020204"/>
                <a:cs typeface="Arial" panose="020B0604020202020204"/>
                <a:sym typeface="Arial" panose="020B0604020202020204"/>
              </a:rPr>
              <a:t>P(X</a:t>
            </a:r>
            <a:r>
              <a:rPr lang="en-US" sz="2000" b="1" baseline="-25000">
                <a:solidFill>
                  <a:srgbClr val="FF0000"/>
                </a:solidFill>
                <a:latin typeface="Arial" panose="020B0604020202020204"/>
                <a:ea typeface="Arial" panose="020B0604020202020204"/>
                <a:cs typeface="Arial" panose="020B0604020202020204"/>
                <a:sym typeface="Arial" panose="020B0604020202020204"/>
              </a:rPr>
              <a:t>i </a:t>
            </a:r>
            <a:r>
              <a:rPr lang="en-US" sz="2000" b="1">
                <a:solidFill>
                  <a:srgbClr val="FF0000"/>
                </a:solidFill>
                <a:latin typeface="Arial" panose="020B0604020202020204"/>
                <a:ea typeface="Arial" panose="020B0604020202020204"/>
                <a:cs typeface="Arial" panose="020B0604020202020204"/>
                <a:sym typeface="Arial" panose="020B0604020202020204"/>
              </a:rPr>
              <a:t>| X</a:t>
            </a:r>
            <a:r>
              <a:rPr lang="en-US" sz="2000" b="1" baseline="-25000">
                <a:solidFill>
                  <a:srgbClr val="FF0000"/>
                </a:solidFill>
                <a:latin typeface="Arial" panose="020B0604020202020204"/>
                <a:ea typeface="Arial" panose="020B0604020202020204"/>
                <a:cs typeface="Arial" panose="020B0604020202020204"/>
                <a:sym typeface="Arial" panose="020B0604020202020204"/>
              </a:rPr>
              <a:t>i-1</a:t>
            </a:r>
            <a:r>
              <a:rPr lang="en-US" sz="2000" b="1">
                <a:solidFill>
                  <a:srgbClr val="FF0000"/>
                </a:solidFill>
                <a:latin typeface="Arial" panose="020B0604020202020204"/>
                <a:ea typeface="Arial" panose="020B0604020202020204"/>
                <a:cs typeface="Arial" panose="020B0604020202020204"/>
                <a:sym typeface="Arial" panose="020B0604020202020204"/>
              </a:rPr>
              <a:t>,........., X</a:t>
            </a:r>
            <a:r>
              <a:rPr lang="en-US" sz="2000" b="1" baseline="-25000">
                <a:solidFill>
                  <a:srgbClr val="FF0000"/>
                </a:solidFill>
                <a:latin typeface="Arial" panose="020B0604020202020204"/>
                <a:ea typeface="Arial" panose="020B0604020202020204"/>
                <a:cs typeface="Arial" panose="020B0604020202020204"/>
                <a:sym typeface="Arial" panose="020B0604020202020204"/>
              </a:rPr>
              <a:t>1</a:t>
            </a:r>
            <a:r>
              <a:rPr lang="en-US" sz="2000" b="1">
                <a:solidFill>
                  <a:srgbClr val="FF0000"/>
                </a:solidFill>
                <a:latin typeface="Arial" panose="020B0604020202020204"/>
                <a:ea typeface="Arial" panose="020B0604020202020204"/>
                <a:cs typeface="Arial" panose="020B0604020202020204"/>
                <a:sym typeface="Arial" panose="020B0604020202020204"/>
              </a:rPr>
              <a:t>) = P(X</a:t>
            </a:r>
            <a:r>
              <a:rPr lang="en-US" sz="2000" b="1" baseline="-25000">
                <a:solidFill>
                  <a:srgbClr val="FF0000"/>
                </a:solidFill>
                <a:latin typeface="Arial" panose="020B0604020202020204"/>
                <a:ea typeface="Arial" panose="020B0604020202020204"/>
                <a:cs typeface="Arial" panose="020B0604020202020204"/>
                <a:sym typeface="Arial" panose="020B0604020202020204"/>
              </a:rPr>
              <a:t>i</a:t>
            </a:r>
            <a:r>
              <a:rPr lang="en-US" sz="2000" b="1">
                <a:solidFill>
                  <a:srgbClr val="FF0000"/>
                </a:solidFill>
                <a:latin typeface="Arial" panose="020B0604020202020204"/>
                <a:ea typeface="Arial" panose="020B0604020202020204"/>
                <a:cs typeface="Arial" panose="020B0604020202020204"/>
                <a:sym typeface="Arial" panose="020B0604020202020204"/>
              </a:rPr>
              <a:t> |Parents(X</a:t>
            </a:r>
            <a:r>
              <a:rPr lang="en-US" sz="2000" b="1" baseline="-25000">
                <a:solidFill>
                  <a:srgbClr val="FF0000"/>
                </a:solidFill>
                <a:latin typeface="Arial" panose="020B0604020202020204"/>
                <a:ea typeface="Arial" panose="020B0604020202020204"/>
                <a:cs typeface="Arial" panose="020B0604020202020204"/>
                <a:sym typeface="Arial" panose="020B0604020202020204"/>
              </a:rPr>
              <a:t>i</a:t>
            </a:r>
            <a:r>
              <a:rPr lang="en-US" sz="2000" b="1">
                <a:solidFill>
                  <a:srgbClr val="FF0000"/>
                </a:solidFill>
                <a:latin typeface="Arial" panose="020B0604020202020204"/>
                <a:ea typeface="Arial" panose="020B0604020202020204"/>
                <a:cs typeface="Arial" panose="020B0604020202020204"/>
                <a:sym typeface="Arial" panose="020B0604020202020204"/>
              </a:rPr>
              <a:t>))</a:t>
            </a:r>
            <a:endParaRPr sz="2000" b="1">
              <a:solidFill>
                <a:srgbClr val="FF0000"/>
              </a:solidFill>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Clr>
                <a:schemeClr val="dk1"/>
              </a:buClr>
              <a:buSzPts val="1100"/>
              <a:buFont typeface="Arial" panose="020B0604020202020204"/>
              <a:buNone/>
            </a:pPr>
            <a:endParaRPr sz="1200">
              <a:solidFill>
                <a:srgbClr val="FF000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endParaRPr sz="20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746" name="Google Shape;746;g2122fdd7cc6_1_8"/>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pic>
        <p:nvPicPr>
          <p:cNvPr id="747" name="Google Shape;747;g2122fdd7cc6_1_8"/>
          <p:cNvPicPr preferRelativeResize="0"/>
          <p:nvPr/>
        </p:nvPicPr>
        <p:blipFill rotWithShape="1">
          <a:blip r:embed="rId1"/>
          <a:srcRect/>
          <a:stretch>
            <a:fillRect/>
          </a:stretch>
        </p:blipFill>
        <p:spPr>
          <a:xfrm>
            <a:off x="2819400" y="5673400"/>
            <a:ext cx="5888827" cy="819475"/>
          </a:xfrm>
          <a:prstGeom prst="rect">
            <a:avLst/>
          </a:prstGeom>
          <a:noFill/>
          <a:ln>
            <a:noFill/>
          </a:ln>
        </p:spPr>
      </p:pic>
      <p:sp>
        <p:nvSpPr>
          <p:cNvPr id="748" name="Google Shape;748;g2122fdd7cc6_1_8"/>
          <p:cNvSpPr txBox="1"/>
          <p:nvPr/>
        </p:nvSpPr>
        <p:spPr>
          <a:xfrm>
            <a:off x="7968350" y="5897475"/>
            <a:ext cx="2721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i="1">
                <a:highlight>
                  <a:schemeClr val="lt1"/>
                </a:highlight>
                <a:latin typeface="Tahoma" panose="020B0604030504040204"/>
                <a:ea typeface="Tahoma" panose="020B0604030504040204"/>
                <a:cs typeface="Tahoma" panose="020B0604030504040204"/>
                <a:sym typeface="Tahoma" panose="020B0604030504040204"/>
              </a:rPr>
              <a:t>X</a:t>
            </a:r>
            <a:endParaRPr sz="1600" b="1" i="1">
              <a:highlight>
                <a:schemeClr val="lt1"/>
              </a:highlight>
              <a:latin typeface="Tahoma" panose="020B0604030504040204"/>
              <a:ea typeface="Tahoma" panose="020B0604030504040204"/>
              <a:cs typeface="Tahoma" panose="020B0604030504040204"/>
              <a:sym typeface="Tahoma" panose="020B0604030504040204"/>
            </a:endParaRP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53" name="Shape 753"/>
        <p:cNvGrpSpPr/>
        <p:nvPr/>
      </p:nvGrpSpPr>
      <p:grpSpPr>
        <a:xfrm>
          <a:off x="0" y="0"/>
          <a:ext cx="0" cy="0"/>
          <a:chOff x="0" y="0"/>
          <a:chExt cx="0" cy="0"/>
        </a:xfrm>
      </p:grpSpPr>
      <p:sp>
        <p:nvSpPr>
          <p:cNvPr id="754" name="Google Shape;754;g2122fdd7cc6_1_22"/>
          <p:cNvSpPr txBox="1"/>
          <p:nvPr>
            <p:ph type="body" idx="1"/>
          </p:nvPr>
        </p:nvSpPr>
        <p:spPr>
          <a:xfrm>
            <a:off x="1411100" y="0"/>
            <a:ext cx="8875800" cy="2930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200">
                <a:solidFill>
                  <a:srgbClr val="333333"/>
                </a:solidFill>
                <a:highlight>
                  <a:srgbClr val="FFFFFF"/>
                </a:highlight>
                <a:latin typeface="Arial" panose="020B0604020202020204"/>
                <a:ea typeface="Arial" panose="020B0604020202020204"/>
                <a:cs typeface="Arial" panose="020B0604020202020204"/>
                <a:sym typeface="Arial" panose="020B0604020202020204"/>
              </a:rPr>
              <a:t>Example:</a:t>
            </a:r>
            <a:endParaRPr sz="22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8300" algn="l" rtl="0">
              <a:spcBef>
                <a:spcPts val="360"/>
              </a:spcBef>
              <a:spcAft>
                <a:spcPts val="0"/>
              </a:spcAft>
              <a:buClr>
                <a:srgbClr val="333333"/>
              </a:buClr>
              <a:buSzPts val="2200"/>
              <a:buFont typeface="Arial" panose="020B0604020202020204"/>
              <a:buChar char="■"/>
            </a:pPr>
            <a:r>
              <a:rPr lang="en-US" sz="2200">
                <a:solidFill>
                  <a:srgbClr val="333333"/>
                </a:solidFill>
                <a:highlight>
                  <a:srgbClr val="FFFFFF"/>
                </a:highlight>
                <a:latin typeface="Arial" panose="020B0604020202020204"/>
                <a:ea typeface="Arial" panose="020B0604020202020204"/>
                <a:cs typeface="Arial" panose="020B0604020202020204"/>
                <a:sym typeface="Arial" panose="020B0604020202020204"/>
              </a:rPr>
              <a:t> Harry installed a new burglar alarm at his home to detect burglary. The alarm reliably responds at detecting a burglary but also responds for minor earthquakes. </a:t>
            </a:r>
            <a:endParaRPr sz="22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Clr>
                <a:srgbClr val="333333"/>
              </a:buClr>
              <a:buSzPts val="2200"/>
              <a:buFont typeface="Arial" panose="020B0604020202020204"/>
              <a:buChar char="■"/>
            </a:pPr>
            <a:r>
              <a:rPr lang="en-US" sz="2200">
                <a:solidFill>
                  <a:srgbClr val="333333"/>
                </a:solidFill>
                <a:highlight>
                  <a:srgbClr val="FFFFFF"/>
                </a:highlight>
                <a:latin typeface="Arial" panose="020B0604020202020204"/>
                <a:ea typeface="Arial" panose="020B0604020202020204"/>
                <a:cs typeface="Arial" panose="020B0604020202020204"/>
                <a:sym typeface="Arial" panose="020B0604020202020204"/>
              </a:rPr>
              <a:t>Harry has two neighbors David and Sophia, who have taken a responsibility to inform Harry at work when they hear the alarm. </a:t>
            </a:r>
            <a:endParaRPr sz="22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Clr>
                <a:srgbClr val="333333"/>
              </a:buClr>
              <a:buSzPts val="2200"/>
              <a:buFont typeface="Arial" panose="020B0604020202020204"/>
              <a:buChar char="■"/>
            </a:pPr>
            <a:r>
              <a:rPr lang="en-US" sz="2200">
                <a:solidFill>
                  <a:srgbClr val="333333"/>
                </a:solidFill>
                <a:highlight>
                  <a:srgbClr val="FFFFFF"/>
                </a:highlight>
                <a:latin typeface="Arial" panose="020B0604020202020204"/>
                <a:ea typeface="Arial" panose="020B0604020202020204"/>
                <a:cs typeface="Arial" panose="020B0604020202020204"/>
                <a:sym typeface="Arial" panose="020B0604020202020204"/>
              </a:rPr>
              <a:t>David always calls Harry when he hears the alarm, but sometimes he got confused with the phone ringing and calls at that time too. On the other hand, </a:t>
            </a:r>
            <a:endParaRPr sz="22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Clr>
                <a:srgbClr val="333333"/>
              </a:buClr>
              <a:buSzPts val="2200"/>
              <a:buFont typeface="Arial" panose="020B0604020202020204"/>
              <a:buChar char="■"/>
            </a:pPr>
            <a:r>
              <a:rPr lang="en-US" sz="2200">
                <a:solidFill>
                  <a:srgbClr val="333333"/>
                </a:solidFill>
                <a:highlight>
                  <a:srgbClr val="FFFFFF"/>
                </a:highlight>
                <a:latin typeface="Arial" panose="020B0604020202020204"/>
                <a:ea typeface="Arial" panose="020B0604020202020204"/>
                <a:cs typeface="Arial" panose="020B0604020202020204"/>
                <a:sym typeface="Arial" panose="020B0604020202020204"/>
              </a:rPr>
              <a:t>Sophia likes to listen to high music, so sometimes she misses to hear the alarm. </a:t>
            </a:r>
            <a:endParaRPr sz="22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Clr>
                <a:srgbClr val="333333"/>
              </a:buClr>
              <a:buSzPts val="2200"/>
              <a:buFont typeface="Arial" panose="020B0604020202020204"/>
              <a:buChar char="■"/>
            </a:pPr>
            <a:r>
              <a:rPr lang="en-US" sz="2200">
                <a:solidFill>
                  <a:srgbClr val="333333"/>
                </a:solidFill>
                <a:highlight>
                  <a:srgbClr val="FFFFFF"/>
                </a:highlight>
                <a:latin typeface="Arial" panose="020B0604020202020204"/>
                <a:ea typeface="Arial" panose="020B0604020202020204"/>
                <a:cs typeface="Arial" panose="020B0604020202020204"/>
                <a:sym typeface="Arial" panose="020B0604020202020204"/>
              </a:rPr>
              <a:t>Here we would like to compute the probability of Burglary Alarm.</a:t>
            </a:r>
            <a:endParaRPr sz="2200">
              <a:latin typeface="Arial" panose="020B0604020202020204"/>
              <a:ea typeface="Arial" panose="020B0604020202020204"/>
              <a:cs typeface="Arial" panose="020B0604020202020204"/>
              <a:sym typeface="Arial" panose="020B0604020202020204"/>
            </a:endParaRPr>
          </a:p>
        </p:txBody>
      </p:sp>
      <p:sp>
        <p:nvSpPr>
          <p:cNvPr id="755" name="Google Shape;755;g2122fdd7cc6_1_22"/>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sp>
        <p:nvSpPr>
          <p:cNvPr id="756" name="Google Shape;756;g2122fdd7cc6_1_22"/>
          <p:cNvSpPr txBox="1"/>
          <p:nvPr/>
        </p:nvSpPr>
        <p:spPr>
          <a:xfrm>
            <a:off x="1588050" y="4324700"/>
            <a:ext cx="8875800" cy="1841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200" b="1">
                <a:solidFill>
                  <a:srgbClr val="333333"/>
                </a:solidFill>
                <a:highlight>
                  <a:srgbClr val="FFFFFF"/>
                </a:highlight>
              </a:rPr>
              <a:t>Problem:Calculate the probability that alarm has sounded, but there is neither a burglary, nor an earthquake occurred, and David and Sophia both called the Harry.</a:t>
            </a:r>
            <a:endParaRPr sz="2200" b="1">
              <a:solidFill>
                <a:srgbClr val="333333"/>
              </a:solidFill>
              <a:highlight>
                <a:srgbClr val="FFFFFF"/>
              </a:highlight>
            </a:endParaRPr>
          </a:p>
          <a:p>
            <a:pPr marL="0" lvl="0" indent="0" algn="l" rtl="0">
              <a:spcBef>
                <a:spcPts val="1200"/>
              </a:spcBef>
              <a:spcAft>
                <a:spcPts val="0"/>
              </a:spcAft>
              <a:buNone/>
            </a:pPr>
            <a:endParaRPr sz="2200" b="1">
              <a:solidFill>
                <a:srgbClr val="333333"/>
              </a:solidFill>
              <a:highlight>
                <a:srgbClr val="FFFFFF"/>
              </a:highlight>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61" name="Shape 761"/>
        <p:cNvGrpSpPr/>
        <p:nvPr/>
      </p:nvGrpSpPr>
      <p:grpSpPr>
        <a:xfrm>
          <a:off x="0" y="0"/>
          <a:ext cx="0" cy="0"/>
          <a:chOff x="0" y="0"/>
          <a:chExt cx="0" cy="0"/>
        </a:xfrm>
      </p:grpSpPr>
      <p:sp>
        <p:nvSpPr>
          <p:cNvPr id="762" name="Google Shape;762;g2122fdd7cc6_1_50"/>
          <p:cNvSpPr txBox="1"/>
          <p:nvPr>
            <p:ph type="body" idx="1"/>
          </p:nvPr>
        </p:nvSpPr>
        <p:spPr>
          <a:xfrm>
            <a:off x="1828800" y="457200"/>
            <a:ext cx="8458200" cy="5105400"/>
          </a:xfrm>
          <a:prstGeom prst="rect">
            <a:avLst/>
          </a:prstGeom>
        </p:spPr>
        <p:txBody>
          <a:bodyPr spcFirstLastPara="1" wrap="square" lIns="91425" tIns="45700" rIns="91425" bIns="45700" anchor="t" anchorCtr="0">
            <a:noAutofit/>
          </a:bodyPr>
          <a:lstStyle/>
          <a:p>
            <a:pPr marL="0" lvl="0" indent="0" algn="just" rtl="0">
              <a:lnSpc>
                <a:spcPct val="100000"/>
              </a:lnSpc>
              <a:spcBef>
                <a:spcPts val="1200"/>
              </a:spcBef>
              <a:spcAft>
                <a:spcPts val="0"/>
              </a:spcAft>
              <a:buClr>
                <a:schemeClr val="dk1"/>
              </a:buClr>
              <a:buSzPts val="1100"/>
              <a:buFont typeface="Arial" panose="020B0604020202020204"/>
              <a:buNone/>
            </a:pPr>
            <a:r>
              <a:rPr lang="en-US" sz="2200" b="1">
                <a:solidFill>
                  <a:srgbClr val="333333"/>
                </a:solidFill>
                <a:highlight>
                  <a:srgbClr val="FFFFFF"/>
                </a:highlight>
                <a:latin typeface="Arial" panose="020B0604020202020204"/>
                <a:ea typeface="Arial" panose="020B0604020202020204"/>
                <a:cs typeface="Arial" panose="020B0604020202020204"/>
                <a:sym typeface="Arial" panose="020B0604020202020204"/>
              </a:rPr>
              <a:t>List of all events occurring in this network:</a:t>
            </a:r>
            <a:endParaRPr sz="22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368300" algn="l" rtl="0">
              <a:lnSpc>
                <a:spcPct val="100000"/>
              </a:lnSpc>
              <a:spcBef>
                <a:spcPts val="1500"/>
              </a:spcBef>
              <a:spcAft>
                <a:spcPts val="0"/>
              </a:spcAft>
              <a:buClr>
                <a:schemeClr val="dk1"/>
              </a:buClr>
              <a:buSzPts val="2200"/>
              <a:buFont typeface="Arial" panose="020B0604020202020204"/>
              <a:buChar char="●"/>
            </a:pPr>
            <a:r>
              <a:rPr lang="en-US" sz="2200" b="1">
                <a:highlight>
                  <a:srgbClr val="FFFFFF"/>
                </a:highlight>
                <a:latin typeface="Arial" panose="020B0604020202020204"/>
                <a:ea typeface="Arial" panose="020B0604020202020204"/>
                <a:cs typeface="Arial" panose="020B0604020202020204"/>
                <a:sym typeface="Arial" panose="020B0604020202020204"/>
              </a:rPr>
              <a:t>Burglary (B)</a:t>
            </a:r>
            <a:endParaRPr sz="2200" b="1">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368300" algn="l" rtl="0">
              <a:lnSpc>
                <a:spcPct val="100000"/>
              </a:lnSpc>
              <a:spcBef>
                <a:spcPts val="0"/>
              </a:spcBef>
              <a:spcAft>
                <a:spcPts val="0"/>
              </a:spcAft>
              <a:buClr>
                <a:schemeClr val="dk1"/>
              </a:buClr>
              <a:buSzPts val="2200"/>
              <a:buFont typeface="Arial" panose="020B0604020202020204"/>
              <a:buChar char="●"/>
            </a:pPr>
            <a:r>
              <a:rPr lang="en-US" sz="2200" b="1">
                <a:highlight>
                  <a:srgbClr val="FFFFFF"/>
                </a:highlight>
                <a:latin typeface="Arial" panose="020B0604020202020204"/>
                <a:ea typeface="Arial" panose="020B0604020202020204"/>
                <a:cs typeface="Arial" panose="020B0604020202020204"/>
                <a:sym typeface="Arial" panose="020B0604020202020204"/>
              </a:rPr>
              <a:t>Earthquake(E)</a:t>
            </a:r>
            <a:endParaRPr sz="2200" b="1">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368300" algn="l" rtl="0">
              <a:lnSpc>
                <a:spcPct val="100000"/>
              </a:lnSpc>
              <a:spcBef>
                <a:spcPts val="0"/>
              </a:spcBef>
              <a:spcAft>
                <a:spcPts val="0"/>
              </a:spcAft>
              <a:buClr>
                <a:schemeClr val="dk1"/>
              </a:buClr>
              <a:buSzPts val="2200"/>
              <a:buFont typeface="Arial" panose="020B0604020202020204"/>
              <a:buChar char="●"/>
            </a:pPr>
            <a:r>
              <a:rPr lang="en-US" sz="2200" b="1">
                <a:highlight>
                  <a:srgbClr val="FFFFFF"/>
                </a:highlight>
                <a:latin typeface="Arial" panose="020B0604020202020204"/>
                <a:ea typeface="Arial" panose="020B0604020202020204"/>
                <a:cs typeface="Arial" panose="020B0604020202020204"/>
                <a:sym typeface="Arial" panose="020B0604020202020204"/>
              </a:rPr>
              <a:t>Alarm(A)</a:t>
            </a:r>
            <a:endParaRPr sz="2200" b="1">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368300" algn="l" rtl="0">
              <a:lnSpc>
                <a:spcPct val="100000"/>
              </a:lnSpc>
              <a:spcBef>
                <a:spcPts val="0"/>
              </a:spcBef>
              <a:spcAft>
                <a:spcPts val="0"/>
              </a:spcAft>
              <a:buClr>
                <a:schemeClr val="dk1"/>
              </a:buClr>
              <a:buSzPts val="2200"/>
              <a:buFont typeface="Arial" panose="020B0604020202020204"/>
              <a:buChar char="●"/>
            </a:pPr>
            <a:r>
              <a:rPr lang="en-US" sz="2200" b="1">
                <a:highlight>
                  <a:srgbClr val="FFFFFF"/>
                </a:highlight>
                <a:latin typeface="Arial" panose="020B0604020202020204"/>
                <a:ea typeface="Arial" panose="020B0604020202020204"/>
                <a:cs typeface="Arial" panose="020B0604020202020204"/>
                <a:sym typeface="Arial" panose="020B0604020202020204"/>
              </a:rPr>
              <a:t>David Calls(D)</a:t>
            </a:r>
            <a:endParaRPr sz="2200" b="1">
              <a:highlight>
                <a:srgbClr val="FFFFFF"/>
              </a:highlight>
              <a:latin typeface="Arial" panose="020B0604020202020204"/>
              <a:ea typeface="Arial" panose="020B0604020202020204"/>
              <a:cs typeface="Arial" panose="020B0604020202020204"/>
              <a:sym typeface="Arial" panose="020B0604020202020204"/>
            </a:endParaRPr>
          </a:p>
          <a:p>
            <a:pPr marL="457200" marR="25400" lvl="0" indent="-368300" algn="l" rtl="0">
              <a:lnSpc>
                <a:spcPct val="156000"/>
              </a:lnSpc>
              <a:spcBef>
                <a:spcPts val="0"/>
              </a:spcBef>
              <a:spcAft>
                <a:spcPts val="0"/>
              </a:spcAft>
              <a:buClr>
                <a:schemeClr val="dk1"/>
              </a:buClr>
              <a:buSzPts val="2200"/>
              <a:buFont typeface="Arial" panose="020B0604020202020204"/>
              <a:buChar char="●"/>
            </a:pPr>
            <a:r>
              <a:rPr lang="en-US" sz="2200" b="1">
                <a:highlight>
                  <a:srgbClr val="FFFFFF"/>
                </a:highlight>
                <a:latin typeface="Arial" panose="020B0604020202020204"/>
                <a:ea typeface="Arial" panose="020B0604020202020204"/>
                <a:cs typeface="Arial" panose="020B0604020202020204"/>
                <a:sym typeface="Arial" panose="020B0604020202020204"/>
              </a:rPr>
              <a:t>Sophia calls(S)</a:t>
            </a:r>
            <a:endParaRPr sz="22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p:txBody>
      </p:sp>
      <p:sp>
        <p:nvSpPr>
          <p:cNvPr id="763" name="Google Shape;763;g2122fdd7cc6_1_50"/>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68" name="Shape 768"/>
        <p:cNvGrpSpPr/>
        <p:nvPr/>
      </p:nvGrpSpPr>
      <p:grpSpPr>
        <a:xfrm>
          <a:off x="0" y="0"/>
          <a:ext cx="0" cy="0"/>
          <a:chOff x="0" y="0"/>
          <a:chExt cx="0" cy="0"/>
        </a:xfrm>
      </p:grpSpPr>
      <p:sp>
        <p:nvSpPr>
          <p:cNvPr id="769" name="Google Shape;769;g2122fdd7cc6_1_42"/>
          <p:cNvSpPr txBox="1"/>
          <p:nvPr>
            <p:ph type="title"/>
          </p:nvPr>
        </p:nvSpPr>
        <p:spPr>
          <a:xfrm>
            <a:off x="1828800" y="304800"/>
            <a:ext cx="8402700" cy="60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Belief Network</a:t>
            </a:r>
            <a:endParaRPr lang="en-US"/>
          </a:p>
        </p:txBody>
      </p:sp>
      <p:sp>
        <p:nvSpPr>
          <p:cNvPr id="770" name="Google Shape;770;g2122fdd7cc6_1_42"/>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sp>
        <p:nvSpPr>
          <p:cNvPr id="771" name="Google Shape;771;g2122fdd7cc6_1_42"/>
          <p:cNvSpPr txBox="1"/>
          <p:nvPr/>
        </p:nvSpPr>
        <p:spPr>
          <a:xfrm>
            <a:off x="8464400" y="4889600"/>
            <a:ext cx="8622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ahoma" panose="020B0604030504040204"/>
                <a:ea typeface="Tahoma" panose="020B0604030504040204"/>
                <a:cs typeface="Tahoma" panose="020B0604030504040204"/>
                <a:sym typeface="Tahoma" panose="020B0604030504040204"/>
              </a:rPr>
              <a:t>0.001</a:t>
            </a:r>
            <a:endParaRPr>
              <a:latin typeface="Tahoma" panose="020B0604030504040204"/>
              <a:ea typeface="Tahoma" panose="020B0604030504040204"/>
              <a:cs typeface="Tahoma" panose="020B0604030504040204"/>
              <a:sym typeface="Tahoma" panose="020B0604030504040204"/>
            </a:endParaRPr>
          </a:p>
        </p:txBody>
      </p:sp>
      <p:pic>
        <p:nvPicPr>
          <p:cNvPr id="772" name="Google Shape;772;g2122fdd7cc6_1_42"/>
          <p:cNvPicPr preferRelativeResize="0"/>
          <p:nvPr/>
        </p:nvPicPr>
        <p:blipFill>
          <a:blip r:embed="rId1"/>
          <a:stretch>
            <a:fillRect/>
          </a:stretch>
        </p:blipFill>
        <p:spPr>
          <a:xfrm>
            <a:off x="1721775" y="1676400"/>
            <a:ext cx="8509726" cy="4952750"/>
          </a:xfrm>
          <a:prstGeom prst="rect">
            <a:avLst/>
          </a:prstGeom>
          <a:noFill/>
          <a:ln>
            <a:noFill/>
          </a:ln>
        </p:spPr>
      </p:pic>
      <p:sp>
        <p:nvSpPr>
          <p:cNvPr id="773" name="Google Shape;773;g2122fdd7cc6_1_42"/>
          <p:cNvSpPr txBox="1"/>
          <p:nvPr/>
        </p:nvSpPr>
        <p:spPr>
          <a:xfrm>
            <a:off x="9165775" y="4014100"/>
            <a:ext cx="9252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highlight>
                  <a:schemeClr val="lt1"/>
                </a:highlight>
                <a:latin typeface="Tahoma" panose="020B0604030504040204"/>
                <a:ea typeface="Tahoma" panose="020B0604030504040204"/>
                <a:cs typeface="Tahoma" panose="020B0604030504040204"/>
                <a:sym typeface="Tahoma" panose="020B0604030504040204"/>
              </a:rPr>
              <a:t>0.05</a:t>
            </a:r>
            <a:endParaRPr b="1">
              <a:highlight>
                <a:schemeClr val="lt1"/>
              </a:highlight>
              <a:latin typeface="Tahoma" panose="020B0604030504040204"/>
              <a:ea typeface="Tahoma" panose="020B0604030504040204"/>
              <a:cs typeface="Tahoma" panose="020B0604030504040204"/>
              <a:sym typeface="Tahoma" panose="020B0604030504040204"/>
            </a:endParaRPr>
          </a:p>
        </p:txBody>
      </p:sp>
      <p:sp>
        <p:nvSpPr>
          <p:cNvPr id="774" name="Google Shape;774;g2122fdd7cc6_1_42"/>
          <p:cNvSpPr txBox="1"/>
          <p:nvPr/>
        </p:nvSpPr>
        <p:spPr>
          <a:xfrm>
            <a:off x="9165775" y="4242700"/>
            <a:ext cx="9252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highlight>
                  <a:schemeClr val="lt1"/>
                </a:highlight>
                <a:latin typeface="Tahoma" panose="020B0604030504040204"/>
                <a:ea typeface="Tahoma" panose="020B0604030504040204"/>
                <a:cs typeface="Tahoma" panose="020B0604030504040204"/>
                <a:sym typeface="Tahoma" panose="020B0604030504040204"/>
              </a:rPr>
              <a:t>0.31</a:t>
            </a:r>
            <a:endParaRPr b="1">
              <a:highlight>
                <a:schemeClr val="lt1"/>
              </a:highlight>
              <a:latin typeface="Tahoma" panose="020B0604030504040204"/>
              <a:ea typeface="Tahoma" panose="020B0604030504040204"/>
              <a:cs typeface="Tahoma" panose="020B0604030504040204"/>
              <a:sym typeface="Tahoma" panose="020B0604030504040204"/>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9" name="Shape 779"/>
        <p:cNvGrpSpPr/>
        <p:nvPr/>
      </p:nvGrpSpPr>
      <p:grpSpPr>
        <a:xfrm>
          <a:off x="0" y="0"/>
          <a:ext cx="0" cy="0"/>
          <a:chOff x="0" y="0"/>
          <a:chExt cx="0" cy="0"/>
        </a:xfrm>
      </p:grpSpPr>
      <p:sp>
        <p:nvSpPr>
          <p:cNvPr id="780" name="Google Shape;780;g21506cc8f46_0_1"/>
          <p:cNvSpPr txBox="1"/>
          <p:nvPr>
            <p:ph type="body" idx="1"/>
          </p:nvPr>
        </p:nvSpPr>
        <p:spPr>
          <a:xfrm>
            <a:off x="1664250" y="1371600"/>
            <a:ext cx="8622900" cy="51054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000">
                <a:solidFill>
                  <a:srgbClr val="333333"/>
                </a:solidFill>
                <a:highlight>
                  <a:srgbClr val="FFFFFF"/>
                </a:highlight>
                <a:latin typeface="Arial" panose="020B0604020202020204"/>
                <a:ea typeface="Arial" panose="020B0604020202020204"/>
                <a:cs typeface="Arial" panose="020B0604020202020204"/>
                <a:sym typeface="Arial" panose="020B0604020202020204"/>
              </a:rPr>
              <a:t>From the formula of joint distribution , write the problem statement in the form of probability distribution:</a:t>
            </a:r>
            <a:endParaRPr sz="20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P(S, D, A, ¬B, ¬E) = P (S|A) *P (D|A)*P (A|¬B ^ ¬E) *P (¬B) *P (¬E).</a:t>
            </a:r>
            <a:endParaRPr sz="20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0.75* 0.91* 0.001* 0.998*0.999</a:t>
            </a:r>
            <a:endParaRPr sz="20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None/>
            </a:pP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 0.00068045.</a:t>
            </a:r>
            <a:endParaRPr sz="20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None/>
            </a:pPr>
            <a:endParaRPr sz="20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000" b="1">
                <a:solidFill>
                  <a:srgbClr val="333333"/>
                </a:solidFill>
                <a:highlight>
                  <a:srgbClr val="FFFFFF"/>
                </a:highlight>
                <a:latin typeface="Arial" panose="020B0604020202020204"/>
                <a:ea typeface="Arial" panose="020B0604020202020204"/>
                <a:cs typeface="Arial" panose="020B0604020202020204"/>
                <a:sym typeface="Arial" panose="020B0604020202020204"/>
              </a:rPr>
              <a:t>Hence, a Bayesian network can answer any query about the domain by using Joint distribution.</a:t>
            </a:r>
            <a:endParaRPr sz="2000" b="1">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2000">
              <a:latin typeface="Arial" panose="020B0604020202020204"/>
              <a:ea typeface="Arial" panose="020B0604020202020204"/>
              <a:cs typeface="Arial" panose="020B0604020202020204"/>
              <a:sym typeface="Arial" panose="020B0604020202020204"/>
            </a:endParaRPr>
          </a:p>
        </p:txBody>
      </p:sp>
      <p:sp>
        <p:nvSpPr>
          <p:cNvPr id="781" name="Google Shape;781;g21506cc8f46_0_1"/>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sp>
        <p:nvSpPr>
          <p:cNvPr id="782" name="Google Shape;782;g21506cc8f46_0_1"/>
          <p:cNvSpPr txBox="1"/>
          <p:nvPr/>
        </p:nvSpPr>
        <p:spPr>
          <a:xfrm>
            <a:off x="1588050" y="133700"/>
            <a:ext cx="8875800" cy="124841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1800" b="1">
                <a:solidFill>
                  <a:srgbClr val="333333"/>
                </a:solidFill>
                <a:highlight>
                  <a:srgbClr val="FFFFFF"/>
                </a:highlight>
              </a:rPr>
              <a:t>Problem:Calculate the probability that alarm has sounded, but there is neither a burglary, nor an earthquake occurred, and David and Sophia both called the Harry.</a:t>
            </a:r>
            <a:endParaRPr sz="1800" b="1">
              <a:solidFill>
                <a:srgbClr val="333333"/>
              </a:solidFill>
              <a:highlight>
                <a:srgbClr val="FFFFFF"/>
              </a:highlight>
            </a:endParaRPr>
          </a:p>
          <a:p>
            <a:pPr marL="0" lvl="0" indent="0" algn="l" rtl="0">
              <a:spcBef>
                <a:spcPts val="1200"/>
              </a:spcBef>
              <a:spcAft>
                <a:spcPts val="0"/>
              </a:spcAft>
              <a:buNone/>
            </a:pPr>
            <a:endParaRPr sz="1800" b="1">
              <a:solidFill>
                <a:srgbClr val="333333"/>
              </a:solidFill>
              <a:highlight>
                <a:srgbClr val="FFFFFF"/>
              </a:highlight>
            </a:endParaRPr>
          </a:p>
        </p:txBody>
      </p:sp>
    </p:spTree>
  </p:cSld>
  <p:clrMapOvr>
    <a:masterClrMapping/>
  </p:clrMapOvr>
  <p:transition>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3808</Words>
  <Application>WPS Presentation</Application>
  <PresentationFormat>Widescreen</PresentationFormat>
  <Paragraphs>111</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Calibri Light</vt:lpstr>
      <vt:lpstr>Calibri</vt:lpstr>
      <vt:lpstr>Microsoft YaHei</vt:lpstr>
      <vt:lpstr>Arial Unicode MS</vt:lpstr>
      <vt:lpstr>Tahoma</vt:lpstr>
      <vt:lpstr>Arial</vt:lpstr>
      <vt:lpstr>Roboto</vt:lpstr>
      <vt:lpstr>Times New Roman</vt:lpstr>
      <vt:lpstr>Times New Roman</vt:lpstr>
      <vt:lpstr>Noto Sans Symbols</vt:lpstr>
      <vt:lpstr>Segoe Print</vt:lpstr>
      <vt:lpstr>Office Theme</vt:lpstr>
      <vt:lpstr>Bayesian Belief Networks</vt:lpstr>
      <vt:lpstr>Bayesian Belief Networks</vt:lpstr>
      <vt:lpstr>Belief Network Graph</vt:lpstr>
      <vt:lpstr>Belief Network Graph</vt:lpstr>
      <vt:lpstr>Joint probability distribution:</vt:lpstr>
      <vt:lpstr>PowerPoint 演示文稿</vt:lpstr>
      <vt:lpstr>PowerPoint 演示文稿</vt:lpstr>
      <vt:lpstr>Belief Network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Belief Networks</dc:title>
  <dc:creator/>
  <cp:lastModifiedBy>INFT505-17</cp:lastModifiedBy>
  <cp:revision>1</cp:revision>
  <dcterms:created xsi:type="dcterms:W3CDTF">2024-03-11T08:58:42Z</dcterms:created>
  <dcterms:modified xsi:type="dcterms:W3CDTF">2024-03-11T08:58:42Z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B6663D0BF7414C92A99D471EAE06C454_11</vt:lpwstr>
  </property>
  <property fmtid="{D5CDD505-2E9C-101B-9397-08002B2CF9AE}" pid="3" name="KSOProductBuildVer">
    <vt:lpwstr>1033-12.2.0.13489</vt:lpwstr>
  </property>
</Properties>
</file>