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74" name="Shape 974"/>
        <p:cNvGrpSpPr/>
        <p:nvPr/>
      </p:nvGrpSpPr>
      <p:grpSpPr>
        <a:xfrm>
          <a:off x="0" y="0"/>
          <a:ext cx="0" cy="0"/>
          <a:chOff x="0" y="0"/>
          <a:chExt cx="0" cy="0"/>
        </a:xfrm>
      </p:grpSpPr>
      <p:sp>
        <p:nvSpPr>
          <p:cNvPr id="975" name="Google Shape;975;p64:notes"/>
          <p:cNvSpPr txBox="1"/>
          <p:nvPr/>
        </p:nvSpPr>
        <p:spPr>
          <a:xfrm>
            <a:off x="3941762" y="8843962"/>
            <a:ext cx="30130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76" name="Google Shape;976;p64:notes"/>
          <p:cNvSpPr/>
          <p:nvPr>
            <p:ph type="sldImg" idx="2"/>
          </p:nvPr>
        </p:nvSpPr>
        <p:spPr>
          <a:xfrm>
            <a:off x="1116012" y="703262"/>
            <a:ext cx="4630737" cy="3473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977" name="Google Shape;977;p64:notes"/>
          <p:cNvSpPr txBox="1"/>
          <p:nvPr>
            <p:ph type="body" idx="1"/>
          </p:nvPr>
        </p:nvSpPr>
        <p:spPr>
          <a:xfrm>
            <a:off x="914400" y="4416425"/>
            <a:ext cx="5029200" cy="4184650"/>
          </a:xfrm>
          <a:prstGeom prst="rect">
            <a:avLst/>
          </a:prstGeom>
          <a:noFill/>
          <a:ln>
            <a:noFill/>
          </a:ln>
        </p:spPr>
        <p:txBody>
          <a:bodyPr spcFirstLastPara="1" wrap="square" lIns="87325" tIns="43650" rIns="87325" bIns="43650"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3" name="Shape 1063"/>
        <p:cNvGrpSpPr/>
        <p:nvPr/>
      </p:nvGrpSpPr>
      <p:grpSpPr>
        <a:xfrm>
          <a:off x="0" y="0"/>
          <a:ext cx="0" cy="0"/>
          <a:chOff x="0" y="0"/>
          <a:chExt cx="0" cy="0"/>
        </a:xfrm>
      </p:grpSpPr>
      <p:sp>
        <p:nvSpPr>
          <p:cNvPr id="1064" name="Google Shape;1064;p71:notes"/>
          <p:cNvSpPr txBox="1"/>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p>
        </p:txBody>
      </p:sp>
      <p:sp>
        <p:nvSpPr>
          <p:cNvPr id="1065" name="Google Shape;1065;p71:notes"/>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70" name="Shape 1070"/>
        <p:cNvGrpSpPr/>
        <p:nvPr/>
      </p:nvGrpSpPr>
      <p:grpSpPr>
        <a:xfrm>
          <a:off x="0" y="0"/>
          <a:ext cx="0" cy="0"/>
          <a:chOff x="0" y="0"/>
          <a:chExt cx="0" cy="0"/>
        </a:xfrm>
      </p:grpSpPr>
      <p:sp>
        <p:nvSpPr>
          <p:cNvPr id="1071" name="Google Shape;1071;p72:notes"/>
          <p:cNvSpPr txBox="1"/>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p>
        </p:txBody>
      </p:sp>
      <p:sp>
        <p:nvSpPr>
          <p:cNvPr id="1072" name="Google Shape;1072;p72:notes"/>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92" name="Shape 1092"/>
        <p:cNvGrpSpPr/>
        <p:nvPr/>
      </p:nvGrpSpPr>
      <p:grpSpPr>
        <a:xfrm>
          <a:off x="0" y="0"/>
          <a:ext cx="0" cy="0"/>
          <a:chOff x="0" y="0"/>
          <a:chExt cx="0" cy="0"/>
        </a:xfrm>
      </p:grpSpPr>
      <p:sp>
        <p:nvSpPr>
          <p:cNvPr id="1093" name="Google Shape;1093;p73:notes"/>
          <p:cNvSpPr txBox="1"/>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p>
        </p:txBody>
      </p:sp>
      <p:sp>
        <p:nvSpPr>
          <p:cNvPr id="1094" name="Google Shape;1094;p73:notes"/>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82" name="Shape 982"/>
        <p:cNvGrpSpPr/>
        <p:nvPr/>
      </p:nvGrpSpPr>
      <p:grpSpPr>
        <a:xfrm>
          <a:off x="0" y="0"/>
          <a:ext cx="0" cy="0"/>
          <a:chOff x="0" y="0"/>
          <a:chExt cx="0" cy="0"/>
        </a:xfrm>
      </p:grpSpPr>
      <p:sp>
        <p:nvSpPr>
          <p:cNvPr id="983" name="Google Shape;983;g215f052c939_0_15:notes"/>
          <p:cNvSpPr txBox="1"/>
          <p:nvPr/>
        </p:nvSpPr>
        <p:spPr>
          <a:xfrm>
            <a:off x="3941762" y="8843962"/>
            <a:ext cx="3013200" cy="465000"/>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4" name="Google Shape;984;g215f052c939_0_15:notes"/>
          <p:cNvSpPr/>
          <p:nvPr>
            <p:ph type="sldImg" idx="2"/>
          </p:nvPr>
        </p:nvSpPr>
        <p:spPr>
          <a:xfrm>
            <a:off x="1116012" y="703262"/>
            <a:ext cx="4630800" cy="3473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985" name="Google Shape;985;g215f052c939_0_15:notes"/>
          <p:cNvSpPr txBox="1"/>
          <p:nvPr>
            <p:ph type="body" idx="1"/>
          </p:nvPr>
        </p:nvSpPr>
        <p:spPr>
          <a:xfrm>
            <a:off x="914400" y="4416425"/>
            <a:ext cx="5029200" cy="4184700"/>
          </a:xfrm>
          <a:prstGeom prst="rect">
            <a:avLst/>
          </a:prstGeom>
          <a:noFill/>
          <a:ln>
            <a:noFill/>
          </a:ln>
        </p:spPr>
        <p:txBody>
          <a:bodyPr spcFirstLastPara="1" wrap="square" lIns="87325" tIns="43650" rIns="87325" bIns="43650"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1" name="Shape 991"/>
        <p:cNvGrpSpPr/>
        <p:nvPr/>
      </p:nvGrpSpPr>
      <p:grpSpPr>
        <a:xfrm>
          <a:off x="0" y="0"/>
          <a:ext cx="0" cy="0"/>
          <a:chOff x="0" y="0"/>
          <a:chExt cx="0" cy="0"/>
        </a:xfrm>
      </p:grpSpPr>
      <p:sp>
        <p:nvSpPr>
          <p:cNvPr id="992" name="Google Shape;992;p65:notes"/>
          <p:cNvSpPr txBox="1"/>
          <p:nvPr/>
        </p:nvSpPr>
        <p:spPr>
          <a:xfrm>
            <a:off x="3941762" y="8843962"/>
            <a:ext cx="30130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3" name="Google Shape;993;p65:notes"/>
          <p:cNvSpPr/>
          <p:nvPr>
            <p:ph type="sldImg" idx="2"/>
          </p:nvPr>
        </p:nvSpPr>
        <p:spPr>
          <a:xfrm>
            <a:off x="1116012" y="703262"/>
            <a:ext cx="4630737" cy="3473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994" name="Google Shape;994;p65:notes"/>
          <p:cNvSpPr txBox="1"/>
          <p:nvPr>
            <p:ph type="body" idx="1"/>
          </p:nvPr>
        </p:nvSpPr>
        <p:spPr>
          <a:xfrm>
            <a:off x="914400" y="4416425"/>
            <a:ext cx="5029200" cy="4184650"/>
          </a:xfrm>
          <a:prstGeom prst="rect">
            <a:avLst/>
          </a:prstGeom>
          <a:noFill/>
          <a:ln>
            <a:noFill/>
          </a:ln>
        </p:spPr>
        <p:txBody>
          <a:bodyPr spcFirstLastPara="1" wrap="square" lIns="87325" tIns="43650" rIns="87325" bIns="43650"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999" name="Shape 999"/>
        <p:cNvGrpSpPr/>
        <p:nvPr/>
      </p:nvGrpSpPr>
      <p:grpSpPr>
        <a:xfrm>
          <a:off x="0" y="0"/>
          <a:ext cx="0" cy="0"/>
          <a:chOff x="0" y="0"/>
          <a:chExt cx="0" cy="0"/>
        </a:xfrm>
      </p:grpSpPr>
      <p:sp>
        <p:nvSpPr>
          <p:cNvPr id="1000" name="Google Shape;1000;p66:notes"/>
          <p:cNvSpPr txBox="1"/>
          <p:nvPr/>
        </p:nvSpPr>
        <p:spPr>
          <a:xfrm>
            <a:off x="3941762" y="8843962"/>
            <a:ext cx="3013075" cy="465137"/>
          </a:xfrm>
          <a:prstGeom prst="rect">
            <a:avLst/>
          </a:prstGeom>
          <a:noFill/>
          <a:ln>
            <a:noFill/>
          </a:ln>
        </p:spPr>
        <p:txBody>
          <a:bodyPr spcFirstLastPara="1" wrap="square" lIns="93150" tIns="46575" rIns="93150" bIns="46575" anchor="b" anchorCtr="0">
            <a:noAutofit/>
          </a:bodyPr>
          <a:lstStyle/>
          <a:p>
            <a:pPr marL="0" marR="0" lvl="0" indent="0" algn="r" rtl="0">
              <a:lnSpc>
                <a:spcPct val="100000"/>
              </a:lnSpc>
              <a:spcBef>
                <a:spcPts val="0"/>
              </a:spcBef>
              <a:spcAft>
                <a:spcPts val="0"/>
              </a:spcAft>
              <a:buClr>
                <a:srgbClr val="000000"/>
              </a:buClr>
              <a:buSzPts val="1200"/>
              <a:buFont typeface="Times New Roman" panose="02020603050405020304"/>
              <a:buNone/>
            </a:pPr>
            <a:fld id="{00000000-1234-1234-1234-123412341234}" type="slidenum">
              <a:rPr lang="en-US" sz="12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1" name="Google Shape;1001;p66:notes"/>
          <p:cNvSpPr/>
          <p:nvPr>
            <p:ph type="sldImg" idx="2"/>
          </p:nvPr>
        </p:nvSpPr>
        <p:spPr>
          <a:xfrm>
            <a:off x="1116012" y="703262"/>
            <a:ext cx="4630737" cy="34734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1002" name="Google Shape;1002;p66:notes"/>
          <p:cNvSpPr txBox="1"/>
          <p:nvPr>
            <p:ph type="body" idx="1"/>
          </p:nvPr>
        </p:nvSpPr>
        <p:spPr>
          <a:xfrm>
            <a:off x="914400" y="4416425"/>
            <a:ext cx="5029200" cy="4184650"/>
          </a:xfrm>
          <a:prstGeom prst="rect">
            <a:avLst/>
          </a:prstGeom>
          <a:noFill/>
          <a:ln>
            <a:noFill/>
          </a:ln>
        </p:spPr>
        <p:txBody>
          <a:bodyPr spcFirstLastPara="1" wrap="square" lIns="87325" tIns="43650" rIns="87325" bIns="43650" anchor="t" anchorCtr="0">
            <a:noAutofit/>
          </a:bodyPr>
          <a:lstStyle/>
          <a:p>
            <a:pPr marL="0" lvl="0" indent="0" algn="l" rtl="0">
              <a:lnSpc>
                <a:spcPct val="100000"/>
              </a:lnSpc>
              <a:spcBef>
                <a:spcPts val="0"/>
              </a:spcBef>
              <a:spcAft>
                <a:spcPts val="0"/>
              </a:spcAft>
              <a:buSzPts val="1400"/>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9" name="Shape 1009"/>
        <p:cNvGrpSpPr/>
        <p:nvPr/>
      </p:nvGrpSpPr>
      <p:grpSpPr>
        <a:xfrm>
          <a:off x="0" y="0"/>
          <a:ext cx="0" cy="0"/>
          <a:chOff x="0" y="0"/>
          <a:chExt cx="0" cy="0"/>
        </a:xfrm>
      </p:grpSpPr>
      <p:sp>
        <p:nvSpPr>
          <p:cNvPr id="1010" name="Google Shape;1010;p67:notes"/>
          <p:cNvSpPr txBox="1"/>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p>
        </p:txBody>
      </p:sp>
      <p:sp>
        <p:nvSpPr>
          <p:cNvPr id="1011" name="Google Shape;1011;p67:notes"/>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1" name="Shape 1031"/>
        <p:cNvGrpSpPr/>
        <p:nvPr/>
      </p:nvGrpSpPr>
      <p:grpSpPr>
        <a:xfrm>
          <a:off x="0" y="0"/>
          <a:ext cx="0" cy="0"/>
          <a:chOff x="0" y="0"/>
          <a:chExt cx="0" cy="0"/>
        </a:xfrm>
      </p:grpSpPr>
      <p:sp>
        <p:nvSpPr>
          <p:cNvPr id="1032" name="Google Shape;1032;p69:notes"/>
          <p:cNvSpPr txBox="1"/>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p>
        </p:txBody>
      </p:sp>
      <p:sp>
        <p:nvSpPr>
          <p:cNvPr id="1033" name="Google Shape;1033;p69:notes"/>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38" name="Shape 1038"/>
        <p:cNvGrpSpPr/>
        <p:nvPr/>
      </p:nvGrpSpPr>
      <p:grpSpPr>
        <a:xfrm>
          <a:off x="0" y="0"/>
          <a:ext cx="0" cy="0"/>
          <a:chOff x="0" y="0"/>
          <a:chExt cx="0" cy="0"/>
        </a:xfrm>
      </p:grpSpPr>
      <p:sp>
        <p:nvSpPr>
          <p:cNvPr id="1039" name="Google Shape;1039;g215be0b5102_1_10: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0" name="Google Shape;1040;g215be0b5102_1_10:notes"/>
          <p:cNvSpPr txBox="1"/>
          <p:nvPr>
            <p:ph type="body" idx="1"/>
          </p:nvPr>
        </p:nvSpPr>
        <p:spPr>
          <a:xfrm>
            <a:off x="927100" y="4422775"/>
            <a:ext cx="5100600" cy="41877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1041" name="Google Shape;1041;g215be0b5102_1_10:notes"/>
          <p:cNvSpPr txBox="1"/>
          <p:nvPr>
            <p:ph type="sldNum" idx="12"/>
          </p:nvPr>
        </p:nvSpPr>
        <p:spPr>
          <a:xfrm>
            <a:off x="3941762" y="8843962"/>
            <a:ext cx="30132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panose="020206030504050203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47" name="Shape 1047"/>
        <p:cNvGrpSpPr/>
        <p:nvPr/>
      </p:nvGrpSpPr>
      <p:grpSpPr>
        <a:xfrm>
          <a:off x="0" y="0"/>
          <a:ext cx="0" cy="0"/>
          <a:chOff x="0" y="0"/>
          <a:chExt cx="0" cy="0"/>
        </a:xfrm>
      </p:grpSpPr>
      <p:sp>
        <p:nvSpPr>
          <p:cNvPr id="1048" name="Google Shape;1048;g215be0b5102_1_20:notes"/>
          <p:cNvSpPr/>
          <p:nvPr>
            <p:ph type="sldImg" idx="2"/>
          </p:nvPr>
        </p:nvSpPr>
        <p:spPr>
          <a:xfrm>
            <a:off x="1149350" y="696912"/>
            <a:ext cx="4656000" cy="34926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9" name="Google Shape;1049;g215be0b5102_1_20:notes"/>
          <p:cNvSpPr txBox="1"/>
          <p:nvPr>
            <p:ph type="body" idx="1"/>
          </p:nvPr>
        </p:nvSpPr>
        <p:spPr>
          <a:xfrm>
            <a:off x="927100" y="4422775"/>
            <a:ext cx="5100600" cy="4187700"/>
          </a:xfrm>
          <a:prstGeom prst="rect">
            <a:avLst/>
          </a:prstGeom>
        </p:spPr>
        <p:txBody>
          <a:bodyPr spcFirstLastPara="1" wrap="square" lIns="93150" tIns="46575" rIns="93150" bIns="46575" anchor="t" anchorCtr="0">
            <a:noAutofit/>
          </a:bodyPr>
          <a:lstStyle/>
          <a:p>
            <a:pPr marL="0" lvl="0" indent="0" algn="l" rtl="0">
              <a:spcBef>
                <a:spcPts val="0"/>
              </a:spcBef>
              <a:spcAft>
                <a:spcPts val="0"/>
              </a:spcAft>
              <a:buNone/>
            </a:pPr>
          </a:p>
        </p:txBody>
      </p:sp>
      <p:sp>
        <p:nvSpPr>
          <p:cNvPr id="1050" name="Google Shape;1050;g215be0b5102_1_20:notes"/>
          <p:cNvSpPr txBox="1"/>
          <p:nvPr>
            <p:ph type="sldNum" idx="12"/>
          </p:nvPr>
        </p:nvSpPr>
        <p:spPr>
          <a:xfrm>
            <a:off x="3941762" y="8843962"/>
            <a:ext cx="3013200" cy="465000"/>
          </a:xfrm>
          <a:prstGeom prst="rect">
            <a:avLst/>
          </a:prstGeom>
        </p:spPr>
        <p:txBody>
          <a:bodyPr spcFirstLastPara="1" wrap="square" lIns="93150" tIns="46575" rIns="93150" bIns="46575" anchor="b" anchorCtr="0">
            <a:noAutofit/>
          </a:bodyPr>
          <a:lstStyle/>
          <a:p>
            <a:pPr marL="0" lvl="0" indent="0" algn="r" rtl="0">
              <a:spcBef>
                <a:spcPts val="0"/>
              </a:spcBef>
              <a:spcAft>
                <a:spcPts val="0"/>
              </a:spcAft>
              <a:buClr>
                <a:srgbClr val="000000"/>
              </a:buClr>
              <a:buSzPts val="1200"/>
              <a:buFont typeface="Times New Roman" panose="02020603050405020304"/>
              <a:buNone/>
            </a:pPr>
            <a:fld id="{00000000-1234-1234-1234-123412341234}" type="slidenum">
              <a:rPr lang="en-US"/>
            </a:fld>
            <a:endParaRPr sz="1400">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56" name="Shape 1056"/>
        <p:cNvGrpSpPr/>
        <p:nvPr/>
      </p:nvGrpSpPr>
      <p:grpSpPr>
        <a:xfrm>
          <a:off x="0" y="0"/>
          <a:ext cx="0" cy="0"/>
          <a:chOff x="0" y="0"/>
          <a:chExt cx="0" cy="0"/>
        </a:xfrm>
      </p:grpSpPr>
      <p:sp>
        <p:nvSpPr>
          <p:cNvPr id="1057" name="Google Shape;1057;p70:notes"/>
          <p:cNvSpPr txBox="1"/>
          <p:nvPr>
            <p:ph type="body" idx="1"/>
          </p:nvPr>
        </p:nvSpPr>
        <p:spPr>
          <a:xfrm>
            <a:off x="927100" y="4422775"/>
            <a:ext cx="5100637" cy="4187825"/>
          </a:xfrm>
          <a:prstGeom prst="rect">
            <a:avLst/>
          </a:prstGeom>
          <a:noFill/>
          <a:ln>
            <a:noFill/>
          </a:ln>
        </p:spPr>
        <p:txBody>
          <a:bodyPr spcFirstLastPara="1" wrap="square" lIns="93150" tIns="46575" rIns="93150" bIns="46575" anchor="t" anchorCtr="0">
            <a:noAutofit/>
          </a:bodyPr>
          <a:lstStyle/>
          <a:p>
            <a:pPr marL="0" lvl="0" indent="0" algn="l" rtl="0">
              <a:lnSpc>
                <a:spcPct val="100000"/>
              </a:lnSpc>
              <a:spcBef>
                <a:spcPts val="0"/>
              </a:spcBef>
              <a:spcAft>
                <a:spcPts val="0"/>
              </a:spcAft>
              <a:buSzPts val="1400"/>
              <a:buNone/>
            </a:pPr>
          </a:p>
        </p:txBody>
      </p:sp>
      <p:sp>
        <p:nvSpPr>
          <p:cNvPr id="1058" name="Google Shape;1058;p70:notes"/>
          <p:cNvSpPr/>
          <p:nvPr>
            <p:ph type="sldImg" idx="2"/>
          </p:nvPr>
        </p:nvSpPr>
        <p:spPr>
          <a:xfrm>
            <a:off x="1149350" y="696912"/>
            <a:ext cx="4656137" cy="34925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matchingName="Title, Text, and 2 Content">
  <p:cSld name="TEXT_AND_TWO_OBJECTS">
    <p:spTree>
      <p:nvGrpSpPr>
        <p:cNvPr id="33" name="Shape 33"/>
        <p:cNvGrpSpPr/>
        <p:nvPr/>
      </p:nvGrpSpPr>
      <p:grpSpPr>
        <a:xfrm>
          <a:off x="0" y="0"/>
          <a:ext cx="0" cy="0"/>
          <a:chOff x="0" y="0"/>
          <a:chExt cx="0" cy="0"/>
        </a:xfrm>
      </p:grpSpPr>
      <p:sp>
        <p:nvSpPr>
          <p:cNvPr id="34" name="Google Shape;34;p79"/>
          <p:cNvSpPr txBox="1"/>
          <p:nvPr>
            <p:ph type="title"/>
          </p:nvPr>
        </p:nvSpPr>
        <p:spPr>
          <a:xfrm>
            <a:off x="406400" y="381000"/>
            <a:ext cx="11203517"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79"/>
          <p:cNvSpPr txBox="1"/>
          <p:nvPr>
            <p:ph type="body" idx="1"/>
          </p:nvPr>
        </p:nvSpPr>
        <p:spPr>
          <a:xfrm>
            <a:off x="406400" y="1371600"/>
            <a:ext cx="55372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79"/>
          <p:cNvSpPr txBox="1"/>
          <p:nvPr>
            <p:ph type="body" idx="2"/>
          </p:nvPr>
        </p:nvSpPr>
        <p:spPr>
          <a:xfrm>
            <a:off x="6146800" y="1371600"/>
            <a:ext cx="5537200" cy="24765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79"/>
          <p:cNvSpPr txBox="1"/>
          <p:nvPr>
            <p:ph type="body" idx="3"/>
          </p:nvPr>
        </p:nvSpPr>
        <p:spPr>
          <a:xfrm>
            <a:off x="6146800" y="4000500"/>
            <a:ext cx="5537200" cy="24765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8" name="Google Shape;38;p79"/>
          <p:cNvSpPr txBox="1"/>
          <p:nvPr>
            <p:ph type="dt" idx="10"/>
          </p:nvPr>
        </p:nvSpPr>
        <p:spPr>
          <a:xfrm>
            <a:off x="406400" y="6477000"/>
            <a:ext cx="2540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9"/>
          <p:cNvSpPr txBox="1"/>
          <p:nvPr>
            <p:ph type="ftr" idx="11"/>
          </p:nvPr>
        </p:nvSpPr>
        <p:spPr>
          <a:xfrm>
            <a:off x="4470400" y="6477000"/>
            <a:ext cx="38608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79"/>
          <p:cNvSpPr txBox="1"/>
          <p:nvPr>
            <p:ph type="sldNum" idx="12"/>
          </p:nvPr>
        </p:nvSpPr>
        <p:spPr>
          <a:xfrm>
            <a:off x="9652000" y="6477000"/>
            <a:ext cx="2540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matchingName="Title, Text, and Content">
  <p:cSld name="TEXT_AND_OBJECT">
    <p:spTree>
      <p:nvGrpSpPr>
        <p:cNvPr id="41" name="Shape 41"/>
        <p:cNvGrpSpPr/>
        <p:nvPr/>
      </p:nvGrpSpPr>
      <p:grpSpPr>
        <a:xfrm>
          <a:off x="0" y="0"/>
          <a:ext cx="0" cy="0"/>
          <a:chOff x="0" y="0"/>
          <a:chExt cx="0" cy="0"/>
        </a:xfrm>
      </p:grpSpPr>
      <p:sp>
        <p:nvSpPr>
          <p:cNvPr id="42" name="Google Shape;42;p80"/>
          <p:cNvSpPr txBox="1"/>
          <p:nvPr>
            <p:ph type="title"/>
          </p:nvPr>
        </p:nvSpPr>
        <p:spPr>
          <a:xfrm>
            <a:off x="406400" y="381000"/>
            <a:ext cx="11203517" cy="6096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3" name="Google Shape;43;p80"/>
          <p:cNvSpPr txBox="1"/>
          <p:nvPr>
            <p:ph type="body" idx="1"/>
          </p:nvPr>
        </p:nvSpPr>
        <p:spPr>
          <a:xfrm>
            <a:off x="406400" y="1371600"/>
            <a:ext cx="55372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80"/>
          <p:cNvSpPr txBox="1"/>
          <p:nvPr>
            <p:ph type="body" idx="2"/>
          </p:nvPr>
        </p:nvSpPr>
        <p:spPr>
          <a:xfrm>
            <a:off x="6146800" y="1371600"/>
            <a:ext cx="5537200" cy="5105400"/>
          </a:xfrm>
          <a:prstGeom prst="rect">
            <a:avLst/>
          </a:prstGeom>
          <a:noFill/>
          <a:ln>
            <a:noFill/>
          </a:ln>
        </p:spPr>
        <p:txBody>
          <a:bodyPr spcFirstLastPara="1" wrap="square" lIns="91425" tIns="45700" rIns="91425" bIns="45700" anchor="t" anchorCtr="0">
            <a:noAutofit/>
          </a:bodyPr>
          <a:lstStyle>
            <a:lvl1pPr marL="457200" lvl="0" indent="-297180" algn="l">
              <a:lnSpc>
                <a:spcPct val="100000"/>
              </a:lnSpc>
              <a:spcBef>
                <a:spcPts val="360"/>
              </a:spcBef>
              <a:spcAft>
                <a:spcPts val="0"/>
              </a:spcAft>
              <a:buSzPts val="1080"/>
              <a:buChar char="■"/>
              <a:defRPr/>
            </a:lvl1pPr>
            <a:lvl2pPr marL="914400" lvl="1" indent="-291465" algn="l">
              <a:lnSpc>
                <a:spcPct val="100000"/>
              </a:lnSpc>
              <a:spcBef>
                <a:spcPts val="360"/>
              </a:spcBef>
              <a:spcAft>
                <a:spcPts val="0"/>
              </a:spcAft>
              <a:buSzPts val="990"/>
              <a:buChar char="■"/>
              <a:defRPr/>
            </a:lvl2pPr>
            <a:lvl3pPr marL="1371600" lvl="2" indent="-285750" algn="l">
              <a:lnSpc>
                <a:spcPct val="100000"/>
              </a:lnSpc>
              <a:spcBef>
                <a:spcPts val="360"/>
              </a:spcBef>
              <a:spcAft>
                <a:spcPts val="0"/>
              </a:spcAft>
              <a:buSzPts val="900"/>
              <a:buChar char="■"/>
              <a:defRPr/>
            </a:lvl3pPr>
            <a:lvl4pPr marL="1828800" lvl="3" indent="-291465" algn="l">
              <a:lnSpc>
                <a:spcPct val="100000"/>
              </a:lnSpc>
              <a:spcBef>
                <a:spcPts val="360"/>
              </a:spcBef>
              <a:spcAft>
                <a:spcPts val="0"/>
              </a:spcAft>
              <a:buSzPts val="990"/>
              <a:buChar char="■"/>
              <a:defRPr/>
            </a:lvl4pPr>
            <a:lvl5pPr marL="2286000" lvl="4" indent="-285750" algn="l">
              <a:lnSpc>
                <a:spcPct val="100000"/>
              </a:lnSpc>
              <a:spcBef>
                <a:spcPts val="360"/>
              </a:spcBef>
              <a:spcAft>
                <a:spcPts val="0"/>
              </a:spcAft>
              <a:buSzPts val="9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5" name="Google Shape;45;p80"/>
          <p:cNvSpPr txBox="1"/>
          <p:nvPr>
            <p:ph type="dt" idx="10"/>
          </p:nvPr>
        </p:nvSpPr>
        <p:spPr>
          <a:xfrm>
            <a:off x="406400" y="6477000"/>
            <a:ext cx="2540000" cy="3810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80"/>
          <p:cNvSpPr txBox="1"/>
          <p:nvPr>
            <p:ph type="ftr" idx="11"/>
          </p:nvPr>
        </p:nvSpPr>
        <p:spPr>
          <a:xfrm>
            <a:off x="4470400" y="6477000"/>
            <a:ext cx="3860800" cy="38100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SzPts val="1400"/>
              <a:buNone/>
              <a:defRPr sz="1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0"/>
          <p:cNvSpPr txBox="1"/>
          <p:nvPr>
            <p:ph type="sldNum" idx="12"/>
          </p:nvPr>
        </p:nvSpPr>
        <p:spPr>
          <a:xfrm>
            <a:off x="9652000" y="6477000"/>
            <a:ext cx="2540000" cy="3810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1pPr>
            <a:lvl2pPr marL="0" marR="0" lvl="1"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2pPr>
            <a:lvl3pPr marL="0" marR="0" lvl="2"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3pPr>
            <a:lvl4pPr marL="0" marR="0" lvl="3"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4pPr>
            <a:lvl5pPr marL="0" marR="0" lvl="4"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5pPr>
            <a:lvl6pPr marL="0" marR="0" lvl="5"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6pPr>
            <a:lvl7pPr marL="0" marR="0" lvl="6"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7pPr>
            <a:lvl8pPr marL="0" marR="0" lvl="7"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8pPr>
            <a:lvl9pPr marL="0" marR="0" lvl="8" indent="0" algn="r">
              <a:lnSpc>
                <a:spcPct val="100000"/>
              </a:lnSpc>
              <a:spcBef>
                <a:spcPts val="0"/>
              </a:spcBef>
              <a:spcAft>
                <a:spcPts val="0"/>
              </a:spcAft>
              <a:buClr>
                <a:schemeClr val="dk1"/>
              </a:buClr>
              <a:buSzPts val="1200"/>
              <a:buFont typeface="Tahoma" panose="020B0604030504040204"/>
              <a:buNone/>
              <a:defRPr sz="1200" b="0" i="0" u="none" strike="noStrike" cap="none">
                <a:solidFill>
                  <a:schemeClr val="dk1"/>
                </a:solidFill>
                <a:latin typeface="Tahoma" panose="020B0604030504040204"/>
                <a:ea typeface="Tahoma" panose="020B0604030504040204"/>
                <a:cs typeface="Tahoma" panose="020B0604030504040204"/>
                <a:sym typeface="Tahoma" panose="020B060403050404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12.xml"/><Relationship Id="rId2" Type="http://schemas.openxmlformats.org/officeDocument/2006/relationships/image" Target="../media/image7.png"/><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3.xml"/><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78" name="Shape 978"/>
        <p:cNvGrpSpPr/>
        <p:nvPr/>
      </p:nvGrpSpPr>
      <p:grpSpPr>
        <a:xfrm>
          <a:off x="0" y="0"/>
          <a:ext cx="0" cy="0"/>
          <a:chOff x="0" y="0"/>
          <a:chExt cx="0" cy="0"/>
        </a:xfrm>
      </p:grpSpPr>
      <p:sp>
        <p:nvSpPr>
          <p:cNvPr id="979" name="Google Shape;979;p64"/>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0" name="Google Shape;980;p64"/>
          <p:cNvSpPr txBox="1"/>
          <p:nvPr>
            <p:ph type="title"/>
          </p:nvPr>
        </p:nvSpPr>
        <p:spPr>
          <a:xfrm>
            <a:off x="2057400" y="152400"/>
            <a:ext cx="8091487" cy="1066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200"/>
              <a:buFont typeface="Tahoma" panose="020B0604030504040204"/>
              <a:buNone/>
            </a:pPr>
            <a:r>
              <a:rPr lang="en-US" sz="3200" b="1">
                <a:solidFill>
                  <a:schemeClr val="tx1"/>
                </a:solidFill>
                <a:latin typeface="Tahoma" panose="020B0604030504040204" charset="0"/>
                <a:cs typeface="Tahoma" panose="020B0604030504040204" charset="0"/>
              </a:rPr>
              <a:t>Methods for </a:t>
            </a:r>
            <a:r>
              <a:rPr lang="en-US" sz="3200" b="1" i="0" u="none">
                <a:solidFill>
                  <a:schemeClr val="tx1"/>
                </a:solidFill>
                <a:latin typeface="Tahoma" panose="020B0604030504040204" charset="0"/>
                <a:ea typeface="Tahoma" panose="020B0604030504040204"/>
                <a:cs typeface="Tahoma" panose="020B0604030504040204" charset="0"/>
                <a:sym typeface="Tahoma" panose="020B0604030504040204"/>
              </a:rPr>
              <a:t>Evaluating(assessin</a:t>
            </a:r>
            <a:r>
              <a:rPr lang="en-US" sz="3200" b="1">
                <a:solidFill>
                  <a:schemeClr val="tx1"/>
                </a:solidFill>
                <a:latin typeface="Tahoma" panose="020B0604030504040204" charset="0"/>
                <a:cs typeface="Tahoma" panose="020B0604030504040204" charset="0"/>
              </a:rPr>
              <a:t>g)</a:t>
            </a:r>
            <a:r>
              <a:rPr lang="en-US" sz="3200" b="1" i="0" u="none">
                <a:solidFill>
                  <a:schemeClr val="tx1"/>
                </a:solidFill>
                <a:latin typeface="Tahoma" panose="020B0604030504040204" charset="0"/>
                <a:ea typeface="Tahoma" panose="020B0604030504040204"/>
                <a:cs typeface="Tahoma" panose="020B0604030504040204" charset="0"/>
                <a:sym typeface="Tahoma" panose="020B0604030504040204"/>
              </a:rPr>
              <a:t> the Accuracy of a Classifier </a:t>
            </a:r>
            <a:endParaRPr lang="en-US" sz="3200" b="1" i="0" u="none">
              <a:solidFill>
                <a:schemeClr val="tx1"/>
              </a:solidFill>
              <a:latin typeface="Tahoma" panose="020B0604030504040204" charset="0"/>
              <a:ea typeface="Tahoma" panose="020B0604030504040204"/>
              <a:cs typeface="Tahoma" panose="020B0604030504040204" charset="0"/>
              <a:sym typeface="Tahoma" panose="020B0604030504040204"/>
            </a:endParaRPr>
          </a:p>
        </p:txBody>
      </p:sp>
      <p:sp>
        <p:nvSpPr>
          <p:cNvPr id="981" name="Google Shape;981;p64"/>
          <p:cNvSpPr txBox="1"/>
          <p:nvPr>
            <p:ph type="body" idx="1"/>
          </p:nvPr>
        </p:nvSpPr>
        <p:spPr>
          <a:xfrm>
            <a:off x="1828800" y="1752600"/>
            <a:ext cx="8839200" cy="5273700"/>
          </a:xfrm>
          <a:prstGeom prst="rect">
            <a:avLst/>
          </a:prstGeom>
          <a:noFill/>
          <a:ln>
            <a:noFill/>
          </a:ln>
        </p:spPr>
        <p:txBody>
          <a:bodyPr spcFirstLastPara="1" wrap="square" lIns="92075" tIns="46025" rIns="92075" bIns="46025" anchor="t" anchorCtr="0">
            <a:noAutofit/>
          </a:bodyPr>
          <a:lstStyle/>
          <a:p>
            <a:pPr marL="914400" lvl="1" indent="-304800" algn="l" rtl="0">
              <a:spcBef>
                <a:spcPts val="0"/>
              </a:spcBef>
              <a:spcAft>
                <a:spcPts val="0"/>
              </a:spcAft>
              <a:buClr>
                <a:schemeClr val="folHlink"/>
              </a:buClr>
              <a:buSzPts val="1200"/>
              <a:buChar char="■"/>
            </a:pPr>
            <a:r>
              <a:rPr lang="en-US" sz="2000" u="sng"/>
              <a:t>Holdout method</a:t>
            </a:r>
            <a:endParaRPr sz="2000" u="sng"/>
          </a:p>
          <a:p>
            <a:pPr marL="914400" lvl="1" indent="-304800" algn="l" rtl="0">
              <a:spcBef>
                <a:spcPts val="0"/>
              </a:spcBef>
              <a:spcAft>
                <a:spcPts val="0"/>
              </a:spcAft>
              <a:buClr>
                <a:schemeClr val="folHlink"/>
              </a:buClr>
              <a:buSzPts val="1200"/>
              <a:buChar char="■"/>
            </a:pPr>
            <a:r>
              <a:rPr lang="en-US" sz="2000" u="sng"/>
              <a:t>Random Subsampling</a:t>
            </a:r>
            <a:endParaRPr sz="2000" u="sng"/>
          </a:p>
          <a:p>
            <a:pPr marL="914400" lvl="1" indent="-304800" algn="l" rtl="0">
              <a:spcBef>
                <a:spcPts val="0"/>
              </a:spcBef>
              <a:spcAft>
                <a:spcPts val="0"/>
              </a:spcAft>
              <a:buClr>
                <a:schemeClr val="folHlink"/>
              </a:buClr>
              <a:buSzPts val="1200"/>
              <a:buChar char="■"/>
            </a:pPr>
            <a:r>
              <a:rPr lang="en-US" sz="2000" u="sng"/>
              <a:t>Cross Validation</a:t>
            </a:r>
            <a:endParaRPr sz="2000" u="sng"/>
          </a:p>
          <a:p>
            <a:pPr marL="914400" lvl="1" indent="-304800" algn="l" rtl="0">
              <a:spcBef>
                <a:spcPts val="0"/>
              </a:spcBef>
              <a:spcAft>
                <a:spcPts val="0"/>
              </a:spcAft>
              <a:buClr>
                <a:schemeClr val="folHlink"/>
              </a:buClr>
              <a:buSzPts val="1200"/>
              <a:buChar char="■"/>
            </a:pPr>
            <a:r>
              <a:rPr lang="en-US" sz="2000" u="sng"/>
              <a:t>Bootstrap </a:t>
            </a:r>
            <a:r>
              <a:rPr lang="en-US" sz="2000" u="sng"/>
              <a:t>method</a:t>
            </a:r>
            <a:endParaRPr sz="2000" u="sng"/>
          </a:p>
          <a:p>
            <a:pPr marL="914400" lvl="0" indent="0" algn="l" rtl="0">
              <a:spcBef>
                <a:spcPts val="0"/>
              </a:spcBef>
              <a:spcAft>
                <a:spcPts val="0"/>
              </a:spcAft>
              <a:buNone/>
            </a:pPr>
            <a:endParaRPr sz="2000" u="sng"/>
          </a:p>
          <a:p>
            <a:pPr marL="457200" lvl="0" indent="0" algn="l" rtl="0">
              <a:spcBef>
                <a:spcPts val="0"/>
              </a:spcBef>
              <a:spcAft>
                <a:spcPts val="0"/>
              </a:spcAft>
              <a:buNone/>
            </a:pPr>
            <a:endParaRPr sz="2000" u="sng"/>
          </a:p>
          <a:p>
            <a:pPr marL="1371600" lvl="0" indent="0" algn="l" rtl="0">
              <a:lnSpc>
                <a:spcPct val="100000"/>
              </a:lnSpc>
              <a:spcBef>
                <a:spcPts val="400"/>
              </a:spcBef>
              <a:spcAft>
                <a:spcPts val="0"/>
              </a:spcAft>
              <a:buNone/>
            </a:pPr>
          </a:p>
        </p:txBody>
      </p:sp>
    </p:spTree>
  </p:cSld>
  <p:clrMapOvr>
    <a:masterClrMapping/>
  </p:clrMapOvr>
  <p:transition>
    <p:zo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066" name="Shape 1066"/>
        <p:cNvGrpSpPr/>
        <p:nvPr/>
      </p:nvGrpSpPr>
      <p:grpSpPr>
        <a:xfrm>
          <a:off x="0" y="0"/>
          <a:ext cx="0" cy="0"/>
          <a:chOff x="0" y="0"/>
          <a:chExt cx="0" cy="0"/>
        </a:xfrm>
      </p:grpSpPr>
      <p:sp>
        <p:nvSpPr>
          <p:cNvPr id="1067" name="Google Shape;1067;p71"/>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8" name="Google Shape;1068;p71"/>
          <p:cNvSpPr txBox="1"/>
          <p:nvPr>
            <p:ph type="title"/>
          </p:nvPr>
        </p:nvSpPr>
        <p:spPr>
          <a:xfrm>
            <a:off x="1524000" y="381000"/>
            <a:ext cx="91440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Tahoma" panose="020B0604030504040204"/>
              <a:buNone/>
            </a:pPr>
            <a:r>
              <a:rPr lang="en-US" sz="3600" b="1" i="0" u="none">
                <a:solidFill>
                  <a:schemeClr val="dk2"/>
                </a:solidFill>
                <a:latin typeface="Tahoma" panose="020B0604030504040204"/>
                <a:ea typeface="Tahoma" panose="020B0604030504040204"/>
                <a:cs typeface="Tahoma" panose="020B0604030504040204"/>
                <a:sym typeface="Tahoma" panose="020B0604030504040204"/>
              </a:rPr>
              <a:t>Adaboost (Adaptive Boosting)</a:t>
            </a:r>
            <a:endParaRPr lang="en-US" sz="3600" b="1"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1069" name="Google Shape;1069;p71"/>
          <p:cNvSpPr txBox="1"/>
          <p:nvPr>
            <p:ph type="body" idx="1"/>
          </p:nvPr>
        </p:nvSpPr>
        <p:spPr>
          <a:xfrm>
            <a:off x="1828800" y="1371600"/>
            <a:ext cx="8915400" cy="5562600"/>
          </a:xfrm>
          <a:prstGeom prst="rect">
            <a:avLst/>
          </a:prstGeom>
          <a:noFill/>
          <a:ln>
            <a:noFill/>
          </a:ln>
        </p:spPr>
        <p:txBody>
          <a:bodyPr spcFirstLastPara="1" wrap="square" lIns="91425" tIns="45700" rIns="91425" bIns="45700" anchor="t" anchorCtr="0">
            <a:noAutofit/>
          </a:bodyPr>
          <a:lstStyle/>
          <a:p>
            <a:pPr marL="457200" lvl="0" indent="-457200" algn="l" rtl="0">
              <a:lnSpc>
                <a:spcPct val="90000"/>
              </a:lnSpc>
              <a:spcBef>
                <a:spcPts val="0"/>
              </a:spcBef>
              <a:spcAft>
                <a:spcPts val="0"/>
              </a:spcAft>
              <a:buClr>
                <a:schemeClr val="folHlink"/>
              </a:buClr>
              <a:buSzPts val="12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Given a set of </a:t>
            </a:r>
            <a:r>
              <a:rPr lang="en-US" sz="2000" b="0" i="1" u="none">
                <a:solidFill>
                  <a:schemeClr val="dk1"/>
                </a:solidFill>
                <a:latin typeface="Tahoma" panose="020B0604030504040204"/>
                <a:ea typeface="Tahoma" panose="020B0604030504040204"/>
                <a:cs typeface="Tahoma" panose="020B0604030504040204"/>
                <a:sym typeface="Tahoma" panose="020B0604030504040204"/>
              </a:rPr>
              <a:t>d</a:t>
            </a:r>
            <a:r>
              <a:rPr lang="en-US" sz="2000" b="0" i="0" u="none">
                <a:solidFill>
                  <a:schemeClr val="dk1"/>
                </a:solidFill>
                <a:latin typeface="Tahoma" panose="020B0604030504040204"/>
                <a:ea typeface="Tahoma" panose="020B0604030504040204"/>
                <a:cs typeface="Tahoma" panose="020B0604030504040204"/>
                <a:sym typeface="Tahoma" panose="020B0604030504040204"/>
              </a:rPr>
              <a:t> class-labeled tuples, (</a:t>
            </a:r>
            <a:r>
              <a:rPr lang="en-US" sz="2000" b="1" i="0" u="none">
                <a:solidFill>
                  <a:schemeClr val="dk1"/>
                </a:solidFill>
                <a:latin typeface="Tahoma" panose="020B0604030504040204"/>
                <a:ea typeface="Tahoma" panose="020B0604030504040204"/>
                <a:cs typeface="Tahoma" panose="020B0604030504040204"/>
                <a:sym typeface="Tahoma" panose="020B0604030504040204"/>
              </a:rPr>
              <a:t>X</a:t>
            </a:r>
            <a:r>
              <a:rPr lang="en-US" sz="2000" b="1" i="0" u="none" baseline="-25000">
                <a:solidFill>
                  <a:schemeClr val="dk1"/>
                </a:solidFill>
                <a:latin typeface="Tahoma" panose="020B0604030504040204"/>
                <a:ea typeface="Tahoma" panose="020B0604030504040204"/>
                <a:cs typeface="Tahoma" panose="020B0604030504040204"/>
                <a:sym typeface="Tahoma" panose="020B0604030504040204"/>
              </a:rPr>
              <a:t>1</a:t>
            </a:r>
            <a:r>
              <a:rPr lang="en-US" sz="2000" b="0" i="0" u="none">
                <a:solidFill>
                  <a:schemeClr val="dk1"/>
                </a:solidFill>
                <a:latin typeface="Tahoma" panose="020B0604030504040204"/>
                <a:ea typeface="Tahoma" panose="020B0604030504040204"/>
                <a:cs typeface="Tahoma" panose="020B0604030504040204"/>
                <a:sym typeface="Tahoma" panose="020B0604030504040204"/>
              </a:rPr>
              <a:t>, y</a:t>
            </a:r>
            <a:r>
              <a:rPr lang="en-US" sz="2000" b="0" i="0" u="none" baseline="-25000">
                <a:solidFill>
                  <a:schemeClr val="dk1"/>
                </a:solidFill>
                <a:latin typeface="Tahoma" panose="020B0604030504040204"/>
                <a:ea typeface="Tahoma" panose="020B0604030504040204"/>
                <a:cs typeface="Tahoma" panose="020B0604030504040204"/>
                <a:sym typeface="Tahoma" panose="020B0604030504040204"/>
              </a:rPr>
              <a:t>1</a:t>
            </a:r>
            <a:r>
              <a:rPr lang="en-US" sz="2000" b="0" i="0" u="none">
                <a:solidFill>
                  <a:schemeClr val="dk1"/>
                </a:solidFill>
                <a:latin typeface="Tahoma" panose="020B0604030504040204"/>
                <a:ea typeface="Tahoma" panose="020B0604030504040204"/>
                <a:cs typeface="Tahoma" panose="020B0604030504040204"/>
                <a:sym typeface="Tahoma" panose="020B0604030504040204"/>
              </a:rPr>
              <a:t>), …, (</a:t>
            </a:r>
            <a:r>
              <a:rPr lang="en-US" sz="2000" b="1" i="0" u="none">
                <a:solidFill>
                  <a:schemeClr val="dk1"/>
                </a:solidFill>
                <a:latin typeface="Tahoma" panose="020B0604030504040204"/>
                <a:ea typeface="Tahoma" panose="020B0604030504040204"/>
                <a:cs typeface="Tahoma" panose="020B0604030504040204"/>
                <a:sym typeface="Tahoma" panose="020B0604030504040204"/>
              </a:rPr>
              <a:t>X</a:t>
            </a:r>
            <a:r>
              <a:rPr lang="en-US" sz="2000" b="1" i="0" u="none" baseline="-25000">
                <a:solidFill>
                  <a:schemeClr val="dk1"/>
                </a:solidFill>
                <a:latin typeface="Tahoma" panose="020B0604030504040204"/>
                <a:ea typeface="Tahoma" panose="020B0604030504040204"/>
                <a:cs typeface="Tahoma" panose="020B0604030504040204"/>
                <a:sym typeface="Tahoma" panose="020B0604030504040204"/>
              </a:rPr>
              <a:t>d</a:t>
            </a:r>
            <a:r>
              <a:rPr lang="en-US" sz="2000" b="0" i="0" u="none">
                <a:solidFill>
                  <a:schemeClr val="dk1"/>
                </a:solidFill>
                <a:latin typeface="Tahoma" panose="020B0604030504040204"/>
                <a:ea typeface="Tahoma" panose="020B0604030504040204"/>
                <a:cs typeface="Tahoma" panose="020B0604030504040204"/>
                <a:sym typeface="Tahoma" panose="020B0604030504040204"/>
              </a:rPr>
              <a:t>, y</a:t>
            </a:r>
            <a:r>
              <a:rPr lang="en-US" sz="2000" b="0" i="0" u="none" baseline="-25000">
                <a:solidFill>
                  <a:schemeClr val="dk1"/>
                </a:solidFill>
                <a:latin typeface="Tahoma" panose="020B0604030504040204"/>
                <a:ea typeface="Tahoma" panose="020B0604030504040204"/>
                <a:cs typeface="Tahoma" panose="020B0604030504040204"/>
                <a:sym typeface="Tahoma" panose="020B0604030504040204"/>
              </a:rPr>
              <a:t>d</a:t>
            </a:r>
            <a:r>
              <a:rPr lang="en-US" sz="2000" b="0" i="0" u="none">
                <a:solidFill>
                  <a:schemeClr val="dk1"/>
                </a:solidFill>
                <a:latin typeface="Tahoma" panose="020B0604030504040204"/>
                <a:ea typeface="Tahoma" panose="020B0604030504040204"/>
                <a:cs typeface="Tahoma" panose="020B0604030504040204"/>
                <a:sym typeface="Tahoma" panose="020B0604030504040204"/>
              </a:rPr>
              <a:t>)</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457200" lvl="0" indent="-4572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Initially, AdaBoost assigns each training tuple an equal weight of  (1/d)</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457200" lvl="0" indent="-457200" algn="l" rtl="0">
              <a:lnSpc>
                <a:spcPct val="90000"/>
              </a:lnSpc>
              <a:spcBef>
                <a:spcPts val="400"/>
              </a:spcBef>
              <a:spcAft>
                <a:spcPts val="0"/>
              </a:spcAft>
              <a:buClr>
                <a:schemeClr val="folHlink"/>
              </a:buClr>
              <a:buSzPts val="12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Generate k classifiers in k rounds.  At round i,</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Tuples from D are sampled (with replacement) to form a training set D</a:t>
            </a:r>
            <a:r>
              <a:rPr lang="en-US" sz="2000" b="0" i="0" u="none" baseline="-25000">
                <a:solidFill>
                  <a:schemeClr val="dk1"/>
                </a:solidFill>
                <a:latin typeface="Tahoma" panose="020B0604030504040204"/>
                <a:ea typeface="Tahoma" panose="020B0604030504040204"/>
                <a:cs typeface="Tahoma" panose="020B0604030504040204"/>
                <a:sym typeface="Tahoma" panose="020B0604030504040204"/>
              </a:rPr>
              <a:t>i</a:t>
            </a:r>
            <a:r>
              <a:rPr lang="en-US" sz="2000" b="0" i="0" u="none">
                <a:solidFill>
                  <a:schemeClr val="dk1"/>
                </a:solidFill>
                <a:latin typeface="Tahoma" panose="020B0604030504040204"/>
                <a:ea typeface="Tahoma" panose="020B0604030504040204"/>
                <a:cs typeface="Tahoma" panose="020B0604030504040204"/>
                <a:sym typeface="Tahoma" panose="020B0604030504040204"/>
              </a:rPr>
              <a:t> of the same size d.</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Each tuple’s chance of being selected is based on its weight</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A classification model M</a:t>
            </a:r>
            <a:r>
              <a:rPr lang="en-US" sz="2000" b="0" i="0" u="none" baseline="-25000">
                <a:solidFill>
                  <a:schemeClr val="dk1"/>
                </a:solidFill>
                <a:latin typeface="Tahoma" panose="020B0604030504040204"/>
                <a:ea typeface="Tahoma" panose="020B0604030504040204"/>
                <a:cs typeface="Tahoma" panose="020B0604030504040204"/>
                <a:sym typeface="Tahoma" panose="020B0604030504040204"/>
              </a:rPr>
              <a:t>i</a:t>
            </a:r>
            <a:r>
              <a:rPr lang="en-US" sz="2000" b="0" i="0" u="none">
                <a:solidFill>
                  <a:schemeClr val="dk1"/>
                </a:solidFill>
                <a:latin typeface="Tahoma" panose="020B0604030504040204"/>
                <a:ea typeface="Tahoma" panose="020B0604030504040204"/>
                <a:cs typeface="Tahoma" panose="020B0604030504040204"/>
                <a:sym typeface="Tahoma" panose="020B0604030504040204"/>
              </a:rPr>
              <a:t> is derived from D</a:t>
            </a:r>
            <a:r>
              <a:rPr lang="en-US" sz="2000" b="0" i="0" u="none" baseline="-25000">
                <a:solidFill>
                  <a:schemeClr val="dk1"/>
                </a:solidFill>
                <a:latin typeface="Tahoma" panose="020B0604030504040204"/>
                <a:ea typeface="Tahoma" panose="020B0604030504040204"/>
                <a:cs typeface="Tahoma" panose="020B0604030504040204"/>
                <a:sym typeface="Tahoma" panose="020B0604030504040204"/>
              </a:rPr>
              <a:t>i</a:t>
            </a:r>
            <a:endParaRPr lang="en-US" sz="2000" b="0" i="0" u="none" baseline="-25000">
              <a:solidFill>
                <a:schemeClr val="dk1"/>
              </a:solidFill>
              <a:latin typeface="Tahoma" panose="020B0604030504040204"/>
              <a:ea typeface="Tahoma" panose="020B0604030504040204"/>
              <a:cs typeface="Tahoma" panose="020B0604030504040204"/>
              <a:sym typeface="Tahoma" panose="020B0604030504040204"/>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Its error rate is calculated using D</a:t>
            </a:r>
            <a:r>
              <a:rPr lang="en-US" sz="2000" b="0" i="0" u="none" baseline="-25000">
                <a:solidFill>
                  <a:schemeClr val="dk1"/>
                </a:solidFill>
                <a:latin typeface="Tahoma" panose="020B0604030504040204"/>
                <a:ea typeface="Tahoma" panose="020B0604030504040204"/>
                <a:cs typeface="Tahoma" panose="020B0604030504040204"/>
                <a:sym typeface="Tahoma" panose="020B0604030504040204"/>
              </a:rPr>
              <a:t>i </a:t>
            </a:r>
            <a:r>
              <a:rPr lang="en-US" sz="2000" b="0" i="0" u="none">
                <a:solidFill>
                  <a:schemeClr val="dk1"/>
                </a:solidFill>
                <a:latin typeface="Tahoma" panose="020B0604030504040204"/>
                <a:ea typeface="Tahoma" panose="020B0604030504040204"/>
                <a:cs typeface="Tahoma" panose="020B0604030504040204"/>
                <a:sym typeface="Tahoma" panose="020B0604030504040204"/>
              </a:rPr>
              <a:t>as a test set</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The weights of the training tuples are then adjusted according to how they were classified.</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If a tuple is misclassified, its weight is increased, o.w. it is decreased</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These weights will be used to generate the training samples for the classifier of the next round.</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The basic idea is that when we build a classifier, we want it to focus more on the misclassified tuples of the previous round.</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914400" lvl="1" indent="-457200" algn="l" rtl="0">
              <a:lnSpc>
                <a:spcPct val="9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We build a series of classifiers that complement each other.</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ransition>
    <p:zoom/>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073" name="Shape 1073"/>
        <p:cNvGrpSpPr/>
        <p:nvPr/>
      </p:nvGrpSpPr>
      <p:grpSpPr>
        <a:xfrm>
          <a:off x="0" y="0"/>
          <a:ext cx="0" cy="0"/>
          <a:chOff x="0" y="0"/>
          <a:chExt cx="0" cy="0"/>
        </a:xfrm>
      </p:grpSpPr>
      <p:sp>
        <p:nvSpPr>
          <p:cNvPr id="1074" name="Google Shape;1074;p72"/>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75" name="Google Shape;1075;p72"/>
          <p:cNvSpPr txBox="1"/>
          <p:nvPr>
            <p:ph type="title"/>
          </p:nvPr>
        </p:nvSpPr>
        <p:spPr>
          <a:xfrm>
            <a:off x="1524000" y="381000"/>
            <a:ext cx="91440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Tahoma" panose="020B0604030504040204"/>
              <a:buNone/>
            </a:pPr>
            <a:r>
              <a:rPr lang="en-US" sz="3600" b="1" i="0" u="none">
                <a:solidFill>
                  <a:schemeClr val="dk2"/>
                </a:solidFill>
                <a:latin typeface="Tahoma" panose="020B0604030504040204"/>
                <a:ea typeface="Tahoma" panose="020B0604030504040204"/>
                <a:cs typeface="Tahoma" panose="020B0604030504040204"/>
                <a:sym typeface="Tahoma" panose="020B0604030504040204"/>
              </a:rPr>
              <a:t>Adaboost (Adaptive Boosting)</a:t>
            </a:r>
            <a:endParaRPr lang="en-US" sz="3600" b="1"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1076" name="Google Shape;1076;p72"/>
          <p:cNvSpPr txBox="1"/>
          <p:nvPr>
            <p:ph type="body" idx="1"/>
          </p:nvPr>
        </p:nvSpPr>
        <p:spPr>
          <a:xfrm>
            <a:off x="1422400" y="1250950"/>
            <a:ext cx="9347100" cy="5486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To compute the error rate of model </a:t>
            </a:r>
            <a:r>
              <a:rPr lang="en-US" sz="2000" b="0" i="1" u="none">
                <a:solidFill>
                  <a:schemeClr val="dk1"/>
                </a:solidFill>
                <a:latin typeface="Tahoma" panose="020B0604030504040204"/>
                <a:ea typeface="Tahoma" panose="020B0604030504040204"/>
                <a:cs typeface="Tahoma" panose="020B0604030504040204"/>
                <a:sym typeface="Tahoma" panose="020B0604030504040204"/>
              </a:rPr>
              <a:t>Mi </a:t>
            </a:r>
            <a:r>
              <a:rPr lang="en-US" sz="2000" b="0" i="0" u="none">
                <a:solidFill>
                  <a:schemeClr val="dk1"/>
                </a:solidFill>
                <a:latin typeface="Tahoma" panose="020B0604030504040204"/>
                <a:ea typeface="Tahoma" panose="020B0604030504040204"/>
                <a:cs typeface="Tahoma" panose="020B0604030504040204"/>
                <a:sym typeface="Tahoma" panose="020B0604030504040204"/>
              </a:rPr>
              <a:t>, we sum the weights of each of the tuples in </a:t>
            </a:r>
            <a:r>
              <a:rPr lang="en-US" sz="2000" b="0" i="1" u="none">
                <a:solidFill>
                  <a:schemeClr val="dk1"/>
                </a:solidFill>
                <a:latin typeface="Tahoma" panose="020B0604030504040204"/>
                <a:ea typeface="Tahoma" panose="020B0604030504040204"/>
                <a:cs typeface="Tahoma" panose="020B0604030504040204"/>
                <a:sym typeface="Tahoma" panose="020B0604030504040204"/>
              </a:rPr>
              <a:t>Di  </a:t>
            </a:r>
            <a:r>
              <a:rPr lang="en-US" sz="2000" b="0" i="0" u="none">
                <a:solidFill>
                  <a:schemeClr val="dk1"/>
                </a:solidFill>
                <a:latin typeface="Tahoma" panose="020B0604030504040204"/>
                <a:ea typeface="Tahoma" panose="020B0604030504040204"/>
                <a:cs typeface="Tahoma" panose="020B0604030504040204"/>
                <a:sym typeface="Tahoma" panose="020B0604030504040204"/>
              </a:rPr>
              <a:t>that </a:t>
            </a:r>
            <a:r>
              <a:rPr lang="en-US" sz="2000" b="0" i="1" u="none">
                <a:solidFill>
                  <a:schemeClr val="dk1"/>
                </a:solidFill>
                <a:latin typeface="Tahoma" panose="020B0604030504040204"/>
                <a:ea typeface="Tahoma" panose="020B0604030504040204"/>
                <a:cs typeface="Tahoma" panose="020B0604030504040204"/>
                <a:sym typeface="Tahoma" panose="020B0604030504040204"/>
              </a:rPr>
              <a:t>Mi </a:t>
            </a:r>
            <a:r>
              <a:rPr lang="en-US" sz="2000" b="0" i="0" u="none">
                <a:solidFill>
                  <a:schemeClr val="dk1"/>
                </a:solidFill>
                <a:latin typeface="Tahoma" panose="020B0604030504040204"/>
                <a:ea typeface="Tahoma" panose="020B0604030504040204"/>
                <a:cs typeface="Tahoma" panose="020B0604030504040204"/>
                <a:sym typeface="Tahoma" panose="020B0604030504040204"/>
              </a:rPr>
              <a:t>misclassified.</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266700" algn="l" rtl="0">
              <a:lnSpc>
                <a:spcPct val="90000"/>
              </a:lnSpc>
              <a:spcBef>
                <a:spcPts val="400"/>
              </a:spcBef>
              <a:spcAft>
                <a:spcPts val="0"/>
              </a:spcAft>
              <a:buClr>
                <a:schemeClr val="folHlink"/>
              </a:buClr>
              <a:buSzPts val="1200"/>
              <a:buFont typeface="Noto Sans Symbols"/>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266700" algn="l" rtl="0">
              <a:lnSpc>
                <a:spcPct val="90000"/>
              </a:lnSpc>
              <a:spcBef>
                <a:spcPts val="400"/>
              </a:spcBef>
              <a:spcAft>
                <a:spcPts val="0"/>
              </a:spcAft>
              <a:buClr>
                <a:schemeClr val="folHlink"/>
              </a:buClr>
              <a:buSzPts val="1200"/>
              <a:buFont typeface="Noto Sans Symbols"/>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266700" algn="l" rtl="0">
              <a:lnSpc>
                <a:spcPct val="90000"/>
              </a:lnSpc>
              <a:spcBef>
                <a:spcPts val="400"/>
              </a:spcBef>
              <a:spcAft>
                <a:spcPts val="0"/>
              </a:spcAft>
              <a:buClr>
                <a:schemeClr val="folHlink"/>
              </a:buClr>
              <a:buSzPts val="1200"/>
              <a:buFont typeface="Noto Sans Symbols"/>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266700" algn="l" rtl="0">
              <a:lnSpc>
                <a:spcPct val="90000"/>
              </a:lnSpc>
              <a:spcBef>
                <a:spcPts val="400"/>
              </a:spcBef>
              <a:spcAft>
                <a:spcPts val="0"/>
              </a:spcAft>
              <a:buClr>
                <a:schemeClr val="folHlink"/>
              </a:buClr>
              <a:buSzPts val="1200"/>
              <a:buFont typeface="Noto Sans Symbols"/>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266700" algn="l" rtl="0">
              <a:lnSpc>
                <a:spcPct val="100000"/>
              </a:lnSpc>
              <a:spcBef>
                <a:spcPts val="400"/>
              </a:spcBef>
              <a:spcAft>
                <a:spcPts val="0"/>
              </a:spcAft>
              <a:buClr>
                <a:schemeClr val="folHlink"/>
              </a:buClr>
              <a:buSzPts val="1200"/>
              <a:buFont typeface="Noto Sans Symbols"/>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457200" lvl="0" indent="0" algn="l" rtl="0">
              <a:lnSpc>
                <a:spcPct val="100000"/>
              </a:lnSpc>
              <a:spcBef>
                <a:spcPts val="400"/>
              </a:spcBef>
              <a:spcAft>
                <a:spcPts val="0"/>
              </a:spcAft>
              <a:buNone/>
            </a:pPr>
            <a:endParaRPr sz="2000"/>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The error rate of </a:t>
            </a:r>
            <a:r>
              <a:rPr lang="en-US" sz="2000" b="0" i="1" u="none">
                <a:solidFill>
                  <a:schemeClr val="dk1"/>
                </a:solidFill>
                <a:latin typeface="Tahoma" panose="020B0604030504040204"/>
                <a:ea typeface="Tahoma" panose="020B0604030504040204"/>
                <a:cs typeface="Tahoma" panose="020B0604030504040204"/>
                <a:sym typeface="Tahoma" panose="020B0604030504040204"/>
              </a:rPr>
              <a:t>Mi </a:t>
            </a:r>
            <a:r>
              <a:rPr lang="en-US" sz="2000" b="0" i="0" u="none">
                <a:solidFill>
                  <a:schemeClr val="dk1"/>
                </a:solidFill>
                <a:latin typeface="Tahoma" panose="020B0604030504040204"/>
                <a:ea typeface="Tahoma" panose="020B0604030504040204"/>
                <a:cs typeface="Tahoma" panose="020B0604030504040204"/>
                <a:sym typeface="Tahoma" panose="020B0604030504040204"/>
              </a:rPr>
              <a:t>affects how the weights of the training tuples are updated. </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If a tuple in round </a:t>
            </a:r>
            <a:r>
              <a:rPr lang="en-US" sz="2000" b="0" i="1" u="none">
                <a:solidFill>
                  <a:schemeClr val="dk1"/>
                </a:solidFill>
                <a:latin typeface="Tahoma" panose="020B0604030504040204"/>
                <a:ea typeface="Tahoma" panose="020B0604030504040204"/>
                <a:cs typeface="Tahoma" panose="020B0604030504040204"/>
                <a:sym typeface="Tahoma" panose="020B0604030504040204"/>
              </a:rPr>
              <a:t>i </a:t>
            </a:r>
            <a:r>
              <a:rPr lang="en-US" sz="2000" b="0" i="0" u="none">
                <a:solidFill>
                  <a:schemeClr val="dk1"/>
                </a:solidFill>
                <a:latin typeface="Tahoma" panose="020B0604030504040204"/>
                <a:ea typeface="Tahoma" panose="020B0604030504040204"/>
                <a:cs typeface="Tahoma" panose="020B0604030504040204"/>
                <a:sym typeface="Tahoma" panose="020B0604030504040204"/>
              </a:rPr>
              <a:t>was correctly classified, its weight is multiplied by  </a:t>
            </a:r>
            <a:r>
              <a:rPr lang="en-US" sz="2000" b="0" i="1" u="none">
                <a:solidFill>
                  <a:schemeClr val="dk1"/>
                </a:solidFill>
                <a:latin typeface="Tahoma" panose="020B0604030504040204"/>
                <a:ea typeface="Tahoma" panose="020B0604030504040204"/>
                <a:cs typeface="Tahoma" panose="020B0604030504040204"/>
                <a:sym typeface="Tahoma" panose="020B0604030504040204"/>
              </a:rPr>
              <a:t>error</a:t>
            </a:r>
            <a:r>
              <a:rPr lang="en-US" sz="2000" b="0" i="0" u="none">
                <a:solidFill>
                  <a:schemeClr val="dk1"/>
                </a:solidFill>
                <a:latin typeface="Tahoma" panose="020B0604030504040204"/>
                <a:ea typeface="Tahoma" panose="020B0604030504040204"/>
                <a:cs typeface="Tahoma" panose="020B0604030504040204"/>
                <a:sym typeface="Tahoma" panose="020B0604030504040204"/>
              </a:rPr>
              <a:t>(</a:t>
            </a:r>
            <a:r>
              <a:rPr lang="en-US" sz="2000" b="0" i="1" u="none">
                <a:solidFill>
                  <a:schemeClr val="dk1"/>
                </a:solidFill>
                <a:latin typeface="Tahoma" panose="020B0604030504040204"/>
                <a:ea typeface="Tahoma" panose="020B0604030504040204"/>
                <a:cs typeface="Tahoma" panose="020B0604030504040204"/>
                <a:sym typeface="Tahoma" panose="020B0604030504040204"/>
              </a:rPr>
              <a:t>Mi)</a:t>
            </a:r>
            <a:r>
              <a:rPr lang="en-US" sz="2000" b="0" i="0" u="none">
                <a:solidFill>
                  <a:schemeClr val="dk1"/>
                </a:solidFill>
                <a:latin typeface="Tahoma" panose="020B0604030504040204"/>
                <a:ea typeface="Tahoma" panose="020B0604030504040204"/>
                <a:cs typeface="Tahoma" panose="020B0604030504040204"/>
                <a:sym typeface="Tahoma" panose="020B0604030504040204"/>
              </a:rPr>
              <a:t>/(1-</a:t>
            </a:r>
            <a:r>
              <a:rPr lang="en-US" sz="2000" b="0" i="1" u="none">
                <a:solidFill>
                  <a:schemeClr val="dk1"/>
                </a:solidFill>
                <a:latin typeface="Tahoma" panose="020B0604030504040204"/>
                <a:ea typeface="Tahoma" panose="020B0604030504040204"/>
                <a:cs typeface="Tahoma" panose="020B0604030504040204"/>
                <a:sym typeface="Tahoma" panose="020B0604030504040204"/>
              </a:rPr>
              <a:t>error</a:t>
            </a:r>
            <a:r>
              <a:rPr lang="en-US" sz="2000" b="0" i="0" u="none">
                <a:solidFill>
                  <a:schemeClr val="dk1"/>
                </a:solidFill>
                <a:latin typeface="Tahoma" panose="020B0604030504040204"/>
                <a:ea typeface="Tahoma" panose="020B0604030504040204"/>
                <a:cs typeface="Tahoma" panose="020B0604030504040204"/>
                <a:sym typeface="Tahoma" panose="020B0604030504040204"/>
              </a:rPr>
              <a:t>(</a:t>
            </a:r>
            <a:r>
              <a:rPr lang="en-US" sz="2000" b="0" i="1" u="none">
                <a:solidFill>
                  <a:schemeClr val="dk1"/>
                </a:solidFill>
                <a:latin typeface="Tahoma" panose="020B0604030504040204"/>
                <a:ea typeface="Tahoma" panose="020B0604030504040204"/>
                <a:cs typeface="Tahoma" panose="020B0604030504040204"/>
                <a:sym typeface="Tahoma" panose="020B0604030504040204"/>
              </a:rPr>
              <a:t>Mi</a:t>
            </a:r>
            <a:r>
              <a:rPr lang="en-US" sz="2000" b="0" i="0" u="none">
                <a:solidFill>
                  <a:schemeClr val="dk1"/>
                </a:solidFill>
                <a:latin typeface="Tahoma" panose="020B0604030504040204"/>
                <a:ea typeface="Tahoma" panose="020B0604030504040204"/>
                <a:cs typeface="Tahoma" panose="020B0604030504040204"/>
                <a:sym typeface="Tahoma" panose="020B0604030504040204"/>
              </a:rPr>
              <a:t>). Once the weights of all the correctly classified tuples are updated, the weights for all tuples (including the misclassified ones) are normalized so that their sum remains the same as it was before. </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342900" algn="l" rtl="0">
              <a:lnSpc>
                <a:spcPct val="100000"/>
              </a:lnSpc>
              <a:spcBef>
                <a:spcPts val="400"/>
              </a:spcBef>
              <a:spcAft>
                <a:spcPts val="0"/>
              </a:spcAft>
              <a:buClr>
                <a:schemeClr val="folHlink"/>
              </a:buClr>
              <a:buSzPts val="12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To normalize a weight, we multiply it by the sum of the old weights, divided by the sum of the new weights. As a result, the weights of misclassified tuples are increased and the weights of correctly classified tuples are decreased</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1077" name="Google Shape;1077;p72"/>
          <p:cNvPicPr preferRelativeResize="0"/>
          <p:nvPr>
            <p:ph type="body" idx="1"/>
          </p:nvPr>
        </p:nvPicPr>
        <p:blipFill rotWithShape="1">
          <a:blip r:embed="rId1"/>
          <a:srcRect/>
          <a:stretch>
            <a:fillRect/>
          </a:stretch>
        </p:blipFill>
        <p:spPr>
          <a:xfrm>
            <a:off x="6858000" y="1676400"/>
            <a:ext cx="2514600" cy="638175"/>
          </a:xfrm>
          <a:prstGeom prst="rect">
            <a:avLst/>
          </a:prstGeom>
          <a:noFill/>
          <a:ln>
            <a:noFill/>
          </a:ln>
        </p:spPr>
      </p:pic>
      <p:pic>
        <p:nvPicPr>
          <p:cNvPr id="1078" name="Google Shape;1078;p72"/>
          <p:cNvPicPr preferRelativeResize="0"/>
          <p:nvPr/>
        </p:nvPicPr>
        <p:blipFill rotWithShape="1">
          <a:blip r:embed="rId2"/>
          <a:srcRect/>
          <a:stretch>
            <a:fillRect/>
          </a:stretch>
        </p:blipFill>
        <p:spPr>
          <a:xfrm>
            <a:off x="2286000" y="2278047"/>
            <a:ext cx="7391400" cy="1411975"/>
          </a:xfrm>
          <a:prstGeom prst="rect">
            <a:avLst/>
          </a:prstGeom>
          <a:noFill/>
          <a:ln>
            <a:noFill/>
          </a:ln>
        </p:spPr>
      </p:pic>
    </p:spTree>
  </p:cSld>
  <p:clrMapOvr>
    <a:masterClrMapping/>
  </p:clrMapOvr>
  <p:transition>
    <p:zoom/>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095" name="Shape 1095"/>
        <p:cNvGrpSpPr/>
        <p:nvPr/>
      </p:nvGrpSpPr>
      <p:grpSpPr>
        <a:xfrm>
          <a:off x="0" y="0"/>
          <a:ext cx="0" cy="0"/>
          <a:chOff x="0" y="0"/>
          <a:chExt cx="0" cy="0"/>
        </a:xfrm>
      </p:grpSpPr>
      <p:sp>
        <p:nvSpPr>
          <p:cNvPr id="1096" name="Google Shape;1096;p73"/>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97" name="Google Shape;1097;p73"/>
          <p:cNvSpPr txBox="1"/>
          <p:nvPr>
            <p:ph type="title"/>
          </p:nvPr>
        </p:nvSpPr>
        <p:spPr>
          <a:xfrm>
            <a:off x="1524000" y="533400"/>
            <a:ext cx="9144000" cy="6096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2400"/>
              <a:buFont typeface="Arial" panose="020B0604020202020204"/>
              <a:buNone/>
            </a:pPr>
            <a:r>
              <a:rPr lang="en-US" sz="2400" b="1" i="1" u="none">
                <a:solidFill>
                  <a:schemeClr val="dk2"/>
                </a:solidFill>
                <a:latin typeface="Arial" panose="020B0604020202020204"/>
                <a:ea typeface="Arial" panose="020B0604020202020204"/>
                <a:cs typeface="Arial" panose="020B0604020202020204"/>
                <a:sym typeface="Arial" panose="020B0604020202020204"/>
              </a:rPr>
              <a:t>Once boosting is complete, how is the ensemble of classifiers used to predict the class label of a tuple, </a:t>
            </a:r>
            <a:r>
              <a:rPr lang="en-US" sz="2400" b="1" i="1" u="none">
                <a:solidFill>
                  <a:schemeClr val="dk2"/>
                </a:solidFill>
                <a:latin typeface="Times"/>
                <a:ea typeface="Times"/>
                <a:cs typeface="Times"/>
                <a:sym typeface="Times"/>
              </a:rPr>
              <a:t>X</a:t>
            </a:r>
            <a:r>
              <a:rPr lang="en-US" sz="2400" b="1" i="1" u="none">
                <a:solidFill>
                  <a:schemeClr val="dk2"/>
                </a:solidFill>
                <a:latin typeface="Arial" panose="020B0604020202020204"/>
                <a:ea typeface="Arial" panose="020B0604020202020204"/>
                <a:cs typeface="Arial" panose="020B0604020202020204"/>
                <a:sym typeface="Arial" panose="020B0604020202020204"/>
              </a:rPr>
              <a:t>?”</a:t>
            </a:r>
            <a:endParaRPr lang="en-US" sz="2400" b="1" i="1" u="none">
              <a:solidFill>
                <a:schemeClr val="dk2"/>
              </a:solidFill>
              <a:latin typeface="Arial" panose="020B0604020202020204"/>
              <a:ea typeface="Arial" panose="020B0604020202020204"/>
              <a:cs typeface="Arial" panose="020B0604020202020204"/>
              <a:sym typeface="Arial" panose="020B0604020202020204"/>
            </a:endParaRPr>
          </a:p>
        </p:txBody>
      </p:sp>
      <p:sp>
        <p:nvSpPr>
          <p:cNvPr id="1098" name="Google Shape;1098;p73"/>
          <p:cNvSpPr txBox="1"/>
          <p:nvPr>
            <p:ph type="body" idx="1"/>
          </p:nvPr>
        </p:nvSpPr>
        <p:spPr>
          <a:xfrm>
            <a:off x="1422400" y="1327150"/>
            <a:ext cx="9347200" cy="5486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The boosting assigns a weight to each classifier’s vote, based on how well the classifier performed.</a:t>
            </a:r>
            <a:endParaRPr lang="en-US" sz="18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The lower a classifier’s error rate, the more accurate it is, and therefore, the higher its weight for voting should be. The weight of classifier </a:t>
            </a:r>
            <a:r>
              <a:rPr lang="en-US" sz="1800" b="0" i="1" u="none">
                <a:solidFill>
                  <a:schemeClr val="dk1"/>
                </a:solidFill>
                <a:latin typeface="Tahoma" panose="020B0604030504040204"/>
                <a:ea typeface="Tahoma" panose="020B0604030504040204"/>
                <a:cs typeface="Tahoma" panose="020B0604030504040204"/>
                <a:sym typeface="Tahoma" panose="020B0604030504040204"/>
              </a:rPr>
              <a:t>Mi </a:t>
            </a:r>
            <a:r>
              <a:rPr lang="en-US" sz="1800" b="0" i="0" u="none">
                <a:solidFill>
                  <a:schemeClr val="dk1"/>
                </a:solidFill>
                <a:latin typeface="Tahoma" panose="020B0604030504040204"/>
                <a:ea typeface="Tahoma" panose="020B0604030504040204"/>
                <a:cs typeface="Tahoma" panose="020B0604030504040204"/>
                <a:sym typeface="Tahoma" panose="020B0604030504040204"/>
              </a:rPr>
              <a:t>’s vote is</a:t>
            </a:r>
            <a:endParaRPr lang="en-US" sz="18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For each class, </a:t>
            </a:r>
            <a:r>
              <a:rPr lang="en-US" sz="1800" b="0" i="1" u="none">
                <a:solidFill>
                  <a:schemeClr val="dk1"/>
                </a:solidFill>
                <a:latin typeface="Tahoma" panose="020B0604030504040204"/>
                <a:ea typeface="Tahoma" panose="020B0604030504040204"/>
                <a:cs typeface="Tahoma" panose="020B0604030504040204"/>
                <a:sym typeface="Tahoma" panose="020B0604030504040204"/>
              </a:rPr>
              <a:t>c</a:t>
            </a:r>
            <a:r>
              <a:rPr lang="en-US" sz="1800" b="0" i="0" u="none">
                <a:solidFill>
                  <a:schemeClr val="dk1"/>
                </a:solidFill>
                <a:latin typeface="Tahoma" panose="020B0604030504040204"/>
                <a:ea typeface="Tahoma" panose="020B0604030504040204"/>
                <a:cs typeface="Tahoma" panose="020B0604030504040204"/>
                <a:sym typeface="Tahoma" panose="020B0604030504040204"/>
              </a:rPr>
              <a:t>, we sum the weights of each classifier that assigned class </a:t>
            </a:r>
            <a:r>
              <a:rPr lang="en-US" sz="1800" b="0" i="1" u="none">
                <a:solidFill>
                  <a:schemeClr val="dk1"/>
                </a:solidFill>
                <a:latin typeface="Tahoma" panose="020B0604030504040204"/>
                <a:ea typeface="Tahoma" panose="020B0604030504040204"/>
                <a:cs typeface="Tahoma" panose="020B0604030504040204"/>
                <a:sym typeface="Tahoma" panose="020B0604030504040204"/>
              </a:rPr>
              <a:t>c </a:t>
            </a:r>
            <a:r>
              <a:rPr lang="en-US" sz="1800" b="0" i="0" u="none">
                <a:solidFill>
                  <a:schemeClr val="dk1"/>
                </a:solidFill>
                <a:latin typeface="Tahoma" panose="020B0604030504040204"/>
                <a:ea typeface="Tahoma" panose="020B0604030504040204"/>
                <a:cs typeface="Tahoma" panose="020B0604030504040204"/>
                <a:sym typeface="Tahoma" panose="020B0604030504040204"/>
              </a:rPr>
              <a:t>to </a:t>
            </a:r>
            <a:r>
              <a:rPr lang="en-US" sz="1800" b="1" i="1" u="none">
                <a:solidFill>
                  <a:schemeClr val="dk1"/>
                </a:solidFill>
                <a:latin typeface="Tahoma" panose="020B0604030504040204"/>
                <a:ea typeface="Tahoma" panose="020B0604030504040204"/>
                <a:cs typeface="Tahoma" panose="020B0604030504040204"/>
                <a:sym typeface="Tahoma" panose="020B0604030504040204"/>
              </a:rPr>
              <a:t>X</a:t>
            </a:r>
            <a:r>
              <a:rPr lang="en-US" sz="1800" b="0" i="0" u="none">
                <a:solidFill>
                  <a:schemeClr val="dk1"/>
                </a:solidFill>
                <a:latin typeface="Tahoma" panose="020B0604030504040204"/>
                <a:ea typeface="Tahoma" panose="020B0604030504040204"/>
                <a:cs typeface="Tahoma" panose="020B0604030504040204"/>
                <a:sym typeface="Tahoma" panose="020B0604030504040204"/>
              </a:rPr>
              <a:t>. The class with the highest sum is the “winner” and is returned as the class prediction for tuple </a:t>
            </a:r>
            <a:r>
              <a:rPr lang="en-US" sz="1800" b="1" i="1" u="none">
                <a:solidFill>
                  <a:schemeClr val="dk1"/>
                </a:solidFill>
                <a:latin typeface="Tahoma" panose="020B0604030504040204"/>
                <a:ea typeface="Tahoma" panose="020B0604030504040204"/>
                <a:cs typeface="Tahoma" panose="020B0604030504040204"/>
                <a:sym typeface="Tahoma" panose="020B0604030504040204"/>
              </a:rPr>
              <a:t>X</a:t>
            </a:r>
            <a:r>
              <a:rPr lang="en-US" sz="1800" b="0" i="0" u="none">
                <a:solidFill>
                  <a:schemeClr val="dk1"/>
                </a:solidFill>
                <a:latin typeface="Tahoma" panose="020B0604030504040204"/>
                <a:ea typeface="Tahoma" panose="020B0604030504040204"/>
                <a:cs typeface="Tahoma" panose="020B0604030504040204"/>
                <a:sym typeface="Tahoma" panose="020B0604030504040204"/>
              </a:rPr>
              <a:t>.</a:t>
            </a:r>
            <a:endParaRPr lang="en-US" sz="18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342900" algn="l" rtl="0">
              <a:lnSpc>
                <a:spcPct val="100000"/>
              </a:lnSpc>
              <a:spcBef>
                <a:spcPts val="400"/>
              </a:spcBef>
              <a:spcAft>
                <a:spcPts val="0"/>
              </a:spcAft>
              <a:buSzPts val="1200"/>
              <a:buNone/>
            </a:pPr>
            <a:r>
              <a:rPr lang="en-US" sz="2000" b="1" i="1" u="sng">
                <a:solidFill>
                  <a:srgbClr val="0070C0"/>
                </a:solidFill>
                <a:latin typeface="Tahoma" panose="020B0604030504040204"/>
                <a:ea typeface="Tahoma" panose="020B0604030504040204"/>
                <a:cs typeface="Tahoma" panose="020B0604030504040204"/>
                <a:sym typeface="Tahoma" panose="020B0604030504040204"/>
              </a:rPr>
              <a:t>Boosting Vs Bagging</a:t>
            </a:r>
            <a:endParaRPr lang="en-US" sz="2000" b="1" i="1" u="sng">
              <a:solidFill>
                <a:srgbClr val="0070C0"/>
              </a:solidFill>
              <a:latin typeface="Tahoma" panose="020B0604030504040204"/>
              <a:ea typeface="Tahoma" panose="020B0604030504040204"/>
              <a:cs typeface="Tahoma" panose="020B0604030504040204"/>
              <a:sym typeface="Tahoma" panose="020B0604030504040204"/>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Boosting focuses on the misclassified tuples, it risks overfitting the resulting composite model to such data. Therefore, sometimes the resulting “boosted” model may be less accurate than a single model derived from the same data. </a:t>
            </a:r>
            <a:endParaRPr lang="en-US" sz="18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Bagging is less susceptible to model overfitting. </a:t>
            </a:r>
            <a:endParaRPr lang="en-US" sz="18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342900" algn="l" rtl="0">
              <a:lnSpc>
                <a:spcPct val="100000"/>
              </a:lnSpc>
              <a:spcBef>
                <a:spcPts val="360"/>
              </a:spcBef>
              <a:spcAft>
                <a:spcPts val="0"/>
              </a:spcAft>
              <a:buClr>
                <a:schemeClr val="folHlink"/>
              </a:buClr>
              <a:buSzPts val="108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While both can significantly improve accuracy in comparison to a single model, boosting tends to achieve greater accuracy.</a:t>
            </a:r>
            <a:endParaRPr lang="en-US" sz="18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1099" name="Google Shape;1099;p73"/>
          <p:cNvPicPr preferRelativeResize="0"/>
          <p:nvPr/>
        </p:nvPicPr>
        <p:blipFill rotWithShape="1">
          <a:blip r:embed="rId1"/>
          <a:srcRect/>
          <a:stretch>
            <a:fillRect/>
          </a:stretch>
        </p:blipFill>
        <p:spPr>
          <a:xfrm>
            <a:off x="7391400" y="2619375"/>
            <a:ext cx="1676400" cy="581025"/>
          </a:xfrm>
          <a:prstGeom prst="rect">
            <a:avLst/>
          </a:prstGeom>
          <a:noFill/>
          <a:ln>
            <a:noFill/>
          </a:ln>
        </p:spPr>
      </p:pic>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86" name="Shape 986"/>
        <p:cNvGrpSpPr/>
        <p:nvPr/>
      </p:nvGrpSpPr>
      <p:grpSpPr>
        <a:xfrm>
          <a:off x="0" y="0"/>
          <a:ext cx="0" cy="0"/>
          <a:chOff x="0" y="0"/>
          <a:chExt cx="0" cy="0"/>
        </a:xfrm>
      </p:grpSpPr>
      <p:sp>
        <p:nvSpPr>
          <p:cNvPr id="987" name="Google Shape;987;g215f052c939_0_15"/>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88" name="Google Shape;988;g215f052c939_0_15"/>
          <p:cNvSpPr txBox="1"/>
          <p:nvPr>
            <p:ph type="title"/>
          </p:nvPr>
        </p:nvSpPr>
        <p:spPr>
          <a:xfrm>
            <a:off x="2057400" y="152400"/>
            <a:ext cx="8091600" cy="1066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200"/>
              <a:buFont typeface="Tahoma" panose="020B0604030504040204"/>
              <a:buNone/>
            </a:pPr>
            <a:r>
              <a:rPr lang="en-US" sz="3200" b="1" i="0" u="none">
                <a:solidFill>
                  <a:schemeClr val="dk2"/>
                </a:solidFill>
                <a:latin typeface="Tahoma" panose="020B0604030504040204"/>
                <a:ea typeface="Tahoma" panose="020B0604030504040204"/>
                <a:cs typeface="Tahoma" panose="020B0604030504040204"/>
                <a:sym typeface="Tahoma" panose="020B0604030504040204"/>
              </a:rPr>
              <a:t>Evaluating(assessin</a:t>
            </a:r>
            <a:r>
              <a:rPr lang="en-US" sz="3200"/>
              <a:t>g)</a:t>
            </a:r>
            <a:r>
              <a:rPr lang="en-US" sz="3200" b="1" i="0" u="none">
                <a:solidFill>
                  <a:schemeClr val="dk2"/>
                </a:solidFill>
                <a:latin typeface="Tahoma" panose="020B0604030504040204"/>
                <a:ea typeface="Tahoma" panose="020B0604030504040204"/>
                <a:cs typeface="Tahoma" panose="020B0604030504040204"/>
                <a:sym typeface="Tahoma" panose="020B0604030504040204"/>
              </a:rPr>
              <a:t> the Accuracy of a Classifier </a:t>
            </a:r>
            <a:endParaRPr lang="en-US" sz="3200" b="1"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989" name="Google Shape;989;g215f052c939_0_15"/>
          <p:cNvSpPr txBox="1"/>
          <p:nvPr>
            <p:ph type="body" idx="1"/>
          </p:nvPr>
        </p:nvSpPr>
        <p:spPr>
          <a:xfrm>
            <a:off x="1828800" y="1371600"/>
            <a:ext cx="8839200" cy="5273700"/>
          </a:xfrm>
          <a:prstGeom prst="rect">
            <a:avLst/>
          </a:prstGeom>
          <a:noFill/>
          <a:ln>
            <a:noFill/>
          </a:ln>
        </p:spPr>
        <p:txBody>
          <a:bodyPr spcFirstLastPara="1" wrap="square" lIns="92075" tIns="46025" rIns="92075" bIns="46025" anchor="t" anchorCtr="0">
            <a:noAutofit/>
          </a:bodyPr>
          <a:lstStyle/>
          <a:p>
            <a:pPr marL="342900" lvl="0" indent="-342900" algn="l" rtl="0">
              <a:lnSpc>
                <a:spcPct val="100000"/>
              </a:lnSpc>
              <a:spcBef>
                <a:spcPts val="0"/>
              </a:spcBef>
              <a:spcAft>
                <a:spcPts val="0"/>
              </a:spcAft>
              <a:buClr>
                <a:schemeClr val="folHlink"/>
              </a:buClr>
              <a:buSzPts val="1200"/>
              <a:buFont typeface="Noto Sans Symbols"/>
              <a:buChar char="■"/>
            </a:pPr>
            <a:r>
              <a:rPr lang="en-US" sz="2000" b="0" i="0" u="sng">
                <a:solidFill>
                  <a:schemeClr val="dk1"/>
                </a:solidFill>
                <a:latin typeface="Tahoma" panose="020B0604030504040204"/>
                <a:ea typeface="Tahoma" panose="020B0604030504040204"/>
                <a:cs typeface="Tahoma" panose="020B0604030504040204"/>
                <a:sym typeface="Tahoma" panose="020B0604030504040204"/>
              </a:rPr>
              <a:t>Holdout method</a:t>
            </a:r>
            <a:endParaRPr lang="en-US" sz="2000" b="0" i="0" u="sng">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Given data is randomly partitioned into two independent sets</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1143000" lvl="2" indent="-228600" algn="l" rtl="0">
              <a:lnSpc>
                <a:spcPct val="100000"/>
              </a:lnSpc>
              <a:spcBef>
                <a:spcPts val="400"/>
              </a:spcBef>
              <a:spcAft>
                <a:spcPts val="0"/>
              </a:spcAft>
              <a:buClr>
                <a:schemeClr val="folHlink"/>
              </a:buClr>
              <a:buSzPts val="10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Training set (e.g., 2/3) for model construction</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1143000" lvl="2" indent="-228600" algn="l" rtl="0">
              <a:lnSpc>
                <a:spcPct val="100000"/>
              </a:lnSpc>
              <a:spcBef>
                <a:spcPts val="400"/>
              </a:spcBef>
              <a:spcAft>
                <a:spcPts val="0"/>
              </a:spcAft>
              <a:buClr>
                <a:schemeClr val="folHlink"/>
              </a:buClr>
              <a:buSzPts val="10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Test set (e.g., 1/3) for accuracy estimation ---Pessimistic estimate</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1143000" lvl="2" indent="-165100" algn="l" rtl="0">
              <a:lnSpc>
                <a:spcPct val="100000"/>
              </a:lnSpc>
              <a:spcBef>
                <a:spcPts val="400"/>
              </a:spcBef>
              <a:spcAft>
                <a:spcPts val="0"/>
              </a:spcAft>
              <a:buClr>
                <a:schemeClr val="folHlink"/>
              </a:buClr>
              <a:buSzPts val="1000"/>
              <a:buFont typeface="Noto Sans Symbols"/>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1143000" lvl="2" indent="-165100" algn="l" rtl="0">
              <a:lnSpc>
                <a:spcPct val="100000"/>
              </a:lnSpc>
              <a:spcBef>
                <a:spcPts val="400"/>
              </a:spcBef>
              <a:spcAft>
                <a:spcPts val="0"/>
              </a:spcAft>
              <a:buClr>
                <a:schemeClr val="folHlink"/>
              </a:buClr>
              <a:buSzPts val="1000"/>
              <a:buFont typeface="Noto Sans Symbols"/>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1143000" lvl="2" indent="-165100" algn="l" rtl="0">
              <a:lnSpc>
                <a:spcPct val="100000"/>
              </a:lnSpc>
              <a:spcBef>
                <a:spcPts val="400"/>
              </a:spcBef>
              <a:spcAft>
                <a:spcPts val="0"/>
              </a:spcAft>
              <a:buClr>
                <a:schemeClr val="folHlink"/>
              </a:buClr>
              <a:buSzPts val="1000"/>
              <a:buFont typeface="Noto Sans Symbols"/>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1143000" lvl="2" indent="-165100" algn="l" rtl="0">
              <a:lnSpc>
                <a:spcPct val="100000"/>
              </a:lnSpc>
              <a:spcBef>
                <a:spcPts val="400"/>
              </a:spcBef>
              <a:spcAft>
                <a:spcPts val="0"/>
              </a:spcAft>
              <a:buClr>
                <a:schemeClr val="folHlink"/>
              </a:buClr>
              <a:buSzPts val="1000"/>
              <a:buFont typeface="Noto Sans Symbols"/>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1143000" lvl="2" indent="-165100" algn="l" rtl="0">
              <a:lnSpc>
                <a:spcPct val="100000"/>
              </a:lnSpc>
              <a:spcBef>
                <a:spcPts val="400"/>
              </a:spcBef>
              <a:spcAft>
                <a:spcPts val="0"/>
              </a:spcAft>
              <a:buClr>
                <a:schemeClr val="folHlink"/>
              </a:buClr>
              <a:buSzPts val="1000"/>
              <a:buFont typeface="Noto Sans Symbols"/>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1143000" lvl="2" indent="-165100" algn="l" rtl="0">
              <a:lnSpc>
                <a:spcPct val="100000"/>
              </a:lnSpc>
              <a:spcBef>
                <a:spcPts val="400"/>
              </a:spcBef>
              <a:spcAft>
                <a:spcPts val="0"/>
              </a:spcAft>
              <a:buClr>
                <a:schemeClr val="folHlink"/>
              </a:buClr>
              <a:buSzPts val="1000"/>
              <a:buFont typeface="Noto Sans Symbols"/>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1143000" lvl="2" indent="-165100" algn="l" rtl="0">
              <a:lnSpc>
                <a:spcPct val="100000"/>
              </a:lnSpc>
              <a:spcBef>
                <a:spcPts val="400"/>
              </a:spcBef>
              <a:spcAft>
                <a:spcPts val="0"/>
              </a:spcAft>
              <a:buClr>
                <a:schemeClr val="folHlink"/>
              </a:buClr>
              <a:buSzPts val="1000"/>
              <a:buFont typeface="Noto Sans Symbols"/>
              <a:buNone/>
            </a:pPr>
            <a:endParaRPr sz="20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Random subsampling: a variation of holdout</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1143000" lvl="2" indent="-228600" algn="l" rtl="0">
              <a:lnSpc>
                <a:spcPct val="100000"/>
              </a:lnSpc>
              <a:spcBef>
                <a:spcPts val="400"/>
              </a:spcBef>
              <a:spcAft>
                <a:spcPts val="0"/>
              </a:spcAft>
              <a:buClr>
                <a:schemeClr val="folHlink"/>
              </a:buClr>
              <a:buSzPts val="10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Repeat holdout method k times, accuracy = avg. of the accuracies obtained from each iteration</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p:txBody>
      </p:sp>
      <p:pic>
        <p:nvPicPr>
          <p:cNvPr id="990" name="Google Shape;990;g215f052c939_0_15"/>
          <p:cNvPicPr preferRelativeResize="0"/>
          <p:nvPr/>
        </p:nvPicPr>
        <p:blipFill rotWithShape="1">
          <a:blip r:embed="rId1"/>
          <a:srcRect/>
          <a:stretch>
            <a:fillRect/>
          </a:stretch>
        </p:blipFill>
        <p:spPr>
          <a:xfrm>
            <a:off x="3657600" y="2895600"/>
            <a:ext cx="4038598" cy="2285999"/>
          </a:xfrm>
          <a:prstGeom prst="rect">
            <a:avLst/>
          </a:prstGeom>
          <a:noFill/>
          <a:ln>
            <a:noFill/>
          </a:ln>
        </p:spPr>
      </p:pic>
    </p:spTree>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995" name="Shape 995"/>
        <p:cNvGrpSpPr/>
        <p:nvPr/>
      </p:nvGrpSpPr>
      <p:grpSpPr>
        <a:xfrm>
          <a:off x="0" y="0"/>
          <a:ext cx="0" cy="0"/>
          <a:chOff x="0" y="0"/>
          <a:chExt cx="0" cy="0"/>
        </a:xfrm>
      </p:grpSpPr>
      <p:sp>
        <p:nvSpPr>
          <p:cNvPr id="996" name="Google Shape;996;p65"/>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997" name="Google Shape;997;p65"/>
          <p:cNvSpPr txBox="1"/>
          <p:nvPr>
            <p:ph type="title"/>
          </p:nvPr>
        </p:nvSpPr>
        <p:spPr>
          <a:xfrm>
            <a:off x="2057400" y="152400"/>
            <a:ext cx="8091487" cy="10668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200"/>
              <a:buFont typeface="Tahoma" panose="020B0604030504040204"/>
              <a:buNone/>
            </a:pPr>
            <a:r>
              <a:rPr lang="en-US" sz="3200" b="1" i="0" u="none">
                <a:solidFill>
                  <a:schemeClr val="dk2"/>
                </a:solidFill>
                <a:latin typeface="Tahoma" panose="020B0604030504040204"/>
                <a:ea typeface="Tahoma" panose="020B0604030504040204"/>
                <a:cs typeface="Tahoma" panose="020B0604030504040204"/>
                <a:sym typeface="Tahoma" panose="020B0604030504040204"/>
              </a:rPr>
              <a:t>Evaluating the Accuracy of a Classifier </a:t>
            </a:r>
            <a:endParaRPr lang="en-US" sz="3200" b="1"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998" name="Google Shape;998;p65"/>
          <p:cNvSpPr txBox="1"/>
          <p:nvPr>
            <p:ph type="body" idx="1"/>
          </p:nvPr>
        </p:nvSpPr>
        <p:spPr>
          <a:xfrm>
            <a:off x="1524000" y="1295400"/>
            <a:ext cx="9144000" cy="5273700"/>
          </a:xfrm>
          <a:prstGeom prst="rect">
            <a:avLst/>
          </a:prstGeom>
          <a:noFill/>
          <a:ln>
            <a:noFill/>
          </a:ln>
        </p:spPr>
        <p:txBody>
          <a:bodyPr spcFirstLastPara="1" wrap="square" lIns="92075" tIns="46025" rIns="92075" bIns="46025" anchor="t" anchorCtr="0">
            <a:noAutofit/>
          </a:bodyPr>
          <a:lstStyle/>
          <a:p>
            <a:pPr marL="0" lvl="0" indent="0" algn="l" rtl="0">
              <a:lnSpc>
                <a:spcPct val="100000"/>
              </a:lnSpc>
              <a:spcBef>
                <a:spcPts val="0"/>
              </a:spcBef>
              <a:spcAft>
                <a:spcPts val="0"/>
              </a:spcAft>
              <a:buNone/>
            </a:pPr>
            <a:r>
              <a:rPr lang="en-US" sz="2000" b="1" i="0" u="sng">
                <a:solidFill>
                  <a:schemeClr val="dk1"/>
                </a:solidFill>
              </a:rPr>
              <a:t>Cross-validation</a:t>
            </a:r>
            <a:r>
              <a:rPr lang="en-US" sz="2000" b="1" i="0" u="none">
                <a:solidFill>
                  <a:schemeClr val="dk1"/>
                </a:solidFill>
              </a:rPr>
              <a:t> (</a:t>
            </a:r>
            <a:r>
              <a:rPr lang="en-US" sz="2000" b="1" i="1" u="none">
                <a:solidFill>
                  <a:schemeClr val="dk1"/>
                </a:solidFill>
              </a:rPr>
              <a:t>k</a:t>
            </a:r>
            <a:r>
              <a:rPr lang="en-US" sz="2000" b="1" i="0" u="none">
                <a:solidFill>
                  <a:schemeClr val="dk1"/>
                </a:solidFill>
              </a:rPr>
              <a:t>-fold, where k = 10 is most popular)</a:t>
            </a:r>
            <a:endParaRPr sz="2000" b="1"/>
          </a:p>
          <a:p>
            <a:pPr marL="457200" lvl="0" indent="-342900" algn="l" rtl="0">
              <a:lnSpc>
                <a:spcPct val="100000"/>
              </a:lnSpc>
              <a:spcBef>
                <a:spcPts val="360"/>
              </a:spcBef>
              <a:spcAft>
                <a:spcPts val="0"/>
              </a:spcAft>
              <a:buClr>
                <a:schemeClr val="dk1"/>
              </a:buClr>
              <a:buSzPts val="1800"/>
              <a:buFont typeface="Tahoma" panose="020B0604030504040204"/>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Randomly partition the initial data into </a:t>
            </a:r>
            <a:r>
              <a:rPr lang="en-US" sz="1800" b="0" i="1" u="none">
                <a:solidFill>
                  <a:schemeClr val="dk1"/>
                </a:solidFill>
                <a:latin typeface="Tahoma" panose="020B0604030504040204"/>
                <a:ea typeface="Tahoma" panose="020B0604030504040204"/>
                <a:cs typeface="Tahoma" panose="020B0604030504040204"/>
                <a:sym typeface="Tahoma" panose="020B0604030504040204"/>
              </a:rPr>
              <a:t>k</a:t>
            </a:r>
            <a:r>
              <a:rPr lang="en-US" sz="1800" b="0" i="0" u="none">
                <a:solidFill>
                  <a:schemeClr val="dk1"/>
                </a:solidFill>
                <a:latin typeface="Tahoma" panose="020B0604030504040204"/>
                <a:ea typeface="Tahoma" panose="020B0604030504040204"/>
                <a:cs typeface="Tahoma" panose="020B0604030504040204"/>
                <a:sym typeface="Tahoma" panose="020B0604030504040204"/>
              </a:rPr>
              <a:t> </a:t>
            </a:r>
            <a:r>
              <a:rPr lang="en-US" sz="1800" b="0" i="1" u="none">
                <a:solidFill>
                  <a:schemeClr val="dk1"/>
                </a:solidFill>
                <a:latin typeface="Tahoma" panose="020B0604030504040204"/>
                <a:ea typeface="Tahoma" panose="020B0604030504040204"/>
                <a:cs typeface="Tahoma" panose="020B0604030504040204"/>
                <a:sym typeface="Tahoma" panose="020B0604030504040204"/>
              </a:rPr>
              <a:t>mutually exclusive</a:t>
            </a:r>
            <a:r>
              <a:rPr lang="en-US" sz="1800" b="0" i="0" u="none">
                <a:solidFill>
                  <a:schemeClr val="dk1"/>
                </a:solidFill>
                <a:latin typeface="Tahoma" panose="020B0604030504040204"/>
                <a:ea typeface="Tahoma" panose="020B0604030504040204"/>
                <a:cs typeface="Tahoma" panose="020B0604030504040204"/>
                <a:sym typeface="Tahoma" panose="020B0604030504040204"/>
              </a:rPr>
              <a:t> subsets or folds,D1 to Dk, each of approximately equal size.</a:t>
            </a:r>
            <a:endParaRPr lang="en-US" sz="1800" b="0" i="0" u="none">
              <a:solidFill>
                <a:schemeClr val="dk1"/>
              </a:solidFill>
              <a:latin typeface="Tahoma" panose="020B0604030504040204"/>
              <a:ea typeface="Tahoma" panose="020B0604030504040204"/>
              <a:cs typeface="Tahoma" panose="020B0604030504040204"/>
              <a:sym typeface="Tahoma" panose="020B0604030504040204"/>
            </a:endParaRPr>
          </a:p>
          <a:p>
            <a:pPr marL="457200" lvl="0" indent="-342900" algn="l" rtl="0">
              <a:lnSpc>
                <a:spcPct val="100000"/>
              </a:lnSpc>
              <a:spcBef>
                <a:spcPts val="0"/>
              </a:spcBef>
              <a:spcAft>
                <a:spcPts val="0"/>
              </a:spcAft>
              <a:buClr>
                <a:schemeClr val="dk1"/>
              </a:buClr>
              <a:buSzPts val="1800"/>
              <a:buFont typeface="Tahoma" panose="020B0604030504040204"/>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Perform training and testing k times.</a:t>
            </a:r>
            <a:endParaRPr lang="en-US" sz="1800" b="0" i="0" u="none">
              <a:solidFill>
                <a:schemeClr val="dk1"/>
              </a:solidFill>
              <a:latin typeface="Tahoma" panose="020B0604030504040204"/>
              <a:ea typeface="Tahoma" panose="020B0604030504040204"/>
              <a:cs typeface="Tahoma" panose="020B0604030504040204"/>
              <a:sym typeface="Tahoma" panose="020B0604030504040204"/>
            </a:endParaRPr>
          </a:p>
          <a:p>
            <a:pPr marL="457200" lvl="0" indent="-342900" algn="l" rtl="0">
              <a:lnSpc>
                <a:spcPct val="100000"/>
              </a:lnSpc>
              <a:spcBef>
                <a:spcPts val="0"/>
              </a:spcBef>
              <a:spcAft>
                <a:spcPts val="0"/>
              </a:spcAft>
              <a:buClr>
                <a:schemeClr val="dk1"/>
              </a:buClr>
              <a:buSzPts val="1800"/>
              <a:buFont typeface="Tahoma" panose="020B0604030504040204"/>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At </a:t>
            </a:r>
            <a:r>
              <a:rPr lang="en-US" sz="1800" b="0" i="1" u="none">
                <a:solidFill>
                  <a:schemeClr val="dk1"/>
                </a:solidFill>
                <a:latin typeface="Tahoma" panose="020B0604030504040204"/>
                <a:ea typeface="Tahoma" panose="020B0604030504040204"/>
                <a:cs typeface="Tahoma" panose="020B0604030504040204"/>
                <a:sym typeface="Tahoma" panose="020B0604030504040204"/>
              </a:rPr>
              <a:t>i</a:t>
            </a:r>
            <a:r>
              <a:rPr lang="en-US" sz="1800" b="0" i="0" u="none">
                <a:solidFill>
                  <a:schemeClr val="dk1"/>
                </a:solidFill>
                <a:latin typeface="Tahoma" panose="020B0604030504040204"/>
                <a:ea typeface="Tahoma" panose="020B0604030504040204"/>
                <a:cs typeface="Tahoma" panose="020B0604030504040204"/>
                <a:sym typeface="Tahoma" panose="020B0604030504040204"/>
              </a:rPr>
              <a:t>-th iteration, use D</a:t>
            </a:r>
            <a:r>
              <a:rPr lang="en-US" sz="1800" b="0" i="0" u="none" baseline="-25000">
                <a:solidFill>
                  <a:schemeClr val="dk1"/>
                </a:solidFill>
                <a:latin typeface="Tahoma" panose="020B0604030504040204"/>
                <a:ea typeface="Tahoma" panose="020B0604030504040204"/>
                <a:cs typeface="Tahoma" panose="020B0604030504040204"/>
                <a:sym typeface="Tahoma" panose="020B0604030504040204"/>
              </a:rPr>
              <a:t>i </a:t>
            </a:r>
            <a:r>
              <a:rPr lang="en-US" sz="1800" b="0" i="0" u="none">
                <a:solidFill>
                  <a:schemeClr val="dk1"/>
                </a:solidFill>
                <a:latin typeface="Tahoma" panose="020B0604030504040204"/>
                <a:ea typeface="Tahoma" panose="020B0604030504040204"/>
                <a:cs typeface="Tahoma" panose="020B0604030504040204"/>
                <a:sym typeface="Tahoma" panose="020B0604030504040204"/>
              </a:rPr>
              <a:t>as test set and others collectively as training set </a:t>
            </a:r>
            <a:endParaRPr lang="en-US" sz="1800" b="0" i="0" u="none">
              <a:solidFill>
                <a:schemeClr val="dk1"/>
              </a:solidFill>
              <a:latin typeface="Tahoma" panose="020B0604030504040204"/>
              <a:ea typeface="Tahoma" panose="020B0604030504040204"/>
              <a:cs typeface="Tahoma" panose="020B0604030504040204"/>
              <a:sym typeface="Tahoma" panose="020B0604030504040204"/>
            </a:endParaRPr>
          </a:p>
          <a:p>
            <a:pPr marL="457200" lvl="0" indent="-342900" algn="l" rtl="0">
              <a:lnSpc>
                <a:spcPct val="100000"/>
              </a:lnSpc>
              <a:spcBef>
                <a:spcPts val="0"/>
              </a:spcBef>
              <a:spcAft>
                <a:spcPts val="0"/>
              </a:spcAft>
              <a:buClr>
                <a:schemeClr val="dk1"/>
              </a:buClr>
              <a:buSzPts val="1800"/>
              <a:buFont typeface="Tahoma" panose="020B0604030504040204"/>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Unlike the holdout and random subsampling methods, here each sample is used the same number of times for training and once for testing.</a:t>
            </a:r>
            <a:endParaRPr lang="en-US" sz="1800" b="0" i="0" u="none">
              <a:solidFill>
                <a:schemeClr val="dk1"/>
              </a:solidFill>
              <a:latin typeface="Tahoma" panose="020B0604030504040204"/>
              <a:ea typeface="Tahoma" panose="020B0604030504040204"/>
              <a:cs typeface="Tahoma" panose="020B0604030504040204"/>
              <a:sym typeface="Tahoma" panose="020B0604030504040204"/>
            </a:endParaRPr>
          </a:p>
          <a:p>
            <a:pPr marL="457200" lvl="0" indent="-342900" algn="l" rtl="0">
              <a:lnSpc>
                <a:spcPct val="100000"/>
              </a:lnSpc>
              <a:spcBef>
                <a:spcPts val="0"/>
              </a:spcBef>
              <a:spcAft>
                <a:spcPts val="0"/>
              </a:spcAft>
              <a:buClr>
                <a:srgbClr val="111111"/>
              </a:buClr>
              <a:buSzPts val="1800"/>
              <a:buFont typeface="Arial" panose="020B0604020202020204"/>
              <a:buChar char="■"/>
            </a:pPr>
            <a:r>
              <a:rPr lang="en-US" sz="1800">
                <a:solidFill>
                  <a:srgbClr val="111111"/>
                </a:solidFill>
                <a:highlight>
                  <a:srgbClr val="FEFEFE"/>
                </a:highlight>
                <a:latin typeface="Arial" panose="020B0604020202020204"/>
                <a:ea typeface="Arial" panose="020B0604020202020204"/>
                <a:cs typeface="Arial" panose="020B0604020202020204"/>
                <a:sym typeface="Arial" panose="020B0604020202020204"/>
              </a:rPr>
              <a:t>The results of each iteration are averaged, to find accuracy which  is used as a performance metric to compare the efficiency of different models.</a:t>
            </a:r>
            <a:endParaRPr sz="1800">
              <a:solidFill>
                <a:srgbClr val="111111"/>
              </a:solidFill>
              <a:highlight>
                <a:srgbClr val="FEFEFE"/>
              </a:highlight>
              <a:latin typeface="Arial" panose="020B0604020202020204"/>
              <a:ea typeface="Arial" panose="020B0604020202020204"/>
              <a:cs typeface="Arial" panose="020B0604020202020204"/>
              <a:sym typeface="Arial" panose="020B0604020202020204"/>
            </a:endParaRPr>
          </a:p>
          <a:p>
            <a:pPr marL="457200" lvl="0" indent="-342900" algn="l" rtl="0">
              <a:lnSpc>
                <a:spcPct val="100000"/>
              </a:lnSpc>
              <a:spcBef>
                <a:spcPts val="0"/>
              </a:spcBef>
              <a:spcAft>
                <a:spcPts val="0"/>
              </a:spcAft>
              <a:buClr>
                <a:srgbClr val="111111"/>
              </a:buClr>
              <a:buSzPts val="1800"/>
              <a:buFont typeface="Arial" panose="020B0604020202020204"/>
              <a:buChar char="■"/>
            </a:pPr>
            <a:r>
              <a:rPr lang="en-US" sz="1800">
                <a:solidFill>
                  <a:srgbClr val="111111"/>
                </a:solidFill>
                <a:highlight>
                  <a:srgbClr val="FEFEFE"/>
                </a:highlight>
                <a:latin typeface="Arial" panose="020B0604020202020204"/>
                <a:ea typeface="Arial" panose="020B0604020202020204"/>
                <a:cs typeface="Arial" panose="020B0604020202020204"/>
                <a:sym typeface="Arial" panose="020B0604020202020204"/>
              </a:rPr>
              <a:t>The k-fold cross-validation technique generally produces less biased models as every data point from the original dataset will appear in both the training and testing set. </a:t>
            </a:r>
            <a:endParaRPr sz="1800">
              <a:solidFill>
                <a:srgbClr val="111111"/>
              </a:solidFill>
              <a:highlight>
                <a:srgbClr val="FEFEFE"/>
              </a:highlight>
              <a:latin typeface="Arial" panose="020B0604020202020204"/>
              <a:ea typeface="Arial" panose="020B0604020202020204"/>
              <a:cs typeface="Arial" panose="020B0604020202020204"/>
              <a:sym typeface="Arial" panose="020B0604020202020204"/>
            </a:endParaRPr>
          </a:p>
          <a:p>
            <a:pPr marL="457200" lvl="0" indent="-342900" algn="l" rtl="0">
              <a:lnSpc>
                <a:spcPct val="100000"/>
              </a:lnSpc>
              <a:spcBef>
                <a:spcPts val="0"/>
              </a:spcBef>
              <a:spcAft>
                <a:spcPts val="0"/>
              </a:spcAft>
              <a:buClr>
                <a:srgbClr val="111111"/>
              </a:buClr>
              <a:buSzPts val="1800"/>
              <a:buFont typeface="Arial" panose="020B0604020202020204"/>
              <a:buChar char="■"/>
            </a:pPr>
            <a:r>
              <a:rPr lang="en-US" sz="1800">
                <a:solidFill>
                  <a:srgbClr val="111111"/>
                </a:solidFill>
                <a:highlight>
                  <a:srgbClr val="FEFEFE"/>
                </a:highlight>
                <a:latin typeface="Arial" panose="020B0604020202020204"/>
                <a:ea typeface="Arial" panose="020B0604020202020204"/>
                <a:cs typeface="Arial" panose="020B0604020202020204"/>
                <a:sym typeface="Arial" panose="020B0604020202020204"/>
              </a:rPr>
              <a:t>This method is optimal if you have a limited amount of data.</a:t>
            </a:r>
            <a:endParaRPr sz="1800">
              <a:solidFill>
                <a:srgbClr val="111111"/>
              </a:solidFill>
              <a:highlight>
                <a:srgbClr val="FEFEFE"/>
              </a:highlight>
              <a:latin typeface="Arial" panose="020B0604020202020204"/>
              <a:ea typeface="Arial" panose="020B0604020202020204"/>
              <a:cs typeface="Arial" panose="020B0604020202020204"/>
              <a:sym typeface="Arial" panose="020B0604020202020204"/>
            </a:endParaRPr>
          </a:p>
          <a:p>
            <a:pPr marL="742950" lvl="1" indent="-285750" algn="l" rtl="0">
              <a:lnSpc>
                <a:spcPct val="100000"/>
              </a:lnSpc>
              <a:spcBef>
                <a:spcPts val="360"/>
              </a:spcBef>
              <a:spcAft>
                <a:spcPts val="0"/>
              </a:spcAft>
              <a:buSzPts val="990"/>
              <a:buNone/>
            </a:pPr>
            <a:endParaRPr sz="1800" b="0" i="0" u="none">
              <a:solidFill>
                <a:schemeClr val="dk1"/>
              </a:solidFill>
              <a:latin typeface="Tahoma" panose="020B0604030504040204"/>
              <a:ea typeface="Tahoma" panose="020B0604030504040204"/>
              <a:cs typeface="Tahoma" panose="020B0604030504040204"/>
              <a:sym typeface="Tahoma" panose="020B0604030504040204"/>
            </a:endParaRPr>
          </a:p>
          <a:p>
            <a:pPr marL="0" lvl="0" indent="0" algn="l" rtl="0">
              <a:lnSpc>
                <a:spcPct val="100000"/>
              </a:lnSpc>
              <a:spcBef>
                <a:spcPts val="360"/>
              </a:spcBef>
              <a:spcAft>
                <a:spcPts val="0"/>
              </a:spcAft>
              <a:buNone/>
            </a:pPr>
            <a:r>
              <a:rPr lang="en-US" sz="1800" b="1" i="0" u="sng">
                <a:solidFill>
                  <a:schemeClr val="dk1"/>
                </a:solidFill>
              </a:rPr>
              <a:t>Leave-one-out</a:t>
            </a:r>
            <a:r>
              <a:rPr lang="en-US" sz="1800" b="1" i="0" u="none">
                <a:solidFill>
                  <a:schemeClr val="dk1"/>
                </a:solidFill>
              </a:rPr>
              <a:t>:</a:t>
            </a:r>
            <a:r>
              <a:rPr lang="en-US" sz="1800" b="0" i="0" u="none">
                <a:solidFill>
                  <a:schemeClr val="dk1"/>
                </a:solidFill>
                <a:latin typeface="Tahoma" panose="020B0604030504040204"/>
                <a:ea typeface="Tahoma" panose="020B0604030504040204"/>
                <a:cs typeface="Tahoma" panose="020B0604030504040204"/>
                <a:sym typeface="Tahoma" panose="020B0604030504040204"/>
              </a:rPr>
              <a:t> A special </a:t>
            </a:r>
            <a:r>
              <a:rPr lang="en-US" sz="1800"/>
              <a:t>ca</a:t>
            </a:r>
            <a:r>
              <a:rPr lang="en-US" sz="1800" b="0" i="0" u="none">
                <a:solidFill>
                  <a:schemeClr val="dk1"/>
                </a:solidFill>
                <a:latin typeface="Tahoma" panose="020B0604030504040204"/>
                <a:ea typeface="Tahoma" panose="020B0604030504040204"/>
                <a:cs typeface="Tahoma" panose="020B0604030504040204"/>
                <a:sym typeface="Tahoma" panose="020B0604030504040204"/>
              </a:rPr>
              <a:t>se of k folds where k </a:t>
            </a:r>
            <a:r>
              <a:rPr lang="en-US" sz="1800"/>
              <a:t>is set to number</a:t>
            </a:r>
            <a:r>
              <a:rPr lang="en-US" sz="1800" b="0" i="0" u="none">
                <a:solidFill>
                  <a:schemeClr val="dk1"/>
                </a:solidFill>
                <a:latin typeface="Tahoma" panose="020B0604030504040204"/>
                <a:ea typeface="Tahoma" panose="020B0604030504040204"/>
                <a:cs typeface="Tahoma" panose="020B0604030504040204"/>
                <a:sym typeface="Tahoma" panose="020B0604030504040204"/>
              </a:rPr>
              <a:t> of initial tuples</a:t>
            </a:r>
            <a:r>
              <a:rPr lang="en-US" sz="1800"/>
              <a:t> i.e only one sample is left out at a time for test set.</a:t>
            </a:r>
            <a:endParaRPr lang="en-US" sz="1800"/>
          </a:p>
          <a:p>
            <a:pPr marL="0" lvl="0" indent="0" algn="l" rtl="0">
              <a:lnSpc>
                <a:spcPct val="100000"/>
              </a:lnSpc>
              <a:spcBef>
                <a:spcPts val="360"/>
              </a:spcBef>
              <a:spcAft>
                <a:spcPts val="0"/>
              </a:spcAft>
              <a:buNone/>
            </a:pPr>
            <a:r>
              <a:rPr lang="en-US" sz="1800" b="1" i="0" u="sng">
                <a:solidFill>
                  <a:schemeClr val="dk1"/>
                </a:solidFill>
              </a:rPr>
              <a:t>Stratified cross-validation</a:t>
            </a:r>
            <a:r>
              <a:rPr lang="en-US" sz="1800" b="0" i="0" u="none">
                <a:solidFill>
                  <a:schemeClr val="dk1"/>
                </a:solidFill>
                <a:latin typeface="Tahoma" panose="020B0604030504040204"/>
                <a:ea typeface="Tahoma" panose="020B0604030504040204"/>
                <a:cs typeface="Tahoma" panose="020B0604030504040204"/>
                <a:sym typeface="Tahoma" panose="020B0604030504040204"/>
              </a:rPr>
              <a:t>: folds are stratified so that class dist. in each fold is approx. the same as that in the initial data.</a:t>
            </a:r>
            <a:endParaRPr lang="en-US" sz="1800" b="0" i="0" u="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003" name="Shape 1003"/>
        <p:cNvGrpSpPr/>
        <p:nvPr/>
      </p:nvGrpSpPr>
      <p:grpSpPr>
        <a:xfrm>
          <a:off x="0" y="0"/>
          <a:ext cx="0" cy="0"/>
          <a:chOff x="0" y="0"/>
          <a:chExt cx="0" cy="0"/>
        </a:xfrm>
      </p:grpSpPr>
      <p:sp>
        <p:nvSpPr>
          <p:cNvPr id="1004" name="Google Shape;1004;p66"/>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05" name="Google Shape;1005;p66"/>
          <p:cNvSpPr txBox="1"/>
          <p:nvPr>
            <p:ph type="title"/>
          </p:nvPr>
        </p:nvSpPr>
        <p:spPr>
          <a:xfrm>
            <a:off x="1828800" y="228600"/>
            <a:ext cx="8402637" cy="990600"/>
          </a:xfrm>
          <a:prstGeom prst="rect">
            <a:avLst/>
          </a:prstGeom>
          <a:noFill/>
          <a:ln>
            <a:noFill/>
          </a:ln>
        </p:spPr>
        <p:txBody>
          <a:bodyPr spcFirstLastPara="1" wrap="square" lIns="92075" tIns="46025" rIns="92075" bIns="46025" anchor="b" anchorCtr="0">
            <a:noAutofit/>
          </a:bodyPr>
          <a:lstStyle/>
          <a:p>
            <a:pPr marL="0" lvl="0" indent="0" algn="ctr" rtl="0">
              <a:lnSpc>
                <a:spcPct val="100000"/>
              </a:lnSpc>
              <a:spcBef>
                <a:spcPts val="0"/>
              </a:spcBef>
              <a:spcAft>
                <a:spcPts val="0"/>
              </a:spcAft>
              <a:buClr>
                <a:schemeClr val="dk2"/>
              </a:buClr>
              <a:buSzPts val="3200"/>
              <a:buFont typeface="Tahoma" panose="020B0604030504040204"/>
              <a:buNone/>
            </a:pPr>
            <a:r>
              <a:rPr lang="en-US" sz="3200" b="1" i="0" u="none">
                <a:solidFill>
                  <a:schemeClr val="dk2"/>
                </a:solidFill>
                <a:latin typeface="Tahoma" panose="020B0604030504040204"/>
                <a:ea typeface="Tahoma" panose="020B0604030504040204"/>
                <a:cs typeface="Tahoma" panose="020B0604030504040204"/>
                <a:sym typeface="Tahoma" panose="020B0604030504040204"/>
              </a:rPr>
              <a:t>Evaluating the Accuracy of a Classifier </a:t>
            </a:r>
            <a:endParaRPr lang="en-US" sz="3200" b="1"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1006" name="Google Shape;1006;p66"/>
          <p:cNvSpPr txBox="1"/>
          <p:nvPr>
            <p:ph type="body" idx="1"/>
          </p:nvPr>
        </p:nvSpPr>
        <p:spPr>
          <a:xfrm>
            <a:off x="1828800" y="1249362"/>
            <a:ext cx="8610600" cy="5105400"/>
          </a:xfrm>
          <a:prstGeom prst="rect">
            <a:avLst/>
          </a:prstGeom>
          <a:noFill/>
          <a:ln>
            <a:noFill/>
          </a:ln>
        </p:spPr>
        <p:txBody>
          <a:bodyPr spcFirstLastPara="1" wrap="square" lIns="92075" tIns="46025" rIns="92075" bIns="46025" anchor="t" anchorCtr="0">
            <a:noAutofit/>
          </a:bodyPr>
          <a:lstStyle/>
          <a:p>
            <a:pPr marL="342900" lvl="0" indent="-342900" algn="l" rtl="0">
              <a:lnSpc>
                <a:spcPct val="110000"/>
              </a:lnSpc>
              <a:spcBef>
                <a:spcPts val="0"/>
              </a:spcBef>
              <a:spcAft>
                <a:spcPts val="0"/>
              </a:spcAft>
              <a:buClr>
                <a:schemeClr val="folHlink"/>
              </a:buClr>
              <a:buSzPts val="1080"/>
              <a:buFont typeface="Arial" panose="020B0604020202020204"/>
              <a:buChar char="■"/>
            </a:pPr>
            <a:r>
              <a:rPr lang="en-US" sz="1800" b="1" i="0" u="none">
                <a:solidFill>
                  <a:schemeClr val="dk1"/>
                </a:solidFill>
                <a:latin typeface="Arial" panose="020B0604020202020204"/>
                <a:ea typeface="Arial" panose="020B0604020202020204"/>
                <a:cs typeface="Arial" panose="020B0604020202020204"/>
                <a:sym typeface="Arial" panose="020B0604020202020204"/>
              </a:rPr>
              <a:t>Bootstrap</a:t>
            </a:r>
            <a:endParaRPr b="1">
              <a:latin typeface="Arial" panose="020B0604020202020204"/>
              <a:ea typeface="Arial" panose="020B0604020202020204"/>
              <a:cs typeface="Arial" panose="020B0604020202020204"/>
              <a:sym typeface="Arial" panose="020B0604020202020204"/>
            </a:endParaRPr>
          </a:p>
          <a:p>
            <a:pPr marL="742950" lvl="1" indent="-285750" algn="l" rtl="0">
              <a:lnSpc>
                <a:spcPct val="110000"/>
              </a:lnSpc>
              <a:spcBef>
                <a:spcPts val="360"/>
              </a:spcBef>
              <a:spcAft>
                <a:spcPts val="0"/>
              </a:spcAft>
              <a:buClr>
                <a:schemeClr val="hlink"/>
              </a:buClr>
              <a:buSzPts val="990"/>
              <a:buFont typeface="Arial" panose="020B0604020202020204"/>
              <a:buChar char="■"/>
            </a:pPr>
            <a:r>
              <a:rPr lang="en-US" sz="1800" i="0" u="none">
                <a:solidFill>
                  <a:schemeClr val="dk1"/>
                </a:solidFill>
                <a:latin typeface="Arial" panose="020B0604020202020204"/>
                <a:ea typeface="Arial" panose="020B0604020202020204"/>
                <a:cs typeface="Arial" panose="020B0604020202020204"/>
                <a:sym typeface="Arial" panose="020B0604020202020204"/>
              </a:rPr>
              <a:t>Works well with small data sets</a:t>
            </a:r>
            <a:endParaRPr>
              <a:latin typeface="Arial" panose="020B0604020202020204"/>
              <a:ea typeface="Arial" panose="020B0604020202020204"/>
              <a:cs typeface="Arial" panose="020B0604020202020204"/>
              <a:sym typeface="Arial" panose="020B0604020202020204"/>
            </a:endParaRPr>
          </a:p>
          <a:p>
            <a:pPr marL="742950" lvl="1" indent="-285750" algn="l" rtl="0">
              <a:lnSpc>
                <a:spcPct val="110000"/>
              </a:lnSpc>
              <a:spcBef>
                <a:spcPts val="360"/>
              </a:spcBef>
              <a:spcAft>
                <a:spcPts val="0"/>
              </a:spcAft>
              <a:buClr>
                <a:schemeClr val="hlink"/>
              </a:buClr>
              <a:buSzPts val="990"/>
              <a:buFont typeface="Arial" panose="020B0604020202020204"/>
              <a:buChar char="■"/>
            </a:pPr>
            <a:r>
              <a:rPr lang="en-US" sz="1800" i="0" u="none">
                <a:solidFill>
                  <a:schemeClr val="dk1"/>
                </a:solidFill>
                <a:latin typeface="Arial" panose="020B0604020202020204"/>
                <a:ea typeface="Arial" panose="020B0604020202020204"/>
                <a:cs typeface="Arial" panose="020B0604020202020204"/>
                <a:sym typeface="Arial" panose="020B0604020202020204"/>
              </a:rPr>
              <a:t>Samples the given training tuples uniformly </a:t>
            </a:r>
            <a:r>
              <a:rPr lang="en-US" sz="1800" i="1" u="none">
                <a:solidFill>
                  <a:schemeClr val="dk1"/>
                </a:solidFill>
                <a:latin typeface="Arial" panose="020B0604020202020204"/>
                <a:ea typeface="Arial" panose="020B0604020202020204"/>
                <a:cs typeface="Arial" panose="020B0604020202020204"/>
                <a:sym typeface="Arial" panose="020B0604020202020204"/>
              </a:rPr>
              <a:t>with replacement</a:t>
            </a:r>
            <a:endParaRPr>
              <a:latin typeface="Arial" panose="020B0604020202020204"/>
              <a:ea typeface="Arial" panose="020B0604020202020204"/>
              <a:cs typeface="Arial" panose="020B0604020202020204"/>
              <a:sym typeface="Arial" panose="020B0604020202020204"/>
            </a:endParaRPr>
          </a:p>
          <a:p>
            <a:pPr marL="1143000" lvl="2" indent="-228600" algn="l" rtl="0">
              <a:lnSpc>
                <a:spcPct val="110000"/>
              </a:lnSpc>
              <a:spcBef>
                <a:spcPts val="360"/>
              </a:spcBef>
              <a:spcAft>
                <a:spcPts val="0"/>
              </a:spcAft>
              <a:buClr>
                <a:schemeClr val="folHlink"/>
              </a:buClr>
              <a:buSzPts val="900"/>
              <a:buFont typeface="Arial" panose="020B0604020202020204"/>
              <a:buChar char="■"/>
            </a:pPr>
            <a:r>
              <a:rPr lang="en-US" sz="1800" i="0" u="none">
                <a:solidFill>
                  <a:schemeClr val="dk1"/>
                </a:solidFill>
                <a:latin typeface="Arial" panose="020B0604020202020204"/>
                <a:ea typeface="Arial" panose="020B0604020202020204"/>
                <a:cs typeface="Arial" panose="020B0604020202020204"/>
                <a:sym typeface="Arial" panose="020B0604020202020204"/>
              </a:rPr>
              <a:t>i.e., each time a tuple is selected, it is equally likely to be selected again and re-added to the training set</a:t>
            </a:r>
            <a:endParaRPr>
              <a:latin typeface="Arial" panose="020B0604020202020204"/>
              <a:ea typeface="Arial" panose="020B0604020202020204"/>
              <a:cs typeface="Arial" panose="020B0604020202020204"/>
              <a:sym typeface="Arial" panose="020B0604020202020204"/>
            </a:endParaRPr>
          </a:p>
          <a:p>
            <a:pPr marL="342900" lvl="0" indent="-342900" algn="l" rtl="0">
              <a:lnSpc>
                <a:spcPct val="110000"/>
              </a:lnSpc>
              <a:spcBef>
                <a:spcPts val="360"/>
              </a:spcBef>
              <a:spcAft>
                <a:spcPts val="0"/>
              </a:spcAft>
              <a:buClr>
                <a:schemeClr val="folHlink"/>
              </a:buClr>
              <a:buSzPts val="1080"/>
              <a:buFont typeface="Noto Sans Symbols"/>
              <a:buChar char="■"/>
            </a:pPr>
            <a:r>
              <a:rPr lang="en-US" sz="1800" i="0" u="none">
                <a:solidFill>
                  <a:schemeClr val="dk1"/>
                </a:solidFill>
                <a:latin typeface="Arial" panose="020B0604020202020204"/>
                <a:ea typeface="Arial" panose="020B0604020202020204"/>
                <a:cs typeface="Arial" panose="020B0604020202020204"/>
                <a:sym typeface="Arial" panose="020B0604020202020204"/>
              </a:rPr>
              <a:t>Several </a:t>
            </a:r>
            <a:r>
              <a:rPr lang="en-US" sz="1800">
                <a:latin typeface="Arial" panose="020B0604020202020204"/>
                <a:ea typeface="Arial" panose="020B0604020202020204"/>
                <a:cs typeface="Arial" panose="020B0604020202020204"/>
                <a:sym typeface="Arial" panose="020B0604020202020204"/>
              </a:rPr>
              <a:t>bootstrap</a:t>
            </a:r>
            <a:r>
              <a:rPr lang="en-US" sz="1800" i="0" u="none">
                <a:solidFill>
                  <a:schemeClr val="dk1"/>
                </a:solidFill>
                <a:latin typeface="Arial" panose="020B0604020202020204"/>
                <a:ea typeface="Arial" panose="020B0604020202020204"/>
                <a:cs typeface="Arial" panose="020B0604020202020204"/>
                <a:sym typeface="Arial" panose="020B0604020202020204"/>
              </a:rPr>
              <a:t> methods, and a common one is </a:t>
            </a:r>
            <a:r>
              <a:rPr lang="en-US" sz="1800" b="1" i="0" u="none">
                <a:solidFill>
                  <a:schemeClr val="dk1"/>
                </a:solidFill>
                <a:latin typeface="Arial" panose="020B0604020202020204"/>
                <a:ea typeface="Arial" panose="020B0604020202020204"/>
                <a:cs typeface="Arial" panose="020B0604020202020204"/>
                <a:sym typeface="Arial" panose="020B0604020202020204"/>
              </a:rPr>
              <a:t>.632 bootstrap</a:t>
            </a:r>
            <a:endParaRPr>
              <a:latin typeface="Arial" panose="020B0604020202020204"/>
              <a:ea typeface="Arial" panose="020B0604020202020204"/>
              <a:cs typeface="Arial" panose="020B0604020202020204"/>
              <a:sym typeface="Arial" panose="020B0604020202020204"/>
            </a:endParaRPr>
          </a:p>
          <a:p>
            <a:pPr marL="742950" lvl="1" indent="-285750" algn="l" rtl="0">
              <a:lnSpc>
                <a:spcPct val="110000"/>
              </a:lnSpc>
              <a:spcBef>
                <a:spcPts val="360"/>
              </a:spcBef>
              <a:spcAft>
                <a:spcPts val="0"/>
              </a:spcAft>
              <a:buClr>
                <a:schemeClr val="hlink"/>
              </a:buClr>
              <a:buSzPts val="990"/>
              <a:buFont typeface="Arial" panose="020B0604020202020204"/>
              <a:buChar char="■"/>
            </a:pPr>
            <a:r>
              <a:rPr lang="en-US" sz="1800" i="0" u="none">
                <a:solidFill>
                  <a:schemeClr val="dk1"/>
                </a:solidFill>
                <a:latin typeface="Arial" panose="020B0604020202020204"/>
                <a:ea typeface="Arial" panose="020B0604020202020204"/>
                <a:cs typeface="Arial" panose="020B0604020202020204"/>
                <a:sym typeface="Arial" panose="020B0604020202020204"/>
              </a:rPr>
              <a:t>Suppose we are given a data set of d tuples.  The data set is sampled d times, with replacement, resulting in a training set of d samples.  The data tuples that did not make it into the training set end up forming the test set.  On an average 63.2% of the original data will end up in the bootstrap sample, and the remaining 36.8% will form the test set </a:t>
            </a:r>
            <a:r>
              <a:rPr lang="en-US" sz="1800" i="0" u="none">
                <a:solidFill>
                  <a:srgbClr val="FF0000"/>
                </a:solidFill>
                <a:latin typeface="Arial" panose="020B0604020202020204"/>
                <a:ea typeface="Arial" panose="020B0604020202020204"/>
                <a:cs typeface="Arial" panose="020B0604020202020204"/>
                <a:sym typeface="Arial" panose="020B0604020202020204"/>
              </a:rPr>
              <a:t>(since (1 – 1/d)</a:t>
            </a:r>
            <a:r>
              <a:rPr lang="en-US" sz="1800" i="0" u="none" baseline="30000">
                <a:solidFill>
                  <a:srgbClr val="FF0000"/>
                </a:solidFill>
                <a:latin typeface="Arial" panose="020B0604020202020204"/>
                <a:ea typeface="Arial" panose="020B0604020202020204"/>
                <a:cs typeface="Arial" panose="020B0604020202020204"/>
                <a:sym typeface="Arial" panose="020B0604020202020204"/>
              </a:rPr>
              <a:t>d</a:t>
            </a:r>
            <a:r>
              <a:rPr lang="en-US" sz="1800" i="0" u="none">
                <a:solidFill>
                  <a:srgbClr val="FF0000"/>
                </a:solidFill>
                <a:latin typeface="Arial" panose="020B0604020202020204"/>
                <a:ea typeface="Arial" panose="020B0604020202020204"/>
                <a:cs typeface="Arial" panose="020B0604020202020204"/>
                <a:sym typeface="Arial" panose="020B0604020202020204"/>
              </a:rPr>
              <a:t> ≈ e</a:t>
            </a:r>
            <a:r>
              <a:rPr lang="en-US" sz="1800" i="0" u="none" baseline="30000">
                <a:solidFill>
                  <a:srgbClr val="FF0000"/>
                </a:solidFill>
                <a:latin typeface="Arial" panose="020B0604020202020204"/>
                <a:ea typeface="Arial" panose="020B0604020202020204"/>
                <a:cs typeface="Arial" panose="020B0604020202020204"/>
                <a:sym typeface="Arial" panose="020B0604020202020204"/>
              </a:rPr>
              <a:t>-1</a:t>
            </a:r>
            <a:r>
              <a:rPr lang="en-US" sz="1800" i="0" u="none">
                <a:solidFill>
                  <a:srgbClr val="FF0000"/>
                </a:solidFill>
                <a:latin typeface="Arial" panose="020B0604020202020204"/>
                <a:ea typeface="Arial" panose="020B0604020202020204"/>
                <a:cs typeface="Arial" panose="020B0604020202020204"/>
                <a:sym typeface="Arial" panose="020B0604020202020204"/>
              </a:rPr>
              <a:t> = 0.368)</a:t>
            </a:r>
            <a:endParaRPr>
              <a:latin typeface="Arial" panose="020B0604020202020204"/>
              <a:ea typeface="Arial" panose="020B0604020202020204"/>
              <a:cs typeface="Arial" panose="020B0604020202020204"/>
              <a:sym typeface="Arial" panose="020B0604020202020204"/>
            </a:endParaRPr>
          </a:p>
          <a:p>
            <a:pPr marL="742950" lvl="1" indent="-285750" algn="l" rtl="0">
              <a:lnSpc>
                <a:spcPct val="110000"/>
              </a:lnSpc>
              <a:spcBef>
                <a:spcPts val="360"/>
              </a:spcBef>
              <a:spcAft>
                <a:spcPts val="0"/>
              </a:spcAft>
              <a:buClr>
                <a:schemeClr val="hlink"/>
              </a:buClr>
              <a:buSzPts val="990"/>
              <a:buFont typeface="Arial" panose="020B0604020202020204"/>
              <a:buChar char="■"/>
            </a:pPr>
            <a:r>
              <a:rPr lang="en-US" sz="1800" i="0" u="none">
                <a:solidFill>
                  <a:schemeClr val="dk1"/>
                </a:solidFill>
                <a:latin typeface="Arial" panose="020B0604020202020204"/>
                <a:ea typeface="Arial" panose="020B0604020202020204"/>
                <a:cs typeface="Arial" panose="020B0604020202020204"/>
                <a:sym typeface="Arial" panose="020B0604020202020204"/>
              </a:rPr>
              <a:t>Repeat the sampling procedue k times, overall accuracy of the model:</a:t>
            </a:r>
            <a:endParaRPr>
              <a:latin typeface="Arial" panose="020B0604020202020204"/>
              <a:ea typeface="Arial" panose="020B0604020202020204"/>
              <a:cs typeface="Arial" panose="020B0604020202020204"/>
              <a:sym typeface="Arial" panose="020B0604020202020204"/>
            </a:endParaRPr>
          </a:p>
          <a:p>
            <a:pPr marL="342900" lvl="0" indent="-274320" algn="l" rtl="0">
              <a:lnSpc>
                <a:spcPct val="100000"/>
              </a:lnSpc>
              <a:spcBef>
                <a:spcPts val="360"/>
              </a:spcBef>
              <a:spcAft>
                <a:spcPts val="0"/>
              </a:spcAft>
              <a:buSzPts val="1080"/>
              <a:buNone/>
            </a:pPr>
            <a:endParaRPr sz="1800" i="0" u="none">
              <a:solidFill>
                <a:schemeClr val="dk1"/>
              </a:solidFill>
              <a:latin typeface="Arial" panose="020B0604020202020204"/>
              <a:ea typeface="Arial" panose="020B0604020202020204"/>
              <a:cs typeface="Arial" panose="020B0604020202020204"/>
              <a:sym typeface="Arial" panose="020B0604020202020204"/>
            </a:endParaRPr>
          </a:p>
        </p:txBody>
      </p:sp>
      <p:pic>
        <p:nvPicPr>
          <p:cNvPr id="1007" name="Google Shape;1007;p66"/>
          <p:cNvPicPr preferRelativeResize="0"/>
          <p:nvPr/>
        </p:nvPicPr>
        <p:blipFill rotWithShape="1">
          <a:blip r:embed="rId1"/>
          <a:srcRect/>
          <a:stretch>
            <a:fillRect/>
          </a:stretch>
        </p:blipFill>
        <p:spPr>
          <a:xfrm>
            <a:off x="3733800" y="5530850"/>
            <a:ext cx="4876800" cy="638175"/>
          </a:xfrm>
          <a:prstGeom prst="rect">
            <a:avLst/>
          </a:prstGeom>
          <a:noFill/>
          <a:ln>
            <a:noFill/>
          </a:ln>
        </p:spPr>
      </p:pic>
      <p:pic>
        <p:nvPicPr>
          <p:cNvPr id="1008" name="Google Shape;1008;p66"/>
          <p:cNvPicPr preferRelativeResize="0"/>
          <p:nvPr/>
        </p:nvPicPr>
        <p:blipFill rotWithShape="1">
          <a:blip r:embed="rId2"/>
          <a:srcRect/>
          <a:stretch>
            <a:fillRect/>
          </a:stretch>
        </p:blipFill>
        <p:spPr>
          <a:xfrm>
            <a:off x="2743200" y="6199187"/>
            <a:ext cx="7010400" cy="658812"/>
          </a:xfrm>
          <a:prstGeom prst="rect">
            <a:avLst/>
          </a:prstGeom>
          <a:noFill/>
          <a:ln>
            <a:noFill/>
          </a:ln>
        </p:spPr>
      </p:pic>
    </p:spTree>
  </p:cSld>
  <p:clrMapOvr>
    <a:masterClrMapping/>
  </p:clrMapOvr>
  <p:transition>
    <p:zoom/>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012" name="Shape 1012"/>
        <p:cNvGrpSpPr/>
        <p:nvPr/>
      </p:nvGrpSpPr>
      <p:grpSpPr>
        <a:xfrm>
          <a:off x="0" y="0"/>
          <a:ext cx="0" cy="0"/>
          <a:chOff x="0" y="0"/>
          <a:chExt cx="0" cy="0"/>
        </a:xfrm>
      </p:grpSpPr>
      <p:sp>
        <p:nvSpPr>
          <p:cNvPr id="1013" name="Google Shape;1013;p67"/>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pic>
        <p:nvPicPr>
          <p:cNvPr id="1014" name="Google Shape;1014;p67"/>
          <p:cNvPicPr preferRelativeResize="0"/>
          <p:nvPr/>
        </p:nvPicPr>
        <p:blipFill rotWithShape="1">
          <a:blip r:embed="rId1"/>
          <a:srcRect/>
          <a:stretch>
            <a:fillRect/>
          </a:stretch>
        </p:blipFill>
        <p:spPr>
          <a:xfrm>
            <a:off x="3962400" y="4541837"/>
            <a:ext cx="4572000" cy="2163762"/>
          </a:xfrm>
          <a:prstGeom prst="rect">
            <a:avLst/>
          </a:prstGeom>
          <a:noFill/>
          <a:ln>
            <a:noFill/>
          </a:ln>
        </p:spPr>
      </p:pic>
      <p:sp>
        <p:nvSpPr>
          <p:cNvPr id="1015" name="Google Shape;1015;p67"/>
          <p:cNvSpPr txBox="1"/>
          <p:nvPr>
            <p:ph type="title"/>
          </p:nvPr>
        </p:nvSpPr>
        <p:spPr>
          <a:xfrm>
            <a:off x="1447800" y="304800"/>
            <a:ext cx="93726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200"/>
              <a:buFont typeface="Tahoma" panose="020B0604030504040204"/>
              <a:buNone/>
            </a:pPr>
            <a:r>
              <a:rPr lang="en-US" sz="3200" b="1" i="0" u="none">
                <a:solidFill>
                  <a:schemeClr val="dk2"/>
                </a:solidFill>
                <a:latin typeface="Tahoma" panose="020B0604030504040204"/>
                <a:ea typeface="Tahoma" panose="020B0604030504040204"/>
                <a:cs typeface="Tahoma" panose="020B0604030504040204"/>
                <a:sym typeface="Tahoma" panose="020B0604030504040204"/>
              </a:rPr>
              <a:t>Ensemble Methods: Improving the Accuracy</a:t>
            </a:r>
            <a:endParaRPr lang="en-US" sz="3200" b="1"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1016" name="Google Shape;1016;p67"/>
          <p:cNvSpPr txBox="1"/>
          <p:nvPr>
            <p:ph type="body" idx="1"/>
          </p:nvPr>
        </p:nvSpPr>
        <p:spPr>
          <a:xfrm>
            <a:off x="1524000" y="1295400"/>
            <a:ext cx="9024300" cy="2743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08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Ensemble methods</a:t>
            </a:r>
            <a:endParaRPr lang="en-US" sz="18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Use a combination of models to increase accuracy</a:t>
            </a:r>
            <a:endParaRPr lang="en-US" sz="18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Combine a series of k learned models, M</a:t>
            </a:r>
            <a:r>
              <a:rPr lang="en-US" sz="1800" b="0" i="0" u="none" baseline="-25000">
                <a:solidFill>
                  <a:schemeClr val="dk1"/>
                </a:solidFill>
                <a:latin typeface="Tahoma" panose="020B0604030504040204"/>
                <a:ea typeface="Tahoma" panose="020B0604030504040204"/>
                <a:cs typeface="Tahoma" panose="020B0604030504040204"/>
                <a:sym typeface="Tahoma" panose="020B0604030504040204"/>
              </a:rPr>
              <a:t>1</a:t>
            </a:r>
            <a:r>
              <a:rPr lang="en-US" sz="1800" b="0" i="0" u="none">
                <a:solidFill>
                  <a:schemeClr val="dk1"/>
                </a:solidFill>
                <a:latin typeface="Tahoma" panose="020B0604030504040204"/>
                <a:ea typeface="Tahoma" panose="020B0604030504040204"/>
                <a:cs typeface="Tahoma" panose="020B0604030504040204"/>
                <a:sym typeface="Tahoma" panose="020B0604030504040204"/>
              </a:rPr>
              <a:t>, M</a:t>
            </a:r>
            <a:r>
              <a:rPr lang="en-US" sz="1800" b="0" i="0" u="none" baseline="-25000">
                <a:solidFill>
                  <a:schemeClr val="dk1"/>
                </a:solidFill>
                <a:latin typeface="Tahoma" panose="020B0604030504040204"/>
                <a:ea typeface="Tahoma" panose="020B0604030504040204"/>
                <a:cs typeface="Tahoma" panose="020B0604030504040204"/>
                <a:sym typeface="Tahoma" panose="020B0604030504040204"/>
              </a:rPr>
              <a:t>2</a:t>
            </a:r>
            <a:r>
              <a:rPr lang="en-US" sz="1800" b="0" i="0" u="none">
                <a:solidFill>
                  <a:schemeClr val="dk1"/>
                </a:solidFill>
                <a:latin typeface="Tahoma" panose="020B0604030504040204"/>
                <a:ea typeface="Tahoma" panose="020B0604030504040204"/>
                <a:cs typeface="Tahoma" panose="020B0604030504040204"/>
                <a:sym typeface="Tahoma" panose="020B0604030504040204"/>
              </a:rPr>
              <a:t>, …, M</a:t>
            </a:r>
            <a:r>
              <a:rPr lang="en-US" sz="1800" b="0" i="0" u="none" baseline="-25000">
                <a:solidFill>
                  <a:schemeClr val="dk1"/>
                </a:solidFill>
                <a:latin typeface="Tahoma" panose="020B0604030504040204"/>
                <a:ea typeface="Tahoma" panose="020B0604030504040204"/>
                <a:cs typeface="Tahoma" panose="020B0604030504040204"/>
                <a:sym typeface="Tahoma" panose="020B0604030504040204"/>
              </a:rPr>
              <a:t>k</a:t>
            </a:r>
            <a:r>
              <a:rPr lang="en-US" sz="1800" b="0" i="0" u="none">
                <a:solidFill>
                  <a:schemeClr val="dk1"/>
                </a:solidFill>
                <a:latin typeface="Tahoma" panose="020B0604030504040204"/>
                <a:ea typeface="Tahoma" panose="020B0604030504040204"/>
                <a:cs typeface="Tahoma" panose="020B0604030504040204"/>
                <a:sym typeface="Tahoma" panose="020B0604030504040204"/>
              </a:rPr>
              <a:t>, with the aim of creating an improved model M*</a:t>
            </a:r>
            <a:endParaRPr lang="en-US" sz="18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 A given data set, </a:t>
            </a:r>
            <a:r>
              <a:rPr lang="en-US" sz="1800" b="0" i="1" u="none">
                <a:solidFill>
                  <a:schemeClr val="dk1"/>
                </a:solidFill>
                <a:latin typeface="Tahoma" panose="020B0604030504040204"/>
                <a:ea typeface="Tahoma" panose="020B0604030504040204"/>
                <a:cs typeface="Tahoma" panose="020B0604030504040204"/>
                <a:sym typeface="Tahoma" panose="020B0604030504040204"/>
              </a:rPr>
              <a:t>D</a:t>
            </a:r>
            <a:r>
              <a:rPr lang="en-US" sz="1800" b="0" i="0" u="none">
                <a:solidFill>
                  <a:schemeClr val="dk1"/>
                </a:solidFill>
                <a:latin typeface="Tahoma" panose="020B0604030504040204"/>
                <a:ea typeface="Tahoma" panose="020B0604030504040204"/>
                <a:cs typeface="Tahoma" panose="020B0604030504040204"/>
                <a:sym typeface="Tahoma" panose="020B0604030504040204"/>
              </a:rPr>
              <a:t>, is used to create </a:t>
            </a:r>
            <a:r>
              <a:rPr lang="en-US" sz="1800" b="0" i="1" u="none">
                <a:solidFill>
                  <a:schemeClr val="dk1"/>
                </a:solidFill>
                <a:latin typeface="Tahoma" panose="020B0604030504040204"/>
                <a:ea typeface="Tahoma" panose="020B0604030504040204"/>
                <a:cs typeface="Tahoma" panose="020B0604030504040204"/>
                <a:sym typeface="Tahoma" panose="020B0604030504040204"/>
              </a:rPr>
              <a:t>k </a:t>
            </a:r>
            <a:r>
              <a:rPr lang="en-US" sz="1800" b="0" i="0" u="none">
                <a:solidFill>
                  <a:schemeClr val="dk1"/>
                </a:solidFill>
                <a:latin typeface="Tahoma" panose="020B0604030504040204"/>
                <a:ea typeface="Tahoma" panose="020B0604030504040204"/>
                <a:cs typeface="Tahoma" panose="020B0604030504040204"/>
                <a:sym typeface="Tahoma" panose="020B0604030504040204"/>
              </a:rPr>
              <a:t>training sets, </a:t>
            </a:r>
            <a:r>
              <a:rPr lang="en-US" sz="1800" b="0" i="1" u="none">
                <a:solidFill>
                  <a:schemeClr val="dk1"/>
                </a:solidFill>
                <a:latin typeface="Tahoma" panose="020B0604030504040204"/>
                <a:ea typeface="Tahoma" panose="020B0604030504040204"/>
                <a:cs typeface="Tahoma" panose="020B0604030504040204"/>
                <a:sym typeface="Tahoma" panose="020B0604030504040204"/>
              </a:rPr>
              <a:t>D</a:t>
            </a:r>
            <a:r>
              <a:rPr lang="en-US" sz="1800" b="0" i="0" u="none">
                <a:solidFill>
                  <a:schemeClr val="dk1"/>
                </a:solidFill>
                <a:latin typeface="Tahoma" panose="020B0604030504040204"/>
                <a:ea typeface="Tahoma" panose="020B0604030504040204"/>
                <a:cs typeface="Tahoma" panose="020B0604030504040204"/>
                <a:sym typeface="Tahoma" panose="020B0604030504040204"/>
              </a:rPr>
              <a:t>1, </a:t>
            </a:r>
            <a:r>
              <a:rPr lang="en-US" sz="1800" b="0" i="1" u="none">
                <a:solidFill>
                  <a:schemeClr val="dk1"/>
                </a:solidFill>
                <a:latin typeface="Tahoma" panose="020B0604030504040204"/>
                <a:ea typeface="Tahoma" panose="020B0604030504040204"/>
                <a:cs typeface="Tahoma" panose="020B0604030504040204"/>
                <a:sym typeface="Tahoma" panose="020B0604030504040204"/>
              </a:rPr>
              <a:t>D</a:t>
            </a:r>
            <a:r>
              <a:rPr lang="en-US" sz="1800" b="0" i="0" u="none">
                <a:solidFill>
                  <a:schemeClr val="dk1"/>
                </a:solidFill>
                <a:latin typeface="Tahoma" panose="020B0604030504040204"/>
                <a:ea typeface="Tahoma" panose="020B0604030504040204"/>
                <a:cs typeface="Tahoma" panose="020B0604030504040204"/>
                <a:sym typeface="Tahoma" panose="020B0604030504040204"/>
              </a:rPr>
              <a:t>2, : : : , </a:t>
            </a:r>
            <a:r>
              <a:rPr lang="en-US" sz="1800" b="0" i="1" u="none">
                <a:solidFill>
                  <a:schemeClr val="dk1"/>
                </a:solidFill>
                <a:latin typeface="Tahoma" panose="020B0604030504040204"/>
                <a:ea typeface="Tahoma" panose="020B0604030504040204"/>
                <a:cs typeface="Tahoma" panose="020B0604030504040204"/>
                <a:sym typeface="Tahoma" panose="020B0604030504040204"/>
              </a:rPr>
              <a:t>Dk</a:t>
            </a:r>
            <a:r>
              <a:rPr lang="en-US" sz="1800" b="0" i="0" u="none">
                <a:solidFill>
                  <a:schemeClr val="dk1"/>
                </a:solidFill>
                <a:latin typeface="Tahoma" panose="020B0604030504040204"/>
                <a:ea typeface="Tahoma" panose="020B0604030504040204"/>
                <a:cs typeface="Tahoma" panose="020B0604030504040204"/>
                <a:sym typeface="Tahoma" panose="020B0604030504040204"/>
              </a:rPr>
              <a:t>, where </a:t>
            </a:r>
            <a:r>
              <a:rPr lang="en-US" sz="1800" b="0" i="1" u="none">
                <a:solidFill>
                  <a:schemeClr val="dk1"/>
                </a:solidFill>
                <a:latin typeface="Tahoma" panose="020B0604030504040204"/>
                <a:ea typeface="Tahoma" panose="020B0604030504040204"/>
                <a:cs typeface="Tahoma" panose="020B0604030504040204"/>
                <a:sym typeface="Tahoma" panose="020B0604030504040204"/>
              </a:rPr>
              <a:t>Di(1&lt;=i&lt;=k-1) </a:t>
            </a:r>
            <a:r>
              <a:rPr lang="en-US" sz="1800" b="0" i="0" u="none">
                <a:solidFill>
                  <a:schemeClr val="dk1"/>
                </a:solidFill>
                <a:latin typeface="Tahoma" panose="020B0604030504040204"/>
                <a:ea typeface="Tahoma" panose="020B0604030504040204"/>
                <a:cs typeface="Tahoma" panose="020B0604030504040204"/>
                <a:sym typeface="Tahoma" panose="020B0604030504040204"/>
              </a:rPr>
              <a:t>is used to generate classifier </a:t>
            </a:r>
            <a:r>
              <a:rPr lang="en-US" sz="1800" b="0" i="1" u="none">
                <a:solidFill>
                  <a:schemeClr val="dk1"/>
                </a:solidFill>
                <a:latin typeface="Tahoma" panose="020B0604030504040204"/>
                <a:ea typeface="Tahoma" panose="020B0604030504040204"/>
                <a:cs typeface="Tahoma" panose="020B0604030504040204"/>
                <a:sym typeface="Tahoma" panose="020B0604030504040204"/>
              </a:rPr>
              <a:t>Mi </a:t>
            </a:r>
            <a:r>
              <a:rPr lang="en-US" sz="1800" b="0" i="0" u="none">
                <a:solidFill>
                  <a:schemeClr val="dk1"/>
                </a:solidFill>
                <a:latin typeface="Tahoma" panose="020B0604030504040204"/>
                <a:ea typeface="Tahoma" panose="020B0604030504040204"/>
                <a:cs typeface="Tahoma" panose="020B0604030504040204"/>
                <a:sym typeface="Tahoma" panose="020B0604030504040204"/>
              </a:rPr>
              <a:t>.</a:t>
            </a:r>
            <a:endParaRPr lang="en-US" sz="18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 Given a new data tuple to classify, the base classifiers each vote by returning a class prediction. The ensemble returns a class prediction based on the votes of the base classifiers.</a:t>
            </a:r>
            <a:endParaRPr lang="en-US" sz="1800" b="0" i="0" u="none">
              <a:solidFill>
                <a:schemeClr val="dk1"/>
              </a:solidFill>
              <a:latin typeface="Tahoma" panose="020B0604030504040204"/>
              <a:ea typeface="Tahoma" panose="020B0604030504040204"/>
              <a:cs typeface="Tahoma" panose="020B0604030504040204"/>
              <a:sym typeface="Tahoma" panose="020B0604030504040204"/>
            </a:endParaRPr>
          </a:p>
          <a:p>
            <a:pPr marL="742950" lvl="1" indent="-285750" algn="l" rtl="0">
              <a:lnSpc>
                <a:spcPct val="100000"/>
              </a:lnSpc>
              <a:spcBef>
                <a:spcPts val="360"/>
              </a:spcBef>
              <a:spcAft>
                <a:spcPts val="0"/>
              </a:spcAft>
              <a:buClr>
                <a:schemeClr val="hlink"/>
              </a:buClr>
              <a:buSzPts val="99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Ensembles yield better results when there is significant diversity among the models.</a:t>
            </a:r>
            <a:endParaRPr sz="1800" b="0" i="0" u="none">
              <a:solidFill>
                <a:schemeClr val="dk1"/>
              </a:solidFill>
              <a:latin typeface="Tahoma" panose="020B0604030504040204"/>
              <a:ea typeface="Tahoma" panose="020B0604030504040204"/>
              <a:cs typeface="Tahoma" panose="020B0604030504040204"/>
              <a:sym typeface="Tahoma" panose="020B0604030504040204"/>
            </a:endParaRPr>
          </a:p>
          <a:p>
            <a:pPr marL="0" lvl="0" indent="0" algn="l" rtl="0">
              <a:lnSpc>
                <a:spcPct val="100000"/>
              </a:lnSpc>
              <a:spcBef>
                <a:spcPts val="360"/>
              </a:spcBef>
              <a:spcAft>
                <a:spcPts val="0"/>
              </a:spcAft>
              <a:buNone/>
            </a:pPr>
            <a:endParaRPr sz="1800"/>
          </a:p>
          <a:p>
            <a:pPr marL="0" lvl="0" indent="0" algn="l" rtl="0">
              <a:lnSpc>
                <a:spcPct val="100000"/>
              </a:lnSpc>
              <a:spcBef>
                <a:spcPts val="360"/>
              </a:spcBef>
              <a:spcAft>
                <a:spcPts val="0"/>
              </a:spcAft>
              <a:buNone/>
            </a:pPr>
            <a:endParaRPr sz="1800"/>
          </a:p>
          <a:p>
            <a:pPr marL="0" lvl="0" indent="0" algn="l" rtl="0">
              <a:lnSpc>
                <a:spcPct val="100000"/>
              </a:lnSpc>
              <a:spcBef>
                <a:spcPts val="360"/>
              </a:spcBef>
              <a:spcAft>
                <a:spcPts val="0"/>
              </a:spcAft>
              <a:buNone/>
            </a:pPr>
            <a:endParaRPr sz="1800"/>
          </a:p>
          <a:p>
            <a:pPr marL="0" lvl="0" indent="0" algn="l" rtl="0">
              <a:lnSpc>
                <a:spcPct val="100000"/>
              </a:lnSpc>
              <a:spcBef>
                <a:spcPts val="360"/>
              </a:spcBef>
              <a:spcAft>
                <a:spcPts val="0"/>
              </a:spcAft>
              <a:buNone/>
            </a:pPr>
            <a:endParaRPr sz="1800"/>
          </a:p>
          <a:p>
            <a:pPr marL="0" lvl="0" indent="0" algn="l" rtl="0">
              <a:lnSpc>
                <a:spcPct val="100000"/>
              </a:lnSpc>
              <a:spcBef>
                <a:spcPts val="360"/>
              </a:spcBef>
              <a:spcAft>
                <a:spcPts val="0"/>
              </a:spcAft>
              <a:buNone/>
            </a:pPr>
            <a:endParaRPr sz="1800"/>
          </a:p>
          <a:p>
            <a:pPr marL="0" lvl="0" indent="0" algn="l" rtl="0">
              <a:lnSpc>
                <a:spcPct val="100000"/>
              </a:lnSpc>
              <a:spcBef>
                <a:spcPts val="360"/>
              </a:spcBef>
              <a:spcAft>
                <a:spcPts val="0"/>
              </a:spcAft>
              <a:buNone/>
            </a:pPr>
            <a:endParaRPr sz="1800"/>
          </a:p>
          <a:p>
            <a:pPr marL="742950" lvl="1" indent="-298450" algn="l" rtl="0">
              <a:spcBef>
                <a:spcPts val="360"/>
              </a:spcBef>
              <a:spcAft>
                <a:spcPts val="0"/>
              </a:spcAft>
              <a:buSzPts val="1190"/>
              <a:buFont typeface="Arial" panose="020B0604020202020204"/>
              <a:buChar char="■"/>
            </a:pPr>
            <a:r>
              <a:rPr lang="en-US" sz="2000">
                <a:latin typeface="Arial" panose="020B0604020202020204"/>
                <a:ea typeface="Arial" panose="020B0604020202020204"/>
                <a:cs typeface="Arial" panose="020B0604020202020204"/>
                <a:sym typeface="Arial" panose="020B0604020202020204"/>
              </a:rPr>
              <a:t>Examples are </a:t>
            </a:r>
            <a:r>
              <a:rPr lang="en-US" sz="2000">
                <a:latin typeface="Arial" panose="020B0604020202020204"/>
                <a:ea typeface="Arial" panose="020B0604020202020204"/>
                <a:cs typeface="Arial" panose="020B0604020202020204"/>
                <a:sym typeface="Arial" panose="020B0604020202020204"/>
              </a:rPr>
              <a:t>Bagging, boosting, and random forest</a:t>
            </a:r>
            <a:endParaRPr sz="1800"/>
          </a:p>
          <a:p>
            <a:pPr marL="1143000" lvl="2" indent="-184150" algn="l" rtl="0">
              <a:lnSpc>
                <a:spcPct val="100000"/>
              </a:lnSpc>
              <a:spcBef>
                <a:spcPts val="280"/>
              </a:spcBef>
              <a:spcAft>
                <a:spcPts val="0"/>
              </a:spcAft>
              <a:buClr>
                <a:schemeClr val="folHlink"/>
              </a:buClr>
              <a:buSzPts val="700"/>
              <a:buFont typeface="Noto Sans Symbols"/>
              <a:buNone/>
            </a:pPr>
            <a:endParaRPr sz="14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274320" algn="l" rtl="0">
              <a:lnSpc>
                <a:spcPct val="100000"/>
              </a:lnSpc>
              <a:spcBef>
                <a:spcPts val="360"/>
              </a:spcBef>
              <a:spcAft>
                <a:spcPts val="0"/>
              </a:spcAft>
              <a:buClr>
                <a:schemeClr val="folHlink"/>
              </a:buClr>
              <a:buSzPts val="1080"/>
              <a:buFont typeface="Noto Sans Symbols"/>
              <a:buNone/>
            </a:pPr>
            <a:endParaRPr sz="18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274320" algn="l" rtl="0">
              <a:lnSpc>
                <a:spcPct val="100000"/>
              </a:lnSpc>
              <a:spcBef>
                <a:spcPts val="360"/>
              </a:spcBef>
              <a:spcAft>
                <a:spcPts val="0"/>
              </a:spcAft>
              <a:buSzPts val="1080"/>
              <a:buNone/>
            </a:pPr>
            <a:endParaRPr sz="1800" b="0" i="0" u="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034" name="Shape 1034"/>
        <p:cNvGrpSpPr/>
        <p:nvPr/>
      </p:nvGrpSpPr>
      <p:grpSpPr>
        <a:xfrm>
          <a:off x="0" y="0"/>
          <a:ext cx="0" cy="0"/>
          <a:chOff x="0" y="0"/>
          <a:chExt cx="0" cy="0"/>
        </a:xfrm>
      </p:grpSpPr>
      <p:sp>
        <p:nvSpPr>
          <p:cNvPr id="1035" name="Google Shape;1035;p69"/>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36" name="Google Shape;1036;p69"/>
          <p:cNvSpPr txBox="1"/>
          <p:nvPr>
            <p:ph type="title"/>
          </p:nvPr>
        </p:nvSpPr>
        <p:spPr>
          <a:xfrm>
            <a:off x="1828800" y="381000"/>
            <a:ext cx="813435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Tahoma" panose="020B0604030504040204"/>
              <a:buNone/>
            </a:pPr>
            <a:r>
              <a:rPr lang="en-US" sz="3600" b="1" i="0" u="none">
                <a:solidFill>
                  <a:schemeClr val="dk2"/>
                </a:solidFill>
                <a:latin typeface="Tahoma" panose="020B0604030504040204"/>
                <a:ea typeface="Tahoma" panose="020B0604030504040204"/>
                <a:cs typeface="Tahoma" panose="020B0604030504040204"/>
                <a:sym typeface="Tahoma" panose="020B0604030504040204"/>
              </a:rPr>
              <a:t>Bagging: Bootstrap Aggregation</a:t>
            </a:r>
            <a:endParaRPr lang="en-US" sz="3600" b="1"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1037" name="Google Shape;1037;p69"/>
          <p:cNvSpPr txBox="1"/>
          <p:nvPr>
            <p:ph type="body" idx="1"/>
          </p:nvPr>
        </p:nvSpPr>
        <p:spPr>
          <a:xfrm>
            <a:off x="1828800" y="1066800"/>
            <a:ext cx="8839200" cy="5334000"/>
          </a:xfrm>
          <a:prstGeom prst="rect">
            <a:avLst/>
          </a:prstGeom>
          <a:noFill/>
          <a:ln>
            <a:noFill/>
          </a:ln>
        </p:spPr>
        <p:txBody>
          <a:bodyPr spcFirstLastPara="1" wrap="square" lIns="91425" tIns="45700" rIns="91425" bIns="45700" anchor="t" anchorCtr="0">
            <a:noAutofit/>
          </a:bodyPr>
          <a:lstStyle/>
          <a:p>
            <a:pPr marL="342900" lvl="0" indent="-336550" algn="l" rtl="0">
              <a:lnSpc>
                <a:spcPct val="100000"/>
              </a:lnSpc>
              <a:spcBef>
                <a:spcPts val="0"/>
              </a:spcBef>
              <a:spcAft>
                <a:spcPts val="0"/>
              </a:spcAft>
              <a:buClr>
                <a:schemeClr val="folHlink"/>
              </a:buClr>
              <a:buSzPts val="104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Analogy: Diagnosis based on multiple doctors’ majority vote</a:t>
            </a:r>
            <a:endParaRPr sz="2700"/>
          </a:p>
          <a:p>
            <a:pPr marL="342900" lvl="0" indent="-336550" algn="l" rtl="0">
              <a:lnSpc>
                <a:spcPct val="100000"/>
              </a:lnSpc>
              <a:spcBef>
                <a:spcPts val="380"/>
              </a:spcBef>
              <a:spcAft>
                <a:spcPts val="0"/>
              </a:spcAft>
              <a:buClr>
                <a:schemeClr val="folHlink"/>
              </a:buClr>
              <a:buSzPts val="104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Training</a:t>
            </a:r>
            <a:endParaRPr sz="2700"/>
          </a:p>
          <a:p>
            <a:pPr marL="742950" lvl="1" indent="-279400" algn="l" rtl="0">
              <a:lnSpc>
                <a:spcPct val="100000"/>
              </a:lnSpc>
              <a:spcBef>
                <a:spcPts val="380"/>
              </a:spcBef>
              <a:spcAft>
                <a:spcPts val="0"/>
              </a:spcAft>
              <a:buClr>
                <a:schemeClr val="hlink"/>
              </a:buClr>
              <a:buSzPts val="945"/>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Given a set D of </a:t>
            </a:r>
            <a:r>
              <a:rPr lang="en-US" sz="1800" b="0" i="1" u="none">
                <a:solidFill>
                  <a:schemeClr val="dk1"/>
                </a:solidFill>
                <a:latin typeface="Tahoma" panose="020B0604030504040204"/>
                <a:ea typeface="Tahoma" panose="020B0604030504040204"/>
                <a:cs typeface="Tahoma" panose="020B0604030504040204"/>
                <a:sym typeface="Tahoma" panose="020B0604030504040204"/>
              </a:rPr>
              <a:t>d </a:t>
            </a:r>
            <a:r>
              <a:rPr lang="en-US" sz="1800" b="0" i="0" u="none">
                <a:solidFill>
                  <a:schemeClr val="dk1"/>
                </a:solidFill>
                <a:latin typeface="Tahoma" panose="020B0604030504040204"/>
                <a:ea typeface="Tahoma" panose="020B0604030504040204"/>
                <a:cs typeface="Tahoma" panose="020B0604030504040204"/>
                <a:sym typeface="Tahoma" panose="020B0604030504040204"/>
              </a:rPr>
              <a:t>tuples, at each iteration </a:t>
            </a:r>
            <a:r>
              <a:rPr lang="en-US" sz="1800" b="0" i="1" u="none">
                <a:solidFill>
                  <a:schemeClr val="dk1"/>
                </a:solidFill>
                <a:latin typeface="Tahoma" panose="020B0604030504040204"/>
                <a:ea typeface="Tahoma" panose="020B0604030504040204"/>
                <a:cs typeface="Tahoma" panose="020B0604030504040204"/>
                <a:sym typeface="Tahoma" panose="020B0604030504040204"/>
              </a:rPr>
              <a:t>i</a:t>
            </a:r>
            <a:r>
              <a:rPr lang="en-US" sz="1800" b="0" i="0" u="none">
                <a:solidFill>
                  <a:schemeClr val="dk1"/>
                </a:solidFill>
                <a:latin typeface="Tahoma" panose="020B0604030504040204"/>
                <a:ea typeface="Tahoma" panose="020B0604030504040204"/>
                <a:cs typeface="Tahoma" panose="020B0604030504040204"/>
                <a:sym typeface="Tahoma" panose="020B0604030504040204"/>
              </a:rPr>
              <a:t>, a training set D</a:t>
            </a:r>
            <a:r>
              <a:rPr lang="en-US" sz="1800" b="0" i="0" u="none" baseline="-25000">
                <a:solidFill>
                  <a:schemeClr val="dk1"/>
                </a:solidFill>
                <a:latin typeface="Tahoma" panose="020B0604030504040204"/>
                <a:ea typeface="Tahoma" panose="020B0604030504040204"/>
                <a:cs typeface="Tahoma" panose="020B0604030504040204"/>
                <a:sym typeface="Tahoma" panose="020B0604030504040204"/>
              </a:rPr>
              <a:t>i</a:t>
            </a:r>
            <a:r>
              <a:rPr lang="en-US" sz="1800" b="0" i="0" u="none">
                <a:solidFill>
                  <a:schemeClr val="dk1"/>
                </a:solidFill>
                <a:latin typeface="Tahoma" panose="020B0604030504040204"/>
                <a:ea typeface="Tahoma" panose="020B0604030504040204"/>
                <a:cs typeface="Tahoma" panose="020B0604030504040204"/>
                <a:sym typeface="Tahoma" panose="020B0604030504040204"/>
              </a:rPr>
              <a:t> of </a:t>
            </a:r>
            <a:r>
              <a:rPr lang="en-US" sz="1800" b="0" i="1" u="none">
                <a:solidFill>
                  <a:schemeClr val="dk1"/>
                </a:solidFill>
                <a:latin typeface="Tahoma" panose="020B0604030504040204"/>
                <a:ea typeface="Tahoma" panose="020B0604030504040204"/>
                <a:cs typeface="Tahoma" panose="020B0604030504040204"/>
                <a:sym typeface="Tahoma" panose="020B0604030504040204"/>
              </a:rPr>
              <a:t>d</a:t>
            </a:r>
            <a:r>
              <a:rPr lang="en-US" sz="1800" b="0" i="0" u="none">
                <a:solidFill>
                  <a:schemeClr val="dk1"/>
                </a:solidFill>
                <a:latin typeface="Tahoma" panose="020B0604030504040204"/>
                <a:ea typeface="Tahoma" panose="020B0604030504040204"/>
                <a:cs typeface="Tahoma" panose="020B0604030504040204"/>
                <a:sym typeface="Tahoma" panose="020B0604030504040204"/>
              </a:rPr>
              <a:t> tuples is sampled with replacement from D (i.e., bootstrap)</a:t>
            </a:r>
            <a:endParaRPr sz="2700"/>
          </a:p>
          <a:p>
            <a:pPr marL="742950" lvl="1" indent="-279400" algn="l" rtl="0">
              <a:lnSpc>
                <a:spcPct val="100000"/>
              </a:lnSpc>
              <a:spcBef>
                <a:spcPts val="380"/>
              </a:spcBef>
              <a:spcAft>
                <a:spcPts val="0"/>
              </a:spcAft>
              <a:buClr>
                <a:schemeClr val="hlink"/>
              </a:buClr>
              <a:buSzPts val="945"/>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A classifier model M</a:t>
            </a:r>
            <a:r>
              <a:rPr lang="en-US" sz="1800" b="0" i="0" u="none" baseline="-25000">
                <a:solidFill>
                  <a:schemeClr val="dk1"/>
                </a:solidFill>
                <a:latin typeface="Tahoma" panose="020B0604030504040204"/>
                <a:ea typeface="Tahoma" panose="020B0604030504040204"/>
                <a:cs typeface="Tahoma" panose="020B0604030504040204"/>
                <a:sym typeface="Tahoma" panose="020B0604030504040204"/>
              </a:rPr>
              <a:t>i</a:t>
            </a:r>
            <a:r>
              <a:rPr lang="en-US" sz="1800" b="0" i="0" u="none">
                <a:solidFill>
                  <a:schemeClr val="dk1"/>
                </a:solidFill>
                <a:latin typeface="Tahoma" panose="020B0604030504040204"/>
                <a:ea typeface="Tahoma" panose="020B0604030504040204"/>
                <a:cs typeface="Tahoma" panose="020B0604030504040204"/>
                <a:sym typeface="Tahoma" panose="020B0604030504040204"/>
              </a:rPr>
              <a:t> is learned for each training set D</a:t>
            </a:r>
            <a:r>
              <a:rPr lang="en-US" sz="1800" b="0" i="0" u="none" baseline="-25000">
                <a:solidFill>
                  <a:schemeClr val="dk1"/>
                </a:solidFill>
                <a:latin typeface="Tahoma" panose="020B0604030504040204"/>
                <a:ea typeface="Tahoma" panose="020B0604030504040204"/>
                <a:cs typeface="Tahoma" panose="020B0604030504040204"/>
                <a:sym typeface="Tahoma" panose="020B0604030504040204"/>
              </a:rPr>
              <a:t>i</a:t>
            </a:r>
            <a:endParaRPr sz="18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336550" algn="l" rtl="0">
              <a:lnSpc>
                <a:spcPct val="100000"/>
              </a:lnSpc>
              <a:spcBef>
                <a:spcPts val="380"/>
              </a:spcBef>
              <a:spcAft>
                <a:spcPts val="0"/>
              </a:spcAft>
              <a:buClr>
                <a:schemeClr val="folHlink"/>
              </a:buClr>
              <a:buSzPts val="104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To classify an unknown sample</a:t>
            </a:r>
            <a:r>
              <a:rPr lang="en-US" sz="1800" b="1" i="0" u="none">
                <a:solidFill>
                  <a:schemeClr val="dk1"/>
                </a:solidFill>
                <a:latin typeface="Tahoma" panose="020B0604030504040204"/>
                <a:ea typeface="Tahoma" panose="020B0604030504040204"/>
                <a:cs typeface="Tahoma" panose="020B0604030504040204"/>
                <a:sym typeface="Tahoma" panose="020B0604030504040204"/>
              </a:rPr>
              <a:t> X</a:t>
            </a:r>
            <a:r>
              <a:rPr lang="en-US" sz="1800" b="0" i="0" u="none">
                <a:solidFill>
                  <a:schemeClr val="dk1"/>
                </a:solidFill>
                <a:latin typeface="Tahoma" panose="020B0604030504040204"/>
                <a:ea typeface="Tahoma" panose="020B0604030504040204"/>
                <a:cs typeface="Tahoma" panose="020B0604030504040204"/>
                <a:sym typeface="Tahoma" panose="020B0604030504040204"/>
              </a:rPr>
              <a:t> ,</a:t>
            </a:r>
            <a:endParaRPr sz="2700"/>
          </a:p>
          <a:p>
            <a:pPr marL="742950" lvl="1" indent="-279400" algn="l" rtl="0">
              <a:lnSpc>
                <a:spcPct val="100000"/>
              </a:lnSpc>
              <a:spcBef>
                <a:spcPts val="380"/>
              </a:spcBef>
              <a:spcAft>
                <a:spcPts val="0"/>
              </a:spcAft>
              <a:buClr>
                <a:schemeClr val="hlink"/>
              </a:buClr>
              <a:buSzPts val="945"/>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Each classifier M</a:t>
            </a:r>
            <a:r>
              <a:rPr lang="en-US" sz="1800" b="0" i="0" u="none" baseline="-25000">
                <a:solidFill>
                  <a:schemeClr val="dk1"/>
                </a:solidFill>
                <a:latin typeface="Tahoma" panose="020B0604030504040204"/>
                <a:ea typeface="Tahoma" panose="020B0604030504040204"/>
                <a:cs typeface="Tahoma" panose="020B0604030504040204"/>
                <a:sym typeface="Tahoma" panose="020B0604030504040204"/>
              </a:rPr>
              <a:t>i</a:t>
            </a:r>
            <a:r>
              <a:rPr lang="en-US" sz="1800" b="0" i="0" u="none">
                <a:solidFill>
                  <a:schemeClr val="dk1"/>
                </a:solidFill>
                <a:latin typeface="Tahoma" panose="020B0604030504040204"/>
                <a:ea typeface="Tahoma" panose="020B0604030504040204"/>
                <a:cs typeface="Tahoma" panose="020B0604030504040204"/>
                <a:sym typeface="Tahoma" panose="020B0604030504040204"/>
              </a:rPr>
              <a:t> returns its class prediction which counts as one vote.</a:t>
            </a:r>
            <a:endParaRPr sz="2700"/>
          </a:p>
          <a:p>
            <a:pPr marL="742950" lvl="1" indent="-279400" algn="l" rtl="0">
              <a:lnSpc>
                <a:spcPct val="100000"/>
              </a:lnSpc>
              <a:spcBef>
                <a:spcPts val="380"/>
              </a:spcBef>
              <a:spcAft>
                <a:spcPts val="0"/>
              </a:spcAft>
              <a:buClr>
                <a:schemeClr val="hlink"/>
              </a:buClr>
              <a:buSzPts val="945"/>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The bagged classifier M*</a:t>
            </a:r>
            <a:r>
              <a:rPr lang="en-US" sz="1800"/>
              <a:t>,</a:t>
            </a:r>
            <a:r>
              <a:rPr lang="en-US" sz="1800" b="0" i="0" u="none">
                <a:solidFill>
                  <a:schemeClr val="dk1"/>
                </a:solidFill>
                <a:latin typeface="Tahoma" panose="020B0604030504040204"/>
                <a:ea typeface="Tahoma" panose="020B0604030504040204"/>
                <a:cs typeface="Tahoma" panose="020B0604030504040204"/>
                <a:sym typeface="Tahoma" panose="020B0604030504040204"/>
              </a:rPr>
              <a:t> counts the votes and assigns the class with the most votes to </a:t>
            </a:r>
            <a:r>
              <a:rPr lang="en-US" sz="1800" b="1" i="0" u="none">
                <a:solidFill>
                  <a:schemeClr val="dk1"/>
                </a:solidFill>
                <a:latin typeface="Tahoma" panose="020B0604030504040204"/>
                <a:ea typeface="Tahoma" panose="020B0604030504040204"/>
                <a:cs typeface="Tahoma" panose="020B0604030504040204"/>
                <a:sym typeface="Tahoma" panose="020B0604030504040204"/>
              </a:rPr>
              <a:t>X</a:t>
            </a:r>
            <a:endParaRPr sz="2700"/>
          </a:p>
          <a:p>
            <a:pPr marL="342900" lvl="0" indent="-336550" algn="l" rtl="0">
              <a:lnSpc>
                <a:spcPct val="100000"/>
              </a:lnSpc>
              <a:spcBef>
                <a:spcPts val="380"/>
              </a:spcBef>
              <a:spcAft>
                <a:spcPts val="0"/>
              </a:spcAft>
              <a:buClr>
                <a:schemeClr val="folHlink"/>
              </a:buClr>
              <a:buSzPts val="104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Bagging can be applied to the prediction of continuous values by taking the average value of each prediction for a given test tuple</a:t>
            </a:r>
            <a:endParaRPr sz="2700"/>
          </a:p>
          <a:p>
            <a:pPr marL="342900" lvl="0" indent="-270510" algn="l" rtl="0">
              <a:lnSpc>
                <a:spcPct val="100000"/>
              </a:lnSpc>
              <a:spcBef>
                <a:spcPts val="380"/>
              </a:spcBef>
              <a:spcAft>
                <a:spcPts val="0"/>
              </a:spcAft>
              <a:buClr>
                <a:schemeClr val="folHlink"/>
              </a:buClr>
              <a:buSzPts val="1140"/>
              <a:buFont typeface="Noto Sans Symbols"/>
              <a:buNone/>
            </a:pPr>
            <a:endParaRPr sz="1800" b="0" i="0" u="none">
              <a:solidFill>
                <a:schemeClr val="dk1"/>
              </a:solidFill>
              <a:latin typeface="Tahoma" panose="020B0604030504040204"/>
              <a:ea typeface="Tahoma" panose="020B0604030504040204"/>
              <a:cs typeface="Tahoma" panose="020B0604030504040204"/>
              <a:sym typeface="Tahoma" panose="020B0604030504040204"/>
            </a:endParaRPr>
          </a:p>
          <a:p>
            <a:pPr marL="342900" lvl="0" indent="-336550" algn="l" rtl="0">
              <a:lnSpc>
                <a:spcPct val="100000"/>
              </a:lnSpc>
              <a:spcBef>
                <a:spcPts val="380"/>
              </a:spcBef>
              <a:spcAft>
                <a:spcPts val="0"/>
              </a:spcAft>
              <a:buClr>
                <a:schemeClr val="folHlink"/>
              </a:buClr>
              <a:buSzPts val="1040"/>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Accuracy</a:t>
            </a:r>
            <a:endParaRPr sz="2700"/>
          </a:p>
          <a:p>
            <a:pPr marL="742950" lvl="1" indent="-279400" algn="l" rtl="0">
              <a:lnSpc>
                <a:spcPct val="100000"/>
              </a:lnSpc>
              <a:spcBef>
                <a:spcPts val="380"/>
              </a:spcBef>
              <a:spcAft>
                <a:spcPts val="0"/>
              </a:spcAft>
              <a:buClr>
                <a:schemeClr val="hlink"/>
              </a:buClr>
              <a:buSzPts val="945"/>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Often significant accuracy than a single classifier derived from D</a:t>
            </a:r>
            <a:endParaRPr sz="2700"/>
          </a:p>
          <a:p>
            <a:pPr marL="742950" lvl="1" indent="-279400" algn="l" rtl="0">
              <a:lnSpc>
                <a:spcPct val="100000"/>
              </a:lnSpc>
              <a:spcBef>
                <a:spcPts val="380"/>
              </a:spcBef>
              <a:spcAft>
                <a:spcPts val="0"/>
              </a:spcAft>
              <a:buClr>
                <a:schemeClr val="hlink"/>
              </a:buClr>
              <a:buSzPts val="945"/>
              <a:buFont typeface="Noto Sans Symbols"/>
              <a:buChar char="■"/>
            </a:pPr>
            <a:r>
              <a:rPr lang="en-US" sz="1800"/>
              <a:t>It will not be considerably worse and is more robust to the effects of noisy data and overfitting.</a:t>
            </a:r>
            <a:endParaRPr sz="2700"/>
          </a:p>
          <a:p>
            <a:pPr marL="742950" lvl="1" indent="-279400" algn="l" rtl="0">
              <a:lnSpc>
                <a:spcPct val="100000"/>
              </a:lnSpc>
              <a:spcBef>
                <a:spcPts val="380"/>
              </a:spcBef>
              <a:spcAft>
                <a:spcPts val="0"/>
              </a:spcAft>
              <a:buClr>
                <a:schemeClr val="hlink"/>
              </a:buClr>
              <a:buSzPts val="945"/>
              <a:buFont typeface="Noto Sans Symbols"/>
              <a:buChar char="■"/>
            </a:pPr>
            <a:r>
              <a:rPr lang="en-US" sz="1800" b="0" i="0" u="none">
                <a:solidFill>
                  <a:schemeClr val="dk1"/>
                </a:solidFill>
                <a:latin typeface="Tahoma" panose="020B0604030504040204"/>
                <a:ea typeface="Tahoma" panose="020B0604030504040204"/>
                <a:cs typeface="Tahoma" panose="020B0604030504040204"/>
                <a:sym typeface="Tahoma" panose="020B0604030504040204"/>
              </a:rPr>
              <a:t>The increased accuracy occurs because the composite model reduces the variance of the individual classifiers</a:t>
            </a:r>
            <a:endParaRPr sz="2700"/>
          </a:p>
        </p:txBody>
      </p:sp>
    </p:spTree>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042" name="Shape 1042"/>
        <p:cNvGrpSpPr/>
        <p:nvPr/>
      </p:nvGrpSpPr>
      <p:grpSpPr>
        <a:xfrm>
          <a:off x="0" y="0"/>
          <a:ext cx="0" cy="0"/>
          <a:chOff x="0" y="0"/>
          <a:chExt cx="0" cy="0"/>
        </a:xfrm>
      </p:grpSpPr>
      <p:sp>
        <p:nvSpPr>
          <p:cNvPr id="1043" name="Google Shape;1043;g215be0b5102_1_10"/>
          <p:cNvSpPr txBox="1"/>
          <p:nvPr>
            <p:ph type="body" idx="1"/>
          </p:nvPr>
        </p:nvSpPr>
        <p:spPr>
          <a:xfrm>
            <a:off x="1828800" y="4572000"/>
            <a:ext cx="8458200" cy="15348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Clr>
                <a:schemeClr val="dk1"/>
              </a:buClr>
              <a:buSzPts val="1100"/>
              <a:buFont typeface="Arial" panose="020B0604020202020204"/>
              <a:buNone/>
            </a:pPr>
            <a:r>
              <a:rPr lang="en-US" sz="1800"/>
              <a:t>Figure: Increasing classifier accuracy: Ensemble methods generate a set of classification models, M1, M2, : : : , Mk. Given a new data tuple to classify, each classifier “votes” for the class label of that tuple. The ensemble combines the votes to return a class prediction.</a:t>
            </a:r>
            <a:endParaRPr sz="1800"/>
          </a:p>
          <a:p>
            <a:pPr marL="0" lvl="0" indent="0" algn="l" rtl="0">
              <a:spcBef>
                <a:spcPts val="360"/>
              </a:spcBef>
              <a:spcAft>
                <a:spcPts val="0"/>
              </a:spcAft>
              <a:buNone/>
            </a:pPr>
            <a:endParaRPr sz="1800"/>
          </a:p>
        </p:txBody>
      </p:sp>
      <p:sp>
        <p:nvSpPr>
          <p:cNvPr id="1044" name="Google Shape;1044;g215be0b5102_1_10"/>
          <p:cNvSpPr txBox="1"/>
          <p:nvPr>
            <p:ph type="sldNum" idx="12"/>
          </p:nvPr>
        </p:nvSpPr>
        <p:spPr>
          <a:xfrm>
            <a:off x="8763000" y="6477000"/>
            <a:ext cx="1905000" cy="381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panose="020B0604030504040204"/>
              <a:buNone/>
            </a:pPr>
            <a:fld id="{00000000-1234-1234-1234-123412341234}" type="slidenum">
              <a:rPr lang="en-US"/>
            </a:fld>
            <a:endParaRPr lang="en-US"/>
          </a:p>
        </p:txBody>
      </p:sp>
      <p:pic>
        <p:nvPicPr>
          <p:cNvPr id="1045" name="Google Shape;1045;g215be0b5102_1_10"/>
          <p:cNvPicPr preferRelativeResize="0"/>
          <p:nvPr/>
        </p:nvPicPr>
        <p:blipFill rotWithShape="1">
          <a:blip r:embed="rId1"/>
          <a:srcRect/>
          <a:stretch>
            <a:fillRect/>
          </a:stretch>
        </p:blipFill>
        <p:spPr>
          <a:xfrm>
            <a:off x="3015000" y="1371600"/>
            <a:ext cx="6642475" cy="2667000"/>
          </a:xfrm>
          <a:prstGeom prst="rect">
            <a:avLst/>
          </a:prstGeom>
          <a:noFill/>
          <a:ln>
            <a:noFill/>
          </a:ln>
        </p:spPr>
      </p:pic>
      <p:sp>
        <p:nvSpPr>
          <p:cNvPr id="1046" name="Google Shape;1046;g215be0b5102_1_10"/>
          <p:cNvSpPr txBox="1"/>
          <p:nvPr>
            <p:ph type="title"/>
          </p:nvPr>
        </p:nvSpPr>
        <p:spPr>
          <a:xfrm>
            <a:off x="1828800" y="381000"/>
            <a:ext cx="81345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Tahoma" panose="020B0604030504040204"/>
              <a:buNone/>
            </a:pPr>
            <a:r>
              <a:rPr lang="en-US" sz="3600" b="1" i="0" u="none">
                <a:solidFill>
                  <a:schemeClr val="dk2"/>
                </a:solidFill>
                <a:latin typeface="Tahoma" panose="020B0604030504040204"/>
                <a:ea typeface="Tahoma" panose="020B0604030504040204"/>
                <a:cs typeface="Tahoma" panose="020B0604030504040204"/>
                <a:sym typeface="Tahoma" panose="020B0604030504040204"/>
              </a:rPr>
              <a:t>Bagging: Boostrap Aggregation</a:t>
            </a:r>
            <a:endParaRPr lang="en-US" sz="3600" b="1" i="0" u="none">
              <a:solidFill>
                <a:schemeClr val="dk2"/>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051" name="Shape 1051"/>
        <p:cNvGrpSpPr/>
        <p:nvPr/>
      </p:nvGrpSpPr>
      <p:grpSpPr>
        <a:xfrm>
          <a:off x="0" y="0"/>
          <a:ext cx="0" cy="0"/>
          <a:chOff x="0" y="0"/>
          <a:chExt cx="0" cy="0"/>
        </a:xfrm>
      </p:grpSpPr>
      <p:sp>
        <p:nvSpPr>
          <p:cNvPr id="1052" name="Google Shape;1052;g215be0b5102_1_20"/>
          <p:cNvSpPr txBox="1"/>
          <p:nvPr>
            <p:ph type="title"/>
          </p:nvPr>
        </p:nvSpPr>
        <p:spPr>
          <a:xfrm>
            <a:off x="1828800" y="381000"/>
            <a:ext cx="8402700" cy="609600"/>
          </a:xfrm>
          <a:prstGeom prst="rect">
            <a:avLst/>
          </a:prstGeom>
        </p:spPr>
        <p:txBody>
          <a:bodyPr spcFirstLastPara="1" wrap="square" lIns="91425" tIns="45700" rIns="91425" bIns="45700" anchor="b" anchorCtr="0">
            <a:noAutofit/>
          </a:bodyPr>
          <a:lstStyle/>
          <a:p>
            <a:pPr marL="0" lvl="0" indent="0" algn="ctr" rtl="0">
              <a:spcBef>
                <a:spcPts val="0"/>
              </a:spcBef>
              <a:spcAft>
                <a:spcPts val="0"/>
              </a:spcAft>
              <a:buNone/>
            </a:pPr>
            <a:r>
              <a:rPr lang="en-US"/>
              <a:t>Bagging Algorithm</a:t>
            </a:r>
            <a:endParaRPr lang="en-US"/>
          </a:p>
        </p:txBody>
      </p:sp>
      <p:sp>
        <p:nvSpPr>
          <p:cNvPr id="1053" name="Google Shape;1053;g215be0b5102_1_20"/>
          <p:cNvSpPr txBox="1"/>
          <p:nvPr>
            <p:ph type="body" idx="1"/>
          </p:nvPr>
        </p:nvSpPr>
        <p:spPr>
          <a:xfrm>
            <a:off x="1828800" y="1371600"/>
            <a:ext cx="8458200" cy="51054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p>
        </p:txBody>
      </p:sp>
      <p:sp>
        <p:nvSpPr>
          <p:cNvPr id="1054" name="Google Shape;1054;g215be0b5102_1_20"/>
          <p:cNvSpPr txBox="1"/>
          <p:nvPr>
            <p:ph type="sldNum" idx="12"/>
          </p:nvPr>
        </p:nvSpPr>
        <p:spPr>
          <a:xfrm>
            <a:off x="8763000" y="6477000"/>
            <a:ext cx="1905000" cy="3810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chemeClr val="dk1"/>
              </a:buClr>
              <a:buSzPts val="1200"/>
              <a:buFont typeface="Tahoma" panose="020B0604030504040204"/>
              <a:buNone/>
            </a:pPr>
            <a:fld id="{00000000-1234-1234-1234-123412341234}" type="slidenum">
              <a:rPr lang="en-US"/>
            </a:fld>
            <a:endParaRPr lang="en-US"/>
          </a:p>
        </p:txBody>
      </p:sp>
      <p:pic>
        <p:nvPicPr>
          <p:cNvPr id="1055" name="Google Shape;1055;g215be0b5102_1_20"/>
          <p:cNvPicPr preferRelativeResize="0"/>
          <p:nvPr/>
        </p:nvPicPr>
        <p:blipFill>
          <a:blip r:embed="rId1"/>
          <a:stretch>
            <a:fillRect/>
          </a:stretch>
        </p:blipFill>
        <p:spPr>
          <a:xfrm>
            <a:off x="1741375" y="1495450"/>
            <a:ext cx="8797825" cy="5270875"/>
          </a:xfrm>
          <a:prstGeom prst="rect">
            <a:avLst/>
          </a:prstGeom>
          <a:noFill/>
          <a:ln>
            <a:noFill/>
          </a:ln>
        </p:spPr>
      </p:pic>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59" name="Shape 1059"/>
        <p:cNvGrpSpPr/>
        <p:nvPr/>
      </p:nvGrpSpPr>
      <p:grpSpPr>
        <a:xfrm>
          <a:off x="0" y="0"/>
          <a:ext cx="0" cy="0"/>
          <a:chOff x="0" y="0"/>
          <a:chExt cx="0" cy="0"/>
        </a:xfrm>
      </p:grpSpPr>
      <p:sp>
        <p:nvSpPr>
          <p:cNvPr id="1060" name="Google Shape;1060;p70"/>
          <p:cNvSpPr txBox="1"/>
          <p:nvPr/>
        </p:nvSpPr>
        <p:spPr>
          <a:xfrm>
            <a:off x="8763000" y="6477000"/>
            <a:ext cx="1905000" cy="3810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Tahoma" panose="020B0604030504040204"/>
              <a:buNone/>
            </a:pPr>
            <a:fld id="{00000000-1234-1234-1234-123412341234}" type="slidenum">
              <a:rPr lang="en-US" sz="1200" b="0" i="0" u="none" strike="noStrike" cap="none">
                <a:solidFill>
                  <a:schemeClr val="dk1"/>
                </a:solidFill>
                <a:latin typeface="Tahoma" panose="020B0604030504040204"/>
                <a:ea typeface="Tahoma" panose="020B0604030504040204"/>
                <a:cs typeface="Tahoma" panose="020B0604030504040204"/>
                <a:sym typeface="Tahoma" panose="020B0604030504040204"/>
              </a:rPr>
            </a:fld>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1" name="Google Shape;1061;p70"/>
          <p:cNvSpPr txBox="1"/>
          <p:nvPr>
            <p:ph type="title"/>
          </p:nvPr>
        </p:nvSpPr>
        <p:spPr>
          <a:xfrm>
            <a:off x="1828800" y="381000"/>
            <a:ext cx="8458200" cy="6096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Tahoma" panose="020B0604030504040204"/>
              <a:buNone/>
            </a:pPr>
            <a:r>
              <a:rPr lang="en-US" sz="3600" b="1" i="0" u="none">
                <a:solidFill>
                  <a:schemeClr val="dk2"/>
                </a:solidFill>
                <a:latin typeface="Tahoma" panose="020B0604030504040204"/>
                <a:ea typeface="Tahoma" panose="020B0604030504040204"/>
                <a:cs typeface="Tahoma" panose="020B0604030504040204"/>
                <a:sym typeface="Tahoma" panose="020B0604030504040204"/>
              </a:rPr>
              <a:t>Boosting</a:t>
            </a:r>
            <a:endParaRPr lang="en-US" sz="3600" b="1" i="0" u="none">
              <a:solidFill>
                <a:schemeClr val="dk2"/>
              </a:solidFill>
              <a:latin typeface="Tahoma" panose="020B0604030504040204"/>
              <a:ea typeface="Tahoma" panose="020B0604030504040204"/>
              <a:cs typeface="Tahoma" panose="020B0604030504040204"/>
              <a:sym typeface="Tahoma" panose="020B0604030504040204"/>
            </a:endParaRPr>
          </a:p>
        </p:txBody>
      </p:sp>
      <p:sp>
        <p:nvSpPr>
          <p:cNvPr id="1062" name="Google Shape;1062;p70"/>
          <p:cNvSpPr txBox="1"/>
          <p:nvPr>
            <p:ph type="body" idx="1"/>
          </p:nvPr>
        </p:nvSpPr>
        <p:spPr>
          <a:xfrm>
            <a:off x="1752600" y="1295400"/>
            <a:ext cx="8686800" cy="5257800"/>
          </a:xfrm>
          <a:prstGeom prst="rect">
            <a:avLst/>
          </a:prstGeom>
          <a:noFill/>
          <a:ln>
            <a:noFill/>
          </a:ln>
        </p:spPr>
        <p:txBody>
          <a:bodyPr spcFirstLastPara="1" wrap="square" lIns="91425" tIns="45700" rIns="91425" bIns="45700" anchor="t" anchorCtr="0">
            <a:noAutofit/>
          </a:bodyPr>
          <a:lstStyle/>
          <a:p>
            <a:pPr marL="457200" lvl="0" indent="-457200" algn="l" rtl="0">
              <a:lnSpc>
                <a:spcPct val="110000"/>
              </a:lnSpc>
              <a:spcBef>
                <a:spcPts val="0"/>
              </a:spcBef>
              <a:spcAft>
                <a:spcPts val="0"/>
              </a:spcAft>
              <a:buClr>
                <a:schemeClr val="folHlink"/>
              </a:buClr>
              <a:buSzPts val="12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How boosting works?</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914400" lvl="1" indent="-45720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Weights are assigned to each training tuple</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914400" lvl="1" indent="-45720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A series of k classifiers is iteratively learned</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a:p>
            <a:pPr marL="914400" lvl="1" indent="-45720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After a classifier M</a:t>
            </a:r>
            <a:r>
              <a:rPr lang="en-US" sz="2000" b="0" i="0" u="none" baseline="-25000">
                <a:solidFill>
                  <a:schemeClr val="dk1"/>
                </a:solidFill>
                <a:latin typeface="Tahoma" panose="020B0604030504040204"/>
                <a:ea typeface="Tahoma" panose="020B0604030504040204"/>
                <a:cs typeface="Tahoma" panose="020B0604030504040204"/>
                <a:sym typeface="Tahoma" panose="020B0604030504040204"/>
              </a:rPr>
              <a:t>i</a:t>
            </a:r>
            <a:r>
              <a:rPr lang="en-US" sz="2000" b="0" i="0" u="none">
                <a:solidFill>
                  <a:schemeClr val="dk1"/>
                </a:solidFill>
                <a:latin typeface="Tahoma" panose="020B0604030504040204"/>
                <a:ea typeface="Tahoma" panose="020B0604030504040204"/>
                <a:cs typeface="Tahoma" panose="020B0604030504040204"/>
                <a:sym typeface="Tahoma" panose="020B0604030504040204"/>
              </a:rPr>
              <a:t> is learned, the weights are updated to allow the subsequent classifier, M</a:t>
            </a:r>
            <a:r>
              <a:rPr lang="en-US" sz="2000" b="0" i="0" u="none" baseline="-25000">
                <a:solidFill>
                  <a:schemeClr val="dk1"/>
                </a:solidFill>
                <a:latin typeface="Tahoma" panose="020B0604030504040204"/>
                <a:ea typeface="Tahoma" panose="020B0604030504040204"/>
                <a:cs typeface="Tahoma" panose="020B0604030504040204"/>
                <a:sym typeface="Tahoma" panose="020B0604030504040204"/>
              </a:rPr>
              <a:t>i+1</a:t>
            </a:r>
            <a:r>
              <a:rPr lang="en-US" sz="2000" b="0" i="0" u="none">
                <a:solidFill>
                  <a:schemeClr val="dk1"/>
                </a:solidFill>
                <a:latin typeface="Tahoma" panose="020B0604030504040204"/>
                <a:ea typeface="Tahoma" panose="020B0604030504040204"/>
                <a:cs typeface="Tahoma" panose="020B0604030504040204"/>
                <a:sym typeface="Tahoma" panose="020B0604030504040204"/>
              </a:rPr>
              <a:t>, to pay more attention to the training tuples that were misclassified by M</a:t>
            </a:r>
            <a:r>
              <a:rPr lang="en-US" sz="2000" b="0" i="0" u="none" baseline="-25000">
                <a:solidFill>
                  <a:schemeClr val="dk1"/>
                </a:solidFill>
                <a:latin typeface="Tahoma" panose="020B0604030504040204"/>
                <a:ea typeface="Tahoma" panose="020B0604030504040204"/>
                <a:cs typeface="Tahoma" panose="020B0604030504040204"/>
                <a:sym typeface="Tahoma" panose="020B0604030504040204"/>
              </a:rPr>
              <a:t>i</a:t>
            </a:r>
            <a:endParaRPr lang="en-US" sz="2000" b="0" i="0" u="none" baseline="-25000">
              <a:solidFill>
                <a:schemeClr val="dk1"/>
              </a:solidFill>
              <a:latin typeface="Tahoma" panose="020B0604030504040204"/>
              <a:ea typeface="Tahoma" panose="020B0604030504040204"/>
              <a:cs typeface="Tahoma" panose="020B0604030504040204"/>
              <a:sym typeface="Tahoma" panose="020B0604030504040204"/>
            </a:endParaRPr>
          </a:p>
          <a:p>
            <a:pPr marL="914400" lvl="1" indent="-457200" algn="l" rtl="0">
              <a:lnSpc>
                <a:spcPct val="110000"/>
              </a:lnSpc>
              <a:spcBef>
                <a:spcPts val="400"/>
              </a:spcBef>
              <a:spcAft>
                <a:spcPts val="0"/>
              </a:spcAft>
              <a:buClr>
                <a:schemeClr val="hlink"/>
              </a:buClr>
              <a:buSzPts val="1100"/>
              <a:buFont typeface="Noto Sans Symbols"/>
              <a:buChar char="■"/>
            </a:pPr>
            <a:r>
              <a:rPr lang="en-US" sz="2000" b="0" i="0" u="none">
                <a:solidFill>
                  <a:schemeClr val="dk1"/>
                </a:solidFill>
                <a:latin typeface="Tahoma" panose="020B0604030504040204"/>
                <a:ea typeface="Tahoma" panose="020B0604030504040204"/>
                <a:cs typeface="Tahoma" panose="020B0604030504040204"/>
                <a:sym typeface="Tahoma" panose="020B0604030504040204"/>
              </a:rPr>
              <a:t>The final boosted classifier M* combines the votes of each individual classifier, where the weight of each classifier's vote is a function of its accuracy</a:t>
            </a:r>
            <a:endParaRPr lang="en-US" sz="2000" b="0" i="0" u="none">
              <a:solidFill>
                <a:schemeClr val="dk1"/>
              </a:solidFill>
              <a:latin typeface="Tahoma" panose="020B0604030504040204"/>
              <a:ea typeface="Tahoma" panose="020B0604030504040204"/>
              <a:cs typeface="Tahoma" panose="020B0604030504040204"/>
              <a:sym typeface="Tahoma" panose="020B0604030504040204"/>
            </a:endParaRPr>
          </a:p>
        </p:txBody>
      </p:sp>
    </p:spTree>
  </p:cSld>
  <p:clrMapOvr>
    <a:masterClrMapping/>
  </p:clrMapOvr>
  <p:transition>
    <p:zoom/>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7328</Words>
  <Application>WPS Presentation</Application>
  <PresentationFormat>Widescreen</PresentationFormat>
  <Paragraphs>167</Paragraphs>
  <Slides>12</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12</vt:i4>
      </vt:variant>
    </vt:vector>
  </HeadingPairs>
  <TitlesOfParts>
    <vt:vector size="28" baseType="lpstr">
      <vt:lpstr>Arial</vt:lpstr>
      <vt:lpstr>SimSun</vt:lpstr>
      <vt:lpstr>Wingdings</vt:lpstr>
      <vt:lpstr>Calibri Light</vt:lpstr>
      <vt:lpstr>Calibri</vt:lpstr>
      <vt:lpstr>Microsoft YaHei</vt:lpstr>
      <vt:lpstr>Arial Unicode MS</vt:lpstr>
      <vt:lpstr>Tahoma</vt:lpstr>
      <vt:lpstr>Arial</vt:lpstr>
      <vt:lpstr>Times New Roman</vt:lpstr>
      <vt:lpstr>Noto Sans Symbols</vt:lpstr>
      <vt:lpstr>Segoe Print</vt:lpstr>
      <vt:lpstr>Times</vt:lpstr>
      <vt:lpstr>Times New Roman</vt:lpstr>
      <vt:lpstr>Tahoma</vt:lpstr>
      <vt:lpstr>Office Theme</vt:lpstr>
      <vt:lpstr>Methods for Evaluating(assessing) the Accuracy of a Classifier </vt:lpstr>
      <vt:lpstr>Evaluating(assessing) the Accuracy of a Classifier </vt:lpstr>
      <vt:lpstr>Evaluating the Accuracy of a Classifier </vt:lpstr>
      <vt:lpstr>Evaluating the Accuracy of a Classifier </vt:lpstr>
      <vt:lpstr>Ensemble Methods: Improving the Accuracy</vt:lpstr>
      <vt:lpstr>Bagging: Bootstrap Aggregation</vt:lpstr>
      <vt:lpstr>Bagging: Boostrap Aggregation</vt:lpstr>
      <vt:lpstr>Bagging Algorithm</vt:lpstr>
      <vt:lpstr>Boosting</vt:lpstr>
      <vt:lpstr>Adaboost (Adaptive Boosting)</vt:lpstr>
      <vt:lpstr>Adaboost (Adaptive Boosting)</vt:lpstr>
      <vt:lpstr>Once boosting is complete, how is the ensemble of classifiers used to predict the class label of a tuple, X?”</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for Evaluating(assessing) the Accuracy of a Classifier </dc:title>
  <dc:creator/>
  <cp:lastModifiedBy>INFT505-17</cp:lastModifiedBy>
  <cp:revision>1</cp:revision>
  <dcterms:created xsi:type="dcterms:W3CDTF">2024-03-11T09:03:42Z</dcterms:created>
  <dcterms:modified xsi:type="dcterms:W3CDTF">2024-03-11T09:03:42Z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9D6B6C4E468D4BF29D6FACD69100C100_11</vt:lpwstr>
  </property>
  <property fmtid="{D5CDD505-2E9C-101B-9397-08002B2CF9AE}" pid="3" name="KSOProductBuildVer">
    <vt:lpwstr>1033-12.2.0.13489</vt:lpwstr>
  </property>
</Properties>
</file>