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954500" cy="9309100"/>
  <p:embeddedFontLst>
    <p:embeddedFont>
      <p:font typeface="Roboto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Tahoma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933">
          <p15:clr>
            <a:srgbClr val="000000"/>
          </p15:clr>
        </p15:guide>
        <p15:guide id="2" pos="2191">
          <p15:clr>
            <a:srgbClr val="000000"/>
          </p15:clr>
        </p15:guide>
      </p15:notesGuideLst>
    </p:ext>
    <p:ext uri="GoogleSlidesCustomDataVersion2">
      <go:slidesCustomData xmlns:go="http://customooxmlschemas.google.com/" r:id="rId40" roundtripDataSignature="AMtx7mhYFZTPZPmUJ9P37q75sBgSHPBX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EFCD22-0251-4430-AEDD-8B4759644701}">
  <a:tblStyle styleId="{18EFCD22-0251-4430-AEDD-8B475964470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3" orient="horz"/>
        <p:guide pos="219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Tahoma-bold.fntdata"/><Relationship Id="rId16" Type="http://schemas.openxmlformats.org/officeDocument/2006/relationships/slide" Target="slides/slide10.xml"/><Relationship Id="rId38" Type="http://schemas.openxmlformats.org/officeDocument/2006/relationships/font" Target="fonts/Tahom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41762" y="0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3962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41762" y="8843962"/>
            <a:ext cx="30130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/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1" name="Google Shape;281;p20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0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927100" y="4422775"/>
            <a:ext cx="5100637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:notes"/>
          <p:cNvSpPr/>
          <p:nvPr>
            <p:ph idx="2" type="sldImg"/>
          </p:nvPr>
        </p:nvSpPr>
        <p:spPr>
          <a:xfrm>
            <a:off x="1149350" y="696912"/>
            <a:ext cx="4656137" cy="3492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:notes"/>
          <p:cNvSpPr txBox="1"/>
          <p:nvPr>
            <p:ph idx="12" type="sldNum"/>
          </p:nvPr>
        </p:nvSpPr>
        <p:spPr>
          <a:xfrm>
            <a:off x="3941762" y="8843962"/>
            <a:ext cx="3013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927100" y="4422775"/>
            <a:ext cx="51006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9350" y="696912"/>
            <a:ext cx="4656000" cy="349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 rot="5400000">
            <a:off x="1981200" y="-304800"/>
            <a:ext cx="5105400" cy="84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3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7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39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3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2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304800" y="381000"/>
            <a:ext cx="84582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/>
          <p:nvPr>
            <p:ph idx="2" type="clipArt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46101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" type="body"/>
          </p:nvPr>
        </p:nvSpPr>
        <p:spPr>
          <a:xfrm>
            <a:off x="3048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2" type="body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3" type="body"/>
          </p:nvPr>
        </p:nvSpPr>
        <p:spPr>
          <a:xfrm>
            <a:off x="3048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4" type="body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 txBox="1"/>
          <p:nvPr>
            <p:ph type="title"/>
          </p:nvPr>
        </p:nvSpPr>
        <p:spPr>
          <a:xfrm rot="5400000">
            <a:off x="4657725" y="2371725"/>
            <a:ext cx="609600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" type="body"/>
          </p:nvPr>
        </p:nvSpPr>
        <p:spPr>
          <a:xfrm rot="5400000">
            <a:off x="352425" y="333375"/>
            <a:ext cx="6096000" cy="619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/>
        </p:nvSpPr>
        <p:spPr>
          <a:xfrm>
            <a:off x="304800" y="1219200"/>
            <a:ext cx="8410575" cy="46037"/>
          </a:xfrm>
          <a:prstGeom prst="rect">
            <a:avLst/>
          </a:prstGeom>
          <a:gradFill>
            <a:gsLst>
              <a:gs pos="0">
                <a:srgbClr val="00CE98">
                  <a:alpha val="49019"/>
                </a:srgbClr>
              </a:gs>
              <a:gs pos="100000">
                <a:srgbClr val="8FF9EF">
                  <a:alpha val="5098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3048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1" type="ftr"/>
          </p:nvPr>
        </p:nvSpPr>
        <p:spPr>
          <a:xfrm>
            <a:off x="33528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javatpoint.com/bayes-theorem-in-artifical-intelligen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>
            <p:ph type="title"/>
          </p:nvPr>
        </p:nvSpPr>
        <p:spPr>
          <a:xfrm>
            <a:off x="0" y="-1524000"/>
            <a:ext cx="91440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ahoma"/>
              <a:buNone/>
            </a:pPr>
            <a:r>
              <a:rPr lang="en-US" sz="5400"/>
              <a:t>Module 3</a:t>
            </a:r>
            <a:r>
              <a:rPr b="1" i="0" lang="en-US" sz="5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1" i="0" lang="en-US" sz="5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i="0" sz="54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0" y="2661920"/>
            <a:ext cx="8375015" cy="17519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ahoma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Classification</a:t>
            </a:r>
            <a:endParaRPr b="1" i="0" sz="54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ahoma"/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Naive Bayes Classifier</a:t>
            </a:r>
            <a:endParaRPr b="0" i="0" sz="5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zoom dir="ou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>
            <p:ph type="title"/>
          </p:nvPr>
        </p:nvSpPr>
        <p:spPr>
          <a:xfrm>
            <a:off x="0" y="381000"/>
            <a:ext cx="9216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29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 Example</a:t>
            </a:r>
            <a:endParaRPr b="1" i="0" sz="29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0" lang="en-US" sz="2000"/>
              <a:t>Problem: If whether is sunny,then player should play or not?</a:t>
            </a:r>
            <a:endParaRPr b="0" sz="2000"/>
          </a:p>
        </p:txBody>
      </p:sp>
      <p:sp>
        <p:nvSpPr>
          <p:cNvPr id="195" name="Google Shape;195;p10"/>
          <p:cNvSpPr txBox="1"/>
          <p:nvPr/>
        </p:nvSpPr>
        <p:spPr>
          <a:xfrm>
            <a:off x="134800" y="1398550"/>
            <a:ext cx="8728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000" y="976550"/>
            <a:ext cx="8728500" cy="58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/>
          <p:nvPr>
            <p:ph type="title"/>
          </p:nvPr>
        </p:nvSpPr>
        <p:spPr>
          <a:xfrm>
            <a:off x="0" y="0"/>
            <a:ext cx="61260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2100"/>
              <a:t>Create Frequency table for weather conditions</a:t>
            </a:r>
            <a:endParaRPr b="0" sz="2100"/>
          </a:p>
        </p:txBody>
      </p:sp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4" name="Google Shape;204;p11"/>
          <p:cNvGraphicFramePr/>
          <p:nvPr/>
        </p:nvGraphicFramePr>
        <p:xfrm>
          <a:off x="152400" y="6096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{18EFCD22-0251-4430-AEDD-8B4759644701}</a:tableStyleId>
              </a:tblPr>
              <a:tblGrid>
                <a:gridCol w="1020925"/>
                <a:gridCol w="665875"/>
                <a:gridCol w="665875"/>
              </a:tblGrid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Weather</a:t>
                      </a:r>
                      <a:endParaRPr sz="12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Yes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Overcast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Rainy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Sunny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94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60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11"/>
          <p:cNvSpPr txBox="1"/>
          <p:nvPr/>
        </p:nvSpPr>
        <p:spPr>
          <a:xfrm>
            <a:off x="2743200" y="457200"/>
            <a:ext cx="6400800" cy="30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Applying Bayes'theorem: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P(Yes|Sunny)= P(Sunny|Yes)*P(Yes)/P(Sunny)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P(Sunny|Yes)= 3/10= 0.3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P(Sunny)= 0.35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P(Yes)=0.71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P(Yes|Sunny) = 0.3*0.71/0.35= </a:t>
            </a: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0.60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152400" y="3581400"/>
            <a:ext cx="6400800" cy="3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P(No|Sunny)= P(Sunny|No)*P(No)/P(Sunny)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P(Sunny|NO)= 2/4=0.5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P(No)= 0.29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P(Sunny)= 0.35</a:t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P(No|Sunny)= 0.5*0.29/0.35 = </a:t>
            </a: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0.41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 as we can see from the above calculation that </a:t>
            </a: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P(Yes|Sunny)&gt;P(No|Sunny)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Hence on a Sunny day, Player can play the game.</a:t>
            </a:r>
            <a:endParaRPr b="1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" y="1276350"/>
            <a:ext cx="8107362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25400" y="457200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3975" y="5791200"/>
            <a:ext cx="43275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19050" y="4665662"/>
            <a:ext cx="9444037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 tuples are described by the attributes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rating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class label attribute,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has two distinct values (namely, {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no}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correspond to the class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=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correspond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=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tuple we wish to classify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37" y="1276350"/>
            <a:ext cx="8107364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 txBox="1"/>
          <p:nvPr/>
        </p:nvSpPr>
        <p:spPr>
          <a:xfrm>
            <a:off x="25400" y="457200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7575" y="5410200"/>
            <a:ext cx="58297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/>
        </p:nvSpPr>
        <p:spPr>
          <a:xfrm>
            <a:off x="19050" y="4970441"/>
            <a:ext cx="94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tuple we wish to classify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zoom dir="ou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25400" y="457200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"/>
          <p:cNvSpPr txBox="1"/>
          <p:nvPr/>
        </p:nvSpPr>
        <p:spPr>
          <a:xfrm>
            <a:off x="25400" y="1295400"/>
            <a:ext cx="9444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maximize P(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X|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Ci) x P(Ci), for i = 1, 2.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compute P(Ci), the prior probability of each class based on the training tuples as: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P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=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9/14 = 0.643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P(C2) =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buys computer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5/14 = 0.357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438400"/>
            <a:ext cx="8153401" cy="18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337" y="4273550"/>
            <a:ext cx="6443662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825" y="5246687"/>
            <a:ext cx="6861177" cy="1535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8412" y="769937"/>
            <a:ext cx="4327525" cy="420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25400" y="457200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25400" y="1295400"/>
            <a:ext cx="9444037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1371600"/>
            <a:ext cx="64198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362200"/>
            <a:ext cx="6705600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3819525"/>
            <a:ext cx="6705600" cy="576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304800" y="13716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3" name="Google Shape;2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0"/>
            <a:ext cx="8686800" cy="62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6413500"/>
            <a:ext cx="39624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25400" y="457200"/>
            <a:ext cx="9144000" cy="374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25400" y="1295400"/>
            <a:ext cx="9444000" cy="100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maximize P(</a:t>
            </a:r>
            <a:r>
              <a:rPr b="1" i="0" lang="en-US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X|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Ci) P(Ci), for i = 1, 2.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P(Ci), the prior probability of each class based on the training tuples as: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P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=9/14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P(C2) = 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</a:t>
            </a: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=5/15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P(X | Ci) , for i=1,2,…., compute conditional probabilities: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calss=P)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calss=N)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calss=P)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calss=N)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calss=P)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calss=N)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these probabilities and find P(X|Class=P) and P(X|Class= N)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class Ci that maximizes P(X|Ci)P(Ci) ,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Compute P(X|Class=P).P(Class=P) and P(X|Class=N).P(Class=N)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100" y="736600"/>
            <a:ext cx="39624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25400" y="457200"/>
            <a:ext cx="9144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ahoma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Example: Predicting a class label using Naïve Bayesian classification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25400" y="1295400"/>
            <a:ext cx="9444000" cy="10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maximize P(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X|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Ci) P(Ci), for i = 1, 2.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P(Ci), the prior probability of each class based on the training tuples as: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=9/14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P(C2)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Class=N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=5/15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 P(X | Ci) , for i=1,2,…., compute conditional probabilities: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calss=P) =3/9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P(Outlook=rain | calss=N) =2/5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calss=P) =2/9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P(Temp=Hot | calss=N) =2/5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calss=P) =3/9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P(Humidity=high| calss=N) =4/5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=6/9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P(Windy=false| calss=P) = 2/5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class Ci that maximizes P(X|Ci)P(Ci) ,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Compute P(X|Class=P).P(Class=P) and P(X|Class=N).P(Class=N)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P(X|Class=P).P(Class=P) = 0.010582  and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P(X|Class=N).P(Class=N) = 0.018286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X is classified with Class= 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100" y="736600"/>
            <a:ext cx="3962400" cy="47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Applications of Naive Bayes Algorithm</a:t>
            </a:r>
            <a:endParaRPr sz="2700"/>
          </a:p>
        </p:txBody>
      </p:sp>
      <p:sp>
        <p:nvSpPr>
          <p:cNvPr id="277" name="Google Shape;277;p19"/>
          <p:cNvSpPr txBox="1"/>
          <p:nvPr>
            <p:ph idx="1" type="body"/>
          </p:nvPr>
        </p:nvSpPr>
        <p:spPr>
          <a:xfrm>
            <a:off x="70750" y="1371600"/>
            <a:ext cx="9073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25400" rtl="0" algn="l">
              <a:lnSpc>
                <a:spcPct val="156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for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 Scoring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in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medical data classification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be used in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real-time predictions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because Naïve Bayes Classifier is an eager learner.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used in Text classification such as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Spam filtering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Sentiment analysis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56000"/>
              </a:lnSpc>
              <a:spcBef>
                <a:spcPts val="15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solidFill>
                <a:srgbClr val="610B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>
            <p:ph type="title"/>
          </p:nvPr>
        </p:nvSpPr>
        <p:spPr>
          <a:xfrm>
            <a:off x="609600" y="304800"/>
            <a:ext cx="7696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Bayesian Classification: Why?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84250" y="12192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14300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Bayesian classifiers are </a:t>
            </a:r>
            <a:r>
              <a:rPr b="1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</a:t>
            </a:r>
            <a:r>
              <a:rPr b="0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classifiers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predict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membership probabilities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as the probability that a given tuple belongs to a particular class.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Classification  is based on Bayes’ Theorem.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" lvl="0" marL="38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omparable performance with decision tree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00" lvl="0" marL="381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Exhibited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accuracy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speed when applied to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databases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Assumptions: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Na¨ıve Bayesian classifiers assume that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the effect of an attribute value on a given class is independent of the values of the other attributes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This assumption is called </a:t>
            </a:r>
            <a:r>
              <a:rPr b="1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conditional independence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1" i="0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10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rPr b="1" lang="en-US" sz="20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Features are equally important:</a:t>
            </a:r>
            <a:r>
              <a:rPr lang="en-US" sz="20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All features are assumed to contribute equally to the prediction of the class label.</a:t>
            </a:r>
            <a:endParaRPr sz="20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zoom dir="out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700"/>
              <a:t>Advantages of Naive Bayes Algorithm</a:t>
            </a:r>
            <a:endParaRPr sz="2700"/>
          </a:p>
        </p:txBody>
      </p:sp>
      <p:sp>
        <p:nvSpPr>
          <p:cNvPr id="285" name="Google Shape;285;p20"/>
          <p:cNvSpPr txBox="1"/>
          <p:nvPr>
            <p:ph idx="1" type="body"/>
          </p:nvPr>
        </p:nvSpPr>
        <p:spPr>
          <a:xfrm>
            <a:off x="304800" y="1371600"/>
            <a:ext cx="8488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610B4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 of Naïve Bayes Classifier:</a:t>
            </a:r>
            <a:endParaRPr sz="2000">
              <a:solidFill>
                <a:srgbClr val="610B4B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Naïve Bayes is one of the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fast and easy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ML algorithms to predict a class of datasets.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can be used for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Binary as well as Multi-class Classifications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performs well in Multi-class predictions</a:t>
            </a: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 compared to the other Algorithms.</a:t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-US" sz="2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the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most popular choice for </a:t>
            </a:r>
            <a:r>
              <a:rPr b="1"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text classification problems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where the dataset is multidimensional.</a:t>
            </a:r>
            <a:endParaRPr sz="2000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zoom dir="out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 txBox="1"/>
          <p:nvPr>
            <p:ph type="title"/>
          </p:nvPr>
        </p:nvSpPr>
        <p:spPr>
          <a:xfrm>
            <a:off x="304800" y="381000"/>
            <a:ext cx="8402637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Avoiding the 0-Probability Problem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304800" y="1371600"/>
            <a:ext cx="8686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Naïve Bayesian prediction requires each conditional prob.to be non-zero.  Otherwise, the predicted prob. will be zero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can assume that our training data</a:t>
            </a:r>
            <a:r>
              <a:rPr lang="en-US" sz="1800"/>
              <a:t>set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is so large that adding one to each count that we need would only make a negligible difference in the estimated probability value, yet would conveniently avoid the case of probability values of zero. This technique for probability estimation is known as the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Laplacian correction 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Laplace estimator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7432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E</a:t>
            </a: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x. Suppose a dataset with 1000 tuples, income=low (0), income= medium (990), and income = high (10), 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108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Laplacian correction (or Laplacian estimator)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Adding 1 to each case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Prob(income = low) = 1/1003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Prob(income = medium) = 991/1003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Prob(income = high) = 11/1003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“corrected” prob. estimates are close to their “uncorrected” counterparts,yet zero probability value is avoided.</a:t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94" name="Google Shape;29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6200" y="1701850"/>
            <a:ext cx="3303600" cy="5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Classifier: Comments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22"/>
          <p:cNvSpPr txBox="1"/>
          <p:nvPr>
            <p:ph idx="1" type="body"/>
          </p:nvPr>
        </p:nvSpPr>
        <p:spPr>
          <a:xfrm>
            <a:off x="304800" y="12954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Disadvantages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Assumption: class conditional independence, therefore loss of accuracy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Practically, dependencies exist among variables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E.g.,  hospitals: patients: Profile: age, family history, etc.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Symptoms: fever, cough etc., Disease: lung cancer, diabetes, etc. 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Dependencies among these cannot be modeled by Naïve Bayesian Classifier</a:t>
            </a:r>
            <a:endParaRPr b="0" i="0" sz="20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deal with these dependencies?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Bayesian Belief Networks - </a:t>
            </a:r>
            <a:r>
              <a:rPr lang="en-US" sz="2400"/>
              <a:t>allows a </a:t>
            </a:r>
            <a:r>
              <a:rPr i="1" lang="en-US" sz="2400"/>
              <a:t>subset</a:t>
            </a:r>
            <a:r>
              <a:rPr lang="en-US" sz="2400"/>
              <a:t> of the variables to be conditionally independent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zoom dir="out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 txBox="1"/>
          <p:nvPr>
            <p:ph type="title"/>
          </p:nvPr>
        </p:nvSpPr>
        <p:spPr>
          <a:xfrm>
            <a:off x="0" y="381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3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Classifier: </a:t>
            </a:r>
            <a:r>
              <a:rPr lang="en-US" sz="3300"/>
              <a:t>Disadvantages</a:t>
            </a:r>
            <a:endParaRPr sz="3300"/>
          </a:p>
        </p:txBody>
      </p:sp>
      <p:sp>
        <p:nvSpPr>
          <p:cNvPr id="308" name="Google Shape;308;p23"/>
          <p:cNvSpPr txBox="1"/>
          <p:nvPr>
            <p:ph idx="1" type="body"/>
          </p:nvPr>
        </p:nvSpPr>
        <p:spPr>
          <a:xfrm>
            <a:off x="304800" y="12954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Disadvantages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Assumption: class conditional independence, therefore loss of accuracy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Practically, dependencies exist among variables or attrib</a:t>
            </a:r>
            <a:r>
              <a:rPr lang="en-US" sz="2400"/>
              <a:t>utes.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deal with these dependencies?</a:t>
            </a:r>
            <a:endParaRPr b="0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Bayesian Belief Networks </a:t>
            </a:r>
            <a:r>
              <a:rPr lang="en-US" sz="2400"/>
              <a:t>–allows a </a:t>
            </a:r>
            <a:r>
              <a:rPr i="1" lang="en-US" sz="2400"/>
              <a:t>subset</a:t>
            </a:r>
            <a:r>
              <a:rPr lang="en-US" sz="2400"/>
              <a:t> of the variables to be conditionally independent</a:t>
            </a:r>
            <a:endParaRPr sz="2400"/>
          </a:p>
          <a:p>
            <a:pPr indent="0" lvl="0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304800" y="3810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Bayes’ Theorem</a:t>
            </a:r>
            <a:endParaRPr sz="30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6" name="Google Shape;136;p3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51975" y="1371600"/>
            <a:ext cx="9144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■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Bayes’ Theorem finds the probability of an event occurring given the probability of another event that has already occurred. Bayes’ theorem is stated mathematically as the following equation: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where A and B are events and P(B) ≠ 0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Basically, we are trying to find probability of event A, given the event B is true. Event B is also termed as </a:t>
            </a:r>
            <a:r>
              <a:rPr b="1"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evidence</a:t>
            </a: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P(A) is the </a:t>
            </a:r>
            <a:r>
              <a:rPr b="1"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priori</a:t>
            </a: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of A (the prior probability, i.e. Probability of event before evidence is seen). The evidence is an attribute value of an unknown instance (here, it is event B).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P(B) is Marginal Probability: Probability of Evidence.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P(A|B) is a posteriori probability of B, i.e. probability of event after evidence is seen.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42900" lvl="0" marL="685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Nunito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P(B|A) is Likelihood probability i.e the likelihood that a hypothesis will come true based on the evidence.</a:t>
            </a:r>
            <a:endParaRPr sz="180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1800"/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600" y="2337250"/>
            <a:ext cx="4843875" cy="9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>
            <p:ph type="title"/>
          </p:nvPr>
        </p:nvSpPr>
        <p:spPr>
          <a:xfrm>
            <a:off x="0" y="381000"/>
            <a:ext cx="92421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5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 Algo</a:t>
            </a:r>
            <a:r>
              <a:rPr lang="en-US" sz="3500"/>
              <a:t>rithm</a:t>
            </a:r>
            <a:endParaRPr sz="3500"/>
          </a:p>
        </p:txBody>
      </p:sp>
      <p:sp>
        <p:nvSpPr>
          <p:cNvPr id="145" name="Google Shape;145;p4"/>
          <p:cNvSpPr txBox="1"/>
          <p:nvPr/>
        </p:nvSpPr>
        <p:spPr>
          <a:xfrm>
            <a:off x="134800" y="1322350"/>
            <a:ext cx="8728500" cy="5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Naïve Bayes algorithm is a supervised learning algorithm, which is based on </a:t>
            </a: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Bayes theorem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used for solving classification problems.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Naïve Bayes Classifier is one of the simple and most effective Classification algorithms which helps in building the fast machine learning models that can make quick predictions.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probabilistic classifier, which means it predicts on the basis of the probability of an object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popular examples of Naïve Bayes Algorithm are </a:t>
            </a: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spam filtration, Sentimental analysis, and classifying articles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zoom dir="ou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134800" y="1398550"/>
            <a:ext cx="87285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rgbClr val="610B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Why is it called Naïve Bayes?</a:t>
            </a:r>
            <a:endParaRPr b="0" i="0" sz="2700" u="none" cap="none" strike="noStrike">
              <a:solidFill>
                <a:srgbClr val="610B3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Naïve Bayes algorithm is comprised of two words Naïve and Bayes, Which can be described as:</a:t>
            </a:r>
            <a:endParaRPr b="0" i="0" sz="2000" u="none" cap="none" strike="noStrike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Naïve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It is called Naïve because it assumes that the occurrence of a certain feature is independent of the occurrence of other features. 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Bayes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It is called Bayes because it depends on the principle of </a:t>
            </a:r>
            <a:r>
              <a:rPr b="0" i="0" lang="en-US" sz="2000" u="none" cap="none" strike="noStrike">
                <a:solidFill>
                  <a:srgbClr val="008000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Bayes' Theorem</a:t>
            </a:r>
            <a:r>
              <a:rPr b="0" i="0" lang="en-US" sz="2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20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254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zoom dir="ou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304800" y="914400"/>
            <a:ext cx="840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lang="en-US"/>
              <a:t>Naïve Bayesian Classification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86725" y="1371600"/>
            <a:ext cx="88578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■"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For the given dataset, we can apply Bayes’ theorem as: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where, y is class variable and X is a dependent feature vector (of size </a:t>
            </a:r>
            <a:r>
              <a:rPr i="1"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) 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where:x=(x1,x2,....xn)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        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Nunito"/>
              <a:buChar char="■"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Now, as the denominator remains constant for a given input, we can remove that term: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Nunito"/>
              <a:buChar char="■"/>
            </a:pP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To create a Naive Baayes classifier model. we find the probability of given set of inputs for all possible values of the class variable </a:t>
            </a:r>
            <a:r>
              <a:rPr i="1"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y</a:t>
            </a:r>
            <a:r>
              <a:rPr lang="en-US" sz="200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and pick up the output with maximum probability.</a:t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i.e  We need to maximize P(</a:t>
            </a:r>
            <a:r>
              <a:rPr b="1" lang="en-US" sz="1800">
                <a:latin typeface="Times"/>
                <a:ea typeface="Times"/>
                <a:cs typeface="Times"/>
                <a:sym typeface="Times"/>
              </a:rPr>
              <a:t>X|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18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 x P(y</a:t>
            </a:r>
            <a:r>
              <a:rPr baseline="-25000" lang="en-US" sz="18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), for i = 1, 2,  …. n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000"/>
          </a:p>
        </p:txBody>
      </p:sp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075" y="1768250"/>
            <a:ext cx="2816125" cy="5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2725" y="3276600"/>
            <a:ext cx="5675970" cy="5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4892475"/>
            <a:ext cx="42827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>
            <p:ph type="title"/>
          </p:nvPr>
        </p:nvSpPr>
        <p:spPr>
          <a:xfrm>
            <a:off x="457200" y="3810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9700"/>
            <a:ext cx="82296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338387"/>
            <a:ext cx="8229602" cy="136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687" y="3732212"/>
            <a:ext cx="7732713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375" y="5064125"/>
            <a:ext cx="78962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>
            <p:ph type="title"/>
          </p:nvPr>
        </p:nvSpPr>
        <p:spPr>
          <a:xfrm>
            <a:off x="457200" y="3810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Classification(Cntd..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8229601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114800"/>
            <a:ext cx="7924799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304800" y="3810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ahoma"/>
              <a:buNone/>
            </a:pPr>
            <a:r>
              <a:rPr b="1" i="0" lang="en-US" sz="36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Naïve Bayesian Classification(Cntd..</a:t>
            </a:r>
            <a:endParaRPr b="1" i="0" sz="3600" u="non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371600"/>
            <a:ext cx="8402626" cy="30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2024-02-22T08:44:38Z</dcterms:created>
  <dc:creator>Jiawei Han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EEE34D77348C447895278E4DEC3F2A2F_12</vt:lpwstr>
  </property>
  <property fmtid="{D5CDD505-2E9C-101B-9397-08002B2CF9AE}" pid="3" name="KSOProductBuildVer">
    <vt:lpwstr>1033-12.2.0.13431</vt:lpwstr>
  </property>
</Properties>
</file>