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342" r:id="rId3"/>
    <p:sldId id="497" r:id="rId4"/>
    <p:sldId id="574" r:id="rId5"/>
    <p:sldId id="573" r:id="rId6"/>
    <p:sldId id="575" r:id="rId7"/>
    <p:sldId id="577" r:id="rId8"/>
    <p:sldId id="576" r:id="rId9"/>
    <p:sldId id="521" r:id="rId10"/>
    <p:sldId id="538" r:id="rId11"/>
    <p:sldId id="578" r:id="rId12"/>
    <p:sldId id="579" r:id="rId13"/>
    <p:sldId id="580" r:id="rId14"/>
    <p:sldId id="581" r:id="rId15"/>
    <p:sldId id="582" r:id="rId16"/>
    <p:sldId id="583" r:id="rId17"/>
    <p:sldId id="584" r:id="rId18"/>
    <p:sldId id="585" r:id="rId19"/>
    <p:sldId id="586" r:id="rId20"/>
    <p:sldId id="587" r:id="rId21"/>
    <p:sldId id="588" r:id="rId22"/>
    <p:sldId id="589" r:id="rId23"/>
    <p:sldId id="590" r:id="rId24"/>
    <p:sldId id="591" r:id="rId25"/>
    <p:sldId id="592" r:id="rId26"/>
    <p:sldId id="593" r:id="rId27"/>
    <p:sldId id="594" r:id="rId28"/>
    <p:sldId id="595" r:id="rId29"/>
    <p:sldId id="596" r:id="rId30"/>
    <p:sldId id="597" r:id="rId31"/>
    <p:sldId id="59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89" autoAdjust="0"/>
  </p:normalViewPr>
  <p:slideViewPr>
    <p:cSldViewPr>
      <p:cViewPr varScale="1">
        <p:scale>
          <a:sx n="64" d="100"/>
          <a:sy n="64" d="100"/>
        </p:scale>
        <p:origin x="1566" y="66"/>
      </p:cViewPr>
      <p:guideLst>
        <p:guide orient="horz" pos="2160"/>
        <p:guide pos="2865"/>
      </p:guideLst>
    </p:cSldViewPr>
  </p:slideViewPr>
  <p:notesTextViewPr>
    <p:cViewPr>
      <p:scale>
        <a:sx n="1" d="1"/>
        <a:sy n="1" d="1"/>
      </p:scale>
      <p:origin x="0" y="0"/>
    </p:cViewPr>
  </p:notesTextViewPr>
  <p:sorterViewPr>
    <p:cViewPr>
      <p:scale>
        <a:sx n="100" d="100"/>
        <a:sy n="100" d="100"/>
      </p:scale>
      <p:origin x="0" y="14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17DD6C-8917-403F-A7C2-9C52D1050176}" type="datetimeFigureOut">
              <a:rPr lang="en-US" smtClean="0"/>
              <a:t>3/14/2024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C5573-8C1C-4A81-B070-4C8858968B08}" type="slidenum">
              <a:rPr lang="en-US" smtClean="0"/>
              <a:t>‹#›</a:t>
            </a:fld>
            <a:endParaRPr lang="en-US"/>
          </a:p>
        </p:txBody>
      </p:sp>
    </p:spTree>
    <p:extLst>
      <p:ext uri="{BB962C8B-B14F-4D97-AF65-F5344CB8AC3E}">
        <p14:creationId xmlns:p14="http://schemas.microsoft.com/office/powerpoint/2010/main" val="2275476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a:t>
            </a:fld>
            <a:endParaRPr lang="en-US"/>
          </a:p>
        </p:txBody>
      </p:sp>
    </p:spTree>
    <p:extLst>
      <p:ext uri="{BB962C8B-B14F-4D97-AF65-F5344CB8AC3E}">
        <p14:creationId xmlns:p14="http://schemas.microsoft.com/office/powerpoint/2010/main" val="2672538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11</a:t>
            </a:fld>
            <a:endParaRPr lang="en-US"/>
          </a:p>
        </p:txBody>
      </p:sp>
    </p:spTree>
    <p:extLst>
      <p:ext uri="{BB962C8B-B14F-4D97-AF65-F5344CB8AC3E}">
        <p14:creationId xmlns:p14="http://schemas.microsoft.com/office/powerpoint/2010/main" val="2340790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12</a:t>
            </a:fld>
            <a:endParaRPr lang="en-US"/>
          </a:p>
        </p:txBody>
      </p:sp>
    </p:spTree>
    <p:extLst>
      <p:ext uri="{BB962C8B-B14F-4D97-AF65-F5344CB8AC3E}">
        <p14:creationId xmlns:p14="http://schemas.microsoft.com/office/powerpoint/2010/main" val="3020709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13</a:t>
            </a:fld>
            <a:endParaRPr lang="en-US"/>
          </a:p>
        </p:txBody>
      </p:sp>
    </p:spTree>
    <p:extLst>
      <p:ext uri="{BB962C8B-B14F-4D97-AF65-F5344CB8AC3E}">
        <p14:creationId xmlns:p14="http://schemas.microsoft.com/office/powerpoint/2010/main" val="3806851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14</a:t>
            </a:fld>
            <a:endParaRPr lang="en-US"/>
          </a:p>
        </p:txBody>
      </p:sp>
    </p:spTree>
    <p:extLst>
      <p:ext uri="{BB962C8B-B14F-4D97-AF65-F5344CB8AC3E}">
        <p14:creationId xmlns:p14="http://schemas.microsoft.com/office/powerpoint/2010/main" val="1486282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15</a:t>
            </a:fld>
            <a:endParaRPr lang="en-US"/>
          </a:p>
        </p:txBody>
      </p:sp>
    </p:spTree>
    <p:extLst>
      <p:ext uri="{BB962C8B-B14F-4D97-AF65-F5344CB8AC3E}">
        <p14:creationId xmlns:p14="http://schemas.microsoft.com/office/powerpoint/2010/main" val="307097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16</a:t>
            </a:fld>
            <a:endParaRPr lang="en-US"/>
          </a:p>
        </p:txBody>
      </p:sp>
    </p:spTree>
    <p:extLst>
      <p:ext uri="{BB962C8B-B14F-4D97-AF65-F5344CB8AC3E}">
        <p14:creationId xmlns:p14="http://schemas.microsoft.com/office/powerpoint/2010/main" val="1017935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17</a:t>
            </a:fld>
            <a:endParaRPr lang="en-US"/>
          </a:p>
        </p:txBody>
      </p:sp>
    </p:spTree>
    <p:extLst>
      <p:ext uri="{BB962C8B-B14F-4D97-AF65-F5344CB8AC3E}">
        <p14:creationId xmlns:p14="http://schemas.microsoft.com/office/powerpoint/2010/main" val="465744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18</a:t>
            </a:fld>
            <a:endParaRPr lang="en-US"/>
          </a:p>
        </p:txBody>
      </p:sp>
    </p:spTree>
    <p:extLst>
      <p:ext uri="{BB962C8B-B14F-4D97-AF65-F5344CB8AC3E}">
        <p14:creationId xmlns:p14="http://schemas.microsoft.com/office/powerpoint/2010/main" val="2964041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19</a:t>
            </a:fld>
            <a:endParaRPr lang="en-US"/>
          </a:p>
        </p:txBody>
      </p:sp>
    </p:spTree>
    <p:extLst>
      <p:ext uri="{BB962C8B-B14F-4D97-AF65-F5344CB8AC3E}">
        <p14:creationId xmlns:p14="http://schemas.microsoft.com/office/powerpoint/2010/main" val="2336121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20</a:t>
            </a:fld>
            <a:endParaRPr lang="en-US"/>
          </a:p>
        </p:txBody>
      </p:sp>
    </p:spTree>
    <p:extLst>
      <p:ext uri="{BB962C8B-B14F-4D97-AF65-F5344CB8AC3E}">
        <p14:creationId xmlns:p14="http://schemas.microsoft.com/office/powerpoint/2010/main" val="607745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a:t>
            </a:fld>
            <a:endParaRPr lang="en-US"/>
          </a:p>
        </p:txBody>
      </p:sp>
    </p:spTree>
    <p:extLst>
      <p:ext uri="{BB962C8B-B14F-4D97-AF65-F5344CB8AC3E}">
        <p14:creationId xmlns:p14="http://schemas.microsoft.com/office/powerpoint/2010/main" val="2650104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21</a:t>
            </a:fld>
            <a:endParaRPr lang="en-US"/>
          </a:p>
        </p:txBody>
      </p:sp>
    </p:spTree>
    <p:extLst>
      <p:ext uri="{BB962C8B-B14F-4D97-AF65-F5344CB8AC3E}">
        <p14:creationId xmlns:p14="http://schemas.microsoft.com/office/powerpoint/2010/main" val="19091056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22</a:t>
            </a:fld>
            <a:endParaRPr lang="en-US"/>
          </a:p>
        </p:txBody>
      </p:sp>
    </p:spTree>
    <p:extLst>
      <p:ext uri="{BB962C8B-B14F-4D97-AF65-F5344CB8AC3E}">
        <p14:creationId xmlns:p14="http://schemas.microsoft.com/office/powerpoint/2010/main" val="589338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23</a:t>
            </a:fld>
            <a:endParaRPr lang="en-US"/>
          </a:p>
        </p:txBody>
      </p:sp>
    </p:spTree>
    <p:extLst>
      <p:ext uri="{BB962C8B-B14F-4D97-AF65-F5344CB8AC3E}">
        <p14:creationId xmlns:p14="http://schemas.microsoft.com/office/powerpoint/2010/main" val="1460920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24</a:t>
            </a:fld>
            <a:endParaRPr lang="en-US"/>
          </a:p>
        </p:txBody>
      </p:sp>
    </p:spTree>
    <p:extLst>
      <p:ext uri="{BB962C8B-B14F-4D97-AF65-F5344CB8AC3E}">
        <p14:creationId xmlns:p14="http://schemas.microsoft.com/office/powerpoint/2010/main" val="3798165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25</a:t>
            </a:fld>
            <a:endParaRPr lang="en-US"/>
          </a:p>
        </p:txBody>
      </p:sp>
    </p:spTree>
    <p:extLst>
      <p:ext uri="{BB962C8B-B14F-4D97-AF65-F5344CB8AC3E}">
        <p14:creationId xmlns:p14="http://schemas.microsoft.com/office/powerpoint/2010/main" val="3025178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26</a:t>
            </a:fld>
            <a:endParaRPr lang="en-US"/>
          </a:p>
        </p:txBody>
      </p:sp>
    </p:spTree>
    <p:extLst>
      <p:ext uri="{BB962C8B-B14F-4D97-AF65-F5344CB8AC3E}">
        <p14:creationId xmlns:p14="http://schemas.microsoft.com/office/powerpoint/2010/main" val="1571238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27</a:t>
            </a:fld>
            <a:endParaRPr lang="en-US"/>
          </a:p>
        </p:txBody>
      </p:sp>
    </p:spTree>
    <p:extLst>
      <p:ext uri="{BB962C8B-B14F-4D97-AF65-F5344CB8AC3E}">
        <p14:creationId xmlns:p14="http://schemas.microsoft.com/office/powerpoint/2010/main" val="22281863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28</a:t>
            </a:fld>
            <a:endParaRPr lang="en-US"/>
          </a:p>
        </p:txBody>
      </p:sp>
    </p:spTree>
    <p:extLst>
      <p:ext uri="{BB962C8B-B14F-4D97-AF65-F5344CB8AC3E}">
        <p14:creationId xmlns:p14="http://schemas.microsoft.com/office/powerpoint/2010/main" val="14738636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29</a:t>
            </a:fld>
            <a:endParaRPr lang="en-US"/>
          </a:p>
        </p:txBody>
      </p:sp>
    </p:spTree>
    <p:extLst>
      <p:ext uri="{BB962C8B-B14F-4D97-AF65-F5344CB8AC3E}">
        <p14:creationId xmlns:p14="http://schemas.microsoft.com/office/powerpoint/2010/main" val="31603810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30</a:t>
            </a:fld>
            <a:endParaRPr lang="en-US"/>
          </a:p>
        </p:txBody>
      </p:sp>
    </p:spTree>
    <p:extLst>
      <p:ext uri="{BB962C8B-B14F-4D97-AF65-F5344CB8AC3E}">
        <p14:creationId xmlns:p14="http://schemas.microsoft.com/office/powerpoint/2010/main" val="582409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4</a:t>
            </a:fld>
            <a:endParaRPr lang="en-US"/>
          </a:p>
        </p:txBody>
      </p:sp>
    </p:spTree>
    <p:extLst>
      <p:ext uri="{BB962C8B-B14F-4D97-AF65-F5344CB8AC3E}">
        <p14:creationId xmlns:p14="http://schemas.microsoft.com/office/powerpoint/2010/main" val="2536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31</a:t>
            </a:fld>
            <a:endParaRPr lang="en-US"/>
          </a:p>
        </p:txBody>
      </p:sp>
    </p:spTree>
    <p:extLst>
      <p:ext uri="{BB962C8B-B14F-4D97-AF65-F5344CB8AC3E}">
        <p14:creationId xmlns:p14="http://schemas.microsoft.com/office/powerpoint/2010/main" val="1981669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5</a:t>
            </a:fld>
            <a:endParaRPr lang="en-US"/>
          </a:p>
        </p:txBody>
      </p:sp>
    </p:spTree>
    <p:extLst>
      <p:ext uri="{BB962C8B-B14F-4D97-AF65-F5344CB8AC3E}">
        <p14:creationId xmlns:p14="http://schemas.microsoft.com/office/powerpoint/2010/main" val="334219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6</a:t>
            </a:fld>
            <a:endParaRPr lang="en-US"/>
          </a:p>
        </p:txBody>
      </p:sp>
    </p:spTree>
    <p:extLst>
      <p:ext uri="{BB962C8B-B14F-4D97-AF65-F5344CB8AC3E}">
        <p14:creationId xmlns:p14="http://schemas.microsoft.com/office/powerpoint/2010/main" val="3296612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7</a:t>
            </a:fld>
            <a:endParaRPr lang="en-US"/>
          </a:p>
        </p:txBody>
      </p:sp>
    </p:spTree>
    <p:extLst>
      <p:ext uri="{BB962C8B-B14F-4D97-AF65-F5344CB8AC3E}">
        <p14:creationId xmlns:p14="http://schemas.microsoft.com/office/powerpoint/2010/main" val="1361920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8</a:t>
            </a:fld>
            <a:endParaRPr lang="en-US"/>
          </a:p>
        </p:txBody>
      </p:sp>
    </p:spTree>
    <p:extLst>
      <p:ext uri="{BB962C8B-B14F-4D97-AF65-F5344CB8AC3E}">
        <p14:creationId xmlns:p14="http://schemas.microsoft.com/office/powerpoint/2010/main" val="1359897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9</a:t>
            </a:fld>
            <a:endParaRPr lang="en-US"/>
          </a:p>
        </p:txBody>
      </p:sp>
    </p:spTree>
    <p:extLst>
      <p:ext uri="{BB962C8B-B14F-4D97-AF65-F5344CB8AC3E}">
        <p14:creationId xmlns:p14="http://schemas.microsoft.com/office/powerpoint/2010/main" val="708995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6C5573-8C1C-4A81-B070-4C8858968B08}" type="slidenum">
              <a:rPr lang="en-US" smtClean="0"/>
              <a:t>10</a:t>
            </a:fld>
            <a:endParaRPr lang="en-US"/>
          </a:p>
        </p:txBody>
      </p:sp>
    </p:spTree>
    <p:extLst>
      <p:ext uri="{BB962C8B-B14F-4D97-AF65-F5344CB8AC3E}">
        <p14:creationId xmlns:p14="http://schemas.microsoft.com/office/powerpoint/2010/main" val="926265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fld id="{12384005-2E08-43E1-9C11-67CB25D330ED}" type="datetime1">
              <a:rPr lang="en-US" smtClean="0"/>
              <a:t>3/14/2024</a:t>
            </a:fld>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A2139E2-1186-4419-ACB2-2B2AE008037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C42A80E5-DDF9-4F7E-9B90-13E1BE7D4CCC}" type="datetime1">
              <a:rPr lang="en-US" smtClean="0"/>
              <a:t>3/14/2024</a:t>
            </a:fld>
            <a:endParaRPr lang="en-US"/>
          </a:p>
        </p:txBody>
      </p:sp>
      <p:sp>
        <p:nvSpPr>
          <p:cNvPr id="6"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78211BA2-5E9B-425E-A554-98DA9302E3E7}" type="datetime1">
              <a:rPr lang="en-US" smtClean="0"/>
              <a:t>3/14/2024</a:t>
            </a:fld>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0A2139E2-1186-4419-ACB2-2B2AE00803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8AD94713-1A6A-4681-B3A3-5F63B3F25CD3}" type="datetime1">
              <a:rPr lang="en-US" smtClean="0"/>
              <a:t>3/14/2024</a:t>
            </a:fld>
            <a:endParaRPr lang="en-US"/>
          </a:p>
        </p:txBody>
      </p:sp>
      <p:sp>
        <p:nvSpPr>
          <p:cNvPr id="6"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fld id="{1294D988-DA0E-4CDE-8D4E-27FF09CEFBAE}" type="datetime1">
              <a:rPr lang="en-US" smtClean="0"/>
              <a:t>3/14/2024</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fld id="{0A2139E2-1186-4419-ACB2-2B2AE00803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fld id="{28E77EAC-066D-4620-BC32-C2F4D5EAC853}" type="datetime1">
              <a:rPr lang="en-US" smtClean="0"/>
              <a:t>3/14/2024</a:t>
            </a:fld>
            <a:endParaRPr lang="en-US"/>
          </a:p>
        </p:txBody>
      </p:sp>
      <p:sp>
        <p:nvSpPr>
          <p:cNvPr id="6" name="Slide Number Placeholder 9"/>
          <p:cNvSpPr>
            <a:spLocks noGrp="1"/>
          </p:cNvSpPr>
          <p:nvPr>
            <p:ph type="sldNum" sz="quarter" idx="11"/>
          </p:nvPr>
        </p:nvSpPr>
        <p:spPr/>
        <p:txBody>
          <a:bodyPr rtlCol="0"/>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27AAD679-3FF3-455A-8C8D-B0FD872174A8}" type="datetime1">
              <a:rPr lang="en-US" smtClean="0"/>
              <a:t>3/14/2024</a:t>
            </a:fld>
            <a:endParaRPr lang="en-US"/>
          </a:p>
        </p:txBody>
      </p:sp>
      <p:sp>
        <p:nvSpPr>
          <p:cNvPr id="8" name="Slide Number Placeholder 11"/>
          <p:cNvSpPr>
            <a:spLocks noGrp="1"/>
          </p:cNvSpPr>
          <p:nvPr>
            <p:ph type="sldNum" sz="quarter" idx="11"/>
          </p:nvPr>
        </p:nvSpPr>
        <p:spPr/>
        <p:txBody>
          <a:bodyPr rtlCol="0"/>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fld id="{468342A8-3C9E-4CF0-A47F-839976BCF449}" type="datetime1">
              <a:rPr lang="en-US" smtClean="0"/>
              <a:t>3/14/2024</a:t>
            </a:fld>
            <a:endParaRPr lang="en-US"/>
          </a:p>
        </p:txBody>
      </p:sp>
      <p:sp>
        <p:nvSpPr>
          <p:cNvPr id="4" name="Footer Placeholder 2"/>
          <p:cNvSpPr>
            <a:spLocks noGrp="1"/>
          </p:cNvSpPr>
          <p:nvPr>
            <p:ph type="ftr" sz="quarter" idx="11"/>
          </p:nvPr>
        </p:nvSpPr>
        <p:spPr>
          <a:xfrm>
            <a:off x="609600" y="6248400"/>
            <a:ext cx="5421313" cy="365125"/>
          </a:xfrm>
        </p:spPr>
        <p:txBody>
          <a:bodyPr/>
          <a:lstStyle>
            <a:lvl1pPr>
              <a:defRPr/>
            </a:lvl1pPr>
          </a:lstStyle>
          <a:p>
            <a:r>
              <a:rPr lang="en-US" smtClean="0"/>
              <a:t>CS380</a:t>
            </a:r>
            <a:endParaRPr lang="en-US"/>
          </a:p>
        </p:txBody>
      </p:sp>
      <p:sp>
        <p:nvSpPr>
          <p:cNvPr id="5"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E48CC59-994B-4A9D-AEAC-ECDED7035542}" type="datetime1">
              <a:rPr lang="en-US" smtClean="0"/>
              <a:t>3/14/2024</a:t>
            </a:fld>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E26264C4-1526-4E99-9710-D4A10EFD2BDF}" type="datetime1">
              <a:rPr lang="en-US" smtClean="0"/>
              <a:t>3/14/2024</a:t>
            </a:fld>
            <a:endParaRPr lang="en-US"/>
          </a:p>
        </p:txBody>
      </p:sp>
      <p:sp>
        <p:nvSpPr>
          <p:cNvPr id="7" name="Slide Number Placeholder 22"/>
          <p:cNvSpPr>
            <a:spLocks noGrp="1"/>
          </p:cNvSpPr>
          <p:nvPr>
            <p:ph type="sldNum" sz="quarter" idx="12"/>
          </p:nvPr>
        </p:nvSpPr>
        <p:spPr/>
        <p:txBody>
          <a:bodyPr/>
          <a:lstStyle>
            <a:lvl1pPr>
              <a:defRPr/>
            </a:lvl1pPr>
          </a:lstStyle>
          <a:p>
            <a:fld id="{0A2139E2-1186-4419-ACB2-2B2AE0080376}"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03C3F55B-928A-4CA6-A281-D233B9776CFA}" type="datetime1">
              <a:rPr lang="en-US" smtClean="0"/>
              <a:t>3/14/2024</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fld id="{0A2139E2-1186-4419-ACB2-2B2AE008037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cs typeface="+mn-cs"/>
              </a:defRPr>
            </a:lvl1pPr>
          </a:lstStyle>
          <a:p>
            <a:fld id="{3B530D05-AD1D-4A7E-A46A-2936AE4C7A82}" type="datetime1">
              <a:rPr lang="en-US" smtClean="0"/>
              <a:t>3/14/2024</a:t>
            </a:fld>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cs typeface="+mn-cs"/>
              </a:defRPr>
            </a:lvl1pPr>
          </a:lstStyle>
          <a:p>
            <a:fld id="{0A2139E2-1186-4419-ACB2-2B2AE008037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panose="020B0602020104020603" pitchFamily="34" charset="0"/>
        </a:defRPr>
      </a:lvl2pPr>
      <a:lvl3pPr algn="l" rtl="0" eaLnBrk="1" fontAlgn="base" hangingPunct="1">
        <a:spcBef>
          <a:spcPct val="0"/>
        </a:spcBef>
        <a:spcAft>
          <a:spcPct val="0"/>
        </a:spcAft>
        <a:defRPr sz="4400">
          <a:solidFill>
            <a:schemeClr val="tx2"/>
          </a:solidFill>
          <a:latin typeface="Tw Cen MT" panose="020B0602020104020603" pitchFamily="34" charset="0"/>
        </a:defRPr>
      </a:lvl3pPr>
      <a:lvl4pPr algn="l" rtl="0" eaLnBrk="1" fontAlgn="base" hangingPunct="1">
        <a:spcBef>
          <a:spcPct val="0"/>
        </a:spcBef>
        <a:spcAft>
          <a:spcPct val="0"/>
        </a:spcAft>
        <a:defRPr sz="4400">
          <a:solidFill>
            <a:schemeClr val="tx2"/>
          </a:solidFill>
          <a:latin typeface="Tw Cen MT" panose="020B0602020104020603" pitchFamily="34" charset="0"/>
        </a:defRPr>
      </a:lvl4pPr>
      <a:lvl5pPr algn="l" rtl="0" eaLnBrk="1" fontAlgn="base" hangingPunct="1">
        <a:spcBef>
          <a:spcPct val="0"/>
        </a:spcBef>
        <a:spcAft>
          <a:spcPct val="0"/>
        </a:spcAft>
        <a:defRPr sz="4400">
          <a:solidFill>
            <a:schemeClr val="tx2"/>
          </a:solidFill>
          <a:latin typeface="Tw Cen MT" panose="020B0602020104020603" pitchFamily="34" charset="0"/>
        </a:defRPr>
      </a:lvl5pPr>
      <a:lvl6pPr marL="457200" algn="l" rtl="0" eaLnBrk="1" fontAlgn="base" hangingPunct="1">
        <a:spcBef>
          <a:spcPct val="0"/>
        </a:spcBef>
        <a:spcAft>
          <a:spcPct val="0"/>
        </a:spcAft>
        <a:defRPr sz="4400">
          <a:solidFill>
            <a:schemeClr val="tx2"/>
          </a:solidFill>
          <a:latin typeface="Tw Cen MT" panose="020B0602020104020603" pitchFamily="34" charset="0"/>
        </a:defRPr>
      </a:lvl6pPr>
      <a:lvl7pPr marL="914400" algn="l" rtl="0" eaLnBrk="1" fontAlgn="base" hangingPunct="1">
        <a:spcBef>
          <a:spcPct val="0"/>
        </a:spcBef>
        <a:spcAft>
          <a:spcPct val="0"/>
        </a:spcAft>
        <a:defRPr sz="4400">
          <a:solidFill>
            <a:schemeClr val="tx2"/>
          </a:solidFill>
          <a:latin typeface="Tw Cen MT" panose="020B0602020104020603" pitchFamily="34" charset="0"/>
        </a:defRPr>
      </a:lvl7pPr>
      <a:lvl8pPr marL="1371600" algn="l" rtl="0" eaLnBrk="1" fontAlgn="base" hangingPunct="1">
        <a:spcBef>
          <a:spcPct val="0"/>
        </a:spcBef>
        <a:spcAft>
          <a:spcPct val="0"/>
        </a:spcAft>
        <a:defRPr sz="4400">
          <a:solidFill>
            <a:schemeClr val="tx2"/>
          </a:solidFill>
          <a:latin typeface="Tw Cen MT" panose="020B0602020104020603" pitchFamily="34" charset="0"/>
        </a:defRPr>
      </a:lvl8pPr>
      <a:lvl9pPr marL="1828800" algn="l" rtl="0" eaLnBrk="1" fontAlgn="base" hangingPunct="1">
        <a:spcBef>
          <a:spcPct val="0"/>
        </a:spcBef>
        <a:spcAft>
          <a:spcPct val="0"/>
        </a:spcAft>
        <a:defRPr sz="4400">
          <a:solidFill>
            <a:schemeClr val="tx2"/>
          </a:solidFill>
          <a:latin typeface="Tw Cen MT" panose="020B0602020104020603" pitchFamily="34" charset="0"/>
        </a:defRPr>
      </a:lvl9pPr>
    </p:titleStyle>
    <p:bodyStyle>
      <a:lvl1pPr marL="319405" indent="-319405"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005" y="4038600"/>
            <a:ext cx="8672195" cy="1828800"/>
          </a:xfrm>
        </p:spPr>
        <p:txBody>
          <a:bodyPr/>
          <a:lstStyle/>
          <a:p>
            <a:r>
              <a:rPr dirty="0" smtClean="0"/>
              <a:t>ITDO6014</a:t>
            </a:r>
            <a:r>
              <a:rPr lang="en-US" dirty="0" smtClean="0"/>
              <a:t/>
            </a:r>
            <a:br>
              <a:rPr lang="en-US" dirty="0" smtClean="0"/>
            </a:br>
            <a:r>
              <a:rPr lang="en-IN" altLang="en-US" dirty="0" smtClean="0"/>
              <a:t>Ethical Hacking and Forensics</a:t>
            </a:r>
          </a:p>
        </p:txBody>
      </p:sp>
      <p:sp>
        <p:nvSpPr>
          <p:cNvPr id="3" name="Subtitle 2"/>
          <p:cNvSpPr>
            <a:spLocks noGrp="1"/>
          </p:cNvSpPr>
          <p:nvPr>
            <p:ph type="subTitle" idx="1"/>
          </p:nvPr>
        </p:nvSpPr>
        <p:spPr/>
        <p:txBody>
          <a:bodyPr/>
          <a:lstStyle/>
          <a:p>
            <a:r>
              <a:rPr lang="en-IN" altLang="en-US" dirty="0" smtClean="0"/>
              <a:t>Module 3: </a:t>
            </a:r>
            <a:r>
              <a:rPr lang="en-US" altLang="en-US" dirty="0" smtClean="0"/>
              <a:t>Computer</a:t>
            </a:r>
            <a:r>
              <a:rPr lang="en-US" dirty="0" smtClean="0"/>
              <a:t> </a:t>
            </a:r>
            <a:r>
              <a:rPr lang="en-US" dirty="0"/>
              <a:t>Forensics </a:t>
            </a:r>
            <a:endParaRPr lang="en-IN"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computer forensics</a:t>
            </a:r>
            <a:endParaRPr dirty="0" smtClean="0"/>
          </a:p>
        </p:txBody>
      </p:sp>
      <p:sp>
        <p:nvSpPr>
          <p:cNvPr id="3" name="Content Placeholder 2"/>
          <p:cNvSpPr>
            <a:spLocks noGrp="1"/>
          </p:cNvSpPr>
          <p:nvPr>
            <p:ph sz="quarter" idx="1"/>
          </p:nvPr>
        </p:nvSpPr>
        <p:spPr>
          <a:xfrm>
            <a:off x="233680" y="1589405"/>
            <a:ext cx="8778240" cy="4964430"/>
          </a:xfrm>
        </p:spPr>
        <p:txBody>
          <a:bodyPr/>
          <a:lstStyle/>
          <a:p>
            <a:r>
              <a:rPr lang="en-US" sz="2500" dirty="0"/>
              <a:t>Helps you to identify the evidence quickly, and also allows you to estimate the potential impact of the malicious activity on the victim</a:t>
            </a:r>
          </a:p>
          <a:p>
            <a:r>
              <a:rPr lang="en-US" sz="2500" dirty="0"/>
              <a:t>Producing a computer forensic report which offers a complete report on the investigation process.</a:t>
            </a:r>
          </a:p>
          <a:p>
            <a:r>
              <a:rPr lang="en-US" sz="2500" dirty="0"/>
              <a:t>Preserving the evidence by following the chain of custody.</a:t>
            </a:r>
            <a:endParaRPr sz="2500"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10</a:t>
            </a:fld>
            <a:endParaRPr lang="en-US"/>
          </a:p>
        </p:txBody>
      </p:sp>
    </p:spTree>
    <p:extLst>
      <p:ext uri="{BB962C8B-B14F-4D97-AF65-F5344CB8AC3E}">
        <p14:creationId xmlns:p14="http://schemas.microsoft.com/office/powerpoint/2010/main" val="2348630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Collection</a:t>
            </a:r>
            <a:endParaRPr dirty="0" smtClean="0"/>
          </a:p>
        </p:txBody>
      </p:sp>
      <p:sp>
        <p:nvSpPr>
          <p:cNvPr id="3" name="Content Placeholder 2"/>
          <p:cNvSpPr>
            <a:spLocks noGrp="1"/>
          </p:cNvSpPr>
          <p:nvPr>
            <p:ph sz="quarter" idx="1"/>
          </p:nvPr>
        </p:nvSpPr>
        <p:spPr>
          <a:xfrm>
            <a:off x="233680" y="1589405"/>
            <a:ext cx="8778240" cy="4964430"/>
          </a:xfrm>
        </p:spPr>
        <p:txBody>
          <a:bodyPr/>
          <a:lstStyle/>
          <a:p>
            <a:r>
              <a:rPr lang="en-US" sz="2000" b="1" dirty="0"/>
              <a:t>Disk Forensics</a:t>
            </a:r>
            <a:r>
              <a:rPr lang="en-US" sz="2000" dirty="0"/>
              <a:t>:</a:t>
            </a:r>
          </a:p>
          <a:p>
            <a:r>
              <a:rPr lang="en-US" sz="2000" b="1" dirty="0"/>
              <a:t>Procedure</a:t>
            </a:r>
            <a:r>
              <a:rPr lang="en-US" sz="2000" dirty="0"/>
              <a:t>:</a:t>
            </a:r>
          </a:p>
          <a:p>
            <a:pPr lvl="1"/>
            <a:r>
              <a:rPr lang="en-US" sz="2000" dirty="0"/>
              <a:t>The first step is to create a forensic copy, commonly known as a disk image, of the entire disk or specific partitions. This ensures that the original evidence remains unchanged during analysis.</a:t>
            </a:r>
          </a:p>
          <a:p>
            <a:pPr lvl="1"/>
            <a:r>
              <a:rPr lang="en-US" sz="2000" dirty="0"/>
              <a:t>Tools like Forensic Imager, </a:t>
            </a:r>
            <a:r>
              <a:rPr lang="en-US" sz="2000" dirty="0" err="1" smtClean="0"/>
              <a:t>dd</a:t>
            </a:r>
            <a:r>
              <a:rPr lang="en-US" sz="2000" dirty="0" smtClean="0"/>
              <a:t> (</a:t>
            </a:r>
            <a:r>
              <a:rPr lang="en-US" sz="2000" dirty="0"/>
              <a:t>"data duplicator" or "disk dump,"</a:t>
            </a:r>
            <a:r>
              <a:rPr lang="en-US" sz="2000" dirty="0" smtClean="0"/>
              <a:t>), </a:t>
            </a:r>
            <a:r>
              <a:rPr lang="en-US" sz="2000" dirty="0"/>
              <a:t>or </a:t>
            </a:r>
            <a:r>
              <a:rPr lang="en-US" sz="2000" dirty="0" err="1"/>
              <a:t>EnCase</a:t>
            </a:r>
            <a:r>
              <a:rPr lang="en-US" sz="2000" dirty="0"/>
              <a:t> can be used to create the disk image.</a:t>
            </a:r>
          </a:p>
          <a:p>
            <a:pPr lvl="1"/>
            <a:r>
              <a:rPr lang="en-US" sz="2000" dirty="0"/>
              <a:t>Once the image is created, analysis tools are used to examine the contents of the disk image without altering it.</a:t>
            </a:r>
          </a:p>
          <a:p>
            <a:r>
              <a:rPr lang="en-US" sz="2000" b="1" dirty="0"/>
              <a:t>Example</a:t>
            </a:r>
            <a:r>
              <a:rPr lang="en-US" sz="2000" dirty="0"/>
              <a:t>:</a:t>
            </a:r>
          </a:p>
          <a:p>
            <a:pPr lvl="1"/>
            <a:r>
              <a:rPr lang="en-US" sz="2000" dirty="0"/>
              <a:t>Suppose a suspect's computer is suspected of containing evidence related to a cybercrime. A forensic investigator would acquire a forensic image of the suspect's hard drive using a write-blocking device to prevent any modifications to the original data. This image would then be analyzed to extract relevant files, documents, emails, browsing history, etc.</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11</a:t>
            </a:fld>
            <a:endParaRPr lang="en-US"/>
          </a:p>
        </p:txBody>
      </p:sp>
    </p:spTree>
    <p:extLst>
      <p:ext uri="{BB962C8B-B14F-4D97-AF65-F5344CB8AC3E}">
        <p14:creationId xmlns:p14="http://schemas.microsoft.com/office/powerpoint/2010/main" val="1452425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Collection</a:t>
            </a:r>
            <a:endParaRPr dirty="0" smtClean="0"/>
          </a:p>
        </p:txBody>
      </p:sp>
      <p:sp>
        <p:nvSpPr>
          <p:cNvPr id="3" name="Content Placeholder 2"/>
          <p:cNvSpPr>
            <a:spLocks noGrp="1"/>
          </p:cNvSpPr>
          <p:nvPr>
            <p:ph sz="quarter" idx="1"/>
          </p:nvPr>
        </p:nvSpPr>
        <p:spPr>
          <a:xfrm>
            <a:off x="233680" y="1589405"/>
            <a:ext cx="8778240" cy="4964430"/>
          </a:xfrm>
        </p:spPr>
        <p:txBody>
          <a:bodyPr/>
          <a:lstStyle/>
          <a:p>
            <a:r>
              <a:rPr lang="en-US" sz="2000" b="1" dirty="0"/>
              <a:t>Memory Forensics</a:t>
            </a:r>
            <a:r>
              <a:rPr lang="en-US" sz="2000" dirty="0"/>
              <a:t>:</a:t>
            </a:r>
          </a:p>
          <a:p>
            <a:r>
              <a:rPr lang="en-US" sz="2000" b="1" dirty="0"/>
              <a:t>Procedure</a:t>
            </a:r>
            <a:r>
              <a:rPr lang="en-US" sz="2000" dirty="0"/>
              <a:t>:</a:t>
            </a:r>
          </a:p>
          <a:p>
            <a:pPr lvl="1"/>
            <a:r>
              <a:rPr lang="en-US" sz="2000" dirty="0"/>
              <a:t>Memory forensics involves capturing the volatile memory (RAM) of a computer system to analyze running processes, open network connections, and other volatile data.</a:t>
            </a:r>
          </a:p>
          <a:p>
            <a:pPr lvl="1"/>
            <a:r>
              <a:rPr lang="en-US" sz="2000" dirty="0"/>
              <a:t>Tools like Volatility, </a:t>
            </a:r>
            <a:r>
              <a:rPr lang="en-US" sz="2000" dirty="0" err="1"/>
              <a:t>Rekall</a:t>
            </a:r>
            <a:r>
              <a:rPr lang="en-US" sz="2000" dirty="0"/>
              <a:t>, or </a:t>
            </a:r>
            <a:r>
              <a:rPr lang="en-US" sz="2000" dirty="0" err="1"/>
              <a:t>WinPmem</a:t>
            </a:r>
            <a:r>
              <a:rPr lang="en-US" sz="2000" dirty="0"/>
              <a:t> are used to acquire memory dumps.</a:t>
            </a:r>
          </a:p>
          <a:p>
            <a:pPr lvl="1"/>
            <a:r>
              <a:rPr lang="en-US" sz="2000" dirty="0"/>
              <a:t>Analysis involves examining the memory dump to identify running processes, injected code, open network connections, encryption keys, and other volatile artifacts.</a:t>
            </a:r>
          </a:p>
          <a:p>
            <a:r>
              <a:rPr lang="en-US" sz="2000" b="1" dirty="0"/>
              <a:t>Example</a:t>
            </a:r>
            <a:r>
              <a:rPr lang="en-US" sz="2000" dirty="0"/>
              <a:t>:</a:t>
            </a:r>
          </a:p>
          <a:p>
            <a:pPr lvl="1"/>
            <a:r>
              <a:rPr lang="en-US" sz="2000" dirty="0"/>
              <a:t>In an investigation involving a suspected malware infection, memory forensics can be used to identify the malware's presence in the system's memory, analyze its behavior, and extract indicators of compromise (IOCs) for further investigation.</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12</a:t>
            </a:fld>
            <a:endParaRPr lang="en-US"/>
          </a:p>
        </p:txBody>
      </p:sp>
    </p:spTree>
    <p:extLst>
      <p:ext uri="{BB962C8B-B14F-4D97-AF65-F5344CB8AC3E}">
        <p14:creationId xmlns:p14="http://schemas.microsoft.com/office/powerpoint/2010/main" val="577926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Collection</a:t>
            </a:r>
            <a:endParaRPr dirty="0" smtClean="0"/>
          </a:p>
        </p:txBody>
      </p:sp>
      <p:sp>
        <p:nvSpPr>
          <p:cNvPr id="3" name="Content Placeholder 2"/>
          <p:cNvSpPr>
            <a:spLocks noGrp="1"/>
          </p:cNvSpPr>
          <p:nvPr>
            <p:ph sz="quarter" idx="1"/>
          </p:nvPr>
        </p:nvSpPr>
        <p:spPr>
          <a:xfrm>
            <a:off x="233680" y="1589405"/>
            <a:ext cx="8778240" cy="4964430"/>
          </a:xfrm>
        </p:spPr>
        <p:txBody>
          <a:bodyPr/>
          <a:lstStyle/>
          <a:p>
            <a:r>
              <a:rPr lang="en-US" sz="2000" b="1" dirty="0"/>
              <a:t>Registry Forensics</a:t>
            </a:r>
            <a:r>
              <a:rPr lang="en-US" sz="2000" dirty="0"/>
              <a:t>:</a:t>
            </a:r>
          </a:p>
          <a:p>
            <a:r>
              <a:rPr lang="en-US" sz="2000" b="1" dirty="0"/>
              <a:t>Procedure</a:t>
            </a:r>
            <a:r>
              <a:rPr lang="en-US" sz="2000" dirty="0"/>
              <a:t>:</a:t>
            </a:r>
          </a:p>
          <a:p>
            <a:pPr lvl="1"/>
            <a:r>
              <a:rPr lang="en-US" sz="2000" dirty="0"/>
              <a:t>Registry forensics involves extracting and analyzing data stored in the Windows registry, which contains configuration settings and information about installed software, user accounts, and system configurations.</a:t>
            </a:r>
          </a:p>
          <a:p>
            <a:pPr lvl="1"/>
            <a:r>
              <a:rPr lang="en-US" sz="2000" dirty="0"/>
              <a:t>Tools like Registry Viewer, </a:t>
            </a:r>
            <a:r>
              <a:rPr lang="en-US" sz="2000" dirty="0" err="1"/>
              <a:t>RegRipper</a:t>
            </a:r>
            <a:r>
              <a:rPr lang="en-US" sz="2000" dirty="0"/>
              <a:t>, or Registry Explorer are used to extract and analyze registry hives.</a:t>
            </a:r>
          </a:p>
          <a:p>
            <a:pPr lvl="1"/>
            <a:r>
              <a:rPr lang="en-US" sz="2000" dirty="0"/>
              <a:t>Analysis involves examining registry keys, values, and timestamps to reconstruct user activities, installed software, USB device usage, and other system changes.</a:t>
            </a:r>
          </a:p>
          <a:p>
            <a:r>
              <a:rPr lang="en-US" sz="2000" b="1" dirty="0"/>
              <a:t>Example</a:t>
            </a:r>
            <a:r>
              <a:rPr lang="en-US" sz="2000" dirty="0"/>
              <a:t>:</a:t>
            </a:r>
          </a:p>
          <a:p>
            <a:pPr lvl="1"/>
            <a:r>
              <a:rPr lang="en-US" sz="2000" dirty="0"/>
              <a:t>In a corporate espionage case, registry forensics may reveal evidence of unauthorized software installations, changes to system configurations, or suspicious user activity, helping investigators identify insider threats or security breaches.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13</a:t>
            </a:fld>
            <a:endParaRPr lang="en-US"/>
          </a:p>
        </p:txBody>
      </p:sp>
    </p:spTree>
    <p:extLst>
      <p:ext uri="{BB962C8B-B14F-4D97-AF65-F5344CB8AC3E}">
        <p14:creationId xmlns:p14="http://schemas.microsoft.com/office/powerpoint/2010/main" val="3779620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Collection</a:t>
            </a:r>
            <a:endParaRPr dirty="0" smtClean="0"/>
          </a:p>
        </p:txBody>
      </p:sp>
      <p:sp>
        <p:nvSpPr>
          <p:cNvPr id="3" name="Content Placeholder 2"/>
          <p:cNvSpPr>
            <a:spLocks noGrp="1"/>
          </p:cNvSpPr>
          <p:nvPr>
            <p:ph sz="quarter" idx="1"/>
          </p:nvPr>
        </p:nvSpPr>
        <p:spPr>
          <a:xfrm>
            <a:off x="0" y="1589404"/>
            <a:ext cx="9144000" cy="5268595"/>
          </a:xfrm>
        </p:spPr>
        <p:txBody>
          <a:bodyPr/>
          <a:lstStyle/>
          <a:p>
            <a:r>
              <a:rPr lang="en-US" sz="2000" b="1" dirty="0"/>
              <a:t>Log Analysis</a:t>
            </a:r>
            <a:r>
              <a:rPr lang="en-US" sz="2000" dirty="0"/>
              <a:t>:</a:t>
            </a:r>
          </a:p>
          <a:p>
            <a:pPr lvl="1"/>
            <a:r>
              <a:rPr lang="en-US" sz="2000" b="1" dirty="0"/>
              <a:t>Procedure</a:t>
            </a:r>
            <a:r>
              <a:rPr lang="en-US" sz="2000" dirty="0"/>
              <a:t>:</a:t>
            </a:r>
          </a:p>
          <a:p>
            <a:pPr lvl="2"/>
            <a:r>
              <a:rPr lang="en-US" sz="2000" dirty="0"/>
              <a:t>Log analysis involves collecting and examining logs generated by various components of a computer system, such as operating systems, applications, firewalls, and network devices.</a:t>
            </a:r>
          </a:p>
          <a:p>
            <a:pPr lvl="2"/>
            <a:r>
              <a:rPr lang="en-US" sz="2000" dirty="0"/>
              <a:t>Tools like ELK Stack (</a:t>
            </a:r>
            <a:r>
              <a:rPr lang="en-US" sz="2000" dirty="0" err="1"/>
              <a:t>Elasticsearch</a:t>
            </a:r>
            <a:r>
              <a:rPr lang="en-US" sz="2000" dirty="0"/>
              <a:t>, </a:t>
            </a:r>
            <a:r>
              <a:rPr lang="en-US" sz="2000" dirty="0" err="1"/>
              <a:t>Logstash</a:t>
            </a:r>
            <a:r>
              <a:rPr lang="en-US" sz="2000" dirty="0"/>
              <a:t>, </a:t>
            </a:r>
            <a:r>
              <a:rPr lang="en-US" sz="2000" dirty="0" err="1"/>
              <a:t>Kibana</a:t>
            </a:r>
            <a:r>
              <a:rPr lang="en-US" sz="2000" dirty="0"/>
              <a:t>), Splunk, or </a:t>
            </a:r>
            <a:r>
              <a:rPr lang="en-US" sz="2000" dirty="0" err="1"/>
              <a:t>Wireshark</a:t>
            </a:r>
            <a:r>
              <a:rPr lang="en-US" sz="2000" dirty="0"/>
              <a:t> are used for log collection, parsing, and analysis.</a:t>
            </a:r>
          </a:p>
          <a:p>
            <a:pPr lvl="2"/>
            <a:r>
              <a:rPr lang="en-US" sz="2000" dirty="0"/>
              <a:t>Analysis involves correlating log entries across different sources to reconstruct events, identify anomalies, detect intrusions, and establish timelines of activities.</a:t>
            </a:r>
          </a:p>
          <a:p>
            <a:pPr lvl="1"/>
            <a:r>
              <a:rPr lang="en-US" sz="2000" b="1" dirty="0"/>
              <a:t>Example</a:t>
            </a:r>
            <a:r>
              <a:rPr lang="en-US" sz="2000" dirty="0"/>
              <a:t>:</a:t>
            </a:r>
          </a:p>
          <a:p>
            <a:pPr lvl="2"/>
            <a:r>
              <a:rPr lang="en-US" sz="2000" dirty="0"/>
              <a:t>In a data breach investigation, log analysis can reveal unauthorized access attempts, abnormal network traffic patterns, and data exfiltration activities, helping investigators determine the extent of the breach and identify the attacker's tactics, techniques, and procedures (TTPs</a:t>
            </a:r>
            <a:r>
              <a:rPr lang="en-US" sz="2000" dirty="0" smtClean="0"/>
              <a:t>).</a:t>
            </a:r>
            <a:r>
              <a:rPr lang="en-US" sz="2000" dirty="0"/>
              <a:t/>
            </a:r>
            <a:br>
              <a:rPr lang="en-US" sz="2000" dirty="0"/>
            </a:br>
            <a:endParaRPr lang="en-US" sz="20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14</a:t>
            </a:fld>
            <a:endParaRPr lang="en-US"/>
          </a:p>
        </p:txBody>
      </p:sp>
    </p:spTree>
    <p:extLst>
      <p:ext uri="{BB962C8B-B14F-4D97-AF65-F5344CB8AC3E}">
        <p14:creationId xmlns:p14="http://schemas.microsoft.com/office/powerpoint/2010/main" val="21607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lstStyle/>
          <a:p>
            <a:r>
              <a:rPr lang="en-US" dirty="0"/>
              <a:t>Evidence Acquisition, Analysis and Examination</a:t>
            </a:r>
            <a:endParaRPr dirty="0" smtClean="0"/>
          </a:p>
        </p:txBody>
      </p:sp>
      <p:sp>
        <p:nvSpPr>
          <p:cNvPr id="3" name="Content Placeholder 2"/>
          <p:cNvSpPr>
            <a:spLocks noGrp="1"/>
          </p:cNvSpPr>
          <p:nvPr>
            <p:ph sz="quarter" idx="1"/>
          </p:nvPr>
        </p:nvSpPr>
        <p:spPr>
          <a:xfrm>
            <a:off x="0" y="1589404"/>
            <a:ext cx="9144000" cy="5268595"/>
          </a:xfrm>
        </p:spPr>
        <p:txBody>
          <a:bodyPr/>
          <a:lstStyle/>
          <a:p>
            <a:r>
              <a:rPr lang="en-US" sz="2000" dirty="0"/>
              <a:t>In computer forensics, evidence acquisition, analysis, and examination are crucial stages in the investigation process, regardless of the platform or type of digital evidence being examined. </a:t>
            </a:r>
            <a:endParaRPr lang="en-US" sz="2000" dirty="0" smtClean="0"/>
          </a:p>
          <a:p>
            <a:r>
              <a:rPr lang="en-US" sz="2000" b="1" dirty="0"/>
              <a:t>Evidence Acquisition</a:t>
            </a:r>
            <a:r>
              <a:rPr lang="en-US" sz="2000" dirty="0"/>
              <a:t>:</a:t>
            </a:r>
          </a:p>
          <a:p>
            <a:r>
              <a:rPr lang="en-US" sz="2000" b="1" dirty="0"/>
              <a:t>Definition</a:t>
            </a:r>
            <a:r>
              <a:rPr lang="en-US" sz="2000" dirty="0"/>
              <a:t>: Evidence acquisition involves the collection and preservation of digital evidence in a forensically sound manner to ensure its integrity and admissibility in legal proceedings.</a:t>
            </a:r>
          </a:p>
          <a:p>
            <a:r>
              <a:rPr lang="en-US" sz="2000" b="1" dirty="0"/>
              <a:t>Example</a:t>
            </a:r>
            <a:r>
              <a:rPr lang="en-US" sz="2000" dirty="0"/>
              <a:t>:</a:t>
            </a:r>
          </a:p>
          <a:p>
            <a:pPr lvl="1"/>
            <a:r>
              <a:rPr lang="en-US" sz="2000" dirty="0"/>
              <a:t>For Windows:</a:t>
            </a:r>
          </a:p>
          <a:p>
            <a:pPr lvl="2"/>
            <a:r>
              <a:rPr lang="en-US" sz="2000" dirty="0"/>
              <a:t>Evidence acquisition from a Windows system involves creating a forensic image of the hard drive using tools like FTK Imager, </a:t>
            </a:r>
            <a:r>
              <a:rPr lang="en-US" sz="2000" dirty="0" err="1"/>
              <a:t>EnCase</a:t>
            </a:r>
            <a:r>
              <a:rPr lang="en-US" sz="2000" dirty="0"/>
              <a:t>, or dd.</a:t>
            </a:r>
          </a:p>
          <a:p>
            <a:pPr lvl="2"/>
            <a:r>
              <a:rPr lang="en-US" sz="2000" dirty="0"/>
              <a:t>Example: In a case involving alleged data theft from a company's Windows-based computers, forensic investigators would use write-blocking devices to acquire forensic images of the suspect's hard drives to preserve the original evidence.</a:t>
            </a:r>
          </a:p>
          <a:p>
            <a:endParaRPr lang="en-US" sz="20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15</a:t>
            </a:fld>
            <a:endParaRPr lang="en-US"/>
          </a:p>
        </p:txBody>
      </p:sp>
    </p:spTree>
    <p:extLst>
      <p:ext uri="{BB962C8B-B14F-4D97-AF65-F5344CB8AC3E}">
        <p14:creationId xmlns:p14="http://schemas.microsoft.com/office/powerpoint/2010/main" val="1506407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lstStyle/>
          <a:p>
            <a:r>
              <a:rPr lang="en-US" dirty="0"/>
              <a:t>Evidence Acquisition, Analysis and Examination</a:t>
            </a:r>
            <a:endParaRPr dirty="0" smtClean="0"/>
          </a:p>
        </p:txBody>
      </p:sp>
      <p:sp>
        <p:nvSpPr>
          <p:cNvPr id="3" name="Content Placeholder 2"/>
          <p:cNvSpPr>
            <a:spLocks noGrp="1"/>
          </p:cNvSpPr>
          <p:nvPr>
            <p:ph sz="quarter" idx="1"/>
          </p:nvPr>
        </p:nvSpPr>
        <p:spPr>
          <a:xfrm>
            <a:off x="0" y="1589404"/>
            <a:ext cx="9144000" cy="5268595"/>
          </a:xfrm>
        </p:spPr>
        <p:txBody>
          <a:bodyPr/>
          <a:lstStyle/>
          <a:p>
            <a:r>
              <a:rPr lang="en-US" sz="2000" dirty="0"/>
              <a:t>For Linux:</a:t>
            </a:r>
          </a:p>
          <a:p>
            <a:pPr lvl="1"/>
            <a:r>
              <a:rPr lang="en-US" sz="2000" dirty="0"/>
              <a:t>Acquisition from a Linux system can be done similarly to Windows, creating a forensic image of the hard drive or relevant partitions.</a:t>
            </a:r>
          </a:p>
          <a:p>
            <a:pPr lvl="1"/>
            <a:r>
              <a:rPr lang="en-US" sz="2000" dirty="0"/>
              <a:t>Example: In an investigation of a </a:t>
            </a:r>
            <a:r>
              <a:rPr lang="en-US" sz="2000" dirty="0" err="1"/>
              <a:t>cyberattack</a:t>
            </a:r>
            <a:r>
              <a:rPr lang="en-US" sz="2000" dirty="0"/>
              <a:t> on a Linux-based server, forensic experts would use tools like </a:t>
            </a:r>
            <a:r>
              <a:rPr lang="en-US" sz="2000" dirty="0" err="1"/>
              <a:t>dd</a:t>
            </a:r>
            <a:r>
              <a:rPr lang="en-US" sz="2000" dirty="0"/>
              <a:t> or dc3dd to acquire a forensic image of the server's disk for analysis.</a:t>
            </a:r>
          </a:p>
          <a:p>
            <a:r>
              <a:rPr lang="en-US" sz="2000" dirty="0"/>
              <a:t>For Email:</a:t>
            </a:r>
          </a:p>
          <a:p>
            <a:pPr lvl="1"/>
            <a:r>
              <a:rPr lang="en-US" sz="2000" dirty="0"/>
              <a:t>Evidence acquisition in email forensics involves obtaining copies of emails and associated metadata from email servers, client applications, or cloud services.</a:t>
            </a:r>
          </a:p>
          <a:p>
            <a:pPr lvl="1"/>
            <a:r>
              <a:rPr lang="en-US" sz="2000" dirty="0"/>
              <a:t>Example: In a case involving email harassment, investigators may obtain a subpoena to collect email evidence from the suspect's email provider, capturing both the content and metadata (e.g., sender, recipient, timestamps) for analysis.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16</a:t>
            </a:fld>
            <a:endParaRPr lang="en-US"/>
          </a:p>
        </p:txBody>
      </p:sp>
    </p:spTree>
    <p:extLst>
      <p:ext uri="{BB962C8B-B14F-4D97-AF65-F5344CB8AC3E}">
        <p14:creationId xmlns:p14="http://schemas.microsoft.com/office/powerpoint/2010/main" val="3051459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lstStyle/>
          <a:p>
            <a:r>
              <a:rPr lang="en-US" dirty="0"/>
              <a:t>Evidence Acquisition, Analysis and Examination</a:t>
            </a:r>
            <a:endParaRPr dirty="0" smtClean="0"/>
          </a:p>
        </p:txBody>
      </p:sp>
      <p:sp>
        <p:nvSpPr>
          <p:cNvPr id="3" name="Content Placeholder 2"/>
          <p:cNvSpPr>
            <a:spLocks noGrp="1"/>
          </p:cNvSpPr>
          <p:nvPr>
            <p:ph sz="quarter" idx="1"/>
          </p:nvPr>
        </p:nvSpPr>
        <p:spPr>
          <a:xfrm>
            <a:off x="0" y="1589404"/>
            <a:ext cx="9144000" cy="5268595"/>
          </a:xfrm>
        </p:spPr>
        <p:txBody>
          <a:bodyPr/>
          <a:lstStyle/>
          <a:p>
            <a:r>
              <a:rPr lang="en-US" sz="2000" dirty="0"/>
              <a:t>For Web:</a:t>
            </a:r>
          </a:p>
          <a:p>
            <a:pPr lvl="1"/>
            <a:r>
              <a:rPr lang="en-US" sz="2000" dirty="0"/>
              <a:t>Web evidence acquisition includes capturing web server logs, browser history, cache files, and other artifacts related to web activity.</a:t>
            </a:r>
          </a:p>
          <a:p>
            <a:pPr lvl="1"/>
            <a:r>
              <a:rPr lang="en-US" sz="2000" dirty="0"/>
              <a:t>Example: In an investigation of an online fraud scheme, forensic analysts would collect web server logs from the targeted website to trace the activities of the perpetrators, such as IP addresses accessing the site, pages visited, and actions taken.</a:t>
            </a:r>
          </a:p>
          <a:p>
            <a:r>
              <a:rPr lang="en-US" sz="2000" dirty="0"/>
              <a:t>For Malware:</a:t>
            </a:r>
          </a:p>
          <a:p>
            <a:pPr lvl="1"/>
            <a:r>
              <a:rPr lang="en-US" sz="2000" dirty="0"/>
              <a:t>Acquiring evidence related to malware involves capturing samples of malicious files, memory dumps, network traffic, and system logs.</a:t>
            </a:r>
          </a:p>
          <a:p>
            <a:pPr lvl="1"/>
            <a:r>
              <a:rPr lang="en-US" sz="2000" dirty="0"/>
              <a:t>Example: In a malware infection investigation, forensic investigators would use specialized tools to acquire memory dumps, capture network traffic, and extract malware samples from infected systems for analysis and identification.</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17</a:t>
            </a:fld>
            <a:endParaRPr lang="en-US"/>
          </a:p>
        </p:txBody>
      </p:sp>
    </p:spTree>
    <p:extLst>
      <p:ext uri="{BB962C8B-B14F-4D97-AF65-F5344CB8AC3E}">
        <p14:creationId xmlns:p14="http://schemas.microsoft.com/office/powerpoint/2010/main" val="16426896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lstStyle/>
          <a:p>
            <a:r>
              <a:rPr lang="en-US" dirty="0"/>
              <a:t>Evidence Acquisition, Analysis and Examination</a:t>
            </a:r>
            <a:endParaRPr dirty="0" smtClean="0"/>
          </a:p>
        </p:txBody>
      </p:sp>
      <p:sp>
        <p:nvSpPr>
          <p:cNvPr id="3" name="Content Placeholder 2"/>
          <p:cNvSpPr>
            <a:spLocks noGrp="1"/>
          </p:cNvSpPr>
          <p:nvPr>
            <p:ph sz="quarter" idx="1"/>
          </p:nvPr>
        </p:nvSpPr>
        <p:spPr>
          <a:xfrm>
            <a:off x="0" y="1589404"/>
            <a:ext cx="9144000" cy="5268595"/>
          </a:xfrm>
        </p:spPr>
        <p:txBody>
          <a:bodyPr/>
          <a:lstStyle/>
          <a:p>
            <a:r>
              <a:rPr lang="en-US" sz="2400" b="1" dirty="0" smtClean="0"/>
              <a:t>Evidence </a:t>
            </a:r>
            <a:r>
              <a:rPr lang="en-US" sz="2400" b="1" dirty="0"/>
              <a:t>Analysis</a:t>
            </a:r>
            <a:r>
              <a:rPr lang="en-US" sz="2400" dirty="0"/>
              <a:t>:</a:t>
            </a:r>
          </a:p>
          <a:p>
            <a:r>
              <a:rPr lang="en-US" sz="2400" b="1" dirty="0"/>
              <a:t>Definition</a:t>
            </a:r>
            <a:r>
              <a:rPr lang="en-US" sz="2400" dirty="0"/>
              <a:t>: Evidence analysis involves examining and interpreting the collected digital evidence to identify relevant information, patterns, and anomalies.</a:t>
            </a:r>
          </a:p>
          <a:p>
            <a:r>
              <a:rPr lang="en-US" sz="2400" b="1" dirty="0"/>
              <a:t>Example</a:t>
            </a:r>
            <a:r>
              <a:rPr lang="en-US" sz="2400" dirty="0"/>
              <a:t>:</a:t>
            </a:r>
          </a:p>
          <a:p>
            <a:pPr lvl="1"/>
            <a:r>
              <a:rPr lang="en-US" sz="2400" dirty="0"/>
              <a:t>For Windows:</a:t>
            </a:r>
          </a:p>
          <a:p>
            <a:pPr lvl="2"/>
            <a:r>
              <a:rPr lang="en-US" sz="2400" dirty="0"/>
              <a:t>Analysis of Windows evidence may include examining file system artifacts, registry entries, event logs, and user activity to reconstruct events and identify potential evidence of wrongdoing.</a:t>
            </a:r>
          </a:p>
          <a:p>
            <a:pPr lvl="2"/>
            <a:r>
              <a:rPr lang="en-US" sz="2400" dirty="0"/>
              <a:t>Example: Analyzing Windows event logs may reveal suspicious login attempts, privilege escalation activities, or unauthorized software installations linked to a security breach.</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18</a:t>
            </a:fld>
            <a:endParaRPr lang="en-US"/>
          </a:p>
        </p:txBody>
      </p:sp>
    </p:spTree>
    <p:extLst>
      <p:ext uri="{BB962C8B-B14F-4D97-AF65-F5344CB8AC3E}">
        <p14:creationId xmlns:p14="http://schemas.microsoft.com/office/powerpoint/2010/main" val="28333820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lstStyle/>
          <a:p>
            <a:r>
              <a:rPr lang="en-US" dirty="0"/>
              <a:t>Evidence Acquisition, Analysis and Examination</a:t>
            </a:r>
            <a:endParaRPr dirty="0" smtClean="0"/>
          </a:p>
        </p:txBody>
      </p:sp>
      <p:sp>
        <p:nvSpPr>
          <p:cNvPr id="3" name="Content Placeholder 2"/>
          <p:cNvSpPr>
            <a:spLocks noGrp="1"/>
          </p:cNvSpPr>
          <p:nvPr>
            <p:ph sz="quarter" idx="1"/>
          </p:nvPr>
        </p:nvSpPr>
        <p:spPr>
          <a:xfrm>
            <a:off x="0" y="1589404"/>
            <a:ext cx="9144000" cy="5268595"/>
          </a:xfrm>
        </p:spPr>
        <p:txBody>
          <a:bodyPr/>
          <a:lstStyle/>
          <a:p>
            <a:r>
              <a:rPr lang="en-US" sz="2100" dirty="0"/>
              <a:t>For Linux:</a:t>
            </a:r>
          </a:p>
          <a:p>
            <a:pPr lvl="1"/>
            <a:r>
              <a:rPr lang="en-US" sz="2100" dirty="0"/>
              <a:t>Linux evidence analysis involves scrutinizing file system structures, system logs, shell history, and user account activities to uncover evidence of unauthorized access or malicious activities.</a:t>
            </a:r>
          </a:p>
          <a:p>
            <a:pPr lvl="1"/>
            <a:r>
              <a:rPr lang="en-US" sz="2100" dirty="0"/>
              <a:t>Example: Analyzing Linux shell history files may reveal commands executed by an intruder, providing insights into their actions and intentions during a system compromise.</a:t>
            </a:r>
          </a:p>
          <a:p>
            <a:r>
              <a:rPr lang="en-US" sz="2100" dirty="0"/>
              <a:t>For Email:</a:t>
            </a:r>
          </a:p>
          <a:p>
            <a:pPr lvl="1"/>
            <a:r>
              <a:rPr lang="en-US" sz="2100" dirty="0"/>
              <a:t>Email evidence analysis entails examining email content, headers, attachments, and metadata to identify relevant communications, relationships, and timelines.</a:t>
            </a:r>
          </a:p>
          <a:p>
            <a:pPr lvl="1"/>
            <a:r>
              <a:rPr lang="en-US" sz="2100" dirty="0"/>
              <a:t>Example: Analyzing email headers may reveal the source IP addresses, routing information, and timestamps, helping investigators trace the origins of phishing emails or identify email spoofing attempts.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19</a:t>
            </a:fld>
            <a:endParaRPr lang="en-US"/>
          </a:p>
        </p:txBody>
      </p:sp>
    </p:spTree>
    <p:extLst>
      <p:ext uri="{BB962C8B-B14F-4D97-AF65-F5344CB8AC3E}">
        <p14:creationId xmlns:p14="http://schemas.microsoft.com/office/powerpoint/2010/main" val="4290983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of Computer Forensics</a:t>
            </a:r>
          </a:p>
        </p:txBody>
      </p:sp>
      <p:sp>
        <p:nvSpPr>
          <p:cNvPr id="3" name="Content Placeholder 2"/>
          <p:cNvSpPr>
            <a:spLocks noGrp="1"/>
          </p:cNvSpPr>
          <p:nvPr>
            <p:ph sz="quarter" idx="1"/>
          </p:nvPr>
        </p:nvSpPr>
        <p:spPr>
          <a:xfrm>
            <a:off x="609600" y="1589405"/>
            <a:ext cx="8301355" cy="4572000"/>
          </a:xfrm>
        </p:spPr>
        <p:txBody>
          <a:bodyPr/>
          <a:lstStyle/>
          <a:p>
            <a:r>
              <a:rPr lang="en-US" sz="2800" dirty="0"/>
              <a:t>Computer Forensics is a scientific method of investigation and analysis in order to gather evidence from digital devices or computer networks and components which is suitable for presentation in a court of law or legal body. It involves performing a structured investigation while maintaining a documented chain of evidence to find out exactly what happened on a computer and who was responsible for it. </a:t>
            </a:r>
            <a:endParaRPr sz="2600"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lstStyle/>
          <a:p>
            <a:r>
              <a:rPr lang="en-US" dirty="0"/>
              <a:t>Evidence Acquisition, Analysis and Examination</a:t>
            </a:r>
            <a:endParaRPr dirty="0" smtClean="0"/>
          </a:p>
        </p:txBody>
      </p:sp>
      <p:sp>
        <p:nvSpPr>
          <p:cNvPr id="3" name="Content Placeholder 2"/>
          <p:cNvSpPr>
            <a:spLocks noGrp="1"/>
          </p:cNvSpPr>
          <p:nvPr>
            <p:ph sz="quarter" idx="1"/>
          </p:nvPr>
        </p:nvSpPr>
        <p:spPr>
          <a:xfrm>
            <a:off x="0" y="1589404"/>
            <a:ext cx="9144000" cy="5268595"/>
          </a:xfrm>
        </p:spPr>
        <p:txBody>
          <a:bodyPr/>
          <a:lstStyle/>
          <a:p>
            <a:r>
              <a:rPr lang="en-US" sz="2100" dirty="0"/>
              <a:t>For Web:</a:t>
            </a:r>
          </a:p>
          <a:p>
            <a:pPr lvl="1"/>
            <a:r>
              <a:rPr lang="en-US" sz="2100" dirty="0"/>
              <a:t>Web evidence analysis involves parsing web server logs, browser artifacts, cookies, and session data to reconstruct user interactions, website access patterns, and online activities.</a:t>
            </a:r>
          </a:p>
          <a:p>
            <a:pPr lvl="1"/>
            <a:r>
              <a:rPr lang="en-US" sz="2100" dirty="0"/>
              <a:t>Example: Analyzing web server logs may uncover patterns of suspicious HTTP requests, such as SQL injection attempts, directory traversal attacks, or attempts to upload malicious files.</a:t>
            </a:r>
          </a:p>
          <a:p>
            <a:r>
              <a:rPr lang="en-US" sz="2100" dirty="0"/>
              <a:t>For Malware:</a:t>
            </a:r>
          </a:p>
          <a:p>
            <a:pPr lvl="1"/>
            <a:r>
              <a:rPr lang="en-US" sz="2100" dirty="0"/>
              <a:t>Malware analysis encompasses static and dynamic analysis techniques to understand the behavior, functionality, and impact of malicious software on affected systems.</a:t>
            </a:r>
          </a:p>
          <a:p>
            <a:pPr lvl="1"/>
            <a:r>
              <a:rPr lang="en-US" sz="2100" dirty="0"/>
              <a:t>Example: Dynamic analysis of malware involves executing it in a controlled environment (e.g., sandbox) to observe its behavior, network communications, and system modifications, enabling analysts to identify its capabilities and intent.</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20</a:t>
            </a:fld>
            <a:endParaRPr lang="en-US"/>
          </a:p>
        </p:txBody>
      </p:sp>
    </p:spTree>
    <p:extLst>
      <p:ext uri="{BB962C8B-B14F-4D97-AF65-F5344CB8AC3E}">
        <p14:creationId xmlns:p14="http://schemas.microsoft.com/office/powerpoint/2010/main" val="18911458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lstStyle/>
          <a:p>
            <a:r>
              <a:rPr lang="en-US" dirty="0"/>
              <a:t>Evidence Acquisition, Analysis and Examination</a:t>
            </a:r>
            <a:endParaRPr dirty="0" smtClean="0"/>
          </a:p>
        </p:txBody>
      </p:sp>
      <p:sp>
        <p:nvSpPr>
          <p:cNvPr id="3" name="Content Placeholder 2"/>
          <p:cNvSpPr>
            <a:spLocks noGrp="1"/>
          </p:cNvSpPr>
          <p:nvPr>
            <p:ph sz="quarter" idx="1"/>
          </p:nvPr>
        </p:nvSpPr>
        <p:spPr>
          <a:xfrm>
            <a:off x="0" y="1589404"/>
            <a:ext cx="9144000" cy="5268595"/>
          </a:xfrm>
        </p:spPr>
        <p:txBody>
          <a:bodyPr/>
          <a:lstStyle/>
          <a:p>
            <a:r>
              <a:rPr lang="en-US" sz="2400" b="1" dirty="0"/>
              <a:t>Evidence Examination</a:t>
            </a:r>
            <a:r>
              <a:rPr lang="en-US" sz="2400" dirty="0"/>
              <a:t>:</a:t>
            </a:r>
          </a:p>
          <a:p>
            <a:r>
              <a:rPr lang="en-US" sz="2400" b="1" dirty="0"/>
              <a:t>Definition</a:t>
            </a:r>
            <a:r>
              <a:rPr lang="en-US" sz="2400" dirty="0"/>
              <a:t>: Evidence examination involves reviewing, validating, and documenting findings from the analysis to support investigative conclusions and legal proceedings.</a:t>
            </a:r>
          </a:p>
          <a:p>
            <a:r>
              <a:rPr lang="en-US" sz="2400" b="1" dirty="0"/>
              <a:t>Example</a:t>
            </a:r>
            <a:r>
              <a:rPr lang="en-US" sz="2400" dirty="0"/>
              <a:t>:</a:t>
            </a:r>
          </a:p>
          <a:p>
            <a:pPr lvl="1"/>
            <a:r>
              <a:rPr lang="en-US" sz="2400" dirty="0"/>
              <a:t>For Windows:</a:t>
            </a:r>
          </a:p>
          <a:p>
            <a:pPr lvl="2"/>
            <a:r>
              <a:rPr lang="en-US" sz="2400" dirty="0"/>
              <a:t>Examination of Windows evidence may involve generating forensic reports, timelines, and summaries to document key findings and present them as evidence in court.</a:t>
            </a:r>
          </a:p>
          <a:p>
            <a:pPr lvl="2"/>
            <a:r>
              <a:rPr lang="en-US" sz="2400" dirty="0"/>
              <a:t>Example: Producing a forensic report detailing the timeline of events, user activities, and file accesses can help corroborate witness testimonies and support legal arguments in a criminal trial.</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21</a:t>
            </a:fld>
            <a:endParaRPr lang="en-US"/>
          </a:p>
        </p:txBody>
      </p:sp>
    </p:spTree>
    <p:extLst>
      <p:ext uri="{BB962C8B-B14F-4D97-AF65-F5344CB8AC3E}">
        <p14:creationId xmlns:p14="http://schemas.microsoft.com/office/powerpoint/2010/main" val="29900022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lstStyle/>
          <a:p>
            <a:r>
              <a:rPr lang="en-US" dirty="0"/>
              <a:t>Evidence Acquisition, Analysis and Examination</a:t>
            </a:r>
            <a:endParaRPr dirty="0" smtClean="0"/>
          </a:p>
        </p:txBody>
      </p:sp>
      <p:sp>
        <p:nvSpPr>
          <p:cNvPr id="3" name="Content Placeholder 2"/>
          <p:cNvSpPr>
            <a:spLocks noGrp="1"/>
          </p:cNvSpPr>
          <p:nvPr>
            <p:ph sz="quarter" idx="1"/>
          </p:nvPr>
        </p:nvSpPr>
        <p:spPr>
          <a:xfrm>
            <a:off x="0" y="1589404"/>
            <a:ext cx="9144000" cy="5268595"/>
          </a:xfrm>
        </p:spPr>
        <p:txBody>
          <a:bodyPr/>
          <a:lstStyle/>
          <a:p>
            <a:r>
              <a:rPr lang="en-US" sz="2000" dirty="0"/>
              <a:t>For Linux:</a:t>
            </a:r>
          </a:p>
          <a:p>
            <a:pPr lvl="1"/>
            <a:r>
              <a:rPr lang="en-US" sz="2000" dirty="0"/>
              <a:t>Linux evidence examination includes documenting findings, generating forensic artifacts, and preparing expert witness testimonies to present technical evidence in legal proceedings.</a:t>
            </a:r>
          </a:p>
          <a:p>
            <a:pPr lvl="1"/>
            <a:r>
              <a:rPr lang="en-US" sz="2000" dirty="0"/>
              <a:t>Example: Providing expert testimony on Linux system logs, file system structures, and network traffic analysis can help clarify complex technical concepts and assist the court in understanding the significance of digital evidence.</a:t>
            </a:r>
          </a:p>
          <a:p>
            <a:r>
              <a:rPr lang="en-US" sz="2000" dirty="0"/>
              <a:t>For Email:</a:t>
            </a:r>
          </a:p>
          <a:p>
            <a:pPr lvl="1"/>
            <a:r>
              <a:rPr lang="en-US" sz="2000" dirty="0"/>
              <a:t>Examination of email evidence involves validating the authenticity of emails, preserving metadata integrity, and preparing email chains or excerpts for presentation in court.</a:t>
            </a:r>
          </a:p>
          <a:p>
            <a:pPr lvl="1"/>
            <a:r>
              <a:rPr lang="en-US" sz="2000" dirty="0"/>
              <a:t>Example: Presenting authenticated email evidence with preserved metadata, such as email headers and timestamps, can strengthen the credibility of electronic communications and support legal arguments in civil litigation or criminal trials.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22</a:t>
            </a:fld>
            <a:endParaRPr lang="en-US"/>
          </a:p>
        </p:txBody>
      </p:sp>
    </p:spTree>
    <p:extLst>
      <p:ext uri="{BB962C8B-B14F-4D97-AF65-F5344CB8AC3E}">
        <p14:creationId xmlns:p14="http://schemas.microsoft.com/office/powerpoint/2010/main" val="38020847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lstStyle/>
          <a:p>
            <a:r>
              <a:rPr lang="en-US" dirty="0"/>
              <a:t>Evidence Acquisition, Analysis and Examination</a:t>
            </a:r>
            <a:endParaRPr dirty="0" smtClean="0"/>
          </a:p>
        </p:txBody>
      </p:sp>
      <p:sp>
        <p:nvSpPr>
          <p:cNvPr id="3" name="Content Placeholder 2"/>
          <p:cNvSpPr>
            <a:spLocks noGrp="1"/>
          </p:cNvSpPr>
          <p:nvPr>
            <p:ph sz="quarter" idx="1"/>
          </p:nvPr>
        </p:nvSpPr>
        <p:spPr>
          <a:xfrm>
            <a:off x="0" y="1589404"/>
            <a:ext cx="9144000" cy="5268595"/>
          </a:xfrm>
        </p:spPr>
        <p:txBody>
          <a:bodyPr/>
          <a:lstStyle/>
          <a:p>
            <a:r>
              <a:rPr lang="en-US" sz="2000" dirty="0"/>
              <a:t>For Web:</a:t>
            </a:r>
          </a:p>
          <a:p>
            <a:pPr lvl="1"/>
            <a:r>
              <a:rPr lang="en-US" sz="2000" dirty="0"/>
              <a:t>Web evidence examination includes preparing visual aids, logs summaries, and data visualizations to illustrate key findings and facilitate understanding by legal stakeholders.</a:t>
            </a:r>
          </a:p>
          <a:p>
            <a:pPr lvl="1"/>
            <a:r>
              <a:rPr lang="en-US" sz="2000" dirty="0"/>
              <a:t>Example: Creating graphical representations of web access patterns, user sessions, and IP geolocation data can help elucidate complex technical evidence and enhance jury comprehension in a cybercrime trial.</a:t>
            </a:r>
          </a:p>
          <a:p>
            <a:r>
              <a:rPr lang="en-US" sz="2000" dirty="0"/>
              <a:t>For Malware:</a:t>
            </a:r>
          </a:p>
          <a:p>
            <a:pPr lvl="1"/>
            <a:r>
              <a:rPr lang="en-US" sz="2000" dirty="0"/>
              <a:t>Examination of malware evidence involves documenting malware characteristics, behavior analysis results, and mitigation recommendations to support incident response efforts and legal actions.</a:t>
            </a:r>
          </a:p>
          <a:p>
            <a:pPr lvl="1"/>
            <a:r>
              <a:rPr lang="en-US" sz="2000" dirty="0"/>
              <a:t>Example: Providing expert testimony on malware analysis findings, including indicators of compromise (IOCs), mitigation strategies, and potential attribution information, can assist prosecutors in building a case against cybercriminals and malware authors.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23</a:t>
            </a:fld>
            <a:endParaRPr lang="en-US"/>
          </a:p>
        </p:txBody>
      </p:sp>
    </p:spTree>
    <p:extLst>
      <p:ext uri="{BB962C8B-B14F-4D97-AF65-F5344CB8AC3E}">
        <p14:creationId xmlns:p14="http://schemas.microsoft.com/office/powerpoint/2010/main" val="8734690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lstStyle/>
          <a:p>
            <a:r>
              <a:rPr lang="en-US" dirty="0"/>
              <a:t>Challenges in Computer Forensics</a:t>
            </a:r>
            <a:endParaRPr dirty="0" smtClean="0"/>
          </a:p>
        </p:txBody>
      </p:sp>
      <p:sp>
        <p:nvSpPr>
          <p:cNvPr id="3" name="Content Placeholder 2"/>
          <p:cNvSpPr>
            <a:spLocks noGrp="1"/>
          </p:cNvSpPr>
          <p:nvPr>
            <p:ph sz="quarter" idx="1"/>
          </p:nvPr>
        </p:nvSpPr>
        <p:spPr>
          <a:xfrm>
            <a:off x="0" y="1589404"/>
            <a:ext cx="9144000" cy="5268595"/>
          </a:xfrm>
        </p:spPr>
        <p:txBody>
          <a:bodyPr/>
          <a:lstStyle/>
          <a:p>
            <a:r>
              <a:rPr lang="en-US" sz="2000" dirty="0"/>
              <a:t/>
            </a:r>
            <a:br>
              <a:rPr lang="en-US" sz="2000" dirty="0"/>
            </a:br>
            <a:r>
              <a:rPr lang="en-US" sz="2000" dirty="0"/>
              <a:t>Computer forensics, like any field, faces various challenges, some of which are unique to its nature as a digital investigation discipline. Here are several key challenges encountered in computer forensics</a:t>
            </a:r>
            <a:r>
              <a:rPr lang="en-US" sz="2000" dirty="0" smtClean="0"/>
              <a:t>:</a:t>
            </a:r>
          </a:p>
          <a:p>
            <a:r>
              <a:rPr lang="en-US" sz="2000" b="1" dirty="0"/>
              <a:t>Technological Complexity</a:t>
            </a:r>
            <a:r>
              <a:rPr lang="en-US" sz="2000" dirty="0"/>
              <a:t>: The rapid evolution of technology presents challenges in keeping forensic tools and techniques up-to-date with the latest devices, operating systems, applications, and encryption methods.</a:t>
            </a:r>
          </a:p>
          <a:p>
            <a:r>
              <a:rPr lang="en-US" sz="2000" b="1" dirty="0"/>
              <a:t>Volume and Variety of Data</a:t>
            </a:r>
            <a:r>
              <a:rPr lang="en-US" sz="2000" dirty="0"/>
              <a:t>: The sheer volume and diversity of digital data generated by modern computing devices make it challenging to efficiently collect, process, and analyze evidence.</a:t>
            </a:r>
          </a:p>
          <a:p>
            <a:r>
              <a:rPr lang="en-US" sz="2000" b="1" dirty="0"/>
              <a:t>Data Encryption and Protection</a:t>
            </a:r>
            <a:r>
              <a:rPr lang="en-US" sz="2000" dirty="0"/>
              <a:t>: Increasing use of encryption technologies to secure data poses challenges in accessing and decrypting digital evidence, particularly in cases involving encrypted hard drives, communication channels, or cloud storage.</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24</a:t>
            </a:fld>
            <a:endParaRPr lang="en-US"/>
          </a:p>
        </p:txBody>
      </p:sp>
    </p:spTree>
    <p:extLst>
      <p:ext uri="{BB962C8B-B14F-4D97-AF65-F5344CB8AC3E}">
        <p14:creationId xmlns:p14="http://schemas.microsoft.com/office/powerpoint/2010/main" val="42067171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lstStyle/>
          <a:p>
            <a:r>
              <a:rPr lang="en-US" dirty="0"/>
              <a:t>Challenges in Computer Forensics</a:t>
            </a:r>
            <a:endParaRPr dirty="0" smtClean="0"/>
          </a:p>
        </p:txBody>
      </p:sp>
      <p:sp>
        <p:nvSpPr>
          <p:cNvPr id="3" name="Content Placeholder 2"/>
          <p:cNvSpPr>
            <a:spLocks noGrp="1"/>
          </p:cNvSpPr>
          <p:nvPr>
            <p:ph sz="quarter" idx="1"/>
          </p:nvPr>
        </p:nvSpPr>
        <p:spPr>
          <a:xfrm>
            <a:off x="0" y="1589404"/>
            <a:ext cx="9144000" cy="5268595"/>
          </a:xfrm>
        </p:spPr>
        <p:txBody>
          <a:bodyPr/>
          <a:lstStyle/>
          <a:p>
            <a:r>
              <a:rPr lang="en-US" sz="2000" b="1" dirty="0"/>
              <a:t>Anti-Forensic Techniques</a:t>
            </a:r>
            <a:r>
              <a:rPr lang="en-US" sz="2000" dirty="0"/>
              <a:t>: Perpetrators may employ anti-forensic techniques </a:t>
            </a:r>
            <a:r>
              <a:rPr lang="en-US" sz="2000"/>
              <a:t>to </a:t>
            </a:r>
            <a:r>
              <a:rPr lang="en-US" sz="2000" smtClean="0"/>
              <a:t>conceal</a:t>
            </a:r>
            <a:r>
              <a:rPr lang="en-US" sz="2000" dirty="0"/>
              <a:t>, or destroy digital evidence, such as file wiping, data encryption, steganography, and data manipulation.</a:t>
            </a:r>
          </a:p>
          <a:p>
            <a:r>
              <a:rPr lang="en-US" sz="2000" b="1" dirty="0"/>
              <a:t>Data Fragmentation and Deletion</a:t>
            </a:r>
            <a:r>
              <a:rPr lang="en-US" sz="2000" dirty="0"/>
              <a:t>: Deleted files, fragmented data, and file system corruption can complicate evidence recovery and reconstruction efforts, requiring specialized techniques and tools for data carving and reconstruction.</a:t>
            </a:r>
          </a:p>
          <a:p>
            <a:r>
              <a:rPr lang="en-US" sz="2000" b="1" dirty="0"/>
              <a:t>Cloud Computing and Virtualization</a:t>
            </a:r>
            <a:r>
              <a:rPr lang="en-US" sz="2000" dirty="0"/>
              <a:t>: The adoption of cloud computing services and virtualized environments introduces challenges in preserving, collecting, and analyzing evidence stored off-site or in shared virtual environments</a:t>
            </a:r>
            <a:r>
              <a:rPr lang="en-US" sz="2000" dirty="0" smtClean="0"/>
              <a:t>.</a:t>
            </a:r>
          </a:p>
          <a:p>
            <a:r>
              <a:rPr lang="en-US" sz="2000" b="1" dirty="0"/>
              <a:t>Jurisdictional and Legal Issues</a:t>
            </a:r>
            <a:r>
              <a:rPr lang="en-US" sz="2000" dirty="0"/>
              <a:t>: Cross-border investigations may face jurisdictional challenges, conflicting legal frameworks, and limitations in obtaining evidence from foreign entities, requiring international cooperation and legal assistance treaties.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25</a:t>
            </a:fld>
            <a:endParaRPr lang="en-US"/>
          </a:p>
        </p:txBody>
      </p:sp>
    </p:spTree>
    <p:extLst>
      <p:ext uri="{BB962C8B-B14F-4D97-AF65-F5344CB8AC3E}">
        <p14:creationId xmlns:p14="http://schemas.microsoft.com/office/powerpoint/2010/main" val="27773461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lstStyle/>
          <a:p>
            <a:r>
              <a:rPr lang="en-US" dirty="0"/>
              <a:t>Challenges in Computer Forensics</a:t>
            </a:r>
            <a:endParaRPr dirty="0" smtClean="0"/>
          </a:p>
        </p:txBody>
      </p:sp>
      <p:sp>
        <p:nvSpPr>
          <p:cNvPr id="3" name="Content Placeholder 2"/>
          <p:cNvSpPr>
            <a:spLocks noGrp="1"/>
          </p:cNvSpPr>
          <p:nvPr>
            <p:ph sz="quarter" idx="1"/>
          </p:nvPr>
        </p:nvSpPr>
        <p:spPr>
          <a:xfrm>
            <a:off x="0" y="1589404"/>
            <a:ext cx="9144000" cy="5268595"/>
          </a:xfrm>
        </p:spPr>
        <p:txBody>
          <a:bodyPr/>
          <a:lstStyle/>
          <a:p>
            <a:r>
              <a:rPr lang="en-US" sz="2000" b="1" dirty="0"/>
              <a:t>Privacy Concerns</a:t>
            </a:r>
            <a:r>
              <a:rPr lang="en-US" sz="2000" dirty="0"/>
              <a:t>: Balancing the need for digital evidence collection with privacy rights and data protection regulations poses ethical and legal challenges, particularly in cases involving personal or sensitive information.</a:t>
            </a:r>
          </a:p>
          <a:p>
            <a:r>
              <a:rPr lang="en-US" sz="2000" b="1" dirty="0"/>
              <a:t>Chain of Custody</a:t>
            </a:r>
            <a:r>
              <a:rPr lang="en-US" sz="2000" dirty="0"/>
              <a:t>: Maintaining the integrity and continuity of evidence throughout the forensic process, from acquisition to presentation in court, requires meticulous documentation and adherence to chain of custody procedures.</a:t>
            </a:r>
          </a:p>
          <a:p>
            <a:r>
              <a:rPr lang="en-US" sz="2000" b="1" dirty="0"/>
              <a:t>Expertise and Training</a:t>
            </a:r>
            <a:r>
              <a:rPr lang="en-US" sz="2000" dirty="0"/>
              <a:t>: The specialized knowledge and skills required for computer forensics demand continuous training and professional development to keep pace with advancements in technology, forensic techniques, and legal requirements.</a:t>
            </a:r>
          </a:p>
          <a:p>
            <a:r>
              <a:rPr lang="en-US" sz="2000" b="1" dirty="0"/>
              <a:t>Resource Constraints</a:t>
            </a:r>
            <a:r>
              <a:rPr lang="en-US" sz="2000" dirty="0"/>
              <a:t>: Limited budgets, staffing shortages, and resource constraints may hinder the capabilities of forensic labs and agencies to effectively investigate and prosecute digital crimes</a:t>
            </a:r>
            <a:r>
              <a:rPr lang="en-US" sz="2000" dirty="0" smtClean="0"/>
              <a:t>.</a:t>
            </a:r>
          </a:p>
          <a:p>
            <a:r>
              <a:rPr lang="en-US" sz="2000" b="1" dirty="0"/>
              <a:t>Data Retention Policies</a:t>
            </a:r>
            <a:r>
              <a:rPr lang="en-US" sz="2000" dirty="0"/>
              <a:t>: Organizations' data retention policies and practices may impact the availability and integrity of digital evidence, necessitating collaboration with IT departments and legal teams to preserve and collect relevant data.</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26</a:t>
            </a:fld>
            <a:endParaRPr lang="en-US"/>
          </a:p>
        </p:txBody>
      </p:sp>
    </p:spTree>
    <p:extLst>
      <p:ext uri="{BB962C8B-B14F-4D97-AF65-F5344CB8AC3E}">
        <p14:creationId xmlns:p14="http://schemas.microsoft.com/office/powerpoint/2010/main" val="19641671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lstStyle/>
          <a:p>
            <a:r>
              <a:rPr lang="en-US" dirty="0"/>
              <a:t>T</a:t>
            </a:r>
            <a:r>
              <a:rPr lang="en-US" dirty="0" smtClean="0"/>
              <a:t>ools </a:t>
            </a:r>
            <a:r>
              <a:rPr lang="en-US" dirty="0"/>
              <a:t>used in Computer Forensics </a:t>
            </a:r>
            <a:br>
              <a:rPr lang="en-US" dirty="0"/>
            </a:br>
            <a:endParaRPr dirty="0" smtClean="0"/>
          </a:p>
        </p:txBody>
      </p:sp>
      <p:sp>
        <p:nvSpPr>
          <p:cNvPr id="3" name="Content Placeholder 2"/>
          <p:cNvSpPr>
            <a:spLocks noGrp="1"/>
          </p:cNvSpPr>
          <p:nvPr>
            <p:ph sz="quarter" idx="1"/>
          </p:nvPr>
        </p:nvSpPr>
        <p:spPr>
          <a:xfrm>
            <a:off x="0" y="1589404"/>
            <a:ext cx="9144000" cy="5268595"/>
          </a:xfrm>
        </p:spPr>
        <p:txBody>
          <a:bodyPr/>
          <a:lstStyle/>
          <a:p>
            <a:r>
              <a:rPr lang="en-US" sz="2400" dirty="0"/>
              <a:t>Computer forensics involves the investigation and analysis of digital devices and data for legal purposes. Various tools are used throughout the process to gather, preserve, analyze, and present digital evidence. Here are some common tools used in computer forensics:</a:t>
            </a:r>
          </a:p>
          <a:p>
            <a:r>
              <a:rPr lang="en-US" sz="2400" b="1" dirty="0"/>
              <a:t>Forensic Imaging Tools</a:t>
            </a:r>
            <a:r>
              <a:rPr lang="en-US" sz="2400" dirty="0"/>
              <a:t>: These tools are used to create exact copies (forensic images) of digital storage media, such as hard drives, USB drives, and memory cards, without altering the original data. Popular tools include:</a:t>
            </a:r>
          </a:p>
          <a:p>
            <a:pPr lvl="1"/>
            <a:r>
              <a:rPr lang="en-US" sz="2400" dirty="0"/>
              <a:t>FTK Imager</a:t>
            </a:r>
          </a:p>
          <a:p>
            <a:pPr lvl="1"/>
            <a:r>
              <a:rPr lang="en-US" sz="2400" dirty="0" err="1"/>
              <a:t>EnCase</a:t>
            </a:r>
            <a:endParaRPr lang="en-US" sz="2400" dirty="0"/>
          </a:p>
          <a:p>
            <a:pPr lvl="1"/>
            <a:r>
              <a:rPr lang="en-US" sz="2400" dirty="0" err="1"/>
              <a:t>dd</a:t>
            </a:r>
            <a:r>
              <a:rPr lang="en-US" sz="2400" dirty="0"/>
              <a:t> (command-line tool in Unix-like systems)</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27</a:t>
            </a:fld>
            <a:endParaRPr lang="en-US"/>
          </a:p>
        </p:txBody>
      </p:sp>
    </p:spTree>
    <p:extLst>
      <p:ext uri="{BB962C8B-B14F-4D97-AF65-F5344CB8AC3E}">
        <p14:creationId xmlns:p14="http://schemas.microsoft.com/office/powerpoint/2010/main" val="11416215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lstStyle/>
          <a:p>
            <a:r>
              <a:rPr lang="en-US" dirty="0"/>
              <a:t>T</a:t>
            </a:r>
            <a:r>
              <a:rPr lang="en-US" dirty="0" smtClean="0"/>
              <a:t>ools </a:t>
            </a:r>
            <a:r>
              <a:rPr lang="en-US" dirty="0"/>
              <a:t>used in Computer Forensics </a:t>
            </a:r>
            <a:br>
              <a:rPr lang="en-US" dirty="0"/>
            </a:br>
            <a:endParaRPr dirty="0" smtClean="0"/>
          </a:p>
        </p:txBody>
      </p:sp>
      <p:sp>
        <p:nvSpPr>
          <p:cNvPr id="3" name="Content Placeholder 2"/>
          <p:cNvSpPr>
            <a:spLocks noGrp="1"/>
          </p:cNvSpPr>
          <p:nvPr>
            <p:ph sz="quarter" idx="1"/>
          </p:nvPr>
        </p:nvSpPr>
        <p:spPr>
          <a:xfrm>
            <a:off x="0" y="1589404"/>
            <a:ext cx="9144000" cy="5268595"/>
          </a:xfrm>
        </p:spPr>
        <p:txBody>
          <a:bodyPr/>
          <a:lstStyle/>
          <a:p>
            <a:r>
              <a:rPr lang="en-US" sz="2200" b="1" dirty="0"/>
              <a:t>Data Recovery Tools</a:t>
            </a:r>
            <a:r>
              <a:rPr lang="en-US" sz="2200" dirty="0"/>
              <a:t>: These tools help recover deleted, damaged, or hidden data from storage devices. They can be useful in retrieving evidence that has been intentionally or accidentally deleted. Examples include:</a:t>
            </a:r>
          </a:p>
          <a:p>
            <a:pPr lvl="1"/>
            <a:r>
              <a:rPr lang="en-US" sz="2200" dirty="0" err="1"/>
              <a:t>Recuva</a:t>
            </a:r>
            <a:endParaRPr lang="en-US" sz="2200" dirty="0"/>
          </a:p>
          <a:p>
            <a:pPr lvl="1"/>
            <a:r>
              <a:rPr lang="en-US" sz="2200" dirty="0" err="1"/>
              <a:t>TestDisk</a:t>
            </a:r>
            <a:endParaRPr lang="en-US" sz="2200" dirty="0"/>
          </a:p>
          <a:p>
            <a:pPr lvl="1"/>
            <a:r>
              <a:rPr lang="en-US" sz="2200" dirty="0" err="1"/>
              <a:t>PhotoRec</a:t>
            </a:r>
            <a:endParaRPr lang="en-US" sz="2200" dirty="0"/>
          </a:p>
          <a:p>
            <a:r>
              <a:rPr lang="en-US" sz="2200" b="1" dirty="0"/>
              <a:t>File Analysis Tools</a:t>
            </a:r>
            <a:r>
              <a:rPr lang="en-US" sz="2200" dirty="0"/>
              <a:t>: These tools are used to analyze files and metadata to extract relevant information. They can examine file headers, footers, and contents to identify file types and uncover hidden data. Examples include:</a:t>
            </a:r>
          </a:p>
          <a:p>
            <a:pPr lvl="1"/>
            <a:r>
              <a:rPr lang="en-US" sz="2200" dirty="0"/>
              <a:t>Hex editors (e.g., </a:t>
            </a:r>
            <a:r>
              <a:rPr lang="en-US" sz="2200" dirty="0" err="1"/>
              <a:t>HxD</a:t>
            </a:r>
            <a:r>
              <a:rPr lang="en-US" sz="2200" dirty="0"/>
              <a:t>, Hex Workshop)</a:t>
            </a:r>
          </a:p>
          <a:p>
            <a:pPr lvl="1"/>
            <a:r>
              <a:rPr lang="en-US" sz="2200" dirty="0" err="1"/>
              <a:t>FileInsight</a:t>
            </a:r>
            <a:endParaRPr lang="en-US" sz="2200" dirty="0"/>
          </a:p>
          <a:p>
            <a:pPr lvl="1"/>
            <a:r>
              <a:rPr lang="en-US" sz="2200" dirty="0" err="1"/>
              <a:t>FileAlyzer</a:t>
            </a:r>
            <a:endParaRPr lang="en-US" sz="22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28</a:t>
            </a:fld>
            <a:endParaRPr lang="en-US"/>
          </a:p>
        </p:txBody>
      </p:sp>
    </p:spTree>
    <p:extLst>
      <p:ext uri="{BB962C8B-B14F-4D97-AF65-F5344CB8AC3E}">
        <p14:creationId xmlns:p14="http://schemas.microsoft.com/office/powerpoint/2010/main" val="31229750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lstStyle/>
          <a:p>
            <a:r>
              <a:rPr lang="en-US" dirty="0"/>
              <a:t>T</a:t>
            </a:r>
            <a:r>
              <a:rPr lang="en-US" dirty="0" smtClean="0"/>
              <a:t>ools </a:t>
            </a:r>
            <a:r>
              <a:rPr lang="en-US" dirty="0"/>
              <a:t>used in Computer Forensics </a:t>
            </a:r>
            <a:br>
              <a:rPr lang="en-US" dirty="0"/>
            </a:br>
            <a:endParaRPr dirty="0" smtClean="0"/>
          </a:p>
        </p:txBody>
      </p:sp>
      <p:sp>
        <p:nvSpPr>
          <p:cNvPr id="3" name="Content Placeholder 2"/>
          <p:cNvSpPr>
            <a:spLocks noGrp="1"/>
          </p:cNvSpPr>
          <p:nvPr>
            <p:ph sz="quarter" idx="1"/>
          </p:nvPr>
        </p:nvSpPr>
        <p:spPr>
          <a:xfrm>
            <a:off x="0" y="1589404"/>
            <a:ext cx="9144000" cy="5268595"/>
          </a:xfrm>
        </p:spPr>
        <p:txBody>
          <a:bodyPr/>
          <a:lstStyle/>
          <a:p>
            <a:r>
              <a:rPr lang="en-US" sz="2200" b="1" dirty="0"/>
              <a:t>Network Forensics Tools</a:t>
            </a:r>
            <a:r>
              <a:rPr lang="en-US" sz="2200" dirty="0"/>
              <a:t>: These tools are used to monitor, capture, and analyze network traffic to investigate security incidents, such as cyber attacks or unauthorized access. Examples include:</a:t>
            </a:r>
          </a:p>
          <a:p>
            <a:pPr lvl="1"/>
            <a:r>
              <a:rPr lang="en-US" sz="2200" dirty="0" err="1"/>
              <a:t>Wireshark</a:t>
            </a:r>
            <a:endParaRPr lang="en-US" sz="2200" dirty="0"/>
          </a:p>
          <a:p>
            <a:pPr lvl="1"/>
            <a:r>
              <a:rPr lang="en-US" sz="2200" dirty="0" err="1"/>
              <a:t>NetworkMiner</a:t>
            </a:r>
            <a:endParaRPr lang="en-US" sz="2200" dirty="0"/>
          </a:p>
          <a:p>
            <a:pPr lvl="1"/>
            <a:r>
              <a:rPr lang="en-US" sz="2200" dirty="0" err="1"/>
              <a:t>tcpdump</a:t>
            </a:r>
            <a:endParaRPr lang="en-US" sz="2200" dirty="0"/>
          </a:p>
          <a:p>
            <a:r>
              <a:rPr lang="en-US" sz="2200" b="1" dirty="0"/>
              <a:t>Mobile Device Forensics Tools</a:t>
            </a:r>
            <a:r>
              <a:rPr lang="en-US" sz="2200" dirty="0"/>
              <a:t>: These tools specialize in extracting and analyzing data from mobile devices such as smartphones and tablets. They can recover call logs, messages, photos, and application data. Examples include:</a:t>
            </a:r>
          </a:p>
          <a:p>
            <a:pPr lvl="1"/>
            <a:r>
              <a:rPr lang="en-US" sz="2200" dirty="0" err="1"/>
              <a:t>Cellebrite</a:t>
            </a:r>
            <a:r>
              <a:rPr lang="en-US" sz="2200" dirty="0"/>
              <a:t> UFED</a:t>
            </a:r>
          </a:p>
          <a:p>
            <a:pPr lvl="1"/>
            <a:r>
              <a:rPr lang="en-US" sz="2200" dirty="0"/>
              <a:t>Oxygen Forensic Detective</a:t>
            </a:r>
          </a:p>
          <a:p>
            <a:pPr lvl="1"/>
            <a:r>
              <a:rPr lang="en-US" sz="2200" dirty="0"/>
              <a:t>XRY</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29</a:t>
            </a:fld>
            <a:endParaRPr lang="en-US"/>
          </a:p>
        </p:txBody>
      </p:sp>
    </p:spTree>
    <p:extLst>
      <p:ext uri="{BB962C8B-B14F-4D97-AF65-F5344CB8AC3E}">
        <p14:creationId xmlns:p14="http://schemas.microsoft.com/office/powerpoint/2010/main" val="1443581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Digital </a:t>
            </a:r>
            <a:r>
              <a:rPr lang="en-US" dirty="0" smtClean="0"/>
              <a:t>Forensics</a:t>
            </a:r>
            <a:endParaRPr lang="en-US" dirty="0"/>
          </a:p>
        </p:txBody>
      </p:sp>
      <p:pic>
        <p:nvPicPr>
          <p:cNvPr id="4" name="Content Placeholder 3"/>
          <p:cNvPicPr>
            <a:picLocks noGrp="1" noChangeAspect="1"/>
          </p:cNvPicPr>
          <p:nvPr>
            <p:ph sz="quarter" idx="1"/>
          </p:nvPr>
        </p:nvPicPr>
        <p:blipFill>
          <a:blip r:embed="rId3"/>
          <a:stretch>
            <a:fillRect/>
          </a:stretch>
        </p:blipFill>
        <p:spPr>
          <a:xfrm>
            <a:off x="1828800" y="1566998"/>
            <a:ext cx="5486400" cy="4956048"/>
          </a:xfrm>
          <a:prstGeom prst="rect">
            <a:avLst/>
          </a:prstGeom>
        </p:spPr>
      </p:pic>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lstStyle/>
          <a:p>
            <a:r>
              <a:rPr lang="en-US" dirty="0"/>
              <a:t>T</a:t>
            </a:r>
            <a:r>
              <a:rPr lang="en-US" dirty="0" smtClean="0"/>
              <a:t>ools </a:t>
            </a:r>
            <a:r>
              <a:rPr lang="en-US" dirty="0"/>
              <a:t>used in Computer Forensics </a:t>
            </a:r>
            <a:br>
              <a:rPr lang="en-US" dirty="0"/>
            </a:br>
            <a:endParaRPr dirty="0" smtClean="0"/>
          </a:p>
        </p:txBody>
      </p:sp>
      <p:sp>
        <p:nvSpPr>
          <p:cNvPr id="3" name="Content Placeholder 2"/>
          <p:cNvSpPr>
            <a:spLocks noGrp="1"/>
          </p:cNvSpPr>
          <p:nvPr>
            <p:ph sz="quarter" idx="1"/>
          </p:nvPr>
        </p:nvSpPr>
        <p:spPr>
          <a:xfrm>
            <a:off x="0" y="1589404"/>
            <a:ext cx="9144000" cy="5268595"/>
          </a:xfrm>
        </p:spPr>
        <p:txBody>
          <a:bodyPr/>
          <a:lstStyle/>
          <a:p>
            <a:r>
              <a:rPr lang="en-US" sz="2200" b="1" dirty="0"/>
              <a:t>Memory Forensics Tools</a:t>
            </a:r>
            <a:r>
              <a:rPr lang="en-US" sz="2200" dirty="0"/>
              <a:t>: These tools are used to analyze the volatile memory (RAM) of a computer system to identify running processes, open network connections, and other valuable information that may not be present on disk. Examples include:</a:t>
            </a:r>
          </a:p>
          <a:p>
            <a:pPr lvl="1"/>
            <a:r>
              <a:rPr lang="en-US" sz="2200" dirty="0"/>
              <a:t>Volatility Framework</a:t>
            </a:r>
          </a:p>
          <a:p>
            <a:pPr lvl="1"/>
            <a:r>
              <a:rPr lang="en-US" sz="2200" dirty="0" err="1"/>
              <a:t>Rekall</a:t>
            </a:r>
            <a:endParaRPr lang="en-US" sz="2200" dirty="0"/>
          </a:p>
          <a:p>
            <a:pPr lvl="1"/>
            <a:r>
              <a:rPr lang="en-US" sz="2200" dirty="0"/>
              <a:t>Redline</a:t>
            </a:r>
          </a:p>
          <a:p>
            <a:r>
              <a:rPr lang="en-US" sz="2200" b="1" dirty="0"/>
              <a:t>Malware Analysis Tools</a:t>
            </a:r>
            <a:r>
              <a:rPr lang="en-US" sz="2200" dirty="0"/>
              <a:t>: These tools are used to dissect and analyze malicious software to understand its behavior, capabilities, and impact on a system. Examples include:</a:t>
            </a:r>
          </a:p>
          <a:p>
            <a:pPr lvl="1"/>
            <a:r>
              <a:rPr lang="en-US" sz="2200" dirty="0"/>
              <a:t>IDA Pro</a:t>
            </a:r>
          </a:p>
          <a:p>
            <a:pPr lvl="1"/>
            <a:r>
              <a:rPr lang="en-US" sz="2200" dirty="0" err="1"/>
              <a:t>OllyDbg</a:t>
            </a:r>
            <a:endParaRPr lang="en-US" sz="2200" dirty="0"/>
          </a:p>
          <a:p>
            <a:pPr lvl="1"/>
            <a:r>
              <a:rPr lang="en-US" sz="2200" dirty="0" err="1"/>
              <a:t>Ghidra</a:t>
            </a:r>
            <a:endParaRPr lang="en-US" sz="22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30</a:t>
            </a:fld>
            <a:endParaRPr lang="en-US"/>
          </a:p>
        </p:txBody>
      </p:sp>
    </p:spTree>
    <p:extLst>
      <p:ext uri="{BB962C8B-B14F-4D97-AF65-F5344CB8AC3E}">
        <p14:creationId xmlns:p14="http://schemas.microsoft.com/office/powerpoint/2010/main" val="24102093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lstStyle/>
          <a:p>
            <a:r>
              <a:rPr lang="en-US" dirty="0"/>
              <a:t>T</a:t>
            </a:r>
            <a:r>
              <a:rPr lang="en-US" dirty="0" smtClean="0"/>
              <a:t>ools </a:t>
            </a:r>
            <a:r>
              <a:rPr lang="en-US" dirty="0"/>
              <a:t>used in Computer Forensics </a:t>
            </a:r>
            <a:br>
              <a:rPr lang="en-US" dirty="0"/>
            </a:br>
            <a:endParaRPr dirty="0" smtClean="0"/>
          </a:p>
        </p:txBody>
      </p:sp>
      <p:sp>
        <p:nvSpPr>
          <p:cNvPr id="3" name="Content Placeholder 2"/>
          <p:cNvSpPr>
            <a:spLocks noGrp="1"/>
          </p:cNvSpPr>
          <p:nvPr>
            <p:ph sz="quarter" idx="1"/>
          </p:nvPr>
        </p:nvSpPr>
        <p:spPr>
          <a:xfrm>
            <a:off x="0" y="1589404"/>
            <a:ext cx="9144000" cy="5268595"/>
          </a:xfrm>
        </p:spPr>
        <p:txBody>
          <a:bodyPr/>
          <a:lstStyle/>
          <a:p>
            <a:r>
              <a:rPr lang="en-US" sz="2400" b="1" dirty="0"/>
              <a:t>Steganography Detection Tools</a:t>
            </a:r>
            <a:r>
              <a:rPr lang="en-US" sz="2400" dirty="0"/>
              <a:t>: These tools help detect hidden messages or data concealed within digital media files using steganography techniques. Examples include:</a:t>
            </a:r>
          </a:p>
          <a:p>
            <a:r>
              <a:rPr lang="en-US" sz="2400" dirty="0" err="1"/>
              <a:t>Stegdetect</a:t>
            </a:r>
            <a:endParaRPr lang="en-US" sz="2400" dirty="0"/>
          </a:p>
          <a:p>
            <a:r>
              <a:rPr lang="en-US" sz="2400" dirty="0" err="1"/>
              <a:t>OutGuess</a:t>
            </a:r>
            <a:endParaRPr lang="en-US" sz="2400" dirty="0"/>
          </a:p>
          <a:p>
            <a:r>
              <a:rPr lang="en-US" sz="2400" dirty="0" err="1"/>
              <a:t>OpenStego</a:t>
            </a:r>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31</a:t>
            </a:fld>
            <a:endParaRPr lang="en-US"/>
          </a:p>
        </p:txBody>
      </p:sp>
    </p:spTree>
    <p:extLst>
      <p:ext uri="{BB962C8B-B14F-4D97-AF65-F5344CB8AC3E}">
        <p14:creationId xmlns:p14="http://schemas.microsoft.com/office/powerpoint/2010/main" val="2437053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Digital </a:t>
            </a:r>
            <a:r>
              <a:rPr lang="en-US" dirty="0" smtClean="0"/>
              <a:t>Forensics</a:t>
            </a:r>
            <a:endParaRPr lang="en-US" dirty="0"/>
          </a:p>
        </p:txBody>
      </p:sp>
      <p:sp>
        <p:nvSpPr>
          <p:cNvPr id="3" name="Content Placeholder 2"/>
          <p:cNvSpPr>
            <a:spLocks noGrp="1"/>
          </p:cNvSpPr>
          <p:nvPr>
            <p:ph sz="quarter" idx="1"/>
          </p:nvPr>
        </p:nvSpPr>
        <p:spPr>
          <a:xfrm>
            <a:off x="609600" y="1589405"/>
            <a:ext cx="8301355" cy="4572000"/>
          </a:xfrm>
        </p:spPr>
        <p:txBody>
          <a:bodyPr/>
          <a:lstStyle/>
          <a:p>
            <a:r>
              <a:rPr lang="en-US" sz="2400" b="1" dirty="0"/>
              <a:t>TYPES</a:t>
            </a:r>
            <a:endParaRPr lang="en-US" sz="2400" dirty="0"/>
          </a:p>
          <a:p>
            <a:r>
              <a:rPr lang="en-US" sz="2400" dirty="0"/>
              <a:t>Disk Forensics: It deals with extracting raw data from the primary or secondary storage of the device by searching active, modified, or deleted files.</a:t>
            </a:r>
          </a:p>
          <a:p>
            <a:r>
              <a:rPr lang="en-US" sz="2400" dirty="0"/>
              <a:t>Network Forensics: It is a sub-branch of Computer Forensics that involves monitoring and analyzing the computer network traffic.</a:t>
            </a:r>
          </a:p>
          <a:p>
            <a:r>
              <a:rPr lang="en-US" sz="2400" dirty="0"/>
              <a:t>Database Forensics: It deals with the study and examination of databases and their related metadata.</a:t>
            </a:r>
          </a:p>
          <a:p>
            <a:r>
              <a:rPr lang="en-US" sz="2400" dirty="0"/>
              <a:t>Malware Forensics: It deals with the identification of suspicious code and studying viruses, worms, etc.</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4</a:t>
            </a:fld>
            <a:endParaRPr lang="en-US"/>
          </a:p>
        </p:txBody>
      </p:sp>
    </p:spTree>
    <p:extLst>
      <p:ext uri="{BB962C8B-B14F-4D97-AF65-F5344CB8AC3E}">
        <p14:creationId xmlns:p14="http://schemas.microsoft.com/office/powerpoint/2010/main" val="167746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Digital </a:t>
            </a:r>
            <a:r>
              <a:rPr lang="en-US" dirty="0" smtClean="0"/>
              <a:t>Forensics</a:t>
            </a:r>
            <a:endParaRPr lang="en-US" dirty="0"/>
          </a:p>
        </p:txBody>
      </p:sp>
      <p:sp>
        <p:nvSpPr>
          <p:cNvPr id="3" name="Content Placeholder 2"/>
          <p:cNvSpPr>
            <a:spLocks noGrp="1"/>
          </p:cNvSpPr>
          <p:nvPr>
            <p:ph sz="quarter" idx="1"/>
          </p:nvPr>
        </p:nvSpPr>
        <p:spPr>
          <a:xfrm>
            <a:off x="609600" y="1589405"/>
            <a:ext cx="8301355" cy="4572000"/>
          </a:xfrm>
        </p:spPr>
        <p:txBody>
          <a:bodyPr/>
          <a:lstStyle/>
          <a:p>
            <a:r>
              <a:rPr lang="en-US" sz="2400" dirty="0"/>
              <a:t>Email Forensics: It deals with emails and their recovery and analysis, including deleted emails, calendars, and contacts.</a:t>
            </a:r>
          </a:p>
          <a:p>
            <a:r>
              <a:rPr lang="en-US" sz="2400" dirty="0"/>
              <a:t>Memory Forensics: Deals with collecting data from system memory (system registers, cache, RAM) in raw form and then analyzing it for further investigation.</a:t>
            </a:r>
          </a:p>
          <a:p>
            <a:r>
              <a:rPr lang="en-US" sz="2400" dirty="0"/>
              <a:t>Mobile Phone Forensics: It mainly deals with the examination and analysis of phones and smartphones and helps to retrieve contacts, call logs, incoming, and outgoing SMS, etc., and other data present in it.</a:t>
            </a:r>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5</a:t>
            </a:fld>
            <a:endParaRPr lang="en-US"/>
          </a:p>
        </p:txBody>
      </p:sp>
    </p:spTree>
    <p:extLst>
      <p:ext uri="{BB962C8B-B14F-4D97-AF65-F5344CB8AC3E}">
        <p14:creationId xmlns:p14="http://schemas.microsoft.com/office/powerpoint/2010/main" val="3591977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Digital </a:t>
            </a:r>
            <a:r>
              <a:rPr lang="en-US" dirty="0" smtClean="0"/>
              <a:t>Forensics</a:t>
            </a:r>
            <a:endParaRPr lang="en-US" dirty="0"/>
          </a:p>
        </p:txBody>
      </p:sp>
      <p:sp>
        <p:nvSpPr>
          <p:cNvPr id="3" name="Content Placeholder 2"/>
          <p:cNvSpPr>
            <a:spLocks noGrp="1"/>
          </p:cNvSpPr>
          <p:nvPr>
            <p:ph sz="quarter" idx="1"/>
          </p:nvPr>
        </p:nvSpPr>
        <p:spPr>
          <a:xfrm>
            <a:off x="609600" y="1589405"/>
            <a:ext cx="8301355" cy="4572000"/>
          </a:xfrm>
        </p:spPr>
        <p:txBody>
          <a:bodyPr/>
          <a:lstStyle/>
          <a:p>
            <a:r>
              <a:rPr lang="en-US" sz="2400" b="1" dirty="0" smtClean="0"/>
              <a:t>How does computer forensics work?</a:t>
            </a:r>
          </a:p>
          <a:p>
            <a:pPr marL="0" indent="0">
              <a:buNone/>
            </a:pPr>
            <a:r>
              <a:rPr lang="en-US" sz="2400" dirty="0" smtClean="0"/>
              <a:t/>
            </a:r>
            <a:br>
              <a:rPr lang="en-US" sz="2400" dirty="0" smtClean="0"/>
            </a:br>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6</a:t>
            </a:fld>
            <a:endParaRPr lang="en-US"/>
          </a:p>
        </p:txBody>
      </p:sp>
      <p:pic>
        <p:nvPicPr>
          <p:cNvPr id="6" name="Picture 5"/>
          <p:cNvPicPr>
            <a:picLocks noChangeAspect="1"/>
          </p:cNvPicPr>
          <p:nvPr/>
        </p:nvPicPr>
        <p:blipFill>
          <a:blip r:embed="rId3"/>
          <a:stretch>
            <a:fillRect/>
          </a:stretch>
        </p:blipFill>
        <p:spPr>
          <a:xfrm>
            <a:off x="3733800" y="2152161"/>
            <a:ext cx="1748282" cy="4370705"/>
          </a:xfrm>
          <a:prstGeom prst="rect">
            <a:avLst/>
          </a:prstGeom>
        </p:spPr>
      </p:pic>
    </p:spTree>
    <p:extLst>
      <p:ext uri="{BB962C8B-B14F-4D97-AF65-F5344CB8AC3E}">
        <p14:creationId xmlns:p14="http://schemas.microsoft.com/office/powerpoint/2010/main" val="3929602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Digital </a:t>
            </a:r>
            <a:r>
              <a:rPr lang="en-US" dirty="0" smtClean="0"/>
              <a:t>Forensics</a:t>
            </a:r>
            <a:endParaRPr lang="en-US" dirty="0"/>
          </a:p>
        </p:txBody>
      </p:sp>
      <p:sp>
        <p:nvSpPr>
          <p:cNvPr id="3" name="Content Placeholder 2"/>
          <p:cNvSpPr>
            <a:spLocks noGrp="1"/>
          </p:cNvSpPr>
          <p:nvPr>
            <p:ph sz="quarter" idx="1"/>
          </p:nvPr>
        </p:nvSpPr>
        <p:spPr>
          <a:xfrm>
            <a:off x="609600" y="1589405"/>
            <a:ext cx="8301355" cy="4572000"/>
          </a:xfrm>
        </p:spPr>
        <p:txBody>
          <a:bodyPr/>
          <a:lstStyle/>
          <a:p>
            <a:r>
              <a:rPr lang="en-US" sz="2400" b="1" dirty="0"/>
              <a:t>How does computer forensics work?</a:t>
            </a:r>
          </a:p>
          <a:p>
            <a:r>
              <a:rPr lang="en-US" sz="2400" dirty="0" smtClean="0"/>
              <a:t>Identification</a:t>
            </a:r>
            <a:r>
              <a:rPr lang="en-US" sz="2400" dirty="0"/>
              <a:t>: Identifying what evidence is present, where it is stored, and how it is stored (in which format). Electronic devices can be personal computers, Mobile phones, PDAs, etc.</a:t>
            </a:r>
          </a:p>
          <a:p>
            <a:r>
              <a:rPr lang="en-US" sz="2400" dirty="0"/>
              <a:t>Preservation: Data is isolated, secured, and preserved. It includes prohibiting unauthorized personnel from using the digital device so that digital evidence, mistakenly or purposely, is not tampered with and making a copy of the original evidence.</a:t>
            </a:r>
          </a:p>
          <a:p>
            <a:pPr marL="0" indent="0">
              <a:buNone/>
            </a:pPr>
            <a:r>
              <a:rPr lang="en-US" sz="2400" dirty="0"/>
              <a:t/>
            </a:r>
            <a:br>
              <a:rPr lang="en-US" sz="2400" dirty="0"/>
            </a:br>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7</a:t>
            </a:fld>
            <a:endParaRPr lang="en-US"/>
          </a:p>
        </p:txBody>
      </p:sp>
    </p:spTree>
    <p:extLst>
      <p:ext uri="{BB962C8B-B14F-4D97-AF65-F5344CB8AC3E}">
        <p14:creationId xmlns:p14="http://schemas.microsoft.com/office/powerpoint/2010/main" val="3898856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Digital </a:t>
            </a:r>
            <a:r>
              <a:rPr lang="en-US" dirty="0" smtClean="0"/>
              <a:t>Forensics</a:t>
            </a:r>
            <a:endParaRPr lang="en-US" dirty="0"/>
          </a:p>
        </p:txBody>
      </p:sp>
      <p:sp>
        <p:nvSpPr>
          <p:cNvPr id="3" name="Content Placeholder 2"/>
          <p:cNvSpPr>
            <a:spLocks noGrp="1"/>
          </p:cNvSpPr>
          <p:nvPr>
            <p:ph sz="quarter" idx="1"/>
          </p:nvPr>
        </p:nvSpPr>
        <p:spPr>
          <a:xfrm>
            <a:off x="609600" y="1589405"/>
            <a:ext cx="8301355" cy="4572000"/>
          </a:xfrm>
        </p:spPr>
        <p:txBody>
          <a:bodyPr/>
          <a:lstStyle/>
          <a:p>
            <a:r>
              <a:rPr lang="en-US" sz="2400" dirty="0"/>
              <a:t>Analysis: Forensic lab personnel reconstruct fragments of data and draw conclusions based on evidence.</a:t>
            </a:r>
          </a:p>
          <a:p>
            <a:r>
              <a:rPr lang="en-US" sz="2400" dirty="0"/>
              <a:t>Documentation: A record of all the visible data is created. It helps in recreating and reviewing the crime scene. All the findings from the investigations are documented.</a:t>
            </a:r>
          </a:p>
          <a:p>
            <a:r>
              <a:rPr lang="en-US" sz="2400" dirty="0"/>
              <a:t>Presentation: All the documented findings are produced in a court of law for further investigations.</a:t>
            </a:r>
          </a:p>
          <a:p>
            <a:endParaRPr lang="en-US" sz="2400" dirty="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8</a:t>
            </a:fld>
            <a:endParaRPr lang="en-US"/>
          </a:p>
        </p:txBody>
      </p:sp>
    </p:spTree>
    <p:extLst>
      <p:ext uri="{BB962C8B-B14F-4D97-AF65-F5344CB8AC3E}">
        <p14:creationId xmlns:p14="http://schemas.microsoft.com/office/powerpoint/2010/main" val="1836167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computer forensics</a:t>
            </a:r>
            <a:endParaRPr dirty="0" smtClean="0"/>
          </a:p>
        </p:txBody>
      </p:sp>
      <p:sp>
        <p:nvSpPr>
          <p:cNvPr id="3" name="Content Placeholder 2"/>
          <p:cNvSpPr>
            <a:spLocks noGrp="1"/>
          </p:cNvSpPr>
          <p:nvPr>
            <p:ph sz="quarter" idx="1"/>
          </p:nvPr>
        </p:nvSpPr>
        <p:spPr>
          <a:xfrm>
            <a:off x="233680" y="1589405"/>
            <a:ext cx="8778240" cy="4964430"/>
          </a:xfrm>
        </p:spPr>
        <p:txBody>
          <a:bodyPr/>
          <a:lstStyle/>
          <a:p>
            <a:r>
              <a:rPr lang="en-US" sz="2500" dirty="0"/>
              <a:t>It helps to recover, analyze, and preserve computer and related materials in such a manner that it helps the investigation agency to present them as evidence in a court of law.</a:t>
            </a:r>
          </a:p>
          <a:p>
            <a:r>
              <a:rPr lang="en-US" sz="2500" dirty="0"/>
              <a:t>It helps to postulate the motive behind the crime and identity of the main culprit.</a:t>
            </a:r>
          </a:p>
          <a:p>
            <a:r>
              <a:rPr lang="en-US" sz="2500" dirty="0"/>
              <a:t>Designing procedures at a suspected crime scene which helps you to ensure that the digital evidence obtained is not corrupted.</a:t>
            </a:r>
          </a:p>
          <a:p>
            <a:r>
              <a:rPr lang="en-US" sz="2500" dirty="0"/>
              <a:t>Data acquisition and duplication: Recovering deleted files and deleted partitions from digital media to extract the evidence and validate them.</a:t>
            </a:r>
          </a:p>
          <a:p>
            <a:pPr marL="0" indent="0">
              <a:buNone/>
            </a:pPr>
            <a:endParaRPr sz="2500" dirty="0" smtClean="0"/>
          </a:p>
        </p:txBody>
      </p:sp>
      <p:sp>
        <p:nvSpPr>
          <p:cNvPr id="5" name="Slide Number Placeholder 4"/>
          <p:cNvSpPr>
            <a:spLocks noGrp="1"/>
          </p:cNvSpPr>
          <p:nvPr>
            <p:ph type="sldNum" sz="quarter" idx="11"/>
          </p:nvPr>
        </p:nvSpPr>
        <p:spPr/>
        <p:txBody>
          <a:bodyPr>
            <a:normAutofit fontScale="82500" lnSpcReduction="20000"/>
          </a:bodyPr>
          <a:lstStyle/>
          <a:p>
            <a:fld id="{0A2139E2-1186-4419-ACB2-2B2AE0080376}" type="slidenum">
              <a:rPr lang="en-US" smtClean="0"/>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572</TotalTime>
  <Words>2997</Words>
  <Application>Microsoft Office PowerPoint</Application>
  <PresentationFormat>On-screen Show (4:3)</PresentationFormat>
  <Paragraphs>246</Paragraphs>
  <Slides>31</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Calibri</vt:lpstr>
      <vt:lpstr>Tw Cen MT</vt:lpstr>
      <vt:lpstr>Wingdings</vt:lpstr>
      <vt:lpstr>Wingdings 2</vt:lpstr>
      <vt:lpstr>Theme2</vt:lpstr>
      <vt:lpstr>ITDO6014 Ethical Hacking and Forensics</vt:lpstr>
      <vt:lpstr>Introduction of Computer Forensics</vt:lpstr>
      <vt:lpstr>Introduction to Digital Forensics</vt:lpstr>
      <vt:lpstr>Introduction to Digital Forensics</vt:lpstr>
      <vt:lpstr>Introduction to Digital Forensics</vt:lpstr>
      <vt:lpstr>Introduction to Digital Forensics</vt:lpstr>
      <vt:lpstr>Introduction to Digital Forensics</vt:lpstr>
      <vt:lpstr>Introduction to Digital Forensics</vt:lpstr>
      <vt:lpstr>Objectives of computer forensics</vt:lpstr>
      <vt:lpstr>Objectives of computer forensics</vt:lpstr>
      <vt:lpstr>Evidence Collection</vt:lpstr>
      <vt:lpstr>Evidence Collection</vt:lpstr>
      <vt:lpstr>Evidence Collection</vt:lpstr>
      <vt:lpstr>Evidence Collection</vt:lpstr>
      <vt:lpstr>Evidence Acquisition, Analysis and Examination</vt:lpstr>
      <vt:lpstr>Evidence Acquisition, Analysis and Examination</vt:lpstr>
      <vt:lpstr>Evidence Acquisition, Analysis and Examination</vt:lpstr>
      <vt:lpstr>Evidence Acquisition, Analysis and Examination</vt:lpstr>
      <vt:lpstr>Evidence Acquisition, Analysis and Examination</vt:lpstr>
      <vt:lpstr>Evidence Acquisition, Analysis and Examination</vt:lpstr>
      <vt:lpstr>Evidence Acquisition, Analysis and Examination</vt:lpstr>
      <vt:lpstr>Evidence Acquisition, Analysis and Examination</vt:lpstr>
      <vt:lpstr>Evidence Acquisition, Analysis and Examination</vt:lpstr>
      <vt:lpstr>Challenges in Computer Forensics</vt:lpstr>
      <vt:lpstr>Challenges in Computer Forensics</vt:lpstr>
      <vt:lpstr>Challenges in Computer Forensics</vt:lpstr>
      <vt:lpstr>Tools used in Computer Forensics  </vt:lpstr>
      <vt:lpstr>Tools used in Computer Forensics  </vt:lpstr>
      <vt:lpstr>Tools used in Computer Forensics  </vt:lpstr>
      <vt:lpstr>Tools used in Computer Forensics  </vt:lpstr>
      <vt:lpstr>Tools used in Computer Forensics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380 Web Programming</dc:title>
  <dc:creator>Xenia Mountrouidou</dc:creator>
  <cp:lastModifiedBy>DIMPLE</cp:lastModifiedBy>
  <cp:revision>158</cp:revision>
  <dcterms:created xsi:type="dcterms:W3CDTF">2011-07-13T20:09:00Z</dcterms:created>
  <dcterms:modified xsi:type="dcterms:W3CDTF">2024-03-14T03:05:24Z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28E87EC801894BA1B274E4354AC14B8B</vt:lpwstr>
  </property>
  <property fmtid="{D5CDD505-2E9C-101B-9397-08002B2CF9AE}" pid="3" name="KSOProductBuildVer">
    <vt:lpwstr>1033-11.2.0.11440</vt:lpwstr>
  </property>
</Properties>
</file>