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5" r:id="rId24"/>
    <p:sldId id="364" r:id="rId25"/>
    <p:sldId id="366" r:id="rId26"/>
    <p:sldId id="367" r:id="rId27"/>
    <p:sldId id="368" r:id="rId28"/>
    <p:sldId id="369" r:id="rId29"/>
    <p:sldId id="3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4/19/2024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05563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764710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385820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4244330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2901082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133651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184524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32094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147766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2588386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3113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446442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282474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380184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400499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215775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2819793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1008094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684135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3508408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343181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391760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135830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5977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48295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3886236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38474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12068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4/19/2024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4/19/2024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4/19/2024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4/19/2024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4/19/2024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4/19/2024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4/19/2024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4/19/2024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4/19/2024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4/19/2024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4/19/2024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4/19/2024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5: </a:t>
            </a:r>
            <a:r>
              <a:rPr lang="en-US" altLang="en-US" dirty="0" smtClean="0"/>
              <a:t>Mobile</a:t>
            </a:r>
            <a:r>
              <a:rPr lang="en-US" dirty="0" smtClean="0"/>
              <a:t> </a:t>
            </a:r>
            <a:r>
              <a:rPr lang="en-US" dirty="0"/>
              <a:t>Forensics </a:t>
            </a:r>
            <a:endParaRPr lang="en-I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Physical Acquisition</a:t>
            </a:r>
            <a:r>
              <a:rPr lang="en-US" sz="2400" dirty="0"/>
              <a:t>: Physical acquisition aims to create a bit-by-bit copy of the device's storage, including both allocated and unallocated space. This allows forensic analysts to access deleted, hidden, or encrypted data that may not be available through logical acquisition methods. Techniques for physical acquisition include:</a:t>
            </a:r>
          </a:p>
          <a:p>
            <a:pPr lvl="1"/>
            <a:r>
              <a:rPr lang="en-US" sz="2400" dirty="0"/>
              <a:t>Using forensic tools and hardware devices to bypass the device's security mechanisms and directly access its storage.</a:t>
            </a:r>
          </a:p>
          <a:p>
            <a:pPr lvl="1"/>
            <a:r>
              <a:rPr lang="en-US" sz="2400" dirty="0"/>
              <a:t>Removing the device's storage media (e.g., NAND flash memory) and extracting data using specialized equipment.</a:t>
            </a:r>
          </a:p>
          <a:p>
            <a:pPr lvl="1"/>
            <a:r>
              <a:rPr lang="en-US" sz="2400" dirty="0"/>
              <a:t>Booting the device into special modes (e.g., Download Mode, Recovery Mode) to gain low-level access to its storage.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228037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JTAG/Chip-off Acquisition</a:t>
            </a:r>
            <a:r>
              <a:rPr lang="en-US" sz="2400" dirty="0"/>
              <a:t>: In cases where the device is severely damaged or locked, or where traditional acquisition methods fail, forensic analysts may resort to more invasive techniques such as Joint Test Action Group (JTAG) or chip-off acquisition. These techniques involve physically accessing the device's circuitry to directly read or manipulate its memory chips. While effective, JTAG and chip-off acquisition can be complex, risky, and may require specialized equipment and expertise.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extLst>
      <p:ext uri="{BB962C8B-B14F-4D97-AF65-F5344CB8AC3E}">
        <p14:creationId xmlns:p14="http://schemas.microsoft.com/office/powerpoint/2010/main" val="113105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Cloud Acquisition</a:t>
            </a:r>
            <a:r>
              <a:rPr lang="en-US" sz="2400" dirty="0"/>
              <a:t>: Many mobile devices are linked to cloud services such as </a:t>
            </a:r>
            <a:r>
              <a:rPr lang="en-US" sz="2400" dirty="0" err="1"/>
              <a:t>iCloud</a:t>
            </a:r>
            <a:r>
              <a:rPr lang="en-US" sz="2400" dirty="0"/>
              <a:t>, Google Drive, or Dropbox, where they automatically sync data such as backups, photos, and application data. Forensic analysts can obtain evidence stored in the cloud by:</a:t>
            </a:r>
          </a:p>
          <a:p>
            <a:pPr lvl="1"/>
            <a:r>
              <a:rPr lang="en-US" sz="2400" dirty="0"/>
              <a:t>Requesting access to the cloud account associated with the device through legal channels.</a:t>
            </a:r>
          </a:p>
          <a:p>
            <a:pPr lvl="1"/>
            <a:r>
              <a:rPr lang="en-US" sz="2400" dirty="0"/>
              <a:t>Using lawful interception techniques to intercept data transmitted between the device and the cloud service.</a:t>
            </a:r>
          </a:p>
          <a:p>
            <a:pPr lvl="1"/>
            <a:r>
              <a:rPr lang="en-US" sz="2400" dirty="0"/>
              <a:t>Utilizing third-party tools and APIs provided by cloud service providers to access stored data.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164193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Network Capture</a:t>
            </a:r>
            <a:r>
              <a:rPr lang="en-US" sz="2400" dirty="0"/>
              <a:t>: In cases where the device is connected to a network, forensic analysts can capture network traffic to analyze communication between the device and remote servers. This may involve:</a:t>
            </a:r>
          </a:p>
          <a:p>
            <a:pPr lvl="1"/>
            <a:r>
              <a:rPr lang="en-US" sz="2400" dirty="0"/>
              <a:t>Intercepting data packets using network monitoring tools or hardware devices placed on the network.</a:t>
            </a:r>
          </a:p>
          <a:p>
            <a:pPr lvl="1"/>
            <a:r>
              <a:rPr lang="en-US" sz="2400" dirty="0"/>
              <a:t>Analyzing network logs from routers, switches, or access points to reconstruct device activities and communications.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extLst>
      <p:ext uri="{BB962C8B-B14F-4D97-AF65-F5344CB8AC3E}">
        <p14:creationId xmlns:p14="http://schemas.microsoft.com/office/powerpoint/2010/main" val="1327086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Evidences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200" dirty="0"/>
              <a:t>In mobile forensics, the analysis of evidence involves examining the data obtained from a mobile device to extract meaningful information relevant to an investigation</a:t>
            </a:r>
            <a:r>
              <a:rPr lang="en-US" sz="2200" dirty="0" smtClean="0"/>
              <a:t>.</a:t>
            </a:r>
          </a:p>
          <a:p>
            <a:r>
              <a:rPr lang="en-US" sz="2200" b="1" dirty="0"/>
              <a:t>Data Parsing and Decoding</a:t>
            </a:r>
            <a:r>
              <a:rPr lang="en-US" sz="2200" dirty="0"/>
              <a:t>: Raw data extracted from a mobile device often needs to be parsed and decoded to make it understandable and usable. This involves:</a:t>
            </a:r>
          </a:p>
          <a:p>
            <a:pPr lvl="1"/>
            <a:r>
              <a:rPr lang="en-US" sz="2200" dirty="0"/>
              <a:t>Decoding proprietary file formats: Many mobile applications store data in proprietary formats that need to be decoded to extract meaningful information.</a:t>
            </a:r>
          </a:p>
          <a:p>
            <a:pPr lvl="1"/>
            <a:r>
              <a:rPr lang="en-US" sz="2200" dirty="0"/>
              <a:t>Parsing structured data: Analyzing data such as call logs, SMS messages, contacts, and calendar entries to identify relevant information.</a:t>
            </a:r>
          </a:p>
          <a:p>
            <a:pPr lvl="1"/>
            <a:r>
              <a:rPr lang="en-US" sz="2200" dirty="0"/>
              <a:t>Extracting metadata: Retrieving metadata associated with files and communications, including timestamps, geolocation data, and device identifiers</a:t>
            </a:r>
            <a:r>
              <a:rPr lang="en-US" sz="2200" dirty="0" smtClean="0"/>
              <a:t>.</a:t>
            </a:r>
            <a:endParaRPr lang="en-US"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extLst>
      <p:ext uri="{BB962C8B-B14F-4D97-AF65-F5344CB8AC3E}">
        <p14:creationId xmlns:p14="http://schemas.microsoft.com/office/powerpoint/2010/main" val="3152418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Evidences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File Carving</a:t>
            </a:r>
            <a:r>
              <a:rPr lang="en-US" sz="2400" dirty="0"/>
              <a:t>: File carving is a technique used to recover deleted or fragmented files from the device's storage. This involves:</a:t>
            </a:r>
          </a:p>
          <a:p>
            <a:pPr lvl="1"/>
            <a:r>
              <a:rPr lang="en-US" sz="2400" dirty="0"/>
              <a:t>Searching the device's storage for file signatures or headers to identify file fragments.</a:t>
            </a:r>
          </a:p>
          <a:p>
            <a:pPr lvl="1"/>
            <a:r>
              <a:rPr lang="en-US" sz="2400" dirty="0"/>
              <a:t>Reassembling fragmented files to reconstruct complete files, even if they have been partially overwritten or deleted.</a:t>
            </a:r>
          </a:p>
          <a:p>
            <a:r>
              <a:rPr lang="en-US" sz="2400" b="1" dirty="0"/>
              <a:t>Keyword Searching</a:t>
            </a:r>
            <a:r>
              <a:rPr lang="en-US" sz="2400" dirty="0"/>
              <a:t>: Keyword searching involves searching the extracted data for specific keywords, phrases, or patterns relevant to the investigation. This can help identify evidence related to particular events, individuals, or activities.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360316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Evidences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300" b="1" dirty="0"/>
              <a:t>Link Analysis</a:t>
            </a:r>
            <a:r>
              <a:rPr lang="en-US" sz="2300" dirty="0"/>
              <a:t>: Link analysis is used to visualize relationships between different pieces of evidence, such as:</a:t>
            </a:r>
          </a:p>
          <a:p>
            <a:pPr lvl="1"/>
            <a:r>
              <a:rPr lang="en-US" sz="2300" dirty="0"/>
              <a:t>Analyzing communication patterns: Mapping connections between contacts, call logs, text messages, and emails to identify communication networks.</a:t>
            </a:r>
          </a:p>
          <a:p>
            <a:pPr lvl="1"/>
            <a:r>
              <a:rPr lang="en-US" sz="2300" dirty="0"/>
              <a:t>Tracking digital footprints: Examining web browsing history, app usage, and location data to trace the subject's digital activities and movements.</a:t>
            </a:r>
          </a:p>
          <a:p>
            <a:r>
              <a:rPr lang="en-US" sz="2300" b="1" dirty="0"/>
              <a:t>Timeline Analysis</a:t>
            </a:r>
            <a:r>
              <a:rPr lang="en-US" sz="2300" dirty="0"/>
              <a:t>: Timeline analysis involves organizing and visualizing chronological events based on timestamps extracted from the device's data. This helps:</a:t>
            </a:r>
          </a:p>
          <a:p>
            <a:pPr lvl="1"/>
            <a:r>
              <a:rPr lang="en-US" sz="2300" dirty="0"/>
              <a:t>Establish timelines of events: Ordering activities such as calls, messages, and app usage to reconstruct sequences of events.</a:t>
            </a:r>
          </a:p>
          <a:p>
            <a:pPr lvl="1"/>
            <a:r>
              <a:rPr lang="en-US" sz="2300" dirty="0"/>
              <a:t>Correlate evidence: Linking different activities and interactions to identify causal relationships or corroborate testimonies.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extLst>
      <p:ext uri="{BB962C8B-B14F-4D97-AF65-F5344CB8AC3E}">
        <p14:creationId xmlns:p14="http://schemas.microsoft.com/office/powerpoint/2010/main" val="1112986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Evidences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Image and Video Analysis</a:t>
            </a:r>
            <a:r>
              <a:rPr lang="en-US" sz="2400" dirty="0"/>
              <a:t>: Image and video analysis techniques are used to extract information from multimedia files stored on the device. This includes:</a:t>
            </a:r>
          </a:p>
          <a:p>
            <a:pPr lvl="1"/>
            <a:r>
              <a:rPr lang="en-US" sz="2400" dirty="0"/>
              <a:t>Extracting metadata: Retrieving information such as timestamps, geolocation data, and camera settings embedded in image and video files.</a:t>
            </a:r>
          </a:p>
          <a:p>
            <a:pPr lvl="1"/>
            <a:r>
              <a:rPr lang="en-US" sz="2400" dirty="0"/>
              <a:t>Identifying objects or individuals: Using image recognition algorithms to recognize faces, objects, or landmarks in photos and videos.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2203864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Evidences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Data Correlation and Cross-Referencing</a:t>
            </a:r>
            <a:r>
              <a:rPr lang="en-US" sz="2400" dirty="0"/>
              <a:t>: Correlating evidence from multiple sources and cross-referencing different types of data can help validate findings and uncover additional insights. This involves:</a:t>
            </a:r>
          </a:p>
          <a:p>
            <a:pPr lvl="1"/>
            <a:r>
              <a:rPr lang="en-US" sz="2400" dirty="0"/>
              <a:t>Comparing data from the device with information obtained from other sources, such as cloud backups, social media accounts, or network logs.</a:t>
            </a:r>
          </a:p>
          <a:p>
            <a:pPr lvl="1"/>
            <a:r>
              <a:rPr lang="en-US" sz="2400" dirty="0"/>
              <a:t>Identifying inconsistencies or discrepancies between different sets of data that may require further investigation.</a:t>
            </a:r>
          </a:p>
          <a:p>
            <a:r>
              <a:rPr lang="en-US" sz="2400" b="1" dirty="0"/>
              <a:t>Data Visualization</a:t>
            </a:r>
            <a:r>
              <a:rPr lang="en-US" sz="2400" dirty="0"/>
              <a:t>: Data visualization techniques, such as charts, graphs, and timelines, can help analysts present complex information in a more understandable and actionable format. This facilitates communication of findings to stakeholders, such as investigators, legal teams, or jurors.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1688236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dirty="0"/>
              <a:t>Mobile forensics presents several challenges due to the unique characteristics of mobile devices and the constantly evolving nature of technology. Some of the key challenges include:</a:t>
            </a:r>
          </a:p>
          <a:p>
            <a:r>
              <a:rPr lang="en-US" sz="2400" b="1" dirty="0"/>
              <a:t>Encryption and Security Measures</a:t>
            </a:r>
            <a:r>
              <a:rPr lang="en-US" sz="2400" dirty="0"/>
              <a:t>: Many modern mobile devices employ encryption and other security measures to protect user data. Breaking through these security mechanisms to access and extract data can be challenging and may require specialized tools, techniques, or cooperation from device manufacturers.</a:t>
            </a:r>
          </a:p>
          <a:p>
            <a:r>
              <a:rPr lang="en-US" sz="2400" b="1" dirty="0"/>
              <a:t>Diverse Operating Systems and Platforms</a:t>
            </a:r>
            <a:r>
              <a:rPr lang="en-US" sz="2400" dirty="0"/>
              <a:t>: Mobile devices run on a variety of operating systems, including </a:t>
            </a:r>
            <a:r>
              <a:rPr lang="en-US" sz="2400" dirty="0" err="1"/>
              <a:t>iOS</a:t>
            </a:r>
            <a:r>
              <a:rPr lang="en-US" sz="2400" dirty="0"/>
              <a:t>, Android, and others, each with its own file systems, data structures, and security features. Forensic analysts need to stay abreast of the differences between these platforms and develop expertise in extracting and analyzing data from each of them.</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10578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dirty="0"/>
              <a:t>Mobile forensics is the process of collecting, analyzing, and preserving digital evidence from mobile devices such as smartphones, tablets, and sometimes even wearables like </a:t>
            </a:r>
            <a:r>
              <a:rPr lang="en-US" sz="2400" dirty="0" smtClean="0"/>
              <a:t>smart watches. </a:t>
            </a:r>
            <a:r>
              <a:rPr lang="en-US" sz="2400" dirty="0"/>
              <a:t>It's a specialized branch of digital forensics that focuses specifically on extracting and examining data from these portable devices to investigate crimes, security breaches, or other incidents.</a:t>
            </a:r>
            <a:endParaRPr lang="en-US" sz="2100" dirty="0" smtClean="0"/>
          </a:p>
          <a:p>
            <a:endParaRPr lang="en-US" sz="2200" dirty="0" smtClean="0"/>
          </a:p>
          <a:p>
            <a:endParaRPr sz="22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extLst>
      <p:ext uri="{BB962C8B-B14F-4D97-AF65-F5344CB8AC3E}">
        <p14:creationId xmlns:p14="http://schemas.microsoft.com/office/powerpoint/2010/main" val="2698256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Device Diversity and Fragmentation</a:t>
            </a:r>
            <a:r>
              <a:rPr lang="en-US" sz="2400" dirty="0"/>
              <a:t>: The sheer diversity of mobile devices in terms of manufacturers, models, hardware configurations, and software versions presents a significant challenge for mobile forensics. Analyzing evidence from different devices requires compatibility with a wide range of hardware and software environments.</a:t>
            </a:r>
          </a:p>
          <a:p>
            <a:r>
              <a:rPr lang="en-US" sz="2400" b="1" dirty="0"/>
              <a:t>Data Volume and Complexity</a:t>
            </a:r>
            <a:r>
              <a:rPr lang="en-US" sz="2400" dirty="0"/>
              <a:t>: Mobile devices can store vast amounts of data, including text messages, emails, photos, videos, application data, and more. Analyzing this data can be time-consuming and complex, especially when dealing with large volumes of information or fragmented data spread across multiple storage locations.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2653364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Deleted and Hidden Data</a:t>
            </a:r>
            <a:r>
              <a:rPr lang="en-US" sz="2400" dirty="0"/>
              <a:t>: Mobile devices often retain traces of deleted or hidden data, which may still be recoverable through forensic techniques. However, identifying, extracting, and interpreting this data requires specialized tools and expertise.</a:t>
            </a:r>
          </a:p>
          <a:p>
            <a:r>
              <a:rPr lang="en-US" sz="2400" b="1" dirty="0"/>
              <a:t>Cloud-Based Data Storage</a:t>
            </a:r>
            <a:r>
              <a:rPr lang="en-US" sz="2400" dirty="0"/>
              <a:t>: Many mobile users store their data in the cloud, either through device backups or synchronization with online services. Accessing and analyzing cloud-based data presents challenges related to legal jurisdiction, authentication, and data privacy.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extLst>
      <p:ext uri="{BB962C8B-B14F-4D97-AF65-F5344CB8AC3E}">
        <p14:creationId xmlns:p14="http://schemas.microsoft.com/office/powerpoint/2010/main" val="58467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Privacy and Legal Considerations</a:t>
            </a:r>
            <a:r>
              <a:rPr lang="en-US" sz="2400" dirty="0"/>
              <a:t>: Mobile forensics must be conducted in compliance with applicable laws, regulations, and ethical standards, including privacy laws and rules of evidence. Obtaining proper authorization, preserving chain of custody, and protecting the privacy rights of individuals are critical considerations throughout the forensic process.</a:t>
            </a:r>
          </a:p>
          <a:p>
            <a:r>
              <a:rPr lang="en-US" sz="2400" b="1" dirty="0"/>
              <a:t>Rapid Technological Advancements</a:t>
            </a:r>
            <a:r>
              <a:rPr lang="en-US" sz="2400" dirty="0"/>
              <a:t>: Mobile technology is constantly evolving, with new devices, applications, and features being introduced at a rapid pace. Forensic analysts must continuously update their knowledge and skills to keep pace with these advancements and adapt their techniques accordingly.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3757429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dirty="0"/>
              <a:t>data from mobile devices. These tools vary in functionality, platform support, and level of automation. Here are some commonly used categories of tools in mobile forensics:</a:t>
            </a:r>
          </a:p>
          <a:p>
            <a:r>
              <a:rPr lang="en-US" sz="2400" b="1" dirty="0"/>
              <a:t>Extraction Tools</a:t>
            </a:r>
            <a:r>
              <a:rPr lang="en-US" sz="2400" dirty="0"/>
              <a:t>: These tools are used to acquire data from mobile devices. They can perform logical, physical, or cloud-based acquisitions. Examples include:</a:t>
            </a:r>
          </a:p>
          <a:p>
            <a:pPr lvl="1"/>
            <a:r>
              <a:rPr lang="en-US" sz="2400" dirty="0" err="1"/>
              <a:t>Cellebrite</a:t>
            </a:r>
            <a:r>
              <a:rPr lang="en-US" sz="2400" dirty="0"/>
              <a:t> UFED (Universal Forensic Extraction Device)</a:t>
            </a:r>
          </a:p>
          <a:p>
            <a:pPr lvl="1"/>
            <a:r>
              <a:rPr lang="en-US" sz="2400" dirty="0"/>
              <a:t>Oxygen Forensic Detective</a:t>
            </a:r>
          </a:p>
          <a:p>
            <a:pPr lvl="1"/>
            <a:r>
              <a:rPr lang="en-US" sz="2400" dirty="0"/>
              <a:t>Magnet AXIOM</a:t>
            </a:r>
          </a:p>
          <a:p>
            <a:pPr lvl="1"/>
            <a:r>
              <a:rPr lang="en-US" sz="2400" dirty="0"/>
              <a:t>XRY by MSAB</a:t>
            </a:r>
          </a:p>
          <a:p>
            <a:pPr lvl="1"/>
            <a:r>
              <a:rPr lang="en-US" sz="2400" dirty="0" err="1"/>
              <a:t>GrayKey</a:t>
            </a:r>
            <a:r>
              <a:rPr lang="en-US" sz="2400" dirty="0"/>
              <a:t> by </a:t>
            </a:r>
            <a:r>
              <a:rPr lang="en-US" sz="2400" dirty="0" err="1" smtClean="0"/>
              <a:t>Grayshift</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2261434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Analysis Tools</a:t>
            </a:r>
            <a:r>
              <a:rPr lang="en-US" sz="2400" dirty="0"/>
              <a:t>: These tools assist in analyzing and parsing the acquired data to extract meaningful information. They provide features for keyword searching, data visualization, timeline analysis, and more. Examples include:</a:t>
            </a:r>
          </a:p>
          <a:p>
            <a:pPr lvl="1"/>
            <a:r>
              <a:rPr lang="en-US" sz="2400" dirty="0"/>
              <a:t>Autopsy</a:t>
            </a:r>
          </a:p>
          <a:p>
            <a:pPr lvl="1"/>
            <a:r>
              <a:rPr lang="en-US" sz="2400" dirty="0"/>
              <a:t>XAMN (XRY Analyze Mobile)</a:t>
            </a:r>
          </a:p>
          <a:p>
            <a:pPr lvl="1"/>
            <a:r>
              <a:rPr lang="en-US" sz="2400" dirty="0" err="1"/>
              <a:t>EnCase</a:t>
            </a:r>
            <a:r>
              <a:rPr lang="en-US" sz="2400" dirty="0"/>
              <a:t> Forensic</a:t>
            </a:r>
          </a:p>
          <a:p>
            <a:pPr lvl="1"/>
            <a:r>
              <a:rPr lang="en-US" sz="2400" dirty="0" err="1"/>
              <a:t>BlackLight</a:t>
            </a:r>
            <a:r>
              <a:rPr lang="en-US" sz="2400" dirty="0"/>
              <a:t> by </a:t>
            </a:r>
            <a:r>
              <a:rPr lang="en-US" sz="2400" dirty="0" err="1"/>
              <a:t>BlackBag</a:t>
            </a:r>
            <a:r>
              <a:rPr lang="en-US" sz="2400" dirty="0"/>
              <a:t> Technologies</a:t>
            </a:r>
          </a:p>
          <a:p>
            <a:pPr lvl="1"/>
            <a:r>
              <a:rPr lang="en-US" sz="2400" dirty="0"/>
              <a:t>Axiom Process by Magnet Forensics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extLst>
      <p:ext uri="{BB962C8B-B14F-4D97-AF65-F5344CB8AC3E}">
        <p14:creationId xmlns:p14="http://schemas.microsoft.com/office/powerpoint/2010/main" val="3825967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Decoding and Parsing Tools</a:t>
            </a:r>
            <a:r>
              <a:rPr lang="en-US" sz="2400" dirty="0"/>
              <a:t>: These tools help decode and parse proprietary file formats and databases used by various applications installed on mobile devices. They are essential for interpreting application data and recovering deleted or hidden information. Examples include:</a:t>
            </a:r>
          </a:p>
          <a:p>
            <a:pPr lvl="1"/>
            <a:r>
              <a:rPr lang="en-US" sz="2400" dirty="0"/>
              <a:t>SQLite Forensic Explorer</a:t>
            </a:r>
          </a:p>
          <a:p>
            <a:pPr lvl="1"/>
            <a:r>
              <a:rPr lang="en-US" sz="2400" dirty="0" err="1"/>
              <a:t>WhatsApp</a:t>
            </a:r>
            <a:r>
              <a:rPr lang="en-US" sz="2400" dirty="0"/>
              <a:t> Viewer</a:t>
            </a:r>
          </a:p>
          <a:p>
            <a:pPr lvl="1"/>
            <a:r>
              <a:rPr lang="en-US" sz="2400" dirty="0" err="1"/>
              <a:t>iBackup</a:t>
            </a:r>
            <a:r>
              <a:rPr lang="en-US" sz="2400" dirty="0"/>
              <a:t> Viewer</a:t>
            </a:r>
          </a:p>
          <a:p>
            <a:pPr lvl="1"/>
            <a:r>
              <a:rPr lang="en-US" sz="2400" dirty="0" err="1"/>
              <a:t>SkypeLogView</a:t>
            </a:r>
            <a:endParaRPr lang="en-US" sz="2400" dirty="0"/>
          </a:p>
          <a:p>
            <a:pPr lvl="1"/>
            <a:r>
              <a:rPr lang="en-US" sz="2400" dirty="0" err="1"/>
              <a:t>Elcomsoft</a:t>
            </a:r>
            <a:r>
              <a:rPr lang="en-US" sz="2400" dirty="0"/>
              <a:t> Phone Breaker</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705613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Forensic Imaging Tools</a:t>
            </a:r>
            <a:r>
              <a:rPr lang="en-US" sz="2400" dirty="0"/>
              <a:t>: These tools create forensic images of mobile device storage for preservation and analysis. They ensure that the acquired data remains intact and admissible in legal proceedings. Examples include:</a:t>
            </a:r>
          </a:p>
          <a:p>
            <a:pPr lvl="1"/>
            <a:r>
              <a:rPr lang="en-US" sz="2400" dirty="0"/>
              <a:t>FTK Imager</a:t>
            </a:r>
          </a:p>
          <a:p>
            <a:pPr lvl="1"/>
            <a:r>
              <a:rPr lang="en-US" sz="2400" dirty="0" err="1"/>
              <a:t>AccessData</a:t>
            </a:r>
            <a:r>
              <a:rPr lang="en-US" sz="2400" dirty="0"/>
              <a:t> Forensic Toolkit</a:t>
            </a:r>
          </a:p>
          <a:p>
            <a:pPr lvl="1"/>
            <a:r>
              <a:rPr lang="en-US" sz="2400" dirty="0" err="1"/>
              <a:t>dd</a:t>
            </a:r>
            <a:r>
              <a:rPr lang="en-US" sz="2400" dirty="0"/>
              <a:t> (command-line tool)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3069335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Network Analysis Tools</a:t>
            </a:r>
            <a:r>
              <a:rPr lang="en-US" sz="2400" dirty="0"/>
              <a:t>: In cases where mobile devices communicate over networks, network analysis tools can capture and analyze network traffic to reconstruct communication patterns and gather additional evidence. Examples include:</a:t>
            </a:r>
          </a:p>
          <a:p>
            <a:pPr lvl="1"/>
            <a:r>
              <a:rPr lang="en-US" sz="2400" dirty="0" err="1"/>
              <a:t>Wireshark</a:t>
            </a:r>
            <a:endParaRPr lang="en-US" sz="2400" dirty="0"/>
          </a:p>
          <a:p>
            <a:pPr lvl="1"/>
            <a:r>
              <a:rPr lang="en-US" sz="2400" dirty="0" err="1"/>
              <a:t>NetworkMiner</a:t>
            </a:r>
            <a:endParaRPr lang="en-US" sz="2400" dirty="0"/>
          </a:p>
          <a:p>
            <a:pPr lvl="1"/>
            <a:r>
              <a:rPr lang="en-US" sz="2400" dirty="0"/>
              <a:t>Cain &amp; Abel</a:t>
            </a:r>
          </a:p>
          <a:p>
            <a:pPr lvl="1"/>
            <a:r>
              <a:rPr lang="en-US" sz="2400" dirty="0" err="1"/>
              <a:t>tcpdump</a:t>
            </a:r>
            <a:r>
              <a:rPr lang="en-US" sz="2400" dirty="0"/>
              <a:t> (command-line tool)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extLst>
      <p:ext uri="{BB962C8B-B14F-4D97-AF65-F5344CB8AC3E}">
        <p14:creationId xmlns:p14="http://schemas.microsoft.com/office/powerpoint/2010/main" val="2320658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Encryption Bypass Tools</a:t>
            </a:r>
            <a:r>
              <a:rPr lang="en-US" sz="2400" dirty="0"/>
              <a:t>: In situations where mobile devices are encrypted or locked, specialized tools may be used to bypass encryption or security mechanisms to gain access to the device's data. Examples include:</a:t>
            </a:r>
          </a:p>
          <a:p>
            <a:pPr lvl="1"/>
            <a:r>
              <a:rPr lang="en-US" sz="2400" dirty="0"/>
              <a:t>Checkm8 (</a:t>
            </a:r>
            <a:r>
              <a:rPr lang="en-US" sz="2400" dirty="0" err="1"/>
              <a:t>bootrom</a:t>
            </a:r>
            <a:r>
              <a:rPr lang="en-US" sz="2400" dirty="0"/>
              <a:t> exploit for </a:t>
            </a:r>
            <a:r>
              <a:rPr lang="en-US" sz="2400" dirty="0" err="1"/>
              <a:t>iOS</a:t>
            </a:r>
            <a:r>
              <a:rPr lang="en-US" sz="2400" dirty="0"/>
              <a:t> devices)</a:t>
            </a:r>
          </a:p>
          <a:p>
            <a:pPr lvl="1"/>
            <a:r>
              <a:rPr lang="en-US" sz="2400" dirty="0"/>
              <a:t>Android Debug Bridge (ADB)</a:t>
            </a:r>
          </a:p>
          <a:p>
            <a:pPr lvl="1"/>
            <a:r>
              <a:rPr lang="en-US" sz="2400" dirty="0" err="1"/>
              <a:t>Lockpick</a:t>
            </a:r>
            <a:r>
              <a:rPr lang="en-US" sz="2400" dirty="0"/>
              <a:t> by Magnet Forensics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2747149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mobile forensics</a:t>
            </a:r>
            <a:endParaRPr lang="en-US" dirty="0"/>
          </a:p>
        </p:txBody>
      </p:sp>
      <p:sp>
        <p:nvSpPr>
          <p:cNvPr id="3" name="Content Placeholder 2"/>
          <p:cNvSpPr>
            <a:spLocks noGrp="1"/>
          </p:cNvSpPr>
          <p:nvPr>
            <p:ph sz="quarter" idx="1"/>
          </p:nvPr>
        </p:nvSpPr>
        <p:spPr>
          <a:xfrm>
            <a:off x="-152400" y="1589404"/>
            <a:ext cx="9525000" cy="5344796"/>
          </a:xfrm>
        </p:spPr>
        <p:txBody>
          <a:bodyPr/>
          <a:lstStyle/>
          <a:p>
            <a:r>
              <a:rPr lang="en-US" sz="2400" b="1" dirty="0"/>
              <a:t>Cloud Forensics Tools</a:t>
            </a:r>
            <a:r>
              <a:rPr lang="en-US" sz="2400" dirty="0"/>
              <a:t>: These tools are used to acquire and analyze data stored in cloud services associated with mobile devices, such as </a:t>
            </a:r>
            <a:r>
              <a:rPr lang="en-US" sz="2400" dirty="0" err="1"/>
              <a:t>iCloud</a:t>
            </a:r>
            <a:r>
              <a:rPr lang="en-US" sz="2400" dirty="0"/>
              <a:t>, Google Drive, and Dropbox. Examples include:</a:t>
            </a:r>
          </a:p>
          <a:p>
            <a:pPr lvl="1"/>
            <a:r>
              <a:rPr lang="en-US" sz="2400" dirty="0" err="1"/>
              <a:t>Elcomsoft</a:t>
            </a:r>
            <a:r>
              <a:rPr lang="en-US" sz="2400" dirty="0"/>
              <a:t> Cloud Explorer</a:t>
            </a:r>
          </a:p>
          <a:p>
            <a:pPr lvl="1"/>
            <a:r>
              <a:rPr lang="en-US" sz="2400" dirty="0"/>
              <a:t>Oxygen Forensic Cloud Extractor</a:t>
            </a:r>
          </a:p>
          <a:p>
            <a:pPr lvl="1"/>
            <a:r>
              <a:rPr lang="en-US" sz="2400" dirty="0"/>
              <a:t>Magnet AXIOM Cloud</a:t>
            </a:r>
          </a:p>
          <a:p>
            <a:r>
              <a:rPr lang="en-US" sz="2400" b="1" dirty="0"/>
              <a:t>Reporting Tools</a:t>
            </a:r>
            <a:r>
              <a:rPr lang="en-US" sz="2400" dirty="0"/>
              <a:t>: These tools generate comprehensive reports summarizing the findings of the forensic analysis, including key evidence, analysis methodologies, and supporting artifacts. Examples include:</a:t>
            </a:r>
          </a:p>
          <a:p>
            <a:pPr lvl="1"/>
            <a:r>
              <a:rPr lang="en-US" sz="2400" dirty="0" err="1"/>
              <a:t>Belkasoft</a:t>
            </a:r>
            <a:r>
              <a:rPr lang="en-US" sz="2400" dirty="0"/>
              <a:t> Evidence Center</a:t>
            </a:r>
          </a:p>
          <a:p>
            <a:pPr lvl="1"/>
            <a:r>
              <a:rPr lang="en-US" sz="2400" dirty="0"/>
              <a:t>XRY by MSAB</a:t>
            </a:r>
          </a:p>
          <a:p>
            <a:pPr lvl="1"/>
            <a:r>
              <a:rPr lang="en-US" sz="2400" dirty="0"/>
              <a:t>Oxygen Forensic Detective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658359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Data Acquisition</a:t>
            </a:r>
            <a:r>
              <a:rPr lang="en-US" sz="2400" dirty="0"/>
              <a:t>: The first step in mobile forensics is acquiring data from the device. This can be done through various methods, including:</a:t>
            </a:r>
          </a:p>
          <a:p>
            <a:pPr lvl="1"/>
            <a:r>
              <a:rPr lang="en-US" sz="2400" dirty="0"/>
              <a:t>Logical acquisition: Extracting data that is accessible through the device's operating system, such as call logs, contacts, messages, and installed applications.</a:t>
            </a:r>
          </a:p>
          <a:p>
            <a:pPr lvl="1"/>
            <a:r>
              <a:rPr lang="en-US" sz="2400" dirty="0"/>
              <a:t>Physical acquisition: Making a bit-by-bit copy of the device's storage, including deleted or hidden data, often bypassing the operating system's restrictions.</a:t>
            </a:r>
          </a:p>
          <a:p>
            <a:pPr lvl="1"/>
            <a:r>
              <a:rPr lang="en-US" sz="2400" dirty="0"/>
              <a:t>Cloud acquisition: Obtaining data stored in the cloud associated with the device, such as backups, synced files, and application data stored in cloud services</a:t>
            </a:r>
            <a:r>
              <a:rPr lang="en-US" sz="2400" dirty="0" smtClean="0"/>
              <a:t>.</a:t>
            </a:r>
            <a:endParaRPr lang="en-US" sz="24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extLst>
      <p:ext uri="{BB962C8B-B14F-4D97-AF65-F5344CB8AC3E}">
        <p14:creationId xmlns:p14="http://schemas.microsoft.com/office/powerpoint/2010/main" val="2386981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Data Analysis</a:t>
            </a:r>
            <a:r>
              <a:rPr lang="en-US" sz="2400" dirty="0"/>
              <a:t>: Once the data is acquired, forensic analysts use specialized tools and techniques to examine it. This involves:</a:t>
            </a:r>
          </a:p>
          <a:p>
            <a:pPr lvl="1"/>
            <a:r>
              <a:rPr lang="en-US" sz="2400" dirty="0"/>
              <a:t>Recovering deleted data: Even if data has been deleted from the device, traces of it may still exist in the device's storage, and forensic tools can often recover this data.</a:t>
            </a:r>
          </a:p>
          <a:p>
            <a:pPr lvl="1"/>
            <a:r>
              <a:rPr lang="en-US" sz="2400" dirty="0"/>
              <a:t>Parsing data: Interpreting the extracted data in a meaningful way, such as decoding chat messages, analyzing timestamps, and identifying file types.</a:t>
            </a:r>
          </a:p>
          <a:p>
            <a:pPr lvl="1"/>
            <a:r>
              <a:rPr lang="en-US" sz="2400" dirty="0"/>
              <a:t>Identifying artifacts: Recognizing digital traces left by user activities, such as browsing history, GPS locations, and app usage patterns.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extLst>
      <p:ext uri="{BB962C8B-B14F-4D97-AF65-F5344CB8AC3E}">
        <p14:creationId xmlns:p14="http://schemas.microsoft.com/office/powerpoint/2010/main" val="3168616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Data Interpretation</a:t>
            </a:r>
            <a:r>
              <a:rPr lang="en-US" sz="2400" dirty="0"/>
              <a:t>: After analyzing the data, forensic investigators interpret the findings in the context of the investigation. This may involve:</a:t>
            </a:r>
          </a:p>
          <a:p>
            <a:pPr lvl="1"/>
            <a:r>
              <a:rPr lang="en-US" sz="2400" dirty="0"/>
              <a:t>Correlating evidence: Linking different pieces of evidence to reconstruct events or timelines.</a:t>
            </a:r>
          </a:p>
          <a:p>
            <a:pPr lvl="1"/>
            <a:r>
              <a:rPr lang="en-US" sz="2400" dirty="0"/>
              <a:t>Identifying patterns: Noticing recurring behaviors or activities that may be relevant to the investigation.</a:t>
            </a:r>
          </a:p>
          <a:p>
            <a:pPr lvl="1"/>
            <a:r>
              <a:rPr lang="en-US" sz="2400" dirty="0"/>
              <a:t>Drawing conclusions: Forming hypotheses or conclusions based on the evidence gathered.</a:t>
            </a:r>
          </a:p>
          <a:p>
            <a:r>
              <a:rPr lang="en-US" sz="2400" dirty="0"/>
              <a:t/>
            </a:r>
            <a:br>
              <a:rPr lang="en-US" sz="2400" dirty="0"/>
            </a:b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2384175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Reporting and Presentation</a:t>
            </a:r>
            <a:r>
              <a:rPr lang="en-US" sz="2400" dirty="0"/>
              <a:t>: Forensic analysts document their findings in comprehensive reports that can be used in legal proceedings or internal investigations. Reports typically include:</a:t>
            </a:r>
          </a:p>
          <a:p>
            <a:pPr lvl="1"/>
            <a:r>
              <a:rPr lang="en-US" sz="2400" dirty="0"/>
              <a:t>Summary of findings: A concise overview of the key evidence discovered during the investigation.</a:t>
            </a:r>
          </a:p>
          <a:p>
            <a:pPr lvl="1"/>
            <a:r>
              <a:rPr lang="en-US" sz="2400" dirty="0"/>
              <a:t>Detailed analysis: In-depth explanations of the methods used, the data examined, and the conclusions drawn.</a:t>
            </a:r>
          </a:p>
          <a:p>
            <a:pPr lvl="1"/>
            <a:r>
              <a:rPr lang="en-US" sz="2400" dirty="0"/>
              <a:t>Supporting evidence: Screenshots, data tables, and other visual aids that help illustrate the findings.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spTree>
    <p:extLst>
      <p:ext uri="{BB962C8B-B14F-4D97-AF65-F5344CB8AC3E}">
        <p14:creationId xmlns:p14="http://schemas.microsoft.com/office/powerpoint/2010/main" val="273377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Forensics</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Maintaining Chain of Custody</a:t>
            </a:r>
            <a:r>
              <a:rPr lang="en-US" sz="2400" dirty="0"/>
              <a:t>: Throughout the entire process, maintaining the chain of custody is crucial to ensure the integrity and admissibility of the evidence in court. This involves documenting who had access to the device and when, as well as ensuring that proper procedures were followed to prevent tampering or contamination of the evidence.</a:t>
            </a:r>
          </a:p>
          <a:p>
            <a:r>
              <a:rPr lang="en-US" sz="2400" b="1" dirty="0"/>
              <a:t>Legal and Ethical Considerations</a:t>
            </a:r>
            <a:r>
              <a:rPr lang="en-US" sz="2400" dirty="0"/>
              <a:t>: Mobile forensics must be conducted in compliance with relevant laws, regulations, and ethical standards. This includes obtaining proper authorization to access and analyze the device, protecting the privacy rights of individuals, and ensuring that the evidence collected is admissible in court.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2870392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dirty="0"/>
              <a:t>In mobile forensics, evidence collection and acquisition involve various techniques aimed at retrieving data from a mobile device in a forensically sound manner. </a:t>
            </a:r>
            <a:r>
              <a:rPr lang="en-US" sz="2400" dirty="0"/>
              <a:t>S</a:t>
            </a:r>
            <a:r>
              <a:rPr lang="en-US" sz="2400" dirty="0" smtClean="0"/>
              <a:t>ome </a:t>
            </a:r>
            <a:r>
              <a:rPr lang="en-US" sz="2400" dirty="0"/>
              <a:t>common techniques </a:t>
            </a:r>
            <a:r>
              <a:rPr lang="en-US" sz="2400" dirty="0" smtClean="0"/>
              <a:t>used are:</a:t>
            </a:r>
            <a:endParaRPr lang="en-US" sz="2400" dirty="0"/>
          </a:p>
          <a:p>
            <a:r>
              <a:rPr lang="en-US" sz="2400" b="1" dirty="0"/>
              <a:t>Manual Examination</a:t>
            </a:r>
            <a:r>
              <a:rPr lang="en-US" sz="2400" dirty="0"/>
              <a:t>: This involves physically inspecting the device and documenting any visible evidence, such as installed applications, physical damage, or modifications. While this method is straightforward, it's limited to visible data and may not capture hidden or deleted information.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extLst>
      <p:ext uri="{BB962C8B-B14F-4D97-AF65-F5344CB8AC3E}">
        <p14:creationId xmlns:p14="http://schemas.microsoft.com/office/powerpoint/2010/main" val="2999875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Collection and Acquisition</a:t>
            </a:r>
            <a:endParaRPr lang="en-US" dirty="0"/>
          </a:p>
        </p:txBody>
      </p:sp>
      <p:sp>
        <p:nvSpPr>
          <p:cNvPr id="3" name="Content Placeholder 2"/>
          <p:cNvSpPr>
            <a:spLocks noGrp="1"/>
          </p:cNvSpPr>
          <p:nvPr>
            <p:ph sz="quarter" idx="1"/>
          </p:nvPr>
        </p:nvSpPr>
        <p:spPr>
          <a:xfrm>
            <a:off x="0" y="1589404"/>
            <a:ext cx="9372600" cy="5192396"/>
          </a:xfrm>
        </p:spPr>
        <p:txBody>
          <a:bodyPr/>
          <a:lstStyle/>
          <a:p>
            <a:r>
              <a:rPr lang="en-US" sz="2400" b="1" dirty="0"/>
              <a:t>Logical Acquisition</a:t>
            </a:r>
            <a:r>
              <a:rPr lang="en-US" sz="2400" dirty="0"/>
              <a:t>: Logical acquisition involves extracting data that is accessible through the device's operating system interfaces. This typically includes data such as call logs, contacts, text messages, photos, videos, and installed applications. Techniques for logical acquisition include:</a:t>
            </a:r>
          </a:p>
          <a:p>
            <a:pPr lvl="1"/>
            <a:r>
              <a:rPr lang="en-US" sz="2400" dirty="0"/>
              <a:t>Connecting the device to a computer via USB and using specialized forensic software to extract data.</a:t>
            </a:r>
          </a:p>
          <a:p>
            <a:pPr lvl="1"/>
            <a:r>
              <a:rPr lang="en-US" sz="2400" dirty="0"/>
              <a:t>Creating a backup of the device using manufacturer-provided software or third-party tools.</a:t>
            </a:r>
          </a:p>
          <a:p>
            <a:pPr lvl="1"/>
            <a:r>
              <a:rPr lang="en-US" sz="2400" dirty="0"/>
              <a:t>Extracting data via wireless communication protocols such as Bluetooth or Wi-Fi.</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extLst>
      <p:ext uri="{BB962C8B-B14F-4D97-AF65-F5344CB8AC3E}">
        <p14:creationId xmlns:p14="http://schemas.microsoft.com/office/powerpoint/2010/main" val="1653907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419</TotalTime>
  <Words>2580</Words>
  <Application>Microsoft Office PowerPoint</Application>
  <PresentationFormat>On-screen Show (4:3)</PresentationFormat>
  <Paragraphs>195</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Tw Cen MT</vt:lpstr>
      <vt:lpstr>Wingdings</vt:lpstr>
      <vt:lpstr>Wingdings 2</vt:lpstr>
      <vt:lpstr>Theme2</vt:lpstr>
      <vt:lpstr>ITDO6014 Ethical Hacking and Forensics</vt:lpstr>
      <vt:lpstr>Mobile Forensics</vt:lpstr>
      <vt:lpstr>Mobile Forensics</vt:lpstr>
      <vt:lpstr>Mobile Forensics</vt:lpstr>
      <vt:lpstr>Mobile Forensics</vt:lpstr>
      <vt:lpstr>Mobile Forensics</vt:lpstr>
      <vt:lpstr>Mobile Forensics</vt:lpstr>
      <vt:lpstr>Evidence Collection and Acquisition</vt:lpstr>
      <vt:lpstr>Evidence Collection and Acquisition</vt:lpstr>
      <vt:lpstr>Evidence Collection and Acquisition</vt:lpstr>
      <vt:lpstr>Evidence Collection and Acquisition</vt:lpstr>
      <vt:lpstr>Evidence Collection and Acquisition</vt:lpstr>
      <vt:lpstr>Evidence Collection and Acquisition</vt:lpstr>
      <vt:lpstr>Analysis of Evidences</vt:lpstr>
      <vt:lpstr>Analysis of Evidences</vt:lpstr>
      <vt:lpstr>Analysis of Evidences</vt:lpstr>
      <vt:lpstr>Analysis of Evidences</vt:lpstr>
      <vt:lpstr>Analysis of Evidences</vt:lpstr>
      <vt:lpstr>Challenges in mobile forensics</vt:lpstr>
      <vt:lpstr>Challenges in mobile forensics</vt:lpstr>
      <vt:lpstr>Challenges in mobile forensics</vt:lpstr>
      <vt:lpstr>Challenges in mobile forensics</vt:lpstr>
      <vt:lpstr>Tools used in mobile forensics</vt:lpstr>
      <vt:lpstr>Tools used in mobile forensics</vt:lpstr>
      <vt:lpstr>Tools used in mobile forensics</vt:lpstr>
      <vt:lpstr>Tools used in mobile forensics</vt:lpstr>
      <vt:lpstr>Tools used in mobile forensics</vt:lpstr>
      <vt:lpstr>Tools used in mobile forensics</vt:lpstr>
      <vt:lpstr>Tools used in mobile forensics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163</cp:revision>
  <dcterms:created xsi:type="dcterms:W3CDTF">2011-07-13T20:09:00Z</dcterms:created>
  <dcterms:modified xsi:type="dcterms:W3CDTF">2024-04-19T06:42:32Z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