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42" r:id="rId3"/>
    <p:sldId id="578" r:id="rId4"/>
    <p:sldId id="593" r:id="rId5"/>
    <p:sldId id="594" r:id="rId6"/>
    <p:sldId id="595" r:id="rId7"/>
    <p:sldId id="596" r:id="rId8"/>
    <p:sldId id="497" r:id="rId9"/>
    <p:sldId id="580" r:id="rId10"/>
    <p:sldId id="582" r:id="rId11"/>
    <p:sldId id="583" r:id="rId12"/>
    <p:sldId id="584" r:id="rId13"/>
    <p:sldId id="585" r:id="rId14"/>
    <p:sldId id="586" r:id="rId15"/>
    <p:sldId id="587" r:id="rId16"/>
    <p:sldId id="589" r:id="rId17"/>
    <p:sldId id="590" r:id="rId18"/>
    <p:sldId id="591" r:id="rId19"/>
    <p:sldId id="592" r:id="rId20"/>
    <p:sldId id="59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89" autoAdjust="0"/>
  </p:normalViewPr>
  <p:slideViewPr>
    <p:cSldViewPr>
      <p:cViewPr varScale="1">
        <p:scale>
          <a:sx n="64" d="100"/>
          <a:sy n="64" d="100"/>
        </p:scale>
        <p:origin x="1566" y="66"/>
      </p:cViewPr>
      <p:guideLst>
        <p:guide orient="horz" pos="2160"/>
        <p:guide pos="2865"/>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t>2/22/2024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t>‹#›</a:t>
            </a:fld>
            <a:endParaRPr lang="en-US"/>
          </a:p>
        </p:txBody>
      </p:sp>
    </p:spTree>
    <p:extLst>
      <p:ext uri="{BB962C8B-B14F-4D97-AF65-F5344CB8AC3E}">
        <p14:creationId xmlns:p14="http://schemas.microsoft.com/office/powerpoint/2010/main" val="227547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a:t>
            </a:fld>
            <a:endParaRPr lang="en-US"/>
          </a:p>
        </p:txBody>
      </p:sp>
    </p:spTree>
    <p:extLst>
      <p:ext uri="{BB962C8B-B14F-4D97-AF65-F5344CB8AC3E}">
        <p14:creationId xmlns:p14="http://schemas.microsoft.com/office/powerpoint/2010/main" val="2672538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11</a:t>
            </a:fld>
            <a:endParaRPr lang="en-US"/>
          </a:p>
        </p:txBody>
      </p:sp>
    </p:spTree>
    <p:extLst>
      <p:ext uri="{BB962C8B-B14F-4D97-AF65-F5344CB8AC3E}">
        <p14:creationId xmlns:p14="http://schemas.microsoft.com/office/powerpoint/2010/main" val="255354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407971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151453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1888924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1990354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3183397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1027714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1459148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1082902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3512939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a:t>
            </a:fld>
            <a:endParaRPr lang="en-US"/>
          </a:p>
        </p:txBody>
      </p:sp>
    </p:spTree>
    <p:extLst>
      <p:ext uri="{BB962C8B-B14F-4D97-AF65-F5344CB8AC3E}">
        <p14:creationId xmlns:p14="http://schemas.microsoft.com/office/powerpoint/2010/main" val="313782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a:t>
            </a:fld>
            <a:endParaRPr lang="en-US"/>
          </a:p>
        </p:txBody>
      </p:sp>
    </p:spTree>
    <p:extLst>
      <p:ext uri="{BB962C8B-B14F-4D97-AF65-F5344CB8AC3E}">
        <p14:creationId xmlns:p14="http://schemas.microsoft.com/office/powerpoint/2010/main" val="199378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136151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417458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351283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265010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9</a:t>
            </a:fld>
            <a:endParaRPr lang="en-US"/>
          </a:p>
        </p:txBody>
      </p:sp>
    </p:spTree>
    <p:extLst>
      <p:ext uri="{BB962C8B-B14F-4D97-AF65-F5344CB8AC3E}">
        <p14:creationId xmlns:p14="http://schemas.microsoft.com/office/powerpoint/2010/main" val="417612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25558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t>2/22/2024</a:t>
            </a:fld>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t>2/22/2024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t>2/22/2024</a:t>
            </a:fld>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t>2/22/2024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t>2/22/2024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t>2/22/2024</a:t>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t>2/22/2024</a:t>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t>2/22/2024</a:t>
            </a:fld>
            <a:endParaRPr lang="en-US"/>
          </a:p>
        </p:txBody>
      </p:sp>
      <p:sp>
        <p:nvSpPr>
          <p:cNvPr id="4" name="Footer Placeholder 2"/>
          <p:cNvSpPr>
            <a:spLocks noGrp="1"/>
          </p:cNvSpPr>
          <p:nvPr>
            <p:ph type="ftr" sz="quarter" idx="11"/>
          </p:nvPr>
        </p:nvSpPr>
        <p:spPr>
          <a:xfrm>
            <a:off x="609600" y="6248400"/>
            <a:ext cx="5421313" cy="365125"/>
          </a:xfrm>
        </p:spPr>
        <p:txBody>
          <a:bodyPr/>
          <a:lstStyle>
            <a:lvl1pPr>
              <a:defRPr/>
            </a:lvl1pPr>
          </a:lstStyle>
          <a:p>
            <a:r>
              <a:rPr lang="en-US" smtClean="0"/>
              <a:t>CS380</a:t>
            </a:r>
            <a:endParaRPr lang="en-US"/>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t>2/22/2024</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t>2/22/2024</a:t>
            </a:fld>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t>2/22/2024</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t>2/22/2024</a:t>
            </a:fld>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 y="4038600"/>
            <a:ext cx="8672195" cy="1828800"/>
          </a:xfrm>
        </p:spPr>
        <p:txBody>
          <a:bodyPr/>
          <a:lstStyle/>
          <a:p>
            <a:r>
              <a:rPr dirty="0" smtClean="0"/>
              <a:t>ITDO6014</a:t>
            </a:r>
            <a:r>
              <a:rPr lang="en-US" dirty="0" smtClean="0"/>
              <a:t/>
            </a:r>
            <a:br>
              <a:rPr lang="en-US" dirty="0" smtClean="0"/>
            </a:br>
            <a:r>
              <a:rPr lang="en-IN" altLang="en-US" dirty="0" smtClean="0"/>
              <a:t>Ethical Hacking and Forensics</a:t>
            </a:r>
          </a:p>
        </p:txBody>
      </p:sp>
      <p:sp>
        <p:nvSpPr>
          <p:cNvPr id="3" name="Subtitle 2"/>
          <p:cNvSpPr>
            <a:spLocks noGrp="1"/>
          </p:cNvSpPr>
          <p:nvPr>
            <p:ph type="subTitle" idx="1"/>
          </p:nvPr>
        </p:nvSpPr>
        <p:spPr/>
        <p:txBody>
          <a:bodyPr/>
          <a:lstStyle/>
          <a:p>
            <a:r>
              <a:rPr lang="en-IN" altLang="en-US" dirty="0" smtClean="0"/>
              <a:t>Module </a:t>
            </a:r>
            <a:r>
              <a:rPr lang="en-IN" altLang="en-US" dirty="0"/>
              <a:t>6</a:t>
            </a:r>
            <a:r>
              <a:rPr lang="en-IN" altLang="en-US" dirty="0" smtClean="0"/>
              <a:t>: Report Generation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b="1" dirty="0"/>
              <a:t>Objectives :</a:t>
            </a:r>
            <a:r>
              <a:rPr lang="en-US" dirty="0"/>
              <a:t/>
            </a:r>
            <a:br>
              <a:rPr lang="en-US" dirty="0"/>
            </a:br>
            <a:r>
              <a:rPr lang="en-US" dirty="0"/>
              <a:t>Objectives section is used to outline all tasks that an investigation has planned to complete. In some cases, it might happen that forensics examination may not do a full fledged investigation when reviewing contents of media. The prepared plan list must be discussed and approved by legal council, decision makers and client before any forensic analysis. This list should consist tasks undertaken and method undertaken by an examiner for each task and status of each task at the end of report.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10</a:t>
            </a:fld>
            <a:endParaRPr lang="en-US"/>
          </a:p>
        </p:txBody>
      </p:sp>
    </p:spTree>
    <p:extLst>
      <p:ext uri="{BB962C8B-B14F-4D97-AF65-F5344CB8AC3E}">
        <p14:creationId xmlns:p14="http://schemas.microsoft.com/office/powerpoint/2010/main" val="3610596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b="1" dirty="0"/>
              <a:t>Computer Evidence Analyzed :</a:t>
            </a:r>
            <a:r>
              <a:rPr lang="en-US" dirty="0"/>
              <a:t/>
            </a:r>
            <a:br>
              <a:rPr lang="en-US" dirty="0"/>
            </a:br>
            <a:r>
              <a:rPr lang="en-US" dirty="0"/>
              <a:t>The Computer Evidence Analyzed section is where all gathered evidences and its interpretations are introduced. It provides detailed information regarding assignment of evidence’s tag numbers, description of evidence and media serial numbers.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11</a:t>
            </a:fld>
            <a:endParaRPr lang="en-US"/>
          </a:p>
        </p:txBody>
      </p:sp>
    </p:spTree>
    <p:extLst>
      <p:ext uri="{BB962C8B-B14F-4D97-AF65-F5344CB8AC3E}">
        <p14:creationId xmlns:p14="http://schemas.microsoft.com/office/powerpoint/2010/main" val="462974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sz="2800" b="1" dirty="0"/>
              <a:t>Relevant Findings :</a:t>
            </a:r>
            <a:r>
              <a:rPr lang="en-US" sz="2800" dirty="0"/>
              <a:t/>
            </a:r>
            <a:br>
              <a:rPr lang="en-US" sz="2800" dirty="0"/>
            </a:br>
            <a:r>
              <a:rPr lang="en-US" sz="2800" dirty="0"/>
              <a:t>This section of Relevant Findings gives summary of evidences found of </a:t>
            </a:r>
            <a:r>
              <a:rPr lang="en-US" sz="2800" b="1" dirty="0"/>
              <a:t>probative Value</a:t>
            </a:r>
            <a:r>
              <a:rPr lang="en-US" sz="2800" dirty="0"/>
              <a:t> When a match is found between forensic science material recovered from a crime scene e.g., a fingerprint, a strand of hair, a shoe print, etc. and a reference sample provided by a suspect of case, match is widely considered as strong evidence that suspect is source of recovered material. However, probative value of evidence can vary widely depending on way in which evidence is characterized and hypothesis of its interest. It answers questions such as “What related objects or items were found during investigation of case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12</a:t>
            </a:fld>
            <a:endParaRPr lang="en-US"/>
          </a:p>
        </p:txBody>
      </p:sp>
    </p:spTree>
    <p:extLst>
      <p:ext uri="{BB962C8B-B14F-4D97-AF65-F5344CB8AC3E}">
        <p14:creationId xmlns:p14="http://schemas.microsoft.com/office/powerpoint/2010/main" val="3480767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sz="2300" b="1" dirty="0"/>
              <a:t>Supporting Details :</a:t>
            </a:r>
            <a:r>
              <a:rPr lang="en-US" sz="2300" dirty="0"/>
              <a:t/>
            </a:r>
            <a:br>
              <a:rPr lang="en-US" sz="2300" dirty="0"/>
            </a:br>
            <a:r>
              <a:rPr lang="en-US" sz="2300" dirty="0"/>
              <a:t>Supporting Details is section where in-depth analysis of relevant findings is done. ‘How we found conclusions outlined in Relevant Findings?’, is outlined by this section. It contains table of vital files with a full path name, results of string searches, Emails/URLs reviewed, number of files reviewed and any other relevant data. All tasks undertaken to meet objectives is outlined by this section. In Supporting Details we focus more on technical depth. It includes charts, tables and illustrations as it conveys much more than written texts. To meet outlined objectives, many subsections are also included. This section is longest section. It starts with giving background details of media analyzed. It is not easy to report number of files reviewed and size of hard drive in a human understandable language. Therefore, your client must know how much data you wanted to review to arrive at a conclusion.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13</a:t>
            </a:fld>
            <a:endParaRPr lang="en-US"/>
          </a:p>
        </p:txBody>
      </p:sp>
    </p:spTree>
    <p:extLst>
      <p:ext uri="{BB962C8B-B14F-4D97-AF65-F5344CB8AC3E}">
        <p14:creationId xmlns:p14="http://schemas.microsoft.com/office/powerpoint/2010/main" val="646895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sz="2400" b="1" dirty="0"/>
              <a:t>Investigative Leads :</a:t>
            </a:r>
            <a:r>
              <a:rPr lang="en-US" sz="2400" dirty="0"/>
              <a:t/>
            </a:r>
            <a:br>
              <a:rPr lang="en-US" sz="2400" dirty="0"/>
            </a:br>
            <a:r>
              <a:rPr lang="en-US" sz="2400" dirty="0"/>
              <a:t>Investigative Leads performs action items that could help to discover additional information related to the investigation of case. The investigators perform all outstanding tasks to find extra information if more time is left. Investigative Lead section is very critical to law enforcement. This section suggests extra tasks that discovers information needed to move on case. e.g. finding out if there are any firewall logs that date any far enough into past to give a correct picture of any attacks that might have taken place. This section is important for a hired forensic consultant.</a:t>
            </a:r>
            <a:endParaRPr lang="en-US" sz="23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14</a:t>
            </a:fld>
            <a:endParaRPr lang="en-US"/>
          </a:p>
        </p:txBody>
      </p:sp>
    </p:spTree>
    <p:extLst>
      <p:ext uri="{BB962C8B-B14F-4D97-AF65-F5344CB8AC3E}">
        <p14:creationId xmlns:p14="http://schemas.microsoft.com/office/powerpoint/2010/main" val="3125501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sz="2400" b="1" dirty="0"/>
              <a:t>Additional Subsections :</a:t>
            </a:r>
            <a:r>
              <a:rPr lang="en-US" sz="2400" dirty="0"/>
              <a:t/>
            </a:r>
            <a:br>
              <a:rPr lang="en-US" sz="2400" dirty="0"/>
            </a:br>
            <a:r>
              <a:rPr lang="en-US" sz="2400" dirty="0"/>
              <a:t>Various additional subsections are included in a forensic report. These subsections are dependent on clients want and their need. The following subsections are useful in specific cases </a:t>
            </a:r>
            <a:r>
              <a:rPr lang="en-US" sz="2400" dirty="0" smtClean="0"/>
              <a:t>:</a:t>
            </a:r>
          </a:p>
          <a:p>
            <a:r>
              <a:rPr lang="en-US" sz="2400" b="1" dirty="0" smtClean="0"/>
              <a:t>Attacker </a:t>
            </a:r>
            <a:r>
              <a:rPr lang="en-US" sz="2400" b="1" dirty="0"/>
              <a:t>Methodology –</a:t>
            </a:r>
            <a:r>
              <a:rPr lang="en-US" sz="2400" dirty="0"/>
              <a:t/>
            </a:r>
            <a:br>
              <a:rPr lang="en-US" sz="2400" dirty="0"/>
            </a:br>
            <a:r>
              <a:rPr lang="en-US" sz="2400" dirty="0"/>
              <a:t>Additional briefing to help reader understand general or exact attacks performed is given in this section of attacker methodology. This section is useful in computer intrusion cases. Inspection of how attacks are done and what bits and pieces of attacks look like in standard logs is done here.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15</a:t>
            </a:fld>
            <a:endParaRPr lang="en-US"/>
          </a:p>
        </p:txBody>
      </p:sp>
    </p:spTree>
    <p:extLst>
      <p:ext uri="{BB962C8B-B14F-4D97-AF65-F5344CB8AC3E}">
        <p14:creationId xmlns:p14="http://schemas.microsoft.com/office/powerpoint/2010/main" val="2167130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sz="2400" b="1" dirty="0"/>
              <a:t>Internet Activity –</a:t>
            </a:r>
            <a:r>
              <a:rPr lang="en-US" sz="2400" dirty="0"/>
              <a:t/>
            </a:r>
            <a:br>
              <a:rPr lang="en-US" sz="2400" dirty="0"/>
            </a:br>
            <a:r>
              <a:rPr lang="en-US" sz="2400" dirty="0"/>
              <a:t>Internet Activity or Web Browsing History section gives web surfing history of user of media analyzed. The browsing history is also useful to suggest intent, downloading of malicious tools, unallocated space, online researches, downloading of secure deleted programs or evidence removal type programs that wipe files slack and temporary files that often harbor evidence very important to an investigation.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16</a:t>
            </a:fld>
            <a:endParaRPr lang="en-US"/>
          </a:p>
        </p:txBody>
      </p:sp>
    </p:spTree>
    <p:extLst>
      <p:ext uri="{BB962C8B-B14F-4D97-AF65-F5344CB8AC3E}">
        <p14:creationId xmlns:p14="http://schemas.microsoft.com/office/powerpoint/2010/main" val="459970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sz="2400" b="1" dirty="0"/>
              <a:t>Recommendations –</a:t>
            </a:r>
            <a:r>
              <a:rPr lang="en-US" sz="2400" dirty="0"/>
              <a:t/>
            </a:r>
            <a:br>
              <a:rPr lang="en-US" sz="2400" dirty="0"/>
            </a:br>
            <a:r>
              <a:rPr lang="en-US" sz="2400" dirty="0"/>
              <a:t>This section gives recommendation to posture client to be more prepared and trained for next computer security incident. We investigate some host-based, network-based and procedural countermeasures are given to clients to reduce or eliminate risk of incident security.</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17</a:t>
            </a:fld>
            <a:endParaRPr lang="en-US"/>
          </a:p>
        </p:txBody>
      </p:sp>
    </p:spTree>
    <p:extLst>
      <p:ext uri="{BB962C8B-B14F-4D97-AF65-F5344CB8AC3E}">
        <p14:creationId xmlns:p14="http://schemas.microsoft.com/office/powerpoint/2010/main" val="3579943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sz="2000" dirty="0"/>
              <a:t>There really isn’t a de-facto standard or format per-se. Formatting and layout options are up to the examiner/analyst, or they may be defined by organizational policies or jurisdictional court rules. The report may include something similar or a slightly different flavor to the following:</a:t>
            </a:r>
          </a:p>
          <a:p>
            <a:r>
              <a:rPr lang="en-US" sz="2000" dirty="0"/>
              <a:t>Title Page</a:t>
            </a:r>
          </a:p>
          <a:p>
            <a:r>
              <a:rPr lang="en-US" sz="2000" dirty="0"/>
              <a:t>Table of Contents</a:t>
            </a:r>
          </a:p>
          <a:p>
            <a:r>
              <a:rPr lang="en-US" sz="2000" dirty="0"/>
              <a:t>Overview/Case/Executive Summary</a:t>
            </a:r>
          </a:p>
          <a:p>
            <a:r>
              <a:rPr lang="en-US" sz="2000" dirty="0"/>
              <a:t>Evidence</a:t>
            </a:r>
          </a:p>
          <a:p>
            <a:r>
              <a:rPr lang="en-US" sz="2000" dirty="0"/>
              <a:t>Objectives</a:t>
            </a:r>
          </a:p>
          <a:p>
            <a:r>
              <a:rPr lang="en-US" sz="2000" dirty="0"/>
              <a:t>Forensic Analysis (Steps Taken)</a:t>
            </a:r>
          </a:p>
          <a:p>
            <a:r>
              <a:rPr lang="en-US" sz="2000" dirty="0"/>
              <a:t>Relevant Findings</a:t>
            </a:r>
          </a:p>
          <a:p>
            <a:r>
              <a:rPr lang="en-US" sz="2000" dirty="0"/>
              <a:t>Conclusion</a:t>
            </a:r>
          </a:p>
          <a:p>
            <a:r>
              <a:rPr lang="en-US" sz="2000" dirty="0"/>
              <a:t>Exhibit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18</a:t>
            </a:fld>
            <a:endParaRPr lang="en-US"/>
          </a:p>
        </p:txBody>
      </p:sp>
    </p:spTree>
    <p:extLst>
      <p:ext uri="{BB962C8B-B14F-4D97-AF65-F5344CB8AC3E}">
        <p14:creationId xmlns:p14="http://schemas.microsoft.com/office/powerpoint/2010/main" val="3767239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and Don’ts</a:t>
            </a:r>
          </a:p>
        </p:txBody>
      </p:sp>
      <p:sp>
        <p:nvSpPr>
          <p:cNvPr id="3" name="Content Placeholder 2"/>
          <p:cNvSpPr>
            <a:spLocks noGrp="1"/>
          </p:cNvSpPr>
          <p:nvPr>
            <p:ph sz="quarter" idx="1"/>
          </p:nvPr>
        </p:nvSpPr>
        <p:spPr>
          <a:xfrm>
            <a:off x="76200" y="1589404"/>
            <a:ext cx="9067800" cy="5192395"/>
          </a:xfrm>
        </p:spPr>
        <p:txBody>
          <a:bodyPr/>
          <a:lstStyle/>
          <a:p>
            <a:r>
              <a:rPr lang="en-US" sz="2100" dirty="0"/>
              <a:t>Do determine the structure of your report beforehand according to your case.</a:t>
            </a:r>
          </a:p>
          <a:p>
            <a:r>
              <a:rPr lang="en-US" sz="2100" dirty="0"/>
              <a:t>Do answer the referral question clearly.</a:t>
            </a:r>
          </a:p>
          <a:p>
            <a:r>
              <a:rPr lang="en-US" sz="2100" dirty="0"/>
              <a:t>Don’t use too technical language, </a:t>
            </a:r>
            <a:r>
              <a:rPr lang="en-US" sz="2100" dirty="0" smtClean="0"/>
              <a:t>jargon words</a:t>
            </a:r>
            <a:r>
              <a:rPr lang="en-US" sz="2100" dirty="0" smtClean="0"/>
              <a:t>, </a:t>
            </a:r>
            <a:r>
              <a:rPr lang="en-US" sz="2100" dirty="0"/>
              <a:t>and lengthy wordy sentences.</a:t>
            </a:r>
          </a:p>
          <a:p>
            <a:r>
              <a:rPr lang="en-US" sz="2100" dirty="0"/>
              <a:t>Do write the report keeping in mind the targeted audience.</a:t>
            </a:r>
          </a:p>
          <a:p>
            <a:r>
              <a:rPr lang="en-US" sz="2100" dirty="0"/>
              <a:t>Do avoid grammatical </a:t>
            </a:r>
            <a:r>
              <a:rPr lang="en-US" sz="2100" dirty="0" smtClean="0"/>
              <a:t>errors.</a:t>
            </a:r>
            <a:endParaRPr lang="en-US" sz="2100" dirty="0"/>
          </a:p>
          <a:p>
            <a:r>
              <a:rPr lang="en-US" sz="2100" dirty="0"/>
              <a:t>Don’t put needless information in the report. </a:t>
            </a:r>
            <a:endParaRPr lang="en-US" sz="2100" dirty="0" smtClean="0"/>
          </a:p>
          <a:p>
            <a:r>
              <a:rPr lang="en-US" sz="2100" dirty="0" smtClean="0"/>
              <a:t>Do </a:t>
            </a:r>
            <a:r>
              <a:rPr lang="en-US" sz="2100" dirty="0"/>
              <a:t>consider the length of the report by asking the party for guidance.</a:t>
            </a:r>
          </a:p>
          <a:p>
            <a:r>
              <a:rPr lang="en-US" sz="2100" dirty="0"/>
              <a:t>Do report relevant sources in the report and include all the data related to the referral question.</a:t>
            </a:r>
          </a:p>
          <a:p>
            <a:r>
              <a:rPr lang="en-US" sz="2100" dirty="0"/>
              <a:t>The test conducted should be comprehensible by the court and the test should be valid and reliable.</a:t>
            </a:r>
          </a:p>
          <a:p>
            <a:r>
              <a:rPr lang="en-US" sz="2100" dirty="0"/>
              <a:t>Don’t rely on only one source of data.</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19</a:t>
            </a:fld>
            <a:endParaRPr lang="en-US"/>
          </a:p>
        </p:txBody>
      </p:sp>
    </p:spTree>
    <p:extLst>
      <p:ext uri="{BB962C8B-B14F-4D97-AF65-F5344CB8AC3E}">
        <p14:creationId xmlns:p14="http://schemas.microsoft.com/office/powerpoint/2010/main" val="4264785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Forensic Report</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600" dirty="0"/>
              <a:t>Forensic science refers to the use of scientific methods or the application of science to help the court of law in solving crimes. </a:t>
            </a:r>
            <a:endParaRPr lang="en-US" sz="2600" dirty="0" smtClean="0"/>
          </a:p>
          <a:p>
            <a:r>
              <a:rPr lang="en-US" sz="2600" dirty="0" smtClean="0"/>
              <a:t>These </a:t>
            </a:r>
            <a:r>
              <a:rPr lang="en-US" sz="2600" dirty="0"/>
              <a:t>scientific techniques are applied by experts like forensic experts, forensic scientists, criminal investigators, etc. in collecting evidence that might be useful in the case. </a:t>
            </a:r>
            <a:endParaRPr lang="en-US" sz="2600" dirty="0" smtClean="0"/>
          </a:p>
          <a:p>
            <a:r>
              <a:rPr lang="en-US" sz="2600" dirty="0" smtClean="0"/>
              <a:t>Basically</a:t>
            </a:r>
            <a:r>
              <a:rPr lang="en-US" sz="2600" dirty="0"/>
              <a:t>, forensics is the application of science to investigations more particularly criminal investigations. The result of these forensic-related investigations is detailed in a forensic report</a:t>
            </a:r>
            <a:r>
              <a:rPr lang="en-US" sz="2600" dirty="0" smtClean="0"/>
              <a:t>.</a:t>
            </a:r>
          </a:p>
          <a:p>
            <a:r>
              <a:rPr lang="en-US" sz="2600" dirty="0"/>
              <a:t>These reports are often used for several purposes, including billing, affidavits, and as proof of what was found or not found. These reports are very important to a case</a:t>
            </a:r>
            <a:r>
              <a:rPr lang="en-US" sz="2600" dirty="0" smtClean="0"/>
              <a:t>.</a:t>
            </a:r>
            <a:endParaRPr lang="en-US"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Report</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000" dirty="0"/>
              <a:t>C</a:t>
            </a:r>
            <a:r>
              <a:rPr lang="en-US" sz="2000" dirty="0" smtClean="0"/>
              <a:t>onsider a scenario </a:t>
            </a:r>
            <a:r>
              <a:rPr lang="en-US" sz="2000" dirty="0"/>
              <a:t>of a forensic investigation involving a digital security breach at a </a:t>
            </a:r>
            <a:r>
              <a:rPr lang="en-US" sz="2000" dirty="0" smtClean="0"/>
              <a:t>company </a:t>
            </a:r>
            <a:r>
              <a:rPr lang="en-US" sz="2000" dirty="0"/>
              <a:t>called </a:t>
            </a:r>
            <a:r>
              <a:rPr lang="en-US" sz="2000" dirty="0" err="1" smtClean="0"/>
              <a:t>TechSecure</a:t>
            </a:r>
            <a:r>
              <a:rPr lang="en-US" sz="2000" dirty="0" smtClean="0"/>
              <a:t> </a:t>
            </a:r>
            <a:r>
              <a:rPr lang="en-US" sz="2000" dirty="0"/>
              <a:t>Inc</a:t>
            </a:r>
            <a:r>
              <a:rPr lang="en-US" sz="2000" dirty="0" smtClean="0"/>
              <a:t>.</a:t>
            </a:r>
          </a:p>
          <a:p>
            <a:r>
              <a:rPr lang="en-US" sz="2000" dirty="0" smtClean="0"/>
              <a:t>( Refer PDF Report)</a:t>
            </a:r>
            <a:endParaRPr lang="en-US" sz="2000" dirty="0"/>
          </a:p>
          <a:p>
            <a:endParaRPr lang="en-US" sz="20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20</a:t>
            </a:fld>
            <a:endParaRPr lang="en-US"/>
          </a:p>
        </p:txBody>
      </p:sp>
    </p:spTree>
    <p:extLst>
      <p:ext uri="{BB962C8B-B14F-4D97-AF65-F5344CB8AC3E}">
        <p14:creationId xmlns:p14="http://schemas.microsoft.com/office/powerpoint/2010/main" val="3077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Forensic Report</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a:t>Basic components of a forensic report include articulating a referral question, and sources of information, presenting relevant data and then giving an expert opinion without being biased, grammatically correct text, and avoiding jargon, opinions, and data should be linked or related. </a:t>
            </a:r>
            <a:endParaRPr lang="en-US" sz="2800" dirty="0" smtClean="0"/>
          </a:p>
          <a:p>
            <a:r>
              <a:rPr lang="en-US" sz="2800" dirty="0" smtClean="0"/>
              <a:t>A </a:t>
            </a:r>
            <a:r>
              <a:rPr lang="en-US" sz="2800" dirty="0"/>
              <a:t>forensic report is usually related to or about the subject and not for the subject. This forensic report proves useful in court proceedings and can also influence the decision of the court.</a:t>
            </a:r>
            <a:endParaRPr lang="en-US"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a:t>
            </a:fld>
            <a:endParaRPr lang="en-US"/>
          </a:p>
        </p:txBody>
      </p:sp>
    </p:spTree>
    <p:extLst>
      <p:ext uri="{BB962C8B-B14F-4D97-AF65-F5344CB8AC3E}">
        <p14:creationId xmlns:p14="http://schemas.microsoft.com/office/powerpoint/2010/main" val="2105984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Forensic </a:t>
            </a:r>
            <a:r>
              <a:rPr lang="en-US" dirty="0" smtClean="0"/>
              <a:t>Report</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b="1" dirty="0"/>
              <a:t>Documentation of Evidence</a:t>
            </a:r>
            <a:r>
              <a:rPr lang="en-US" sz="2800" dirty="0"/>
              <a:t>: A forensic report aims to document all relevant evidence collected during the investigation. This includes physical evidence, digital artifacts, witness statements, and any other pertinent information.</a:t>
            </a:r>
          </a:p>
          <a:p>
            <a:r>
              <a:rPr lang="en-US" sz="2800" b="1" dirty="0"/>
              <a:t>Analysis and Interpretation</a:t>
            </a:r>
            <a:r>
              <a:rPr lang="en-US" sz="2800" dirty="0"/>
              <a:t>: The report should provide an analysis of the evidence collected, including any examinations, tests, or analyses conducted. It should interpret the findings in the context of the case and relevant forensic methodologies.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a:t>
            </a:fld>
            <a:endParaRPr lang="en-US"/>
          </a:p>
        </p:txBody>
      </p:sp>
    </p:spTree>
    <p:extLst>
      <p:ext uri="{BB962C8B-B14F-4D97-AF65-F5344CB8AC3E}">
        <p14:creationId xmlns:p14="http://schemas.microsoft.com/office/powerpoint/2010/main" val="3268324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Forensic </a:t>
            </a:r>
            <a:r>
              <a:rPr lang="en-US" dirty="0" smtClean="0"/>
              <a:t>Report</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b="1" dirty="0"/>
              <a:t>Clarity and Precision</a:t>
            </a:r>
            <a:r>
              <a:rPr lang="en-US" sz="2800" dirty="0"/>
              <a:t>: Forensic reports need to be clear, concise, and written in a language that is easily understood by non-technical stakeholders such as lawyers, judges, or jurors. Precision in language and terminology is crucial to avoid ambiguity.</a:t>
            </a:r>
          </a:p>
          <a:p>
            <a:r>
              <a:rPr lang="en-US" sz="2800" b="1" dirty="0"/>
              <a:t>Objectivity and Impartiality</a:t>
            </a:r>
            <a:r>
              <a:rPr lang="en-US" sz="2800" dirty="0"/>
              <a:t>: It is essential for forensic reports to maintain objectivity and impartiality. They should present findings without bias or prejudice, allowing the reader to form their own conclusions based on the evidence presented.</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a:t>
            </a:fld>
            <a:endParaRPr lang="en-US"/>
          </a:p>
        </p:txBody>
      </p:sp>
    </p:spTree>
    <p:extLst>
      <p:ext uri="{BB962C8B-B14F-4D97-AF65-F5344CB8AC3E}">
        <p14:creationId xmlns:p14="http://schemas.microsoft.com/office/powerpoint/2010/main" val="2381907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Forensic </a:t>
            </a:r>
            <a:r>
              <a:rPr lang="en-US" dirty="0" smtClean="0"/>
              <a:t>Report</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b="1" dirty="0"/>
              <a:t>Compliance and Standards</a:t>
            </a:r>
            <a:r>
              <a:rPr lang="en-US" sz="2800" dirty="0"/>
              <a:t>: Depending on the jurisdiction and the nature of the investigation, forensic reports may need to adhere to specific legal standards, regulations, or professional guidelines. Compliance with these standards ensures the admissibility and reliability of the report in legal proceedings.</a:t>
            </a:r>
          </a:p>
          <a:p>
            <a:r>
              <a:rPr lang="en-US" sz="2800" b="1" dirty="0"/>
              <a:t>Support for Legal Proceedings</a:t>
            </a:r>
            <a:r>
              <a:rPr lang="en-US" sz="2800" dirty="0"/>
              <a:t>: Forensic reports often serve as crucial pieces of evidence in legal proceedings, providing support for prosecutors, defense attorneys, or other parties involved in the case. The report should be structured and formatted in a way that facilitates its use in court.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a:t>
            </a:fld>
            <a:endParaRPr lang="en-US"/>
          </a:p>
        </p:txBody>
      </p:sp>
    </p:spTree>
    <p:extLst>
      <p:ext uri="{BB962C8B-B14F-4D97-AF65-F5344CB8AC3E}">
        <p14:creationId xmlns:p14="http://schemas.microsoft.com/office/powerpoint/2010/main" val="1283766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Forensic </a:t>
            </a:r>
            <a:r>
              <a:rPr lang="en-US" dirty="0" smtClean="0"/>
              <a:t>Report</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b="1" dirty="0"/>
              <a:t>Transparency and Accountability</a:t>
            </a:r>
            <a:r>
              <a:rPr lang="en-US" sz="2800" dirty="0"/>
              <a:t>: Transparency in the methodology used and the rationale behind conclusions is vital for maintaining the credibility of the forensic report. It should clearly outline the steps taken during the investigation and justify the conclusions reached.</a:t>
            </a:r>
          </a:p>
          <a:p>
            <a:r>
              <a:rPr lang="en-US" sz="2800" b="1" dirty="0"/>
              <a:t>Risk Mitigation</a:t>
            </a:r>
            <a:r>
              <a:rPr lang="en-US" sz="2800" dirty="0"/>
              <a:t>: In cases where the forensic analysis involves potential risks or uncertainties, the report should communicate these effectively. It is important to identify limitations, assumptions, and uncertainties associated with the findings to avoid misinterpretation or misunderstanding.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a:t>
            </a:fld>
            <a:endParaRPr lang="en-US"/>
          </a:p>
        </p:txBody>
      </p:sp>
    </p:spTree>
    <p:extLst>
      <p:ext uri="{BB962C8B-B14F-4D97-AF65-F5344CB8AC3E}">
        <p14:creationId xmlns:p14="http://schemas.microsoft.com/office/powerpoint/2010/main" val="4273227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of</a:t>
            </a:r>
            <a:r>
              <a:rPr lang="en-US" dirty="0" smtClean="0"/>
              <a:t> </a:t>
            </a:r>
            <a:r>
              <a:rPr lang="en-US" dirty="0"/>
              <a:t>Forensic Report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8</a:t>
            </a:fld>
            <a:endParaRPr lang="en-US"/>
          </a:p>
        </p:txBody>
      </p:sp>
      <p:pic>
        <p:nvPicPr>
          <p:cNvPr id="6" name="Content Placeholder 5"/>
          <p:cNvPicPr>
            <a:picLocks noGrp="1" noChangeAspect="1"/>
          </p:cNvPicPr>
          <p:nvPr>
            <p:ph sz="quarter" idx="1"/>
          </p:nvPr>
        </p:nvPicPr>
        <p:blipFill>
          <a:blip r:embed="rId3"/>
          <a:stretch>
            <a:fillRect/>
          </a:stretch>
        </p:blipFill>
        <p:spPr>
          <a:xfrm>
            <a:off x="266699" y="3200400"/>
            <a:ext cx="8682247" cy="2502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Report Format</a:t>
            </a:r>
          </a:p>
        </p:txBody>
      </p:sp>
      <p:sp>
        <p:nvSpPr>
          <p:cNvPr id="3" name="Content Placeholder 2"/>
          <p:cNvSpPr>
            <a:spLocks noGrp="1"/>
          </p:cNvSpPr>
          <p:nvPr>
            <p:ph sz="quarter" idx="1"/>
          </p:nvPr>
        </p:nvSpPr>
        <p:spPr>
          <a:xfrm>
            <a:off x="76200" y="1589404"/>
            <a:ext cx="9067800" cy="5192395"/>
          </a:xfrm>
        </p:spPr>
        <p:txBody>
          <a:bodyPr/>
          <a:lstStyle/>
          <a:p>
            <a:r>
              <a:rPr lang="en-US" b="1" dirty="0"/>
              <a:t>Executive Summary :</a:t>
            </a:r>
            <a:r>
              <a:rPr lang="en-US" dirty="0"/>
              <a:t/>
            </a:r>
            <a:br>
              <a:rPr lang="en-US" dirty="0"/>
            </a:br>
            <a:r>
              <a:rPr lang="en-US" dirty="0"/>
              <a:t>Executive Summary section of computer forensics report template provides background data of conditions that needs a requirement for investigation. Executive Summary or the Translation Summary is read by Senior Management as they do not read detailed report. This section must contain short description, details and important pointers.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9</a:t>
            </a:fld>
            <a:endParaRPr lang="en-US"/>
          </a:p>
        </p:txBody>
      </p:sp>
    </p:spTree>
    <p:extLst>
      <p:ext uri="{BB962C8B-B14F-4D97-AF65-F5344CB8AC3E}">
        <p14:creationId xmlns:p14="http://schemas.microsoft.com/office/powerpoint/2010/main" val="8982729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498</TotalTime>
  <Words>879</Words>
  <Application>Microsoft Office PowerPoint</Application>
  <PresentationFormat>On-screen Show (4:3)</PresentationFormat>
  <Paragraphs>105</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Tw Cen MT</vt:lpstr>
      <vt:lpstr>Wingdings</vt:lpstr>
      <vt:lpstr>Wingdings 2</vt:lpstr>
      <vt:lpstr>Theme2</vt:lpstr>
      <vt:lpstr>ITDO6014 Ethical Hacking and Forensics</vt:lpstr>
      <vt:lpstr>Forensic Report</vt:lpstr>
      <vt:lpstr>Forensic Report</vt:lpstr>
      <vt:lpstr>Goals of Forensic Report</vt:lpstr>
      <vt:lpstr>Goals of Forensic Report</vt:lpstr>
      <vt:lpstr>Goals of Forensic Report</vt:lpstr>
      <vt:lpstr>Goals of Forensic Report</vt:lpstr>
      <vt:lpstr>Layout of Forensic Report</vt:lpstr>
      <vt:lpstr>Forensic Report Format</vt:lpstr>
      <vt:lpstr>Forensic Report Format</vt:lpstr>
      <vt:lpstr>Forensic Report Format</vt:lpstr>
      <vt:lpstr>Forensic Report Format</vt:lpstr>
      <vt:lpstr>Forensic Report Format</vt:lpstr>
      <vt:lpstr>Forensic Report Format</vt:lpstr>
      <vt:lpstr>Forensic Report Format</vt:lpstr>
      <vt:lpstr>Forensic Report Format</vt:lpstr>
      <vt:lpstr>Forensic Report Format</vt:lpstr>
      <vt:lpstr>Forensic Report Format</vt:lpstr>
      <vt:lpstr>Do’s and Don’ts</vt:lpstr>
      <vt:lpstr>Sample Report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DIMPLE</cp:lastModifiedBy>
  <cp:revision>162</cp:revision>
  <dcterms:created xsi:type="dcterms:W3CDTF">2011-07-13T20:09:00Z</dcterms:created>
  <dcterms:modified xsi:type="dcterms:W3CDTF">2024-02-22T05:36:33Z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28E87EC801894BA1B274E4354AC14B8B</vt:lpwstr>
  </property>
  <property fmtid="{D5CDD505-2E9C-101B-9397-08002B2CF9AE}" pid="3" name="KSOProductBuildVer">
    <vt:lpwstr>1033-11.2.0.11440</vt:lpwstr>
  </property>
</Properties>
</file>