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Roboto"/>
      <p:regular r:id="rId44"/>
      <p:bold r:id="rId45"/>
      <p:italic r:id="rId46"/>
      <p:boldItalic r:id="rId47"/>
    </p:embeddedFont>
    <p:embeddedFont>
      <p:font typeface="Nunito"/>
      <p:regular r:id="rId48"/>
      <p:bold r:id="rId49"/>
      <p:italic r:id="rId50"/>
      <p:boldItalic r:id="rId51"/>
    </p:embeddedFont>
    <p:embeddedFont>
      <p:font typeface="Montserra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6" roundtripDataSignature="AMtx7mhkopC+02hLTy/6rxJiXXvi8ge7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Nunito-regular.fntdata"/><Relationship Id="rId47" Type="http://schemas.openxmlformats.org/officeDocument/2006/relationships/font" Target="fonts/Roboto-boldItalic.fntdata"/><Relationship Id="rId4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91469fbe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f91469fbe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45e7de19b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3045e7de19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45e7de19b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3045e7de19b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45e7de19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3045e7de1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45e7de19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3045e7de19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45e7de19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3045e7de19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54d02c1c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3054d02c1c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54d02c1c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3054d02c1c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54d02c1c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054d02c1c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54d02c1c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3054d02c1c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54d02c1ca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054d02c1c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54d02c1ca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3054d02c1ca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555f32df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0555f32df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555f32df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30555f32df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555f32df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30555f32df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555f32df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0555f32df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555f32df5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30555f32df5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555f32df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30555f32df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55abe4b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3055abe4b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45e7de19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045e7de19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91469fbe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f91469fbe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91469fbe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f91469fbe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555f32df5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30555f32df5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f933be037f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g2f933be037f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f933be037f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2f933be037f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f933be037f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g2f933be037f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f933be037f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g2f933be037f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f8c2f063d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f8c2f063d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45e7de19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3045e7de1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323fa1e4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0323fa1e4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45e7de19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045e7de19b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45e7de19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045e7de19b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323fa1e4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0323fa1e4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g2f933be037f_2_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2f933be037f_2_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g2f933be037f_2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f933be037f_2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2f933be037f_2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g2f933be037f_2_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f933be037f_2_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g2f933be037f_2_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2f933be037f_2_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f933be037f_2_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g2f933be037f_2_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2f933be037f_2_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g2f933be037f_2_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f933be037f_2_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f933be037f_2_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g2f933be037f_2_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f933be037f_2_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g2f933be037f_2_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g2f933be037f_2_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2f933be037f_2_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2f933be037f_2_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g2f933be037f_2_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2f933be037f_2_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g2f933be037f_2_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g2f933be037f_2_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g2f933be037f_2_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g2f933be037f_2_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f933be037f_2_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2f933be037f_2_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g2f933be037f_2_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f933be037f_2_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2f933be037f_2_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2f933be037f_2_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f933be037f_2_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f933be037f_2_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f933be037f_2_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g2f933be037f_2_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f933be037f_2_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g2f933be037f_2_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g2f933be037f_2_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f933be037f_2_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2f933be037f_2_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g2f933be037f_2_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2f933be037f_2_56"/>
          <p:cNvSpPr/>
          <p:nvPr>
            <p:ph idx="2" type="pic"/>
          </p:nvPr>
        </p:nvSpPr>
        <p:spPr>
          <a:xfrm>
            <a:off x="5183188" y="987425"/>
            <a:ext cx="6172200" cy="4873625"/>
          </a:xfrm>
          <a:prstGeom prst="rect">
            <a:avLst/>
          </a:prstGeom>
          <a:noFill/>
          <a:ln>
            <a:noFill/>
          </a:ln>
        </p:spPr>
      </p:sp>
      <p:sp>
        <p:nvSpPr>
          <p:cNvPr id="139" name="Google Shape;139;g2f933be037f_2_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g2f933be037f_2_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2f933be037f_2_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2f933be037f_2_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g2f933be037f_2_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2f933be037f_2_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g2f933be037f_2_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2f933be037f_2_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2f933be037f_2_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g2f933be037f_2_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2f933be037f_2_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g2f933be037f_2_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2f933be037f_2_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2f933be037f_2_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2f933be037f_2_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g2f933be037f_2_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g2f933be037f_2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g2f933be037f_2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g2f933be037f_2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datacamp.com/tutorial/what-bagging-in-machine-learning-a-guide-with-examples" TargetMode="External"/><Relationship Id="rId4" Type="http://schemas.openxmlformats.org/officeDocument/2006/relationships/hyperlink" Target="https://www.geeksforgeeks.org/confusion-matrix-machine-learning/" TargetMode="External"/><Relationship Id="rId5" Type="http://schemas.openxmlformats.org/officeDocument/2006/relationships/hyperlink" Target="https://www.evidentlyai.com/classification-metrics/confusion-matrix" TargetMode="External"/><Relationship Id="rId6" Type="http://schemas.openxmlformats.org/officeDocument/2006/relationships/hyperlink" Target="https://www.geeksforgeeks.org/introduction-of-holdout-metho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evidentlyai.com/classification-metrics/confusion-matrix" TargetMode="External"/><Relationship Id="rId4" Type="http://schemas.openxmlformats.org/officeDocument/2006/relationships/hyperlink" Target="https://www.geeksforgeeks.org/auc-roc-curv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type="ctrTitle"/>
          </p:nvPr>
        </p:nvSpPr>
        <p:spPr>
          <a:xfrm>
            <a:off x="1524000" y="1122370"/>
            <a:ext cx="9144000" cy="1428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20000"/>
              <a:buFont typeface="Calibri"/>
              <a:buNone/>
            </a:pPr>
            <a:r>
              <a:rPr lang="en-US" sz="5000"/>
              <a:t>Module 5 </a:t>
            </a:r>
            <a:br>
              <a:rPr lang="en-US"/>
            </a:br>
            <a:endParaRPr/>
          </a:p>
        </p:txBody>
      </p:sp>
      <p:sp>
        <p:nvSpPr>
          <p:cNvPr id="160" name="Google Shape;160;p1"/>
          <p:cNvSpPr txBox="1"/>
          <p:nvPr>
            <p:ph idx="1" type="subTitle"/>
          </p:nvPr>
        </p:nvSpPr>
        <p:spPr>
          <a:xfrm>
            <a:off x="1524000" y="2739025"/>
            <a:ext cx="9144000" cy="2518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4500"/>
              <a:t>Advanced ML Classification Technique</a:t>
            </a:r>
            <a:endParaRPr sz="4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
          <p:cNvSpPr txBox="1"/>
          <p:nvPr>
            <p:ph type="title"/>
          </p:nvPr>
        </p:nvSpPr>
        <p:spPr>
          <a:xfrm>
            <a:off x="1005475"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Random Forest(collection of decision trees)</a:t>
            </a:r>
            <a:endParaRPr/>
          </a:p>
        </p:txBody>
      </p:sp>
      <p:pic>
        <p:nvPicPr>
          <p:cNvPr id="219" name="Google Shape;219;p4"/>
          <p:cNvPicPr preferRelativeResize="0"/>
          <p:nvPr>
            <p:ph idx="1" type="body"/>
          </p:nvPr>
        </p:nvPicPr>
        <p:blipFill rotWithShape="1">
          <a:blip r:embed="rId3">
            <a:alphaModFix/>
          </a:blip>
          <a:srcRect b="0" l="0" r="0" t="0"/>
          <a:stretch/>
        </p:blipFill>
        <p:spPr>
          <a:xfrm>
            <a:off x="2947548" y="2091265"/>
            <a:ext cx="6296904" cy="38200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f91469fbe5_0_3"/>
          <p:cNvSpPr txBox="1"/>
          <p:nvPr>
            <p:ph type="title"/>
          </p:nvPr>
        </p:nvSpPr>
        <p:spPr>
          <a:xfrm>
            <a:off x="838200" y="365125"/>
            <a:ext cx="10515600" cy="743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800"/>
              <a:t>Example: </a:t>
            </a:r>
            <a:endParaRPr sz="3800"/>
          </a:p>
        </p:txBody>
      </p:sp>
      <p:sp>
        <p:nvSpPr>
          <p:cNvPr id="225" name="Google Shape;225;g2f91469fbe5_0_3"/>
          <p:cNvSpPr txBox="1"/>
          <p:nvPr>
            <p:ph idx="1" type="body"/>
          </p:nvPr>
        </p:nvSpPr>
        <p:spPr>
          <a:xfrm>
            <a:off x="838200" y="1003600"/>
            <a:ext cx="10515600" cy="558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Suppose there is a dataset that contains</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 multiple fruit images. So, this dataset is given </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to the Random forest classifier. The dataset is </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divided into subsets and given to each decision</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 tree. </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During the training phase, each decision </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tree produces a prediction result, and when </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a new data point occurs, then based on the </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majority of results, the Random Forest </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US" sz="1850">
                <a:solidFill>
                  <a:srgbClr val="2B2A29"/>
                </a:solidFill>
                <a:highlight>
                  <a:srgbClr val="FFFFFF"/>
                </a:highlight>
                <a:latin typeface="Montserrat"/>
                <a:ea typeface="Montserrat"/>
                <a:cs typeface="Montserrat"/>
                <a:sym typeface="Montserrat"/>
              </a:rPr>
              <a:t>classifier predicts the final decision.</a:t>
            </a:r>
            <a:endParaRPr sz="18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t/>
            </a:r>
            <a:endParaRPr sz="1150">
              <a:solidFill>
                <a:srgbClr val="2B2A29"/>
              </a:solidFill>
              <a:highlight>
                <a:srgbClr val="FFFFFF"/>
              </a:highlight>
              <a:latin typeface="Montserrat"/>
              <a:ea typeface="Montserrat"/>
              <a:cs typeface="Montserrat"/>
              <a:sym typeface="Montserrat"/>
            </a:endParaRPr>
          </a:p>
        </p:txBody>
      </p:sp>
      <p:pic>
        <p:nvPicPr>
          <p:cNvPr id="226" name="Google Shape;226;g2f91469fbe5_0_3"/>
          <p:cNvPicPr preferRelativeResize="0"/>
          <p:nvPr/>
        </p:nvPicPr>
        <p:blipFill rotWithShape="1">
          <a:blip r:embed="rId3">
            <a:alphaModFix/>
          </a:blip>
          <a:srcRect b="0" l="0" r="0" t="0"/>
          <a:stretch/>
        </p:blipFill>
        <p:spPr>
          <a:xfrm>
            <a:off x="6607100" y="1254500"/>
            <a:ext cx="5206225" cy="545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045e7de19b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Boosting[1]</a:t>
            </a:r>
            <a:endParaRPr/>
          </a:p>
        </p:txBody>
      </p:sp>
      <p:sp>
        <p:nvSpPr>
          <p:cNvPr id="232" name="Google Shape;232;g3045e7de19b_0_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1&gt; </a:t>
            </a:r>
            <a:r>
              <a:rPr lang="en-US" sz="2000">
                <a:solidFill>
                  <a:srgbClr val="05192D"/>
                </a:solidFill>
                <a:highlight>
                  <a:srgbClr val="FFFFFF"/>
                </a:highlight>
                <a:latin typeface="Arial"/>
                <a:ea typeface="Arial"/>
                <a:cs typeface="Arial"/>
                <a:sym typeface="Arial"/>
              </a:rPr>
              <a:t> models are trained sequentially, with each </a:t>
            </a:r>
            <a:endParaRPr sz="2000">
              <a:solidFill>
                <a:srgbClr val="05192D"/>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2000">
                <a:solidFill>
                  <a:srgbClr val="05192D"/>
                </a:solidFill>
                <a:highlight>
                  <a:srgbClr val="FFFFFF"/>
                </a:highlight>
                <a:latin typeface="Arial"/>
                <a:ea typeface="Arial"/>
                <a:cs typeface="Arial"/>
                <a:sym typeface="Arial"/>
              </a:rPr>
              <a:t>model learning from the errors of the previous one.</a:t>
            </a:r>
            <a:endParaRPr sz="2000">
              <a:solidFill>
                <a:srgbClr val="05192D"/>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2000">
              <a:solidFill>
                <a:srgbClr val="05192D"/>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2000">
                <a:solidFill>
                  <a:srgbClr val="05192D"/>
                </a:solidFill>
                <a:highlight>
                  <a:srgbClr val="FFFFFF"/>
                </a:highlight>
                <a:latin typeface="Arial"/>
                <a:ea typeface="Arial"/>
                <a:cs typeface="Arial"/>
                <a:sym typeface="Arial"/>
              </a:rPr>
              <a:t>2&gt;  boosting works better for stable models like linear </a:t>
            </a:r>
            <a:endParaRPr sz="2000">
              <a:solidFill>
                <a:srgbClr val="05192D"/>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2000">
                <a:solidFill>
                  <a:srgbClr val="05192D"/>
                </a:solidFill>
                <a:highlight>
                  <a:srgbClr val="FFFFFF"/>
                </a:highlight>
                <a:latin typeface="Arial"/>
                <a:ea typeface="Arial"/>
                <a:cs typeface="Arial"/>
                <a:sym typeface="Arial"/>
              </a:rPr>
              <a:t>regression.</a:t>
            </a:r>
            <a:endParaRPr sz="2000">
              <a:solidFill>
                <a:srgbClr val="05192D"/>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2000">
              <a:solidFill>
                <a:srgbClr val="05192D"/>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2000">
                <a:solidFill>
                  <a:srgbClr val="05192D"/>
                </a:solidFill>
                <a:highlight>
                  <a:srgbClr val="FFFFFF"/>
                </a:highlight>
                <a:latin typeface="Arial"/>
                <a:ea typeface="Arial"/>
                <a:cs typeface="Arial"/>
                <a:sym typeface="Arial"/>
              </a:rPr>
              <a:t>3&gt;  boosting can be more powerful and accurate</a:t>
            </a:r>
            <a:endParaRPr sz="2000">
              <a:solidFill>
                <a:srgbClr val="05192D"/>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2000">
              <a:solidFill>
                <a:srgbClr val="05192D"/>
              </a:solidFill>
              <a:highlight>
                <a:srgbClr val="FFFFFF"/>
              </a:highlight>
              <a:latin typeface="Arial"/>
              <a:ea typeface="Arial"/>
              <a:cs typeface="Arial"/>
              <a:sym typeface="Arial"/>
            </a:endParaRPr>
          </a:p>
        </p:txBody>
      </p:sp>
      <p:pic>
        <p:nvPicPr>
          <p:cNvPr id="233" name="Google Shape;233;g3045e7de19b_0_39"/>
          <p:cNvPicPr preferRelativeResize="0"/>
          <p:nvPr/>
        </p:nvPicPr>
        <p:blipFill rotWithShape="1">
          <a:blip r:embed="rId3">
            <a:alphaModFix/>
          </a:blip>
          <a:srcRect b="0" l="0" r="0" t="0"/>
          <a:stretch/>
        </p:blipFill>
        <p:spPr>
          <a:xfrm>
            <a:off x="7234350" y="1921350"/>
            <a:ext cx="4119450" cy="435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045e7de19b_0_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Bagging Vs Boosting</a:t>
            </a:r>
            <a:endParaRPr/>
          </a:p>
        </p:txBody>
      </p:sp>
      <p:sp>
        <p:nvSpPr>
          <p:cNvPr id="239" name="Google Shape;239;g3045e7de19b_0_5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40" name="Google Shape;240;g3045e7de19b_0_58"/>
          <p:cNvPicPr preferRelativeResize="0"/>
          <p:nvPr/>
        </p:nvPicPr>
        <p:blipFill rotWithShape="1">
          <a:blip r:embed="rId3">
            <a:alphaModFix/>
          </a:blip>
          <a:srcRect b="0" l="0" r="0" t="0"/>
          <a:stretch/>
        </p:blipFill>
        <p:spPr>
          <a:xfrm>
            <a:off x="1889325" y="1916425"/>
            <a:ext cx="8635225" cy="416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3045e7de19b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Boosting Algorithm : AdaBoost</a:t>
            </a:r>
            <a:endParaRPr/>
          </a:p>
        </p:txBody>
      </p:sp>
      <p:sp>
        <p:nvSpPr>
          <p:cNvPr id="246" name="Google Shape;246;g3045e7de19b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2150">
                <a:solidFill>
                  <a:srgbClr val="273239"/>
                </a:solidFill>
                <a:highlight>
                  <a:srgbClr val="FFFFFF"/>
                </a:highlight>
                <a:latin typeface="Nunito"/>
                <a:ea typeface="Nunito"/>
                <a:cs typeface="Nunito"/>
                <a:sym typeface="Nunito"/>
              </a:rPr>
              <a:t>1&gt; AdaBoost developed for the purpose of binary classification. </a:t>
            </a:r>
            <a:endParaRPr sz="215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rPr lang="en-US" sz="2150">
                <a:solidFill>
                  <a:srgbClr val="273239"/>
                </a:solidFill>
                <a:highlight>
                  <a:srgbClr val="FFFFFF"/>
                </a:highlight>
                <a:latin typeface="Nunito"/>
                <a:ea typeface="Nunito"/>
                <a:cs typeface="Nunito"/>
                <a:sym typeface="Nunito"/>
              </a:rPr>
              <a:t>2&gt; combines multiple “weak classifiers” into a single “strong classifier”.</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3045e7de19b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Boosting Algorithm : AdaBoost</a:t>
            </a:r>
            <a:endParaRPr/>
          </a:p>
          <a:p>
            <a:pPr indent="0" lvl="0" marL="0" rtl="0" algn="l">
              <a:lnSpc>
                <a:spcPct val="90000"/>
              </a:lnSpc>
              <a:spcBef>
                <a:spcPts val="0"/>
              </a:spcBef>
              <a:spcAft>
                <a:spcPts val="0"/>
              </a:spcAft>
              <a:buSzPts val="1800"/>
              <a:buNone/>
            </a:pPr>
            <a:r>
              <a:t/>
            </a:r>
            <a:endParaRPr/>
          </a:p>
        </p:txBody>
      </p:sp>
      <p:sp>
        <p:nvSpPr>
          <p:cNvPr id="252" name="Google Shape;252;g3045e7de19b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0"/>
              </a:spcBef>
              <a:spcAft>
                <a:spcPts val="0"/>
              </a:spcAft>
              <a:buClr>
                <a:schemeClr val="dk1"/>
              </a:buClr>
              <a:buSzPct val="52992"/>
              <a:buFont typeface="Arial"/>
              <a:buNone/>
            </a:pPr>
            <a:r>
              <a:rPr b="1" i="1" lang="en-US" sz="2075">
                <a:solidFill>
                  <a:srgbClr val="273239"/>
                </a:solidFill>
                <a:latin typeface="Nunito"/>
                <a:ea typeface="Nunito"/>
                <a:cs typeface="Nunito"/>
                <a:sym typeface="Nunito"/>
              </a:rPr>
              <a:t>Algorithm:</a:t>
            </a:r>
            <a:endParaRPr b="1" i="1" sz="2075">
              <a:solidFill>
                <a:srgbClr val="273239"/>
              </a:solidFill>
              <a:latin typeface="Nunito"/>
              <a:ea typeface="Nunito"/>
              <a:cs typeface="Nunito"/>
              <a:sym typeface="Nunito"/>
            </a:endParaRPr>
          </a:p>
          <a:p>
            <a:pPr indent="-340686" lvl="0" marL="685800" rtl="0" algn="l">
              <a:lnSpc>
                <a:spcPct val="158000"/>
              </a:lnSpc>
              <a:spcBef>
                <a:spcPts val="800"/>
              </a:spcBef>
              <a:spcAft>
                <a:spcPts val="0"/>
              </a:spcAft>
              <a:buClr>
                <a:srgbClr val="273239"/>
              </a:buClr>
              <a:buSzPct val="100000"/>
              <a:buFont typeface="Nunito"/>
              <a:buAutoNum type="arabicPeriod"/>
            </a:pPr>
            <a:r>
              <a:rPr b="1" i="1" lang="en-US" sz="2075">
                <a:solidFill>
                  <a:srgbClr val="273239"/>
                </a:solidFill>
                <a:latin typeface="Nunito"/>
                <a:ea typeface="Nunito"/>
                <a:cs typeface="Nunito"/>
                <a:sym typeface="Nunito"/>
              </a:rPr>
              <a:t>Initialise the dataset and assign equal weight to each of the data point.</a:t>
            </a:r>
            <a:endParaRPr b="1" i="1" sz="2075">
              <a:solidFill>
                <a:srgbClr val="273239"/>
              </a:solidFill>
              <a:latin typeface="Nunito"/>
              <a:ea typeface="Nunito"/>
              <a:cs typeface="Nunito"/>
              <a:sym typeface="Nunito"/>
            </a:endParaRPr>
          </a:p>
          <a:p>
            <a:pPr indent="-340686" lvl="0" marL="685800" rtl="0" algn="l">
              <a:lnSpc>
                <a:spcPct val="158000"/>
              </a:lnSpc>
              <a:spcBef>
                <a:spcPts val="0"/>
              </a:spcBef>
              <a:spcAft>
                <a:spcPts val="0"/>
              </a:spcAft>
              <a:buClr>
                <a:srgbClr val="273239"/>
              </a:buClr>
              <a:buSzPct val="100000"/>
              <a:buFont typeface="Nunito"/>
              <a:buAutoNum type="arabicPeriod"/>
            </a:pPr>
            <a:r>
              <a:rPr b="1" i="1" lang="en-US" sz="2075">
                <a:solidFill>
                  <a:srgbClr val="273239"/>
                </a:solidFill>
                <a:latin typeface="Nunito"/>
                <a:ea typeface="Nunito"/>
                <a:cs typeface="Nunito"/>
                <a:sym typeface="Nunito"/>
              </a:rPr>
              <a:t>Provide this as input to the model and identify the wrongly classified data points.</a:t>
            </a:r>
            <a:endParaRPr b="1" i="1" sz="2075">
              <a:solidFill>
                <a:srgbClr val="273239"/>
              </a:solidFill>
              <a:latin typeface="Nunito"/>
              <a:ea typeface="Nunito"/>
              <a:cs typeface="Nunito"/>
              <a:sym typeface="Nunito"/>
            </a:endParaRPr>
          </a:p>
          <a:p>
            <a:pPr indent="-340686" lvl="0" marL="685800" rtl="0" algn="l">
              <a:lnSpc>
                <a:spcPct val="158000"/>
              </a:lnSpc>
              <a:spcBef>
                <a:spcPts val="0"/>
              </a:spcBef>
              <a:spcAft>
                <a:spcPts val="0"/>
              </a:spcAft>
              <a:buClr>
                <a:srgbClr val="273239"/>
              </a:buClr>
              <a:buSzPct val="100000"/>
              <a:buFont typeface="Nunito"/>
              <a:buAutoNum type="arabicPeriod"/>
            </a:pPr>
            <a:r>
              <a:rPr b="1" i="1" lang="en-US" sz="2075">
                <a:solidFill>
                  <a:srgbClr val="273239"/>
                </a:solidFill>
                <a:latin typeface="Nunito"/>
                <a:ea typeface="Nunito"/>
                <a:cs typeface="Nunito"/>
                <a:sym typeface="Nunito"/>
              </a:rPr>
              <a:t>Increase the weight of the wrongly classified data points and decrease the weights of correctly classified data points. And then normalize the weights of all data points.</a:t>
            </a:r>
            <a:endParaRPr b="1" i="1" sz="2075">
              <a:solidFill>
                <a:srgbClr val="273239"/>
              </a:solidFill>
              <a:latin typeface="Nunito"/>
              <a:ea typeface="Nunito"/>
              <a:cs typeface="Nunito"/>
              <a:sym typeface="Nunito"/>
            </a:endParaRPr>
          </a:p>
          <a:p>
            <a:pPr indent="-340686" lvl="0" marL="685800" rtl="0" algn="l">
              <a:lnSpc>
                <a:spcPct val="158000"/>
              </a:lnSpc>
              <a:spcBef>
                <a:spcPts val="0"/>
              </a:spcBef>
              <a:spcAft>
                <a:spcPts val="0"/>
              </a:spcAft>
              <a:buClr>
                <a:srgbClr val="273239"/>
              </a:buClr>
              <a:buSzPct val="100000"/>
              <a:buFont typeface="Nunito"/>
              <a:buAutoNum type="arabicPeriod"/>
            </a:pPr>
            <a:r>
              <a:rPr b="1" i="1" lang="en-US" sz="2075">
                <a:solidFill>
                  <a:srgbClr val="273239"/>
                </a:solidFill>
                <a:latin typeface="Nunito"/>
                <a:ea typeface="Nunito"/>
                <a:cs typeface="Nunito"/>
                <a:sym typeface="Nunito"/>
              </a:rPr>
              <a:t>if (got required results)</a:t>
            </a:r>
            <a:br>
              <a:rPr b="1" i="1" lang="en-US" sz="2075">
                <a:solidFill>
                  <a:srgbClr val="273239"/>
                </a:solidFill>
                <a:latin typeface="Nunito"/>
                <a:ea typeface="Nunito"/>
                <a:cs typeface="Nunito"/>
                <a:sym typeface="Nunito"/>
              </a:rPr>
            </a:br>
            <a:r>
              <a:rPr b="1" i="1" lang="en-US" sz="2075">
                <a:solidFill>
                  <a:srgbClr val="273239"/>
                </a:solidFill>
                <a:latin typeface="Nunito"/>
                <a:ea typeface="Nunito"/>
                <a:cs typeface="Nunito"/>
                <a:sym typeface="Nunito"/>
              </a:rPr>
              <a:t>  Goto step 5</a:t>
            </a:r>
            <a:br>
              <a:rPr b="1" i="1" lang="en-US" sz="2075">
                <a:solidFill>
                  <a:srgbClr val="273239"/>
                </a:solidFill>
                <a:latin typeface="Nunito"/>
                <a:ea typeface="Nunito"/>
                <a:cs typeface="Nunito"/>
                <a:sym typeface="Nunito"/>
              </a:rPr>
            </a:br>
            <a:r>
              <a:rPr b="1" i="1" lang="en-US" sz="2075">
                <a:solidFill>
                  <a:srgbClr val="273239"/>
                </a:solidFill>
                <a:latin typeface="Nunito"/>
                <a:ea typeface="Nunito"/>
                <a:cs typeface="Nunito"/>
                <a:sym typeface="Nunito"/>
              </a:rPr>
              <a:t>else</a:t>
            </a:r>
            <a:br>
              <a:rPr b="1" i="1" lang="en-US" sz="2075">
                <a:solidFill>
                  <a:srgbClr val="273239"/>
                </a:solidFill>
                <a:latin typeface="Nunito"/>
                <a:ea typeface="Nunito"/>
                <a:cs typeface="Nunito"/>
                <a:sym typeface="Nunito"/>
              </a:rPr>
            </a:br>
            <a:r>
              <a:rPr b="1" i="1" lang="en-US" sz="2075">
                <a:solidFill>
                  <a:srgbClr val="273239"/>
                </a:solidFill>
                <a:latin typeface="Nunito"/>
                <a:ea typeface="Nunito"/>
                <a:cs typeface="Nunito"/>
                <a:sym typeface="Nunito"/>
              </a:rPr>
              <a:t>  Goto step 2</a:t>
            </a:r>
            <a:endParaRPr b="1" i="1" sz="2075">
              <a:solidFill>
                <a:srgbClr val="273239"/>
              </a:solidFill>
              <a:latin typeface="Nunito"/>
              <a:ea typeface="Nunito"/>
              <a:cs typeface="Nunito"/>
              <a:sym typeface="Nunito"/>
            </a:endParaRPr>
          </a:p>
          <a:p>
            <a:pPr indent="-340686" lvl="0" marL="685800" rtl="0" algn="l">
              <a:lnSpc>
                <a:spcPct val="158000"/>
              </a:lnSpc>
              <a:spcBef>
                <a:spcPts val="0"/>
              </a:spcBef>
              <a:spcAft>
                <a:spcPts val="0"/>
              </a:spcAft>
              <a:buClr>
                <a:srgbClr val="273239"/>
              </a:buClr>
              <a:buSzPct val="100000"/>
              <a:buFont typeface="Nunito"/>
              <a:buAutoNum type="arabicPeriod"/>
            </a:pPr>
            <a:r>
              <a:rPr b="1" i="1" lang="en-US" sz="2075">
                <a:solidFill>
                  <a:srgbClr val="273239"/>
                </a:solidFill>
                <a:latin typeface="Nunito"/>
                <a:ea typeface="Nunito"/>
                <a:cs typeface="Nunito"/>
                <a:sym typeface="Nunito"/>
              </a:rPr>
              <a:t>End</a:t>
            </a:r>
            <a:endParaRPr b="1" i="1" sz="2075">
              <a:solidFill>
                <a:srgbClr val="273239"/>
              </a:solidFill>
              <a:latin typeface="Nunito"/>
              <a:ea typeface="Nunito"/>
              <a:cs typeface="Nunito"/>
              <a:sym typeface="Nunito"/>
            </a:endParaRPr>
          </a:p>
          <a:p>
            <a:pPr indent="0" lvl="0" marL="0" rtl="0" algn="l">
              <a:lnSpc>
                <a:spcPct val="90000"/>
              </a:lnSpc>
              <a:spcBef>
                <a:spcPts val="1800"/>
              </a:spcBef>
              <a:spcAft>
                <a:spcPts val="0"/>
              </a:spcAft>
              <a:buSzPct val="7563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045e7de19b_0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Confusion Matrix</a:t>
            </a:r>
            <a:endParaRPr/>
          </a:p>
        </p:txBody>
      </p:sp>
      <p:sp>
        <p:nvSpPr>
          <p:cNvPr id="258" name="Google Shape;258;g3045e7de19b_0_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3400">
                <a:solidFill>
                  <a:srgbClr val="273239"/>
                </a:solidFill>
                <a:highlight>
                  <a:srgbClr val="FFFFFF"/>
                </a:highlight>
                <a:latin typeface="Nunito"/>
                <a:ea typeface="Nunito"/>
                <a:cs typeface="Nunito"/>
                <a:sym typeface="Nunito"/>
              </a:rPr>
              <a:t>What is a Confusion Matrix?</a:t>
            </a:r>
            <a:endParaRPr b="1" sz="34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1100"/>
              <a:buFont typeface="Arial"/>
              <a:buNone/>
            </a:pPr>
            <a:r>
              <a:rPr b="1" lang="en-US" sz="3000">
                <a:solidFill>
                  <a:srgbClr val="273239"/>
                </a:solidFill>
                <a:highlight>
                  <a:srgbClr val="FFFFFF"/>
                </a:highlight>
                <a:latin typeface="Nunito"/>
                <a:ea typeface="Nunito"/>
                <a:cs typeface="Nunito"/>
                <a:sym typeface="Nunito"/>
              </a:rPr>
              <a:t>Why do we need a Confusion Matrix?</a:t>
            </a:r>
            <a:endParaRPr b="1" sz="30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1100"/>
              <a:buFont typeface="Arial"/>
              <a:buNone/>
            </a:pPr>
            <a:r>
              <a:rPr b="1" lang="en-US" sz="3400">
                <a:solidFill>
                  <a:srgbClr val="273239"/>
                </a:solidFill>
                <a:highlight>
                  <a:srgbClr val="FFFFFF"/>
                </a:highlight>
                <a:latin typeface="Nunito"/>
                <a:ea typeface="Nunito"/>
                <a:cs typeface="Nunito"/>
                <a:sym typeface="Nunito"/>
              </a:rPr>
              <a:t>Metrics based on Confusion Matrix Data</a:t>
            </a:r>
            <a:endParaRPr b="1" sz="340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054d02c1ca_0_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64" name="Google Shape;264;g3054d02c1ca_0_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3700"/>
              <a:t>Def1: </a:t>
            </a:r>
            <a:r>
              <a:rPr lang="en-US" sz="2250">
                <a:solidFill>
                  <a:srgbClr val="273239"/>
                </a:solidFill>
                <a:highlight>
                  <a:srgbClr val="FFFFFF"/>
                </a:highlight>
                <a:latin typeface="Nunito"/>
                <a:ea typeface="Nunito"/>
                <a:cs typeface="Nunito"/>
                <a:sym typeface="Nunito"/>
              </a:rPr>
              <a:t>A </a:t>
            </a:r>
            <a:r>
              <a:rPr b="1" lang="en-US" sz="2250">
                <a:solidFill>
                  <a:srgbClr val="273239"/>
                </a:solidFill>
                <a:highlight>
                  <a:srgbClr val="FFFFFF"/>
                </a:highlight>
                <a:latin typeface="Nunito"/>
                <a:ea typeface="Nunito"/>
                <a:cs typeface="Nunito"/>
                <a:sym typeface="Nunito"/>
              </a:rPr>
              <a:t>confusion matrix</a:t>
            </a:r>
            <a:r>
              <a:rPr lang="en-US" sz="2250">
                <a:solidFill>
                  <a:srgbClr val="273239"/>
                </a:solidFill>
                <a:highlight>
                  <a:srgbClr val="FFFFFF"/>
                </a:highlight>
                <a:latin typeface="Nunito"/>
                <a:ea typeface="Nunito"/>
                <a:cs typeface="Nunito"/>
                <a:sym typeface="Nunito"/>
              </a:rPr>
              <a:t> is a matrix that summarizes the performance of a machine learning model on a set of test data. It is a means of displaying the number of accurate and inaccurate instances based on the model’s predictions</a:t>
            </a:r>
            <a:endParaRPr sz="225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t/>
            </a:r>
            <a:endParaRPr sz="225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rPr lang="en-US" sz="2250">
                <a:highlight>
                  <a:schemeClr val="lt1"/>
                </a:highlight>
                <a:latin typeface="Nunito"/>
                <a:ea typeface="Nunito"/>
                <a:cs typeface="Nunito"/>
                <a:sym typeface="Nunito"/>
              </a:rPr>
              <a:t>Def2: </a:t>
            </a:r>
            <a:r>
              <a:rPr lang="en-US" sz="2050">
                <a:highlight>
                  <a:schemeClr val="lt1"/>
                </a:highlight>
                <a:latin typeface="Montserrat"/>
                <a:ea typeface="Montserrat"/>
                <a:cs typeface="Montserrat"/>
                <a:sym typeface="Montserrat"/>
              </a:rPr>
              <a:t>matrix used to determine the performance of the classification models for a given set of test data.</a:t>
            </a:r>
            <a:endParaRPr sz="2050">
              <a:highlight>
                <a:schemeClr val="lt1"/>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t/>
            </a:r>
            <a:endParaRPr sz="1950">
              <a:solidFill>
                <a:srgbClr val="2B2A29"/>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SzPts val="1800"/>
              <a:buNone/>
            </a:pPr>
            <a:r>
              <a:rPr lang="en-US" sz="1950">
                <a:solidFill>
                  <a:srgbClr val="2B2A29"/>
                </a:solidFill>
                <a:highlight>
                  <a:srgbClr val="FFFFFF"/>
                </a:highlight>
                <a:latin typeface="Montserrat"/>
                <a:ea typeface="Montserrat"/>
                <a:cs typeface="Montserrat"/>
                <a:sym typeface="Montserrat"/>
              </a:rPr>
              <a:t>Def3 : </a:t>
            </a:r>
            <a:r>
              <a:rPr lang="en-US" sz="1950">
                <a:highlight>
                  <a:srgbClr val="FFFFFF"/>
                </a:highlight>
                <a:latin typeface="Verdana"/>
                <a:ea typeface="Verdana"/>
                <a:cs typeface="Verdana"/>
                <a:sym typeface="Verdana"/>
              </a:rPr>
              <a:t>It is a table that is used in classification problems to assess where errors in the model were made.The rows represent the actual classes the outcomes should have been. While the columns represent the predictions we have made. </a:t>
            </a:r>
            <a:endParaRPr sz="1950">
              <a:solidFill>
                <a:srgbClr val="2B2A29"/>
              </a:solidFill>
              <a:highlight>
                <a:srgbClr val="FFFFFF"/>
              </a:highlight>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3054d02c1ca_0_12"/>
          <p:cNvSpPr txBox="1"/>
          <p:nvPr>
            <p:ph type="title"/>
          </p:nvPr>
        </p:nvSpPr>
        <p:spPr>
          <a:xfrm>
            <a:off x="838200" y="365125"/>
            <a:ext cx="10515600" cy="68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t/>
            </a:r>
            <a:endParaRPr/>
          </a:p>
        </p:txBody>
      </p:sp>
      <p:sp>
        <p:nvSpPr>
          <p:cNvPr id="270" name="Google Shape;270;g3054d02c1ca_0_12"/>
          <p:cNvSpPr txBox="1"/>
          <p:nvPr>
            <p:ph idx="1" type="body"/>
          </p:nvPr>
        </p:nvSpPr>
        <p:spPr>
          <a:xfrm>
            <a:off x="838200" y="1149975"/>
            <a:ext cx="10515600" cy="54153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SzPts val="1800"/>
              <a:buNone/>
            </a:pPr>
            <a:r>
              <a:rPr b="1" lang="en-US" sz="1650">
                <a:solidFill>
                  <a:srgbClr val="273239"/>
                </a:solidFill>
                <a:highlight>
                  <a:srgbClr val="FFFFFF"/>
                </a:highlight>
                <a:latin typeface="Nunito"/>
                <a:ea typeface="Nunito"/>
                <a:cs typeface="Nunito"/>
                <a:sym typeface="Nunito"/>
              </a:rPr>
              <a:t>True Positive (TP):</a:t>
            </a:r>
            <a:r>
              <a:rPr lang="en-US" sz="1650">
                <a:solidFill>
                  <a:srgbClr val="273239"/>
                </a:solidFill>
                <a:highlight>
                  <a:srgbClr val="FFFFFF"/>
                </a:highlight>
                <a:latin typeface="Nunito"/>
                <a:ea typeface="Nunito"/>
                <a:cs typeface="Nunito"/>
                <a:sym typeface="Nunito"/>
              </a:rPr>
              <a:t> The model correctly predicted a positive outcome (the actual outcome was positive).</a:t>
            </a:r>
            <a:endParaRPr sz="1650">
              <a:solidFill>
                <a:srgbClr val="273239"/>
              </a:solidFill>
              <a:highlight>
                <a:srgbClr val="FFFFFF"/>
              </a:highlight>
              <a:latin typeface="Nunito"/>
              <a:ea typeface="Nunito"/>
              <a:cs typeface="Nunito"/>
              <a:sym typeface="Nunito"/>
            </a:endParaRPr>
          </a:p>
          <a:p>
            <a:pPr indent="0" lvl="0" marL="457200" rtl="0" algn="l">
              <a:lnSpc>
                <a:spcPct val="100000"/>
              </a:lnSpc>
              <a:spcBef>
                <a:spcPts val="1800"/>
              </a:spcBef>
              <a:spcAft>
                <a:spcPts val="0"/>
              </a:spcAft>
              <a:buSzPts val="1800"/>
              <a:buNone/>
            </a:pPr>
            <a:r>
              <a:rPr b="1" lang="en-US" sz="1650">
                <a:solidFill>
                  <a:srgbClr val="273239"/>
                </a:solidFill>
                <a:highlight>
                  <a:srgbClr val="FFFFFF"/>
                </a:highlight>
                <a:latin typeface="Nunito"/>
                <a:ea typeface="Nunito"/>
                <a:cs typeface="Nunito"/>
                <a:sym typeface="Nunito"/>
              </a:rPr>
              <a:t>True Negative (TN):</a:t>
            </a:r>
            <a:r>
              <a:rPr lang="en-US" sz="1650">
                <a:solidFill>
                  <a:srgbClr val="273239"/>
                </a:solidFill>
                <a:highlight>
                  <a:srgbClr val="FFFFFF"/>
                </a:highlight>
                <a:latin typeface="Nunito"/>
                <a:ea typeface="Nunito"/>
                <a:cs typeface="Nunito"/>
                <a:sym typeface="Nunito"/>
              </a:rPr>
              <a:t> The model correctly predicted a negative outcome (the actual outcome was negative).</a:t>
            </a:r>
            <a:endParaRPr sz="1650">
              <a:solidFill>
                <a:srgbClr val="273239"/>
              </a:solidFill>
              <a:highlight>
                <a:srgbClr val="FFFFFF"/>
              </a:highlight>
              <a:latin typeface="Nunito"/>
              <a:ea typeface="Nunito"/>
              <a:cs typeface="Nunito"/>
              <a:sym typeface="Nunito"/>
            </a:endParaRPr>
          </a:p>
          <a:p>
            <a:pPr indent="0" lvl="0" marL="457200" rtl="0" algn="l">
              <a:lnSpc>
                <a:spcPct val="100000"/>
              </a:lnSpc>
              <a:spcBef>
                <a:spcPts val="1800"/>
              </a:spcBef>
              <a:spcAft>
                <a:spcPts val="0"/>
              </a:spcAft>
              <a:buSzPts val="1800"/>
              <a:buNone/>
            </a:pPr>
            <a:r>
              <a:rPr b="1" lang="en-US" sz="1650">
                <a:solidFill>
                  <a:srgbClr val="273239"/>
                </a:solidFill>
                <a:highlight>
                  <a:srgbClr val="FFFFFF"/>
                </a:highlight>
                <a:latin typeface="Nunito"/>
                <a:ea typeface="Nunito"/>
                <a:cs typeface="Nunito"/>
                <a:sym typeface="Nunito"/>
              </a:rPr>
              <a:t>False Positive (FP):</a:t>
            </a:r>
            <a:r>
              <a:rPr lang="en-US" sz="1650">
                <a:solidFill>
                  <a:srgbClr val="273239"/>
                </a:solidFill>
                <a:highlight>
                  <a:srgbClr val="FFFFFF"/>
                </a:highlight>
                <a:latin typeface="Nunito"/>
                <a:ea typeface="Nunito"/>
                <a:cs typeface="Nunito"/>
                <a:sym typeface="Nunito"/>
              </a:rPr>
              <a:t> The model incorrectly predicted a positive outcome (the actual outcome was negative). Also known as a Type I error.</a:t>
            </a:r>
            <a:endParaRPr sz="1650">
              <a:solidFill>
                <a:srgbClr val="273239"/>
              </a:solidFill>
              <a:highlight>
                <a:srgbClr val="FFFFFF"/>
              </a:highlight>
              <a:latin typeface="Nunito"/>
              <a:ea typeface="Nunito"/>
              <a:cs typeface="Nunito"/>
              <a:sym typeface="Nunito"/>
            </a:endParaRPr>
          </a:p>
          <a:p>
            <a:pPr indent="0" lvl="0" marL="457200" rtl="0" algn="l">
              <a:lnSpc>
                <a:spcPct val="100000"/>
              </a:lnSpc>
              <a:spcBef>
                <a:spcPts val="1800"/>
              </a:spcBef>
              <a:spcAft>
                <a:spcPts val="0"/>
              </a:spcAft>
              <a:buSzPts val="1800"/>
              <a:buNone/>
            </a:pPr>
            <a:r>
              <a:rPr b="1" lang="en-US" sz="1650">
                <a:solidFill>
                  <a:srgbClr val="273239"/>
                </a:solidFill>
                <a:highlight>
                  <a:srgbClr val="FFFFFF"/>
                </a:highlight>
                <a:latin typeface="Nunito"/>
                <a:ea typeface="Nunito"/>
                <a:cs typeface="Nunito"/>
                <a:sym typeface="Nunito"/>
              </a:rPr>
              <a:t>False Negative (FN):</a:t>
            </a:r>
            <a:r>
              <a:rPr lang="en-US" sz="1650">
                <a:solidFill>
                  <a:srgbClr val="273239"/>
                </a:solidFill>
                <a:highlight>
                  <a:srgbClr val="FFFFFF"/>
                </a:highlight>
                <a:latin typeface="Nunito"/>
                <a:ea typeface="Nunito"/>
                <a:cs typeface="Nunito"/>
                <a:sym typeface="Nunito"/>
              </a:rPr>
              <a:t> The model incorrectly predicted a negative outcome (the actual outcome was positive). Also known as a Type II error.</a:t>
            </a:r>
            <a:endParaRPr sz="1650">
              <a:solidFill>
                <a:srgbClr val="273239"/>
              </a:solidFill>
              <a:highlight>
                <a:srgbClr val="FFFFFF"/>
              </a:highlight>
              <a:latin typeface="Nunito"/>
              <a:ea typeface="Nunito"/>
              <a:cs typeface="Nunito"/>
              <a:sym typeface="Nunito"/>
            </a:endParaRPr>
          </a:p>
          <a:p>
            <a:pPr indent="0" lvl="0" marL="0" rtl="0" algn="l">
              <a:lnSpc>
                <a:spcPct val="90000"/>
              </a:lnSpc>
              <a:spcBef>
                <a:spcPts val="1800"/>
              </a:spcBef>
              <a:spcAft>
                <a:spcPts val="0"/>
              </a:spcAft>
              <a:buSzPts val="1800"/>
              <a:buNone/>
            </a:pPr>
            <a:r>
              <a:t/>
            </a:r>
            <a:endParaRPr/>
          </a:p>
        </p:txBody>
      </p:sp>
      <p:pic>
        <p:nvPicPr>
          <p:cNvPr id="271" name="Google Shape;271;g3054d02c1ca_0_12"/>
          <p:cNvPicPr preferRelativeResize="0"/>
          <p:nvPr/>
        </p:nvPicPr>
        <p:blipFill rotWithShape="1">
          <a:blip r:embed="rId3">
            <a:alphaModFix/>
          </a:blip>
          <a:srcRect b="0" l="0" r="0" t="0"/>
          <a:stretch/>
        </p:blipFill>
        <p:spPr>
          <a:xfrm>
            <a:off x="940875" y="3868075"/>
            <a:ext cx="4537150" cy="2697200"/>
          </a:xfrm>
          <a:prstGeom prst="rect">
            <a:avLst/>
          </a:prstGeom>
          <a:noFill/>
          <a:ln>
            <a:noFill/>
          </a:ln>
        </p:spPr>
      </p:pic>
      <p:pic>
        <p:nvPicPr>
          <p:cNvPr id="272" name="Google Shape;272;g3054d02c1ca_0_12"/>
          <p:cNvPicPr preferRelativeResize="0"/>
          <p:nvPr/>
        </p:nvPicPr>
        <p:blipFill rotWithShape="1">
          <a:blip r:embed="rId4">
            <a:alphaModFix/>
          </a:blip>
          <a:srcRect b="0" l="0" r="0" t="0"/>
          <a:stretch/>
        </p:blipFill>
        <p:spPr>
          <a:xfrm>
            <a:off x="5687125" y="4014450"/>
            <a:ext cx="5143501" cy="209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054d02c1ca_0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1800"/>
              </a:spcBef>
              <a:spcAft>
                <a:spcPts val="0"/>
              </a:spcAft>
              <a:buClr>
                <a:schemeClr val="dk1"/>
              </a:buClr>
              <a:buSzPct val="33333"/>
              <a:buFont typeface="Arial"/>
              <a:buNone/>
            </a:pPr>
            <a:r>
              <a:rPr b="1" lang="en-US" sz="3300">
                <a:solidFill>
                  <a:srgbClr val="273239"/>
                </a:solidFill>
                <a:highlight>
                  <a:srgbClr val="FFFFFF"/>
                </a:highlight>
                <a:latin typeface="Nunito"/>
                <a:ea typeface="Nunito"/>
                <a:cs typeface="Nunito"/>
                <a:sym typeface="Nunito"/>
              </a:rPr>
              <a:t>Why do we need a Confusion Matrix?</a:t>
            </a:r>
            <a:endParaRPr b="1" sz="3300">
              <a:solidFill>
                <a:srgbClr val="273239"/>
              </a:solidFill>
              <a:highlight>
                <a:srgbClr val="FFFFFF"/>
              </a:highlight>
              <a:latin typeface="Nunito"/>
              <a:ea typeface="Nunito"/>
              <a:cs typeface="Nunito"/>
              <a:sym typeface="Nunito"/>
            </a:endParaRPr>
          </a:p>
          <a:p>
            <a:pPr indent="0" lvl="0" marL="0" rtl="0" algn="l">
              <a:lnSpc>
                <a:spcPct val="90000"/>
              </a:lnSpc>
              <a:spcBef>
                <a:spcPts val="1800"/>
              </a:spcBef>
              <a:spcAft>
                <a:spcPts val="0"/>
              </a:spcAft>
              <a:buSzPct val="45454"/>
              <a:buNone/>
            </a:pPr>
            <a:r>
              <a:t/>
            </a:r>
            <a:endParaRPr/>
          </a:p>
        </p:txBody>
      </p:sp>
      <p:sp>
        <p:nvSpPr>
          <p:cNvPr id="278" name="Google Shape;278;g3054d02c1ca_0_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3650">
                <a:solidFill>
                  <a:srgbClr val="273239"/>
                </a:solidFill>
                <a:highlight>
                  <a:srgbClr val="FFFFFF"/>
                </a:highlight>
                <a:latin typeface="Nunito"/>
                <a:ea typeface="Nunito"/>
                <a:cs typeface="Nunito"/>
                <a:sym typeface="Nunito"/>
              </a:rPr>
              <a:t>1&gt; It offers a thorough analysis of true positive, true negative, false positive, and false negative predictions</a:t>
            </a:r>
            <a:endParaRPr sz="365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rPr lang="en-US" sz="3650">
                <a:solidFill>
                  <a:srgbClr val="273239"/>
                </a:solidFill>
                <a:highlight>
                  <a:srgbClr val="FFFFFF"/>
                </a:highlight>
                <a:latin typeface="Nunito"/>
                <a:ea typeface="Nunito"/>
                <a:cs typeface="Nunito"/>
                <a:sym typeface="Nunito"/>
              </a:rPr>
              <a:t>2&gt; Enhances model’s </a:t>
            </a:r>
            <a:r>
              <a:rPr b="1" lang="en-US" sz="3650">
                <a:solidFill>
                  <a:srgbClr val="273239"/>
                </a:solidFill>
                <a:highlight>
                  <a:srgbClr val="FFFFFF"/>
                </a:highlight>
                <a:latin typeface="Nunito"/>
                <a:ea typeface="Nunito"/>
                <a:cs typeface="Nunito"/>
                <a:sym typeface="Nunito"/>
              </a:rPr>
              <a:t>recall, accuracy, precision, </a:t>
            </a:r>
            <a:r>
              <a:rPr lang="en-US" sz="3650">
                <a:solidFill>
                  <a:srgbClr val="273239"/>
                </a:solidFill>
                <a:highlight>
                  <a:srgbClr val="FFFFFF"/>
                </a:highlight>
                <a:latin typeface="Nunito"/>
                <a:ea typeface="Nunito"/>
                <a:cs typeface="Nunito"/>
                <a:sym typeface="Nunito"/>
              </a:rPr>
              <a:t>and overall effectiveness</a:t>
            </a:r>
            <a:r>
              <a:rPr b="1" lang="en-US" sz="3650">
                <a:solidFill>
                  <a:srgbClr val="273239"/>
                </a:solidFill>
                <a:highlight>
                  <a:srgbClr val="FFFFFF"/>
                </a:highlight>
                <a:latin typeface="Nunito"/>
                <a:ea typeface="Nunito"/>
                <a:cs typeface="Nunito"/>
                <a:sym typeface="Nunito"/>
              </a:rPr>
              <a:t> </a:t>
            </a:r>
            <a:r>
              <a:rPr lang="en-US" sz="3650">
                <a:solidFill>
                  <a:srgbClr val="273239"/>
                </a:solidFill>
                <a:highlight>
                  <a:srgbClr val="FFFFFF"/>
                </a:highlight>
                <a:latin typeface="Nunito"/>
                <a:ea typeface="Nunito"/>
                <a:cs typeface="Nunito"/>
                <a:sym typeface="Nunito"/>
              </a:rPr>
              <a:t>in class distinctintion</a:t>
            </a:r>
            <a:endParaRPr sz="365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rPr lang="en-US" sz="3650">
                <a:solidFill>
                  <a:srgbClr val="273239"/>
                </a:solidFill>
                <a:highlight>
                  <a:srgbClr val="FFFFFF"/>
                </a:highlight>
                <a:latin typeface="Nunito"/>
                <a:ea typeface="Nunito"/>
                <a:cs typeface="Nunito"/>
                <a:sym typeface="Nunito"/>
              </a:rPr>
              <a:t>3&gt; helpful in evaluating a model’s performance beyond basic accuracy metrics.</a:t>
            </a:r>
            <a:endParaRPr sz="3650">
              <a:solidFill>
                <a:srgbClr val="273239"/>
              </a:solidFill>
              <a:highlight>
                <a:srgbClr val="FFFFFF"/>
              </a:highlight>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
          <p:cNvSpPr txBox="1"/>
          <p:nvPr>
            <p:ph type="title"/>
          </p:nvPr>
        </p:nvSpPr>
        <p:spPr>
          <a:xfrm>
            <a:off x="838200" y="365250"/>
            <a:ext cx="10807800" cy="9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Ensemble Classifier</a:t>
            </a:r>
            <a:endParaRPr/>
          </a:p>
        </p:txBody>
      </p:sp>
      <p:sp>
        <p:nvSpPr>
          <p:cNvPr id="166" name="Google Shape;166;p2"/>
          <p:cNvSpPr txBox="1"/>
          <p:nvPr>
            <p:ph idx="1" type="body"/>
          </p:nvPr>
        </p:nvSpPr>
        <p:spPr>
          <a:xfrm>
            <a:off x="838200" y="1338151"/>
            <a:ext cx="10515600" cy="483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sz="18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Clr>
                <a:schemeClr val="dk1"/>
              </a:buClr>
              <a:buSzPts val="2800"/>
              <a:buNone/>
            </a:pPr>
            <a:r>
              <a:t/>
            </a:r>
            <a:endParaRPr sz="18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Clr>
                <a:schemeClr val="dk1"/>
              </a:buClr>
              <a:buSzPts val="2800"/>
              <a:buNone/>
            </a:pPr>
            <a:r>
              <a:rPr lang="en-US" sz="2500">
                <a:highlight>
                  <a:schemeClr val="lt1"/>
                </a:highlight>
                <a:latin typeface="Georgia"/>
                <a:ea typeface="Georgia"/>
                <a:cs typeface="Georgia"/>
                <a:sym typeface="Georgia"/>
              </a:rPr>
              <a:t>1&gt; </a:t>
            </a:r>
            <a:r>
              <a:rPr lang="en-US" sz="2000">
                <a:highlight>
                  <a:schemeClr val="lt1"/>
                </a:highlight>
                <a:latin typeface="Georgia"/>
                <a:ea typeface="Georgia"/>
                <a:cs typeface="Georgia"/>
                <a:sym typeface="Georgia"/>
              </a:rPr>
              <a:t>E</a:t>
            </a:r>
            <a:r>
              <a:rPr lang="en-US" sz="2700">
                <a:highlight>
                  <a:schemeClr val="lt1"/>
                </a:highlight>
                <a:latin typeface="Georgia"/>
                <a:ea typeface="Georgia"/>
                <a:cs typeface="Georgia"/>
                <a:sym typeface="Georgia"/>
              </a:rPr>
              <a:t>nsemble learning is a way of generating various base classifiers from which a new classifier is derived which performs better than any constituent classifier</a:t>
            </a:r>
            <a:r>
              <a:rPr lang="en-US" sz="2700">
                <a:highlight>
                  <a:srgbClr val="E9F2FD"/>
                </a:highlight>
                <a:latin typeface="Georgia"/>
                <a:ea typeface="Georgia"/>
                <a:cs typeface="Georgia"/>
                <a:sym typeface="Georgia"/>
              </a:rPr>
              <a:t>.</a:t>
            </a:r>
            <a:endParaRPr sz="27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Clr>
                <a:schemeClr val="dk1"/>
              </a:buClr>
              <a:buSzPts val="2800"/>
              <a:buNone/>
            </a:pPr>
            <a:r>
              <a:t/>
            </a:r>
            <a:endParaRPr sz="25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Clr>
                <a:schemeClr val="dk1"/>
              </a:buClr>
              <a:buSzPts val="2800"/>
              <a:buNone/>
            </a:pPr>
            <a:r>
              <a:rPr b="1" lang="en-US" sz="2700">
                <a:solidFill>
                  <a:srgbClr val="273239"/>
                </a:solidFill>
                <a:highlight>
                  <a:srgbClr val="FFFFFF"/>
                </a:highlight>
                <a:latin typeface="Nunito"/>
                <a:ea typeface="Nunito"/>
                <a:cs typeface="Nunito"/>
                <a:sym typeface="Nunito"/>
              </a:rPr>
              <a:t>2&gt; Ensemble learning helps improv machine learning results by combining several models. </a:t>
            </a:r>
            <a:endParaRPr b="1" sz="27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Clr>
                <a:schemeClr val="dk1"/>
              </a:buClr>
              <a:buSzPts val="2800"/>
              <a:buNone/>
            </a:pPr>
            <a:r>
              <a:t/>
            </a:r>
            <a:endParaRPr b="1" sz="27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Clr>
                <a:schemeClr val="dk1"/>
              </a:buClr>
              <a:buSzPts val="2800"/>
              <a:buNone/>
            </a:pPr>
            <a:r>
              <a:rPr b="1" lang="en-US" sz="2700">
                <a:solidFill>
                  <a:srgbClr val="273239"/>
                </a:solidFill>
                <a:highlight>
                  <a:srgbClr val="FFFFFF"/>
                </a:highlight>
                <a:latin typeface="Nunito"/>
                <a:ea typeface="Nunito"/>
                <a:cs typeface="Nunito"/>
                <a:sym typeface="Nunito"/>
              </a:rPr>
              <a:t>3&gt; production of better predictive performance compared to a single model.</a:t>
            </a:r>
            <a:endParaRPr b="1" sz="27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Clr>
                <a:schemeClr val="dk1"/>
              </a:buClr>
              <a:buSzPts val="2800"/>
              <a:buNone/>
            </a:pPr>
            <a:r>
              <a:t/>
            </a:r>
            <a:endParaRPr b="1" sz="25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Clr>
                <a:schemeClr val="dk1"/>
              </a:buClr>
              <a:buSzPts val="2800"/>
              <a:buNone/>
            </a:pPr>
            <a:r>
              <a:rPr b="1" lang="en-US" sz="2700">
                <a:solidFill>
                  <a:srgbClr val="273239"/>
                </a:solidFill>
                <a:highlight>
                  <a:srgbClr val="FFFFFF"/>
                </a:highlight>
                <a:latin typeface="Nunito"/>
                <a:ea typeface="Nunito"/>
                <a:cs typeface="Nunito"/>
                <a:sym typeface="Nunito"/>
              </a:rPr>
              <a:t>4&gt;Basic idea is to learn a set of classifiers (experts) and to allow them to vote.</a:t>
            </a:r>
            <a:r>
              <a:rPr b="1" lang="en-US" sz="2700"/>
              <a:t> </a:t>
            </a:r>
            <a:endParaRPr b="1"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054d02c1ca_0_29"/>
          <p:cNvSpPr txBox="1"/>
          <p:nvPr>
            <p:ph type="title"/>
          </p:nvPr>
        </p:nvSpPr>
        <p:spPr>
          <a:xfrm>
            <a:off x="838200" y="365125"/>
            <a:ext cx="10515600" cy="84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Confusion Matrix Example </a:t>
            </a:r>
            <a:endParaRPr/>
          </a:p>
        </p:txBody>
      </p:sp>
      <p:sp>
        <p:nvSpPr>
          <p:cNvPr id="284" name="Google Shape;284;g3054d02c1ca_0_29"/>
          <p:cNvSpPr txBox="1"/>
          <p:nvPr>
            <p:ph idx="1" type="body"/>
          </p:nvPr>
        </p:nvSpPr>
        <p:spPr>
          <a:xfrm>
            <a:off x="838200" y="1400875"/>
            <a:ext cx="10515600" cy="472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1600">
                <a:highlight>
                  <a:srgbClr val="FFFFFF"/>
                </a:highlight>
                <a:latin typeface="Montserrat"/>
                <a:ea typeface="Montserrat"/>
                <a:cs typeface="Montserrat"/>
                <a:sym typeface="Montserrat"/>
              </a:rPr>
              <a:t>The table is given for the two-class classifier, which has two predictions "Yes" and "NO." Here, Yes defines that patient has the disease, and No defines that patient does not has that disease</a:t>
            </a:r>
            <a:endParaRPr b="1" sz="1600">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t/>
            </a:r>
            <a:endParaRPr b="1" sz="1600">
              <a:highlight>
                <a:srgbClr val="FFFFFF"/>
              </a:highlight>
              <a:latin typeface="Montserrat"/>
              <a:ea typeface="Montserrat"/>
              <a:cs typeface="Montserrat"/>
              <a:sym typeface="Montserrat"/>
            </a:endParaRPr>
          </a:p>
          <a:p>
            <a:pPr indent="-330200" lvl="0" marL="457200" marR="63500" rtl="0" algn="l">
              <a:lnSpc>
                <a:spcPct val="115000"/>
              </a:lnSpc>
              <a:spcBef>
                <a:spcPts val="0"/>
              </a:spcBef>
              <a:spcAft>
                <a:spcPts val="0"/>
              </a:spcAft>
              <a:buClr>
                <a:schemeClr val="dk1"/>
              </a:buClr>
              <a:buSzPts val="1600"/>
              <a:buFont typeface="Montserrat"/>
              <a:buChar char="○"/>
            </a:pPr>
            <a:r>
              <a:rPr b="1" lang="en-US" sz="1600">
                <a:highlight>
                  <a:srgbClr val="FFFFFF"/>
                </a:highlight>
                <a:latin typeface="Montserrat"/>
                <a:ea typeface="Montserrat"/>
                <a:cs typeface="Montserrat"/>
                <a:sym typeface="Montserrat"/>
              </a:rPr>
              <a:t>The classifier has made a total of 100 predictions. Out of 100 predictions, 89 are true predictions, and 11 are incorrect predictions.</a:t>
            </a:r>
            <a:endParaRPr b="1" sz="1600">
              <a:highlight>
                <a:srgbClr val="FFFFFF"/>
              </a:highlight>
              <a:latin typeface="Montserrat"/>
              <a:ea typeface="Montserrat"/>
              <a:cs typeface="Montserrat"/>
              <a:sym typeface="Montserrat"/>
            </a:endParaRPr>
          </a:p>
          <a:p>
            <a:pPr indent="-330200" lvl="0" marL="457200" marR="63500" rtl="0" algn="l">
              <a:lnSpc>
                <a:spcPct val="115000"/>
              </a:lnSpc>
              <a:spcBef>
                <a:spcPts val="0"/>
              </a:spcBef>
              <a:spcAft>
                <a:spcPts val="0"/>
              </a:spcAft>
              <a:buClr>
                <a:schemeClr val="dk1"/>
              </a:buClr>
              <a:buSzPts val="1600"/>
              <a:buFont typeface="Montserrat"/>
              <a:buChar char="○"/>
            </a:pPr>
            <a:r>
              <a:rPr b="1" lang="en-US" sz="1600">
                <a:highlight>
                  <a:srgbClr val="FFFFFF"/>
                </a:highlight>
                <a:latin typeface="Montserrat"/>
                <a:ea typeface="Montserrat"/>
                <a:cs typeface="Montserrat"/>
                <a:sym typeface="Montserrat"/>
              </a:rPr>
              <a:t>The model has given prediction "yes" for 32 times, and "No" for 68 times. Whereas the actual "Yes" was 27, and actual "No" was 73 times.</a:t>
            </a:r>
            <a:endParaRPr b="1" sz="1600">
              <a:highlight>
                <a:srgbClr val="FFFFFF"/>
              </a:highlight>
              <a:latin typeface="Montserrat"/>
              <a:ea typeface="Montserrat"/>
              <a:cs typeface="Montserrat"/>
              <a:sym typeface="Montserrat"/>
            </a:endParaRPr>
          </a:p>
          <a:p>
            <a:pPr indent="0" lvl="0" marL="0" rtl="0" algn="l">
              <a:lnSpc>
                <a:spcPct val="90000"/>
              </a:lnSpc>
              <a:spcBef>
                <a:spcPts val="1200"/>
              </a:spcBef>
              <a:spcAft>
                <a:spcPts val="0"/>
              </a:spcAft>
              <a:buSzPts val="1800"/>
              <a:buNone/>
            </a:pPr>
            <a:r>
              <a:t/>
            </a:r>
            <a:endParaRPr sz="120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t/>
            </a:r>
            <a:endParaRPr sz="1200">
              <a:solidFill>
                <a:srgbClr val="2B2A29"/>
              </a:solidFill>
              <a:highlight>
                <a:srgbClr val="FFFFFF"/>
              </a:highlight>
              <a:latin typeface="Montserrat"/>
              <a:ea typeface="Montserrat"/>
              <a:cs typeface="Montserrat"/>
              <a:sym typeface="Montserrat"/>
            </a:endParaRPr>
          </a:p>
        </p:txBody>
      </p:sp>
      <p:pic>
        <p:nvPicPr>
          <p:cNvPr id="285" name="Google Shape;285;g3054d02c1ca_0_29"/>
          <p:cNvPicPr preferRelativeResize="0"/>
          <p:nvPr/>
        </p:nvPicPr>
        <p:blipFill rotWithShape="1">
          <a:blip r:embed="rId3">
            <a:alphaModFix/>
          </a:blip>
          <a:srcRect b="0" l="0" r="0" t="0"/>
          <a:stretch/>
        </p:blipFill>
        <p:spPr>
          <a:xfrm>
            <a:off x="2488125" y="3491725"/>
            <a:ext cx="7192526" cy="2488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054d02c1ca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1100"/>
              <a:buFont typeface="Arial"/>
              <a:buNone/>
            </a:pPr>
            <a:r>
              <a:rPr lang="en-US" sz="1500">
                <a:solidFill>
                  <a:srgbClr val="1D1D27"/>
                </a:solidFill>
                <a:highlight>
                  <a:srgbClr val="FFFFFF"/>
                </a:highlight>
                <a:latin typeface="Montserrat"/>
                <a:ea typeface="Montserrat"/>
                <a:cs typeface="Montserrat"/>
                <a:sym typeface="Montserrat"/>
              </a:rPr>
              <a:t>Calculations using Confusion Matrix:</a:t>
            </a:r>
            <a:endParaRPr sz="1500">
              <a:solidFill>
                <a:srgbClr val="1D1D27"/>
              </a:solidFill>
              <a:highlight>
                <a:srgbClr val="FFFFFF"/>
              </a:highlight>
              <a:latin typeface="Montserrat"/>
              <a:ea typeface="Montserrat"/>
              <a:cs typeface="Montserrat"/>
              <a:sym typeface="Montserrat"/>
            </a:endParaRPr>
          </a:p>
          <a:p>
            <a:pPr indent="0" lvl="0" marL="0" rtl="0" algn="l">
              <a:lnSpc>
                <a:spcPct val="90000"/>
              </a:lnSpc>
              <a:spcBef>
                <a:spcPts val="400"/>
              </a:spcBef>
              <a:spcAft>
                <a:spcPts val="0"/>
              </a:spcAft>
              <a:buSzPts val="1800"/>
              <a:buNone/>
            </a:pPr>
            <a:r>
              <a:t/>
            </a:r>
            <a:endParaRPr/>
          </a:p>
        </p:txBody>
      </p:sp>
      <p:sp>
        <p:nvSpPr>
          <p:cNvPr id="291" name="Google Shape;291;g3054d02c1ca_0_38"/>
          <p:cNvSpPr txBox="1"/>
          <p:nvPr>
            <p:ph idx="1" type="body"/>
          </p:nvPr>
        </p:nvSpPr>
        <p:spPr>
          <a:xfrm>
            <a:off x="838200" y="1191775"/>
            <a:ext cx="10515600" cy="498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US" sz="1400">
                <a:solidFill>
                  <a:srgbClr val="2B2A29"/>
                </a:solidFill>
                <a:highlight>
                  <a:srgbClr val="FFFFFF"/>
                </a:highlight>
                <a:latin typeface="Montserrat"/>
                <a:ea typeface="Montserrat"/>
                <a:cs typeface="Montserrat"/>
                <a:sym typeface="Montserrat"/>
              </a:rPr>
              <a:t>Classification Accuracy It defines how often the model predicts the correct output.</a:t>
            </a:r>
            <a:endParaRPr sz="1400">
              <a:solidFill>
                <a:srgbClr val="2B2A29"/>
              </a:solidFill>
              <a:highlight>
                <a:srgbClr val="FFFFFF"/>
              </a:highlight>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US" sz="1350">
                <a:highlight>
                  <a:srgbClr val="FFFFFF"/>
                </a:highlight>
                <a:latin typeface="Verdana"/>
                <a:ea typeface="Verdana"/>
                <a:cs typeface="Verdana"/>
                <a:sym typeface="Verdana"/>
              </a:rPr>
              <a:t>Accuracy = (True Positive + True Negative) / Total Predictions</a:t>
            </a:r>
            <a:endParaRPr sz="1350">
              <a:highlight>
                <a:srgbClr val="FFFFFF"/>
              </a:highlight>
              <a:latin typeface="Verdana"/>
              <a:ea typeface="Verdana"/>
              <a:cs typeface="Verdana"/>
              <a:sym typeface="Verdana"/>
            </a:endParaRPr>
          </a:p>
          <a:p>
            <a:pPr indent="0" lvl="0" marL="0" rtl="0" algn="l">
              <a:lnSpc>
                <a:spcPct val="100000"/>
              </a:lnSpc>
              <a:spcBef>
                <a:spcPts val="1000"/>
              </a:spcBef>
              <a:spcAft>
                <a:spcPts val="0"/>
              </a:spcAft>
              <a:buSzPts val="1800"/>
              <a:buNone/>
            </a:pPr>
            <a:r>
              <a:rPr lang="en-US" sz="1350">
                <a:highlight>
                  <a:srgbClr val="FFFFFF"/>
                </a:highlight>
                <a:latin typeface="Verdana"/>
                <a:ea typeface="Verdana"/>
                <a:cs typeface="Verdana"/>
                <a:sym typeface="Verdana"/>
              </a:rPr>
              <a:t>2&gt; precision </a:t>
            </a:r>
            <a:r>
              <a:rPr lang="en-US" sz="1400">
                <a:solidFill>
                  <a:srgbClr val="2B2A29"/>
                </a:solidFill>
                <a:highlight>
                  <a:srgbClr val="FFFFFF"/>
                </a:highlight>
                <a:latin typeface="Montserrat"/>
                <a:ea typeface="Montserrat"/>
                <a:cs typeface="Montserrat"/>
                <a:sym typeface="Montserrat"/>
              </a:rPr>
              <a:t>number of correct outputs provided by the model or out of all positive classes that have predicted correctly by the model, how many of them were actually true.</a:t>
            </a:r>
            <a:endParaRPr sz="1400">
              <a:solidFill>
                <a:srgbClr val="2B2A29"/>
              </a:solidFill>
              <a:highlight>
                <a:srgbClr val="FFFFFF"/>
              </a:highlight>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US" sz="1400">
                <a:solidFill>
                  <a:srgbClr val="2B2A29"/>
                </a:solidFill>
                <a:highlight>
                  <a:srgbClr val="FFFFFF"/>
                </a:highlight>
                <a:latin typeface="Montserrat"/>
                <a:ea typeface="Montserrat"/>
                <a:cs typeface="Montserrat"/>
                <a:sym typeface="Montserrat"/>
              </a:rPr>
              <a:t>  precision = </a:t>
            </a:r>
            <a:r>
              <a:rPr lang="en-US" sz="1350">
                <a:highlight>
                  <a:srgbClr val="FFFFFF"/>
                </a:highlight>
                <a:latin typeface="Verdana"/>
                <a:ea typeface="Verdana"/>
                <a:cs typeface="Verdana"/>
                <a:sym typeface="Verdana"/>
              </a:rPr>
              <a:t>True Positive / (True Positive + False Positive)</a:t>
            </a:r>
            <a:endParaRPr sz="1350">
              <a:highlight>
                <a:srgbClr val="FFFFFF"/>
              </a:highlight>
              <a:latin typeface="Verdana"/>
              <a:ea typeface="Verdana"/>
              <a:cs typeface="Verdana"/>
              <a:sym typeface="Verdana"/>
            </a:endParaRPr>
          </a:p>
          <a:p>
            <a:pPr indent="0" lvl="0" marL="0" rtl="0" algn="l">
              <a:lnSpc>
                <a:spcPct val="100000"/>
              </a:lnSpc>
              <a:spcBef>
                <a:spcPts val="1000"/>
              </a:spcBef>
              <a:spcAft>
                <a:spcPts val="0"/>
              </a:spcAft>
              <a:buSzPts val="1800"/>
              <a:buNone/>
            </a:pPr>
            <a:r>
              <a:rPr lang="en-US" sz="1400">
                <a:solidFill>
                  <a:srgbClr val="2B2A29"/>
                </a:solidFill>
                <a:highlight>
                  <a:srgbClr val="FFFFFF"/>
                </a:highlight>
                <a:latin typeface="Montserrat"/>
                <a:ea typeface="Montserrat"/>
                <a:cs typeface="Montserrat"/>
                <a:sym typeface="Montserrat"/>
              </a:rPr>
              <a:t>3&gt;Sensitivity( Recall :  ll:is defined as the out of total positive classes, how our model predicted correctly. The recall must be as high as possible.</a:t>
            </a:r>
            <a:endParaRPr sz="1400">
              <a:solidFill>
                <a:srgbClr val="2B2A29"/>
              </a:solidFill>
              <a:highlight>
                <a:srgbClr val="FFFFFF"/>
              </a:highlight>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US" sz="1400">
                <a:solidFill>
                  <a:srgbClr val="2B2A29"/>
                </a:solidFill>
                <a:highlight>
                  <a:srgbClr val="FFFFFF"/>
                </a:highlight>
                <a:latin typeface="Montserrat"/>
                <a:ea typeface="Montserrat"/>
                <a:cs typeface="Montserrat"/>
                <a:sym typeface="Montserrat"/>
              </a:rPr>
              <a:t> Recall = </a:t>
            </a:r>
            <a:r>
              <a:rPr lang="en-US" sz="1350">
                <a:highlight>
                  <a:srgbClr val="FFFFFF"/>
                </a:highlight>
                <a:latin typeface="Verdana"/>
                <a:ea typeface="Verdana"/>
                <a:cs typeface="Verdana"/>
                <a:sym typeface="Verdana"/>
              </a:rPr>
              <a:t>True Positive / (True Positive + False Negative)</a:t>
            </a:r>
            <a:endParaRPr sz="1350">
              <a:highlight>
                <a:srgbClr val="FFFFFF"/>
              </a:highlight>
              <a:latin typeface="Verdana"/>
              <a:ea typeface="Verdana"/>
              <a:cs typeface="Verdana"/>
              <a:sym typeface="Verdana"/>
            </a:endParaRPr>
          </a:p>
          <a:p>
            <a:pPr indent="0" lvl="0" marL="0" rtl="0" algn="l">
              <a:lnSpc>
                <a:spcPct val="100000"/>
              </a:lnSpc>
              <a:spcBef>
                <a:spcPts val="1000"/>
              </a:spcBef>
              <a:spcAft>
                <a:spcPts val="0"/>
              </a:spcAft>
              <a:buSzPts val="1800"/>
              <a:buNone/>
            </a:pPr>
            <a:r>
              <a:rPr lang="en-US" sz="1350">
                <a:highlight>
                  <a:srgbClr val="FFFFFF"/>
                </a:highlight>
                <a:latin typeface="Verdana"/>
                <a:ea typeface="Verdana"/>
                <a:cs typeface="Verdana"/>
                <a:sym typeface="Verdana"/>
              </a:rPr>
              <a:t>4&gt;sensitivity:  </a:t>
            </a:r>
            <a:r>
              <a:rPr lang="en-US" sz="1550">
                <a:solidFill>
                  <a:srgbClr val="273239"/>
                </a:solidFill>
                <a:highlight>
                  <a:srgbClr val="FFFFFF"/>
                </a:highlight>
                <a:latin typeface="Nunito"/>
                <a:ea typeface="Nunito"/>
                <a:cs typeface="Nunito"/>
                <a:sym typeface="Nunito"/>
              </a:rPr>
              <a:t>It measures the ability of a model to correctly identify negative instances. Specificity is also known as the True Negative Rate</a:t>
            </a:r>
            <a:endParaRPr sz="1550">
              <a:solidFill>
                <a:srgbClr val="273239"/>
              </a:solidFill>
              <a:highlight>
                <a:srgbClr val="FFFFFF"/>
              </a:highlight>
              <a:latin typeface="Nunito"/>
              <a:ea typeface="Nunito"/>
              <a:cs typeface="Nunito"/>
              <a:sym typeface="Nunito"/>
            </a:endParaRPr>
          </a:p>
          <a:p>
            <a:pPr indent="0" lvl="0" marL="0" rtl="0" algn="l">
              <a:lnSpc>
                <a:spcPct val="100000"/>
              </a:lnSpc>
              <a:spcBef>
                <a:spcPts val="1000"/>
              </a:spcBef>
              <a:spcAft>
                <a:spcPts val="0"/>
              </a:spcAft>
              <a:buSzPts val="1800"/>
              <a:buNone/>
            </a:pPr>
            <a:r>
              <a:rPr lang="en-US" sz="1350">
                <a:highlight>
                  <a:srgbClr val="FFFFFF"/>
                </a:highlight>
                <a:latin typeface="Verdana"/>
                <a:ea typeface="Verdana"/>
                <a:cs typeface="Verdana"/>
                <a:sym typeface="Verdana"/>
              </a:rPr>
              <a:t>sensitivity = True Negative / (True Negative + False Positive)</a:t>
            </a:r>
            <a:endParaRPr sz="1350">
              <a:highlight>
                <a:srgbClr val="FFFFFF"/>
              </a:highlight>
              <a:latin typeface="Verdana"/>
              <a:ea typeface="Verdana"/>
              <a:cs typeface="Verdana"/>
              <a:sym typeface="Verdana"/>
            </a:endParaRPr>
          </a:p>
          <a:p>
            <a:pPr indent="0" lvl="0" marL="0" rtl="0" algn="l">
              <a:lnSpc>
                <a:spcPct val="100000"/>
              </a:lnSpc>
              <a:spcBef>
                <a:spcPts val="1000"/>
              </a:spcBef>
              <a:spcAft>
                <a:spcPts val="0"/>
              </a:spcAft>
              <a:buSzPts val="1800"/>
              <a:buNone/>
            </a:pPr>
            <a:r>
              <a:rPr lang="en-US" sz="1350">
                <a:highlight>
                  <a:srgbClr val="FFFFFF"/>
                </a:highlight>
                <a:latin typeface="Verdana"/>
                <a:ea typeface="Verdana"/>
                <a:cs typeface="Verdana"/>
                <a:sym typeface="Verdana"/>
              </a:rPr>
              <a:t>5&gt; F score : </a:t>
            </a:r>
            <a:r>
              <a:rPr lang="en-US" sz="1400">
                <a:solidFill>
                  <a:srgbClr val="2B2A29"/>
                </a:solidFill>
                <a:highlight>
                  <a:srgbClr val="FFFFFF"/>
                </a:highlight>
                <a:latin typeface="Montserrat"/>
                <a:ea typeface="Montserrat"/>
                <a:cs typeface="Montserrat"/>
                <a:sym typeface="Montserrat"/>
              </a:rPr>
              <a:t>If two models have low precision and high recall or vice versa, it is difficult to compare these models. So, for this purpose, we can use F-score. This score helps us to evaluate the recall and precision at the same time. The F-score is maximum if the recall is equal to the precision</a:t>
            </a:r>
            <a:endParaRPr sz="1400">
              <a:solidFill>
                <a:srgbClr val="2B2A29"/>
              </a:solidFill>
              <a:highlight>
                <a:srgbClr val="FFFFFF"/>
              </a:highlight>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US" sz="1400">
                <a:solidFill>
                  <a:srgbClr val="2B2A29"/>
                </a:solidFill>
                <a:highlight>
                  <a:srgbClr val="FFFFFF"/>
                </a:highlight>
                <a:latin typeface="Montserrat"/>
                <a:ea typeface="Montserrat"/>
                <a:cs typeface="Montserrat"/>
                <a:sym typeface="Montserrat"/>
              </a:rPr>
              <a:t>F Score : </a:t>
            </a:r>
            <a:r>
              <a:rPr lang="en-US" sz="1150">
                <a:highlight>
                  <a:srgbClr val="FFFFFF"/>
                </a:highlight>
                <a:latin typeface="Verdana"/>
                <a:ea typeface="Verdana"/>
                <a:cs typeface="Verdana"/>
                <a:sym typeface="Verdana"/>
              </a:rPr>
              <a:t>2 * ((Precision * Sensitivity) / (Precision + Sensitivity))</a:t>
            </a:r>
            <a:endParaRPr sz="1400">
              <a:solidFill>
                <a:srgbClr val="2B2A29"/>
              </a:solidFill>
              <a:highlight>
                <a:srgbClr val="FFFFFF"/>
              </a:highlight>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3054d02c1ca_0_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2300">
                <a:solidFill>
                  <a:srgbClr val="273239"/>
                </a:solidFill>
                <a:highlight>
                  <a:srgbClr val="FFFFFF"/>
                </a:highlight>
                <a:latin typeface="Nunito"/>
                <a:ea typeface="Nunito"/>
                <a:cs typeface="Nunito"/>
                <a:sym typeface="Nunito"/>
              </a:rPr>
              <a:t>Confusion Matrix For binary classification[2]</a:t>
            </a:r>
            <a:endParaRPr b="1" sz="2300">
              <a:solidFill>
                <a:srgbClr val="273239"/>
              </a:solidFill>
              <a:highlight>
                <a:srgbClr val="FFFFFF"/>
              </a:highlight>
              <a:latin typeface="Nunito"/>
              <a:ea typeface="Nunito"/>
              <a:cs typeface="Nunito"/>
              <a:sym typeface="Nunito"/>
            </a:endParaRPr>
          </a:p>
          <a:p>
            <a:pPr indent="0" lvl="0" marL="0" rtl="0" algn="l">
              <a:lnSpc>
                <a:spcPct val="90000"/>
              </a:lnSpc>
              <a:spcBef>
                <a:spcPts val="0"/>
              </a:spcBef>
              <a:spcAft>
                <a:spcPts val="0"/>
              </a:spcAft>
              <a:buSzPts val="1800"/>
              <a:buNone/>
            </a:pPr>
            <a:r>
              <a:rPr lang="en-US" sz="2250">
                <a:solidFill>
                  <a:srgbClr val="273239"/>
                </a:solidFill>
                <a:highlight>
                  <a:srgbClr val="FFFFFF"/>
                </a:highlight>
                <a:latin typeface="Nunito"/>
                <a:ea typeface="Nunito"/>
                <a:cs typeface="Nunito"/>
                <a:sym typeface="Nunito"/>
              </a:rPr>
              <a:t>A 2X2 Confusion matrix is shown below for the image recognition having a Dog image or Not Dog image</a:t>
            </a:r>
            <a:endParaRPr sz="5300"/>
          </a:p>
        </p:txBody>
      </p:sp>
      <p:sp>
        <p:nvSpPr>
          <p:cNvPr id="297" name="Google Shape;297;g3054d02c1ca_0_5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98" name="Google Shape;298;g3054d02c1ca_0_58"/>
          <p:cNvPicPr preferRelativeResize="0"/>
          <p:nvPr/>
        </p:nvPicPr>
        <p:blipFill rotWithShape="1">
          <a:blip r:embed="rId3">
            <a:alphaModFix/>
          </a:blip>
          <a:srcRect b="0" l="0" r="0" t="0"/>
          <a:stretch/>
        </p:blipFill>
        <p:spPr>
          <a:xfrm>
            <a:off x="4307150" y="2237225"/>
            <a:ext cx="6899825" cy="3766575"/>
          </a:xfrm>
          <a:prstGeom prst="rect">
            <a:avLst/>
          </a:prstGeom>
          <a:noFill/>
          <a:ln>
            <a:noFill/>
          </a:ln>
        </p:spPr>
      </p:pic>
      <p:pic>
        <p:nvPicPr>
          <p:cNvPr id="299" name="Google Shape;299;g3054d02c1ca_0_58"/>
          <p:cNvPicPr preferRelativeResize="0"/>
          <p:nvPr/>
        </p:nvPicPr>
        <p:blipFill rotWithShape="1">
          <a:blip r:embed="rId4">
            <a:alphaModFix/>
          </a:blip>
          <a:srcRect b="0" l="0" r="0" t="0"/>
          <a:stretch/>
        </p:blipFill>
        <p:spPr>
          <a:xfrm>
            <a:off x="1149975" y="3052650"/>
            <a:ext cx="2404475" cy="2739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0555f32df5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05" name="Google Shape;305;g30555f32df5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Find the metrics</a:t>
            </a:r>
            <a:endParaRPr/>
          </a:p>
          <a:p>
            <a:pPr indent="0" lvl="0" marL="0" rtl="0" algn="l">
              <a:lnSpc>
                <a:spcPct val="90000"/>
              </a:lnSpc>
              <a:spcBef>
                <a:spcPts val="1000"/>
              </a:spcBef>
              <a:spcAft>
                <a:spcPts val="0"/>
              </a:spcAft>
              <a:buSzPts val="1800"/>
              <a:buNone/>
            </a:pPr>
            <a:r>
              <a:rPr lang="en-US"/>
              <a:t>accuracy</a:t>
            </a:r>
            <a:endParaRPr/>
          </a:p>
          <a:p>
            <a:pPr indent="0" lvl="0" marL="0" rtl="0" algn="l">
              <a:lnSpc>
                <a:spcPct val="90000"/>
              </a:lnSpc>
              <a:spcBef>
                <a:spcPts val="1000"/>
              </a:spcBef>
              <a:spcAft>
                <a:spcPts val="0"/>
              </a:spcAft>
              <a:buSzPts val="1800"/>
              <a:buNone/>
            </a:pPr>
            <a:r>
              <a:rPr lang="en-US"/>
              <a:t>sensitivity</a:t>
            </a:r>
            <a:endParaRPr/>
          </a:p>
          <a:p>
            <a:pPr indent="0" lvl="0" marL="0" rtl="0" algn="l">
              <a:lnSpc>
                <a:spcPct val="90000"/>
              </a:lnSpc>
              <a:spcBef>
                <a:spcPts val="1000"/>
              </a:spcBef>
              <a:spcAft>
                <a:spcPts val="0"/>
              </a:spcAft>
              <a:buSzPts val="1800"/>
              <a:buNone/>
            </a:pPr>
            <a:r>
              <a:rPr lang="en-US"/>
              <a:t>specificity</a:t>
            </a:r>
            <a:endParaRPr/>
          </a:p>
          <a:p>
            <a:pPr indent="0" lvl="0" marL="0" rtl="0" algn="l">
              <a:lnSpc>
                <a:spcPct val="90000"/>
              </a:lnSpc>
              <a:spcBef>
                <a:spcPts val="1000"/>
              </a:spcBef>
              <a:spcAft>
                <a:spcPts val="0"/>
              </a:spcAft>
              <a:buSzPts val="1800"/>
              <a:buNone/>
            </a:pPr>
            <a:r>
              <a:rPr lang="en-US"/>
              <a:t>precision</a:t>
            </a:r>
            <a:endParaRPr/>
          </a:p>
          <a:p>
            <a:pPr indent="0" lvl="0" marL="0" rtl="0" algn="l">
              <a:lnSpc>
                <a:spcPct val="90000"/>
              </a:lnSpc>
              <a:spcBef>
                <a:spcPts val="1000"/>
              </a:spcBef>
              <a:spcAft>
                <a:spcPts val="0"/>
              </a:spcAft>
              <a:buSzPts val="1800"/>
              <a:buNone/>
            </a:pPr>
            <a:r>
              <a:rPr lang="en-US"/>
              <a:t>F score</a:t>
            </a:r>
            <a:endParaRPr/>
          </a:p>
          <a:p>
            <a:pPr indent="0" lvl="0" marL="0" rtl="0" algn="l">
              <a:lnSpc>
                <a:spcPct val="90000"/>
              </a:lnSpc>
              <a:spcBef>
                <a:spcPts val="1000"/>
              </a:spcBef>
              <a:spcAft>
                <a:spcPts val="0"/>
              </a:spcAft>
              <a:buSzPts val="1800"/>
              <a:buNone/>
            </a:pPr>
            <a:r>
              <a:t/>
            </a:r>
            <a:endParaRPr/>
          </a:p>
        </p:txBody>
      </p:sp>
      <p:pic>
        <p:nvPicPr>
          <p:cNvPr id="306" name="Google Shape;306;g30555f32df5_0_4"/>
          <p:cNvPicPr preferRelativeResize="0"/>
          <p:nvPr/>
        </p:nvPicPr>
        <p:blipFill rotWithShape="1">
          <a:blip r:embed="rId3">
            <a:alphaModFix/>
          </a:blip>
          <a:srcRect b="0" l="0" r="0" t="0"/>
          <a:stretch/>
        </p:blipFill>
        <p:spPr>
          <a:xfrm>
            <a:off x="5038950" y="2195400"/>
            <a:ext cx="5917126" cy="3387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30555f32df5_0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12" name="Google Shape;312;g30555f32df5_0_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30555f32df5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Evaluating Classifier Performance [5]</a:t>
            </a:r>
            <a:endParaRPr/>
          </a:p>
        </p:txBody>
      </p:sp>
      <p:sp>
        <p:nvSpPr>
          <p:cNvPr id="318" name="Google Shape;318;g30555f32df5_0_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2300"/>
              <a:t>1&gt; Hold out Method :</a:t>
            </a:r>
            <a:r>
              <a:rPr lang="en-US"/>
              <a:t> </a:t>
            </a:r>
            <a:r>
              <a:rPr b="1" lang="en-US" sz="2150">
                <a:solidFill>
                  <a:srgbClr val="273239"/>
                </a:solidFill>
                <a:highlight>
                  <a:srgbClr val="FFFFFF"/>
                </a:highlight>
                <a:latin typeface="Nunito"/>
                <a:ea typeface="Nunito"/>
                <a:cs typeface="Nunito"/>
                <a:sym typeface="Nunito"/>
              </a:rPr>
              <a:t>Holdout Method</a:t>
            </a:r>
            <a:r>
              <a:rPr lang="en-US" sz="2150">
                <a:solidFill>
                  <a:srgbClr val="273239"/>
                </a:solidFill>
                <a:highlight>
                  <a:srgbClr val="FFFFFF"/>
                </a:highlight>
                <a:latin typeface="Nunito"/>
                <a:ea typeface="Nunito"/>
                <a:cs typeface="Nunito"/>
                <a:sym typeface="Nunito"/>
              </a:rPr>
              <a:t> is the simplest sort of method to evaluate a classifier. In this method, the data set (a collection of data items or examples) is separated into two sets, called the </a:t>
            </a:r>
            <a:r>
              <a:rPr b="1" lang="en-US" sz="2150">
                <a:solidFill>
                  <a:srgbClr val="273239"/>
                </a:solidFill>
                <a:highlight>
                  <a:srgbClr val="FFFFFF"/>
                </a:highlight>
                <a:latin typeface="Nunito"/>
                <a:ea typeface="Nunito"/>
                <a:cs typeface="Nunito"/>
                <a:sym typeface="Nunito"/>
              </a:rPr>
              <a:t>Training set and Test set</a:t>
            </a:r>
            <a:r>
              <a:rPr lang="en-US" sz="2850">
                <a:solidFill>
                  <a:srgbClr val="273239"/>
                </a:solidFill>
                <a:highlight>
                  <a:srgbClr val="FFFFFF"/>
                </a:highlight>
                <a:latin typeface="Nunito"/>
                <a:ea typeface="Nunito"/>
                <a:cs typeface="Nunito"/>
                <a:sym typeface="Nunito"/>
              </a:rPr>
              <a:t>.</a:t>
            </a:r>
            <a:r>
              <a:rPr lang="en-US" sz="1850">
                <a:solidFill>
                  <a:srgbClr val="575757"/>
                </a:solidFill>
                <a:highlight>
                  <a:srgbClr val="FFFFFF"/>
                </a:highlight>
                <a:latin typeface="Georgia"/>
                <a:ea typeface="Georgia"/>
                <a:cs typeface="Georgia"/>
                <a:sym typeface="Georgia"/>
              </a:rPr>
              <a:t> 70-30% split is used for splitting the dataset where 70% of the dataset is used for training and 30% dataset is used for testing the model.</a:t>
            </a:r>
            <a:endParaRPr sz="285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t/>
            </a:r>
            <a:endParaRPr sz="285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t/>
            </a:r>
            <a:endParaRPr sz="2150">
              <a:solidFill>
                <a:srgbClr val="273239"/>
              </a:solidFill>
              <a:highlight>
                <a:srgbClr val="FFFFFF"/>
              </a:highlight>
              <a:latin typeface="Nunito"/>
              <a:ea typeface="Nunito"/>
              <a:cs typeface="Nunito"/>
              <a:sym typeface="Nunito"/>
            </a:endParaRPr>
          </a:p>
        </p:txBody>
      </p:sp>
      <p:pic>
        <p:nvPicPr>
          <p:cNvPr id="319" name="Google Shape;319;g30555f32df5_0_10"/>
          <p:cNvPicPr preferRelativeResize="0"/>
          <p:nvPr/>
        </p:nvPicPr>
        <p:blipFill rotWithShape="1">
          <a:blip r:embed="rId3">
            <a:alphaModFix/>
          </a:blip>
          <a:srcRect b="0" l="0" r="0" t="0"/>
          <a:stretch/>
        </p:blipFill>
        <p:spPr>
          <a:xfrm>
            <a:off x="1463600" y="3763525"/>
            <a:ext cx="9032475" cy="294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0555f32df5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25" name="Google Shape;325;g30555f32df5_0_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326" name="Google Shape;326;g30555f32df5_0_28"/>
          <p:cNvPicPr preferRelativeResize="0"/>
          <p:nvPr/>
        </p:nvPicPr>
        <p:blipFill rotWithShape="1">
          <a:blip r:embed="rId3">
            <a:alphaModFix/>
          </a:blip>
          <a:srcRect b="0" l="0" r="0" t="0"/>
          <a:stretch/>
        </p:blipFill>
        <p:spPr>
          <a:xfrm>
            <a:off x="1630850" y="1947550"/>
            <a:ext cx="9074325" cy="4107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0555f32df5_0_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32" name="Google Shape;332;g30555f32df5_0_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333" name="Google Shape;333;g30555f32df5_0_37"/>
          <p:cNvPicPr preferRelativeResize="0"/>
          <p:nvPr/>
        </p:nvPicPr>
        <p:blipFill rotWithShape="1">
          <a:blip r:embed="rId3">
            <a:alphaModFix/>
          </a:blip>
          <a:srcRect b="0" l="0" r="0" t="0"/>
          <a:stretch/>
        </p:blipFill>
        <p:spPr>
          <a:xfrm>
            <a:off x="1149975" y="1895475"/>
            <a:ext cx="10098826" cy="4021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30555f32df5_0_44"/>
          <p:cNvSpPr txBox="1"/>
          <p:nvPr>
            <p:ph type="title"/>
          </p:nvPr>
        </p:nvSpPr>
        <p:spPr>
          <a:xfrm>
            <a:off x="838200" y="365125"/>
            <a:ext cx="10515600" cy="97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Cross Validation</a:t>
            </a:r>
            <a:endParaRPr/>
          </a:p>
        </p:txBody>
      </p:sp>
      <p:sp>
        <p:nvSpPr>
          <p:cNvPr id="339" name="Google Shape;339;g30555f32df5_0_44"/>
          <p:cNvSpPr txBox="1"/>
          <p:nvPr>
            <p:ph idx="1" type="body"/>
          </p:nvPr>
        </p:nvSpPr>
        <p:spPr>
          <a:xfrm>
            <a:off x="838200" y="1338150"/>
            <a:ext cx="10515600" cy="4838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1800"/>
              <a:buNone/>
            </a:pPr>
            <a:r>
              <a:rPr lang="en-US" sz="1500">
                <a:solidFill>
                  <a:srgbClr val="242424"/>
                </a:solidFill>
                <a:highlight>
                  <a:srgbClr val="FFFFFF"/>
                </a:highlight>
                <a:latin typeface="Georgia"/>
                <a:ea typeface="Georgia"/>
                <a:cs typeface="Georgia"/>
                <a:sym typeface="Georgia"/>
              </a:rPr>
              <a:t>In C</a:t>
            </a:r>
            <a:r>
              <a:rPr lang="en-US" sz="2000">
                <a:solidFill>
                  <a:srgbClr val="242424"/>
                </a:solidFill>
                <a:highlight>
                  <a:srgbClr val="FFFFFF"/>
                </a:highlight>
                <a:latin typeface="Georgia"/>
                <a:ea typeface="Georgia"/>
                <a:cs typeface="Georgia"/>
                <a:sym typeface="Georgia"/>
              </a:rPr>
              <a:t>ross-validation or ‘k-fold cross-validation’ the dataset is randomly split up into ‘k’ groups. One of the groups is used as the test set and the rest are used as the training set. The model is trained on the training set and scored on the test set. Then the process is repeated until each unique group as been used as the test set.</a:t>
            </a:r>
            <a:endParaRPr sz="2000">
              <a:solidFill>
                <a:srgbClr val="242424"/>
              </a:solidFill>
              <a:highlight>
                <a:srgbClr val="FFFFFF"/>
              </a:highlight>
              <a:latin typeface="Georgia"/>
              <a:ea typeface="Georgia"/>
              <a:cs typeface="Georgia"/>
              <a:sym typeface="Georgia"/>
            </a:endParaRPr>
          </a:p>
          <a:p>
            <a:pPr indent="0" lvl="0" marL="0" rtl="0" algn="l">
              <a:lnSpc>
                <a:spcPct val="115000"/>
              </a:lnSpc>
              <a:spcBef>
                <a:spcPts val="1000"/>
              </a:spcBef>
              <a:spcAft>
                <a:spcPts val="0"/>
              </a:spcAft>
              <a:buSzPts val="1800"/>
              <a:buNone/>
            </a:pPr>
            <a:r>
              <a:rPr lang="en-US" sz="2000">
                <a:solidFill>
                  <a:srgbClr val="242424"/>
                </a:solidFill>
                <a:highlight>
                  <a:srgbClr val="FFFFFF"/>
                </a:highlight>
                <a:latin typeface="Georgia"/>
                <a:ea typeface="Georgia"/>
                <a:cs typeface="Georgia"/>
                <a:sym typeface="Georgia"/>
              </a:rPr>
              <a:t>5- fold cross validation</a:t>
            </a:r>
            <a:endParaRPr sz="2000">
              <a:solidFill>
                <a:srgbClr val="242424"/>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SzPts val="1800"/>
              <a:buNone/>
            </a:pPr>
            <a:r>
              <a:t/>
            </a:r>
            <a:endParaRPr sz="1500">
              <a:solidFill>
                <a:srgbClr val="242424"/>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SzPts val="1800"/>
              <a:buNone/>
            </a:pPr>
            <a:r>
              <a:t/>
            </a:r>
            <a:endParaRPr sz="1500">
              <a:solidFill>
                <a:srgbClr val="242424"/>
              </a:solidFill>
              <a:highlight>
                <a:srgbClr val="FFFFFF"/>
              </a:highlight>
              <a:latin typeface="Georgia"/>
              <a:ea typeface="Georgia"/>
              <a:cs typeface="Georgia"/>
              <a:sym typeface="Georgia"/>
            </a:endParaRPr>
          </a:p>
        </p:txBody>
      </p:sp>
      <p:pic>
        <p:nvPicPr>
          <p:cNvPr id="340" name="Google Shape;340;g30555f32df5_0_44"/>
          <p:cNvPicPr preferRelativeResize="0"/>
          <p:nvPr/>
        </p:nvPicPr>
        <p:blipFill rotWithShape="1">
          <a:blip r:embed="rId3">
            <a:alphaModFix/>
          </a:blip>
          <a:srcRect b="0" l="0" r="0" t="0"/>
          <a:stretch/>
        </p:blipFill>
        <p:spPr>
          <a:xfrm>
            <a:off x="1400875" y="3408100"/>
            <a:ext cx="8781574" cy="3094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3055abe4bb7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sz="2500">
                <a:solidFill>
                  <a:srgbClr val="374151"/>
                </a:solidFill>
                <a:highlight>
                  <a:srgbClr val="FFFFFF"/>
                </a:highlight>
                <a:latin typeface="Roboto"/>
                <a:ea typeface="Roboto"/>
                <a:cs typeface="Roboto"/>
                <a:sym typeface="Roboto"/>
              </a:rPr>
              <a:t>Random sampling</a:t>
            </a:r>
            <a:endParaRPr/>
          </a:p>
        </p:txBody>
      </p:sp>
      <p:sp>
        <p:nvSpPr>
          <p:cNvPr id="346" name="Google Shape;346;g3055abe4bb7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2500">
                <a:solidFill>
                  <a:srgbClr val="374151"/>
                </a:solidFill>
                <a:highlight>
                  <a:srgbClr val="FFFFFF"/>
                </a:highlight>
                <a:latin typeface="Roboto"/>
                <a:ea typeface="Roboto"/>
                <a:cs typeface="Roboto"/>
                <a:sym typeface="Roboto"/>
              </a:rPr>
              <a:t>Random sampling, or probability sampling, is a sampling method that allows for the randomization of sample selection</a:t>
            </a:r>
            <a:endParaRPr sz="4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045e7de19b_0_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Ensemble Classifier</a:t>
            </a:r>
            <a:endParaRPr/>
          </a:p>
        </p:txBody>
      </p:sp>
      <p:sp>
        <p:nvSpPr>
          <p:cNvPr id="172" name="Google Shape;172;g3045e7de19b_0_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73" name="Google Shape;173;g3045e7de19b_0_24"/>
          <p:cNvPicPr preferRelativeResize="0"/>
          <p:nvPr/>
        </p:nvPicPr>
        <p:blipFill rotWithShape="1">
          <a:blip r:embed="rId3">
            <a:alphaModFix/>
          </a:blip>
          <a:srcRect b="0" l="0" r="0" t="0"/>
          <a:stretch/>
        </p:blipFill>
        <p:spPr>
          <a:xfrm>
            <a:off x="2049025" y="2258125"/>
            <a:ext cx="8049800" cy="3763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f91469fbe5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ROC Curve and AUC[7]</a:t>
            </a:r>
            <a:endParaRPr/>
          </a:p>
        </p:txBody>
      </p:sp>
      <p:sp>
        <p:nvSpPr>
          <p:cNvPr id="352" name="Google Shape;352;g2f91469fbe5_0_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What is ROC and AUC ?</a:t>
            </a:r>
            <a:endParaRPr/>
          </a:p>
          <a:p>
            <a:pPr indent="0" lvl="0" marL="0" rtl="0" algn="l">
              <a:lnSpc>
                <a:spcPct val="90000"/>
              </a:lnSpc>
              <a:spcBef>
                <a:spcPts val="1000"/>
              </a:spcBef>
              <a:spcAft>
                <a:spcPts val="0"/>
              </a:spcAft>
              <a:buSzPts val="1800"/>
              <a:buNone/>
            </a:pPr>
            <a:r>
              <a:rPr lang="en-US"/>
              <a:t>Why we use the ROC AUC curve ?</a:t>
            </a:r>
            <a:endParaRPr/>
          </a:p>
          <a:p>
            <a:pPr indent="0" lvl="0" marL="0" rtl="0" algn="l">
              <a:lnSpc>
                <a:spcPct val="90000"/>
              </a:lnSpc>
              <a:spcBef>
                <a:spcPts val="1000"/>
              </a:spcBef>
              <a:spcAft>
                <a:spcPts val="0"/>
              </a:spcAft>
              <a:buSzPts val="1800"/>
              <a:buNone/>
            </a:pPr>
            <a:r>
              <a:rPr lang="en-US"/>
              <a:t>How to draw the AUC-ROC curve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f91469fbe5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58" name="Google Shape;358;g2f91469fbe5_0_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2150">
                <a:solidFill>
                  <a:srgbClr val="273239"/>
                </a:solidFill>
                <a:highlight>
                  <a:srgbClr val="FFFFFF"/>
                </a:highlight>
                <a:latin typeface="Nunito"/>
                <a:ea typeface="Nunito"/>
                <a:cs typeface="Nunito"/>
                <a:sym typeface="Nunito"/>
              </a:rPr>
              <a:t>Def : The AUC-ROC curve, or Area Under the Receiver Operating Characteristic curve, is a graphical representation of the performance of a binary classification model at various classification thresholds. It is commonly used in machine learning to assess the ability of a model to distinguish between two classes, typically the positive class (e.g., presence of a disease) and the negative class (e.g., absence of a disease).</a:t>
            </a:r>
            <a:endParaRPr b="1" sz="2150">
              <a:solidFill>
                <a:srgbClr val="273239"/>
              </a:solidFill>
              <a:highlight>
                <a:srgbClr val="FFFFFF"/>
              </a:highlight>
              <a:latin typeface="Nunito"/>
              <a:ea typeface="Nunito"/>
              <a:cs typeface="Nunito"/>
              <a:sym typeface="Nunito"/>
            </a:endParaRPr>
          </a:p>
          <a:p>
            <a:pPr indent="0" lvl="0" marL="0" rtl="0" algn="l">
              <a:lnSpc>
                <a:spcPct val="90000"/>
              </a:lnSpc>
              <a:spcBef>
                <a:spcPts val="1000"/>
              </a:spcBef>
              <a:spcAft>
                <a:spcPts val="0"/>
              </a:spcAft>
              <a:buSzPts val="1800"/>
              <a:buNone/>
            </a:pPr>
            <a:r>
              <a:t/>
            </a:r>
            <a:endParaRPr b="1" sz="2150">
              <a:solidFill>
                <a:srgbClr val="273239"/>
              </a:solidFill>
              <a:highlight>
                <a:srgbClr val="FFFFFF"/>
              </a:highlight>
              <a:latin typeface="Nunito"/>
              <a:ea typeface="Nunito"/>
              <a:cs typeface="Nunito"/>
              <a:sym typeface="Nunito"/>
            </a:endParaRPr>
          </a:p>
        </p:txBody>
      </p:sp>
      <p:pic>
        <p:nvPicPr>
          <p:cNvPr id="359" name="Google Shape;359;g2f91469fbe5_0_15"/>
          <p:cNvPicPr preferRelativeResize="0"/>
          <p:nvPr/>
        </p:nvPicPr>
        <p:blipFill rotWithShape="1">
          <a:blip r:embed="rId3">
            <a:alphaModFix/>
          </a:blip>
          <a:srcRect b="0" l="0" r="0" t="0"/>
          <a:stretch/>
        </p:blipFill>
        <p:spPr>
          <a:xfrm>
            <a:off x="1400875" y="3847175"/>
            <a:ext cx="8321600" cy="2739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30555f32df5_0_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Comparing Classifier (cost benefit and ROC curve)[8]</a:t>
            </a:r>
            <a:endParaRPr/>
          </a:p>
        </p:txBody>
      </p:sp>
      <p:sp>
        <p:nvSpPr>
          <p:cNvPr id="365" name="Google Shape;365;g30555f32df5_0_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f933be037f_2_75"/>
          <p:cNvSpPr txBox="1"/>
          <p:nvPr>
            <p:ph type="ctrTitle"/>
          </p:nvPr>
        </p:nvSpPr>
        <p:spPr>
          <a:xfrm>
            <a:off x="1524000" y="1122363"/>
            <a:ext cx="9144000" cy="977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Module 6 </a:t>
            </a:r>
            <a:endParaRPr/>
          </a:p>
        </p:txBody>
      </p:sp>
      <p:sp>
        <p:nvSpPr>
          <p:cNvPr id="371" name="Google Shape;371;g2f933be037f_2_75"/>
          <p:cNvSpPr txBox="1"/>
          <p:nvPr>
            <p:ph idx="1" type="subTitle"/>
          </p:nvPr>
        </p:nvSpPr>
        <p:spPr>
          <a:xfrm>
            <a:off x="1524000" y="2700338"/>
            <a:ext cx="9144000" cy="25574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rPr lang="en-US" sz="4000"/>
              <a:t>Trends and applications in Data Science </a:t>
            </a:r>
            <a:endParaRPr sz="4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f933be037f_2_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7" name="Google Shape;377;g2f933be037f_2_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Data Science : -</a:t>
            </a:r>
            <a:endParaRPr/>
          </a:p>
          <a:p>
            <a:pPr indent="0" lvl="0" marL="0" rtl="0" algn="l">
              <a:lnSpc>
                <a:spcPct val="90000"/>
              </a:lnSpc>
              <a:spcBef>
                <a:spcPts val="1000"/>
              </a:spcBef>
              <a:spcAft>
                <a:spcPts val="0"/>
              </a:spcAft>
              <a:buClr>
                <a:schemeClr val="dk1"/>
              </a:buClr>
              <a:buSzPts val="2800"/>
              <a:buNone/>
            </a:pPr>
            <a:r>
              <a:rPr lang="en-US"/>
              <a:t>1&gt; study of data to extract meaningful insights for business.</a:t>
            </a:r>
            <a:endParaRPr/>
          </a:p>
          <a:p>
            <a:pPr indent="0" lvl="0" marL="0" rtl="0" algn="l">
              <a:lnSpc>
                <a:spcPct val="90000"/>
              </a:lnSpc>
              <a:spcBef>
                <a:spcPts val="1000"/>
              </a:spcBef>
              <a:spcAft>
                <a:spcPts val="0"/>
              </a:spcAft>
              <a:buClr>
                <a:schemeClr val="dk1"/>
              </a:buClr>
              <a:buSzPts val="2800"/>
              <a:buNone/>
            </a:pPr>
            <a:r>
              <a:rPr lang="en-US"/>
              <a:t>2&gt;multidisciplinary approach that combines principles and practices from the fields of mathematics, statistics, artificial intelligence, and computer engineering to analyze large amounts of data.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f933be037f_2_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 of Data Science</a:t>
            </a:r>
            <a:endParaRPr/>
          </a:p>
        </p:txBody>
      </p:sp>
      <p:sp>
        <p:nvSpPr>
          <p:cNvPr id="383" name="Google Shape;383;g2f933be037f_2_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487680" lvl="0" marL="514350" rtl="0" algn="l">
              <a:lnSpc>
                <a:spcPct val="90000"/>
              </a:lnSpc>
              <a:spcBef>
                <a:spcPts val="0"/>
              </a:spcBef>
              <a:spcAft>
                <a:spcPts val="0"/>
              </a:spcAft>
              <a:buClr>
                <a:schemeClr val="dk1"/>
              </a:buClr>
              <a:buSzPct val="100000"/>
              <a:buAutoNum type="arabicPeriod"/>
            </a:pPr>
            <a:r>
              <a:rPr lang="en-US"/>
              <a:t>Healthcare </a:t>
            </a:r>
            <a:endParaRPr/>
          </a:p>
          <a:p>
            <a:pPr indent="-487680" lvl="0" marL="514350" rtl="0" algn="l">
              <a:lnSpc>
                <a:spcPct val="90000"/>
              </a:lnSpc>
              <a:spcBef>
                <a:spcPts val="1000"/>
              </a:spcBef>
              <a:spcAft>
                <a:spcPts val="0"/>
              </a:spcAft>
              <a:buClr>
                <a:schemeClr val="dk1"/>
              </a:buClr>
              <a:buSzPct val="100000"/>
              <a:buAutoNum type="arabicPeriod"/>
            </a:pPr>
            <a:r>
              <a:rPr lang="en-US"/>
              <a:t>Gaming </a:t>
            </a:r>
            <a:endParaRPr/>
          </a:p>
          <a:p>
            <a:pPr indent="-487680" lvl="0" marL="514350" rtl="0" algn="l">
              <a:lnSpc>
                <a:spcPct val="90000"/>
              </a:lnSpc>
              <a:spcBef>
                <a:spcPts val="1000"/>
              </a:spcBef>
              <a:spcAft>
                <a:spcPts val="0"/>
              </a:spcAft>
              <a:buClr>
                <a:schemeClr val="dk1"/>
              </a:buClr>
              <a:buSzPct val="100000"/>
              <a:buAutoNum type="arabicPeriod"/>
            </a:pPr>
            <a:r>
              <a:rPr lang="en-US"/>
              <a:t>Recommendation system </a:t>
            </a:r>
            <a:endParaRPr/>
          </a:p>
          <a:p>
            <a:pPr indent="-487680" lvl="0" marL="514350" rtl="0" algn="l">
              <a:lnSpc>
                <a:spcPct val="90000"/>
              </a:lnSpc>
              <a:spcBef>
                <a:spcPts val="1000"/>
              </a:spcBef>
              <a:spcAft>
                <a:spcPts val="0"/>
              </a:spcAft>
              <a:buClr>
                <a:schemeClr val="dk1"/>
              </a:buClr>
              <a:buSzPct val="100000"/>
              <a:buAutoNum type="arabicPeriod"/>
            </a:pPr>
            <a:r>
              <a:rPr lang="en-US"/>
              <a:t>Finance</a:t>
            </a:r>
            <a:endParaRPr/>
          </a:p>
          <a:p>
            <a:pPr indent="-487680" lvl="0" marL="514350" rtl="0" algn="l">
              <a:lnSpc>
                <a:spcPct val="90000"/>
              </a:lnSpc>
              <a:spcBef>
                <a:spcPts val="1000"/>
              </a:spcBef>
              <a:spcAft>
                <a:spcPts val="0"/>
              </a:spcAft>
              <a:buClr>
                <a:schemeClr val="dk1"/>
              </a:buClr>
              <a:buSzPct val="100000"/>
              <a:buAutoNum type="arabicPeriod"/>
            </a:pPr>
            <a:r>
              <a:rPr lang="en-US"/>
              <a:t>Ecommerce</a:t>
            </a:r>
            <a:endParaRPr/>
          </a:p>
          <a:p>
            <a:pPr indent="-487680" lvl="0" marL="514350" rtl="0" algn="l">
              <a:lnSpc>
                <a:spcPct val="90000"/>
              </a:lnSpc>
              <a:spcBef>
                <a:spcPts val="1000"/>
              </a:spcBef>
              <a:spcAft>
                <a:spcPts val="0"/>
              </a:spcAft>
              <a:buClr>
                <a:schemeClr val="dk1"/>
              </a:buClr>
              <a:buSzPct val="100000"/>
              <a:buAutoNum type="arabicPeriod"/>
            </a:pPr>
            <a:r>
              <a:rPr lang="en-US"/>
              <a:t>Cyber</a:t>
            </a:r>
            <a:r>
              <a:rPr lang="en-US"/>
              <a:t> security</a:t>
            </a:r>
            <a:endParaRPr/>
          </a:p>
          <a:p>
            <a:pPr indent="-487680" lvl="0" marL="514350" rtl="0" algn="l">
              <a:lnSpc>
                <a:spcPct val="90000"/>
              </a:lnSpc>
              <a:spcBef>
                <a:spcPts val="1000"/>
              </a:spcBef>
              <a:spcAft>
                <a:spcPts val="0"/>
              </a:spcAft>
              <a:buClr>
                <a:schemeClr val="dk1"/>
              </a:buClr>
              <a:buSzPct val="100000"/>
              <a:buAutoNum type="arabicPeriod"/>
            </a:pPr>
            <a:r>
              <a:rPr lang="en-US"/>
              <a:t>Logistics</a:t>
            </a:r>
            <a:endParaRPr/>
          </a:p>
          <a:p>
            <a:pPr indent="-487680" lvl="0" marL="514350" rtl="0" algn="l">
              <a:lnSpc>
                <a:spcPct val="90000"/>
              </a:lnSpc>
              <a:spcBef>
                <a:spcPts val="1000"/>
              </a:spcBef>
              <a:spcAft>
                <a:spcPts val="0"/>
              </a:spcAft>
              <a:buClr>
                <a:schemeClr val="dk1"/>
              </a:buClr>
              <a:buSzPct val="100000"/>
              <a:buAutoNum type="arabicPeriod"/>
            </a:pPr>
            <a:r>
              <a:rPr lang="en-US"/>
              <a:t>Augmented reality</a:t>
            </a:r>
            <a:endParaRPr/>
          </a:p>
          <a:p>
            <a:pPr indent="-487680" lvl="0" marL="514350" rtl="0" algn="l">
              <a:lnSpc>
                <a:spcPct val="90000"/>
              </a:lnSpc>
              <a:spcBef>
                <a:spcPts val="1000"/>
              </a:spcBef>
              <a:spcAft>
                <a:spcPts val="0"/>
              </a:spcAft>
              <a:buClr>
                <a:schemeClr val="dk1"/>
              </a:buClr>
              <a:buSzPct val="100000"/>
              <a:buAutoNum type="arabicPeriod"/>
            </a:pPr>
            <a:r>
              <a:rPr lang="en-US"/>
              <a:t>Autocomplete</a:t>
            </a:r>
            <a:endParaRPr/>
          </a:p>
          <a:p>
            <a:pPr indent="-336550" lvl="0" marL="514350" rtl="0" algn="l">
              <a:lnSpc>
                <a:spcPct val="90000"/>
              </a:lnSpc>
              <a:spcBef>
                <a:spcPts val="1000"/>
              </a:spcBef>
              <a:spcAft>
                <a:spcPts val="0"/>
              </a:spcAft>
              <a:buClr>
                <a:schemeClr val="dk1"/>
              </a:buClr>
              <a:buSzPct val="100000"/>
              <a:buNone/>
            </a:pPr>
            <a:r>
              <a:t/>
            </a:r>
            <a:endParaRPr/>
          </a:p>
          <a:p>
            <a:pPr indent="-336550" lvl="0" marL="51435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f933be037f_2_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Multimodal Applications of Data Science </a:t>
            </a:r>
            <a:br>
              <a:rPr lang="en-US"/>
            </a:br>
            <a:endParaRPr/>
          </a:p>
        </p:txBody>
      </p:sp>
      <p:sp>
        <p:nvSpPr>
          <p:cNvPr id="389" name="Google Shape;389;g2f933be037f_2_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Modality refers to the way something happens</a:t>
            </a:r>
            <a:endParaRPr/>
          </a:p>
          <a:p>
            <a:pPr indent="0" lvl="0" marL="0" rtl="0" algn="l">
              <a:lnSpc>
                <a:spcPct val="90000"/>
              </a:lnSpc>
              <a:spcBef>
                <a:spcPts val="1000"/>
              </a:spcBef>
              <a:spcAft>
                <a:spcPts val="0"/>
              </a:spcAft>
              <a:buClr>
                <a:schemeClr val="dk1"/>
              </a:buClr>
              <a:buSzPct val="100000"/>
              <a:buNone/>
            </a:pPr>
            <a:r>
              <a:rPr lang="en-US"/>
              <a:t>A </a:t>
            </a:r>
            <a:r>
              <a:rPr b="1" lang="en-US"/>
              <a:t>multimodal</a:t>
            </a:r>
            <a:r>
              <a:rPr lang="en-US"/>
              <a:t> model is a ML/DS model that is capable of processing information from different modalities, including images, audio,videos, and text.</a:t>
            </a:r>
            <a:endParaRPr/>
          </a:p>
          <a:p>
            <a:pPr indent="0" lvl="0" marL="0" rtl="0" algn="l">
              <a:lnSpc>
                <a:spcPct val="90000"/>
              </a:lnSpc>
              <a:spcBef>
                <a:spcPts val="1000"/>
              </a:spcBef>
              <a:spcAft>
                <a:spcPts val="0"/>
              </a:spcAft>
              <a:buClr>
                <a:schemeClr val="dk1"/>
              </a:buClr>
              <a:buSzPct val="100000"/>
              <a:buNone/>
            </a:pPr>
            <a:r>
              <a:rPr lang="en-US"/>
              <a:t>Example :-</a:t>
            </a:r>
            <a:endParaRPr/>
          </a:p>
          <a:p>
            <a:pPr indent="0" lvl="0" marL="0" rtl="0" algn="l">
              <a:lnSpc>
                <a:spcPct val="90000"/>
              </a:lnSpc>
              <a:spcBef>
                <a:spcPts val="1000"/>
              </a:spcBef>
              <a:spcAft>
                <a:spcPts val="0"/>
              </a:spcAft>
              <a:buClr>
                <a:schemeClr val="dk1"/>
              </a:buClr>
              <a:buSzPct val="100000"/>
              <a:buNone/>
            </a:pPr>
            <a:r>
              <a:rPr lang="en-US"/>
              <a:t>1&gt; Facebook </a:t>
            </a:r>
            <a:endParaRPr/>
          </a:p>
          <a:p>
            <a:pPr indent="0" lvl="0" marL="0" rtl="0" algn="l">
              <a:lnSpc>
                <a:spcPct val="90000"/>
              </a:lnSpc>
              <a:spcBef>
                <a:spcPts val="1000"/>
              </a:spcBef>
              <a:spcAft>
                <a:spcPts val="0"/>
              </a:spcAft>
              <a:buClr>
                <a:schemeClr val="dk1"/>
              </a:buClr>
              <a:buSzPct val="100000"/>
              <a:buNone/>
            </a:pPr>
            <a:r>
              <a:rPr lang="en-US"/>
              <a:t>2&gt; linked inn</a:t>
            </a:r>
            <a:endParaRPr/>
          </a:p>
          <a:p>
            <a:pPr indent="0" lvl="0" marL="0" rtl="0" algn="l">
              <a:lnSpc>
                <a:spcPct val="90000"/>
              </a:lnSpc>
              <a:spcBef>
                <a:spcPts val="1000"/>
              </a:spcBef>
              <a:spcAft>
                <a:spcPts val="0"/>
              </a:spcAft>
              <a:buClr>
                <a:schemeClr val="dk1"/>
              </a:buClr>
              <a:buSzPct val="100000"/>
              <a:buNone/>
            </a:pPr>
            <a:r>
              <a:rPr lang="en-US"/>
              <a:t>3&gt; Spotify</a:t>
            </a:r>
            <a:endParaRPr/>
          </a:p>
          <a:p>
            <a:pPr indent="0" lvl="0" marL="0" rtl="0" algn="l">
              <a:lnSpc>
                <a:spcPct val="90000"/>
              </a:lnSpc>
              <a:spcBef>
                <a:spcPts val="1000"/>
              </a:spcBef>
              <a:spcAft>
                <a:spcPts val="0"/>
              </a:spcAft>
              <a:buClr>
                <a:schemeClr val="dk1"/>
              </a:buClr>
              <a:buSzPct val="100000"/>
              <a:buNone/>
            </a:pPr>
            <a:r>
              <a:rPr lang="en-US"/>
              <a:t>4&gt; Instagram</a:t>
            </a:r>
            <a:endParaRPr/>
          </a:p>
          <a:p>
            <a:pPr indent="0" lvl="0" marL="0" rtl="0" algn="l">
              <a:lnSpc>
                <a:spcPct val="90000"/>
              </a:lnSpc>
              <a:spcBef>
                <a:spcPts val="1000"/>
              </a:spcBef>
              <a:spcAft>
                <a:spcPts val="0"/>
              </a:spcAft>
              <a:buClr>
                <a:schemeClr val="dk1"/>
              </a:buClr>
              <a:buSzPct val="100000"/>
              <a:buNone/>
            </a:pPr>
            <a:r>
              <a:rPr lang="en-US"/>
              <a:t>5&gt; Whatsapp etc…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395" name="Google Shape;395;p5"/>
          <p:cNvSpPr txBox="1"/>
          <p:nvPr>
            <p:ph idx="1" type="body"/>
          </p:nvPr>
        </p:nvSpPr>
        <p:spPr>
          <a:xfrm>
            <a:off x="587300" y="1491075"/>
            <a:ext cx="105156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Clr>
                <a:schemeClr val="dk1"/>
              </a:buClr>
              <a:buSzPts val="2800"/>
              <a:buNone/>
            </a:pPr>
            <a:r>
              <a:rPr lang="en-US"/>
              <a:t>1&gt;</a:t>
            </a:r>
            <a:r>
              <a:rPr lang="en-US" u="sng">
                <a:solidFill>
                  <a:schemeClr val="hlink"/>
                </a:solidFill>
                <a:hlinkClick r:id="rId3"/>
              </a:rPr>
              <a:t>https://www.datacamp.com/tutorial/what-bagging-in-machine-learning-a-guide-with-examples</a:t>
            </a:r>
            <a:endParaRPr/>
          </a:p>
          <a:p>
            <a:pPr indent="0" lvl="0" marL="0" rtl="0" algn="l">
              <a:lnSpc>
                <a:spcPct val="150000"/>
              </a:lnSpc>
              <a:spcBef>
                <a:spcPts val="0"/>
              </a:spcBef>
              <a:spcAft>
                <a:spcPts val="0"/>
              </a:spcAft>
              <a:buClr>
                <a:schemeClr val="dk1"/>
              </a:buClr>
              <a:buSzPts val="2800"/>
              <a:buNone/>
            </a:pPr>
            <a:r>
              <a:rPr lang="en-US"/>
              <a:t>2&gt;</a:t>
            </a:r>
            <a:r>
              <a:rPr lang="en-US" u="sng">
                <a:solidFill>
                  <a:schemeClr val="hlink"/>
                </a:solidFill>
                <a:hlinkClick r:id="rId4"/>
              </a:rPr>
              <a:t>https://www.geeksforgeeks.org/confusion-matrix-machine-learning/</a:t>
            </a:r>
            <a:endParaRPr/>
          </a:p>
          <a:p>
            <a:pPr indent="0" lvl="0" marL="0" rtl="0" algn="l">
              <a:lnSpc>
                <a:spcPct val="150000"/>
              </a:lnSpc>
              <a:spcBef>
                <a:spcPts val="0"/>
              </a:spcBef>
              <a:spcAft>
                <a:spcPts val="0"/>
              </a:spcAft>
              <a:buClr>
                <a:schemeClr val="dk1"/>
              </a:buClr>
              <a:buSzPts val="2800"/>
              <a:buNone/>
            </a:pPr>
            <a:r>
              <a:rPr lang="en-US"/>
              <a:t>3&gt;</a:t>
            </a:r>
            <a:r>
              <a:rPr lang="en-US" u="sng">
                <a:solidFill>
                  <a:schemeClr val="hlink"/>
                </a:solidFill>
                <a:hlinkClick r:id="rId5"/>
              </a:rPr>
              <a:t>https://www.evidentlyai.com/classification-metrics/confusion-matrix</a:t>
            </a:r>
            <a:endParaRPr/>
          </a:p>
          <a:p>
            <a:pPr indent="0" lvl="0" marL="0" rtl="0" algn="l">
              <a:lnSpc>
                <a:spcPct val="150000"/>
              </a:lnSpc>
              <a:spcBef>
                <a:spcPts val="0"/>
              </a:spcBef>
              <a:spcAft>
                <a:spcPts val="0"/>
              </a:spcAft>
              <a:buClr>
                <a:schemeClr val="dk1"/>
              </a:buClr>
              <a:buSzPts val="2800"/>
              <a:buNone/>
            </a:pPr>
            <a:r>
              <a:rPr lang="en-US"/>
              <a:t>4&gt; </a:t>
            </a:r>
            <a:r>
              <a:rPr lang="en-US" u="sng">
                <a:solidFill>
                  <a:schemeClr val="hlink"/>
                </a:solidFill>
                <a:hlinkClick r:id="rId6"/>
              </a:rPr>
              <a:t>https://www.geeksforgeeks.org/introduction-of-holdout-method/</a:t>
            </a:r>
            <a:endParaRPr/>
          </a:p>
          <a:p>
            <a:pPr indent="0" lvl="0" marL="0" rtl="0" algn="l">
              <a:lnSpc>
                <a:spcPct val="150000"/>
              </a:lnSpc>
              <a:spcBef>
                <a:spcPts val="0"/>
              </a:spcBef>
              <a:spcAft>
                <a:spcPts val="0"/>
              </a:spcAft>
              <a:buClr>
                <a:schemeClr val="dk1"/>
              </a:buClr>
              <a:buSzPts val="2800"/>
              <a:buNone/>
            </a:pPr>
            <a:r>
              <a:rPr lang="en-US"/>
              <a:t>5&gt;https://vitalflux.com/hold-out-method-for-training-machine-learning-model/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f8c2f063dd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401" name="Google Shape;401;g2f8c2f063dd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6&gt;</a:t>
            </a:r>
            <a:r>
              <a:rPr lang="en-US" u="sng">
                <a:solidFill>
                  <a:schemeClr val="hlink"/>
                </a:solidFill>
                <a:hlinkClick r:id="rId3"/>
              </a:rPr>
              <a:t>https://www.evidentlyai.com/classification-metrics/confusion-matrix</a:t>
            </a:r>
            <a:endParaRPr/>
          </a:p>
          <a:p>
            <a:pPr indent="0" lvl="0" marL="0" rtl="0" algn="l">
              <a:lnSpc>
                <a:spcPct val="90000"/>
              </a:lnSpc>
              <a:spcBef>
                <a:spcPts val="1000"/>
              </a:spcBef>
              <a:spcAft>
                <a:spcPts val="0"/>
              </a:spcAft>
              <a:buSzPts val="1800"/>
              <a:buNone/>
            </a:pPr>
            <a:r>
              <a:rPr lang="en-US"/>
              <a:t>7&gt; </a:t>
            </a:r>
            <a:r>
              <a:rPr lang="en-US" u="sng">
                <a:solidFill>
                  <a:schemeClr val="hlink"/>
                </a:solidFill>
                <a:hlinkClick r:id="rId4"/>
              </a:rPr>
              <a:t>https://www.geeksforgeeks.org/auc-roc-curve/</a:t>
            </a:r>
            <a:endParaRPr/>
          </a:p>
          <a:p>
            <a:pPr indent="0" lvl="0" marL="0" rtl="0" algn="l">
              <a:lnSpc>
                <a:spcPct val="90000"/>
              </a:lnSpc>
              <a:spcBef>
                <a:spcPts val="1000"/>
              </a:spcBef>
              <a:spcAft>
                <a:spcPts val="0"/>
              </a:spcAft>
              <a:buSzPts val="1800"/>
              <a:buNone/>
            </a:pPr>
            <a:r>
              <a:rPr lang="en-US"/>
              <a:t>8&gt;https://machinelearningmastery.com/assessing-comparing-classifier-performance-roc-curves-2/</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Ensemble Classifier</a:t>
            </a:r>
            <a:endParaRPr/>
          </a:p>
        </p:txBody>
      </p:sp>
      <p:sp>
        <p:nvSpPr>
          <p:cNvPr id="179" name="Google Shape;17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0" name="Google Shape;180;p3"/>
          <p:cNvPicPr preferRelativeResize="0"/>
          <p:nvPr/>
        </p:nvPicPr>
        <p:blipFill rotWithShape="1">
          <a:blip r:embed="rId3">
            <a:alphaModFix/>
          </a:blip>
          <a:srcRect b="0" l="0" r="0" t="0"/>
          <a:stretch/>
        </p:blipFill>
        <p:spPr>
          <a:xfrm>
            <a:off x="1714500" y="2214575"/>
            <a:ext cx="8697950" cy="3786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045e7de19b_0_12"/>
          <p:cNvSpPr txBox="1"/>
          <p:nvPr>
            <p:ph type="title"/>
          </p:nvPr>
        </p:nvSpPr>
        <p:spPr>
          <a:xfrm>
            <a:off x="838200" y="365125"/>
            <a:ext cx="10515600" cy="84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Bagging and Boosting</a:t>
            </a:r>
            <a:endParaRPr/>
          </a:p>
        </p:txBody>
      </p:sp>
      <p:sp>
        <p:nvSpPr>
          <p:cNvPr id="186" name="Google Shape;186;g3045e7de19b_0_12"/>
          <p:cNvSpPr txBox="1"/>
          <p:nvPr>
            <p:ph idx="1" type="body"/>
          </p:nvPr>
        </p:nvSpPr>
        <p:spPr>
          <a:xfrm>
            <a:off x="838200" y="1338150"/>
            <a:ext cx="10515600" cy="4838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sz="1500">
              <a:solidFill>
                <a:srgbClr val="242424"/>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SzPts val="1800"/>
              <a:buNone/>
            </a:pPr>
            <a:r>
              <a:rPr lang="en-US" sz="2000">
                <a:solidFill>
                  <a:srgbClr val="242424"/>
                </a:solidFill>
                <a:highlight>
                  <a:srgbClr val="FFFFFF"/>
                </a:highlight>
                <a:latin typeface="Georgia"/>
                <a:ea typeface="Georgia"/>
                <a:cs typeface="Georgia"/>
                <a:sym typeface="Georgia"/>
              </a:rPr>
              <a:t>single models use only one algorithm to create prediction models, bagging and boosting methods aim to combine several of those to achieve better prediction with higher consistency compared to individual learnings.</a:t>
            </a:r>
            <a:endParaRPr sz="3300"/>
          </a:p>
        </p:txBody>
      </p:sp>
      <p:pic>
        <p:nvPicPr>
          <p:cNvPr id="187" name="Google Shape;187;g3045e7de19b_0_12"/>
          <p:cNvPicPr preferRelativeResize="0"/>
          <p:nvPr/>
        </p:nvPicPr>
        <p:blipFill rotWithShape="1">
          <a:blip r:embed="rId3">
            <a:alphaModFix/>
          </a:blip>
          <a:srcRect b="0" l="0" r="0" t="0"/>
          <a:stretch/>
        </p:blipFill>
        <p:spPr>
          <a:xfrm>
            <a:off x="1651775" y="3136275"/>
            <a:ext cx="8844301" cy="286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0323fa1e4c_0_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25000"/>
              </a:lnSpc>
              <a:spcBef>
                <a:spcPts val="1400"/>
              </a:spcBef>
              <a:spcAft>
                <a:spcPts val="400"/>
              </a:spcAft>
              <a:buSzPts val="1800"/>
              <a:buNone/>
            </a:pPr>
            <a:r>
              <a:rPr lang="en-US" sz="3433">
                <a:latin typeface="Verdana"/>
                <a:ea typeface="Verdana"/>
                <a:cs typeface="Verdana"/>
                <a:sym typeface="Verdana"/>
              </a:rPr>
              <a:t>Bagging</a:t>
            </a:r>
            <a:endParaRPr/>
          </a:p>
        </p:txBody>
      </p:sp>
      <p:sp>
        <p:nvSpPr>
          <p:cNvPr id="193" name="Google Shape;193;g30323fa1e4c_0_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50000"/>
              </a:lnSpc>
              <a:spcBef>
                <a:spcPts val="3200"/>
              </a:spcBef>
              <a:spcAft>
                <a:spcPts val="0"/>
              </a:spcAft>
              <a:buClr>
                <a:schemeClr val="dk1"/>
              </a:buClr>
              <a:buSzPts val="275"/>
              <a:buFont typeface="Arial"/>
              <a:buNone/>
            </a:pPr>
            <a:r>
              <a:rPr b="1" lang="en-US" sz="7585">
                <a:solidFill>
                  <a:srgbClr val="242424"/>
                </a:solidFill>
                <a:highlight>
                  <a:srgbClr val="FFFFFF"/>
                </a:highlight>
                <a:latin typeface="Georgia"/>
                <a:ea typeface="Georgia"/>
                <a:cs typeface="Georgia"/>
                <a:sym typeface="Georgia"/>
              </a:rPr>
              <a:t>B</a:t>
            </a:r>
            <a:r>
              <a:rPr b="1" lang="en-US" sz="7985">
                <a:solidFill>
                  <a:srgbClr val="242424"/>
                </a:solidFill>
                <a:highlight>
                  <a:srgbClr val="FFFFFF"/>
                </a:highlight>
                <a:latin typeface="Georgia"/>
                <a:ea typeface="Georgia"/>
                <a:cs typeface="Georgia"/>
                <a:sym typeface="Georgia"/>
              </a:rPr>
              <a:t>agging</a:t>
            </a:r>
            <a:r>
              <a:rPr lang="en-US" sz="7985">
                <a:solidFill>
                  <a:srgbClr val="242424"/>
                </a:solidFill>
                <a:highlight>
                  <a:srgbClr val="FFFFFF"/>
                </a:highlight>
                <a:latin typeface="Georgia"/>
                <a:ea typeface="Georgia"/>
                <a:cs typeface="Georgia"/>
                <a:sym typeface="Georgia"/>
              </a:rPr>
              <a:t> :</a:t>
            </a:r>
            <a:r>
              <a:rPr lang="en-US" sz="10773">
                <a:solidFill>
                  <a:srgbClr val="242424"/>
                </a:solidFill>
                <a:highlight>
                  <a:srgbClr val="FFFFFF"/>
                </a:highlight>
                <a:latin typeface="Georgia"/>
                <a:ea typeface="Georgia"/>
                <a:cs typeface="Georgia"/>
                <a:sym typeface="Georgia"/>
              </a:rPr>
              <a:t> </a:t>
            </a:r>
            <a:r>
              <a:rPr lang="en-US" sz="8388">
                <a:solidFill>
                  <a:srgbClr val="05192D"/>
                </a:solidFill>
                <a:highlight>
                  <a:srgbClr val="FFFFFF"/>
                </a:highlight>
                <a:latin typeface="Arial"/>
                <a:ea typeface="Arial"/>
                <a:cs typeface="Arial"/>
                <a:sym typeface="Arial"/>
              </a:rPr>
              <a:t>is an ensemble method that involves training multiple models independently on random subsets of the data, and aggregating their predictions through voting or averaging.</a:t>
            </a:r>
            <a:endParaRPr sz="11973">
              <a:solidFill>
                <a:srgbClr val="242424"/>
              </a:solidFill>
              <a:highlight>
                <a:srgbClr val="FFFFFF"/>
              </a:highlight>
              <a:latin typeface="Georgia"/>
              <a:ea typeface="Georgia"/>
              <a:cs typeface="Georgia"/>
              <a:sym typeface="Georgia"/>
            </a:endParaRPr>
          </a:p>
          <a:p>
            <a:pPr indent="-361730" lvl="0" marL="749300" rtl="0" algn="l">
              <a:lnSpc>
                <a:spcPct val="218181"/>
              </a:lnSpc>
              <a:spcBef>
                <a:spcPts val="3200"/>
              </a:spcBef>
              <a:spcAft>
                <a:spcPts val="0"/>
              </a:spcAft>
              <a:buClr>
                <a:srgbClr val="242424"/>
              </a:buClr>
              <a:buSzPct val="100000"/>
              <a:buFont typeface="Georgia"/>
              <a:buAutoNum type="arabicPeriod"/>
            </a:pPr>
            <a:r>
              <a:rPr lang="en-US" sz="8385">
                <a:solidFill>
                  <a:srgbClr val="242424"/>
                </a:solidFill>
                <a:highlight>
                  <a:srgbClr val="FFFFFF"/>
                </a:highlight>
                <a:latin typeface="Georgia"/>
                <a:ea typeface="Georgia"/>
                <a:cs typeface="Georgia"/>
                <a:sym typeface="Georgia"/>
              </a:rPr>
              <a:t>A base model is created on each of these samplings.</a:t>
            </a:r>
            <a:endParaRPr sz="8385">
              <a:solidFill>
                <a:srgbClr val="242424"/>
              </a:solidFill>
              <a:highlight>
                <a:srgbClr val="FFFFFF"/>
              </a:highlight>
              <a:latin typeface="Georgia"/>
              <a:ea typeface="Georgia"/>
              <a:cs typeface="Georgia"/>
              <a:sym typeface="Georgia"/>
            </a:endParaRPr>
          </a:p>
          <a:p>
            <a:pPr indent="-361730" lvl="0" marL="749300" rtl="0" algn="l">
              <a:lnSpc>
                <a:spcPct val="218181"/>
              </a:lnSpc>
              <a:spcBef>
                <a:spcPts val="0"/>
              </a:spcBef>
              <a:spcAft>
                <a:spcPts val="0"/>
              </a:spcAft>
              <a:buClr>
                <a:srgbClr val="242424"/>
              </a:buClr>
              <a:buSzPct val="100000"/>
              <a:buFont typeface="Georgia"/>
              <a:buAutoNum type="arabicPeriod"/>
            </a:pPr>
            <a:r>
              <a:rPr lang="en-US" sz="8385">
                <a:solidFill>
                  <a:srgbClr val="242424"/>
                </a:solidFill>
                <a:highlight>
                  <a:srgbClr val="FFFFFF"/>
                </a:highlight>
                <a:latin typeface="Georgia"/>
                <a:ea typeface="Georgia"/>
                <a:cs typeface="Georgia"/>
                <a:sym typeface="Georgia"/>
              </a:rPr>
              <a:t>The models run in parallel and are independent of each other.</a:t>
            </a:r>
            <a:endParaRPr sz="8385">
              <a:solidFill>
                <a:srgbClr val="242424"/>
              </a:solidFill>
              <a:highlight>
                <a:srgbClr val="FFFFFF"/>
              </a:highlight>
              <a:latin typeface="Georgia"/>
              <a:ea typeface="Georgia"/>
              <a:cs typeface="Georgia"/>
              <a:sym typeface="Georgia"/>
            </a:endParaRPr>
          </a:p>
          <a:p>
            <a:pPr indent="-361730" lvl="0" marL="749300" rtl="0" algn="l">
              <a:lnSpc>
                <a:spcPct val="218181"/>
              </a:lnSpc>
              <a:spcBef>
                <a:spcPts val="0"/>
              </a:spcBef>
              <a:spcAft>
                <a:spcPts val="0"/>
              </a:spcAft>
              <a:buClr>
                <a:srgbClr val="242424"/>
              </a:buClr>
              <a:buSzPct val="100000"/>
              <a:buFont typeface="Georgia"/>
              <a:buAutoNum type="arabicPeriod"/>
            </a:pPr>
            <a:r>
              <a:rPr lang="en-US" sz="8385">
                <a:solidFill>
                  <a:srgbClr val="242424"/>
                </a:solidFill>
                <a:highlight>
                  <a:srgbClr val="FFFFFF"/>
                </a:highlight>
                <a:latin typeface="Georgia"/>
                <a:ea typeface="Georgia"/>
                <a:cs typeface="Georgia"/>
                <a:sym typeface="Georgia"/>
              </a:rPr>
              <a:t>The final predictions are determined by combining the predictions from all the models.</a:t>
            </a:r>
            <a:endParaRPr sz="8385">
              <a:solidFill>
                <a:srgbClr val="242424"/>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SzPct val="257142"/>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045e7de19b_0_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25000"/>
              </a:lnSpc>
              <a:spcBef>
                <a:spcPts val="1400"/>
              </a:spcBef>
              <a:spcAft>
                <a:spcPts val="400"/>
              </a:spcAft>
              <a:buClr>
                <a:schemeClr val="dk1"/>
              </a:buClr>
              <a:buSzPts val="1100"/>
              <a:buFont typeface="Arial"/>
              <a:buNone/>
            </a:pPr>
            <a:r>
              <a:rPr lang="en-US" sz="3433">
                <a:latin typeface="Verdana"/>
                <a:ea typeface="Verdana"/>
                <a:cs typeface="Verdana"/>
                <a:sym typeface="Verdana"/>
              </a:rPr>
              <a:t>Bagging</a:t>
            </a:r>
            <a:endParaRPr/>
          </a:p>
        </p:txBody>
      </p:sp>
      <p:sp>
        <p:nvSpPr>
          <p:cNvPr id="199" name="Google Shape;199;g3045e7de19b_0_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00" name="Google Shape;200;g3045e7de19b_0_49"/>
          <p:cNvPicPr preferRelativeResize="0"/>
          <p:nvPr/>
        </p:nvPicPr>
        <p:blipFill rotWithShape="1">
          <a:blip r:embed="rId3">
            <a:alphaModFix/>
          </a:blip>
          <a:srcRect b="0" l="0" r="0" t="0"/>
          <a:stretch/>
        </p:blipFill>
        <p:spPr>
          <a:xfrm>
            <a:off x="1756325" y="1825625"/>
            <a:ext cx="8844301" cy="421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45e7de19b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Bagging[2]</a:t>
            </a:r>
            <a:endParaRPr/>
          </a:p>
        </p:txBody>
      </p:sp>
      <p:sp>
        <p:nvSpPr>
          <p:cNvPr id="206" name="Google Shape;206;g3045e7de19b_0_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1800"/>
              <a:buNone/>
            </a:pPr>
            <a:r>
              <a:rPr lang="en-US" sz="2200">
                <a:solidFill>
                  <a:srgbClr val="05192D"/>
                </a:solidFill>
                <a:highlight>
                  <a:srgbClr val="FFFFFF"/>
                </a:highlight>
                <a:latin typeface="Arial"/>
                <a:ea typeface="Arial"/>
                <a:cs typeface="Arial"/>
                <a:sym typeface="Arial"/>
              </a:rPr>
              <a:t>1&gt;models are trained independently</a:t>
            </a:r>
            <a:endParaRPr sz="2200">
              <a:solidFill>
                <a:srgbClr val="05192D"/>
              </a:solidFill>
              <a:highlight>
                <a:srgbClr val="FFFFFF"/>
              </a:highlight>
              <a:latin typeface="Arial"/>
              <a:ea typeface="Arial"/>
              <a:cs typeface="Arial"/>
              <a:sym typeface="Arial"/>
            </a:endParaRPr>
          </a:p>
          <a:p>
            <a:pPr indent="0" lvl="0" marL="0" rtl="0" algn="l">
              <a:lnSpc>
                <a:spcPct val="115000"/>
              </a:lnSpc>
              <a:spcBef>
                <a:spcPts val="1000"/>
              </a:spcBef>
              <a:spcAft>
                <a:spcPts val="0"/>
              </a:spcAft>
              <a:buSzPts val="1800"/>
              <a:buNone/>
            </a:pPr>
            <a:r>
              <a:rPr lang="en-US" sz="2200">
                <a:solidFill>
                  <a:srgbClr val="05192D"/>
                </a:solidFill>
                <a:highlight>
                  <a:srgbClr val="FFFFFF"/>
                </a:highlight>
                <a:latin typeface="Arial"/>
                <a:ea typeface="Arial"/>
                <a:cs typeface="Arial"/>
                <a:sym typeface="Arial"/>
              </a:rPr>
              <a:t> in parallel on different random subsets of the</a:t>
            </a:r>
            <a:endParaRPr sz="2200">
              <a:solidFill>
                <a:srgbClr val="05192D"/>
              </a:solidFill>
              <a:highlight>
                <a:srgbClr val="FFFFFF"/>
              </a:highlight>
              <a:latin typeface="Arial"/>
              <a:ea typeface="Arial"/>
              <a:cs typeface="Arial"/>
              <a:sym typeface="Arial"/>
            </a:endParaRPr>
          </a:p>
          <a:p>
            <a:pPr indent="0" lvl="0" marL="0" rtl="0" algn="l">
              <a:lnSpc>
                <a:spcPct val="115000"/>
              </a:lnSpc>
              <a:spcBef>
                <a:spcPts val="1000"/>
              </a:spcBef>
              <a:spcAft>
                <a:spcPts val="0"/>
              </a:spcAft>
              <a:buSzPts val="1800"/>
              <a:buNone/>
            </a:pPr>
            <a:r>
              <a:rPr lang="en-US" sz="2200">
                <a:solidFill>
                  <a:srgbClr val="05192D"/>
                </a:solidFill>
                <a:highlight>
                  <a:srgbClr val="FFFFFF"/>
                </a:highlight>
                <a:latin typeface="Arial"/>
                <a:ea typeface="Arial"/>
                <a:cs typeface="Arial"/>
                <a:sym typeface="Arial"/>
              </a:rPr>
              <a:t> data.</a:t>
            </a:r>
            <a:endParaRPr sz="2200">
              <a:solidFill>
                <a:srgbClr val="05192D"/>
              </a:solidFill>
              <a:highlight>
                <a:srgbClr val="FFFFFF"/>
              </a:highlight>
              <a:latin typeface="Arial"/>
              <a:ea typeface="Arial"/>
              <a:cs typeface="Arial"/>
              <a:sym typeface="Arial"/>
            </a:endParaRPr>
          </a:p>
          <a:p>
            <a:pPr indent="0" lvl="0" marL="0" rtl="0" algn="l">
              <a:lnSpc>
                <a:spcPct val="115000"/>
              </a:lnSpc>
              <a:spcBef>
                <a:spcPts val="1000"/>
              </a:spcBef>
              <a:spcAft>
                <a:spcPts val="0"/>
              </a:spcAft>
              <a:buSzPts val="1800"/>
              <a:buNone/>
            </a:pPr>
            <a:r>
              <a:rPr lang="en-US" sz="2200">
                <a:solidFill>
                  <a:srgbClr val="05192D"/>
                </a:solidFill>
                <a:highlight>
                  <a:srgbClr val="FFFFFF"/>
                </a:highlight>
                <a:latin typeface="Arial"/>
                <a:ea typeface="Arial"/>
                <a:cs typeface="Arial"/>
                <a:sym typeface="Arial"/>
              </a:rPr>
              <a:t>2&gt;</a:t>
            </a:r>
            <a:r>
              <a:rPr lang="en-US" sz="1900">
                <a:solidFill>
                  <a:srgbClr val="05192D"/>
                </a:solidFill>
                <a:highlight>
                  <a:srgbClr val="FFFFFF"/>
                </a:highlight>
                <a:latin typeface="Arial"/>
                <a:ea typeface="Arial"/>
                <a:cs typeface="Arial"/>
                <a:sym typeface="Arial"/>
              </a:rPr>
              <a:t>effective in reducing variance and overfitting, </a:t>
            </a:r>
            <a:endParaRPr sz="1900">
              <a:solidFill>
                <a:srgbClr val="05192D"/>
              </a:solidFill>
              <a:highlight>
                <a:srgbClr val="FFFFFF"/>
              </a:highlight>
              <a:latin typeface="Arial"/>
              <a:ea typeface="Arial"/>
              <a:cs typeface="Arial"/>
              <a:sym typeface="Arial"/>
            </a:endParaRPr>
          </a:p>
          <a:p>
            <a:pPr indent="0" lvl="0" marL="0" rtl="0" algn="l">
              <a:lnSpc>
                <a:spcPct val="115000"/>
              </a:lnSpc>
              <a:spcBef>
                <a:spcPts val="1000"/>
              </a:spcBef>
              <a:spcAft>
                <a:spcPts val="0"/>
              </a:spcAft>
              <a:buSzPts val="1800"/>
              <a:buNone/>
            </a:pPr>
            <a:r>
              <a:rPr lang="en-US" sz="1900">
                <a:solidFill>
                  <a:srgbClr val="05192D"/>
                </a:solidFill>
                <a:highlight>
                  <a:srgbClr val="FFFFFF"/>
                </a:highlight>
                <a:latin typeface="Arial"/>
                <a:ea typeface="Arial"/>
                <a:cs typeface="Arial"/>
                <a:sym typeface="Arial"/>
              </a:rPr>
              <a:t>making the model more robust and accur</a:t>
            </a:r>
            <a:r>
              <a:rPr lang="en-US" sz="2200">
                <a:solidFill>
                  <a:srgbClr val="05192D"/>
                </a:solidFill>
                <a:highlight>
                  <a:srgbClr val="FFFFFF"/>
                </a:highlight>
                <a:latin typeface="Arial"/>
                <a:ea typeface="Arial"/>
                <a:cs typeface="Arial"/>
                <a:sym typeface="Arial"/>
              </a:rPr>
              <a:t>a</a:t>
            </a:r>
            <a:r>
              <a:rPr lang="en-US" sz="2000">
                <a:solidFill>
                  <a:srgbClr val="05192D"/>
                </a:solidFill>
                <a:highlight>
                  <a:srgbClr val="FFFFFF"/>
                </a:highlight>
                <a:latin typeface="Arial"/>
                <a:ea typeface="Arial"/>
                <a:cs typeface="Arial"/>
                <a:sym typeface="Arial"/>
              </a:rPr>
              <a:t>te.</a:t>
            </a:r>
            <a:endParaRPr sz="2000">
              <a:solidFill>
                <a:srgbClr val="05192D"/>
              </a:solidFill>
              <a:highlight>
                <a:srgbClr val="FFFFFF"/>
              </a:highlight>
              <a:latin typeface="Arial"/>
              <a:ea typeface="Arial"/>
              <a:cs typeface="Arial"/>
              <a:sym typeface="Arial"/>
            </a:endParaRPr>
          </a:p>
          <a:p>
            <a:pPr indent="0" lvl="0" marL="0" rtl="0" algn="l">
              <a:lnSpc>
                <a:spcPct val="115000"/>
              </a:lnSpc>
              <a:spcBef>
                <a:spcPts val="1000"/>
              </a:spcBef>
              <a:spcAft>
                <a:spcPts val="0"/>
              </a:spcAft>
              <a:buSzPts val="1800"/>
              <a:buNone/>
            </a:pPr>
            <a:r>
              <a:rPr lang="en-US" sz="3100">
                <a:solidFill>
                  <a:srgbClr val="05192D"/>
                </a:solidFill>
                <a:highlight>
                  <a:srgbClr val="FFFFFF"/>
                </a:highlight>
                <a:latin typeface="Arial"/>
                <a:ea typeface="Arial"/>
                <a:cs typeface="Arial"/>
                <a:sym typeface="Arial"/>
              </a:rPr>
              <a:t>3&gt;</a:t>
            </a:r>
            <a:r>
              <a:rPr lang="en-US" sz="2300">
                <a:solidFill>
                  <a:srgbClr val="05192D"/>
                </a:solidFill>
                <a:highlight>
                  <a:srgbClr val="FFFFFF"/>
                </a:highlight>
                <a:latin typeface="Arial"/>
                <a:ea typeface="Arial"/>
                <a:cs typeface="Arial"/>
                <a:sym typeface="Arial"/>
              </a:rPr>
              <a:t> </a:t>
            </a:r>
            <a:r>
              <a:rPr lang="en-US" sz="2100">
                <a:solidFill>
                  <a:srgbClr val="05192D"/>
                </a:solidFill>
                <a:highlight>
                  <a:srgbClr val="FFFFFF"/>
                </a:highlight>
                <a:latin typeface="Arial"/>
                <a:ea typeface="Arial"/>
                <a:cs typeface="Arial"/>
                <a:sym typeface="Arial"/>
              </a:rPr>
              <a:t>involves simple averaging of models</a:t>
            </a:r>
            <a:endParaRPr sz="2100">
              <a:solidFill>
                <a:srgbClr val="05192D"/>
              </a:solidFill>
              <a:highlight>
                <a:srgbClr val="FFFFFF"/>
              </a:highlight>
              <a:latin typeface="Arial"/>
              <a:ea typeface="Arial"/>
              <a:cs typeface="Arial"/>
              <a:sym typeface="Arial"/>
            </a:endParaRPr>
          </a:p>
          <a:p>
            <a:pPr indent="0" lvl="0" marL="0" rtl="0" algn="l">
              <a:lnSpc>
                <a:spcPct val="115000"/>
              </a:lnSpc>
              <a:spcBef>
                <a:spcPts val="1000"/>
              </a:spcBef>
              <a:spcAft>
                <a:spcPts val="0"/>
              </a:spcAft>
              <a:buSzPts val="1800"/>
              <a:buNone/>
            </a:pPr>
            <a:r>
              <a:rPr lang="en-US" sz="2000">
                <a:solidFill>
                  <a:srgbClr val="05192D"/>
                </a:solidFill>
                <a:highlight>
                  <a:srgbClr val="FFFFFF"/>
                </a:highlight>
                <a:latin typeface="Arial"/>
                <a:ea typeface="Arial"/>
                <a:cs typeface="Arial"/>
                <a:sym typeface="Arial"/>
              </a:rPr>
              <a:t>4&gt; Bagging can be used with unstable models </a:t>
            </a:r>
            <a:endParaRPr sz="2000">
              <a:solidFill>
                <a:srgbClr val="05192D"/>
              </a:solidFill>
              <a:highlight>
                <a:srgbClr val="FFFFFF"/>
              </a:highlight>
              <a:latin typeface="Arial"/>
              <a:ea typeface="Arial"/>
              <a:cs typeface="Arial"/>
              <a:sym typeface="Arial"/>
            </a:endParaRPr>
          </a:p>
          <a:p>
            <a:pPr indent="0" lvl="0" marL="0" rtl="0" algn="l">
              <a:lnSpc>
                <a:spcPct val="115000"/>
              </a:lnSpc>
              <a:spcBef>
                <a:spcPts val="1000"/>
              </a:spcBef>
              <a:spcAft>
                <a:spcPts val="0"/>
              </a:spcAft>
              <a:buSzPts val="1800"/>
              <a:buNone/>
            </a:pPr>
            <a:r>
              <a:rPr lang="en-US" sz="2000">
                <a:solidFill>
                  <a:srgbClr val="05192D"/>
                </a:solidFill>
                <a:highlight>
                  <a:srgbClr val="FFFFFF"/>
                </a:highlight>
                <a:latin typeface="Arial"/>
                <a:ea typeface="Arial"/>
                <a:cs typeface="Arial"/>
                <a:sym typeface="Arial"/>
              </a:rPr>
              <a:t>like decision trees</a:t>
            </a:r>
            <a:endParaRPr sz="2000">
              <a:solidFill>
                <a:srgbClr val="05192D"/>
              </a:solidFill>
              <a:highlight>
                <a:srgbClr val="FFFFFF"/>
              </a:highlight>
              <a:latin typeface="Arial"/>
              <a:ea typeface="Arial"/>
              <a:cs typeface="Arial"/>
              <a:sym typeface="Arial"/>
            </a:endParaRPr>
          </a:p>
        </p:txBody>
      </p:sp>
      <p:pic>
        <p:nvPicPr>
          <p:cNvPr id="207" name="Google Shape;207;g3045e7de19b_0_30"/>
          <p:cNvPicPr preferRelativeResize="0"/>
          <p:nvPr/>
        </p:nvPicPr>
        <p:blipFill rotWithShape="1">
          <a:blip r:embed="rId3">
            <a:alphaModFix/>
          </a:blip>
          <a:srcRect b="0" l="0" r="0" t="0"/>
          <a:stretch/>
        </p:blipFill>
        <p:spPr>
          <a:xfrm>
            <a:off x="6962550" y="1825625"/>
            <a:ext cx="4202600" cy="419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0323fa1e4c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000"/>
              <a:t>Random Forest(collection of decision trees)</a:t>
            </a:r>
            <a:endParaRPr sz="4000"/>
          </a:p>
        </p:txBody>
      </p:sp>
      <p:sp>
        <p:nvSpPr>
          <p:cNvPr id="213" name="Google Shape;213;g30323fa1e4c_0_14"/>
          <p:cNvSpPr txBox="1"/>
          <p:nvPr>
            <p:ph idx="1" type="body"/>
          </p:nvPr>
        </p:nvSpPr>
        <p:spPr>
          <a:xfrm>
            <a:off x="838200" y="1400875"/>
            <a:ext cx="10515600" cy="4776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rPr lang="en-US"/>
              <a:t>1&gt;</a:t>
            </a:r>
            <a:r>
              <a:rPr lang="en-US" sz="3700"/>
              <a:t> </a:t>
            </a:r>
            <a:r>
              <a:rPr i="1" lang="en-US" sz="2050">
                <a:solidFill>
                  <a:srgbClr val="2B2A29"/>
                </a:solidFill>
                <a:highlight>
                  <a:srgbClr val="FFFFFF"/>
                </a:highlight>
                <a:latin typeface="Montserrat"/>
                <a:ea typeface="Montserrat"/>
                <a:cs typeface="Montserrat"/>
                <a:sym typeface="Montserrat"/>
              </a:rPr>
              <a:t>"</a:t>
            </a:r>
            <a:r>
              <a:rPr b="1" i="1" lang="en-US" sz="2050">
                <a:solidFill>
                  <a:srgbClr val="2B2A29"/>
                </a:solidFill>
                <a:highlight>
                  <a:srgbClr val="FFFFFF"/>
                </a:highlight>
                <a:latin typeface="Montserrat"/>
                <a:ea typeface="Montserrat"/>
                <a:cs typeface="Montserrat"/>
                <a:sym typeface="Montserrat"/>
              </a:rPr>
              <a:t>Random Forest is a classifier that contains a number of decision trees on various subsets of the given dataset and takes the average to improve the predictive accuracy of that dataset.</a:t>
            </a:r>
            <a:endParaRPr b="1" i="1" sz="20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b="1" i="1" lang="en-US" sz="2050">
                <a:solidFill>
                  <a:schemeClr val="accent1"/>
                </a:solidFill>
                <a:highlight>
                  <a:srgbClr val="FFFFFF"/>
                </a:highlight>
                <a:latin typeface="Montserrat"/>
                <a:ea typeface="Montserrat"/>
                <a:cs typeface="Montserrat"/>
                <a:sym typeface="Montserrat"/>
              </a:rPr>
              <a:t>ALgo :</a:t>
            </a:r>
            <a:endParaRPr b="1" i="1" sz="2050">
              <a:solidFill>
                <a:schemeClr val="accent1"/>
              </a:solidFill>
              <a:highlight>
                <a:srgbClr val="FFFFFF"/>
              </a:highlight>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b="1" lang="en-US" sz="1950">
                <a:solidFill>
                  <a:srgbClr val="2B2A29"/>
                </a:solidFill>
                <a:highlight>
                  <a:srgbClr val="FFFFFF"/>
                </a:highlight>
                <a:latin typeface="Montserrat"/>
                <a:ea typeface="Montserrat"/>
                <a:cs typeface="Montserrat"/>
                <a:sym typeface="Montserrat"/>
              </a:rPr>
              <a:t>Step-1: Select random K data points from the training set.</a:t>
            </a:r>
            <a:endParaRPr b="1" sz="1950">
              <a:solidFill>
                <a:srgbClr val="2B2A29"/>
              </a:solidFill>
              <a:highlight>
                <a:srgbClr val="FFFFFF"/>
              </a:highlight>
              <a:latin typeface="Montserrat"/>
              <a:ea typeface="Montserrat"/>
              <a:cs typeface="Montserrat"/>
              <a:sym typeface="Montserrat"/>
            </a:endParaRPr>
          </a:p>
          <a:p>
            <a:pPr indent="0" lvl="0" marL="0" rtl="0" algn="just">
              <a:lnSpc>
                <a:spcPct val="115000"/>
              </a:lnSpc>
              <a:spcBef>
                <a:spcPts val="1200"/>
              </a:spcBef>
              <a:spcAft>
                <a:spcPts val="0"/>
              </a:spcAft>
              <a:buClr>
                <a:schemeClr val="dk1"/>
              </a:buClr>
              <a:buSzPts val="1100"/>
              <a:buFont typeface="Arial"/>
              <a:buNone/>
            </a:pPr>
            <a:r>
              <a:rPr b="1" lang="en-US" sz="1950">
                <a:solidFill>
                  <a:srgbClr val="2B2A29"/>
                </a:solidFill>
                <a:highlight>
                  <a:srgbClr val="FFFFFF"/>
                </a:highlight>
                <a:latin typeface="Montserrat"/>
                <a:ea typeface="Montserrat"/>
                <a:cs typeface="Montserrat"/>
                <a:sym typeface="Montserrat"/>
              </a:rPr>
              <a:t>Step-2: Build the decision trees associated with the selected data points (Subsets).</a:t>
            </a:r>
            <a:endParaRPr b="1" sz="1950">
              <a:solidFill>
                <a:srgbClr val="2B2A29"/>
              </a:solidFill>
              <a:highlight>
                <a:srgbClr val="FFFFFF"/>
              </a:highlight>
              <a:latin typeface="Montserrat"/>
              <a:ea typeface="Montserrat"/>
              <a:cs typeface="Montserrat"/>
              <a:sym typeface="Montserrat"/>
            </a:endParaRPr>
          </a:p>
          <a:p>
            <a:pPr indent="0" lvl="0" marL="0" rtl="0" algn="just">
              <a:lnSpc>
                <a:spcPct val="115000"/>
              </a:lnSpc>
              <a:spcBef>
                <a:spcPts val="1200"/>
              </a:spcBef>
              <a:spcAft>
                <a:spcPts val="0"/>
              </a:spcAft>
              <a:buClr>
                <a:schemeClr val="dk1"/>
              </a:buClr>
              <a:buSzPts val="1100"/>
              <a:buFont typeface="Arial"/>
              <a:buNone/>
            </a:pPr>
            <a:r>
              <a:rPr b="1" lang="en-US" sz="1950">
                <a:solidFill>
                  <a:srgbClr val="2B2A29"/>
                </a:solidFill>
                <a:highlight>
                  <a:srgbClr val="FFFFFF"/>
                </a:highlight>
                <a:latin typeface="Montserrat"/>
                <a:ea typeface="Montserrat"/>
                <a:cs typeface="Montserrat"/>
                <a:sym typeface="Montserrat"/>
              </a:rPr>
              <a:t>Step-3: Choose the number N for decision trees that you want to build</a:t>
            </a:r>
            <a:endParaRPr b="1" sz="1950">
              <a:solidFill>
                <a:srgbClr val="2B2A29"/>
              </a:solidFill>
              <a:highlight>
                <a:srgbClr val="FFFFFF"/>
              </a:highlight>
              <a:latin typeface="Montserrat"/>
              <a:ea typeface="Montserrat"/>
              <a:cs typeface="Montserrat"/>
              <a:sym typeface="Montserrat"/>
            </a:endParaRPr>
          </a:p>
          <a:p>
            <a:pPr indent="0" lvl="0" marL="0" rtl="0" algn="just">
              <a:lnSpc>
                <a:spcPct val="115000"/>
              </a:lnSpc>
              <a:spcBef>
                <a:spcPts val="1200"/>
              </a:spcBef>
              <a:spcAft>
                <a:spcPts val="0"/>
              </a:spcAft>
              <a:buClr>
                <a:schemeClr val="dk1"/>
              </a:buClr>
              <a:buSzPts val="1100"/>
              <a:buFont typeface="Arial"/>
              <a:buNone/>
            </a:pPr>
            <a:r>
              <a:rPr b="1" lang="en-US" sz="1950">
                <a:solidFill>
                  <a:srgbClr val="2B2A29"/>
                </a:solidFill>
                <a:highlight>
                  <a:srgbClr val="FFFFFF"/>
                </a:highlight>
                <a:latin typeface="Montserrat"/>
                <a:ea typeface="Montserrat"/>
                <a:cs typeface="Montserrat"/>
                <a:sym typeface="Montserrat"/>
              </a:rPr>
              <a:t>Step-4: Repeat Step 1 &amp; 2.</a:t>
            </a:r>
            <a:endParaRPr b="1" sz="1950">
              <a:solidFill>
                <a:srgbClr val="2B2A29"/>
              </a:solidFill>
              <a:highlight>
                <a:srgbClr val="FFFFFF"/>
              </a:highlight>
              <a:latin typeface="Montserrat"/>
              <a:ea typeface="Montserrat"/>
              <a:cs typeface="Montserrat"/>
              <a:sym typeface="Montserrat"/>
            </a:endParaRPr>
          </a:p>
          <a:p>
            <a:pPr indent="0" lvl="0" marL="0" rtl="0" algn="just">
              <a:lnSpc>
                <a:spcPct val="115000"/>
              </a:lnSpc>
              <a:spcBef>
                <a:spcPts val="1200"/>
              </a:spcBef>
              <a:spcAft>
                <a:spcPts val="0"/>
              </a:spcAft>
              <a:buClr>
                <a:schemeClr val="dk1"/>
              </a:buClr>
              <a:buSzPts val="1100"/>
              <a:buFont typeface="Arial"/>
              <a:buNone/>
            </a:pPr>
            <a:r>
              <a:rPr b="1" lang="en-US" sz="1950">
                <a:solidFill>
                  <a:srgbClr val="2B2A29"/>
                </a:solidFill>
                <a:highlight>
                  <a:srgbClr val="FFFFFF"/>
                </a:highlight>
                <a:latin typeface="Montserrat"/>
                <a:ea typeface="Montserrat"/>
                <a:cs typeface="Montserrat"/>
                <a:sym typeface="Montserrat"/>
              </a:rPr>
              <a:t>Step-5: For new data points, find the predictions of each decision tree, and assign the new data points to the category that wins the majority votes.</a:t>
            </a:r>
            <a:endParaRPr b="1" sz="1950">
              <a:solidFill>
                <a:srgbClr val="2B2A29"/>
              </a:solidFill>
              <a:highlight>
                <a:srgbClr val="FFFFFF"/>
              </a:highlight>
              <a:latin typeface="Montserrat"/>
              <a:ea typeface="Montserrat"/>
              <a:cs typeface="Montserrat"/>
              <a:sym typeface="Montserrat"/>
            </a:endParaRPr>
          </a:p>
          <a:p>
            <a:pPr indent="0" lvl="0" marL="0" rtl="0" algn="l">
              <a:lnSpc>
                <a:spcPct val="90000"/>
              </a:lnSpc>
              <a:spcBef>
                <a:spcPts val="1200"/>
              </a:spcBef>
              <a:spcAft>
                <a:spcPts val="0"/>
              </a:spcAft>
              <a:buSzPts val="1800"/>
              <a:buNone/>
            </a:pPr>
            <a:r>
              <a:t/>
            </a:r>
            <a:endParaRPr i="1" sz="2050">
              <a:solidFill>
                <a:srgbClr val="2B2A29"/>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2024-09-19T05:07:20Z</dcterms:created>
  <dc:creator>Admin1</dc:creator>
</cp:coreProperties>
</file>