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bDbO2aCvUXaG5cFtPbu8IGob1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BB8A19-E441-44FF-8A85-9E7D330C257E}">
  <a:tblStyle styleId="{E7BB8A19-E441-44FF-8A85-9E7D330C257E}"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 name="Google Shape;17;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0"/>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3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1"/>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1"/>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31"/>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4" name="Google Shape;24;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3"/>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3"/>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23"/>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4"/>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4"/>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4"/>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2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5"/>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5"/>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25"/>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25"/>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25"/>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2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8"/>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8"/>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8"/>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8"/>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9"/>
          <p:cNvGrpSpPr/>
          <p:nvPr/>
        </p:nvGrpSpPr>
        <p:grpSpPr>
          <a:xfrm>
            <a:off x="7477387" y="482170"/>
            <a:ext cx="4074533" cy="5149101"/>
            <a:chOff x="7477387" y="482170"/>
            <a:chExt cx="4074533" cy="5149101"/>
          </a:xfrm>
        </p:grpSpPr>
        <p:sp>
          <p:nvSpPr>
            <p:cNvPr id="73" name="Google Shape;73;p29"/>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9"/>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9"/>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p:nvPr>
            <p:ph idx="2" type="pic"/>
          </p:nvPr>
        </p:nvSpPr>
        <p:spPr>
          <a:xfrm>
            <a:off x="8124389" y="1122542"/>
            <a:ext cx="2791171" cy="3866327"/>
          </a:xfrm>
          <a:prstGeom prst="rect">
            <a:avLst/>
          </a:prstGeom>
          <a:solidFill>
            <a:srgbClr val="D8D8D8"/>
          </a:solidFill>
          <a:ln>
            <a:noFill/>
          </a:ln>
        </p:spPr>
      </p:sp>
      <p:sp>
        <p:nvSpPr>
          <p:cNvPr id="77" name="Google Shape;77;p29"/>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9"/>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9"/>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E8DC"/>
            </a:gs>
            <a:gs pos="100000">
              <a:srgbClr val="D4C7B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0"/>
          <p:cNvSpPr/>
          <p:nvPr/>
        </p:nvSpPr>
        <p:spPr>
          <a:xfrm>
            <a:off x="0" y="2019476"/>
            <a:ext cx="12192000" cy="4105941"/>
          </a:xfrm>
          <a:prstGeom prst="rect">
            <a:avLst/>
          </a:prstGeom>
          <a:gradFill>
            <a:gsLst>
              <a:gs pos="0">
                <a:srgbClr val="EBDDC3">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20"/>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1451579" y="107576"/>
            <a:ext cx="9603275" cy="78650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1 PART1</a:t>
            </a:r>
            <a:br>
              <a:rPr lang="en-US"/>
            </a:br>
            <a:r>
              <a:rPr lang="en-US"/>
              <a:t>INFORMATION RETRIEVAL SYSTEM</a:t>
            </a:r>
            <a:endParaRPr/>
          </a:p>
        </p:txBody>
      </p:sp>
      <p:sp>
        <p:nvSpPr>
          <p:cNvPr id="101" name="Google Shape;101;p1"/>
          <p:cNvSpPr txBox="1"/>
          <p:nvPr>
            <p:ph idx="1" type="body"/>
          </p:nvPr>
        </p:nvSpPr>
        <p:spPr>
          <a:xfrm>
            <a:off x="470647" y="894084"/>
            <a:ext cx="10584207" cy="517054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latin typeface="Times New Roman"/>
                <a:ea typeface="Times New Roman"/>
                <a:cs typeface="Times New Roman"/>
                <a:sym typeface="Times New Roman"/>
              </a:rPr>
              <a:t>60 marks paper………end semester exam….2 hours    (initially 80 marks)</a:t>
            </a:r>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20 marks ….internal assessment…IA ..( in place of IA1 and IA2)</a:t>
            </a:r>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Based on 50 % syllabus</a:t>
            </a:r>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20 marks….continuous assessment…..</a:t>
            </a:r>
            <a:endParaRPr/>
          </a:p>
          <a:p>
            <a:pPr indent="-101600" lvl="0" marL="228600" rtl="0" algn="l">
              <a:lnSpc>
                <a:spcPct val="120000"/>
              </a:lnSpc>
              <a:spcBef>
                <a:spcPts val="1000"/>
              </a:spcBef>
              <a:spcAft>
                <a:spcPts val="0"/>
              </a:spcAft>
              <a:buSzPts val="2000"/>
              <a:buNone/>
            </a:pPr>
            <a:r>
              <a:t/>
            </a:r>
            <a:endParaRPr/>
          </a:p>
        </p:txBody>
      </p:sp>
      <p:graphicFrame>
        <p:nvGraphicFramePr>
          <p:cNvPr id="102" name="Google Shape;102;p1"/>
          <p:cNvGraphicFramePr/>
          <p:nvPr/>
        </p:nvGraphicFramePr>
        <p:xfrm>
          <a:off x="874058" y="3056708"/>
          <a:ext cx="3000000" cy="3000000"/>
        </p:xfrm>
        <a:graphic>
          <a:graphicData uri="http://schemas.openxmlformats.org/drawingml/2006/table">
            <a:tbl>
              <a:tblPr bandRow="1" firstRow="1">
                <a:noFill/>
                <a:tableStyleId>{E7BB8A19-E441-44FF-8A85-9E7D330C257E}</a:tableStyleId>
              </a:tblPr>
              <a:tblGrid>
                <a:gridCol w="1104700"/>
                <a:gridCol w="1633650"/>
                <a:gridCol w="958000"/>
                <a:gridCol w="3697600"/>
                <a:gridCol w="3553900"/>
              </a:tblGrid>
              <a:tr h="316625">
                <a:tc>
                  <a:txBody>
                    <a:bodyPr/>
                    <a:lstStyle/>
                    <a:p>
                      <a:pPr indent="0" lvl="0" marL="0" marR="0" rtl="0" algn="l">
                        <a:spcBef>
                          <a:spcPts val="0"/>
                        </a:spcBef>
                        <a:spcAft>
                          <a:spcPts val="0"/>
                        </a:spcAft>
                        <a:buNone/>
                      </a:pPr>
                      <a:r>
                        <a:rPr lang="en-US" sz="1800" u="none" cap="none" strike="noStrike"/>
                        <a:t>Module</a:t>
                      </a:r>
                      <a:endParaRPr sz="1800"/>
                    </a:p>
                  </a:txBody>
                  <a:tcPr marT="45725" marB="45725" marR="91450" marL="91450"/>
                </a:tc>
                <a:tc>
                  <a:txBody>
                    <a:bodyPr/>
                    <a:lstStyle/>
                    <a:p>
                      <a:pPr indent="0" lvl="0" marL="0" marR="0" rtl="0" algn="l">
                        <a:spcBef>
                          <a:spcPts val="0"/>
                        </a:spcBef>
                        <a:spcAft>
                          <a:spcPts val="0"/>
                        </a:spcAft>
                        <a:buNone/>
                      </a:pPr>
                      <a:r>
                        <a:rPr lang="en-US" sz="1800"/>
                        <a:t>CA</a:t>
                      </a:r>
                      <a:endParaRPr sz="1800"/>
                    </a:p>
                  </a:txBody>
                  <a:tcPr marT="45725" marB="45725" marR="91450" marL="91450"/>
                </a:tc>
                <a:tc>
                  <a:txBody>
                    <a:bodyPr/>
                    <a:lstStyle/>
                    <a:p>
                      <a:pPr indent="0" lvl="0" marL="0" marR="0" rtl="0" algn="l">
                        <a:spcBef>
                          <a:spcPts val="0"/>
                        </a:spcBef>
                        <a:spcAft>
                          <a:spcPts val="0"/>
                        </a:spcAft>
                        <a:buNone/>
                      </a:pPr>
                      <a:r>
                        <a:rPr lang="en-US" sz="1800"/>
                        <a:t>Marks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Marks distribution</a:t>
                      </a:r>
                      <a:endParaRPr sz="1800"/>
                    </a:p>
                  </a:txBody>
                  <a:tcPr marT="45725" marB="45725" marR="91450" marL="91450"/>
                </a:tc>
              </a:tr>
              <a:tr h="317200">
                <a:tc>
                  <a:txBody>
                    <a:bodyPr/>
                    <a:lstStyle/>
                    <a:p>
                      <a:pPr indent="0" lvl="0" marL="0" marR="0" rtl="0" algn="l">
                        <a:spcBef>
                          <a:spcPts val="0"/>
                        </a:spcBef>
                        <a:spcAft>
                          <a:spcPts val="0"/>
                        </a:spcAft>
                        <a:buNone/>
                      </a:pPr>
                      <a:r>
                        <a:rPr lang="en-US" sz="1800"/>
                        <a:t>Module1</a:t>
                      </a:r>
                      <a:endParaRPr sz="1800"/>
                    </a:p>
                  </a:txBody>
                  <a:tcPr marT="45725" marB="45725" marR="91450" marL="91450"/>
                </a:tc>
                <a:tc>
                  <a:txBody>
                    <a:bodyPr/>
                    <a:lstStyle/>
                    <a:p>
                      <a:pPr indent="0" lvl="0" marL="0" marR="0" rtl="0" algn="l">
                        <a:spcBef>
                          <a:spcPts val="0"/>
                        </a:spcBef>
                        <a:spcAft>
                          <a:spcPts val="0"/>
                        </a:spcAft>
                        <a:buNone/>
                      </a:pPr>
                      <a:r>
                        <a:rPr lang="en-US" sz="1800"/>
                        <a:t>Assignment1</a:t>
                      </a:r>
                      <a:endParaRPr sz="1800"/>
                    </a:p>
                  </a:txBody>
                  <a:tcPr marT="45725" marB="45725" marR="91450" marL="91450"/>
                </a:tc>
                <a:tc>
                  <a:txBody>
                    <a:bodyPr/>
                    <a:lstStyle/>
                    <a:p>
                      <a:pPr indent="0" lvl="0" marL="0" marR="0" rtl="0" algn="ctr">
                        <a:spcBef>
                          <a:spcPts val="0"/>
                        </a:spcBef>
                        <a:spcAft>
                          <a:spcPts val="0"/>
                        </a:spcAft>
                        <a:buNone/>
                      </a:pPr>
                      <a:r>
                        <a:rPr lang="en-US" sz="1800"/>
                        <a:t>10</a:t>
                      </a:r>
                      <a:endParaRPr sz="1800"/>
                    </a:p>
                  </a:txBody>
                  <a:tcPr marT="45725" marB="45725" marR="91450" marL="91450"/>
                </a:tc>
                <a:tc rowSpan="7">
                  <a:txBody>
                    <a:bodyPr/>
                    <a:lstStyle/>
                    <a:p>
                      <a:pPr indent="0" lvl="0" marL="0" marR="0" rtl="0" algn="l">
                        <a:spcBef>
                          <a:spcPts val="0"/>
                        </a:spcBef>
                        <a:spcAft>
                          <a:spcPts val="0"/>
                        </a:spcAft>
                        <a:buNone/>
                      </a:pPr>
                      <a:r>
                        <a:rPr lang="en-US" sz="1800"/>
                        <a:t>Assignment 1+Assignment2=20 (A)</a:t>
                      </a:r>
                      <a:endParaRPr/>
                    </a:p>
                    <a:p>
                      <a:pPr indent="0" lvl="0" marL="0" marR="0" rtl="0" algn="l">
                        <a:spcBef>
                          <a:spcPts val="0"/>
                        </a:spcBef>
                        <a:spcAft>
                          <a:spcPts val="0"/>
                        </a:spcAft>
                        <a:buNone/>
                      </a:pPr>
                      <a:r>
                        <a:rPr lang="en-US" sz="1800"/>
                        <a:t>Case study1+Casestudy2=20(B)</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    </a:t>
                      </a:r>
                      <a:r>
                        <a:rPr lang="en-US" sz="3600"/>
                        <a:t>(A+B)/2= CA</a:t>
                      </a:r>
                      <a:endParaRPr sz="3600"/>
                    </a:p>
                  </a:txBody>
                  <a:tcPr marT="45725" marB="45725" marR="91450" marL="91450"/>
                </a:tc>
                <a:tc rowSpan="7">
                  <a:txBody>
                    <a:bodyPr/>
                    <a:lstStyle/>
                    <a:p>
                      <a:pPr indent="0" lvl="0" marL="0" marR="0" rtl="0" algn="l">
                        <a:spcBef>
                          <a:spcPts val="0"/>
                        </a:spcBef>
                        <a:spcAft>
                          <a:spcPts val="0"/>
                        </a:spcAft>
                        <a:buNone/>
                      </a:pPr>
                      <a:r>
                        <a:rPr lang="en-US" sz="1800"/>
                        <a:t>1) Start</a:t>
                      </a:r>
                      <a:r>
                        <a:rPr lang="en-US" sz="1800"/>
                        <a:t> date to last date 10 to 8 marks</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2) After</a:t>
                      </a:r>
                      <a:r>
                        <a:rPr lang="en-US" sz="1800"/>
                        <a:t> last date, Till one week: 7 to 5 marks</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3) Within three days: 4 to 3</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4) Next three days: 2 to 1  </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r>
              <a:tr h="317200">
                <a:tc>
                  <a:txBody>
                    <a:bodyPr/>
                    <a:lstStyle/>
                    <a:p>
                      <a:pPr indent="0" lvl="0" marL="0" marR="0" rtl="0" algn="l">
                        <a:spcBef>
                          <a:spcPts val="0"/>
                        </a:spcBef>
                        <a:spcAft>
                          <a:spcPts val="0"/>
                        </a:spcAft>
                        <a:buNone/>
                      </a:pPr>
                      <a:r>
                        <a:rPr lang="en-US" sz="1800"/>
                        <a:t>Module2</a:t>
                      </a:r>
                      <a:endParaRPr sz="1800"/>
                    </a:p>
                  </a:txBody>
                  <a:tcPr marT="45725" marB="45725" marR="91450" marL="91450"/>
                </a:tc>
                <a:tc rowSpan="2">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Case study1</a:t>
                      </a:r>
                      <a:endParaRPr sz="1800"/>
                    </a:p>
                  </a:txBody>
                  <a:tcPr marT="45725" marB="45725" marR="91450" marL="91450"/>
                </a:tc>
                <a:tc rowSpan="2">
                  <a:txBody>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10</a:t>
                      </a:r>
                      <a:endParaRPr sz="1800"/>
                    </a:p>
                  </a:txBody>
                  <a:tcPr marT="45725" marB="45725" marR="91450" marL="91450"/>
                </a:tc>
                <a:tc vMerge="1"/>
                <a:tc vMerge="1"/>
              </a:tr>
              <a:tr h="317200">
                <a:tc>
                  <a:txBody>
                    <a:bodyPr/>
                    <a:lstStyle/>
                    <a:p>
                      <a:pPr indent="0" lvl="0" marL="0" marR="0" rtl="0" algn="l">
                        <a:spcBef>
                          <a:spcPts val="0"/>
                        </a:spcBef>
                        <a:spcAft>
                          <a:spcPts val="0"/>
                        </a:spcAft>
                        <a:buNone/>
                      </a:pPr>
                      <a:r>
                        <a:rPr lang="en-US" sz="1800"/>
                        <a:t>Module3</a:t>
                      </a:r>
                      <a:endParaRPr sz="1800"/>
                    </a:p>
                  </a:txBody>
                  <a:tcPr marT="45725" marB="45725" marR="91450" marL="91450"/>
                </a:tc>
                <a:tc vMerge="1"/>
                <a:tc vMerge="1"/>
                <a:tc vMerge="1"/>
                <a:tc vMerge="1"/>
              </a:tr>
              <a:tr h="317200">
                <a:tc>
                  <a:txBody>
                    <a:bodyPr/>
                    <a:lstStyle/>
                    <a:p>
                      <a:pPr indent="0" lvl="0" marL="0" marR="0" rtl="0" algn="l">
                        <a:spcBef>
                          <a:spcPts val="0"/>
                        </a:spcBef>
                        <a:spcAft>
                          <a:spcPts val="0"/>
                        </a:spcAft>
                        <a:buNone/>
                      </a:pPr>
                      <a:r>
                        <a:rPr lang="en-US" sz="1800"/>
                        <a:t>Module4</a:t>
                      </a:r>
                      <a:endParaRPr sz="1800"/>
                    </a:p>
                  </a:txBody>
                  <a:tcPr marT="45725" marB="45725" marR="91450" marL="91450"/>
                </a:tc>
                <a:tc rowSpan="2">
                  <a:txBody>
                    <a:bodyPr/>
                    <a:lstStyle/>
                    <a:p>
                      <a:pPr indent="0" lvl="0" marL="0" marR="0" rtl="0" algn="l">
                        <a:spcBef>
                          <a:spcPts val="0"/>
                        </a:spcBef>
                        <a:spcAft>
                          <a:spcPts val="0"/>
                        </a:spcAft>
                        <a:buNone/>
                      </a:pPr>
                      <a:r>
                        <a:rPr lang="en-US" sz="1800"/>
                        <a:t>Assignment2</a:t>
                      </a:r>
                      <a:endParaRPr sz="1800"/>
                    </a:p>
                  </a:txBody>
                  <a:tcPr marT="45725" marB="45725" marR="91450" marL="91450"/>
                </a:tc>
                <a:tc rowSpan="2">
                  <a:txBody>
                    <a:bodyPr/>
                    <a:lstStyle/>
                    <a:p>
                      <a:pPr indent="0" lvl="0" marL="0" marR="0" rtl="0" algn="ctr">
                        <a:spcBef>
                          <a:spcPts val="0"/>
                        </a:spcBef>
                        <a:spcAft>
                          <a:spcPts val="0"/>
                        </a:spcAft>
                        <a:buNone/>
                      </a:pPr>
                      <a:r>
                        <a:rPr lang="en-US" sz="1800"/>
                        <a:t>10</a:t>
                      </a:r>
                      <a:endParaRPr sz="1800"/>
                    </a:p>
                  </a:txBody>
                  <a:tcPr marT="45725" marB="45725" marR="91450" marL="91450"/>
                </a:tc>
                <a:tc vMerge="1"/>
                <a:tc vMerge="1"/>
              </a:tr>
              <a:tr h="317200">
                <a:tc>
                  <a:txBody>
                    <a:bodyPr/>
                    <a:lstStyle/>
                    <a:p>
                      <a:pPr indent="0" lvl="0" marL="0" marR="0" rtl="0" algn="l">
                        <a:spcBef>
                          <a:spcPts val="0"/>
                        </a:spcBef>
                        <a:spcAft>
                          <a:spcPts val="0"/>
                        </a:spcAft>
                        <a:buNone/>
                      </a:pPr>
                      <a:r>
                        <a:rPr lang="en-US" sz="1800"/>
                        <a:t>Module5</a:t>
                      </a:r>
                      <a:endParaRPr sz="1800"/>
                    </a:p>
                  </a:txBody>
                  <a:tcPr marT="45725" marB="45725" marR="91450" marL="91450"/>
                </a:tc>
                <a:tc vMerge="1"/>
                <a:tc vMerge="1"/>
                <a:tc vMerge="1"/>
                <a:tc vMerge="1"/>
              </a:tr>
              <a:tr h="317200">
                <a:tc>
                  <a:txBody>
                    <a:bodyPr/>
                    <a:lstStyle/>
                    <a:p>
                      <a:pPr indent="0" lvl="0" marL="0" marR="0" rtl="0" algn="l">
                        <a:spcBef>
                          <a:spcPts val="0"/>
                        </a:spcBef>
                        <a:spcAft>
                          <a:spcPts val="0"/>
                        </a:spcAft>
                        <a:buNone/>
                      </a:pPr>
                      <a:r>
                        <a:rPr lang="en-US" sz="1800"/>
                        <a:t>module6</a:t>
                      </a:r>
                      <a:endParaRPr sz="1800"/>
                    </a:p>
                  </a:txBody>
                  <a:tcPr marT="45725" marB="45725" marR="91450" marL="91450"/>
                </a:tc>
                <a:tc>
                  <a:txBody>
                    <a:bodyPr/>
                    <a:lstStyle/>
                    <a:p>
                      <a:pPr indent="0" lvl="0" marL="0" marR="0" rtl="0" algn="l">
                        <a:spcBef>
                          <a:spcPts val="0"/>
                        </a:spcBef>
                        <a:spcAft>
                          <a:spcPts val="0"/>
                        </a:spcAft>
                        <a:buNone/>
                      </a:pPr>
                      <a:r>
                        <a:rPr lang="en-US" sz="1800"/>
                        <a:t>casestudy2</a:t>
                      </a:r>
                      <a:endParaRPr sz="1800"/>
                    </a:p>
                  </a:txBody>
                  <a:tcPr marT="45725" marB="45725" marR="91450" marL="91450"/>
                </a:tc>
                <a:tc>
                  <a:txBody>
                    <a:bodyPr/>
                    <a:lstStyle/>
                    <a:p>
                      <a:pPr indent="0" lvl="0" marL="0" marR="0" rtl="0" algn="ctr">
                        <a:spcBef>
                          <a:spcPts val="0"/>
                        </a:spcBef>
                        <a:spcAft>
                          <a:spcPts val="0"/>
                        </a:spcAft>
                        <a:buNone/>
                      </a:pPr>
                      <a:r>
                        <a:rPr lang="en-US" sz="1800"/>
                        <a:t>10</a:t>
                      </a:r>
                      <a:endParaRPr sz="1800"/>
                    </a:p>
                  </a:txBody>
                  <a:tcPr marT="45725" marB="45725" marR="91450" marL="91450"/>
                </a:tc>
                <a:tc vMerge="1"/>
                <a:tc vMerge="1"/>
              </a:tr>
              <a:tr h="788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vMerge="1"/>
                <a:tc vMerge="1"/>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172" name="Google Shape;172;p10"/>
          <p:cNvSpPr txBox="1"/>
          <p:nvPr>
            <p:ph idx="1" type="body"/>
          </p:nvPr>
        </p:nvSpPr>
        <p:spPr>
          <a:xfrm>
            <a:off x="523875" y="457200"/>
            <a:ext cx="10372800" cy="5594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                                   </a:t>
            </a:r>
            <a:r>
              <a:rPr lang="en-US" sz="3200">
                <a:latin typeface="Times New Roman"/>
                <a:ea typeface="Times New Roman"/>
                <a:cs typeface="Times New Roman"/>
                <a:sym typeface="Times New Roman"/>
              </a:rPr>
              <a:t>Information retrieval system</a:t>
            </a:r>
            <a:endParaRPr/>
          </a:p>
          <a:p>
            <a:pPr indent="0" lvl="0" marL="0" rtl="0" algn="l">
              <a:lnSpc>
                <a:spcPct val="120000"/>
              </a:lnSpc>
              <a:spcBef>
                <a:spcPts val="1000"/>
              </a:spcBef>
              <a:spcAft>
                <a:spcPts val="0"/>
              </a:spcAft>
              <a:buSzPts val="2000"/>
              <a:buNone/>
            </a:pPr>
            <a:r>
              <a:rPr lang="en-US">
                <a:latin typeface="Times New Roman"/>
                <a:ea typeface="Times New Roman"/>
                <a:cs typeface="Times New Roman"/>
                <a:sym typeface="Times New Roman"/>
              </a:rPr>
              <a:t>                           (7) </a:t>
            </a:r>
            <a:r>
              <a:rPr lang="en-US" sz="2400">
                <a:latin typeface="Times New Roman"/>
                <a:ea typeface="Times New Roman"/>
                <a:cs typeface="Times New Roman"/>
                <a:sym typeface="Times New Roman"/>
              </a:rPr>
              <a:t>Analog &amp; Digital information system…..</a:t>
            </a:r>
            <a:r>
              <a:rPr i="1" lang="en-US" sz="2400">
                <a:latin typeface="Times New Roman"/>
                <a:ea typeface="Times New Roman"/>
                <a:cs typeface="Times New Roman"/>
                <a:sym typeface="Times New Roman"/>
              </a:rPr>
              <a:t>performance measure</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7.1) Mean time between failure (MTBF)……..working time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7.2) Mean time to repair (MTTR) ……..Servicing time</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7.3)System availability: MTBF /(MTTR +MTBF)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7.4) if the components fails, subsystems are under maintenance and thus the system is down for repair (MTTR increases) and MTBF i.e system working time will be low</a:t>
            </a:r>
            <a:endParaRPr/>
          </a:p>
          <a:p>
            <a:pPr indent="0" lvl="0" marL="0" rtl="0" algn="l">
              <a:lnSpc>
                <a:spcPct val="120000"/>
              </a:lnSpc>
              <a:spcBef>
                <a:spcPts val="1000"/>
              </a:spcBef>
              <a:spcAft>
                <a:spcPts val="0"/>
              </a:spcAft>
              <a:buSzPts val="2400"/>
              <a:buNone/>
            </a:pPr>
            <a:r>
              <a:rPr lang="en-US" sz="2400"/>
              <a:t>                                        MTBF                    </a:t>
            </a:r>
            <a:endParaRPr sz="2400"/>
          </a:p>
          <a:p>
            <a:pPr indent="0" lvl="0" marL="0" rtl="0" algn="l">
              <a:lnSpc>
                <a:spcPct val="120000"/>
              </a:lnSpc>
              <a:spcBef>
                <a:spcPts val="1000"/>
              </a:spcBef>
              <a:spcAft>
                <a:spcPts val="0"/>
              </a:spcAft>
              <a:buSzPts val="2400"/>
              <a:buNone/>
            </a:pPr>
            <a:r>
              <a:rPr lang="en-US" sz="2400"/>
              <a:t>                            MTTR                 MTTR</a:t>
            </a:r>
            <a:endParaRPr sz="2400"/>
          </a:p>
        </p:txBody>
      </p:sp>
      <p:cxnSp>
        <p:nvCxnSpPr>
          <p:cNvPr id="173" name="Google Shape;173;p10"/>
          <p:cNvCxnSpPr/>
          <p:nvPr/>
        </p:nvCxnSpPr>
        <p:spPr>
          <a:xfrm>
            <a:off x="2675965" y="4921624"/>
            <a:ext cx="806700" cy="484200"/>
          </a:xfrm>
          <a:prstGeom prst="bentConnector3">
            <a:avLst>
              <a:gd fmla="val 50000" name="adj1"/>
            </a:avLst>
          </a:prstGeom>
          <a:noFill/>
          <a:ln cap="flat" cmpd="sng" w="9525">
            <a:solidFill>
              <a:schemeClr val="dk1"/>
            </a:solidFill>
            <a:prstDash val="solid"/>
            <a:round/>
            <a:headEnd len="med" w="med" type="triangle"/>
            <a:tailEnd len="med" w="med" type="triangle"/>
          </a:ln>
        </p:spPr>
      </p:cxnSp>
      <p:cxnSp>
        <p:nvCxnSpPr>
          <p:cNvPr id="174" name="Google Shape;174;p10"/>
          <p:cNvCxnSpPr/>
          <p:nvPr/>
        </p:nvCxnSpPr>
        <p:spPr>
          <a:xfrm rot="10800000">
            <a:off x="3482788" y="4961965"/>
            <a:ext cx="0" cy="443753"/>
          </a:xfrm>
          <a:prstGeom prst="straightConnector1">
            <a:avLst/>
          </a:prstGeom>
          <a:noFill/>
          <a:ln cap="flat" cmpd="sng" w="9525">
            <a:solidFill>
              <a:schemeClr val="dk1"/>
            </a:solidFill>
            <a:prstDash val="solid"/>
            <a:round/>
            <a:headEnd len="sm" w="sm" type="none"/>
            <a:tailEnd len="sm" w="sm" type="none"/>
          </a:ln>
        </p:spPr>
      </p:cxnSp>
      <p:cxnSp>
        <p:nvCxnSpPr>
          <p:cNvPr id="175" name="Google Shape;175;p10"/>
          <p:cNvCxnSpPr/>
          <p:nvPr/>
        </p:nvCxnSpPr>
        <p:spPr>
          <a:xfrm>
            <a:off x="3509682" y="4961965"/>
            <a:ext cx="1317812" cy="0"/>
          </a:xfrm>
          <a:prstGeom prst="straightConnector1">
            <a:avLst/>
          </a:prstGeom>
          <a:noFill/>
          <a:ln cap="flat" cmpd="sng" w="9525">
            <a:solidFill>
              <a:schemeClr val="dk1"/>
            </a:solidFill>
            <a:prstDash val="solid"/>
            <a:round/>
            <a:headEnd len="sm" w="sm" type="none"/>
            <a:tailEnd len="sm" w="sm" type="none"/>
          </a:ln>
        </p:spPr>
      </p:cxnSp>
      <p:cxnSp>
        <p:nvCxnSpPr>
          <p:cNvPr id="176" name="Google Shape;176;p10"/>
          <p:cNvCxnSpPr/>
          <p:nvPr/>
        </p:nvCxnSpPr>
        <p:spPr>
          <a:xfrm>
            <a:off x="4827494" y="4961965"/>
            <a:ext cx="882600" cy="443700"/>
          </a:xfrm>
          <a:prstGeom prst="bentConnector3">
            <a:avLst>
              <a:gd fmla="val 50000" name="adj1"/>
            </a:avLst>
          </a:prstGeom>
          <a:noFill/>
          <a:ln cap="flat" cmpd="sng" w="9525">
            <a:solidFill>
              <a:schemeClr val="dk1"/>
            </a:solidFill>
            <a:prstDash val="solid"/>
            <a:round/>
            <a:headEnd len="med" w="med" type="triangle"/>
            <a:tailEnd len="med" w="med" type="triangle"/>
          </a:ln>
        </p:spPr>
      </p:cxnSp>
      <p:cxnSp>
        <p:nvCxnSpPr>
          <p:cNvPr id="177" name="Google Shape;177;p10"/>
          <p:cNvCxnSpPr/>
          <p:nvPr/>
        </p:nvCxnSpPr>
        <p:spPr>
          <a:xfrm rot="10800000">
            <a:off x="5710236" y="4921624"/>
            <a:ext cx="0" cy="484092"/>
          </a:xfrm>
          <a:prstGeom prst="straightConnector1">
            <a:avLst/>
          </a:prstGeom>
          <a:noFill/>
          <a:ln cap="flat" cmpd="sng" w="9525">
            <a:solidFill>
              <a:schemeClr val="dk1"/>
            </a:solidFill>
            <a:prstDash val="solid"/>
            <a:round/>
            <a:headEnd len="sm" w="sm" type="none"/>
            <a:tailEnd len="sm" w="sm" type="none"/>
          </a:ln>
        </p:spPr>
      </p:cxnSp>
      <p:sp>
        <p:nvSpPr>
          <p:cNvPr id="178" name="Google Shape;178;p10"/>
          <p:cNvSpPr/>
          <p:nvPr/>
        </p:nvSpPr>
        <p:spPr>
          <a:xfrm>
            <a:off x="6592978" y="4431189"/>
            <a:ext cx="3801291" cy="1505301"/>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System availability should be high: 1</a:t>
            </a:r>
            <a:endParaRPr b="0" i="0" sz="18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MTBF&gt;&gt;MTTR</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578224" y="0"/>
            <a:ext cx="10865224" cy="5782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184" name="Google Shape;184;p11"/>
          <p:cNvSpPr txBox="1"/>
          <p:nvPr>
            <p:ph idx="1" type="body"/>
          </p:nvPr>
        </p:nvSpPr>
        <p:spPr>
          <a:xfrm>
            <a:off x="578223" y="430307"/>
            <a:ext cx="10865223" cy="557124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20000"/>
              </a:lnSpc>
              <a:spcBef>
                <a:spcPts val="0"/>
              </a:spcBef>
              <a:spcAft>
                <a:spcPts val="0"/>
              </a:spcAft>
              <a:buSzPct val="100000"/>
              <a:buNone/>
            </a:pPr>
            <a:r>
              <a:rPr lang="en-US" sz="24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(8)Digital Information…..why best?</a:t>
            </a:r>
            <a:endParaRPr sz="2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600">
                <a:latin typeface="Times New Roman"/>
                <a:ea typeface="Times New Roman"/>
                <a:cs typeface="Times New Roman"/>
                <a:sym typeface="Times New Roman"/>
              </a:rPr>
              <a:t>8.1)Because of logic 1 and logic 0 with only two states for information representation. Information was more used in systems as easy to </a:t>
            </a:r>
            <a:r>
              <a:rPr i="1" lang="en-US" sz="2600">
                <a:latin typeface="Times New Roman"/>
                <a:ea typeface="Times New Roman"/>
                <a:cs typeface="Times New Roman"/>
                <a:sym typeface="Times New Roman"/>
              </a:rPr>
              <a:t>process, transfer </a:t>
            </a:r>
            <a:r>
              <a:rPr lang="en-US" sz="2600">
                <a:latin typeface="Times New Roman"/>
                <a:ea typeface="Times New Roman"/>
                <a:cs typeface="Times New Roman"/>
                <a:sym typeface="Times New Roman"/>
              </a:rPr>
              <a:t>and </a:t>
            </a:r>
            <a:r>
              <a:rPr i="1" lang="en-US" sz="2600">
                <a:latin typeface="Times New Roman"/>
                <a:ea typeface="Times New Roman"/>
                <a:cs typeface="Times New Roman"/>
                <a:sym typeface="Times New Roman"/>
              </a:rPr>
              <a:t>store</a:t>
            </a:r>
            <a:endParaRPr/>
          </a:p>
          <a:p>
            <a:pPr indent="0" lvl="0" marL="0" rtl="0" algn="l">
              <a:lnSpc>
                <a:spcPct val="120000"/>
              </a:lnSpc>
              <a:spcBef>
                <a:spcPts val="1000"/>
              </a:spcBef>
              <a:spcAft>
                <a:spcPts val="0"/>
              </a:spcAft>
              <a:buSzPct val="100000"/>
              <a:buNone/>
            </a:pPr>
            <a:r>
              <a:rPr lang="en-US" sz="2600">
                <a:latin typeface="Times New Roman"/>
                <a:ea typeface="Times New Roman"/>
                <a:cs typeface="Times New Roman"/>
                <a:sym typeface="Times New Roman"/>
              </a:rPr>
              <a:t>8.2) As per the application requirement, many application were possible which were information based which  gave rise to </a:t>
            </a:r>
            <a:r>
              <a:rPr i="1" lang="en-US" sz="2600">
                <a:latin typeface="Times New Roman"/>
                <a:ea typeface="Times New Roman"/>
                <a:cs typeface="Times New Roman"/>
                <a:sym typeface="Times New Roman"/>
              </a:rPr>
              <a:t>information-based systems</a:t>
            </a:r>
            <a:endParaRPr/>
          </a:p>
          <a:p>
            <a:pPr indent="0" lvl="0" marL="0" rtl="0" algn="l">
              <a:lnSpc>
                <a:spcPct val="120000"/>
              </a:lnSpc>
              <a:spcBef>
                <a:spcPts val="1000"/>
              </a:spcBef>
              <a:spcAft>
                <a:spcPts val="0"/>
              </a:spcAft>
              <a:buSzPct val="100000"/>
              <a:buNone/>
            </a:pPr>
            <a:r>
              <a:rPr lang="en-US" sz="2600">
                <a:latin typeface="Times New Roman"/>
                <a:ea typeface="Times New Roman"/>
                <a:cs typeface="Times New Roman"/>
                <a:sym typeface="Times New Roman"/>
              </a:rPr>
              <a:t>8.3) Now lot of information was generated from these application</a:t>
            </a:r>
            <a:endParaRPr/>
          </a:p>
          <a:p>
            <a:pPr indent="0" lvl="0" marL="0" rtl="0" algn="l">
              <a:lnSpc>
                <a:spcPct val="120000"/>
              </a:lnSpc>
              <a:spcBef>
                <a:spcPts val="1000"/>
              </a:spcBef>
              <a:spcAft>
                <a:spcPts val="0"/>
              </a:spcAft>
              <a:buSzPct val="100000"/>
              <a:buNone/>
            </a:pPr>
            <a:r>
              <a:rPr lang="en-US" sz="2600">
                <a:latin typeface="Times New Roman"/>
                <a:ea typeface="Times New Roman"/>
                <a:cs typeface="Times New Roman"/>
                <a:sym typeface="Times New Roman"/>
              </a:rPr>
              <a:t>8.4)This information was current, present and future …..as in online applications(shares, online transactions )</a:t>
            </a:r>
            <a:endParaRPr/>
          </a:p>
          <a:p>
            <a:pPr indent="0" lvl="0" marL="0" rtl="0" algn="l">
              <a:lnSpc>
                <a:spcPct val="120000"/>
              </a:lnSpc>
              <a:spcBef>
                <a:spcPts val="1000"/>
              </a:spcBef>
              <a:spcAft>
                <a:spcPts val="0"/>
              </a:spcAft>
              <a:buSzPct val="100000"/>
              <a:buNone/>
            </a:pPr>
            <a:r>
              <a:rPr lang="en-US" sz="2600">
                <a:latin typeface="Times New Roman"/>
                <a:ea typeface="Times New Roman"/>
                <a:cs typeface="Times New Roman"/>
                <a:sym typeface="Times New Roman"/>
              </a:rPr>
              <a:t>8.5) Future….prediction systems (whether prediction or forecast applications)</a:t>
            </a:r>
            <a:endParaRPr/>
          </a:p>
          <a:p>
            <a:pPr indent="0" lvl="0" marL="0" rtl="0" algn="l">
              <a:lnSpc>
                <a:spcPct val="120000"/>
              </a:lnSpc>
              <a:spcBef>
                <a:spcPts val="1000"/>
              </a:spcBef>
              <a:spcAft>
                <a:spcPts val="0"/>
              </a:spcAft>
              <a:buSzPct val="100000"/>
              <a:buNone/>
            </a:pPr>
            <a:r>
              <a:rPr lang="en-US" sz="2600">
                <a:latin typeface="Times New Roman"/>
                <a:ea typeface="Times New Roman"/>
                <a:cs typeface="Times New Roman"/>
                <a:sym typeface="Times New Roman"/>
              </a:rPr>
              <a:t>8.6) Past… analysis based system (    law firms or trend analysis applications</a:t>
            </a:r>
            <a:r>
              <a:rPr lang="en-US" sz="2400">
                <a:latin typeface="Times New Roman"/>
                <a:ea typeface="Times New Roman"/>
                <a:cs typeface="Times New Roman"/>
                <a:sym typeface="Times New Roman"/>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1295402" y="0"/>
            <a:ext cx="9601196" cy="5916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190" name="Google Shape;190;p12"/>
          <p:cNvSpPr txBox="1"/>
          <p:nvPr>
            <p:ph idx="1" type="body"/>
          </p:nvPr>
        </p:nvSpPr>
        <p:spPr>
          <a:xfrm>
            <a:off x="295835" y="591671"/>
            <a:ext cx="11335871" cy="5540188"/>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400"/>
              <a:buNone/>
            </a:pPr>
            <a:r>
              <a:rPr lang="en-US" sz="2400"/>
              <a:t>       </a:t>
            </a:r>
            <a:r>
              <a:rPr lang="en-US" sz="2400">
                <a:latin typeface="Times New Roman"/>
                <a:ea typeface="Times New Roman"/>
                <a:cs typeface="Times New Roman"/>
                <a:sym typeface="Times New Roman"/>
              </a:rPr>
              <a:t>9)Digital Information…..</a:t>
            </a:r>
            <a:r>
              <a:rPr i="1" lang="en-US" sz="2400">
                <a:latin typeface="Times New Roman"/>
                <a:ea typeface="Times New Roman"/>
                <a:cs typeface="Times New Roman"/>
                <a:sym typeface="Times New Roman"/>
              </a:rPr>
              <a:t>Conclusion</a:t>
            </a:r>
            <a:r>
              <a:rPr lang="en-US" sz="24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a) lots of digital information was required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b) This information has to be stored in storage places(storage servers, storage farms,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c) Processed at the application side (applications servers, centralized or distributed)</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d) Sent to clients as per their request at the user side.</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e) So for current information based applications, any application should have……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e.1) large storage facility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6.2) large processing capabilities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6.3)  fast communication capabilities….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f) for large number of client communication possible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1295402" y="0"/>
            <a:ext cx="9601196" cy="5916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196" name="Google Shape;196;p13"/>
          <p:cNvSpPr txBox="1"/>
          <p:nvPr>
            <p:ph idx="1" type="body"/>
          </p:nvPr>
        </p:nvSpPr>
        <p:spPr>
          <a:xfrm>
            <a:off x="295835" y="591671"/>
            <a:ext cx="11335800" cy="5540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9)Digital Information…..9.1)</a:t>
            </a:r>
            <a:r>
              <a:rPr i="1" lang="en-US" sz="2400">
                <a:latin typeface="Times New Roman"/>
                <a:ea typeface="Times New Roman"/>
                <a:cs typeface="Times New Roman"/>
                <a:sym typeface="Times New Roman"/>
              </a:rPr>
              <a:t>Conclusion</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g) processing..</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g.1)Server…….server farms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g.2) Design Types….central distributed</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g.3)Working Types…application server, cache server, proxy server</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g.4) Application type….grid processing, parallel processing, utility processing</a:t>
            </a:r>
            <a:endParaRPr/>
          </a:p>
          <a:p>
            <a:pPr indent="0" lvl="0" marL="0" rtl="0" algn="l">
              <a:lnSpc>
                <a:spcPct val="120000"/>
              </a:lnSpc>
              <a:spcBef>
                <a:spcPts val="1000"/>
              </a:spcBef>
              <a:spcAft>
                <a:spcPts val="0"/>
              </a:spcAft>
              <a:buSzPts val="2400"/>
              <a:buNone/>
            </a:pPr>
            <a:r>
              <a:t/>
            </a:r>
            <a:endParaRPr b="1"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b="1" lang="en-US" sz="2400">
                <a:latin typeface="Times New Roman"/>
                <a:ea typeface="Times New Roman"/>
                <a:cs typeface="Times New Roman"/>
                <a:sym typeface="Times New Roman"/>
              </a:rPr>
              <a:t>         Conclusion</a:t>
            </a:r>
            <a:r>
              <a:rPr lang="en-US" sz="2400">
                <a:latin typeface="Times New Roman"/>
                <a:ea typeface="Times New Roman"/>
                <a:cs typeface="Times New Roman"/>
                <a:sym typeface="Times New Roman"/>
              </a:rPr>
              <a:t>…the IRS should have some type of processing as per the requirement</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1295402" y="121026"/>
            <a:ext cx="9601196" cy="6903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202" name="Google Shape;202;p14"/>
          <p:cNvSpPr txBox="1"/>
          <p:nvPr>
            <p:ph idx="1" type="body"/>
          </p:nvPr>
        </p:nvSpPr>
        <p:spPr>
          <a:xfrm>
            <a:off x="404949" y="466198"/>
            <a:ext cx="11164004" cy="543677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   </a:t>
            </a:r>
            <a:r>
              <a:rPr lang="en-US">
                <a:latin typeface="Times New Roman"/>
                <a:ea typeface="Times New Roman"/>
                <a:cs typeface="Times New Roman"/>
                <a:sym typeface="Times New Roman"/>
              </a:rPr>
              <a:t>(9) </a:t>
            </a:r>
            <a:r>
              <a:rPr lang="en-US" sz="2400">
                <a:latin typeface="Times New Roman"/>
                <a:ea typeface="Times New Roman"/>
                <a:cs typeface="Times New Roman"/>
                <a:sym typeface="Times New Roman"/>
              </a:rPr>
              <a:t>digital information…9.1) conclusion</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h) storage..</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h.1)Storage facility with large storage capabilities….(for past. current and future predicted information, this information to be used for data  analysis, prediction and so on</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h.2)Storage servers and storage farms at the application provider side…</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h.3)Thus infrastructure cost, maintenance cost, security cost, manpower cost increases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h.4)Solution……</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h.4.a)storage solutions.. their are storage solution providers like SAN and NAS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h.4.b)Client will sent data to SAN for storage. SAN provides storage arrays were data from different clients is stores on pay per use basis</a:t>
            </a:r>
            <a:endParaRPr/>
          </a:p>
          <a:p>
            <a:pPr indent="0" lvl="0" marL="0" rtl="0" algn="l">
              <a:lnSpc>
                <a:spcPct val="120000"/>
              </a:lnSpc>
              <a:spcBef>
                <a:spcPts val="1000"/>
              </a:spcBef>
              <a:spcAft>
                <a:spcPts val="0"/>
              </a:spcAft>
              <a:buSzPts val="24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t/>
            </a:r>
            <a:endParaRPr sz="2400"/>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1295402" y="121026"/>
            <a:ext cx="9601196" cy="6903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208" name="Google Shape;208;p15"/>
          <p:cNvSpPr txBox="1"/>
          <p:nvPr>
            <p:ph idx="1" type="body"/>
          </p:nvPr>
        </p:nvSpPr>
        <p:spPr>
          <a:xfrm>
            <a:off x="537882" y="564777"/>
            <a:ext cx="10945906" cy="543677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   </a:t>
            </a:r>
            <a:r>
              <a:rPr lang="en-US">
                <a:latin typeface="Times New Roman"/>
                <a:ea typeface="Times New Roman"/>
                <a:cs typeface="Times New Roman"/>
                <a:sym typeface="Times New Roman"/>
              </a:rPr>
              <a:t>(12) </a:t>
            </a:r>
            <a:r>
              <a:rPr lang="en-US" sz="2400">
                <a:latin typeface="Times New Roman"/>
                <a:ea typeface="Times New Roman"/>
                <a:cs typeface="Times New Roman"/>
                <a:sym typeface="Times New Roman"/>
              </a:rPr>
              <a:t>Information retrieval systems…digital information…storage</a:t>
            </a:r>
            <a:endParaRPr/>
          </a:p>
          <a:p>
            <a:pPr indent="0" lvl="0" marL="0" rtl="0" algn="l">
              <a:lnSpc>
                <a:spcPct val="120000"/>
              </a:lnSpc>
              <a:spcBef>
                <a:spcPts val="1000"/>
              </a:spcBef>
              <a:spcAft>
                <a:spcPts val="0"/>
              </a:spcAft>
              <a:buSzPts val="24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t/>
            </a:r>
            <a:endParaRPr sz="2400"/>
          </a:p>
          <a:p>
            <a:pPr indent="0" lvl="0" marL="0" rtl="0" algn="l">
              <a:lnSpc>
                <a:spcPct val="120000"/>
              </a:lnSpc>
              <a:spcBef>
                <a:spcPts val="1000"/>
              </a:spcBef>
              <a:spcAft>
                <a:spcPts val="0"/>
              </a:spcAft>
              <a:buSzPts val="2000"/>
              <a:buNone/>
            </a:pPr>
            <a:r>
              <a:t/>
            </a:r>
            <a:endParaRPr/>
          </a:p>
        </p:txBody>
      </p:sp>
      <p:sp>
        <p:nvSpPr>
          <p:cNvPr id="209" name="Google Shape;209;p15"/>
          <p:cNvSpPr/>
          <p:nvPr/>
        </p:nvSpPr>
        <p:spPr>
          <a:xfrm>
            <a:off x="1048871" y="2070847"/>
            <a:ext cx="1533647" cy="1008529"/>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Number of Clients</a:t>
            </a:r>
            <a:endParaRPr/>
          </a:p>
        </p:txBody>
      </p:sp>
      <p:sp>
        <p:nvSpPr>
          <p:cNvPr id="210" name="Google Shape;210;p15"/>
          <p:cNvSpPr/>
          <p:nvPr/>
        </p:nvSpPr>
        <p:spPr>
          <a:xfrm>
            <a:off x="6671210" y="2070848"/>
            <a:ext cx="1627095" cy="1008524"/>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SAN network</a:t>
            </a:r>
            <a:endParaRPr/>
          </a:p>
        </p:txBody>
      </p:sp>
      <p:sp>
        <p:nvSpPr>
          <p:cNvPr id="211" name="Google Shape;211;p15"/>
          <p:cNvSpPr/>
          <p:nvPr/>
        </p:nvSpPr>
        <p:spPr>
          <a:xfrm>
            <a:off x="8660692" y="2021417"/>
            <a:ext cx="1004552" cy="1030309"/>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Storage array</a:t>
            </a:r>
            <a:endParaRPr/>
          </a:p>
        </p:txBody>
      </p:sp>
      <p:sp>
        <p:nvSpPr>
          <p:cNvPr id="212" name="Google Shape;212;p15"/>
          <p:cNvSpPr/>
          <p:nvPr/>
        </p:nvSpPr>
        <p:spPr>
          <a:xfrm>
            <a:off x="2944906" y="2070848"/>
            <a:ext cx="1627094" cy="1008524"/>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LAN</a:t>
            </a:r>
            <a:endParaRPr b="0" i="0" sz="1800" u="none" cap="none" strike="noStrike">
              <a:solidFill>
                <a:schemeClr val="dk1"/>
              </a:solidFill>
              <a:latin typeface="Gill Sans"/>
              <a:ea typeface="Gill Sans"/>
              <a:cs typeface="Gill Sans"/>
              <a:sym typeface="Gill Sans"/>
            </a:endParaRPr>
          </a:p>
        </p:txBody>
      </p:sp>
      <p:sp>
        <p:nvSpPr>
          <p:cNvPr id="213" name="Google Shape;213;p15"/>
          <p:cNvSpPr/>
          <p:nvPr/>
        </p:nvSpPr>
        <p:spPr>
          <a:xfrm>
            <a:off x="4928739" y="2070846"/>
            <a:ext cx="1380083" cy="980879"/>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Processing unit</a:t>
            </a:r>
            <a:endParaRPr b="0" i="0" sz="1800" u="none" cap="none" strike="noStrike">
              <a:solidFill>
                <a:schemeClr val="dk1"/>
              </a:solidFill>
              <a:latin typeface="Gill Sans"/>
              <a:ea typeface="Gill Sans"/>
              <a:cs typeface="Gill Sans"/>
              <a:sym typeface="Gill Sans"/>
            </a:endParaRPr>
          </a:p>
        </p:txBody>
      </p:sp>
      <p:sp>
        <p:nvSpPr>
          <p:cNvPr id="214" name="Google Shape;214;p15"/>
          <p:cNvSpPr/>
          <p:nvPr/>
        </p:nvSpPr>
        <p:spPr>
          <a:xfrm>
            <a:off x="1048871" y="3173506"/>
            <a:ext cx="10434917" cy="2608729"/>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Gill Sans"/>
                <a:ea typeface="Gill Sans"/>
                <a:cs typeface="Gill Sans"/>
                <a:sym typeface="Gill Sans"/>
              </a:rPr>
              <a:t>Clients…..thin .thick. Mobile</a:t>
            </a:r>
            <a:endParaRPr/>
          </a:p>
          <a:p>
            <a:pPr indent="0" lvl="0" marL="0" marR="0" rtl="0" algn="ctr">
              <a:spcBef>
                <a:spcPts val="0"/>
              </a:spcBef>
              <a:spcAft>
                <a:spcPts val="0"/>
              </a:spcAft>
              <a:buNone/>
            </a:pPr>
            <a:r>
              <a:rPr b="0" i="0" lang="en-US" sz="2800" u="none" cap="none" strike="noStrike">
                <a:solidFill>
                  <a:schemeClr val="dk1"/>
                </a:solidFill>
                <a:latin typeface="Gill Sans"/>
                <a:ea typeface="Gill Sans"/>
                <a:cs typeface="Gill Sans"/>
                <a:sym typeface="Gill Sans"/>
              </a:rPr>
              <a:t>LAN….networking and internetworking devices</a:t>
            </a:r>
            <a:endParaRPr/>
          </a:p>
          <a:p>
            <a:pPr indent="0" lvl="0" marL="0" marR="0" rtl="0" algn="ctr">
              <a:spcBef>
                <a:spcPts val="0"/>
              </a:spcBef>
              <a:spcAft>
                <a:spcPts val="0"/>
              </a:spcAft>
              <a:buNone/>
            </a:pPr>
            <a:r>
              <a:rPr b="0" i="0" lang="en-US" sz="2800" u="none" cap="none" strike="noStrike">
                <a:solidFill>
                  <a:schemeClr val="dk1"/>
                </a:solidFill>
                <a:latin typeface="Gill Sans"/>
                <a:ea typeface="Gill Sans"/>
                <a:cs typeface="Gill Sans"/>
                <a:sym typeface="Gill Sans"/>
              </a:rPr>
              <a:t>Processing…… Application server, authentication server</a:t>
            </a:r>
            <a:endParaRPr/>
          </a:p>
          <a:p>
            <a:pPr indent="0" lvl="0" marL="0" marR="0" rtl="0" algn="ctr">
              <a:spcBef>
                <a:spcPts val="0"/>
              </a:spcBef>
              <a:spcAft>
                <a:spcPts val="0"/>
              </a:spcAft>
              <a:buNone/>
            </a:pPr>
            <a:r>
              <a:rPr b="0" i="0" lang="en-US" sz="2800" u="none" cap="none" strike="noStrike">
                <a:solidFill>
                  <a:schemeClr val="dk1"/>
                </a:solidFill>
                <a:latin typeface="Gill Sans"/>
                <a:ea typeface="Gill Sans"/>
                <a:cs typeface="Gill Sans"/>
                <a:sym typeface="Gill Sans"/>
              </a:rPr>
              <a:t>SAN network…VPN</a:t>
            </a:r>
            <a:endParaRPr/>
          </a:p>
          <a:p>
            <a:pPr indent="0" lvl="0" marL="0" marR="0" rtl="0" algn="ctr">
              <a:spcBef>
                <a:spcPts val="0"/>
              </a:spcBef>
              <a:spcAft>
                <a:spcPts val="0"/>
              </a:spcAft>
              <a:buNone/>
            </a:pPr>
            <a:r>
              <a:rPr b="0" i="0" lang="en-US" sz="2800" u="none" cap="none" strike="noStrike">
                <a:solidFill>
                  <a:schemeClr val="dk1"/>
                </a:solidFill>
                <a:latin typeface="Gill Sans"/>
                <a:ea typeface="Gill Sans"/>
                <a:cs typeface="Gill Sans"/>
                <a:sym typeface="Gill Sans"/>
              </a:rPr>
              <a:t>Storage array….frontside..disk,,,,middle …RAID…back..tapes</a:t>
            </a:r>
            <a:endParaRPr b="0" i="0" sz="2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1295402" y="0"/>
            <a:ext cx="9601196" cy="5916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220" name="Google Shape;220;p16"/>
          <p:cNvSpPr txBox="1"/>
          <p:nvPr>
            <p:ph idx="1" type="body"/>
          </p:nvPr>
        </p:nvSpPr>
        <p:spPr>
          <a:xfrm>
            <a:off x="940158" y="457201"/>
            <a:ext cx="9956440" cy="554435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SzPct val="100000"/>
              <a:buNone/>
            </a:pPr>
            <a:r>
              <a:rPr lang="en-US" sz="2400">
                <a:latin typeface="Times New Roman"/>
                <a:ea typeface="Times New Roman"/>
                <a:cs typeface="Times New Roman"/>
                <a:sym typeface="Times New Roman"/>
              </a:rPr>
              <a:t>        (13) Information retrieval systems……13.4)Client requirements…..</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a)Clients will sent the information to the storage solution provider. </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b) This information which can be unstructured is stored as data in any storage format. This data can be stored in distributed type</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c)When the client wants to see the information, he should see the data, as information in one place ( virtual disk or virtualization)</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d) when the data is taken back by the client, It should be in the same form as they have sent for storage. i.e it should be as information and directly usable</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e) Time delay should be minimum and data availability should be high,  </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f) </a:t>
            </a:r>
            <a:r>
              <a:rPr lang="en-US" sz="2400">
                <a:latin typeface="Times New Roman"/>
                <a:ea typeface="Times New Roman"/>
                <a:cs typeface="Times New Roman"/>
                <a:sym typeface="Times New Roman"/>
              </a:rPr>
              <a:t>There</a:t>
            </a:r>
            <a:r>
              <a:rPr lang="en-US" sz="2400">
                <a:latin typeface="Times New Roman"/>
                <a:ea typeface="Times New Roman"/>
                <a:cs typeface="Times New Roman"/>
                <a:sym typeface="Times New Roman"/>
              </a:rPr>
              <a:t> should be a copy maintained in the storage side even after sending the data to the clients </a:t>
            </a:r>
            <a:endParaRPr/>
          </a:p>
          <a:p>
            <a:pPr indent="0" lvl="0" marL="0" rtl="0" algn="l">
              <a:lnSpc>
                <a:spcPct val="120000"/>
              </a:lnSpc>
              <a:spcBef>
                <a:spcPts val="1000"/>
              </a:spcBef>
              <a:spcAft>
                <a:spcPts val="0"/>
              </a:spcAft>
              <a:buSzPct val="100000"/>
              <a:buNone/>
            </a:pPr>
            <a:r>
              <a:t/>
            </a:r>
            <a:endParaRPr i="1"/>
          </a:p>
          <a:p>
            <a:pPr indent="0" lvl="0" marL="0" rtl="0" algn="l">
              <a:lnSpc>
                <a:spcPct val="120000"/>
              </a:lnSpc>
              <a:spcBef>
                <a:spcPts val="1000"/>
              </a:spcBef>
              <a:spcAft>
                <a:spcPts val="0"/>
              </a:spcAft>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1295402" y="0"/>
            <a:ext cx="9601196" cy="5916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226" name="Google Shape;226;p17"/>
          <p:cNvSpPr txBox="1"/>
          <p:nvPr>
            <p:ph idx="1" type="body"/>
          </p:nvPr>
        </p:nvSpPr>
        <p:spPr>
          <a:xfrm>
            <a:off x="940158" y="457201"/>
            <a:ext cx="9956440" cy="554435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        (14) Information retrieval systems……system view</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3.5) Conclusion…..Thus for this we require….</a:t>
            </a:r>
            <a:r>
              <a:rPr b="1" i="1" lang="en-US" sz="2400">
                <a:latin typeface="Times New Roman"/>
                <a:ea typeface="Times New Roman"/>
                <a:cs typeface="Times New Roman"/>
                <a:sym typeface="Times New Roman"/>
              </a:rPr>
              <a:t>information retrieval system</a:t>
            </a:r>
            <a:endParaRPr/>
          </a:p>
          <a:p>
            <a:pPr indent="0" lvl="0" marL="0" rtl="0" algn="l">
              <a:lnSpc>
                <a:spcPct val="120000"/>
              </a:lnSpc>
              <a:spcBef>
                <a:spcPts val="1000"/>
              </a:spcBef>
              <a:spcAft>
                <a:spcPts val="0"/>
              </a:spcAft>
              <a:buSzPts val="2000"/>
              <a:buNone/>
            </a:pPr>
            <a:r>
              <a:rPr i="1" lang="en-US"/>
              <a:t>Store, read, write, backup, search, move, index, rank, accept the query, give response as output…..</a:t>
            </a:r>
            <a:endParaRPr/>
          </a:p>
          <a:p>
            <a:pPr indent="0" lvl="0" marL="0" rtl="0" algn="l">
              <a:lnSpc>
                <a:spcPct val="120000"/>
              </a:lnSpc>
              <a:spcBef>
                <a:spcPts val="1000"/>
              </a:spcBef>
              <a:spcAft>
                <a:spcPts val="0"/>
              </a:spcAft>
              <a:buSzPts val="2000"/>
              <a:buNone/>
            </a:pPr>
            <a:r>
              <a:t/>
            </a:r>
            <a:endParaRPr/>
          </a:p>
        </p:txBody>
      </p:sp>
      <p:sp>
        <p:nvSpPr>
          <p:cNvPr id="227" name="Google Shape;227;p17"/>
          <p:cNvSpPr/>
          <p:nvPr/>
        </p:nvSpPr>
        <p:spPr>
          <a:xfrm>
            <a:off x="4827494" y="2366682"/>
            <a:ext cx="887506" cy="699247"/>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IRS</a:t>
            </a:r>
            <a:endParaRPr b="0" i="0" sz="1800" u="none" cap="none" strike="noStrike">
              <a:solidFill>
                <a:schemeClr val="dk1"/>
              </a:solidFill>
              <a:latin typeface="Gill Sans"/>
              <a:ea typeface="Gill Sans"/>
              <a:cs typeface="Gill Sans"/>
              <a:sym typeface="Gill Sans"/>
            </a:endParaRPr>
          </a:p>
        </p:txBody>
      </p:sp>
      <p:sp>
        <p:nvSpPr>
          <p:cNvPr id="228" name="Google Shape;228;p17"/>
          <p:cNvSpPr/>
          <p:nvPr/>
        </p:nvSpPr>
        <p:spPr>
          <a:xfrm>
            <a:off x="6424346" y="2474259"/>
            <a:ext cx="3925407" cy="352729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System view</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Store</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Virtualization</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Information to data</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Data to information</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Data storage formats</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Information management</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Data availability</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Backup and recovery</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ILC </a:t>
            </a:r>
            <a:endParaRPr/>
          </a:p>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29" name="Google Shape;229;p17"/>
          <p:cNvSpPr/>
          <p:nvPr/>
        </p:nvSpPr>
        <p:spPr>
          <a:xfrm>
            <a:off x="1842247" y="3133164"/>
            <a:ext cx="2465294" cy="2460812"/>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User view</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Read </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Write</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Edit</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Pay per use basis</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Check</a:t>
            </a:r>
            <a:endParaRPr/>
          </a:p>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access</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1451578" y="0"/>
            <a:ext cx="9603275" cy="10058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MODULE1 PART1..IRS</a:t>
            </a:r>
            <a:endParaRPr/>
          </a:p>
        </p:txBody>
      </p:sp>
      <p:sp>
        <p:nvSpPr>
          <p:cNvPr id="235" name="Google Shape;235;p18"/>
          <p:cNvSpPr txBox="1"/>
          <p:nvPr>
            <p:ph idx="1" type="body"/>
          </p:nvPr>
        </p:nvSpPr>
        <p:spPr>
          <a:xfrm>
            <a:off x="574766" y="502919"/>
            <a:ext cx="9748566" cy="523820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rPr lang="en-US" sz="2800">
                <a:latin typeface="Times New Roman"/>
                <a:ea typeface="Times New Roman"/>
                <a:cs typeface="Times New Roman"/>
                <a:sym typeface="Times New Roman"/>
              </a:rPr>
              <a:t>3.6) Information life cycle…its stages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a) Identify</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b) Access</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c) Acquire</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d) Migrate</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e) Archive</a:t>
            </a:r>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f) Destroy </a:t>
            </a:r>
            <a:endParaRPr sz="2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1295402" y="0"/>
            <a:ext cx="9601196" cy="551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241" name="Google Shape;241;p19"/>
          <p:cNvSpPr txBox="1"/>
          <p:nvPr>
            <p:ph idx="1" type="body"/>
          </p:nvPr>
        </p:nvSpPr>
        <p:spPr>
          <a:xfrm>
            <a:off x="363071" y="551329"/>
            <a:ext cx="11268635" cy="545022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8800"/>
              <a:buNone/>
            </a:pPr>
            <a:r>
              <a:rPr lang="en-US" sz="88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ts val="8800"/>
              <a:buNone/>
            </a:pPr>
            <a:r>
              <a:rPr lang="en-US" sz="8800">
                <a:latin typeface="Times New Roman"/>
                <a:ea typeface="Times New Roman"/>
                <a:cs typeface="Times New Roman"/>
                <a:sym typeface="Times New Roman"/>
              </a:rPr>
              <a:t>          Thank you</a:t>
            </a:r>
            <a:endParaRPr/>
          </a:p>
          <a:p>
            <a:pPr indent="0" lvl="0" marL="0" rtl="0" algn="l">
              <a:lnSpc>
                <a:spcPct val="120000"/>
              </a:lnSpc>
              <a:spcBef>
                <a:spcPts val="1000"/>
              </a:spcBef>
              <a:spcAft>
                <a:spcPts val="0"/>
              </a:spcAft>
              <a:buSzPts val="8800"/>
              <a:buNone/>
            </a:pPr>
            <a:r>
              <a:t/>
            </a:r>
            <a:endParaRPr sz="8800">
              <a:latin typeface="Times New Roman"/>
              <a:ea typeface="Times New Roman"/>
              <a:cs typeface="Times New Roman"/>
              <a:sym typeface="Times New Roman"/>
            </a:endParaRPr>
          </a:p>
          <a:p>
            <a:pPr indent="0" lvl="0" marL="0" rtl="0" algn="l">
              <a:lnSpc>
                <a:spcPct val="120000"/>
              </a:lnSpc>
              <a:spcBef>
                <a:spcPts val="1000"/>
              </a:spcBef>
              <a:spcAft>
                <a:spcPts val="0"/>
              </a:spcAft>
              <a:buSzPts val="8800"/>
              <a:buNone/>
            </a:pPr>
            <a:r>
              <a:t/>
            </a:r>
            <a:endParaRPr sz="8800">
              <a:latin typeface="Times New Roman"/>
              <a:ea typeface="Times New Roman"/>
              <a:cs typeface="Times New Roman"/>
              <a:sym typeface="Times New Roman"/>
            </a:endParaRPr>
          </a:p>
          <a:p>
            <a:pPr indent="0" lvl="0" marL="0" rtl="0" algn="l">
              <a:lnSpc>
                <a:spcPct val="120000"/>
              </a:lnSpc>
              <a:spcBef>
                <a:spcPts val="1000"/>
              </a:spcBef>
              <a:spcAft>
                <a:spcPts val="0"/>
              </a:spcAft>
              <a:buSzPts val="2000"/>
              <a:buNone/>
            </a:pPr>
            <a:r>
              <a:t/>
            </a:r>
            <a:endParaRPr>
              <a:latin typeface="Times New Roman"/>
              <a:ea typeface="Times New Roman"/>
              <a:cs typeface="Times New Roman"/>
              <a:sym typeface="Times New Roman"/>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295402" y="1"/>
            <a:ext cx="9601196" cy="5647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108" name="Google Shape;108;p2"/>
          <p:cNvSpPr txBox="1"/>
          <p:nvPr>
            <p:ph idx="1" type="body"/>
          </p:nvPr>
        </p:nvSpPr>
        <p:spPr>
          <a:xfrm>
            <a:off x="336175" y="457201"/>
            <a:ext cx="11537577" cy="554435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                                                  (1) Course Objectives….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The course aims to give the students……input from subject side	</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1.1) To </a:t>
            </a:r>
            <a:r>
              <a:rPr i="1" lang="en-US" sz="2400">
                <a:latin typeface="Times New Roman"/>
                <a:ea typeface="Times New Roman"/>
                <a:cs typeface="Times New Roman"/>
                <a:sym typeface="Times New Roman"/>
              </a:rPr>
              <a:t>learn</a:t>
            </a:r>
            <a:r>
              <a:rPr lang="en-US" sz="2400">
                <a:latin typeface="Times New Roman"/>
                <a:ea typeface="Times New Roman"/>
                <a:cs typeface="Times New Roman"/>
                <a:sym typeface="Times New Roman"/>
              </a:rPr>
              <a:t> the fundamentals of the information retrieval system.</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1.2) To </a:t>
            </a:r>
            <a:r>
              <a:rPr i="1" lang="en-US" sz="2400">
                <a:latin typeface="Times New Roman"/>
                <a:ea typeface="Times New Roman"/>
                <a:cs typeface="Times New Roman"/>
                <a:sym typeface="Times New Roman"/>
              </a:rPr>
              <a:t>classify </a:t>
            </a:r>
            <a:r>
              <a:rPr lang="en-US" sz="2400">
                <a:latin typeface="Times New Roman"/>
                <a:ea typeface="Times New Roman"/>
                <a:cs typeface="Times New Roman"/>
                <a:sym typeface="Times New Roman"/>
              </a:rPr>
              <a:t>various Information retrieval models.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1.3) To </a:t>
            </a:r>
            <a:r>
              <a:rPr i="1" lang="en-US" sz="2400">
                <a:latin typeface="Times New Roman"/>
                <a:ea typeface="Times New Roman"/>
                <a:cs typeface="Times New Roman"/>
                <a:sym typeface="Times New Roman"/>
              </a:rPr>
              <a:t>demonstrate</a:t>
            </a:r>
            <a:r>
              <a:rPr lang="en-US" sz="2400">
                <a:latin typeface="Times New Roman"/>
                <a:ea typeface="Times New Roman"/>
                <a:cs typeface="Times New Roman"/>
                <a:sym typeface="Times New Roman"/>
              </a:rPr>
              <a:t> the query processing techniques and operations.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1.4) To </a:t>
            </a:r>
            <a:r>
              <a:rPr i="1" lang="en-US" sz="2400">
                <a:latin typeface="Times New Roman"/>
                <a:ea typeface="Times New Roman"/>
                <a:cs typeface="Times New Roman"/>
                <a:sym typeface="Times New Roman"/>
              </a:rPr>
              <a:t>compare</a:t>
            </a:r>
            <a:r>
              <a:rPr lang="en-US" sz="2400">
                <a:latin typeface="Times New Roman"/>
                <a:ea typeface="Times New Roman"/>
                <a:cs typeface="Times New Roman"/>
                <a:sym typeface="Times New Roman"/>
              </a:rPr>
              <a:t> the relevance of query languages for text and multimedia data.</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1.5) To </a:t>
            </a:r>
            <a:r>
              <a:rPr i="1" lang="en-US" sz="2400">
                <a:latin typeface="Times New Roman"/>
                <a:ea typeface="Times New Roman"/>
                <a:cs typeface="Times New Roman"/>
                <a:sym typeface="Times New Roman"/>
              </a:rPr>
              <a:t>evaluate </a:t>
            </a:r>
            <a:r>
              <a:rPr lang="en-US" sz="2400">
                <a:latin typeface="Times New Roman"/>
                <a:ea typeface="Times New Roman"/>
                <a:cs typeface="Times New Roman"/>
                <a:sym typeface="Times New Roman"/>
              </a:rPr>
              <a:t>the significance of various indexing and searching techniques for information retrieval.</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1.6)To </a:t>
            </a:r>
            <a:r>
              <a:rPr i="1" lang="en-US" sz="2400">
                <a:latin typeface="Times New Roman"/>
                <a:ea typeface="Times New Roman"/>
                <a:cs typeface="Times New Roman"/>
                <a:sym typeface="Times New Roman"/>
              </a:rPr>
              <a:t>develop</a:t>
            </a:r>
            <a:r>
              <a:rPr lang="en-US" sz="2400">
                <a:latin typeface="Times New Roman"/>
                <a:ea typeface="Times New Roman"/>
                <a:cs typeface="Times New Roman"/>
                <a:sym typeface="Times New Roman"/>
              </a:rPr>
              <a:t> an effective user interface for information retrieval as per the application requirements</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295402" y="0"/>
            <a:ext cx="9601196" cy="5244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MODULE1 ..PART1..IRS</a:t>
            </a:r>
            <a:endParaRPr/>
          </a:p>
        </p:txBody>
      </p:sp>
      <p:sp>
        <p:nvSpPr>
          <p:cNvPr id="114" name="Google Shape;114;p3"/>
          <p:cNvSpPr txBox="1"/>
          <p:nvPr>
            <p:ph idx="1" type="body"/>
          </p:nvPr>
        </p:nvSpPr>
        <p:spPr>
          <a:xfrm>
            <a:off x="430305" y="524435"/>
            <a:ext cx="11134165" cy="5477119"/>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20000"/>
              </a:lnSpc>
              <a:spcBef>
                <a:spcPts val="0"/>
              </a:spcBef>
              <a:spcAft>
                <a:spcPts val="0"/>
              </a:spcAft>
              <a:buSzPct val="100000"/>
              <a:buNone/>
            </a:pPr>
            <a:r>
              <a:rPr lang="en-US">
                <a:latin typeface="Times New Roman"/>
                <a:ea typeface="Times New Roman"/>
                <a:cs typeface="Times New Roman"/>
                <a:sym typeface="Times New Roman"/>
              </a:rPr>
              <a:t>     (2)  </a:t>
            </a:r>
            <a:r>
              <a:rPr lang="en-US" sz="2400">
                <a:latin typeface="Times New Roman"/>
                <a:ea typeface="Times New Roman"/>
                <a:cs typeface="Times New Roman"/>
                <a:sym typeface="Times New Roman"/>
              </a:rPr>
              <a:t>Course Outcomes:……  (as per Bloom’s Taxonomy)</a:t>
            </a:r>
            <a:endParaRPr/>
          </a:p>
          <a:p>
            <a:pPr indent="-228600" lvl="0" marL="228600" rtl="0" algn="l">
              <a:lnSpc>
                <a:spcPct val="120000"/>
              </a:lnSpc>
              <a:spcBef>
                <a:spcPts val="1000"/>
              </a:spcBef>
              <a:spcAft>
                <a:spcPts val="0"/>
              </a:spcAft>
              <a:buSzPct val="100000"/>
              <a:buChar char="•"/>
            </a:pPr>
            <a:r>
              <a:rPr lang="en-US" sz="2400">
                <a:latin typeface="Times New Roman"/>
                <a:ea typeface="Times New Roman"/>
                <a:cs typeface="Times New Roman"/>
                <a:sym typeface="Times New Roman"/>
              </a:rPr>
              <a:t>On successful completion, of course, learner/student will be able to….</a:t>
            </a:r>
            <a:endParaRPr/>
          </a:p>
          <a:p>
            <a:pPr indent="0" lvl="0" marL="0" rtl="0" algn="l">
              <a:lnSpc>
                <a:spcPct val="120000"/>
              </a:lnSpc>
              <a:spcBef>
                <a:spcPts val="1000"/>
              </a:spcBef>
              <a:spcAft>
                <a:spcPts val="0"/>
              </a:spcAft>
              <a:buSzPct val="100000"/>
              <a:buNone/>
            </a:pPr>
            <a:r>
              <a:rPr b="1" lang="en-US" sz="2400">
                <a:latin typeface="Times New Roman"/>
                <a:ea typeface="Times New Roman"/>
                <a:cs typeface="Times New Roman"/>
                <a:sym typeface="Times New Roman"/>
              </a:rPr>
              <a:t>CO1</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Define </a:t>
            </a:r>
            <a:r>
              <a:rPr lang="en-US" sz="2400">
                <a:latin typeface="Times New Roman"/>
                <a:ea typeface="Times New Roman"/>
                <a:cs typeface="Times New Roman"/>
                <a:sym typeface="Times New Roman"/>
              </a:rPr>
              <a:t>and </a:t>
            </a:r>
            <a:r>
              <a:rPr i="1" lang="en-US" sz="2400">
                <a:latin typeface="Times New Roman"/>
                <a:ea typeface="Times New Roman"/>
                <a:cs typeface="Times New Roman"/>
                <a:sym typeface="Times New Roman"/>
              </a:rPr>
              <a:t>describe</a:t>
            </a:r>
            <a:r>
              <a:rPr lang="en-US" sz="2400">
                <a:latin typeface="Times New Roman"/>
                <a:ea typeface="Times New Roman"/>
                <a:cs typeface="Times New Roman"/>
                <a:sym typeface="Times New Roman"/>
              </a:rPr>
              <a:t> the objectives of the basic concepts of the Information retrieval system.(L1,L2)</a:t>
            </a:r>
            <a:endParaRPr/>
          </a:p>
          <a:p>
            <a:pPr indent="0" lvl="0" marL="0" rtl="0" algn="l">
              <a:lnSpc>
                <a:spcPct val="120000"/>
              </a:lnSpc>
              <a:spcBef>
                <a:spcPts val="1000"/>
              </a:spcBef>
              <a:spcAft>
                <a:spcPts val="0"/>
              </a:spcAft>
              <a:buSzPct val="100000"/>
              <a:buNone/>
            </a:pPr>
            <a:r>
              <a:rPr b="1" lang="en-US" sz="2400">
                <a:latin typeface="Times New Roman"/>
                <a:ea typeface="Times New Roman"/>
                <a:cs typeface="Times New Roman"/>
                <a:sym typeface="Times New Roman"/>
              </a:rPr>
              <a:t>CO2</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Evaluate</a:t>
            </a:r>
            <a:r>
              <a:rPr lang="en-US" sz="2400">
                <a:latin typeface="Times New Roman"/>
                <a:ea typeface="Times New Roman"/>
                <a:cs typeface="Times New Roman"/>
                <a:sym typeface="Times New Roman"/>
              </a:rPr>
              <a:t> the taxonomy of different information retrieval models. L1,L2,L3,L4</a:t>
            </a:r>
            <a:endParaRPr/>
          </a:p>
          <a:p>
            <a:pPr indent="0" lvl="0" marL="0" rtl="0" algn="l">
              <a:lnSpc>
                <a:spcPct val="120000"/>
              </a:lnSpc>
              <a:spcBef>
                <a:spcPts val="1000"/>
              </a:spcBef>
              <a:spcAft>
                <a:spcPts val="0"/>
              </a:spcAft>
              <a:buSzPct val="100000"/>
              <a:buNone/>
            </a:pPr>
            <a:r>
              <a:rPr b="1" lang="en-US" sz="2400">
                <a:latin typeface="Times New Roman"/>
                <a:ea typeface="Times New Roman"/>
                <a:cs typeface="Times New Roman"/>
                <a:sym typeface="Times New Roman"/>
              </a:rPr>
              <a:t>CO3: </a:t>
            </a:r>
            <a:r>
              <a:rPr lang="en-US" sz="2400">
                <a:latin typeface="Times New Roman"/>
                <a:ea typeface="Times New Roman"/>
                <a:cs typeface="Times New Roman"/>
                <a:sym typeface="Times New Roman"/>
              </a:rPr>
              <a:t>Try to </a:t>
            </a:r>
            <a:r>
              <a:rPr i="1" lang="en-US" sz="2400">
                <a:latin typeface="Times New Roman"/>
                <a:ea typeface="Times New Roman"/>
                <a:cs typeface="Times New Roman"/>
                <a:sym typeface="Times New Roman"/>
              </a:rPr>
              <a:t>solve a</a:t>
            </a:r>
            <a:r>
              <a:rPr lang="en-US" sz="2400">
                <a:latin typeface="Times New Roman"/>
                <a:ea typeface="Times New Roman"/>
                <a:cs typeface="Times New Roman"/>
                <a:sym typeface="Times New Roman"/>
              </a:rPr>
              <a:t>nd process text and multimedia retrieval queries and their operations. L1,L2</a:t>
            </a:r>
            <a:endParaRPr/>
          </a:p>
          <a:p>
            <a:pPr indent="0" lvl="0" marL="0" rtl="0" algn="l">
              <a:lnSpc>
                <a:spcPct val="120000"/>
              </a:lnSpc>
              <a:spcBef>
                <a:spcPts val="1000"/>
              </a:spcBef>
              <a:spcAft>
                <a:spcPts val="0"/>
              </a:spcAft>
              <a:buSzPct val="100000"/>
              <a:buNone/>
            </a:pPr>
            <a:r>
              <a:rPr b="1" lang="en-US" sz="2400">
                <a:latin typeface="Times New Roman"/>
                <a:ea typeface="Times New Roman"/>
                <a:cs typeface="Times New Roman"/>
                <a:sym typeface="Times New Roman"/>
              </a:rPr>
              <a:t>CO4</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Evaluate </a:t>
            </a:r>
            <a:r>
              <a:rPr lang="en-US" sz="2400">
                <a:latin typeface="Times New Roman"/>
                <a:ea typeface="Times New Roman"/>
                <a:cs typeface="Times New Roman"/>
                <a:sym typeface="Times New Roman"/>
              </a:rPr>
              <a:t>text processing techniques and operations in the information retrieval</a:t>
            </a:r>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system. L1,L2,L3,L4</a:t>
            </a:r>
            <a:endParaRPr/>
          </a:p>
          <a:p>
            <a:pPr indent="0" lvl="0" marL="0" rtl="0" algn="l">
              <a:lnSpc>
                <a:spcPct val="120000"/>
              </a:lnSpc>
              <a:spcBef>
                <a:spcPts val="1000"/>
              </a:spcBef>
              <a:spcAft>
                <a:spcPts val="0"/>
              </a:spcAft>
              <a:buSzPct val="100000"/>
              <a:buNone/>
            </a:pPr>
            <a:r>
              <a:rPr b="1" lang="en-US" sz="2400">
                <a:latin typeface="Times New Roman"/>
                <a:ea typeface="Times New Roman"/>
                <a:cs typeface="Times New Roman"/>
                <a:sym typeface="Times New Roman"/>
              </a:rPr>
              <a:t>CO5</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Demonstrate</a:t>
            </a:r>
            <a:r>
              <a:rPr lang="en-US" sz="2400">
                <a:latin typeface="Times New Roman"/>
                <a:ea typeface="Times New Roman"/>
                <a:cs typeface="Times New Roman"/>
                <a:sym typeface="Times New Roman"/>
              </a:rPr>
              <a:t> and evaluate various indexing and searching techniques. L1,L2,L3,L4</a:t>
            </a:r>
            <a:endParaRPr/>
          </a:p>
          <a:p>
            <a:pPr indent="0" lvl="0" marL="0" rtl="0" algn="l">
              <a:lnSpc>
                <a:spcPct val="120000"/>
              </a:lnSpc>
              <a:spcBef>
                <a:spcPts val="1000"/>
              </a:spcBef>
              <a:spcAft>
                <a:spcPts val="0"/>
              </a:spcAft>
              <a:buSzPct val="100000"/>
              <a:buNone/>
            </a:pPr>
            <a:r>
              <a:rPr b="1" lang="en-US" sz="2400">
                <a:latin typeface="Times New Roman"/>
                <a:ea typeface="Times New Roman"/>
                <a:cs typeface="Times New Roman"/>
                <a:sym typeface="Times New Roman"/>
              </a:rPr>
              <a:t>CO6</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Design</a:t>
            </a:r>
            <a:r>
              <a:rPr lang="en-US" sz="2400">
                <a:latin typeface="Times New Roman"/>
                <a:ea typeface="Times New Roman"/>
                <a:cs typeface="Times New Roman"/>
                <a:sym typeface="Times New Roman"/>
              </a:rPr>
              <a:t> the user interface and select the required application. L1,L2,L3,L4</a:t>
            </a:r>
            <a:endParaRPr/>
          </a:p>
          <a:p>
            <a:pPr indent="0" lvl="0" marL="0" rtl="0" algn="l">
              <a:lnSpc>
                <a:spcPct val="120000"/>
              </a:lnSpc>
              <a:spcBef>
                <a:spcPts val="1000"/>
              </a:spcBef>
              <a:spcAft>
                <a:spcPts val="0"/>
              </a:spcAft>
              <a:buSzPct val="100000"/>
              <a:buNone/>
            </a:pPr>
            <a:r>
              <a:t/>
            </a:r>
            <a:endParaRPr sz="2400"/>
          </a:p>
          <a:p>
            <a:pPr indent="0" lvl="0" marL="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295402" y="0"/>
            <a:ext cx="9601196" cy="49754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MODULE1 ..PART1..IRS..SYLLABUS</a:t>
            </a:r>
            <a:endParaRPr/>
          </a:p>
        </p:txBody>
      </p:sp>
      <p:sp>
        <p:nvSpPr>
          <p:cNvPr id="120" name="Google Shape;120;p4"/>
          <p:cNvSpPr txBox="1"/>
          <p:nvPr>
            <p:ph idx="1" type="body"/>
          </p:nvPr>
        </p:nvSpPr>
        <p:spPr>
          <a:xfrm>
            <a:off x="403412" y="497541"/>
            <a:ext cx="11335870" cy="550401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3) Syllabus……… 3.1) </a:t>
            </a:r>
            <a:r>
              <a:rPr i="1" lang="en-US" sz="2400">
                <a:latin typeface="Times New Roman"/>
                <a:ea typeface="Times New Roman"/>
                <a:cs typeface="Times New Roman"/>
                <a:sym typeface="Times New Roman"/>
              </a:rPr>
              <a:t>Module I Introduction</a:t>
            </a:r>
            <a:endParaRPr/>
          </a:p>
          <a:p>
            <a:pPr indent="-228600" lvl="0" marL="228600" rtl="0" algn="l">
              <a:lnSpc>
                <a:spcPct val="115000"/>
              </a:lnSpc>
              <a:spcBef>
                <a:spcPts val="1000"/>
              </a:spcBef>
              <a:spcAft>
                <a:spcPts val="0"/>
              </a:spcAft>
              <a:buSzPts val="2400"/>
              <a:buChar char="•"/>
            </a:pPr>
            <a:r>
              <a:rPr b="1" lang="en-US" sz="2400">
                <a:latin typeface="Times New Roman"/>
                <a:ea typeface="Times New Roman"/>
                <a:cs typeface="Times New Roman"/>
                <a:sym typeface="Times New Roman"/>
              </a:rPr>
              <a:t>Indexing , searching</a:t>
            </a:r>
            <a:r>
              <a:rPr lang="en-US" sz="2400">
                <a:latin typeface="Times New Roman"/>
                <a:ea typeface="Times New Roman"/>
                <a:cs typeface="Times New Roman"/>
                <a:sym typeface="Times New Roman"/>
              </a:rPr>
              <a:t>, Motivation for IR, Basic Concepts, The Retrieval Process, </a:t>
            </a:r>
            <a:r>
              <a:rPr i="1" lang="en-US" sz="2400">
                <a:latin typeface="Times New Roman"/>
                <a:ea typeface="Times New Roman"/>
                <a:cs typeface="Times New Roman"/>
                <a:sym typeface="Times New Roman"/>
              </a:rPr>
              <a:t>Information System</a:t>
            </a:r>
            <a:r>
              <a:rPr lang="en-US" sz="2400">
                <a:latin typeface="Times New Roman"/>
                <a:ea typeface="Times New Roman"/>
                <a:cs typeface="Times New Roman"/>
                <a:sym typeface="Times New Roman"/>
              </a:rPr>
              <a:t>: Components, parts and types on information system; Definition and objectives on information retrieval system, Information versus Data Retrieval. Search Engines and browsers </a:t>
            </a:r>
            <a:endParaRPr sz="2400">
              <a:latin typeface="Times New Roman"/>
              <a:ea typeface="Times New Roman"/>
              <a:cs typeface="Times New Roman"/>
              <a:sym typeface="Times New Roman"/>
            </a:endParaRPr>
          </a:p>
          <a:p>
            <a:pPr indent="-228600" lvl="0" marL="228600" rtl="0" algn="l">
              <a:lnSpc>
                <a:spcPct val="120000"/>
              </a:lnSpc>
              <a:spcBef>
                <a:spcPts val="2000"/>
              </a:spcBef>
              <a:spcAft>
                <a:spcPts val="0"/>
              </a:spcAft>
              <a:buSzPts val="2400"/>
              <a:buChar char="•"/>
            </a:pPr>
            <a:r>
              <a:rPr lang="en-US" sz="2400">
                <a:latin typeface="Times New Roman"/>
                <a:ea typeface="Times New Roman"/>
                <a:cs typeface="Times New Roman"/>
                <a:sym typeface="Times New Roman"/>
              </a:rPr>
              <a:t>Self-learning Topics: Search Engines , Search API                              06 CO1	</a:t>
            </a:r>
            <a:endParaRPr/>
          </a:p>
          <a:p>
            <a:pPr indent="0" lvl="0" marL="0" rtl="0" algn="l">
              <a:lnSpc>
                <a:spcPct val="120000"/>
              </a:lnSpc>
              <a:spcBef>
                <a:spcPts val="1000"/>
              </a:spcBef>
              <a:spcAft>
                <a:spcPts val="0"/>
              </a:spcAft>
              <a:buSzPts val="2400"/>
              <a:buNone/>
            </a:pPr>
            <a:r>
              <a:rPr i="1" lang="en-US" sz="2400">
                <a:latin typeface="Times New Roman"/>
                <a:ea typeface="Times New Roman"/>
                <a:cs typeface="Times New Roman"/>
                <a:sym typeface="Times New Roman"/>
              </a:rPr>
              <a:t>3.2) Module II IR   Models</a:t>
            </a:r>
            <a:endParaRPr sz="2400">
              <a:latin typeface="Times New Roman"/>
              <a:ea typeface="Times New Roman"/>
              <a:cs typeface="Times New Roman"/>
              <a:sym typeface="Times New Roman"/>
            </a:endParaRPr>
          </a:p>
          <a:p>
            <a:pPr indent="-228600" lvl="0" marL="228600" rtl="0" algn="l">
              <a:lnSpc>
                <a:spcPct val="115000"/>
              </a:lnSpc>
              <a:spcBef>
                <a:spcPts val="1000"/>
              </a:spcBef>
              <a:spcAft>
                <a:spcPts val="0"/>
              </a:spcAft>
              <a:buSzPts val="2400"/>
              <a:buChar char="•"/>
            </a:pPr>
            <a:r>
              <a:rPr lang="en-US" sz="2400">
                <a:latin typeface="Times New Roman"/>
                <a:ea typeface="Times New Roman"/>
                <a:cs typeface="Times New Roman"/>
                <a:sym typeface="Times New Roman"/>
              </a:rPr>
              <a:t>Modelling: Taxonomy of Information Retrieval Models, Retrieval: Formal Characteristics of IR models, Classic Information Retrieval, Alternative Set Theoretic models, Probabilistic Models, Structured text retrieval Models, models for Browsing; </a:t>
            </a:r>
            <a:endParaRPr sz="2400">
              <a:latin typeface="Times New Roman"/>
              <a:ea typeface="Times New Roman"/>
              <a:cs typeface="Times New Roman"/>
              <a:sym typeface="Times New Roman"/>
            </a:endParaRPr>
          </a:p>
          <a:p>
            <a:pPr indent="-228600" lvl="0" marL="228600" rtl="0" algn="l">
              <a:lnSpc>
                <a:spcPct val="120000"/>
              </a:lnSpc>
              <a:spcBef>
                <a:spcPts val="2000"/>
              </a:spcBef>
              <a:spcAft>
                <a:spcPts val="0"/>
              </a:spcAft>
              <a:buSzPts val="2400"/>
              <a:buChar char="•"/>
            </a:pPr>
            <a:r>
              <a:rPr lang="en-US" sz="2400">
                <a:latin typeface="Times New Roman"/>
                <a:ea typeface="Times New Roman"/>
                <a:cs typeface="Times New Roman"/>
                <a:sym typeface="Times New Roman"/>
              </a:rPr>
              <a:t>Self-learning Topics: Terrier                                                                 06 CO2</a:t>
            </a:r>
            <a:endParaRPr/>
          </a:p>
          <a:p>
            <a:pPr indent="0" lvl="0" marL="0" rtl="0" algn="l">
              <a:lnSpc>
                <a:spcPct val="120000"/>
              </a:lnSpc>
              <a:spcBef>
                <a:spcPts val="1000"/>
              </a:spcBef>
              <a:spcAft>
                <a:spcPts val="0"/>
              </a:spcAft>
              <a:buSzPts val="24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295402" y="1"/>
            <a:ext cx="9601196" cy="5647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..PART1..IRS..SYLLABUS..CONT</a:t>
            </a:r>
            <a:endParaRPr/>
          </a:p>
        </p:txBody>
      </p:sp>
      <p:sp>
        <p:nvSpPr>
          <p:cNvPr id="126" name="Google Shape;126;p5"/>
          <p:cNvSpPr txBox="1"/>
          <p:nvPr>
            <p:ph idx="1" type="body"/>
          </p:nvPr>
        </p:nvSpPr>
        <p:spPr>
          <a:xfrm>
            <a:off x="443753" y="457201"/>
            <a:ext cx="10709351" cy="554435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3)Syllabus…..3.3)</a:t>
            </a:r>
            <a:r>
              <a:rPr i="1" lang="en-US" sz="2400">
                <a:latin typeface="Times New Roman"/>
                <a:ea typeface="Times New Roman"/>
                <a:cs typeface="Times New Roman"/>
                <a:sym typeface="Times New Roman"/>
              </a:rPr>
              <a:t>Module III Query Processing and Operations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Query Languages: Keyword based Querying, Pattern Matching, Structural Queries, Query Protocols; Query Operations: User relevance feedback, Multimedia IRmodels: Data Modeling</a:t>
            </a:r>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Self-learning Topics: Proximity Queries and Wildcard Queries             06 CO3</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3.4)</a:t>
            </a:r>
            <a:r>
              <a:rPr i="1" lang="en-US" sz="2400">
                <a:latin typeface="Times New Roman"/>
                <a:ea typeface="Times New Roman"/>
                <a:cs typeface="Times New Roman"/>
                <a:sym typeface="Times New Roman"/>
              </a:rPr>
              <a:t>Module IV Text Processing </a:t>
            </a:r>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Text and Multimedia languages and properties: Metadata, Markup Languages, Multimedia; Text Operations: Document Preprocessing, Document Clustering. </a:t>
            </a:r>
            <a:r>
              <a:rPr b="1" lang="en-US" sz="2400">
                <a:latin typeface="Times New Roman"/>
                <a:ea typeface="Times New Roman"/>
                <a:cs typeface="Times New Roman"/>
                <a:sym typeface="Times New Roman"/>
              </a:rPr>
              <a:t>Text Processing Applications</a:t>
            </a:r>
            <a:endParaRPr sz="2400">
              <a:latin typeface="Times New Roman"/>
              <a:ea typeface="Times New Roman"/>
              <a:cs typeface="Times New Roman"/>
              <a:sym typeface="Times New Roman"/>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Self-learning Topics: Digital Library : Greenstone                                  06 CO4</a:t>
            </a:r>
            <a:endParaRPr/>
          </a:p>
          <a:p>
            <a:pPr indent="0" lvl="0" marL="0" rtl="0" algn="l">
              <a:lnSpc>
                <a:spcPct val="120000"/>
              </a:lnSpc>
              <a:spcBef>
                <a:spcPts val="1000"/>
              </a:spcBef>
              <a:spcAft>
                <a:spcPts val="0"/>
              </a:spcAft>
              <a:buSzPts val="2000"/>
              <a:buNone/>
            </a:pPr>
            <a:r>
              <a:t/>
            </a:r>
            <a:endParaRPr>
              <a:latin typeface="Times New Roman"/>
              <a:ea typeface="Times New Roman"/>
              <a:cs typeface="Times New Roman"/>
              <a:sym typeface="Times New Roman"/>
            </a:endParaRPr>
          </a:p>
          <a:p>
            <a:pPr indent="0" lvl="0" marL="0" rtl="0" algn="l">
              <a:lnSpc>
                <a:spcPct val="120000"/>
              </a:lnSpc>
              <a:spcBef>
                <a:spcPts val="1000"/>
              </a:spcBef>
              <a:spcAft>
                <a:spcPts val="0"/>
              </a:spcAft>
              <a:buSzPts val="2000"/>
              <a:buNone/>
            </a:pPr>
            <a:r>
              <a:t/>
            </a:r>
            <a:endParaRPr>
              <a:latin typeface="Times New Roman"/>
              <a:ea typeface="Times New Roman"/>
              <a:cs typeface="Times New Roman"/>
              <a:sym typeface="Times New Roman"/>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295402" y="0"/>
            <a:ext cx="9601196" cy="551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132" name="Google Shape;132;p6"/>
          <p:cNvSpPr txBox="1"/>
          <p:nvPr>
            <p:ph idx="1" type="body"/>
          </p:nvPr>
        </p:nvSpPr>
        <p:spPr>
          <a:xfrm>
            <a:off x="363071" y="551329"/>
            <a:ext cx="11268635" cy="54502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3) Syllabus….3.5) </a:t>
            </a:r>
            <a:r>
              <a:rPr i="1" lang="en-US" sz="2400">
                <a:latin typeface="Times New Roman"/>
                <a:ea typeface="Times New Roman"/>
                <a:cs typeface="Times New Roman"/>
                <a:sym typeface="Times New Roman"/>
              </a:rPr>
              <a:t>module V Indexing and Searching</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Inverted files, Other indices for text, Boolean Queries, Sequential Searching, Pattern Matching, Structural Queries, Compression; Multimedia IR: Indexing and Searching:- A Generic Multimedia indexing approach, , Automatic Feature extraction; Searching Web: Challenges, Characterizing the web, Search Engines. Browsing, Meta searches, Searching using Hyperlinks.</a:t>
            </a:r>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Self-learning Topics: Koha                                                                                 07 CO5</a:t>
            </a:r>
            <a:endParaRPr/>
          </a:p>
          <a:p>
            <a:pPr indent="0" lvl="0" marL="0" rtl="0" algn="l">
              <a:lnSpc>
                <a:spcPct val="120000"/>
              </a:lnSpc>
              <a:spcBef>
                <a:spcPts val="1000"/>
              </a:spcBef>
              <a:spcAft>
                <a:spcPts val="0"/>
              </a:spcAft>
              <a:buSzPts val="2400"/>
              <a:buNone/>
            </a:pPr>
            <a:r>
              <a:rPr i="1" lang="en-US" sz="2400">
                <a:latin typeface="Times New Roman"/>
                <a:ea typeface="Times New Roman"/>
                <a:cs typeface="Times New Roman"/>
                <a:sym typeface="Times New Roman"/>
              </a:rPr>
              <a:t>3.6)Module VI User interface and Application</a:t>
            </a:r>
            <a:endParaRPr/>
          </a:p>
          <a:p>
            <a:pPr indent="-228600" lvl="0" marL="228600" rtl="0" algn="l">
              <a:lnSpc>
                <a:spcPct val="120000"/>
              </a:lnSpc>
              <a:spcBef>
                <a:spcPts val="1000"/>
              </a:spcBef>
              <a:spcAft>
                <a:spcPts val="0"/>
              </a:spcAft>
              <a:buSzPts val="2400"/>
              <a:buFont typeface="Noto Sans Symbols"/>
              <a:buChar char="▪"/>
            </a:pPr>
            <a:r>
              <a:rPr b="1" lang="en-US" sz="2400">
                <a:latin typeface="Times New Roman"/>
                <a:ea typeface="Times New Roman"/>
                <a:cs typeface="Times New Roman"/>
                <a:sym typeface="Times New Roman"/>
              </a:rPr>
              <a:t>User interface requirement (good and bad interface). Video information retrieval, image information retrieval, 3D retrieval, audio and music retrieval</a:t>
            </a:r>
            <a:endParaRPr/>
          </a:p>
          <a:p>
            <a:pPr indent="-228600" lvl="0" marL="228600" rtl="0" algn="l">
              <a:lnSpc>
                <a:spcPct val="120000"/>
              </a:lnSpc>
              <a:spcBef>
                <a:spcPts val="1000"/>
              </a:spcBef>
              <a:spcAft>
                <a:spcPts val="0"/>
              </a:spcAft>
              <a:buSzPts val="2400"/>
              <a:buChar char="•"/>
            </a:pPr>
            <a:r>
              <a:rPr lang="en-US" sz="2400">
                <a:latin typeface="Times New Roman"/>
                <a:ea typeface="Times New Roman"/>
                <a:cs typeface="Times New Roman"/>
                <a:sym typeface="Times New Roman"/>
              </a:rPr>
              <a:t>Self-learning Topics: SeeSoft                                                                             </a:t>
            </a:r>
            <a:r>
              <a:rPr lang="en-US">
                <a:latin typeface="Times New Roman"/>
                <a:ea typeface="Times New Roman"/>
                <a:cs typeface="Times New Roman"/>
                <a:sym typeface="Times New Roman"/>
              </a:rPr>
              <a:t>06 CO6</a:t>
            </a:r>
            <a:endParaRPr/>
          </a:p>
          <a:p>
            <a:pPr indent="0" lvl="0" marL="0" rtl="0" algn="l">
              <a:lnSpc>
                <a:spcPct val="120000"/>
              </a:lnSpc>
              <a:spcBef>
                <a:spcPts val="1000"/>
              </a:spcBef>
              <a:spcAft>
                <a:spcPts val="0"/>
              </a:spcAft>
              <a:buSzPts val="2000"/>
              <a:buNone/>
            </a:pPr>
            <a:r>
              <a:t/>
            </a:r>
            <a:endParaRPr>
              <a:latin typeface="Times New Roman"/>
              <a:ea typeface="Times New Roman"/>
              <a:cs typeface="Times New Roman"/>
              <a:sym typeface="Times New Roman"/>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887506" y="136170"/>
            <a:ext cx="10009092" cy="91440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MODULE1 ..PART1..IRS</a:t>
            </a:r>
            <a:br>
              <a:rPr lang="en-US"/>
            </a:br>
            <a:r>
              <a:rPr lang="en-US"/>
              <a:t>             INFORMATION RETRIEVAL SYSTEM</a:t>
            </a:r>
            <a:endParaRPr/>
          </a:p>
        </p:txBody>
      </p:sp>
      <p:sp>
        <p:nvSpPr>
          <p:cNvPr id="138" name="Google Shape;138;p7"/>
          <p:cNvSpPr txBox="1"/>
          <p:nvPr>
            <p:ph idx="1" type="body"/>
          </p:nvPr>
        </p:nvSpPr>
        <p:spPr>
          <a:xfrm>
            <a:off x="268941" y="820271"/>
            <a:ext cx="11739283" cy="518128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                                   </a:t>
            </a:r>
            <a:endParaRPr/>
          </a:p>
          <a:p>
            <a:pPr indent="0" lvl="0" marL="0" rtl="0" algn="l">
              <a:lnSpc>
                <a:spcPct val="120000"/>
              </a:lnSpc>
              <a:spcBef>
                <a:spcPts val="1000"/>
              </a:spcBef>
              <a:spcAft>
                <a:spcPts val="0"/>
              </a:spcAft>
              <a:buSzPts val="2000"/>
              <a:buNone/>
            </a:pPr>
            <a:r>
              <a:rPr lang="en-US"/>
              <a:t>                                                        (4)  </a:t>
            </a:r>
            <a:r>
              <a:rPr lang="en-US" sz="2400"/>
              <a:t>Analog Information System</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
        <p:nvSpPr>
          <p:cNvPr id="139" name="Google Shape;139;p7"/>
          <p:cNvSpPr/>
          <p:nvPr/>
        </p:nvSpPr>
        <p:spPr>
          <a:xfrm>
            <a:off x="1880315" y="2717442"/>
            <a:ext cx="914400" cy="9144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Sender side</a:t>
            </a:r>
            <a:endParaRPr/>
          </a:p>
        </p:txBody>
      </p:sp>
      <p:sp>
        <p:nvSpPr>
          <p:cNvPr id="140" name="Google Shape;140;p7"/>
          <p:cNvSpPr/>
          <p:nvPr/>
        </p:nvSpPr>
        <p:spPr>
          <a:xfrm>
            <a:off x="3239037" y="2704567"/>
            <a:ext cx="1674252" cy="901521"/>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Communication channel</a:t>
            </a:r>
            <a:endParaRPr/>
          </a:p>
        </p:txBody>
      </p:sp>
      <p:sp>
        <p:nvSpPr>
          <p:cNvPr id="141" name="Google Shape;141;p7"/>
          <p:cNvSpPr/>
          <p:nvPr/>
        </p:nvSpPr>
        <p:spPr>
          <a:xfrm>
            <a:off x="5357611" y="2717441"/>
            <a:ext cx="1134629" cy="914401"/>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Receiver side</a:t>
            </a:r>
            <a:endParaRPr/>
          </a:p>
        </p:txBody>
      </p:sp>
      <p:cxnSp>
        <p:nvCxnSpPr>
          <p:cNvPr id="142" name="Google Shape;142;p7"/>
          <p:cNvCxnSpPr>
            <a:stCxn id="139" idx="3"/>
            <a:endCxn id="140" idx="1"/>
          </p:cNvCxnSpPr>
          <p:nvPr/>
        </p:nvCxnSpPr>
        <p:spPr>
          <a:xfrm flipH="1" rot="10800000">
            <a:off x="2794715" y="3155442"/>
            <a:ext cx="444300" cy="19200"/>
          </a:xfrm>
          <a:prstGeom prst="straightConnector1">
            <a:avLst/>
          </a:prstGeom>
          <a:noFill/>
          <a:ln cap="flat" cmpd="sng" w="9525">
            <a:solidFill>
              <a:schemeClr val="dk1"/>
            </a:solidFill>
            <a:prstDash val="solid"/>
            <a:round/>
            <a:headEnd len="sm" w="sm" type="none"/>
            <a:tailEnd len="med" w="med" type="triangle"/>
          </a:ln>
        </p:spPr>
      </p:cxnSp>
      <p:cxnSp>
        <p:nvCxnSpPr>
          <p:cNvPr id="143" name="Google Shape;143;p7"/>
          <p:cNvCxnSpPr>
            <a:endCxn id="141" idx="1"/>
          </p:cNvCxnSpPr>
          <p:nvPr/>
        </p:nvCxnSpPr>
        <p:spPr>
          <a:xfrm flipH="1" rot="10800000">
            <a:off x="4855411" y="3174642"/>
            <a:ext cx="502200" cy="19200"/>
          </a:xfrm>
          <a:prstGeom prst="straightConnector1">
            <a:avLst/>
          </a:prstGeom>
          <a:noFill/>
          <a:ln cap="flat" cmpd="sng" w="9525">
            <a:solidFill>
              <a:schemeClr val="dk1"/>
            </a:solidFill>
            <a:prstDash val="solid"/>
            <a:round/>
            <a:headEnd len="sm" w="sm" type="none"/>
            <a:tailEnd len="med" w="med" type="triangle"/>
          </a:ln>
        </p:spPr>
      </p:cxnSp>
      <p:sp>
        <p:nvSpPr>
          <p:cNvPr id="144" name="Google Shape;144;p7"/>
          <p:cNvSpPr/>
          <p:nvPr/>
        </p:nvSpPr>
        <p:spPr>
          <a:xfrm>
            <a:off x="1178831" y="4172753"/>
            <a:ext cx="1525732" cy="9144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transmitter</a:t>
            </a:r>
            <a:endParaRPr/>
          </a:p>
        </p:txBody>
      </p:sp>
      <p:sp>
        <p:nvSpPr>
          <p:cNvPr id="145" name="Google Shape;145;p7"/>
          <p:cNvSpPr/>
          <p:nvPr/>
        </p:nvSpPr>
        <p:spPr>
          <a:xfrm>
            <a:off x="3143054" y="4172753"/>
            <a:ext cx="952429" cy="9144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encoder</a:t>
            </a:r>
            <a:endParaRPr/>
          </a:p>
        </p:txBody>
      </p:sp>
      <p:sp>
        <p:nvSpPr>
          <p:cNvPr id="146" name="Google Shape;146;p7"/>
          <p:cNvSpPr/>
          <p:nvPr/>
        </p:nvSpPr>
        <p:spPr>
          <a:xfrm>
            <a:off x="4404271" y="4121241"/>
            <a:ext cx="914400" cy="9144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sampler</a:t>
            </a:r>
            <a:endParaRPr/>
          </a:p>
        </p:txBody>
      </p:sp>
      <p:sp>
        <p:nvSpPr>
          <p:cNvPr id="147" name="Google Shape;147;p7"/>
          <p:cNvSpPr/>
          <p:nvPr/>
        </p:nvSpPr>
        <p:spPr>
          <a:xfrm>
            <a:off x="5627458" y="4121241"/>
            <a:ext cx="1808766" cy="914400"/>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Communication channel</a:t>
            </a:r>
            <a:endParaRPr/>
          </a:p>
        </p:txBody>
      </p:sp>
      <p:sp>
        <p:nvSpPr>
          <p:cNvPr id="148" name="Google Shape;148;p7"/>
          <p:cNvSpPr/>
          <p:nvPr/>
        </p:nvSpPr>
        <p:spPr>
          <a:xfrm>
            <a:off x="7830355" y="4121241"/>
            <a:ext cx="952429" cy="9144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decoder</a:t>
            </a:r>
            <a:endParaRPr/>
          </a:p>
        </p:txBody>
      </p:sp>
      <p:sp>
        <p:nvSpPr>
          <p:cNvPr id="149" name="Google Shape;149;p7"/>
          <p:cNvSpPr/>
          <p:nvPr/>
        </p:nvSpPr>
        <p:spPr>
          <a:xfrm>
            <a:off x="9323697" y="4172753"/>
            <a:ext cx="1198342" cy="888644"/>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receiver</a:t>
            </a:r>
            <a:endParaRPr/>
          </a:p>
        </p:txBody>
      </p:sp>
      <p:cxnSp>
        <p:nvCxnSpPr>
          <p:cNvPr id="150" name="Google Shape;150;p7"/>
          <p:cNvCxnSpPr>
            <a:stCxn id="144" idx="3"/>
            <a:endCxn id="145" idx="1"/>
          </p:cNvCxnSpPr>
          <p:nvPr/>
        </p:nvCxnSpPr>
        <p:spPr>
          <a:xfrm>
            <a:off x="2704563" y="4629953"/>
            <a:ext cx="438600" cy="0"/>
          </a:xfrm>
          <a:prstGeom prst="straightConnector1">
            <a:avLst/>
          </a:prstGeom>
          <a:noFill/>
          <a:ln cap="flat" cmpd="sng" w="9525">
            <a:solidFill>
              <a:schemeClr val="dk1"/>
            </a:solidFill>
            <a:prstDash val="solid"/>
            <a:round/>
            <a:headEnd len="sm" w="sm" type="none"/>
            <a:tailEnd len="med" w="med" type="triangle"/>
          </a:ln>
        </p:spPr>
      </p:cxnSp>
      <p:cxnSp>
        <p:nvCxnSpPr>
          <p:cNvPr id="151" name="Google Shape;151;p7"/>
          <p:cNvCxnSpPr>
            <a:stCxn id="145" idx="3"/>
            <a:endCxn id="146" idx="1"/>
          </p:cNvCxnSpPr>
          <p:nvPr/>
        </p:nvCxnSpPr>
        <p:spPr>
          <a:xfrm flipH="1" rot="10800000">
            <a:off x="4095483" y="4578353"/>
            <a:ext cx="308700" cy="51600"/>
          </a:xfrm>
          <a:prstGeom prst="straightConnector1">
            <a:avLst/>
          </a:prstGeom>
          <a:noFill/>
          <a:ln cap="flat" cmpd="sng" w="9525">
            <a:solidFill>
              <a:schemeClr val="dk1"/>
            </a:solidFill>
            <a:prstDash val="solid"/>
            <a:round/>
            <a:headEnd len="sm" w="sm" type="none"/>
            <a:tailEnd len="med" w="med" type="triangle"/>
          </a:ln>
        </p:spPr>
      </p:cxnSp>
      <p:cxnSp>
        <p:nvCxnSpPr>
          <p:cNvPr id="152" name="Google Shape;152;p7"/>
          <p:cNvCxnSpPr>
            <a:stCxn id="146" idx="3"/>
            <a:endCxn id="147" idx="1"/>
          </p:cNvCxnSpPr>
          <p:nvPr/>
        </p:nvCxnSpPr>
        <p:spPr>
          <a:xfrm>
            <a:off x="5318671" y="4578441"/>
            <a:ext cx="308700" cy="0"/>
          </a:xfrm>
          <a:prstGeom prst="straightConnector1">
            <a:avLst/>
          </a:prstGeom>
          <a:noFill/>
          <a:ln cap="flat" cmpd="sng" w="9525">
            <a:solidFill>
              <a:schemeClr val="dk1"/>
            </a:solidFill>
            <a:prstDash val="solid"/>
            <a:round/>
            <a:headEnd len="sm" w="sm" type="none"/>
            <a:tailEnd len="med" w="med" type="triangle"/>
          </a:ln>
        </p:spPr>
      </p:cxnSp>
      <p:cxnSp>
        <p:nvCxnSpPr>
          <p:cNvPr id="153" name="Google Shape;153;p7"/>
          <p:cNvCxnSpPr>
            <a:stCxn id="147" idx="3"/>
            <a:endCxn id="148" idx="1"/>
          </p:cNvCxnSpPr>
          <p:nvPr/>
        </p:nvCxnSpPr>
        <p:spPr>
          <a:xfrm>
            <a:off x="7436224" y="4578441"/>
            <a:ext cx="394200" cy="0"/>
          </a:xfrm>
          <a:prstGeom prst="straightConnector1">
            <a:avLst/>
          </a:prstGeom>
          <a:noFill/>
          <a:ln cap="flat" cmpd="sng" w="9525">
            <a:solidFill>
              <a:schemeClr val="dk1"/>
            </a:solidFill>
            <a:prstDash val="solid"/>
            <a:round/>
            <a:headEnd len="sm" w="sm" type="none"/>
            <a:tailEnd len="med" w="med" type="triangle"/>
          </a:ln>
        </p:spPr>
      </p:cxnSp>
      <p:cxnSp>
        <p:nvCxnSpPr>
          <p:cNvPr id="154" name="Google Shape;154;p7"/>
          <p:cNvCxnSpPr>
            <a:stCxn id="148" idx="3"/>
            <a:endCxn id="149" idx="1"/>
          </p:cNvCxnSpPr>
          <p:nvPr/>
        </p:nvCxnSpPr>
        <p:spPr>
          <a:xfrm>
            <a:off x="8782784" y="4578441"/>
            <a:ext cx="540900" cy="387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1295402" y="1"/>
            <a:ext cx="9601196" cy="7126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160" name="Google Shape;160;p8"/>
          <p:cNvSpPr txBox="1"/>
          <p:nvPr>
            <p:ph idx="1" type="body"/>
          </p:nvPr>
        </p:nvSpPr>
        <p:spPr>
          <a:xfrm>
            <a:off x="282388" y="457201"/>
            <a:ext cx="10614210" cy="554435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5)Analog Information system (AIS) … </a:t>
            </a:r>
            <a:r>
              <a:rPr i="1" lang="en-US" sz="2400">
                <a:latin typeface="Times New Roman"/>
                <a:ea typeface="Times New Roman"/>
                <a:cs typeface="Times New Roman"/>
                <a:sym typeface="Times New Roman"/>
              </a:rPr>
              <a:t>moving ahead and analyzing AIS</a:t>
            </a:r>
            <a:endParaRPr i="1"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5.1) </a:t>
            </a:r>
            <a:r>
              <a:rPr i="1" lang="en-US" sz="2400">
                <a:latin typeface="Times New Roman"/>
                <a:ea typeface="Times New Roman"/>
                <a:cs typeface="Times New Roman"/>
                <a:sym typeface="Times New Roman"/>
              </a:rPr>
              <a:t>many levels</a:t>
            </a:r>
            <a:r>
              <a:rPr lang="en-US" sz="2400">
                <a:latin typeface="Times New Roman"/>
                <a:ea typeface="Times New Roman"/>
                <a:cs typeface="Times New Roman"/>
                <a:sym typeface="Times New Roman"/>
              </a:rPr>
              <a:t>… in form of current, voltage, power</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5.2)</a:t>
            </a:r>
            <a:r>
              <a:rPr i="1" lang="en-US" sz="2400">
                <a:latin typeface="Times New Roman"/>
                <a:ea typeface="Times New Roman"/>
                <a:cs typeface="Times New Roman"/>
                <a:sym typeface="Times New Roman"/>
              </a:rPr>
              <a:t>many types</a:t>
            </a:r>
            <a:r>
              <a:rPr lang="en-US" sz="2400">
                <a:latin typeface="Times New Roman"/>
                <a:ea typeface="Times New Roman"/>
                <a:cs typeface="Times New Roman"/>
                <a:sym typeface="Times New Roman"/>
              </a:rPr>
              <a:t>…….square. Sine. Composite</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5.3) ) </a:t>
            </a:r>
            <a:r>
              <a:rPr i="1" lang="en-US" sz="2400">
                <a:latin typeface="Times New Roman"/>
                <a:ea typeface="Times New Roman"/>
                <a:cs typeface="Times New Roman"/>
                <a:sym typeface="Times New Roman"/>
              </a:rPr>
              <a:t>devices &amp; components</a:t>
            </a:r>
            <a:r>
              <a:rPr lang="en-US" sz="2400">
                <a:latin typeface="Times New Roman"/>
                <a:ea typeface="Times New Roman"/>
                <a:cs typeface="Times New Roman"/>
                <a:sym typeface="Times New Roman"/>
              </a:rPr>
              <a:t>…. devices made of analog components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analog components</a:t>
            </a:r>
            <a:r>
              <a:rPr lang="en-US" sz="2400">
                <a:latin typeface="Times New Roman"/>
                <a:ea typeface="Times New Roman"/>
                <a:cs typeface="Times New Roman"/>
                <a:sym typeface="Times New Roman"/>
              </a:rPr>
              <a:t>…. resisters, capacitors, inductors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connections</a:t>
            </a:r>
            <a:r>
              <a:rPr lang="en-US" sz="2400">
                <a:latin typeface="Times New Roman"/>
                <a:ea typeface="Times New Roman"/>
                <a:cs typeface="Times New Roman"/>
                <a:sym typeface="Times New Roman"/>
              </a:rPr>
              <a:t>….wires, PCB, soldering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5.4)</a:t>
            </a:r>
            <a:r>
              <a:rPr i="1" lang="en-US" sz="2400">
                <a:latin typeface="Times New Roman"/>
                <a:ea typeface="Times New Roman"/>
                <a:cs typeface="Times New Roman"/>
                <a:sym typeface="Times New Roman"/>
              </a:rPr>
              <a:t> problems</a:t>
            </a:r>
            <a:r>
              <a:rPr lang="en-US" sz="2400">
                <a:latin typeface="Times New Roman"/>
                <a:ea typeface="Times New Roman"/>
                <a:cs typeface="Times New Roman"/>
                <a:sym typeface="Times New Roman"/>
              </a:rPr>
              <a:t>…..noise signal and interference, component heating, dry soldering, connection problems, fault finding in large number of components placed very near to each other, etc…….</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1295402" y="1"/>
            <a:ext cx="9601196" cy="7126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..PART1..IRS</a:t>
            </a:r>
            <a:endParaRPr/>
          </a:p>
        </p:txBody>
      </p:sp>
      <p:sp>
        <p:nvSpPr>
          <p:cNvPr id="166" name="Google Shape;166;p9"/>
          <p:cNvSpPr txBox="1"/>
          <p:nvPr>
            <p:ph idx="1" type="body"/>
          </p:nvPr>
        </p:nvSpPr>
        <p:spPr>
          <a:xfrm>
            <a:off x="282388" y="457201"/>
            <a:ext cx="10614210" cy="554435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sz="2400">
                <a:latin typeface="Times New Roman"/>
                <a:ea typeface="Times New Roman"/>
                <a:cs typeface="Times New Roman"/>
                <a:sym typeface="Times New Roman"/>
              </a:rPr>
              <a:t>6) Digital Information system</a:t>
            </a:r>
            <a:r>
              <a:rPr i="1" lang="en-US" sz="2400">
                <a:latin typeface="Times New Roman"/>
                <a:ea typeface="Times New Roman"/>
                <a:cs typeface="Times New Roman"/>
                <a:sym typeface="Times New Roman"/>
              </a:rPr>
              <a:t>.. A way ahead</a:t>
            </a:r>
            <a:endParaRPr i="1"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 a) Only two levels of   logic1 and logic 0… </a:t>
            </a:r>
            <a:r>
              <a:rPr i="1" lang="en-US" sz="2400">
                <a:latin typeface="Times New Roman"/>
                <a:ea typeface="Times New Roman"/>
                <a:cs typeface="Times New Roman"/>
                <a:sym typeface="Times New Roman"/>
              </a:rPr>
              <a:t>called as data</a:t>
            </a:r>
            <a:endParaRPr i="1"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b) Limited number of voltages to handle….. only two levels to work with</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c) Digital devices made of gates and ICs….</a:t>
            </a:r>
            <a:r>
              <a:rPr i="1" lang="en-US" sz="2400">
                <a:latin typeface="Times New Roman"/>
                <a:ea typeface="Times New Roman"/>
                <a:cs typeface="Times New Roman"/>
                <a:sym typeface="Times New Roman"/>
              </a:rPr>
              <a:t>smaller size, fits in IC holders </a:t>
            </a:r>
            <a:endParaRPr i="1"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d) Less moving parts . Thus fast as switching devices..so less delays..quick data transfer</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Thus…..</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e) Systems easy to built</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f) Less maintenance</a:t>
            </a:r>
            <a:endParaRPr/>
          </a:p>
          <a:p>
            <a:pPr indent="0" lvl="0" marL="0" rtl="0" algn="l">
              <a:lnSpc>
                <a:spcPct val="120000"/>
              </a:lnSpc>
              <a:spcBef>
                <a:spcPts val="1000"/>
              </a:spcBef>
              <a:spcAft>
                <a:spcPts val="0"/>
              </a:spcAft>
              <a:buSzPts val="2400"/>
              <a:buNone/>
            </a:pPr>
            <a:r>
              <a:rPr lang="en-US" sz="2400">
                <a:latin typeface="Times New Roman"/>
                <a:ea typeface="Times New Roman"/>
                <a:cs typeface="Times New Roman"/>
                <a:sym typeface="Times New Roman"/>
              </a:rPr>
              <a:t>g) Less repairs so more system availability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2022-07-12T10:46:32Z</dcterms:created>
  <dc:creator>admin</dc:creator>
</cp:coreProperties>
</file>