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Gill Sans"/>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hQCUfTkgHYnODpizLeYo6OEFit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GillSans-bold.fntdata"/><Relationship Id="rId23" Type="http://schemas.openxmlformats.org/officeDocument/2006/relationships/font" Target="fonts/GillSans-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 name="Shape 14"/>
        <p:cNvGrpSpPr/>
        <p:nvPr/>
      </p:nvGrpSpPr>
      <p:grpSpPr>
        <a:xfrm>
          <a:off x="0" y="0"/>
          <a:ext cx="0" cy="0"/>
          <a:chOff x="0" y="0"/>
          <a:chExt cx="0" cy="0"/>
        </a:xfrm>
      </p:grpSpPr>
      <p:sp>
        <p:nvSpPr>
          <p:cNvPr id="15" name="Google Shape;15;p20"/>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0"/>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7" name="Google Shape;17;p20"/>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0"/>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0"/>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0" name="Google Shape;20;p20"/>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29"/>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9"/>
          <p:cNvSpPr txBox="1"/>
          <p:nvPr>
            <p:ph idx="1" type="body"/>
          </p:nvPr>
        </p:nvSpPr>
        <p:spPr>
          <a:xfrm rot="5400000">
            <a:off x="4527910" y="-1060599"/>
            <a:ext cx="3450613" cy="960327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85" name="Google Shape;85;p29"/>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9"/>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9"/>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8" name="Google Shape;88;p29"/>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30"/>
          <p:cNvSpPr txBox="1"/>
          <p:nvPr>
            <p:ph type="title"/>
          </p:nvPr>
        </p:nvSpPr>
        <p:spPr>
          <a:xfrm rot="5400000">
            <a:off x="7917038" y="2321047"/>
            <a:ext cx="4659889" cy="161574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30"/>
          <p:cNvSpPr txBox="1"/>
          <p:nvPr>
            <p:ph idx="1" type="body"/>
          </p:nvPr>
        </p:nvSpPr>
        <p:spPr>
          <a:xfrm rot="5400000">
            <a:off x="3029143" y="-785498"/>
            <a:ext cx="4659889" cy="782883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92" name="Google Shape;92;p30"/>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0"/>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0"/>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95" name="Google Shape;95;p30"/>
          <p:cNvCxnSpPr/>
          <p:nvPr/>
        </p:nvCxnSpPr>
        <p:spPr>
          <a:xfrm>
            <a:off x="9439111" y="798973"/>
            <a:ext cx="0" cy="4659889"/>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21"/>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1"/>
          <p:cNvSpPr txBox="1"/>
          <p:nvPr>
            <p:ph idx="1" type="subTitle"/>
          </p:nvPr>
        </p:nvSpPr>
        <p:spPr>
          <a:xfrm>
            <a:off x="2417780" y="3531204"/>
            <a:ext cx="8637072" cy="977621"/>
          </a:xfrm>
          <a:prstGeom prst="rect">
            <a:avLst/>
          </a:prstGeom>
          <a:noFill/>
          <a:ln>
            <a:noFill/>
          </a:ln>
        </p:spPr>
        <p:txBody>
          <a:bodyPr anchorCtr="0" anchor="t" bIns="91425" lIns="91425" spcFirstLastPara="1" rIns="91425" wrap="square" tIns="91425">
            <a:normAutofit/>
          </a:bodyPr>
          <a:lstStyle>
            <a:lvl1pPr lvl="0" algn="l">
              <a:lnSpc>
                <a:spcPct val="120000"/>
              </a:lnSpc>
              <a:spcBef>
                <a:spcPts val="1000"/>
              </a:spcBef>
              <a:spcAft>
                <a:spcPts val="0"/>
              </a:spcAft>
              <a:buSzPts val="1800"/>
              <a:buNone/>
              <a:defRPr b="0" sz="180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24" name="Google Shape;24;p21"/>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1"/>
          <p:cNvSpPr txBox="1"/>
          <p:nvPr>
            <p:ph idx="11" type="ftr"/>
          </p:nvPr>
        </p:nvSpPr>
        <p:spPr>
          <a:xfrm>
            <a:off x="2416500" y="329307"/>
            <a:ext cx="4973915"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1"/>
          <p:cNvSpPr txBox="1"/>
          <p:nvPr>
            <p:ph idx="12" type="sldNum"/>
          </p:nvPr>
        </p:nvSpPr>
        <p:spPr>
          <a:xfrm>
            <a:off x="1437664"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7" name="Google Shape;27;p21"/>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22"/>
          <p:cNvSpPr txBox="1"/>
          <p:nvPr>
            <p:ph type="title"/>
          </p:nvPr>
        </p:nvSpPr>
        <p:spPr>
          <a:xfrm>
            <a:off x="1454239" y="1756130"/>
            <a:ext cx="8643154" cy="18879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2"/>
          <p:cNvSpPr txBox="1"/>
          <p:nvPr>
            <p:ph idx="1" type="body"/>
          </p:nvPr>
        </p:nvSpPr>
        <p:spPr>
          <a:xfrm>
            <a:off x="1454239" y="3806195"/>
            <a:ext cx="8630446" cy="1012929"/>
          </a:xfrm>
          <a:prstGeom prst="rect">
            <a:avLst/>
          </a:prstGeom>
          <a:noFill/>
          <a:ln>
            <a:noFill/>
          </a:ln>
        </p:spPr>
        <p:txBody>
          <a:bodyPr anchorCtr="0" anchor="t" bIns="45700" lIns="91425" spcFirstLastPara="1" rIns="91425" wrap="square" tIns="91425">
            <a:normAutofit/>
          </a:bodyPr>
          <a:lstStyle>
            <a:lvl1pPr indent="-228600" lvl="0" marL="457200" algn="l">
              <a:lnSpc>
                <a:spcPct val="120000"/>
              </a:lnSpc>
              <a:spcBef>
                <a:spcPts val="1000"/>
              </a:spcBef>
              <a:spcAft>
                <a:spcPts val="0"/>
              </a:spcAft>
              <a:buSzPts val="1800"/>
              <a:buNone/>
              <a:defRPr sz="1800">
                <a:solidFill>
                  <a:schemeClr val="dk1"/>
                </a:solidFill>
              </a:defRPr>
            </a:lvl1pPr>
            <a:lvl2pPr indent="-228600" lvl="1" marL="914400" algn="l">
              <a:lnSpc>
                <a:spcPct val="120000"/>
              </a:lnSpc>
              <a:spcBef>
                <a:spcPts val="500"/>
              </a:spcBef>
              <a:spcAft>
                <a:spcPts val="0"/>
              </a:spcAft>
              <a:buSzPts val="1800"/>
              <a:buNone/>
              <a:defRPr sz="18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31" name="Google Shape;31;p2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2"/>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2"/>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4" name="Google Shape;34;p22"/>
          <p:cNvCxnSpPr/>
          <p:nvPr/>
        </p:nvCxnSpPr>
        <p:spPr>
          <a:xfrm>
            <a:off x="1454239" y="3804985"/>
            <a:ext cx="8630446"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23"/>
          <p:cNvSpPr txBox="1"/>
          <p:nvPr>
            <p:ph type="title"/>
          </p:nvPr>
        </p:nvSpPr>
        <p:spPr>
          <a:xfrm>
            <a:off x="1449217" y="804889"/>
            <a:ext cx="9605635" cy="105930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3"/>
          <p:cNvSpPr txBox="1"/>
          <p:nvPr>
            <p:ph idx="1" type="body"/>
          </p:nvPr>
        </p:nvSpPr>
        <p:spPr>
          <a:xfrm>
            <a:off x="1447331" y="2010878"/>
            <a:ext cx="4645152" cy="344859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8" name="Google Shape;38;p23"/>
          <p:cNvSpPr txBox="1"/>
          <p:nvPr>
            <p:ph idx="2" type="body"/>
          </p:nvPr>
        </p:nvSpPr>
        <p:spPr>
          <a:xfrm>
            <a:off x="6413771" y="2017343"/>
            <a:ext cx="4645152" cy="344152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9" name="Google Shape;39;p23"/>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3"/>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3"/>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2" name="Google Shape;42;p23"/>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24"/>
          <p:cNvSpPr txBox="1"/>
          <p:nvPr>
            <p:ph type="title"/>
          </p:nvPr>
        </p:nvSpPr>
        <p:spPr>
          <a:xfrm>
            <a:off x="1447191" y="804163"/>
            <a:ext cx="9607661" cy="10563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24"/>
          <p:cNvSpPr txBox="1"/>
          <p:nvPr>
            <p:ph idx="1" type="body"/>
          </p:nvPr>
        </p:nvSpPr>
        <p:spPr>
          <a:xfrm>
            <a:off x="1447191" y="2019549"/>
            <a:ext cx="4645152" cy="801943"/>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46" name="Google Shape;46;p24"/>
          <p:cNvSpPr txBox="1"/>
          <p:nvPr>
            <p:ph idx="2" type="body"/>
          </p:nvPr>
        </p:nvSpPr>
        <p:spPr>
          <a:xfrm>
            <a:off x="1447191" y="2824269"/>
            <a:ext cx="4645152" cy="264445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7" name="Google Shape;47;p24"/>
          <p:cNvSpPr txBox="1"/>
          <p:nvPr>
            <p:ph idx="3" type="body"/>
          </p:nvPr>
        </p:nvSpPr>
        <p:spPr>
          <a:xfrm>
            <a:off x="6412362" y="2023003"/>
            <a:ext cx="4645152" cy="80223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48" name="Google Shape;48;p24"/>
          <p:cNvSpPr txBox="1"/>
          <p:nvPr>
            <p:ph idx="4" type="body"/>
          </p:nvPr>
        </p:nvSpPr>
        <p:spPr>
          <a:xfrm>
            <a:off x="6412362" y="2821491"/>
            <a:ext cx="4645152" cy="263737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9" name="Google Shape;49;p24"/>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4"/>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4"/>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2" name="Google Shape;52;p24"/>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5"/>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5"/>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5"/>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8" name="Google Shape;58;p25"/>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26"/>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6"/>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6"/>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27"/>
          <p:cNvSpPr txBox="1"/>
          <p:nvPr>
            <p:ph type="title"/>
          </p:nvPr>
        </p:nvSpPr>
        <p:spPr>
          <a:xfrm>
            <a:off x="1444671" y="798973"/>
            <a:ext cx="3273099" cy="22471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7"/>
          <p:cNvSpPr txBox="1"/>
          <p:nvPr>
            <p:ph idx="1" type="body"/>
          </p:nvPr>
        </p:nvSpPr>
        <p:spPr>
          <a:xfrm>
            <a:off x="5043714" y="798974"/>
            <a:ext cx="6012470" cy="4658826"/>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6" name="Google Shape;66;p27"/>
          <p:cNvSpPr txBox="1"/>
          <p:nvPr>
            <p:ph idx="2" type="body"/>
          </p:nvPr>
        </p:nvSpPr>
        <p:spPr>
          <a:xfrm>
            <a:off x="1444671" y="3205491"/>
            <a:ext cx="3275013" cy="2248181"/>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67" name="Google Shape;67;p27"/>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7"/>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7"/>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0" name="Google Shape;70;p27"/>
          <p:cNvCxnSpPr/>
          <p:nvPr/>
        </p:nvCxnSpPr>
        <p:spPr>
          <a:xfrm>
            <a:off x="1448280" y="3205491"/>
            <a:ext cx="326949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grpSp>
        <p:nvGrpSpPr>
          <p:cNvPr id="72" name="Google Shape;72;p28"/>
          <p:cNvGrpSpPr/>
          <p:nvPr/>
        </p:nvGrpSpPr>
        <p:grpSpPr>
          <a:xfrm>
            <a:off x="7477387" y="482170"/>
            <a:ext cx="4074533" cy="5149101"/>
            <a:chOff x="7477387" y="482170"/>
            <a:chExt cx="4074533" cy="5149101"/>
          </a:xfrm>
        </p:grpSpPr>
        <p:sp>
          <p:nvSpPr>
            <p:cNvPr id="73" name="Google Shape;73;p28"/>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8"/>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28"/>
          <p:cNvSpPr txBox="1"/>
          <p:nvPr>
            <p:ph type="title"/>
          </p:nvPr>
        </p:nvSpPr>
        <p:spPr>
          <a:xfrm>
            <a:off x="1451206" y="1129513"/>
            <a:ext cx="5532328" cy="18305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8"/>
          <p:cNvSpPr/>
          <p:nvPr>
            <p:ph idx="2" type="pic"/>
          </p:nvPr>
        </p:nvSpPr>
        <p:spPr>
          <a:xfrm>
            <a:off x="8124389" y="1122542"/>
            <a:ext cx="2791171" cy="3866327"/>
          </a:xfrm>
          <a:prstGeom prst="rect">
            <a:avLst/>
          </a:prstGeom>
          <a:solidFill>
            <a:srgbClr val="D8D8D8"/>
          </a:solidFill>
          <a:ln>
            <a:noFill/>
          </a:ln>
        </p:spPr>
      </p:sp>
      <p:sp>
        <p:nvSpPr>
          <p:cNvPr id="77" name="Google Shape;77;p28"/>
          <p:cNvSpPr txBox="1"/>
          <p:nvPr>
            <p:ph idx="1" type="body"/>
          </p:nvPr>
        </p:nvSpPr>
        <p:spPr>
          <a:xfrm>
            <a:off x="1450329" y="3145992"/>
            <a:ext cx="5524404" cy="20037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18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8" name="Google Shape;78;p28"/>
          <p:cNvSpPr txBox="1"/>
          <p:nvPr>
            <p:ph idx="10" type="dt"/>
          </p:nvPr>
        </p:nvSpPr>
        <p:spPr>
          <a:xfrm>
            <a:off x="1447382" y="5469856"/>
            <a:ext cx="5527351" cy="3201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8"/>
          <p:cNvSpPr txBox="1"/>
          <p:nvPr>
            <p:ph idx="11" type="ftr"/>
          </p:nvPr>
        </p:nvSpPr>
        <p:spPr>
          <a:xfrm>
            <a:off x="1447382" y="318640"/>
            <a:ext cx="5541004" cy="32093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8"/>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1" name="Google Shape;81;p28"/>
          <p:cNvCxnSpPr/>
          <p:nvPr/>
        </p:nvCxnSpPr>
        <p:spPr>
          <a:xfrm>
            <a:off x="1447382" y="3143605"/>
            <a:ext cx="552735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E8DC"/>
            </a:gs>
            <a:gs pos="100000">
              <a:srgbClr val="D4C7B0"/>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9"/>
          <p:cNvSpPr/>
          <p:nvPr/>
        </p:nvSpPr>
        <p:spPr>
          <a:xfrm>
            <a:off x="0" y="2019476"/>
            <a:ext cx="12192000" cy="4105941"/>
          </a:xfrm>
          <a:prstGeom prst="rect">
            <a:avLst/>
          </a:prstGeom>
          <a:gradFill>
            <a:gsLst>
              <a:gs pos="0">
                <a:srgbClr val="EBDDC3">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 name="Google Shape;7;p19"/>
          <p:cNvPicPr preferRelativeResize="0"/>
          <p:nvPr/>
        </p:nvPicPr>
        <p:blipFill rotWithShape="1">
          <a:blip r:embed="rId1">
            <a:alphaModFix/>
          </a:blip>
          <a:srcRect b="-1538" l="0" r="0" t="1538"/>
          <a:stretch/>
        </p:blipFill>
        <p:spPr>
          <a:xfrm>
            <a:off x="0" y="6126480"/>
            <a:ext cx="12192000" cy="742950"/>
          </a:xfrm>
          <a:prstGeom prst="rect">
            <a:avLst/>
          </a:prstGeom>
          <a:noFill/>
          <a:ln>
            <a:noFill/>
          </a:ln>
        </p:spPr>
      </p:pic>
      <p:sp>
        <p:nvSpPr>
          <p:cNvPr id="8" name="Google Shape;8;p19"/>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Gill Sans"/>
              <a:buNone/>
              <a:defRPr b="0" i="0" sz="3200" u="none" cap="none" strike="noStrik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9"/>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Gill Sans"/>
                <a:ea typeface="Gill Sans"/>
                <a:cs typeface="Gill Sans"/>
                <a:sym typeface="Gill Sans"/>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10" name="Google Shape;10;p19"/>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1" name="Google Shape;11;p19"/>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2" name="Google Shape;12;p19"/>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2800" u="none" cap="none" strike="noStrike">
                <a:solidFill>
                  <a:schemeClr val="accent1"/>
                </a:solidFill>
                <a:latin typeface="Gill Sans"/>
                <a:ea typeface="Gill Sans"/>
                <a:cs typeface="Gill Sans"/>
                <a:sym typeface="Gill Sans"/>
              </a:defRPr>
            </a:lvl1pPr>
            <a:lvl2pPr indent="0" lvl="1" marL="0" marR="0" rtl="0" algn="r">
              <a:spcBef>
                <a:spcPts val="0"/>
              </a:spcBef>
              <a:buNone/>
              <a:defRPr b="0" i="0" sz="2800" u="none" cap="none" strike="noStrike">
                <a:solidFill>
                  <a:schemeClr val="accent1"/>
                </a:solidFill>
                <a:latin typeface="Gill Sans"/>
                <a:ea typeface="Gill Sans"/>
                <a:cs typeface="Gill Sans"/>
                <a:sym typeface="Gill Sans"/>
              </a:defRPr>
            </a:lvl2pPr>
            <a:lvl3pPr indent="0" lvl="2" marL="0" marR="0" rtl="0" algn="r">
              <a:spcBef>
                <a:spcPts val="0"/>
              </a:spcBef>
              <a:buNone/>
              <a:defRPr b="0" i="0" sz="2800" u="none" cap="none" strike="noStrike">
                <a:solidFill>
                  <a:schemeClr val="accent1"/>
                </a:solidFill>
                <a:latin typeface="Gill Sans"/>
                <a:ea typeface="Gill Sans"/>
                <a:cs typeface="Gill Sans"/>
                <a:sym typeface="Gill Sans"/>
              </a:defRPr>
            </a:lvl3pPr>
            <a:lvl4pPr indent="0" lvl="3" marL="0" marR="0" rtl="0" algn="r">
              <a:spcBef>
                <a:spcPts val="0"/>
              </a:spcBef>
              <a:buNone/>
              <a:defRPr b="0" i="0" sz="2800" u="none" cap="none" strike="noStrike">
                <a:solidFill>
                  <a:schemeClr val="accent1"/>
                </a:solidFill>
                <a:latin typeface="Gill Sans"/>
                <a:ea typeface="Gill Sans"/>
                <a:cs typeface="Gill Sans"/>
                <a:sym typeface="Gill Sans"/>
              </a:defRPr>
            </a:lvl4pPr>
            <a:lvl5pPr indent="0" lvl="4" marL="0" marR="0" rtl="0" algn="r">
              <a:spcBef>
                <a:spcPts val="0"/>
              </a:spcBef>
              <a:buNone/>
              <a:defRPr b="0" i="0" sz="2800" u="none" cap="none" strike="noStrike">
                <a:solidFill>
                  <a:schemeClr val="accent1"/>
                </a:solidFill>
                <a:latin typeface="Gill Sans"/>
                <a:ea typeface="Gill Sans"/>
                <a:cs typeface="Gill Sans"/>
                <a:sym typeface="Gill Sans"/>
              </a:defRPr>
            </a:lvl5pPr>
            <a:lvl6pPr indent="0" lvl="5" marL="0" marR="0" rtl="0" algn="r">
              <a:spcBef>
                <a:spcPts val="0"/>
              </a:spcBef>
              <a:buNone/>
              <a:defRPr b="0" i="0" sz="2800" u="none" cap="none" strike="noStrike">
                <a:solidFill>
                  <a:schemeClr val="accent1"/>
                </a:solidFill>
                <a:latin typeface="Gill Sans"/>
                <a:ea typeface="Gill Sans"/>
                <a:cs typeface="Gill Sans"/>
                <a:sym typeface="Gill Sans"/>
              </a:defRPr>
            </a:lvl6pPr>
            <a:lvl7pPr indent="0" lvl="6" marL="0" marR="0" rtl="0" algn="r">
              <a:spcBef>
                <a:spcPts val="0"/>
              </a:spcBef>
              <a:buNone/>
              <a:defRPr b="0" i="0" sz="2800" u="none" cap="none" strike="noStrike">
                <a:solidFill>
                  <a:schemeClr val="accent1"/>
                </a:solidFill>
                <a:latin typeface="Gill Sans"/>
                <a:ea typeface="Gill Sans"/>
                <a:cs typeface="Gill Sans"/>
                <a:sym typeface="Gill Sans"/>
              </a:defRPr>
            </a:lvl7pPr>
            <a:lvl8pPr indent="0" lvl="7" marL="0" marR="0" rtl="0" algn="r">
              <a:spcBef>
                <a:spcPts val="0"/>
              </a:spcBef>
              <a:buNone/>
              <a:defRPr b="0" i="0" sz="2800" u="none" cap="none" strike="noStrike">
                <a:solidFill>
                  <a:schemeClr val="accent1"/>
                </a:solidFill>
                <a:latin typeface="Gill Sans"/>
                <a:ea typeface="Gill Sans"/>
                <a:cs typeface="Gill Sans"/>
                <a:sym typeface="Gill Sans"/>
              </a:defRPr>
            </a:lvl8pPr>
            <a:lvl9pPr indent="0" lvl="8" marL="0" marR="0" rtl="0" algn="r">
              <a:spcBef>
                <a:spcPts val="0"/>
              </a:spcBef>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19"/>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type="title"/>
          </p:nvPr>
        </p:nvSpPr>
        <p:spPr>
          <a:xfrm>
            <a:off x="1295402" y="1"/>
            <a:ext cx="9601196" cy="85644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n-US"/>
              <a:t>                     MODULE 2 ..PART1..IRS</a:t>
            </a:r>
            <a:br>
              <a:rPr lang="en-US"/>
            </a:br>
            <a:r>
              <a:rPr lang="en-US"/>
              <a:t>             INFORMATION RETRIEVAL MODELS</a:t>
            </a:r>
            <a:endParaRPr/>
          </a:p>
        </p:txBody>
      </p:sp>
      <p:sp>
        <p:nvSpPr>
          <p:cNvPr id="101" name="Google Shape;101;p1"/>
          <p:cNvSpPr txBox="1"/>
          <p:nvPr>
            <p:ph idx="1" type="body"/>
          </p:nvPr>
        </p:nvSpPr>
        <p:spPr>
          <a:xfrm>
            <a:off x="286327" y="496389"/>
            <a:ext cx="11453091" cy="5505166"/>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rPr lang="en-US"/>
              <a:t>                                  </a:t>
            </a:r>
            <a:r>
              <a:rPr lang="en-US" sz="3200">
                <a:latin typeface="Times New Roman"/>
                <a:ea typeface="Times New Roman"/>
                <a:cs typeface="Times New Roman"/>
                <a:sym typeface="Times New Roman"/>
              </a:rPr>
              <a:t>I</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1) Information retrieval system</a:t>
            </a:r>
            <a:endParaRPr/>
          </a:p>
          <a:p>
            <a:pPr indent="0" lvl="0" marL="0" rtl="0" algn="l">
              <a:lnSpc>
                <a:spcPct val="120000"/>
              </a:lnSpc>
              <a:spcBef>
                <a:spcPts val="1000"/>
              </a:spcBef>
              <a:spcAft>
                <a:spcPts val="0"/>
              </a:spcAft>
              <a:buSzPct val="100000"/>
              <a:buNone/>
            </a:pPr>
            <a:r>
              <a:rPr i="1" lang="en-US" sz="11200">
                <a:latin typeface="Times New Roman"/>
                <a:ea typeface="Times New Roman"/>
                <a:cs typeface="Times New Roman"/>
                <a:sym typeface="Times New Roman"/>
              </a:rPr>
              <a:t>1.1)Database formation</a:t>
            </a:r>
            <a:r>
              <a:rPr lang="en-US" sz="11200">
                <a:latin typeface="Times New Roman"/>
                <a:ea typeface="Times New Roman"/>
                <a:cs typeface="Times New Roman"/>
                <a:sym typeface="Times New Roman"/>
              </a:rPr>
              <a:t>….Database manager</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1.2) </a:t>
            </a:r>
            <a:r>
              <a:rPr i="1" lang="en-US" sz="11200">
                <a:latin typeface="Times New Roman"/>
                <a:ea typeface="Times New Roman"/>
                <a:cs typeface="Times New Roman"/>
                <a:sym typeface="Times New Roman"/>
              </a:rPr>
              <a:t>Database to logical view</a:t>
            </a:r>
            <a:r>
              <a:rPr lang="en-US" sz="11200">
                <a:latin typeface="Times New Roman"/>
                <a:ea typeface="Times New Roman"/>
                <a:cs typeface="Times New Roman"/>
                <a:sym typeface="Times New Roman"/>
              </a:rPr>
              <a:t>….operations on data</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1.3) </a:t>
            </a:r>
            <a:r>
              <a:rPr i="1" lang="en-US" sz="11200">
                <a:latin typeface="Times New Roman"/>
                <a:ea typeface="Times New Roman"/>
                <a:cs typeface="Times New Roman"/>
                <a:sym typeface="Times New Roman"/>
              </a:rPr>
              <a:t>indexing</a:t>
            </a:r>
            <a:r>
              <a:rPr lang="en-US" sz="11200">
                <a:latin typeface="Times New Roman"/>
                <a:ea typeface="Times New Roman"/>
                <a:cs typeface="Times New Roman"/>
                <a:sym typeface="Times New Roman"/>
              </a:rPr>
              <a:t>… The objective of indexing is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1.3.a) To organize and categorize information in a way that makes it easier to retrieve and access.</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1.3.b) It involves creating a list of keywords or terms associated with specific pieces of information, making it easier to find relevant information quickly.</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1.3.c) Indexing reduces the documents to the informative terms contained in</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Them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8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0"/>
          <p:cNvSpPr txBox="1"/>
          <p:nvPr>
            <p:ph type="title"/>
          </p:nvPr>
        </p:nvSpPr>
        <p:spPr>
          <a:xfrm>
            <a:off x="1295402" y="1"/>
            <a:ext cx="9601196" cy="60511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MODULE2 ..PART1..IRS</a:t>
            </a:r>
            <a:endParaRPr/>
          </a:p>
        </p:txBody>
      </p:sp>
      <p:sp>
        <p:nvSpPr>
          <p:cNvPr id="165" name="Google Shape;165;p10"/>
          <p:cNvSpPr txBox="1"/>
          <p:nvPr>
            <p:ph idx="1" type="body"/>
          </p:nvPr>
        </p:nvSpPr>
        <p:spPr>
          <a:xfrm>
            <a:off x="523875" y="222070"/>
            <a:ext cx="10372723" cy="5779486"/>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rPr lang="en-US"/>
              <a:t>    </a:t>
            </a:r>
            <a:r>
              <a:rPr lang="en-US" sz="11200">
                <a:latin typeface="Times New Roman"/>
                <a:ea typeface="Times New Roman"/>
                <a:cs typeface="Times New Roman"/>
                <a:sym typeface="Times New Roman"/>
              </a:rPr>
              <a:t>1.2(User task..IR….users operational modes…filtering    </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1.2.a) User profile: </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a) users will enter his requirements in form of keywords. Thus the users profile will be created.</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b) Filtering algorithm : this will act as the input to the profile created</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c) From the profile the statement of </a:t>
            </a:r>
            <a:r>
              <a:rPr i="1" lang="en-US" sz="9600">
                <a:latin typeface="Times New Roman"/>
                <a:ea typeface="Times New Roman"/>
                <a:cs typeface="Times New Roman"/>
                <a:sym typeface="Times New Roman"/>
              </a:rPr>
              <a:t>keywords</a:t>
            </a:r>
            <a:r>
              <a:rPr lang="en-US" sz="9600">
                <a:latin typeface="Times New Roman"/>
                <a:ea typeface="Times New Roman"/>
                <a:cs typeface="Times New Roman"/>
                <a:sym typeface="Times New Roman"/>
              </a:rPr>
              <a:t> will be indexed . </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d) The documents in the database will be indexed with </a:t>
            </a:r>
            <a:r>
              <a:rPr i="1" lang="en-US" sz="9600">
                <a:latin typeface="Times New Roman"/>
                <a:ea typeface="Times New Roman"/>
                <a:cs typeface="Times New Roman"/>
                <a:sym typeface="Times New Roman"/>
              </a:rPr>
              <a:t>tokens</a:t>
            </a:r>
            <a:endParaRPr i="1"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e) This will be compared in the filtering unit by filtering algorithm</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f) The filtered documents will be presented to the user</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g) The count of number of documents  and number of sets required can be set in the filtering algorithm if required </a:t>
            </a:r>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1"/>
          <p:cNvSpPr txBox="1"/>
          <p:nvPr>
            <p:ph type="title"/>
          </p:nvPr>
        </p:nvSpPr>
        <p:spPr>
          <a:xfrm>
            <a:off x="1295402" y="1"/>
            <a:ext cx="9601196" cy="60511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MODULE2 ..PART1..IRS</a:t>
            </a:r>
            <a:endParaRPr/>
          </a:p>
        </p:txBody>
      </p:sp>
      <p:sp>
        <p:nvSpPr>
          <p:cNvPr id="171" name="Google Shape;171;p11"/>
          <p:cNvSpPr txBox="1"/>
          <p:nvPr>
            <p:ph idx="1" type="body"/>
          </p:nvPr>
        </p:nvSpPr>
        <p:spPr>
          <a:xfrm>
            <a:off x="523875" y="457201"/>
            <a:ext cx="10372723" cy="5544354"/>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rPr lang="en-US"/>
              <a:t>                                  </a:t>
            </a:r>
            <a:r>
              <a:rPr lang="en-US" sz="2400">
                <a:latin typeface="Times New Roman"/>
                <a:ea typeface="Times New Roman"/>
                <a:cs typeface="Times New Roman"/>
                <a:sym typeface="Times New Roman"/>
              </a:rPr>
              <a:t> (1)taxonomy of Information retrieval system                                                                                                                                                            </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1.2(User task…information retrievel….users operational modes…filtering ……   1.2.a)User profile: </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h) The filtered documents will be presented to the user</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i) The cut of number and number of sets required can be set in the filtering algorithm if required </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1.2.b) </a:t>
            </a:r>
            <a:r>
              <a:rPr i="1" lang="en-US" sz="11200">
                <a:latin typeface="Times New Roman"/>
                <a:ea typeface="Times New Roman"/>
                <a:cs typeface="Times New Roman"/>
                <a:sym typeface="Times New Roman"/>
              </a:rPr>
              <a:t>Database manager</a:t>
            </a:r>
            <a:r>
              <a:rPr lang="en-US" sz="11200">
                <a:latin typeface="Times New Roman"/>
                <a:ea typeface="Times New Roman"/>
                <a:cs typeface="Times New Roman"/>
                <a:sym typeface="Times New Roman"/>
              </a:rPr>
              <a:t>….will manage all data relation operations</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1.2.c) </a:t>
            </a:r>
            <a:r>
              <a:rPr i="1" lang="en-US" sz="11200">
                <a:latin typeface="Times New Roman"/>
                <a:ea typeface="Times New Roman"/>
                <a:cs typeface="Times New Roman"/>
                <a:sym typeface="Times New Roman"/>
              </a:rPr>
              <a:t>Database</a:t>
            </a:r>
            <a:r>
              <a:rPr lang="en-US" sz="11200">
                <a:latin typeface="Times New Roman"/>
                <a:ea typeface="Times New Roman"/>
                <a:cs typeface="Times New Roman"/>
                <a:sym typeface="Times New Roman"/>
              </a:rPr>
              <a:t>….this is data on which different operations will be performed. Different views of this database will be shown as per the requirement. In case of retrievel, the logical view of the required document is shown</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2"/>
          <p:cNvSpPr txBox="1"/>
          <p:nvPr>
            <p:ph type="title"/>
          </p:nvPr>
        </p:nvSpPr>
        <p:spPr>
          <a:xfrm>
            <a:off x="1295402" y="1"/>
            <a:ext cx="9601196" cy="60511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MODULE2 ..PART1..IRS</a:t>
            </a:r>
            <a:endParaRPr/>
          </a:p>
        </p:txBody>
      </p:sp>
      <p:sp>
        <p:nvSpPr>
          <p:cNvPr id="177" name="Google Shape;177;p12"/>
          <p:cNvSpPr txBox="1"/>
          <p:nvPr>
            <p:ph idx="1" type="body"/>
          </p:nvPr>
        </p:nvSpPr>
        <p:spPr>
          <a:xfrm>
            <a:off x="1142712" y="531092"/>
            <a:ext cx="10372723" cy="5544354"/>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120000"/>
              </a:lnSpc>
              <a:spcBef>
                <a:spcPts val="0"/>
              </a:spcBef>
              <a:spcAft>
                <a:spcPts val="0"/>
              </a:spcAft>
              <a:buSzPct val="100000"/>
              <a:buNone/>
            </a:pPr>
            <a:r>
              <a:rPr lang="en-US"/>
              <a:t>                                  </a:t>
            </a:r>
            <a:r>
              <a:rPr lang="en-US" sz="3200">
                <a:latin typeface="Times New Roman"/>
                <a:ea typeface="Times New Roman"/>
                <a:cs typeface="Times New Roman"/>
                <a:sym typeface="Times New Roman"/>
              </a:rPr>
              <a:t>Information retrieval system</a:t>
            </a:r>
            <a:endParaRPr/>
          </a:p>
          <a:p>
            <a:pPr indent="0" lvl="0" marL="0" rtl="0" algn="l">
              <a:lnSpc>
                <a:spcPct val="120000"/>
              </a:lnSpc>
              <a:spcBef>
                <a:spcPts val="1000"/>
              </a:spcBef>
              <a:spcAft>
                <a:spcPts val="0"/>
              </a:spcAft>
              <a:buSzPct val="100000"/>
              <a:buNone/>
            </a:pPr>
            <a:r>
              <a:rPr lang="en-US" sz="2800">
                <a:latin typeface="Times New Roman"/>
                <a:ea typeface="Times New Roman"/>
                <a:cs typeface="Times New Roman"/>
                <a:sym typeface="Times New Roman"/>
              </a:rPr>
              <a:t>2) Information retravel(IR) and data retrievel (DR) </a:t>
            </a:r>
            <a:r>
              <a:rPr lang="en-US" sz="24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rPr lang="en-US" sz="2400">
                <a:latin typeface="Times New Roman"/>
                <a:ea typeface="Times New Roman"/>
                <a:cs typeface="Times New Roman"/>
                <a:sym typeface="Times New Roman"/>
              </a:rPr>
              <a:t>2.4) DR is well structured were as IR can be unstructured also</a:t>
            </a:r>
            <a:endParaRPr/>
          </a:p>
          <a:p>
            <a:pPr indent="0" lvl="0" marL="0" rtl="0" algn="l">
              <a:lnSpc>
                <a:spcPct val="120000"/>
              </a:lnSpc>
              <a:spcBef>
                <a:spcPts val="1000"/>
              </a:spcBef>
              <a:spcAft>
                <a:spcPts val="0"/>
              </a:spcAft>
              <a:buSzPct val="100000"/>
              <a:buNone/>
            </a:pPr>
            <a:r>
              <a:rPr lang="en-US" sz="2400">
                <a:latin typeface="Times New Roman"/>
                <a:ea typeface="Times New Roman"/>
                <a:cs typeface="Times New Roman"/>
                <a:sym typeface="Times New Roman"/>
              </a:rPr>
              <a:t>2.5) DR semantically very clear were as IR, more pains have to be taken to make it semantically clear</a:t>
            </a:r>
            <a:endParaRPr/>
          </a:p>
          <a:p>
            <a:pPr indent="0" lvl="0" marL="0" rtl="0" algn="l">
              <a:lnSpc>
                <a:spcPct val="120000"/>
              </a:lnSpc>
              <a:spcBef>
                <a:spcPts val="1000"/>
              </a:spcBef>
              <a:spcAft>
                <a:spcPts val="0"/>
              </a:spcAft>
              <a:buSzPct val="100000"/>
              <a:buNone/>
            </a:pPr>
            <a:r>
              <a:rPr lang="en-US" sz="2400">
                <a:latin typeface="Times New Roman"/>
                <a:ea typeface="Times New Roman"/>
                <a:cs typeface="Times New Roman"/>
                <a:sym typeface="Times New Roman"/>
              </a:rPr>
              <a:t>2.6)DR gives clear idea of the database system and IR puts a abstraction layer for database system</a:t>
            </a:r>
            <a:endParaRPr/>
          </a:p>
          <a:p>
            <a:pPr indent="0" lvl="0" marL="0" rtl="0" algn="l">
              <a:lnSpc>
                <a:spcPct val="120000"/>
              </a:lnSpc>
              <a:spcBef>
                <a:spcPts val="1000"/>
              </a:spcBef>
              <a:spcAft>
                <a:spcPts val="0"/>
              </a:spcAft>
              <a:buSzPct val="100000"/>
              <a:buNone/>
            </a:pPr>
            <a:r>
              <a:rPr lang="en-US" sz="2400">
                <a:latin typeface="Times New Roman"/>
                <a:ea typeface="Times New Roman"/>
                <a:cs typeface="Times New Roman"/>
                <a:sym typeface="Times New Roman"/>
              </a:rPr>
              <a:t>2.7)DR, result matching is perfect, in IR result matching may not be perfect</a:t>
            </a:r>
            <a:endParaRPr/>
          </a:p>
          <a:p>
            <a:pPr indent="0" lvl="0" marL="0" rtl="0" algn="l">
              <a:lnSpc>
                <a:spcPct val="120000"/>
              </a:lnSpc>
              <a:spcBef>
                <a:spcPts val="1000"/>
              </a:spcBef>
              <a:spcAft>
                <a:spcPts val="0"/>
              </a:spcAft>
              <a:buSzPct val="100000"/>
              <a:buNone/>
            </a:pPr>
            <a:r>
              <a:rPr lang="en-US" sz="2400">
                <a:latin typeface="Times New Roman"/>
                <a:ea typeface="Times New Roman"/>
                <a:cs typeface="Times New Roman"/>
                <a:sym typeface="Times New Roman"/>
              </a:rPr>
              <a:t>2.8)DR, deterministic model and IR is probabilistic model</a:t>
            </a:r>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400">
                <a:latin typeface="Times New Roman"/>
                <a:ea typeface="Times New Roman"/>
                <a:cs typeface="Times New Roman"/>
                <a:sym typeface="Times New Roman"/>
              </a:rPr>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3"/>
          <p:cNvSpPr txBox="1"/>
          <p:nvPr>
            <p:ph type="title"/>
          </p:nvPr>
        </p:nvSpPr>
        <p:spPr>
          <a:xfrm>
            <a:off x="1295402" y="1"/>
            <a:ext cx="9601196" cy="60511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MODULE2 ..PART1..IRS</a:t>
            </a:r>
            <a:endParaRPr/>
          </a:p>
        </p:txBody>
      </p:sp>
      <p:sp>
        <p:nvSpPr>
          <p:cNvPr id="183" name="Google Shape;183;p13"/>
          <p:cNvSpPr txBox="1"/>
          <p:nvPr>
            <p:ph idx="1" type="body"/>
          </p:nvPr>
        </p:nvSpPr>
        <p:spPr>
          <a:xfrm>
            <a:off x="1142712" y="531092"/>
            <a:ext cx="10372723" cy="5544354"/>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rPr lang="en-US"/>
              <a:t>                                  3)</a:t>
            </a:r>
            <a:r>
              <a:rPr lang="en-US" sz="3200">
                <a:latin typeface="Times New Roman"/>
                <a:ea typeface="Times New Roman"/>
                <a:cs typeface="Times New Roman"/>
                <a:sym typeface="Times New Roman"/>
              </a:rPr>
              <a:t>Information retrieval process…</a:t>
            </a:r>
            <a:endParaRPr/>
          </a:p>
          <a:p>
            <a:pPr indent="0" lvl="0" marL="0" rtl="0" algn="l">
              <a:lnSpc>
                <a:spcPct val="120000"/>
              </a:lnSpc>
              <a:spcBef>
                <a:spcPts val="1000"/>
              </a:spcBef>
              <a:spcAft>
                <a:spcPts val="0"/>
              </a:spcAft>
              <a:buSzPts val="24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ts val="24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                  </a:t>
            </a:r>
            <a:endParaRPr/>
          </a:p>
        </p:txBody>
      </p:sp>
      <p:pic>
        <p:nvPicPr>
          <p:cNvPr id="184" name="Google Shape;184;p13"/>
          <p:cNvPicPr preferRelativeResize="0"/>
          <p:nvPr/>
        </p:nvPicPr>
        <p:blipFill rotWithShape="1">
          <a:blip r:embed="rId3">
            <a:alphaModFix/>
          </a:blip>
          <a:srcRect b="0" l="0" r="0" t="0"/>
          <a:stretch/>
        </p:blipFill>
        <p:spPr>
          <a:xfrm>
            <a:off x="480291" y="1052944"/>
            <a:ext cx="11176000" cy="515389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4"/>
          <p:cNvSpPr txBox="1"/>
          <p:nvPr>
            <p:ph type="title"/>
          </p:nvPr>
        </p:nvSpPr>
        <p:spPr>
          <a:xfrm>
            <a:off x="1295402" y="1"/>
            <a:ext cx="9601196" cy="60511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MODULE2 ..PART1..IRS</a:t>
            </a:r>
            <a:endParaRPr/>
          </a:p>
        </p:txBody>
      </p:sp>
      <p:sp>
        <p:nvSpPr>
          <p:cNvPr id="190" name="Google Shape;190;p14"/>
          <p:cNvSpPr txBox="1"/>
          <p:nvPr>
            <p:ph idx="1" type="body"/>
          </p:nvPr>
        </p:nvSpPr>
        <p:spPr>
          <a:xfrm>
            <a:off x="489527" y="531092"/>
            <a:ext cx="11379199" cy="5544354"/>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2800"/>
              <a:buNone/>
            </a:pPr>
            <a:r>
              <a:rPr lang="en-US" sz="2800">
                <a:latin typeface="Times New Roman"/>
                <a:ea typeface="Times New Roman"/>
                <a:cs typeface="Times New Roman"/>
                <a:sym typeface="Times New Roman"/>
              </a:rPr>
              <a:t>                                 3) Information retrieval process…</a:t>
            </a:r>
            <a:endParaRPr/>
          </a:p>
          <a:p>
            <a:pPr indent="0" lvl="0" marL="0" rtl="0" algn="l">
              <a:lnSpc>
                <a:spcPct val="120000"/>
              </a:lnSpc>
              <a:spcBef>
                <a:spcPts val="1000"/>
              </a:spcBef>
              <a:spcAft>
                <a:spcPts val="0"/>
              </a:spcAft>
              <a:buSzPts val="2800"/>
              <a:buNone/>
            </a:pPr>
            <a:r>
              <a:rPr lang="en-US" sz="2800">
                <a:latin typeface="Times New Roman"/>
                <a:ea typeface="Times New Roman"/>
                <a:cs typeface="Times New Roman"/>
                <a:sym typeface="Times New Roman"/>
              </a:rPr>
              <a:t>3.1)Software architectural model of IR process</a:t>
            </a:r>
            <a:endParaRPr/>
          </a:p>
          <a:p>
            <a:pPr indent="0" lvl="0" marL="0" rtl="0" algn="l">
              <a:lnSpc>
                <a:spcPct val="120000"/>
              </a:lnSpc>
              <a:spcBef>
                <a:spcPts val="1000"/>
              </a:spcBef>
              <a:spcAft>
                <a:spcPts val="0"/>
              </a:spcAft>
              <a:buSzPts val="2800"/>
              <a:buNone/>
            </a:pPr>
            <a:r>
              <a:rPr lang="en-US" sz="2800">
                <a:latin typeface="Times New Roman"/>
                <a:ea typeface="Times New Roman"/>
                <a:cs typeface="Times New Roman"/>
                <a:sym typeface="Times New Roman"/>
              </a:rPr>
              <a:t>Part1: storage and indexing</a:t>
            </a:r>
            <a:endParaRPr/>
          </a:p>
          <a:p>
            <a:pPr indent="-228600" lvl="0" marL="228600" rtl="0" algn="l">
              <a:lnSpc>
                <a:spcPct val="120000"/>
              </a:lnSpc>
              <a:spcBef>
                <a:spcPts val="1000"/>
              </a:spcBef>
              <a:spcAft>
                <a:spcPts val="0"/>
              </a:spcAft>
              <a:buSzPts val="2800"/>
              <a:buChar char="•"/>
            </a:pPr>
            <a:r>
              <a:rPr lang="en-US" sz="2800">
                <a:latin typeface="Times New Roman"/>
                <a:ea typeface="Times New Roman"/>
                <a:cs typeface="Times New Roman"/>
                <a:sym typeface="Times New Roman"/>
              </a:rPr>
              <a:t>Data base creation, i.e defining the text database. This is done by database manager</a:t>
            </a:r>
            <a:endParaRPr/>
          </a:p>
          <a:p>
            <a:pPr indent="-228600" lvl="0" marL="228600" rtl="0" algn="l">
              <a:lnSpc>
                <a:spcPct val="120000"/>
              </a:lnSpc>
              <a:spcBef>
                <a:spcPts val="1000"/>
              </a:spcBef>
              <a:spcAft>
                <a:spcPts val="0"/>
              </a:spcAft>
              <a:buSzPts val="2800"/>
              <a:buChar char="•"/>
            </a:pPr>
            <a:r>
              <a:rPr lang="en-US" sz="2800">
                <a:latin typeface="Times New Roman"/>
                <a:ea typeface="Times New Roman"/>
                <a:cs typeface="Times New Roman"/>
                <a:sym typeface="Times New Roman"/>
              </a:rPr>
              <a:t>What is specified.. documents to be used, operations to be performed, text model i.e the text structure and what elemnts to be retrieved from it</a:t>
            </a:r>
            <a:endParaRPr/>
          </a:p>
          <a:p>
            <a:pPr indent="-228600" lvl="0" marL="228600" rtl="0" algn="l">
              <a:lnSpc>
                <a:spcPct val="120000"/>
              </a:lnSpc>
              <a:spcBef>
                <a:spcPts val="1000"/>
              </a:spcBef>
              <a:spcAft>
                <a:spcPts val="0"/>
              </a:spcAft>
              <a:buSzPts val="2800"/>
              <a:buChar char="•"/>
            </a:pPr>
            <a:r>
              <a:rPr lang="en-US" sz="2800">
                <a:latin typeface="Times New Roman"/>
                <a:ea typeface="Times New Roman"/>
                <a:cs typeface="Times New Roman"/>
                <a:sym typeface="Times New Roman"/>
              </a:rPr>
              <a:t>Based on the operations , the text operations trnsforms the original document to a logical view of it.</a:t>
            </a:r>
            <a:endParaRPr/>
          </a:p>
          <a:p>
            <a:pPr indent="0" lvl="0" marL="0" rtl="0" algn="l">
              <a:lnSpc>
                <a:spcPct val="120000"/>
              </a:lnSpc>
              <a:spcBef>
                <a:spcPts val="1000"/>
              </a:spcBef>
              <a:spcAft>
                <a:spcPts val="0"/>
              </a:spcAft>
              <a:buSzPts val="28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ts val="28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ts val="2800"/>
              <a:buNone/>
            </a:pPr>
            <a:r>
              <a:rPr lang="en-US" sz="2800">
                <a:latin typeface="Times New Roman"/>
                <a:ea typeface="Times New Roman"/>
                <a:cs typeface="Times New Roman"/>
                <a:sym typeface="Times New Roman"/>
              </a:rPr>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5"/>
          <p:cNvSpPr txBox="1"/>
          <p:nvPr>
            <p:ph type="title"/>
          </p:nvPr>
        </p:nvSpPr>
        <p:spPr>
          <a:xfrm>
            <a:off x="1295402" y="1"/>
            <a:ext cx="9601196" cy="60511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MODULE2 ..PART1..IRS</a:t>
            </a:r>
            <a:endParaRPr/>
          </a:p>
        </p:txBody>
      </p:sp>
      <p:sp>
        <p:nvSpPr>
          <p:cNvPr id="196" name="Google Shape;196;p15"/>
          <p:cNvSpPr txBox="1"/>
          <p:nvPr>
            <p:ph idx="1" type="body"/>
          </p:nvPr>
        </p:nvSpPr>
        <p:spPr>
          <a:xfrm>
            <a:off x="397164" y="424873"/>
            <a:ext cx="11462327" cy="5650573"/>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2800"/>
              <a:buNone/>
            </a:pPr>
            <a:r>
              <a:rPr lang="en-US" sz="2800">
                <a:latin typeface="Times New Roman"/>
                <a:ea typeface="Times New Roman"/>
                <a:cs typeface="Times New Roman"/>
                <a:sym typeface="Times New Roman"/>
              </a:rPr>
              <a:t>                                  Information retrieval process…</a:t>
            </a:r>
            <a:endParaRPr/>
          </a:p>
          <a:p>
            <a:pPr indent="0" lvl="0" marL="0" rtl="0" algn="l">
              <a:lnSpc>
                <a:spcPct val="120000"/>
              </a:lnSpc>
              <a:spcBef>
                <a:spcPts val="1000"/>
              </a:spcBef>
              <a:spcAft>
                <a:spcPts val="0"/>
              </a:spcAft>
              <a:buSzPts val="2800"/>
              <a:buNone/>
            </a:pPr>
            <a:r>
              <a:rPr lang="en-US" sz="2800">
                <a:latin typeface="Times New Roman"/>
                <a:ea typeface="Times New Roman"/>
                <a:cs typeface="Times New Roman"/>
                <a:sym typeface="Times New Roman"/>
              </a:rPr>
              <a:t>Software architectural model of IR process</a:t>
            </a:r>
            <a:endParaRPr/>
          </a:p>
          <a:p>
            <a:pPr indent="0" lvl="0" marL="0" rtl="0" algn="l">
              <a:lnSpc>
                <a:spcPct val="120000"/>
              </a:lnSpc>
              <a:spcBef>
                <a:spcPts val="1000"/>
              </a:spcBef>
              <a:spcAft>
                <a:spcPts val="0"/>
              </a:spcAft>
              <a:buSzPts val="2800"/>
              <a:buNone/>
            </a:pPr>
            <a:r>
              <a:rPr lang="en-US" sz="2800">
                <a:latin typeface="Times New Roman"/>
                <a:ea typeface="Times New Roman"/>
                <a:cs typeface="Times New Roman"/>
                <a:sym typeface="Times New Roman"/>
              </a:rPr>
              <a:t>Part1: storage and indexing</a:t>
            </a:r>
            <a:endParaRPr/>
          </a:p>
          <a:p>
            <a:pPr indent="-228600" lvl="0" marL="228600" rtl="0" algn="l">
              <a:lnSpc>
                <a:spcPct val="120000"/>
              </a:lnSpc>
              <a:spcBef>
                <a:spcPts val="1000"/>
              </a:spcBef>
              <a:spcAft>
                <a:spcPts val="0"/>
              </a:spcAft>
              <a:buSzPts val="2800"/>
              <a:buChar char="•"/>
            </a:pPr>
            <a:r>
              <a:rPr lang="en-US" sz="2800">
                <a:latin typeface="Times New Roman"/>
                <a:ea typeface="Times New Roman"/>
                <a:cs typeface="Times New Roman"/>
                <a:sym typeface="Times New Roman"/>
              </a:rPr>
              <a:t>Then a index is assigned to this logical document by the database manager.</a:t>
            </a:r>
            <a:endParaRPr/>
          </a:p>
          <a:p>
            <a:pPr indent="0" lvl="0" marL="0" rtl="0" algn="l">
              <a:lnSpc>
                <a:spcPct val="120000"/>
              </a:lnSpc>
              <a:spcBef>
                <a:spcPts val="1000"/>
              </a:spcBef>
              <a:spcAft>
                <a:spcPts val="0"/>
              </a:spcAft>
              <a:buSzPts val="2800"/>
              <a:buNone/>
            </a:pPr>
            <a:r>
              <a:rPr lang="en-US" sz="2800">
                <a:latin typeface="Times New Roman"/>
                <a:ea typeface="Times New Roman"/>
                <a:cs typeface="Times New Roman"/>
                <a:sym typeface="Times New Roman"/>
              </a:rPr>
              <a:t>Part2: retravel process…</a:t>
            </a:r>
            <a:endParaRPr/>
          </a:p>
          <a:p>
            <a:pPr indent="-228600" lvl="0" marL="228600" rtl="0" algn="l">
              <a:lnSpc>
                <a:spcPct val="120000"/>
              </a:lnSpc>
              <a:spcBef>
                <a:spcPts val="1000"/>
              </a:spcBef>
              <a:spcAft>
                <a:spcPts val="0"/>
              </a:spcAft>
              <a:buSzPts val="2800"/>
              <a:buChar char="•"/>
            </a:pPr>
            <a:r>
              <a:rPr lang="en-US" sz="2800">
                <a:latin typeface="Times New Roman"/>
                <a:ea typeface="Times New Roman"/>
                <a:cs typeface="Times New Roman"/>
                <a:sym typeface="Times New Roman"/>
              </a:rPr>
              <a:t>The user through user interface gives user needs</a:t>
            </a:r>
            <a:endParaRPr/>
          </a:p>
          <a:p>
            <a:pPr indent="-228600" lvl="0" marL="228600" rtl="0" algn="l">
              <a:lnSpc>
                <a:spcPct val="120000"/>
              </a:lnSpc>
              <a:spcBef>
                <a:spcPts val="1000"/>
              </a:spcBef>
              <a:spcAft>
                <a:spcPts val="0"/>
              </a:spcAft>
              <a:buSzPts val="2800"/>
              <a:buChar char="•"/>
            </a:pPr>
            <a:r>
              <a:rPr lang="en-US" sz="2800">
                <a:latin typeface="Times New Roman"/>
                <a:ea typeface="Times New Roman"/>
                <a:cs typeface="Times New Roman"/>
                <a:sym typeface="Times New Roman"/>
              </a:rPr>
              <a:t>As per the need text operations are decided by parseing</a:t>
            </a:r>
            <a:endParaRPr sz="2800">
              <a:latin typeface="Times New Roman"/>
              <a:ea typeface="Times New Roman"/>
              <a:cs typeface="Times New Roman"/>
              <a:sym typeface="Times New Roman"/>
            </a:endParaRPr>
          </a:p>
          <a:p>
            <a:pPr indent="-228600" lvl="0" marL="228600" rtl="0" algn="l">
              <a:lnSpc>
                <a:spcPct val="120000"/>
              </a:lnSpc>
              <a:spcBef>
                <a:spcPts val="1000"/>
              </a:spcBef>
              <a:spcAft>
                <a:spcPts val="0"/>
              </a:spcAft>
              <a:buSzPts val="2800"/>
              <a:buChar char="•"/>
            </a:pPr>
            <a:r>
              <a:rPr lang="en-US" sz="2800">
                <a:latin typeface="Times New Roman"/>
                <a:ea typeface="Times New Roman"/>
                <a:cs typeface="Times New Roman"/>
                <a:sym typeface="Times New Roman"/>
              </a:rPr>
              <a:t>The text operations are then represent as query operation</a:t>
            </a:r>
            <a:endParaRPr/>
          </a:p>
          <a:p>
            <a:pPr indent="0" lvl="0" marL="0" rtl="0" algn="l">
              <a:lnSpc>
                <a:spcPct val="120000"/>
              </a:lnSpc>
              <a:spcBef>
                <a:spcPts val="1000"/>
              </a:spcBef>
              <a:spcAft>
                <a:spcPts val="0"/>
              </a:spcAft>
              <a:buSzPts val="28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ts val="28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ts val="28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ts val="2800"/>
              <a:buNone/>
            </a:pPr>
            <a:r>
              <a:rPr lang="en-US" sz="2800">
                <a:latin typeface="Times New Roman"/>
                <a:ea typeface="Times New Roman"/>
                <a:cs typeface="Times New Roman"/>
                <a:sym typeface="Times New Roman"/>
              </a:rPr>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6"/>
          <p:cNvSpPr txBox="1"/>
          <p:nvPr>
            <p:ph type="title"/>
          </p:nvPr>
        </p:nvSpPr>
        <p:spPr>
          <a:xfrm>
            <a:off x="1295402" y="1"/>
            <a:ext cx="9601196" cy="60511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MODULE2 ..PART1..IRS</a:t>
            </a:r>
            <a:endParaRPr/>
          </a:p>
        </p:txBody>
      </p:sp>
      <p:sp>
        <p:nvSpPr>
          <p:cNvPr id="202" name="Google Shape;202;p16"/>
          <p:cNvSpPr txBox="1"/>
          <p:nvPr>
            <p:ph idx="1" type="body"/>
          </p:nvPr>
        </p:nvSpPr>
        <p:spPr>
          <a:xfrm>
            <a:off x="397164" y="424873"/>
            <a:ext cx="11462327" cy="5650573"/>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2800"/>
              <a:buNone/>
            </a:pPr>
            <a:r>
              <a:rPr lang="en-US" sz="2800">
                <a:latin typeface="Times New Roman"/>
                <a:ea typeface="Times New Roman"/>
                <a:cs typeface="Times New Roman"/>
                <a:sym typeface="Times New Roman"/>
              </a:rPr>
              <a:t>                                  Information retrieval process…</a:t>
            </a:r>
            <a:endParaRPr/>
          </a:p>
          <a:p>
            <a:pPr indent="0" lvl="0" marL="0" rtl="0" algn="l">
              <a:lnSpc>
                <a:spcPct val="120000"/>
              </a:lnSpc>
              <a:spcBef>
                <a:spcPts val="1000"/>
              </a:spcBef>
              <a:spcAft>
                <a:spcPts val="0"/>
              </a:spcAft>
              <a:buSzPts val="2800"/>
              <a:buNone/>
            </a:pPr>
            <a:r>
              <a:rPr lang="en-US" sz="2800">
                <a:latin typeface="Times New Roman"/>
                <a:ea typeface="Times New Roman"/>
                <a:cs typeface="Times New Roman"/>
                <a:sym typeface="Times New Roman"/>
              </a:rPr>
              <a:t>Software architectural model of IR process</a:t>
            </a:r>
            <a:endParaRPr/>
          </a:p>
          <a:p>
            <a:pPr indent="0" lvl="0" marL="0" rtl="0" algn="l">
              <a:lnSpc>
                <a:spcPct val="120000"/>
              </a:lnSpc>
              <a:spcBef>
                <a:spcPts val="1000"/>
              </a:spcBef>
              <a:spcAft>
                <a:spcPts val="0"/>
              </a:spcAft>
              <a:buSzPts val="2800"/>
              <a:buNone/>
            </a:pPr>
            <a:r>
              <a:rPr lang="en-US" sz="2800">
                <a:latin typeface="Times New Roman"/>
                <a:ea typeface="Times New Roman"/>
                <a:cs typeface="Times New Roman"/>
                <a:sym typeface="Times New Roman"/>
              </a:rPr>
              <a:t>Part2: retravel process…</a:t>
            </a:r>
            <a:endParaRPr/>
          </a:p>
          <a:p>
            <a:pPr indent="-228600" lvl="0" marL="228600" rtl="0" algn="l">
              <a:lnSpc>
                <a:spcPct val="120000"/>
              </a:lnSpc>
              <a:spcBef>
                <a:spcPts val="1000"/>
              </a:spcBef>
              <a:spcAft>
                <a:spcPts val="0"/>
              </a:spcAft>
              <a:buSzPts val="2800"/>
              <a:buChar char="•"/>
            </a:pPr>
            <a:r>
              <a:rPr lang="en-US" sz="2800">
                <a:latin typeface="Times New Roman"/>
                <a:ea typeface="Times New Roman"/>
                <a:cs typeface="Times New Roman"/>
                <a:sym typeface="Times New Roman"/>
              </a:rPr>
              <a:t>The searching of the document is done by using indexing and the required document is retrieved</a:t>
            </a:r>
            <a:endParaRPr/>
          </a:p>
          <a:p>
            <a:pPr indent="0" lvl="0" marL="0" rtl="0" algn="l">
              <a:lnSpc>
                <a:spcPct val="120000"/>
              </a:lnSpc>
              <a:spcBef>
                <a:spcPts val="1000"/>
              </a:spcBef>
              <a:spcAft>
                <a:spcPts val="0"/>
              </a:spcAft>
              <a:buSzPts val="2800"/>
              <a:buNone/>
            </a:pPr>
            <a:r>
              <a:rPr lang="en-US" sz="2800">
                <a:latin typeface="Times New Roman"/>
                <a:ea typeface="Times New Roman"/>
                <a:cs typeface="Times New Roman"/>
                <a:sym typeface="Times New Roman"/>
              </a:rPr>
              <a:t>Part3:query response to user</a:t>
            </a:r>
            <a:endParaRPr/>
          </a:p>
          <a:p>
            <a:pPr indent="-228600" lvl="0" marL="228600" rtl="0" algn="l">
              <a:lnSpc>
                <a:spcPct val="120000"/>
              </a:lnSpc>
              <a:spcBef>
                <a:spcPts val="1000"/>
              </a:spcBef>
              <a:spcAft>
                <a:spcPts val="0"/>
              </a:spcAft>
              <a:buSzPts val="2800"/>
              <a:buChar char="•"/>
            </a:pPr>
            <a:r>
              <a:rPr lang="en-US" sz="2800">
                <a:latin typeface="Times New Roman"/>
                <a:ea typeface="Times New Roman"/>
                <a:cs typeface="Times New Roman"/>
                <a:sym typeface="Times New Roman"/>
              </a:rPr>
              <a:t>Before sending to the user the documents are ranked as per their relevance</a:t>
            </a:r>
            <a:endParaRPr/>
          </a:p>
          <a:p>
            <a:pPr indent="-228600" lvl="0" marL="228600" rtl="0" algn="l">
              <a:lnSpc>
                <a:spcPct val="120000"/>
              </a:lnSpc>
              <a:spcBef>
                <a:spcPts val="1000"/>
              </a:spcBef>
              <a:spcAft>
                <a:spcPts val="0"/>
              </a:spcAft>
              <a:buSzPts val="2800"/>
              <a:buChar char="•"/>
            </a:pPr>
            <a:r>
              <a:rPr lang="en-US" sz="2800">
                <a:latin typeface="Times New Roman"/>
                <a:ea typeface="Times New Roman"/>
                <a:cs typeface="Times New Roman"/>
                <a:sym typeface="Times New Roman"/>
              </a:rPr>
              <a:t> the documents are then grouped as sets and the most relevant set is sent first to the user</a:t>
            </a:r>
            <a:endParaRPr/>
          </a:p>
          <a:p>
            <a:pPr indent="0" lvl="0" marL="0" rtl="0" algn="l">
              <a:lnSpc>
                <a:spcPct val="120000"/>
              </a:lnSpc>
              <a:spcBef>
                <a:spcPts val="1000"/>
              </a:spcBef>
              <a:spcAft>
                <a:spcPts val="0"/>
              </a:spcAft>
              <a:buSzPts val="28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ts val="2800"/>
              <a:buNone/>
            </a:pPr>
            <a:r>
              <a:rPr lang="en-US" sz="2800">
                <a:latin typeface="Times New Roman"/>
                <a:ea typeface="Times New Roman"/>
                <a:cs typeface="Times New Roman"/>
                <a:sym typeface="Times New Roman"/>
              </a:rPr>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7"/>
          <p:cNvSpPr txBox="1"/>
          <p:nvPr>
            <p:ph type="title"/>
          </p:nvPr>
        </p:nvSpPr>
        <p:spPr>
          <a:xfrm>
            <a:off x="1295402" y="1"/>
            <a:ext cx="9601196" cy="60511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MODULE2 ..PART1..IRS</a:t>
            </a:r>
            <a:endParaRPr/>
          </a:p>
        </p:txBody>
      </p:sp>
      <p:sp>
        <p:nvSpPr>
          <p:cNvPr id="208" name="Google Shape;208;p17"/>
          <p:cNvSpPr txBox="1"/>
          <p:nvPr>
            <p:ph idx="1" type="body"/>
          </p:nvPr>
        </p:nvSpPr>
        <p:spPr>
          <a:xfrm>
            <a:off x="397164" y="424873"/>
            <a:ext cx="11462327" cy="5650573"/>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2800"/>
              <a:buNone/>
            </a:pPr>
            <a:r>
              <a:rPr lang="en-US" sz="2800">
                <a:latin typeface="Times New Roman"/>
                <a:ea typeface="Times New Roman"/>
                <a:cs typeface="Times New Roman"/>
                <a:sym typeface="Times New Roman"/>
              </a:rPr>
              <a:t>                                 3) Information retrieval process…</a:t>
            </a:r>
            <a:endParaRPr/>
          </a:p>
          <a:p>
            <a:pPr indent="0" lvl="0" marL="0" rtl="0" algn="l">
              <a:lnSpc>
                <a:spcPct val="120000"/>
              </a:lnSpc>
              <a:spcBef>
                <a:spcPts val="1000"/>
              </a:spcBef>
              <a:spcAft>
                <a:spcPts val="0"/>
              </a:spcAft>
              <a:buSzPts val="2800"/>
              <a:buNone/>
            </a:pPr>
            <a:r>
              <a:rPr lang="en-US" sz="2800">
                <a:latin typeface="Times New Roman"/>
                <a:ea typeface="Times New Roman"/>
                <a:cs typeface="Times New Roman"/>
                <a:sym typeface="Times New Roman"/>
              </a:rPr>
              <a:t>Software architectural model of IR process</a:t>
            </a:r>
            <a:endParaRPr/>
          </a:p>
          <a:p>
            <a:pPr indent="0" lvl="0" marL="0" rtl="0" algn="l">
              <a:lnSpc>
                <a:spcPct val="120000"/>
              </a:lnSpc>
              <a:spcBef>
                <a:spcPts val="1000"/>
              </a:spcBef>
              <a:spcAft>
                <a:spcPts val="0"/>
              </a:spcAft>
              <a:buSzPts val="2800"/>
              <a:buNone/>
            </a:pPr>
            <a:r>
              <a:rPr lang="en-US" sz="2800">
                <a:latin typeface="Times New Roman"/>
                <a:ea typeface="Times New Roman"/>
                <a:cs typeface="Times New Roman"/>
                <a:sym typeface="Times New Roman"/>
              </a:rPr>
              <a:t>Part3:query response to user</a:t>
            </a:r>
            <a:endParaRPr/>
          </a:p>
          <a:p>
            <a:pPr indent="-228600" lvl="0" marL="228600" rtl="0" algn="l">
              <a:lnSpc>
                <a:spcPct val="120000"/>
              </a:lnSpc>
              <a:spcBef>
                <a:spcPts val="1000"/>
              </a:spcBef>
              <a:spcAft>
                <a:spcPts val="0"/>
              </a:spcAft>
              <a:buSzPts val="2800"/>
              <a:buChar char="•"/>
            </a:pPr>
            <a:r>
              <a:rPr lang="en-US" sz="2800">
                <a:latin typeface="Times New Roman"/>
                <a:ea typeface="Times New Roman"/>
                <a:cs typeface="Times New Roman"/>
                <a:sym typeface="Times New Roman"/>
              </a:rPr>
              <a:t>The user if not satisfied initiates a feedback which is then send for searching of the relevant documents</a:t>
            </a:r>
            <a:endParaRPr/>
          </a:p>
          <a:p>
            <a:pPr indent="0" lvl="0" marL="0" rtl="0" algn="l">
              <a:lnSpc>
                <a:spcPct val="120000"/>
              </a:lnSpc>
              <a:spcBef>
                <a:spcPts val="1000"/>
              </a:spcBef>
              <a:spcAft>
                <a:spcPts val="0"/>
              </a:spcAft>
              <a:buSzPts val="2800"/>
              <a:buNone/>
            </a:pPr>
            <a:r>
              <a:rPr lang="en-US" sz="2800">
                <a:latin typeface="Times New Roman"/>
                <a:ea typeface="Times New Roman"/>
                <a:cs typeface="Times New Roman"/>
                <a:sym typeface="Times New Roman"/>
              </a:rPr>
              <a:t>4)Search engines….</a:t>
            </a:r>
            <a:endParaRPr/>
          </a:p>
          <a:p>
            <a:pPr indent="-228600" lvl="0" marL="228600" rtl="0" algn="l">
              <a:lnSpc>
                <a:spcPct val="120000"/>
              </a:lnSpc>
              <a:spcBef>
                <a:spcPts val="1000"/>
              </a:spcBef>
              <a:spcAft>
                <a:spcPts val="0"/>
              </a:spcAft>
              <a:buSzPts val="2800"/>
              <a:buChar char="•"/>
            </a:pPr>
            <a:r>
              <a:rPr lang="en-US" sz="2800">
                <a:latin typeface="Times New Roman"/>
                <a:ea typeface="Times New Roman"/>
                <a:cs typeface="Times New Roman"/>
                <a:sym typeface="Times New Roman"/>
              </a:rPr>
              <a:t>A search engine is a software system designed to carry out web searches. </a:t>
            </a:r>
            <a:endParaRPr/>
          </a:p>
          <a:p>
            <a:pPr indent="-228600" lvl="0" marL="228600" rtl="0" algn="l">
              <a:lnSpc>
                <a:spcPct val="120000"/>
              </a:lnSpc>
              <a:spcBef>
                <a:spcPts val="1000"/>
              </a:spcBef>
              <a:spcAft>
                <a:spcPts val="0"/>
              </a:spcAft>
              <a:buSzPts val="2800"/>
              <a:buChar char="•"/>
            </a:pPr>
            <a:r>
              <a:rPr lang="en-US" sz="2800">
                <a:latin typeface="Times New Roman"/>
                <a:ea typeface="Times New Roman"/>
                <a:cs typeface="Times New Roman"/>
                <a:sym typeface="Times New Roman"/>
              </a:rPr>
              <a:t> web search sents  web search query which the  user enters into a web search engine to satisfy their information needs. </a:t>
            </a:r>
            <a:endParaRPr/>
          </a:p>
          <a:p>
            <a:pPr indent="-50800" lvl="0" marL="228600" rtl="0" algn="l">
              <a:lnSpc>
                <a:spcPct val="120000"/>
              </a:lnSpc>
              <a:spcBef>
                <a:spcPts val="1000"/>
              </a:spcBef>
              <a:spcAft>
                <a:spcPts val="0"/>
              </a:spcAft>
              <a:buSzPts val="28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ts val="28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ts val="2800"/>
              <a:buNone/>
            </a:pPr>
            <a:r>
              <a:rPr lang="en-US" sz="2800">
                <a:latin typeface="Times New Roman"/>
                <a:ea typeface="Times New Roman"/>
                <a:cs typeface="Times New Roman"/>
                <a:sym typeface="Times New Roman"/>
              </a:rPr>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8"/>
          <p:cNvSpPr txBox="1"/>
          <p:nvPr>
            <p:ph type="title"/>
          </p:nvPr>
        </p:nvSpPr>
        <p:spPr>
          <a:xfrm>
            <a:off x="1295402" y="1"/>
            <a:ext cx="9601196" cy="60511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MODULE2 ..PART1..IRS</a:t>
            </a:r>
            <a:endParaRPr/>
          </a:p>
        </p:txBody>
      </p:sp>
      <p:sp>
        <p:nvSpPr>
          <p:cNvPr id="214" name="Google Shape;214;p18"/>
          <p:cNvSpPr txBox="1"/>
          <p:nvPr>
            <p:ph idx="1" type="body"/>
          </p:nvPr>
        </p:nvSpPr>
        <p:spPr>
          <a:xfrm>
            <a:off x="397164" y="424873"/>
            <a:ext cx="11462327" cy="5650573"/>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28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ts val="28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ts val="28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ts val="2800"/>
              <a:buNone/>
            </a:pPr>
            <a:r>
              <a:rPr lang="en-US" sz="2800">
                <a:latin typeface="Times New Roman"/>
                <a:ea typeface="Times New Roman"/>
                <a:cs typeface="Times New Roman"/>
                <a:sym typeface="Times New Roman"/>
              </a:rPr>
              <a:t>                                         </a:t>
            </a:r>
            <a:r>
              <a:rPr lang="en-US" sz="6600">
                <a:latin typeface="Times New Roman"/>
                <a:ea typeface="Times New Roman"/>
                <a:cs typeface="Times New Roman"/>
                <a:sym typeface="Times New Roman"/>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txBox="1"/>
          <p:nvPr>
            <p:ph type="title"/>
          </p:nvPr>
        </p:nvSpPr>
        <p:spPr>
          <a:xfrm>
            <a:off x="1295402" y="1"/>
            <a:ext cx="9601196" cy="85644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n-US"/>
              <a:t>                     MODULE 2 ..PART1..IRS</a:t>
            </a:r>
            <a:br>
              <a:rPr lang="en-US"/>
            </a:br>
            <a:r>
              <a:rPr lang="en-US"/>
              <a:t>             INFORMATION RETRIEVAL MODELS</a:t>
            </a:r>
            <a:endParaRPr/>
          </a:p>
        </p:txBody>
      </p:sp>
      <p:sp>
        <p:nvSpPr>
          <p:cNvPr id="107" name="Google Shape;107;p2"/>
          <p:cNvSpPr txBox="1"/>
          <p:nvPr>
            <p:ph idx="1" type="body"/>
          </p:nvPr>
        </p:nvSpPr>
        <p:spPr>
          <a:xfrm>
            <a:off x="286327" y="496389"/>
            <a:ext cx="11453091" cy="5505166"/>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rPr lang="en-US"/>
              <a:t>                                  </a:t>
            </a:r>
            <a:r>
              <a:rPr lang="en-US" sz="3200">
                <a:latin typeface="Times New Roman"/>
                <a:ea typeface="Times New Roman"/>
                <a:cs typeface="Times New Roman"/>
                <a:sym typeface="Times New Roman"/>
              </a:rPr>
              <a:t>I</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1) Information retrieval system</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1.4) </a:t>
            </a:r>
            <a:r>
              <a:rPr i="1" lang="en-US" sz="11200">
                <a:latin typeface="Times New Roman"/>
                <a:ea typeface="Times New Roman"/>
                <a:cs typeface="Times New Roman"/>
                <a:sym typeface="Times New Roman"/>
              </a:rPr>
              <a:t>Index.</a:t>
            </a:r>
            <a:r>
              <a:rPr lang="en-US" sz="112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a) Identification of specific attributes of the document or sentence as per the query so as to simplify and expedite accurate document revival</a:t>
            </a:r>
            <a:endParaRPr/>
          </a:p>
          <a:p>
            <a:pPr indent="0" lvl="0" marL="0" rtl="0" algn="l">
              <a:lnSpc>
                <a:spcPct val="120000"/>
              </a:lnSpc>
              <a:spcBef>
                <a:spcPts val="1000"/>
              </a:spcBef>
              <a:spcAft>
                <a:spcPts val="0"/>
              </a:spcAft>
              <a:buSzPct val="100000"/>
              <a:buNone/>
            </a:pPr>
            <a:r>
              <a:rPr i="1" lang="en-US" sz="11200">
                <a:latin typeface="Times New Roman"/>
                <a:ea typeface="Times New Roman"/>
                <a:cs typeface="Times New Roman"/>
                <a:sym typeface="Times New Roman"/>
              </a:rPr>
              <a:t>b) Indexing of documents</a:t>
            </a:r>
            <a:r>
              <a:rPr lang="en-US" sz="11200">
                <a:latin typeface="Times New Roman"/>
                <a:ea typeface="Times New Roman"/>
                <a:cs typeface="Times New Roman"/>
                <a:sym typeface="Times New Roman"/>
              </a:rPr>
              <a:t>: It is collection of keywords which mostly occur in the document. So that they can be used for fast search (document side)</a:t>
            </a:r>
            <a:endParaRPr/>
          </a:p>
          <a:p>
            <a:pPr indent="0" lvl="0" marL="0" rtl="0" algn="l">
              <a:lnSpc>
                <a:spcPct val="120000"/>
              </a:lnSpc>
              <a:spcBef>
                <a:spcPts val="1000"/>
              </a:spcBef>
              <a:spcAft>
                <a:spcPts val="0"/>
              </a:spcAft>
              <a:buSzPct val="100000"/>
              <a:buNone/>
            </a:pPr>
            <a:r>
              <a:rPr i="1" lang="en-US" sz="11200">
                <a:latin typeface="Times New Roman"/>
                <a:ea typeface="Times New Roman"/>
                <a:cs typeface="Times New Roman"/>
                <a:sym typeface="Times New Roman"/>
              </a:rPr>
              <a:t>c) Indexing of user query</a:t>
            </a:r>
            <a:r>
              <a:rPr lang="en-US" sz="11200">
                <a:latin typeface="Times New Roman"/>
                <a:ea typeface="Times New Roman"/>
                <a:cs typeface="Times New Roman"/>
                <a:sym typeface="Times New Roman"/>
              </a:rPr>
              <a:t>: It is collection of keywords of user query sentence  </a:t>
            </a:r>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8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3"/>
          <p:cNvSpPr txBox="1"/>
          <p:nvPr>
            <p:ph type="title"/>
          </p:nvPr>
        </p:nvSpPr>
        <p:spPr>
          <a:xfrm>
            <a:off x="1295402" y="1"/>
            <a:ext cx="9601196" cy="840508"/>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n-US"/>
              <a:t>                     MODULE 2 ..PART1..IRS</a:t>
            </a:r>
            <a:br>
              <a:rPr lang="en-US"/>
            </a:br>
            <a:r>
              <a:rPr lang="en-US"/>
              <a:t>          INFORMATION RETRIEVAL MODELS</a:t>
            </a:r>
            <a:endParaRPr/>
          </a:p>
        </p:txBody>
      </p:sp>
      <p:sp>
        <p:nvSpPr>
          <p:cNvPr id="113" name="Google Shape;113;p3"/>
          <p:cNvSpPr txBox="1"/>
          <p:nvPr>
            <p:ph idx="1" type="body"/>
          </p:nvPr>
        </p:nvSpPr>
        <p:spPr>
          <a:xfrm>
            <a:off x="286327" y="840509"/>
            <a:ext cx="11453091" cy="5161046"/>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rPr lang="en-US" sz="11200"/>
              <a:t>                          (1)Information retrieval system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i="1" lang="en-US" sz="11200">
                <a:latin typeface="Times New Roman"/>
                <a:ea typeface="Times New Roman"/>
                <a:cs typeface="Times New Roman"/>
                <a:sym typeface="Times New Roman"/>
              </a:rPr>
              <a:t>d.. ) indexing process</a:t>
            </a:r>
            <a:endParaRPr i="1"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d.1)Sentence….india srilanka cricket match.</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d.2) The sentence is parsed and words, numbers, spaces symbols are separated</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d.3) This sentence has words…india, srilanka, cricket and match</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d.4) Spaces…yes…between words</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d.5)Numbers…no numbers</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d.6)Symbols….yes…fullstop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d.7) These are called as tokens</a:t>
            </a:r>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8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4"/>
          <p:cNvSpPr txBox="1"/>
          <p:nvPr>
            <p:ph type="title"/>
          </p:nvPr>
        </p:nvSpPr>
        <p:spPr>
          <a:xfrm>
            <a:off x="1295402" y="1"/>
            <a:ext cx="9601196" cy="840508"/>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n-US"/>
              <a:t>                     MODULE 2 ..PART1..IRS</a:t>
            </a:r>
            <a:br>
              <a:rPr lang="en-US"/>
            </a:br>
            <a:r>
              <a:rPr lang="en-US"/>
              <a:t>          INFORMATION RETRIEVAL MODELS</a:t>
            </a:r>
            <a:endParaRPr/>
          </a:p>
        </p:txBody>
      </p:sp>
      <p:sp>
        <p:nvSpPr>
          <p:cNvPr id="119" name="Google Shape;119;p4"/>
          <p:cNvSpPr txBox="1"/>
          <p:nvPr>
            <p:ph idx="1" type="body"/>
          </p:nvPr>
        </p:nvSpPr>
        <p:spPr>
          <a:xfrm>
            <a:off x="286327" y="840509"/>
            <a:ext cx="11453091" cy="5161046"/>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rPr lang="en-US" sz="11200"/>
              <a:t>                                   (1)Information retrieval system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1.4)The process( token of Doc matched with keywords of query)</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a) The keyword representation of the query sent by the user is then matched with the indexing representation of the documents(tokens)</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b) The documents which are matching are selected</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c) They are then ranked as per the nearness of their matching  from top to bottom</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1.5) </a:t>
            </a:r>
            <a:r>
              <a:rPr i="1" lang="en-US" sz="11200">
                <a:latin typeface="Times New Roman"/>
                <a:ea typeface="Times New Roman"/>
                <a:cs typeface="Times New Roman"/>
                <a:sym typeface="Times New Roman"/>
              </a:rPr>
              <a:t>Limitation of the process…</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a)When the sentence is represented as words its meaning is lost or changed</a:t>
            </a:r>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ph type="title"/>
          </p:nvPr>
        </p:nvSpPr>
        <p:spPr>
          <a:xfrm>
            <a:off x="1295402" y="1"/>
            <a:ext cx="9601196" cy="840508"/>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n-US"/>
              <a:t>                     MODULE 2 ..PART1..IRS</a:t>
            </a:r>
            <a:br>
              <a:rPr lang="en-US"/>
            </a:br>
            <a:r>
              <a:rPr lang="en-US"/>
              <a:t>          INFORMATION RETRIEVAL MODELS</a:t>
            </a:r>
            <a:endParaRPr/>
          </a:p>
        </p:txBody>
      </p:sp>
      <p:sp>
        <p:nvSpPr>
          <p:cNvPr id="125" name="Google Shape;125;p5"/>
          <p:cNvSpPr txBox="1"/>
          <p:nvPr>
            <p:ph idx="1" type="body"/>
          </p:nvPr>
        </p:nvSpPr>
        <p:spPr>
          <a:xfrm>
            <a:off x="286327" y="840509"/>
            <a:ext cx="11453091" cy="5161046"/>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rPr lang="en-US" sz="7400"/>
              <a:t>                                   (1)Information retrieval system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1.5) </a:t>
            </a:r>
            <a:r>
              <a:rPr i="1" lang="en-US" sz="11200">
                <a:latin typeface="Times New Roman"/>
                <a:ea typeface="Times New Roman"/>
                <a:cs typeface="Times New Roman"/>
                <a:sym typeface="Times New Roman"/>
              </a:rPr>
              <a:t>Limitation of the process…cont</a:t>
            </a:r>
            <a:endParaRPr i="1"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b)Thus the matching between the user query and documents usually give irrelevant search</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c) If the user is not able to form the proper query sequence then the results are still bad</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d) Document at the top of the rank is considered to be most relevant as compared to others. This all depends on the accuracy of the </a:t>
            </a:r>
            <a:r>
              <a:rPr i="1" lang="en-US" sz="11200">
                <a:latin typeface="Times New Roman"/>
                <a:ea typeface="Times New Roman"/>
                <a:cs typeface="Times New Roman"/>
                <a:sym typeface="Times New Roman"/>
              </a:rPr>
              <a:t>ranking algorithm </a:t>
            </a:r>
            <a:r>
              <a:rPr lang="en-US" sz="11200">
                <a:latin typeface="Times New Roman"/>
                <a:ea typeface="Times New Roman"/>
                <a:cs typeface="Times New Roman"/>
                <a:sym typeface="Times New Roman"/>
              </a:rPr>
              <a:t>or the</a:t>
            </a:r>
            <a:r>
              <a:rPr i="1" lang="en-US" sz="11200">
                <a:latin typeface="Times New Roman"/>
                <a:ea typeface="Times New Roman"/>
                <a:cs typeface="Times New Roman"/>
                <a:sym typeface="Times New Roman"/>
              </a:rPr>
              <a:t> ranking functions.</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e)As per the conditions used, the ranking function varies and as per the ranking function used, different </a:t>
            </a:r>
            <a:r>
              <a:rPr i="1" lang="en-US" sz="11200">
                <a:latin typeface="Times New Roman"/>
                <a:ea typeface="Times New Roman"/>
                <a:cs typeface="Times New Roman"/>
                <a:sym typeface="Times New Roman"/>
              </a:rPr>
              <a:t>IR models </a:t>
            </a:r>
            <a:r>
              <a:rPr lang="en-US" sz="11200">
                <a:latin typeface="Times New Roman"/>
                <a:ea typeface="Times New Roman"/>
                <a:cs typeface="Times New Roman"/>
                <a:sym typeface="Times New Roman"/>
              </a:rPr>
              <a:t>are present</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6"/>
          <p:cNvSpPr txBox="1"/>
          <p:nvPr>
            <p:ph type="title"/>
          </p:nvPr>
        </p:nvSpPr>
        <p:spPr>
          <a:xfrm>
            <a:off x="1295402" y="1"/>
            <a:ext cx="9601196" cy="519763"/>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n-US"/>
              <a:t>                     MODULE 2 ..PART1..IRS</a:t>
            </a:r>
            <a:br>
              <a:rPr lang="en-US"/>
            </a:br>
            <a:r>
              <a:rPr lang="en-US"/>
              <a:t>          </a:t>
            </a:r>
            <a:endParaRPr/>
          </a:p>
        </p:txBody>
      </p:sp>
      <p:sp>
        <p:nvSpPr>
          <p:cNvPr id="131" name="Google Shape;131;p6"/>
          <p:cNvSpPr txBox="1"/>
          <p:nvPr>
            <p:ph idx="1" type="body"/>
          </p:nvPr>
        </p:nvSpPr>
        <p:spPr>
          <a:xfrm>
            <a:off x="286327" y="336884"/>
            <a:ext cx="11453091" cy="5664671"/>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400"/>
              <a:buNone/>
            </a:pPr>
            <a:r>
              <a:rPr lang="en-US" sz="2400">
                <a:latin typeface="Times New Roman"/>
                <a:ea typeface="Times New Roman"/>
                <a:cs typeface="Times New Roman"/>
                <a:sym typeface="Times New Roman"/>
              </a:rPr>
              <a:t>               </a:t>
            </a:r>
            <a:r>
              <a:rPr lang="en-US" sz="3100">
                <a:latin typeface="Times New Roman"/>
                <a:ea typeface="Times New Roman"/>
                <a:cs typeface="Times New Roman"/>
                <a:sym typeface="Times New Roman"/>
              </a:rPr>
              <a:t>(1)taxonomy of Information retrieval system                                                                                                                                                            </a:t>
            </a:r>
            <a:endParaRPr/>
          </a:p>
          <a:p>
            <a:pPr indent="0" lvl="0" marL="0" rtl="0" algn="l">
              <a:lnSpc>
                <a:spcPct val="120000"/>
              </a:lnSpc>
              <a:spcBef>
                <a:spcPts val="1000"/>
              </a:spcBef>
              <a:spcAft>
                <a:spcPts val="0"/>
              </a:spcAft>
              <a:buSzPts val="28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ts val="28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ts val="2800"/>
              <a:buNone/>
            </a:pPr>
            <a:r>
              <a:rPr lang="en-US" sz="28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                     </a:t>
            </a:r>
            <a:endParaRPr/>
          </a:p>
        </p:txBody>
      </p:sp>
      <p:pic>
        <p:nvPicPr>
          <p:cNvPr id="132" name="Google Shape;132;p6"/>
          <p:cNvPicPr preferRelativeResize="0"/>
          <p:nvPr/>
        </p:nvPicPr>
        <p:blipFill rotWithShape="1">
          <a:blip r:embed="rId3">
            <a:alphaModFix/>
          </a:blip>
          <a:srcRect b="0" l="0" r="0" t="0"/>
          <a:stretch/>
        </p:blipFill>
        <p:spPr>
          <a:xfrm>
            <a:off x="1" y="856445"/>
            <a:ext cx="11271182" cy="514511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7"/>
          <p:cNvSpPr txBox="1"/>
          <p:nvPr>
            <p:ph type="title"/>
          </p:nvPr>
        </p:nvSpPr>
        <p:spPr>
          <a:xfrm>
            <a:off x="1295402" y="1"/>
            <a:ext cx="9601196" cy="519763"/>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n-US"/>
              <a:t>                     MODULE 2 ..PART1..IRS</a:t>
            </a:r>
            <a:br>
              <a:rPr lang="en-US"/>
            </a:br>
            <a:r>
              <a:rPr lang="en-US"/>
              <a:t>          </a:t>
            </a:r>
            <a:endParaRPr/>
          </a:p>
        </p:txBody>
      </p:sp>
      <p:sp>
        <p:nvSpPr>
          <p:cNvPr id="138" name="Google Shape;138;p7"/>
          <p:cNvSpPr txBox="1"/>
          <p:nvPr>
            <p:ph idx="1" type="body"/>
          </p:nvPr>
        </p:nvSpPr>
        <p:spPr>
          <a:xfrm>
            <a:off x="286327" y="336884"/>
            <a:ext cx="11453091" cy="5664671"/>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2400"/>
              <a:buNone/>
            </a:pPr>
            <a:r>
              <a:rPr lang="en-US" sz="2400">
                <a:latin typeface="Times New Roman"/>
                <a:ea typeface="Times New Roman"/>
                <a:cs typeface="Times New Roman"/>
                <a:sym typeface="Times New Roman"/>
              </a:rPr>
              <a:t>               (1)taxonomy of Information retrieval system                                                                                                                                                            </a:t>
            </a:r>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1.2) User task…what the user wants to do</a:t>
            </a:r>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a)Two process......process one …information retrieval</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a.1)Information or data retrieval…..query formation..the user sent the query…query indexing(keywords)…documents indexing(tokens)..matching…ranking </a:t>
            </a:r>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a.2)Two operational modes used by the users…..</a:t>
            </a:r>
            <a:r>
              <a:rPr i="1" lang="en-US" sz="2400">
                <a:latin typeface="Times New Roman"/>
                <a:ea typeface="Times New Roman"/>
                <a:cs typeface="Times New Roman"/>
                <a:sym typeface="Times New Roman"/>
              </a:rPr>
              <a:t>adhoc</a:t>
            </a:r>
            <a:r>
              <a:rPr lang="en-US" sz="2400">
                <a:latin typeface="Times New Roman"/>
                <a:ea typeface="Times New Roman"/>
                <a:cs typeface="Times New Roman"/>
                <a:sym typeface="Times New Roman"/>
              </a:rPr>
              <a:t>  and </a:t>
            </a:r>
            <a:r>
              <a:rPr i="1" lang="en-US" sz="2400">
                <a:latin typeface="Times New Roman"/>
                <a:ea typeface="Times New Roman"/>
                <a:cs typeface="Times New Roman"/>
                <a:sym typeface="Times New Roman"/>
              </a:rPr>
              <a:t>filtering</a:t>
            </a:r>
            <a:endParaRPr/>
          </a:p>
          <a:p>
            <a:pPr indent="0" lvl="0" marL="0" rtl="0" algn="l">
              <a:lnSpc>
                <a:spcPct val="120000"/>
              </a:lnSpc>
              <a:spcBef>
                <a:spcPts val="1000"/>
              </a:spcBef>
              <a:spcAft>
                <a:spcPts val="0"/>
              </a:spcAft>
              <a:buSzPts val="2400"/>
              <a:buNone/>
            </a:pPr>
            <a:r>
              <a:rPr i="1" lang="en-US" sz="2400">
                <a:latin typeface="Times New Roman"/>
                <a:ea typeface="Times New Roman"/>
                <a:cs typeface="Times New Roman"/>
                <a:sym typeface="Times New Roman"/>
              </a:rPr>
              <a:t>a.2.1)Operational mode one</a:t>
            </a:r>
            <a:r>
              <a:rPr lang="en-US" sz="2400">
                <a:latin typeface="Times New Roman"/>
                <a:ea typeface="Times New Roman"/>
                <a:cs typeface="Times New Roman"/>
                <a:sym typeface="Times New Roman"/>
              </a:rPr>
              <a:t>:……Adhoc…</a:t>
            </a:r>
            <a:endParaRPr/>
          </a:p>
          <a:p>
            <a:pPr indent="-228600" lvl="0" marL="228600" rtl="0" algn="l">
              <a:lnSpc>
                <a:spcPct val="120000"/>
              </a:lnSpc>
              <a:spcBef>
                <a:spcPts val="1000"/>
              </a:spcBef>
              <a:spcAft>
                <a:spcPts val="0"/>
              </a:spcAft>
              <a:buSzPts val="2400"/>
              <a:buChar char="•"/>
            </a:pPr>
            <a:r>
              <a:rPr lang="en-US" sz="2400">
                <a:latin typeface="Times New Roman"/>
                <a:ea typeface="Times New Roman"/>
                <a:cs typeface="Times New Roman"/>
                <a:sym typeface="Times New Roman"/>
              </a:rPr>
              <a:t>The document number in the collection of IR system remains same</a:t>
            </a:r>
            <a:endParaRPr/>
          </a:p>
          <a:p>
            <a:pPr indent="-228600" lvl="0" marL="228600" rtl="0" algn="l">
              <a:lnSpc>
                <a:spcPct val="120000"/>
              </a:lnSpc>
              <a:spcBef>
                <a:spcPts val="1000"/>
              </a:spcBef>
              <a:spcAft>
                <a:spcPts val="0"/>
              </a:spcAft>
              <a:buSzPts val="2400"/>
              <a:buFont typeface="Noto Sans Symbols"/>
              <a:buChar char="▪"/>
            </a:pPr>
            <a:r>
              <a:rPr lang="en-US" sz="2400">
                <a:latin typeface="Times New Roman"/>
                <a:ea typeface="Times New Roman"/>
                <a:cs typeface="Times New Roman"/>
                <a:sym typeface="Times New Roman"/>
              </a:rPr>
              <a:t>Only the queries  sent to the IR system changes </a:t>
            </a:r>
            <a:endParaRPr/>
          </a:p>
          <a:p>
            <a:pPr indent="-228600" lvl="0" marL="228600" rtl="0" algn="l">
              <a:lnSpc>
                <a:spcPct val="120000"/>
              </a:lnSpc>
              <a:spcBef>
                <a:spcPts val="1000"/>
              </a:spcBef>
              <a:spcAft>
                <a:spcPts val="0"/>
              </a:spcAft>
              <a:buSzPts val="2400"/>
              <a:buFont typeface="Noto Sans Symbols"/>
              <a:buChar char="▪"/>
            </a:pPr>
            <a:r>
              <a:rPr lang="en-US" sz="2400">
                <a:latin typeface="Times New Roman"/>
                <a:ea typeface="Times New Roman"/>
                <a:cs typeface="Times New Roman"/>
                <a:sym typeface="Times New Roman"/>
              </a:rPr>
              <a:t>This was the conventical IR system were the database was isolated</a:t>
            </a:r>
            <a:endParaRPr/>
          </a:p>
          <a:p>
            <a:pPr indent="0" lvl="0" marL="0" rtl="0" algn="l">
              <a:lnSpc>
                <a:spcPct val="120000"/>
              </a:lnSpc>
              <a:spcBef>
                <a:spcPts val="1000"/>
              </a:spcBef>
              <a:spcAft>
                <a:spcPts val="0"/>
              </a:spcAft>
              <a:buSzPts val="24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8"/>
          <p:cNvSpPr txBox="1"/>
          <p:nvPr>
            <p:ph type="title"/>
          </p:nvPr>
        </p:nvSpPr>
        <p:spPr>
          <a:xfrm>
            <a:off x="1295402" y="1"/>
            <a:ext cx="9601196" cy="519763"/>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n-US"/>
              <a:t>                     MODULE 2 ..PART1..IRS</a:t>
            </a:r>
            <a:br>
              <a:rPr lang="en-US"/>
            </a:br>
            <a:r>
              <a:rPr lang="en-US"/>
              <a:t>          </a:t>
            </a:r>
            <a:endParaRPr/>
          </a:p>
        </p:txBody>
      </p:sp>
      <p:sp>
        <p:nvSpPr>
          <p:cNvPr id="144" name="Google Shape;144;p8"/>
          <p:cNvSpPr txBox="1"/>
          <p:nvPr>
            <p:ph idx="1" type="body"/>
          </p:nvPr>
        </p:nvSpPr>
        <p:spPr>
          <a:xfrm>
            <a:off x="286327" y="336884"/>
            <a:ext cx="11453091" cy="5664671"/>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2400"/>
              <a:buNone/>
            </a:pPr>
            <a:r>
              <a:rPr lang="en-US" sz="2400">
                <a:latin typeface="Times New Roman"/>
                <a:ea typeface="Times New Roman"/>
                <a:cs typeface="Times New Roman"/>
                <a:sym typeface="Times New Roman"/>
              </a:rPr>
              <a:t>               (1)taxonomy of Information retrieval system                                                                                                                                                            </a:t>
            </a:r>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1.2(User task…information retrievel….users operational modes…adhoc</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a)Eg the result  IR system, the number of student entries and number of mark entries will be fixed only the queries will change like number of students passes, number of students failed and so on</a:t>
            </a:r>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b) Currently this is not used as the IR system is static. </a:t>
            </a:r>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c) Currently due to online application, and change in information value ( what is today may not be of any use tomorrow) dynamic and updated information is required.</a:t>
            </a:r>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d) This is easily available from WWW</a:t>
            </a:r>
            <a:endParaRPr/>
          </a:p>
          <a:p>
            <a:pPr indent="0" lvl="0" marL="0" rtl="0" algn="l">
              <a:lnSpc>
                <a:spcPct val="120000"/>
              </a:lnSpc>
              <a:spcBef>
                <a:spcPts val="1000"/>
              </a:spcBef>
              <a:spcAft>
                <a:spcPts val="0"/>
              </a:spcAft>
              <a:buSzPts val="2400"/>
              <a:buNone/>
            </a:pPr>
            <a:r>
              <a:rPr i="1" lang="en-US" sz="2400">
                <a:latin typeface="Times New Roman"/>
                <a:ea typeface="Times New Roman"/>
                <a:cs typeface="Times New Roman"/>
                <a:sym typeface="Times New Roman"/>
              </a:rPr>
              <a:t>1.3) Operational mode two</a:t>
            </a:r>
            <a:r>
              <a:rPr lang="en-US" sz="2400">
                <a:latin typeface="Times New Roman"/>
                <a:ea typeface="Times New Roman"/>
                <a:cs typeface="Times New Roman"/>
                <a:sym typeface="Times New Roman"/>
              </a:rPr>
              <a:t>: Filtering…</a:t>
            </a:r>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9"/>
          <p:cNvSpPr txBox="1"/>
          <p:nvPr>
            <p:ph type="title"/>
          </p:nvPr>
        </p:nvSpPr>
        <p:spPr>
          <a:xfrm>
            <a:off x="1295402" y="1"/>
            <a:ext cx="9601196" cy="519763"/>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n-US"/>
              <a:t>                     MODULE 2 ..PART1..IRS</a:t>
            </a:r>
            <a:br>
              <a:rPr lang="en-US"/>
            </a:br>
            <a:r>
              <a:rPr lang="en-US"/>
              <a:t>          </a:t>
            </a:r>
            <a:endParaRPr/>
          </a:p>
        </p:txBody>
      </p:sp>
      <p:sp>
        <p:nvSpPr>
          <p:cNvPr id="150" name="Google Shape;150;p9"/>
          <p:cNvSpPr txBox="1"/>
          <p:nvPr>
            <p:ph idx="1" type="body"/>
          </p:nvPr>
        </p:nvSpPr>
        <p:spPr>
          <a:xfrm>
            <a:off x="286327" y="336884"/>
            <a:ext cx="11453091" cy="5664671"/>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2400"/>
              <a:buNone/>
            </a:pPr>
            <a:r>
              <a:rPr lang="en-US" sz="2400">
                <a:latin typeface="Times New Roman"/>
                <a:ea typeface="Times New Roman"/>
                <a:cs typeface="Times New Roman"/>
                <a:sym typeface="Times New Roman"/>
              </a:rPr>
              <a:t>               (1)taxonomy of Information retrieval system                                                                                                                                                            </a:t>
            </a:r>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1.2(User task…information retrievel….users operational modes…filtering</a:t>
            </a:r>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Operational mode two: Filtering…</a:t>
            </a:r>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     </a:t>
            </a:r>
            <a:endParaRPr/>
          </a:p>
        </p:txBody>
      </p:sp>
      <p:sp>
        <p:nvSpPr>
          <p:cNvPr id="151" name="Google Shape;151;p9"/>
          <p:cNvSpPr/>
          <p:nvPr/>
        </p:nvSpPr>
        <p:spPr>
          <a:xfrm>
            <a:off x="1403927" y="2503055"/>
            <a:ext cx="1505528" cy="1062181"/>
          </a:xfrm>
          <a:prstGeom prst="rect">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User profile</a:t>
            </a:r>
            <a:endParaRPr b="0" i="0" sz="1800" u="none" cap="none" strike="noStrike">
              <a:solidFill>
                <a:schemeClr val="dk1"/>
              </a:solidFill>
              <a:latin typeface="Gill Sans"/>
              <a:ea typeface="Gill Sans"/>
              <a:cs typeface="Gill Sans"/>
              <a:sym typeface="Gill Sans"/>
            </a:endParaRPr>
          </a:p>
        </p:txBody>
      </p:sp>
      <p:cxnSp>
        <p:nvCxnSpPr>
          <p:cNvPr id="152" name="Google Shape;152;p9"/>
          <p:cNvCxnSpPr/>
          <p:nvPr/>
        </p:nvCxnSpPr>
        <p:spPr>
          <a:xfrm>
            <a:off x="665018" y="2881745"/>
            <a:ext cx="630384" cy="0"/>
          </a:xfrm>
          <a:prstGeom prst="straightConnector1">
            <a:avLst/>
          </a:prstGeom>
          <a:noFill/>
          <a:ln cap="flat" cmpd="sng" w="9525">
            <a:solidFill>
              <a:schemeClr val="dk1"/>
            </a:solidFill>
            <a:prstDash val="solid"/>
            <a:round/>
            <a:headEnd len="sm" w="sm" type="none"/>
            <a:tailEnd len="med" w="med" type="triangle"/>
          </a:ln>
        </p:spPr>
      </p:cxnSp>
      <p:sp>
        <p:nvSpPr>
          <p:cNvPr id="153" name="Google Shape;153;p9"/>
          <p:cNvSpPr txBox="1"/>
          <p:nvPr/>
        </p:nvSpPr>
        <p:spPr>
          <a:xfrm>
            <a:off x="147782" y="3169219"/>
            <a:ext cx="101368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Gill Sans"/>
                <a:ea typeface="Gill Sans"/>
                <a:cs typeface="Gill Sans"/>
                <a:sym typeface="Gill Sans"/>
              </a:rPr>
              <a:t>User inputs</a:t>
            </a:r>
            <a:endParaRPr sz="1800">
              <a:solidFill>
                <a:schemeClr val="dk1"/>
              </a:solidFill>
              <a:latin typeface="Gill Sans"/>
              <a:ea typeface="Gill Sans"/>
              <a:cs typeface="Gill Sans"/>
              <a:sym typeface="Gill Sans"/>
            </a:endParaRPr>
          </a:p>
        </p:txBody>
      </p:sp>
      <p:sp>
        <p:nvSpPr>
          <p:cNvPr id="154" name="Google Shape;154;p9"/>
          <p:cNvSpPr/>
          <p:nvPr/>
        </p:nvSpPr>
        <p:spPr>
          <a:xfrm>
            <a:off x="3546764" y="2503055"/>
            <a:ext cx="1856509" cy="1062181"/>
          </a:xfrm>
          <a:prstGeom prst="rect">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Filtering algorithm</a:t>
            </a:r>
            <a:endParaRPr sz="1800">
              <a:solidFill>
                <a:schemeClr val="dk1"/>
              </a:solidFill>
              <a:latin typeface="Gill Sans"/>
              <a:ea typeface="Gill Sans"/>
              <a:cs typeface="Gill Sans"/>
              <a:sym typeface="Gill Sans"/>
            </a:endParaRPr>
          </a:p>
        </p:txBody>
      </p:sp>
      <p:cxnSp>
        <p:nvCxnSpPr>
          <p:cNvPr id="155" name="Google Shape;155;p9"/>
          <p:cNvCxnSpPr>
            <a:stCxn id="151" idx="3"/>
            <a:endCxn id="154" idx="1"/>
          </p:cNvCxnSpPr>
          <p:nvPr/>
        </p:nvCxnSpPr>
        <p:spPr>
          <a:xfrm>
            <a:off x="2909455" y="3034146"/>
            <a:ext cx="637200" cy="0"/>
          </a:xfrm>
          <a:prstGeom prst="straightConnector1">
            <a:avLst/>
          </a:prstGeom>
          <a:noFill/>
          <a:ln cap="flat" cmpd="sng" w="9525">
            <a:solidFill>
              <a:schemeClr val="dk1"/>
            </a:solidFill>
            <a:prstDash val="solid"/>
            <a:round/>
            <a:headEnd len="sm" w="sm" type="none"/>
            <a:tailEnd len="med" w="med" type="triangle"/>
          </a:ln>
        </p:spPr>
      </p:cxnSp>
      <p:sp>
        <p:nvSpPr>
          <p:cNvPr id="156" name="Google Shape;156;p9"/>
          <p:cNvSpPr/>
          <p:nvPr/>
        </p:nvSpPr>
        <p:spPr>
          <a:xfrm>
            <a:off x="6012872" y="2503055"/>
            <a:ext cx="1717964" cy="1062181"/>
          </a:xfrm>
          <a:prstGeom prst="rect">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Data base manager</a:t>
            </a:r>
            <a:endParaRPr sz="1800">
              <a:solidFill>
                <a:schemeClr val="dk1"/>
              </a:solidFill>
              <a:latin typeface="Gill Sans"/>
              <a:ea typeface="Gill Sans"/>
              <a:cs typeface="Gill Sans"/>
              <a:sym typeface="Gill Sans"/>
            </a:endParaRPr>
          </a:p>
        </p:txBody>
      </p:sp>
      <p:sp>
        <p:nvSpPr>
          <p:cNvPr id="157" name="Google Shape;157;p9"/>
          <p:cNvSpPr/>
          <p:nvPr/>
        </p:nvSpPr>
        <p:spPr>
          <a:xfrm>
            <a:off x="8432800" y="2503055"/>
            <a:ext cx="1921164" cy="1062181"/>
          </a:xfrm>
          <a:prstGeom prst="rect">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database</a:t>
            </a:r>
            <a:endParaRPr sz="1800">
              <a:solidFill>
                <a:schemeClr val="dk1"/>
              </a:solidFill>
              <a:latin typeface="Gill Sans"/>
              <a:ea typeface="Gill Sans"/>
              <a:cs typeface="Gill Sans"/>
              <a:sym typeface="Gill Sans"/>
            </a:endParaRPr>
          </a:p>
        </p:txBody>
      </p:sp>
      <p:cxnSp>
        <p:nvCxnSpPr>
          <p:cNvPr id="158" name="Google Shape;158;p9"/>
          <p:cNvCxnSpPr>
            <a:stCxn id="154" idx="3"/>
            <a:endCxn id="156" idx="1"/>
          </p:cNvCxnSpPr>
          <p:nvPr/>
        </p:nvCxnSpPr>
        <p:spPr>
          <a:xfrm>
            <a:off x="5403273" y="3034146"/>
            <a:ext cx="609600" cy="0"/>
          </a:xfrm>
          <a:prstGeom prst="straightConnector1">
            <a:avLst/>
          </a:prstGeom>
          <a:noFill/>
          <a:ln cap="flat" cmpd="sng" w="9525">
            <a:solidFill>
              <a:schemeClr val="dk1"/>
            </a:solidFill>
            <a:prstDash val="solid"/>
            <a:round/>
            <a:headEnd len="sm" w="sm" type="none"/>
            <a:tailEnd len="med" w="med" type="triangle"/>
          </a:ln>
        </p:spPr>
      </p:cxnSp>
      <p:cxnSp>
        <p:nvCxnSpPr>
          <p:cNvPr id="159" name="Google Shape;159;p9"/>
          <p:cNvCxnSpPr>
            <a:stCxn id="156" idx="3"/>
            <a:endCxn id="157" idx="1"/>
          </p:cNvCxnSpPr>
          <p:nvPr/>
        </p:nvCxnSpPr>
        <p:spPr>
          <a:xfrm>
            <a:off x="7730836" y="3034146"/>
            <a:ext cx="702000" cy="0"/>
          </a:xfrm>
          <a:prstGeom prst="straightConnector1">
            <a:avLst/>
          </a:prstGeom>
          <a:noFill/>
          <a:ln cap="flat" cmpd="sng" w="9525">
            <a:solidFill>
              <a:schemeClr val="dk1"/>
            </a:solidFill>
            <a:prstDash val="solid"/>
            <a:round/>
            <a:headEnd len="sm" w="sm"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Gallery">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2022-07-12T10:46:32Z</dcterms:created>
  <dc:creator>admin</dc:creator>
</cp:coreProperties>
</file>